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84" r:id="rId3"/>
    <p:sldId id="282" r:id="rId4"/>
    <p:sldId id="1123" r:id="rId5"/>
    <p:sldId id="300" r:id="rId6"/>
    <p:sldId id="301" r:id="rId7"/>
    <p:sldId id="259" r:id="rId8"/>
    <p:sldId id="318" r:id="rId9"/>
    <p:sldId id="319" r:id="rId10"/>
    <p:sldId id="321" r:id="rId11"/>
    <p:sldId id="327" r:id="rId12"/>
    <p:sldId id="302" r:id="rId13"/>
    <p:sldId id="324" r:id="rId14"/>
    <p:sldId id="1121" r:id="rId15"/>
    <p:sldId id="328" r:id="rId16"/>
    <p:sldId id="329" r:id="rId17"/>
    <p:sldId id="330" r:id="rId18"/>
    <p:sldId id="331" r:id="rId19"/>
    <p:sldId id="1125" r:id="rId20"/>
    <p:sldId id="332" r:id="rId21"/>
    <p:sldId id="333" r:id="rId22"/>
    <p:sldId id="335" r:id="rId23"/>
    <p:sldId id="337" r:id="rId24"/>
    <p:sldId id="1124" r:id="rId25"/>
    <p:sldId id="1117" r:id="rId26"/>
    <p:sldId id="339" r:id="rId28"/>
    <p:sldId id="1118" r:id="rId29"/>
    <p:sldId id="1119" r:id="rId30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1B2"/>
    <a:srgbClr val="275FB2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995E-624B-4D48-9EFE-40CE0ECF99D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5FC3-7DAF-4EE2-8F41-285B410EBD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90" y="791570"/>
            <a:ext cx="7949821" cy="3297872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54" y="4199913"/>
            <a:ext cx="7970292" cy="1398708"/>
          </a:xfrm>
        </p:spPr>
        <p:txBody>
          <a:bodyPr lIns="91440" rIns="9144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4471-D426-4502-8CA5-4474B1C23D00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200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00" y="1121666"/>
            <a:ext cx="7964424" cy="474742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9811-22F5-4C43-BAC5-2DDD2BC52B0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9080-AABE-4093-83C5-261DBE6DE7C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95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894" y="1121666"/>
            <a:ext cx="7964424" cy="5086142"/>
          </a:xfrm>
        </p:spPr>
        <p:txBody>
          <a:bodyPr>
            <a:normAutofit/>
          </a:bodyPr>
          <a:lstStyle>
            <a:lvl1pPr>
              <a:defRPr sz="2800"/>
            </a:lvl1pPr>
            <a:lvl2pPr marL="444500" indent="-263525">
              <a:buFont typeface="Wingdings" panose="05000000000000000000" pitchFamily="2" charset="2"/>
              <a:buChar char="§"/>
              <a:defRPr sz="2400"/>
            </a:lvl2pPr>
            <a:lvl3pPr marL="627380" indent="-269875">
              <a:buFont typeface="Wingdings" panose="05000000000000000000" pitchFamily="2" charset="2"/>
              <a:buChar char="§"/>
              <a:defRPr sz="2400"/>
            </a:lvl3pPr>
            <a:lvl4pPr marL="808355" indent="-269875">
              <a:buFont typeface="Wingdings" panose="05000000000000000000" pitchFamily="2" charset="2"/>
              <a:buChar char="§"/>
              <a:defRPr sz="2000"/>
            </a:lvl4pPr>
            <a:lvl5pPr marL="982980" indent="-262255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B005-9656-48C6-9022-C357B1D82720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2895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58952"/>
            <a:ext cx="7970292" cy="3330494"/>
          </a:xfr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854" y="4212451"/>
            <a:ext cx="7970292" cy="1383678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FA3A-41F6-4739-B10B-FF9E5C91F5F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54" y="4091924"/>
            <a:ext cx="79702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82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313" y="1108368"/>
            <a:ext cx="3922704" cy="497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177" y="1108368"/>
            <a:ext cx="3876984" cy="498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79CBFE2-37ED-4F5A-90D0-5ED34C525B95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83200" y="286606"/>
            <a:ext cx="7936848" cy="717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313" y="1123676"/>
            <a:ext cx="392270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13" y="1977309"/>
            <a:ext cx="392270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177" y="1123676"/>
            <a:ext cx="387698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177" y="1977309"/>
            <a:ext cx="3876984" cy="427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5480-9208-4544-ABCD-FA0A1B7401B3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64" y="286605"/>
            <a:ext cx="7964423" cy="719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C77-3B50-48EB-AB77-15BE1C33D7EF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6001" y="1005839"/>
            <a:ext cx="7964423" cy="48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0393-642E-406C-A341-F4E760E828D9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E4C004-A458-4334-B17E-7856B5352742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E23CE-81A1-4379-810C-C273C60F1C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CF7F-317F-4EE5-9271-87DC63052F98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23CE-81A1-4379-810C-C273C60F1C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286605"/>
            <a:ext cx="7964423" cy="719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121666"/>
            <a:ext cx="7964424" cy="509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AA50D155-5BD2-43F9-A59F-DA44E1EF5B1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计算机网络实验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A24E23CE-81A1-4379-810C-C273C60F1CFA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4500" marR="0" indent="-26352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380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8355" marR="0" indent="-26987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980" marR="0" indent="-262255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3DA3ED"/>
        </a:buClr>
        <a:buSzTx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ireshark.org/docs/wsug_html_chunked" TargetMode="External"/><Relationship Id="rId1" Type="http://schemas.openxmlformats.org/officeDocument/2006/relationships/hyperlink" Target="https://www.wireshark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计算机网络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实验三 数据包抓取与分析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dirty="0"/>
              <a:t>姚俊梅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21665"/>
            <a:ext cx="7964424" cy="4965983"/>
          </a:xfrm>
        </p:spPr>
        <p:txBody>
          <a:bodyPr>
            <a:noAutofit/>
          </a:bodyPr>
          <a:lstStyle/>
          <a:p>
            <a:pPr marL="715645" lvl="1" indent="-514350">
              <a:buFont typeface="+mj-lt"/>
              <a:buAutoNum type="arabicParenR" startAt="5"/>
            </a:pPr>
            <a:r>
              <a:rPr lang="zh-CN" altLang="en-US" dirty="0"/>
              <a:t>学习使用过滤器？</a:t>
            </a:r>
            <a:endParaRPr lang="en-US" altLang="zh-CN" dirty="0"/>
          </a:p>
          <a:p>
            <a:pPr lvl="2"/>
            <a:r>
              <a:rPr lang="zh-CN" altLang="en-US" dirty="0"/>
              <a:t>协议过滤</a:t>
            </a:r>
            <a:endParaRPr lang="en-US" altLang="zh-CN" dirty="0"/>
          </a:p>
          <a:p>
            <a:pPr lvl="3"/>
            <a:r>
              <a:rPr lang="zh-CN" altLang="en-US" sz="1800" dirty="0"/>
              <a:t>举例：</a:t>
            </a:r>
            <a:r>
              <a:rPr lang="en-US" altLang="zh-CN" sz="1800" dirty="0"/>
              <a:t>http</a:t>
            </a:r>
            <a:endParaRPr lang="en-US" altLang="zh-CN" sz="1800" dirty="0"/>
          </a:p>
          <a:p>
            <a:pPr lvl="2"/>
            <a:r>
              <a:rPr lang="en-US" altLang="zh-CN" dirty="0"/>
              <a:t>IP</a:t>
            </a:r>
            <a:r>
              <a:rPr lang="zh-CN" altLang="en-US" dirty="0"/>
              <a:t>地址过滤</a:t>
            </a:r>
            <a:endParaRPr lang="en-US" altLang="zh-CN" dirty="0"/>
          </a:p>
          <a:p>
            <a:pPr lvl="3"/>
            <a:r>
              <a:rPr lang="zh-CN" altLang="en-US" sz="1800" dirty="0"/>
              <a:t>举例：</a:t>
            </a:r>
            <a:r>
              <a:rPr lang="en-US" sz="1800" dirty="0" err="1"/>
              <a:t>ip.src</a:t>
            </a:r>
            <a:r>
              <a:rPr lang="en-US" sz="1800" dirty="0"/>
              <a:t> == 192.168.2.178 and </a:t>
            </a:r>
            <a:r>
              <a:rPr lang="en-US" sz="1800" dirty="0" err="1"/>
              <a:t>ip.dst</a:t>
            </a:r>
            <a:r>
              <a:rPr lang="en-US" sz="1800" dirty="0"/>
              <a:t> == 184.86.198.104</a:t>
            </a:r>
            <a:endParaRPr lang="en-US" sz="1800" dirty="0"/>
          </a:p>
          <a:p>
            <a:pPr lvl="3"/>
            <a:r>
              <a:rPr lang="zh-CN" altLang="en-US" sz="1800" dirty="0"/>
              <a:t>含义：过滤源地址是</a:t>
            </a:r>
            <a:r>
              <a:rPr lang="en-US" sz="1800" dirty="0"/>
              <a:t>192.168.2.178</a:t>
            </a:r>
            <a:r>
              <a:rPr lang="zh-CN" altLang="en-US" sz="1800" dirty="0"/>
              <a:t>并且目的地址是</a:t>
            </a:r>
            <a:r>
              <a:rPr lang="en-US" sz="1800" dirty="0"/>
              <a:t>184.86.198.104</a:t>
            </a:r>
            <a:r>
              <a:rPr lang="zh-CN" altLang="en-US" sz="1800" dirty="0"/>
              <a:t>的分组</a:t>
            </a:r>
            <a:endParaRPr lang="en-US" altLang="zh-CN" sz="1800" dirty="0"/>
          </a:p>
          <a:p>
            <a:pPr lvl="2"/>
            <a:r>
              <a:rPr lang="zh-CN" altLang="en-US" dirty="0"/>
              <a:t>模式过滤</a:t>
            </a:r>
            <a:endParaRPr lang="en-US" altLang="zh-CN" dirty="0"/>
          </a:p>
          <a:p>
            <a:pPr lvl="3"/>
            <a:r>
              <a:rPr lang="zh-CN" altLang="en-US" sz="1800" dirty="0"/>
              <a:t>举例：</a:t>
            </a:r>
            <a:r>
              <a:rPr lang="en-US" altLang="zh-CN" sz="1800" dirty="0" err="1"/>
              <a:t>http.request.method</a:t>
            </a:r>
            <a:r>
              <a:rPr lang="en-US" altLang="zh-CN" sz="1800" dirty="0"/>
              <a:t>=="GET“</a:t>
            </a:r>
            <a:endParaRPr lang="en-US" altLang="zh-CN" sz="1800" dirty="0"/>
          </a:p>
          <a:p>
            <a:pPr lvl="3"/>
            <a:r>
              <a:rPr lang="zh-CN" altLang="en-US" sz="1800" dirty="0"/>
              <a:t>含义：过滤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请求方法是</a:t>
            </a:r>
            <a:r>
              <a:rPr lang="en-US" altLang="zh-CN" sz="1800" dirty="0"/>
              <a:t>GET</a:t>
            </a:r>
            <a:r>
              <a:rPr lang="zh-CN" altLang="en-US" sz="1800" dirty="0"/>
              <a:t>的分组</a:t>
            </a:r>
            <a:endParaRPr lang="en-US" altLang="zh-CN" sz="1800" dirty="0"/>
          </a:p>
          <a:p>
            <a:pPr lvl="2"/>
            <a:r>
              <a:rPr lang="zh-CN" altLang="en-US" dirty="0"/>
              <a:t>端口过滤</a:t>
            </a:r>
            <a:endParaRPr lang="en-US" altLang="zh-CN" dirty="0"/>
          </a:p>
          <a:p>
            <a:pPr lvl="3"/>
            <a:r>
              <a:rPr lang="zh-CN" altLang="en-US" sz="1800" dirty="0"/>
              <a:t>举例：</a:t>
            </a:r>
            <a:r>
              <a:rPr lang="en-US" sz="1800" dirty="0" err="1"/>
              <a:t>tcp.port</a:t>
            </a:r>
            <a:r>
              <a:rPr lang="en-US" sz="1800" dirty="0"/>
              <a:t> == 80</a:t>
            </a:r>
            <a:endParaRPr lang="en-US" sz="1800" dirty="0"/>
          </a:p>
          <a:p>
            <a:pPr lvl="3"/>
            <a:r>
              <a:rPr lang="zh-CN" altLang="en-US" sz="1800" dirty="0"/>
              <a:t>含义：过滤</a:t>
            </a:r>
            <a:r>
              <a:rPr lang="en-US" altLang="zh-CN" sz="1800" dirty="0" err="1"/>
              <a:t>tcp</a:t>
            </a:r>
            <a:r>
              <a:rPr lang="zh-CN" altLang="en-US" sz="1800" dirty="0"/>
              <a:t>端口号是</a:t>
            </a:r>
            <a:r>
              <a:rPr lang="en-US" altLang="zh-CN" sz="1800" dirty="0"/>
              <a:t>80</a:t>
            </a:r>
            <a:r>
              <a:rPr lang="zh-CN" altLang="en-US" sz="1800" dirty="0"/>
              <a:t>的分组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7B40-6810-4CFA-BE2D-703EA1EAAA9C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6000" y="1137920"/>
            <a:ext cx="7964424" cy="2291080"/>
          </a:xfrm>
        </p:spPr>
        <p:txBody>
          <a:bodyPr/>
          <a:lstStyle/>
          <a:p>
            <a:pPr marL="715645" lvl="1" indent="-514350">
              <a:buFont typeface="+mj-lt"/>
              <a:buAutoNum type="arabicParenR" startAt="6"/>
            </a:pPr>
            <a:r>
              <a:rPr lang="zh-CN" altLang="en-US" dirty="0"/>
              <a:t>添加一个显示过滤器按钮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2DA7-09B7-457B-96C2-C06EA4FC1F66}" type="datetime1">
              <a:rPr lang="en-US" altLang="zh-CN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/>
          <a:srcRect b="75903"/>
          <a:stretch>
            <a:fillRect/>
          </a:stretch>
        </p:blipFill>
        <p:spPr>
          <a:xfrm>
            <a:off x="509637" y="2479041"/>
            <a:ext cx="6840000" cy="9110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33709" y="2897251"/>
            <a:ext cx="115927" cy="15590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08203" y="2708512"/>
            <a:ext cx="138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添加一个显示过滤器按钮</a:t>
            </a:r>
            <a:endParaRPr lang="zh-CN" alt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49636" y="2975202"/>
            <a:ext cx="258567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/>
          <a:srcRect b="84383"/>
          <a:stretch>
            <a:fillRect/>
          </a:stretch>
        </p:blipFill>
        <p:spPr>
          <a:xfrm>
            <a:off x="509637" y="4571962"/>
            <a:ext cx="6840000" cy="5904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30509" y="4994913"/>
            <a:ext cx="319127" cy="15601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08203" y="4811308"/>
            <a:ext cx="11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按钮添加成功</a:t>
            </a:r>
            <a:endParaRPr lang="zh-CN" altLang="en-US" sz="1400" dirty="0"/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7349636" y="5072918"/>
            <a:ext cx="258567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1" name="Rectangle 30"/>
          <p:cNvSpPr/>
          <p:nvPr/>
        </p:nvSpPr>
        <p:spPr>
          <a:xfrm>
            <a:off x="1178349" y="3053153"/>
            <a:ext cx="6171287" cy="32756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72888" y="3643232"/>
            <a:ext cx="1382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填写信息</a:t>
            </a:r>
            <a:endParaRPr lang="zh-CN" altLang="en-US" sz="1400" dirty="0"/>
          </a:p>
        </p:txBody>
      </p:sp>
      <p:cxnSp>
        <p:nvCxnSpPr>
          <p:cNvPr id="33" name="Straight Connector 32"/>
          <p:cNvCxnSpPr>
            <a:stCxn id="31" idx="2"/>
            <a:endCxn id="32" idx="0"/>
          </p:cNvCxnSpPr>
          <p:nvPr/>
        </p:nvCxnSpPr>
        <p:spPr>
          <a:xfrm>
            <a:off x="4263993" y="3380713"/>
            <a:ext cx="0" cy="262519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6"/>
            </a:pPr>
            <a:r>
              <a:rPr lang="zh-CN" altLang="en-US" dirty="0"/>
              <a:t>分组详情栏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E4D4-B99A-4AB8-A2DF-9B74BE6B1233}" type="datetime1">
              <a:rPr lang="en-US" altLang="zh-CN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5134" y="2038044"/>
            <a:ext cx="1512094" cy="2720579"/>
            <a:chOff x="6451600" y="1727200"/>
            <a:chExt cx="2016125" cy="362743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6575425" y="1727200"/>
              <a:ext cx="1892300" cy="3530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545"/>
                </a:lnSpc>
              </a:pPr>
              <a:endParaRPr lang="en-US" altLang="en-US" sz="2100"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457950" y="1824038"/>
              <a:ext cx="1892300" cy="3530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ts val="1545"/>
                </a:lnSpc>
              </a:pPr>
              <a:endParaRPr lang="en-US" altLang="en-US" sz="2100">
                <a:latin typeface="+mn-lt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723335" y="1920875"/>
              <a:ext cx="1323438" cy="335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2070"/>
                </a:lnSpc>
              </a:pPr>
              <a:r>
                <a:rPr lang="zh-CN" altLang="en-US" sz="2100" dirty="0">
                  <a:latin typeface="+mn-ea"/>
                  <a:ea typeface="+mn-ea"/>
                </a:rPr>
                <a:t>应用层</a:t>
              </a:r>
              <a:endParaRPr lang="en-US" altLang="zh-CN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endParaRPr lang="en-US" altLang="en-US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r>
                <a:rPr lang="zh-CN" altLang="en-US" sz="2100" dirty="0">
                  <a:latin typeface="+mn-ea"/>
                  <a:ea typeface="+mn-ea"/>
                </a:rPr>
                <a:t>传输层</a:t>
              </a:r>
              <a:endParaRPr lang="en-US" altLang="zh-CN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endParaRPr lang="en-US" altLang="en-US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r>
                <a:rPr lang="zh-CN" altLang="en-US" sz="2100" dirty="0">
                  <a:latin typeface="+mn-ea"/>
                  <a:ea typeface="+mn-ea"/>
                </a:rPr>
                <a:t>网络层</a:t>
              </a:r>
              <a:endParaRPr lang="en-US" altLang="zh-CN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endParaRPr lang="en-US" altLang="en-US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r>
                <a:rPr lang="zh-CN" altLang="en-US" sz="2100" dirty="0">
                  <a:latin typeface="+mn-ea"/>
                  <a:ea typeface="+mn-ea"/>
                </a:rPr>
                <a:t>链路层</a:t>
              </a:r>
              <a:endParaRPr lang="en-US" altLang="zh-CN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endParaRPr lang="en-US" altLang="en-US" sz="2100" dirty="0">
                <a:latin typeface="+mn-ea"/>
                <a:ea typeface="+mn-ea"/>
              </a:endParaRPr>
            </a:p>
            <a:p>
              <a:pPr algn="ctr">
                <a:lnSpc>
                  <a:spcPts val="2070"/>
                </a:lnSpc>
              </a:pPr>
              <a:r>
                <a:rPr lang="zh-CN" altLang="en-US" sz="2100" dirty="0">
                  <a:latin typeface="+mn-ea"/>
                  <a:ea typeface="+mn-ea"/>
                </a:rPr>
                <a:t>物理层</a:t>
              </a:r>
              <a:endParaRPr lang="en-US" altLang="en-US" sz="2100" dirty="0">
                <a:latin typeface="+mn-ea"/>
                <a:ea typeface="+mn-ea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451600" y="251618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1545"/>
                </a:lnSpc>
              </a:pPr>
              <a:endParaRPr lang="en-US" sz="15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451600" y="32210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1545"/>
                </a:lnSpc>
              </a:pPr>
              <a:endParaRPr lang="en-US" sz="15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51600" y="39322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1545"/>
                </a:lnSpc>
              </a:pPr>
              <a:endParaRPr lang="en-US" sz="15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451600" y="4643438"/>
              <a:ext cx="1885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ts val="1545"/>
                </a:lnSpc>
              </a:pPr>
              <a:endParaRPr lang="en-US" sz="150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8147" y="3143330"/>
            <a:ext cx="6199643" cy="147991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1777228" y="3266164"/>
            <a:ext cx="804408" cy="126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77228" y="3423369"/>
            <a:ext cx="804408" cy="484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777228" y="3362019"/>
            <a:ext cx="804408" cy="207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777228" y="2887253"/>
            <a:ext cx="804408" cy="804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777228" y="2379949"/>
            <a:ext cx="804408" cy="1480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30466" y="3209795"/>
            <a:ext cx="90815" cy="90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30466" y="3362195"/>
            <a:ext cx="90815" cy="90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30466" y="3514595"/>
            <a:ext cx="90815" cy="90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0466" y="3666995"/>
            <a:ext cx="90815" cy="90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30466" y="3819395"/>
            <a:ext cx="90815" cy="90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抓包与分析</a:t>
            </a:r>
            <a:r>
              <a:rPr lang="en-US" altLang="zh-CN" dirty="0">
                <a:solidFill>
                  <a:schemeClr val="accent2"/>
                </a:solidFill>
              </a:rPr>
              <a:t>HTTP</a:t>
            </a:r>
            <a:r>
              <a:rPr lang="zh-CN" altLang="en-US" dirty="0">
                <a:solidFill>
                  <a:schemeClr val="accent2"/>
                </a:solidFill>
              </a:rPr>
              <a:t>协议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ICMP</a:t>
            </a:r>
            <a:r>
              <a:rPr lang="zh-CN" altLang="en-US" dirty="0"/>
              <a:t>协议</a:t>
            </a:r>
            <a:endParaRPr lang="en-US" altLang="en-US" dirty="0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ED8512-ED84-42B7-82B7-026E97B3DF1A}" type="datetime1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/>
            </a:pPr>
            <a:r>
              <a:rPr lang="zh-CN" altLang="en-US" dirty="0"/>
              <a:t>开启</a:t>
            </a:r>
            <a:r>
              <a:rPr lang="en-US" altLang="zh-CN" dirty="0"/>
              <a:t>Wireshark</a:t>
            </a:r>
            <a:r>
              <a:rPr lang="zh-CN" altLang="en-US" dirty="0"/>
              <a:t>抓包，在过滤器中输入</a:t>
            </a:r>
            <a:r>
              <a:rPr lang="en-US" altLang="zh-CN" dirty="0"/>
              <a:t>http</a:t>
            </a:r>
            <a:r>
              <a:rPr lang="zh-CN" altLang="en-US" dirty="0"/>
              <a:t>，即过滤</a:t>
            </a:r>
            <a:r>
              <a:rPr lang="en-US" altLang="zh-CN" dirty="0"/>
              <a:t>http</a:t>
            </a:r>
            <a:r>
              <a:rPr lang="zh-CN" altLang="en-US" dirty="0"/>
              <a:t>协议的分组。</a:t>
            </a:r>
            <a:endParaRPr lang="en-US" altLang="zh-CN" dirty="0"/>
          </a:p>
          <a:p>
            <a:pPr marL="715645" lvl="1" indent="-514350">
              <a:buFont typeface="+mj-lt"/>
              <a:buAutoNum type="arabicParenR"/>
            </a:pPr>
            <a:r>
              <a:rPr lang="zh-CN" altLang="en-US" dirty="0"/>
              <a:t>打开浏览器，输入一个网址（例如</a:t>
            </a:r>
            <a:r>
              <a:rPr lang="en-US" altLang="zh-CN" dirty="0"/>
              <a:t>ieeexplore.ieee.org</a:t>
            </a:r>
            <a:r>
              <a:rPr lang="zh-CN" altLang="en-US" dirty="0"/>
              <a:t>）。注意：为了避免浏览器缓存起作用，最好使用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incognito</a:t>
            </a:r>
            <a:r>
              <a:rPr lang="zh-CN" altLang="en-US" dirty="0"/>
              <a:t>隐身模式。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B8F2-93AD-4286-890C-10D816F09541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3"/>
            </a:pPr>
            <a:r>
              <a:rPr lang="zh-CN" altLang="en-US" dirty="0"/>
              <a:t>观察到</a:t>
            </a:r>
            <a:r>
              <a:rPr lang="en-US" altLang="zh-CN" dirty="0"/>
              <a:t>Wireshark</a:t>
            </a:r>
            <a:r>
              <a:rPr lang="zh-CN" altLang="en-US" dirty="0"/>
              <a:t>分组列表栏中出现了</a:t>
            </a:r>
            <a:r>
              <a:rPr lang="en-US" altLang="zh-CN" dirty="0"/>
              <a:t>HTTP</a:t>
            </a:r>
            <a:r>
              <a:rPr lang="zh-CN" altLang="en-US" dirty="0"/>
              <a:t>协议分组。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490A-1763-4694-A671-F6BDA201D80B}" type="datetime1">
              <a:rPr lang="en-US" altLang="zh-CN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27" y="2029769"/>
            <a:ext cx="7200000" cy="397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39603" y="4477407"/>
            <a:ext cx="1248629" cy="69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7141" y="4477407"/>
            <a:ext cx="1248629" cy="69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6851" y="4368207"/>
            <a:ext cx="1601775" cy="69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800" y="2520000"/>
            <a:ext cx="7200000" cy="351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4"/>
            </a:pPr>
            <a:r>
              <a:rPr lang="zh-CN" altLang="en-US" dirty="0"/>
              <a:t>分析哪些分组是前一步浏览网页发生的。单击任意分组，分组详情栏显示其具体信息。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A6C5-2640-4963-9B66-B03DB2D59B1C}" type="datetime1">
              <a:rPr lang="en-US" altLang="zh-CN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1961" y="4061723"/>
            <a:ext cx="1812866" cy="3411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7178" y="4266425"/>
            <a:ext cx="381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阅读</a:t>
            </a:r>
            <a:r>
              <a:rPr lang="en-US" altLang="zh-CN" sz="1400" dirty="0">
                <a:solidFill>
                  <a:srgbClr val="C00000"/>
                </a:solidFill>
              </a:rPr>
              <a:t>HTTP</a:t>
            </a:r>
            <a:r>
              <a:rPr lang="zh-CN" altLang="en-US" sz="1400" dirty="0">
                <a:solidFill>
                  <a:srgbClr val="C00000"/>
                </a:solidFill>
              </a:rPr>
              <a:t>协议信息，知其服务器主机名。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>
            <a:off x="2924827" y="4232311"/>
            <a:ext cx="1182351" cy="188003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grpSp>
        <p:nvGrpSpPr>
          <p:cNvPr id="7" name="Group 6"/>
          <p:cNvGrpSpPr/>
          <p:nvPr/>
        </p:nvGrpSpPr>
        <p:grpSpPr>
          <a:xfrm>
            <a:off x="2383746" y="3650507"/>
            <a:ext cx="4912535" cy="181973"/>
            <a:chOff x="2383746" y="3650507"/>
            <a:chExt cx="4912535" cy="181973"/>
          </a:xfrm>
        </p:grpSpPr>
        <p:sp>
          <p:nvSpPr>
            <p:cNvPr id="11" name="Rectangle 10"/>
            <p:cNvSpPr/>
            <p:nvPr/>
          </p:nvSpPr>
          <p:spPr>
            <a:xfrm>
              <a:off x="238374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100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52247" y="3650507"/>
              <a:ext cx="1644034" cy="87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800" y="2525177"/>
            <a:ext cx="7200000" cy="351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5"/>
            </a:pPr>
            <a:r>
              <a:rPr lang="zh-CN" altLang="en-US" dirty="0"/>
              <a:t>从步骤四所得的分组，获知此次通信的</a:t>
            </a:r>
            <a:r>
              <a:rPr lang="zh-CN" altLang="en-US" u="sng" dirty="0">
                <a:solidFill>
                  <a:srgbClr val="C00000"/>
                </a:solidFill>
              </a:rPr>
              <a:t>源</a:t>
            </a:r>
            <a:r>
              <a:rPr lang="en-US" altLang="zh-CN" u="sng" dirty="0">
                <a:solidFill>
                  <a:srgbClr val="C00000"/>
                </a:solidFill>
              </a:rPr>
              <a:t>IP</a:t>
            </a:r>
            <a:r>
              <a:rPr lang="zh-CN" altLang="en-US" u="sng" dirty="0">
                <a:solidFill>
                  <a:srgbClr val="C00000"/>
                </a:solidFill>
              </a:rPr>
              <a:t>地址和目的</a:t>
            </a:r>
            <a:r>
              <a:rPr lang="en-US" altLang="zh-CN" u="sng" dirty="0">
                <a:solidFill>
                  <a:srgbClr val="C00000"/>
                </a:solidFill>
              </a:rPr>
              <a:t>IP</a:t>
            </a:r>
            <a:r>
              <a:rPr lang="zh-CN" altLang="en-US" u="sng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。</a:t>
            </a:r>
            <a:r>
              <a:rPr lang="en-US" altLang="zh-CN" sz="2000" dirty="0"/>
              <a:t>(</a:t>
            </a:r>
            <a:r>
              <a:rPr lang="zh-CN" altLang="en-US" sz="2000" dirty="0"/>
              <a:t>这里，</a:t>
            </a:r>
            <a:r>
              <a:rPr lang="en-US" altLang="zh-CN" sz="2000" dirty="0"/>
              <a:t>192.168.2.178</a:t>
            </a:r>
            <a:r>
              <a:rPr lang="zh-CN" altLang="en-US" sz="2000" dirty="0"/>
              <a:t>是私有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地址，所以是用户的主机。</a:t>
            </a:r>
            <a:r>
              <a:rPr lang="en-US" altLang="zh-CN" sz="2000" dirty="0"/>
              <a:t>)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1D10-1EBE-47BA-9CC8-6C2B232BEAB7}" type="datetime1">
              <a:rPr lang="en-US" altLang="zh-CN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1961" y="4061723"/>
            <a:ext cx="1812866" cy="3411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7178" y="4266425"/>
            <a:ext cx="381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阅读</a:t>
            </a:r>
            <a:r>
              <a:rPr lang="en-US" altLang="zh-CN" sz="1400" dirty="0">
                <a:solidFill>
                  <a:srgbClr val="C00000"/>
                </a:solidFill>
              </a:rPr>
              <a:t>HTTP</a:t>
            </a:r>
            <a:r>
              <a:rPr lang="zh-CN" altLang="en-US" sz="1400" dirty="0">
                <a:solidFill>
                  <a:srgbClr val="C00000"/>
                </a:solidFill>
              </a:rPr>
              <a:t>协议信息，知其主机名，即网址。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>
            <a:off x="2924827" y="4232311"/>
            <a:ext cx="1182351" cy="188003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1" name="Rectangle 10"/>
          <p:cNvSpPr/>
          <p:nvPr/>
        </p:nvSpPr>
        <p:spPr>
          <a:xfrm>
            <a:off x="2010427" y="3106031"/>
            <a:ext cx="1941535" cy="24903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0"/>
          </p:cNvCxnSpPr>
          <p:nvPr/>
        </p:nvCxnSpPr>
        <p:spPr>
          <a:xfrm flipV="1">
            <a:off x="2981195" y="1903956"/>
            <a:ext cx="0" cy="120207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grpSp>
        <p:nvGrpSpPr>
          <p:cNvPr id="14" name="Group 13"/>
          <p:cNvGrpSpPr/>
          <p:nvPr/>
        </p:nvGrpSpPr>
        <p:grpSpPr>
          <a:xfrm>
            <a:off x="2383746" y="3650507"/>
            <a:ext cx="4912535" cy="181973"/>
            <a:chOff x="2383746" y="3650507"/>
            <a:chExt cx="4912535" cy="181973"/>
          </a:xfrm>
        </p:grpSpPr>
        <p:sp>
          <p:nvSpPr>
            <p:cNvPr id="15" name="Rectangle 14"/>
            <p:cNvSpPr/>
            <p:nvPr/>
          </p:nvSpPr>
          <p:spPr>
            <a:xfrm>
              <a:off x="238374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9100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2247" y="3650507"/>
              <a:ext cx="1644034" cy="87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分析</a:t>
            </a:r>
            <a:r>
              <a:rPr lang="en-US" altLang="zh-CN" dirty="0">
                <a:solidFill>
                  <a:schemeClr val="accent2"/>
                </a:solidFill>
              </a:rPr>
              <a:t>TCP</a:t>
            </a:r>
            <a:r>
              <a:rPr lang="zh-CN" altLang="en-US" dirty="0">
                <a:solidFill>
                  <a:schemeClr val="accent2"/>
                </a:solidFill>
              </a:rPr>
              <a:t>协议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ICMP</a:t>
            </a:r>
            <a:r>
              <a:rPr lang="zh-CN" altLang="en-US" dirty="0"/>
              <a:t>协议</a:t>
            </a:r>
            <a:endParaRPr lang="en-US" altLang="en-US" dirty="0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56FFF2-7299-4288-8DDE-E00A741FC737}" type="datetime1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252" y="1571155"/>
            <a:ext cx="6989710" cy="4742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  <a:r>
              <a:rPr lang="zh-CN" altLang="en-US" dirty="0"/>
              <a:t>分析</a:t>
            </a:r>
            <a:r>
              <a:rPr 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/>
            </a:pPr>
            <a:r>
              <a:rPr lang="zh-CN" altLang="en-US" dirty="0"/>
              <a:t>对</a:t>
            </a:r>
            <a:r>
              <a:rPr lang="en-US" altLang="zh-CN" dirty="0"/>
              <a:t>2-4</a:t>
            </a:r>
            <a:r>
              <a:rPr lang="zh-CN" altLang="en-US" dirty="0"/>
              <a:t>的分组，分析</a:t>
            </a:r>
            <a:r>
              <a:rPr lang="en-US" altLang="zh-CN" dirty="0"/>
              <a:t>TCP</a:t>
            </a:r>
            <a:r>
              <a:rPr lang="zh-CN" altLang="en-US" dirty="0"/>
              <a:t>协议信息。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54B9-754C-43B5-A7C4-51ABADB0CAFA}" type="datetime1">
              <a:rPr lang="en-US" altLang="zh-CN" smtClean="0"/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265127" y="3188238"/>
            <a:ext cx="3607497" cy="2488216"/>
            <a:chOff x="1265127" y="3188238"/>
            <a:chExt cx="3607497" cy="2488216"/>
          </a:xfrm>
        </p:grpSpPr>
        <p:sp>
          <p:nvSpPr>
            <p:cNvPr id="34" name="Rectangle 33"/>
            <p:cNvSpPr/>
            <p:nvPr/>
          </p:nvSpPr>
          <p:spPr>
            <a:xfrm>
              <a:off x="1265127" y="5543093"/>
              <a:ext cx="3607491" cy="13336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5128" y="4928497"/>
              <a:ext cx="3607492" cy="13336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65127" y="4171547"/>
              <a:ext cx="3607495" cy="14444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65128" y="4450236"/>
              <a:ext cx="3607494" cy="11663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5127" y="3822106"/>
              <a:ext cx="3607496" cy="11472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65127" y="3188238"/>
              <a:ext cx="3607497" cy="24903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65127" y="4317491"/>
            <a:ext cx="4540687" cy="359454"/>
            <a:chOff x="1265127" y="4317491"/>
            <a:chExt cx="4540687" cy="359454"/>
          </a:xfrm>
        </p:grpSpPr>
        <p:sp>
          <p:nvSpPr>
            <p:cNvPr id="40" name="Rectangle 39"/>
            <p:cNvSpPr/>
            <p:nvPr/>
          </p:nvSpPr>
          <p:spPr>
            <a:xfrm>
              <a:off x="1265127" y="4565736"/>
              <a:ext cx="4540687" cy="11120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91430" y="4317491"/>
              <a:ext cx="3914384" cy="13274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94241" y="3188238"/>
            <a:ext cx="1690910" cy="2537211"/>
            <a:chOff x="3194241" y="3188238"/>
            <a:chExt cx="1690910" cy="2537211"/>
          </a:xfrm>
        </p:grpSpPr>
        <p:sp>
          <p:nvSpPr>
            <p:cNvPr id="9" name="TextBox 8"/>
            <p:cNvSpPr txBox="1"/>
            <p:nvPr/>
          </p:nvSpPr>
          <p:spPr>
            <a:xfrm>
              <a:off x="3194241" y="3188238"/>
              <a:ext cx="169091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源端口号和目的端口号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5712" y="3744838"/>
              <a:ext cx="64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序列号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5712" y="4114904"/>
              <a:ext cx="64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确认号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5712" y="4373604"/>
              <a:ext cx="64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标志位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35712" y="4854774"/>
              <a:ext cx="64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校验和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35712" y="5463839"/>
              <a:ext cx="649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47990" y="4250651"/>
            <a:ext cx="775654" cy="501494"/>
            <a:chOff x="5047990" y="4250651"/>
            <a:chExt cx="775654" cy="501494"/>
          </a:xfrm>
        </p:grpSpPr>
        <p:sp>
          <p:nvSpPr>
            <p:cNvPr id="48" name="TextBox 47"/>
            <p:cNvSpPr txBox="1"/>
            <p:nvPr/>
          </p:nvSpPr>
          <p:spPr>
            <a:xfrm>
              <a:off x="5047990" y="4250651"/>
              <a:ext cx="775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报头长度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47990" y="4490535"/>
              <a:ext cx="775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窗口大小</a:t>
              </a:r>
              <a:endPara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47708" y="2717975"/>
            <a:ext cx="5443947" cy="196224"/>
            <a:chOff x="2251448" y="3639316"/>
            <a:chExt cx="5443947" cy="196224"/>
          </a:xfrm>
        </p:grpSpPr>
        <p:sp>
          <p:nvSpPr>
            <p:cNvPr id="30" name="Rectangle 29"/>
            <p:cNvSpPr/>
            <p:nvPr/>
          </p:nvSpPr>
          <p:spPr>
            <a:xfrm>
              <a:off x="2251448" y="3763112"/>
              <a:ext cx="1380928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8402" y="3766172"/>
              <a:ext cx="1352085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27966" y="3639316"/>
              <a:ext cx="1767429" cy="73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r>
              <a:rPr lang="zh-CN" altLang="en-US" dirty="0"/>
              <a:t>三</a:t>
            </a:r>
            <a:r>
              <a:rPr lang="en-US" altLang="zh-CN"/>
              <a:t>  </a:t>
            </a:r>
            <a:r>
              <a:rPr lang="zh-CN" altLang="en-US" dirty="0"/>
              <a:t>数据包抓取与分析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实验目的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学习安装、使用协议分析软件，掌握基本的数据报抓取、过滤和分析方法，能分析</a:t>
            </a:r>
            <a:r>
              <a:rPr lang="en-US" altLang="zh-CN" sz="2400" dirty="0"/>
              <a:t>HTTP</a:t>
            </a:r>
            <a:r>
              <a:rPr lang="zh-CN" altLang="en-US" sz="2400" dirty="0"/>
              <a:t>、</a:t>
            </a:r>
            <a:r>
              <a:rPr lang="en-US" altLang="zh-CN" sz="2400" dirty="0"/>
              <a:t>TCP</a:t>
            </a:r>
            <a:r>
              <a:rPr lang="zh-CN" altLang="en-US" sz="2400" dirty="0"/>
              <a:t>、</a:t>
            </a:r>
            <a:r>
              <a:rPr lang="en-US" altLang="zh-CN" sz="2400" dirty="0"/>
              <a:t>ICMP</a:t>
            </a:r>
            <a:r>
              <a:rPr lang="zh-CN" altLang="en-US" sz="2400" dirty="0"/>
              <a:t>等协议。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实验环境</a:t>
            </a:r>
            <a:endParaRPr lang="zh-CN" altLang="en-US" sz="2800" dirty="0"/>
          </a:p>
          <a:p>
            <a:pPr lvl="1"/>
            <a:r>
              <a:rPr lang="zh-CN" altLang="en-US" sz="2400" dirty="0"/>
              <a:t>使用具有</a:t>
            </a:r>
            <a:r>
              <a:rPr lang="en-US" altLang="zh-CN" sz="2400" dirty="0"/>
              <a:t>Internet</a:t>
            </a:r>
            <a:r>
              <a:rPr lang="zh-CN" altLang="en-US" sz="2400" dirty="0"/>
              <a:t>连接的</a:t>
            </a:r>
            <a:r>
              <a:rPr lang="en-US" altLang="zh-CN" sz="2400" dirty="0"/>
              <a:t>Windows</a:t>
            </a:r>
            <a:r>
              <a:rPr lang="zh-CN" altLang="en-US" sz="2400" dirty="0"/>
              <a:t>操作系统；</a:t>
            </a:r>
            <a:endParaRPr lang="en-US" altLang="zh-CN" sz="2400" dirty="0"/>
          </a:p>
          <a:p>
            <a:pPr lvl="1"/>
            <a:r>
              <a:rPr lang="zh-CN" altLang="en-US" sz="2400" dirty="0"/>
              <a:t>抓包软件</a:t>
            </a:r>
            <a:r>
              <a:rPr lang="en-US" altLang="zh-CN" sz="2400" dirty="0"/>
              <a:t>Wireshark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DF66-602B-4829-B936-321A1B583B82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147" y="2039029"/>
            <a:ext cx="6142907" cy="4168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  <a:r>
              <a:rPr lang="zh-CN" altLang="en-US" dirty="0"/>
              <a:t>分析</a:t>
            </a:r>
            <a:r>
              <a:rPr 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2"/>
            </a:pPr>
            <a:r>
              <a:rPr lang="zh-CN" altLang="en-US" dirty="0"/>
              <a:t>对</a:t>
            </a:r>
            <a:r>
              <a:rPr lang="en-US" altLang="zh-CN" dirty="0"/>
              <a:t>2-4</a:t>
            </a:r>
            <a:r>
              <a:rPr lang="zh-CN" altLang="en-US" dirty="0"/>
              <a:t>的分组，追踪其</a:t>
            </a:r>
            <a:r>
              <a:rPr lang="en-US" altLang="zh-CN" dirty="0"/>
              <a:t>TCP</a:t>
            </a:r>
            <a:r>
              <a:rPr lang="zh-CN" altLang="en-US" dirty="0"/>
              <a:t>流。点击右键，从下拉菜单中选择</a:t>
            </a:r>
            <a:r>
              <a:rPr lang="en-US" altLang="zh-CN" dirty="0"/>
              <a:t>TCP</a:t>
            </a:r>
            <a:r>
              <a:rPr lang="zh-CN" altLang="en-US" dirty="0"/>
              <a:t>流。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2323-5BD1-4723-8568-50FABBD90CE6}" type="datetime1">
              <a:rPr lang="en-US" altLang="zh-CN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5040" y="3052203"/>
            <a:ext cx="1540014" cy="6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748" y="3159410"/>
            <a:ext cx="736775" cy="6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  <a:r>
              <a:rPr lang="zh-CN" altLang="en-US" dirty="0"/>
              <a:t>分析</a:t>
            </a:r>
            <a:r>
              <a:rPr 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3"/>
            </a:pPr>
            <a:r>
              <a:rPr lang="zh-CN" altLang="en-US" dirty="0"/>
              <a:t>对</a:t>
            </a:r>
            <a:r>
              <a:rPr lang="en-US" altLang="zh-CN" dirty="0"/>
              <a:t>2-4</a:t>
            </a:r>
            <a:r>
              <a:rPr lang="zh-CN" altLang="en-US" dirty="0"/>
              <a:t>的分组，追踪其</a:t>
            </a:r>
            <a:r>
              <a:rPr lang="en-US" altLang="zh-CN" dirty="0"/>
              <a:t>TCP</a:t>
            </a:r>
            <a:r>
              <a:rPr lang="zh-CN" altLang="en-US" dirty="0"/>
              <a:t>流。点击右键，从下拉菜单中选择</a:t>
            </a:r>
            <a:r>
              <a:rPr lang="en-US" altLang="zh-CN" dirty="0"/>
              <a:t>TCP</a:t>
            </a:r>
            <a:r>
              <a:rPr lang="zh-CN" altLang="en-US" dirty="0"/>
              <a:t>流。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4FB-6005-4750-B5BE-AD134B1D244B}" type="datetime1">
              <a:rPr lang="en-US" altLang="zh-CN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800" y="2037600"/>
            <a:ext cx="6141600" cy="41673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42360" y="3680626"/>
            <a:ext cx="4044540" cy="189690"/>
            <a:chOff x="2383746" y="3642790"/>
            <a:chExt cx="6328934" cy="189690"/>
          </a:xfrm>
        </p:grpSpPr>
        <p:sp>
          <p:nvSpPr>
            <p:cNvPr id="10" name="Rectangle 9"/>
            <p:cNvSpPr/>
            <p:nvPr/>
          </p:nvSpPr>
          <p:spPr>
            <a:xfrm>
              <a:off x="238374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46256" y="3761259"/>
              <a:ext cx="1908821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2230" y="3642790"/>
              <a:ext cx="2260450" cy="87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  <a:r>
              <a:rPr lang="zh-CN" altLang="en-US" dirty="0"/>
              <a:t>分析</a:t>
            </a:r>
            <a:r>
              <a:rPr 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4"/>
            </a:pPr>
            <a:r>
              <a:rPr lang="zh-CN" altLang="en-US" dirty="0"/>
              <a:t>找到</a:t>
            </a:r>
            <a:r>
              <a:rPr lang="en-US" altLang="zh-CN" dirty="0"/>
              <a:t>TCP</a:t>
            </a:r>
            <a:r>
              <a:rPr lang="zh-CN" altLang="en-US" dirty="0"/>
              <a:t>建立连接的分组。原理：</a:t>
            </a:r>
            <a:r>
              <a:rPr lang="en-US" altLang="zh-CN" dirty="0"/>
              <a:t>1) TCP</a:t>
            </a:r>
            <a:r>
              <a:rPr lang="zh-CN" altLang="en-US" dirty="0"/>
              <a:t>连接建立应该在</a:t>
            </a:r>
            <a:r>
              <a:rPr lang="en-US" altLang="zh-CN" dirty="0"/>
              <a:t>HTTP GET</a:t>
            </a:r>
            <a:r>
              <a:rPr lang="zh-CN" altLang="en-US" dirty="0"/>
              <a:t>请求之前完成</a:t>
            </a:r>
            <a:r>
              <a:rPr lang="en-US" altLang="zh-CN" dirty="0"/>
              <a:t>; 2) TCP </a:t>
            </a:r>
            <a:r>
              <a:rPr lang="zh-CN" altLang="en-US" dirty="0"/>
              <a:t>建立连接时会设置</a:t>
            </a:r>
            <a:r>
              <a:rPr lang="zh-CN" altLang="en-US" u="sng" dirty="0">
                <a:solidFill>
                  <a:srgbClr val="C00000"/>
                </a:solidFill>
              </a:rPr>
              <a:t>标志位</a:t>
            </a:r>
            <a:r>
              <a:rPr lang="en-US" altLang="zh-CN" u="sng" dirty="0">
                <a:solidFill>
                  <a:srgbClr val="C00000"/>
                </a:solidFill>
              </a:rPr>
              <a:t>SYN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F2EB-E149-4DBE-924E-6A438ACC393F}" type="datetime1">
              <a:rPr lang="en-US" altLang="zh-CN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812" y="2399921"/>
            <a:ext cx="5728377" cy="38869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5468" y="3089152"/>
            <a:ext cx="6939420" cy="28773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0553" y="3082889"/>
            <a:ext cx="475990" cy="29399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2943" y="3082889"/>
            <a:ext cx="16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TCP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连接建立的分组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stCxn id="14" idx="0"/>
          </p:cNvCxnSpPr>
          <p:nvPr/>
        </p:nvCxnSpPr>
        <p:spPr>
          <a:xfrm flipH="1" flipV="1">
            <a:off x="4190853" y="2284094"/>
            <a:ext cx="1727695" cy="79879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grpSp>
        <p:nvGrpSpPr>
          <p:cNvPr id="12" name="Group 11"/>
          <p:cNvGrpSpPr/>
          <p:nvPr/>
        </p:nvGrpSpPr>
        <p:grpSpPr>
          <a:xfrm>
            <a:off x="3380805" y="3923183"/>
            <a:ext cx="4044540" cy="189690"/>
            <a:chOff x="2383746" y="3642790"/>
            <a:chExt cx="6328934" cy="189690"/>
          </a:xfrm>
        </p:grpSpPr>
        <p:sp>
          <p:nvSpPr>
            <p:cNvPr id="16" name="Rectangle 15"/>
            <p:cNvSpPr/>
            <p:nvPr/>
          </p:nvSpPr>
          <p:spPr>
            <a:xfrm>
              <a:off x="2383746" y="3763112"/>
              <a:ext cx="1248629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46256" y="3761259"/>
              <a:ext cx="1908821" cy="69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52230" y="3642790"/>
              <a:ext cx="2260450" cy="87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分析</a:t>
            </a:r>
            <a:r>
              <a:rPr lang="en-US" altLang="zh-CN" dirty="0">
                <a:solidFill>
                  <a:schemeClr val="accent2"/>
                </a:solidFill>
              </a:rPr>
              <a:t>TCP</a:t>
            </a:r>
            <a:r>
              <a:rPr lang="zh-CN" altLang="en-US" dirty="0">
                <a:solidFill>
                  <a:schemeClr val="accent2"/>
                </a:solidFill>
              </a:rPr>
              <a:t>三次握手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ICMP</a:t>
            </a:r>
            <a:r>
              <a:rPr lang="zh-CN" altLang="en-US" dirty="0"/>
              <a:t>协议</a:t>
            </a:r>
            <a:endParaRPr lang="en-US" altLang="en-US" dirty="0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AF1AD-12A2-4C73-8512-4B5517C5AE28}" type="datetime1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TCP</a:t>
            </a:r>
            <a:r>
              <a:rPr lang="zh-CN" altLang="en-US" dirty="0"/>
              <a:t>三次握手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F63-FCAF-4524-AEF0-B19E08B263FC}" type="datetime1">
              <a:rPr lang="en-US" altLang="zh-CN" smtClean="0"/>
            </a:fld>
            <a:endParaRPr lang="en-US"/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H="1">
            <a:off x="3598663" y="2996777"/>
            <a:ext cx="0" cy="261580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78" name="Group 102"/>
          <p:cNvGrpSpPr/>
          <p:nvPr/>
        </p:nvGrpSpPr>
        <p:grpSpPr bwMode="auto">
          <a:xfrm>
            <a:off x="2357906" y="2942009"/>
            <a:ext cx="3139676" cy="716756"/>
            <a:chOff x="1004" y="1363"/>
            <a:chExt cx="2637" cy="602"/>
          </a:xfrm>
        </p:grpSpPr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 rot="827397">
              <a:off x="2307" y="1514"/>
              <a:ext cx="1124" cy="2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SYN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位</a:t>
              </a: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=1, seq=x</a:t>
              </a:r>
              <a:endParaRPr 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1004" y="1363"/>
              <a:ext cx="1036" cy="3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选择初始序号</a:t>
              </a:r>
              <a:r>
                <a:rPr lang="en-US" altLang="zh-CN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x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，</a:t>
              </a:r>
              <a:endParaRPr lang="en-US" altLang="zh-CN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r"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发送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SYN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报文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2" name="Line 22"/>
          <p:cNvSpPr>
            <a:spLocks noChangeShapeType="1"/>
          </p:cNvSpPr>
          <p:nvPr/>
        </p:nvSpPr>
        <p:spPr bwMode="auto">
          <a:xfrm flipH="1">
            <a:off x="5539384" y="3049165"/>
            <a:ext cx="1190" cy="256341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</a:ln>
          <a:effectLst/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84" name="Group 109"/>
          <p:cNvGrpSpPr/>
          <p:nvPr/>
        </p:nvGrpSpPr>
        <p:grpSpPr bwMode="auto">
          <a:xfrm>
            <a:off x="3615201" y="3444453"/>
            <a:ext cx="3301603" cy="1069181"/>
            <a:chOff x="2060" y="1785"/>
            <a:chExt cx="2773" cy="898"/>
          </a:xfrm>
        </p:grpSpPr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86" name="Text Box 83"/>
            <p:cNvSpPr txBox="1">
              <a:spLocks noChangeArrowheads="1"/>
            </p:cNvSpPr>
            <p:nvPr/>
          </p:nvSpPr>
          <p:spPr bwMode="auto">
            <a:xfrm rot="20186315">
              <a:off x="2356" y="2071"/>
              <a:ext cx="1274" cy="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SYN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位</a:t>
              </a: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=1, seq=y</a:t>
              </a:r>
              <a:endParaRPr 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ACK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位</a:t>
              </a: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=1, ack=x+1</a:t>
              </a:r>
              <a:endParaRPr 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157" cy="4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选择初始序号</a:t>
              </a:r>
              <a:r>
                <a:rPr lang="en-US" altLang="zh-CN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y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，</a:t>
              </a:r>
              <a:endParaRPr lang="en-US" altLang="zh-CN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发送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SYNACK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报文，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确认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SYN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报文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8" name="Group 110"/>
          <p:cNvGrpSpPr/>
          <p:nvPr/>
        </p:nvGrpSpPr>
        <p:grpSpPr bwMode="auto">
          <a:xfrm>
            <a:off x="1873313" y="4268366"/>
            <a:ext cx="5242324" cy="1070373"/>
            <a:chOff x="597" y="2477"/>
            <a:chExt cx="4403" cy="899"/>
          </a:xfrm>
        </p:grpSpPr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90" name="Text Box 90"/>
            <p:cNvSpPr txBox="1">
              <a:spLocks noChangeArrowheads="1"/>
            </p:cNvSpPr>
            <p:nvPr/>
          </p:nvSpPr>
          <p:spPr bwMode="auto">
            <a:xfrm rot="987115">
              <a:off x="2340" y="2744"/>
              <a:ext cx="1277" cy="2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ACK</a:t>
              </a:r>
              <a:r>
                <a:rPr lang="zh-CN" alt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位</a:t>
              </a:r>
              <a:r>
                <a:rPr lang="en-US" sz="1400" kern="0" dirty="0">
                  <a:solidFill>
                    <a:srgbClr val="000000"/>
                  </a:solidFill>
                  <a:latin typeface="+mn-lt"/>
                  <a:ea typeface="+mn-ea"/>
                </a:rPr>
                <a:t>=1, ack=y+1</a:t>
              </a:r>
              <a:endParaRPr lang="en-US" sz="14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Text Box 94"/>
            <p:cNvSpPr txBox="1">
              <a:spLocks noChangeArrowheads="1"/>
            </p:cNvSpPr>
            <p:nvPr/>
          </p:nvSpPr>
          <p:spPr bwMode="auto">
            <a:xfrm>
              <a:off x="597" y="2477"/>
              <a:ext cx="1447" cy="4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接收报文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 SYNACK(x+1) 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r"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说明服务器正在运行</a:t>
              </a:r>
              <a:endParaRPr lang="en-US" altLang="zh-CN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r"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发送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ACK</a:t>
              </a: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以确认</a:t>
              </a:r>
              <a:r>
                <a:rPr lang="en-US" altLang="zh-CN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S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YNACK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360" cy="3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接收</a:t>
              </a:r>
              <a:r>
                <a:rPr 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ACK(y+1) 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defTabSz="685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+mn-lt"/>
                  <a:ea typeface="+mn-ea"/>
                </a:rPr>
                <a:t>说明客户端还在运行</a:t>
              </a:r>
              <a:endParaRPr lang="en-US" sz="1100" kern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230626" y="2200445"/>
            <a:ext cx="2680098" cy="759421"/>
            <a:chOff x="3230626" y="2200445"/>
            <a:chExt cx="2680098" cy="759421"/>
          </a:xfrm>
        </p:grpSpPr>
        <p:sp>
          <p:nvSpPr>
            <p:cNvPr id="104" name="Text Box 114"/>
            <p:cNvSpPr txBox="1">
              <a:spLocks noChangeArrowheads="1"/>
            </p:cNvSpPr>
            <p:nvPr/>
          </p:nvSpPr>
          <p:spPr bwMode="auto">
            <a:xfrm>
              <a:off x="3230626" y="2200445"/>
              <a:ext cx="800100" cy="3381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500" kern="0">
                  <a:solidFill>
                    <a:srgbClr val="000099"/>
                  </a:solidFill>
                </a:defRPr>
              </a:lvl1pPr>
              <a:lvl2pPr marL="742950" indent="-285750"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600" dirty="0"/>
                <a:t>客户端</a:t>
              </a:r>
              <a:endParaRPr lang="en-US" sz="1600" dirty="0"/>
            </a:p>
          </p:txBody>
        </p:sp>
        <p:sp>
          <p:nvSpPr>
            <p:cNvPr id="106" name="Text Box 116"/>
            <p:cNvSpPr txBox="1">
              <a:spLocks noChangeArrowheads="1"/>
            </p:cNvSpPr>
            <p:nvPr/>
          </p:nvSpPr>
          <p:spPr bwMode="auto">
            <a:xfrm>
              <a:off x="5110624" y="2201181"/>
              <a:ext cx="800100" cy="3381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rgbClr val="000099"/>
                  </a:solidFill>
                  <a:latin typeface="+mn-lt"/>
                  <a:ea typeface="+mn-ea"/>
                </a:rPr>
                <a:t>服务器</a:t>
              </a:r>
              <a:endParaRPr lang="en-US" sz="1400" i="1" kern="0" dirty="0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grpSp>
          <p:nvGrpSpPr>
            <p:cNvPr id="108" name="Group 118"/>
            <p:cNvGrpSpPr/>
            <p:nvPr/>
          </p:nvGrpSpPr>
          <p:grpSpPr bwMode="auto">
            <a:xfrm>
              <a:off x="3336726" y="2509810"/>
              <a:ext cx="482203" cy="450056"/>
              <a:chOff x="-194" y="1473"/>
              <a:chExt cx="976" cy="1105"/>
            </a:xfrm>
          </p:grpSpPr>
          <p:pic>
            <p:nvPicPr>
              <p:cNvPr id="14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94" y="1473"/>
                <a:ext cx="976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120"/>
              <p:cNvSpPr/>
              <p:nvPr/>
            </p:nvSpPr>
            <p:spPr bwMode="auto">
              <a:xfrm flipH="1">
                <a:off x="220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9" name="Group 121"/>
            <p:cNvGrpSpPr/>
            <p:nvPr/>
          </p:nvGrpSpPr>
          <p:grpSpPr bwMode="auto">
            <a:xfrm>
              <a:off x="5407091" y="2512192"/>
              <a:ext cx="252413" cy="384572"/>
              <a:chOff x="4140" y="429"/>
              <a:chExt cx="1425" cy="2396"/>
            </a:xfrm>
          </p:grpSpPr>
          <p:sp>
            <p:nvSpPr>
              <p:cNvPr id="110" name="Freeform 122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Freeform 124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125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5" name="Group 127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0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1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6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7" name="Group 131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8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8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0" name="Group 136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6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1" name="Freeform 139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2" name="Group 140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4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3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44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145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47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471" y="1603840"/>
            <a:ext cx="6840000" cy="4641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21666"/>
            <a:ext cx="7964424" cy="936997"/>
          </a:xfrm>
        </p:spPr>
        <p:txBody>
          <a:bodyPr/>
          <a:lstStyle/>
          <a:p>
            <a:pPr marL="715645" lvl="1" indent="-514350">
              <a:buFont typeface="+mj-lt"/>
              <a:buAutoNum type="arabicParenR"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三次握手，第一次握手</a:t>
            </a:r>
            <a:r>
              <a:rPr lang="en-US" altLang="zh-CN" dirty="0"/>
              <a:t>(SYN)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C2B8-97A4-4D30-8A9D-5ECF218BC945}" type="datetime1">
              <a:rPr lang="en-US" altLang="zh-CN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118" y="3676390"/>
            <a:ext cx="1855178" cy="1839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7689" y="5374116"/>
            <a:ext cx="1802607" cy="1839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8315" y="3584959"/>
            <a:ext cx="19303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C00000"/>
                </a:solidFill>
              </a:rPr>
              <a:t>序号是</a:t>
            </a:r>
            <a:r>
              <a:rPr lang="en-US" altLang="zh-CN" u="sng" dirty="0">
                <a:solidFill>
                  <a:srgbClr val="C00000"/>
                </a:solidFill>
              </a:rPr>
              <a:t>817913972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3385513" y="5272032"/>
            <a:ext cx="1186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SYN</a:t>
            </a:r>
            <a:r>
              <a:rPr lang="zh-CN" altLang="en-US" u="sng" dirty="0">
                <a:solidFill>
                  <a:srgbClr val="C00000"/>
                </a:solidFill>
              </a:rPr>
              <a:t>位置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altLang="zh-CN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400" y="1605600"/>
            <a:ext cx="6840000" cy="4641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1121666"/>
            <a:ext cx="8029381" cy="4747428"/>
          </a:xfrm>
        </p:spPr>
        <p:txBody>
          <a:bodyPr/>
          <a:lstStyle/>
          <a:p>
            <a:pPr marL="715645" lvl="1" indent="-514350">
              <a:buFont typeface="+mj-lt"/>
              <a:buAutoNum type="arabicParenR" startAt="2"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三次握手，第二次握手</a:t>
            </a:r>
            <a:r>
              <a:rPr lang="en-US" altLang="zh-CN" dirty="0"/>
              <a:t>(SYNACK)</a:t>
            </a:r>
            <a:r>
              <a:rPr lang="zh-CN" altLang="en-US" dirty="0"/>
              <a:t>。</a:t>
            </a:r>
            <a:endParaRPr lang="en-US" altLang="zh-CN" u="sng" dirty="0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9E7E-CA2D-4265-BD02-D8547F0CE054}" type="datetime1">
              <a:rPr lang="en-US" altLang="zh-CN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8324" y="3670126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8324" y="4030005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8324" y="5020935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8324" y="5376121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4103" y="3556886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C00000"/>
                </a:solidFill>
              </a:rPr>
              <a:t>序号是</a:t>
            </a:r>
            <a:r>
              <a:rPr lang="en-US" altLang="zh-CN" u="sng" dirty="0">
                <a:solidFill>
                  <a:srgbClr val="C00000"/>
                </a:solidFill>
              </a:rPr>
              <a:t>1952848250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24103" y="3933020"/>
            <a:ext cx="355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C00000"/>
                </a:solidFill>
              </a:rPr>
              <a:t>确认号是</a:t>
            </a:r>
            <a:r>
              <a:rPr lang="en-US" altLang="zh-CN" u="sng" dirty="0">
                <a:solidFill>
                  <a:srgbClr val="C00000"/>
                </a:solidFill>
              </a:rPr>
              <a:t>817913973 = SYN</a:t>
            </a:r>
            <a:r>
              <a:rPr lang="zh-CN" altLang="en-US" u="sng" dirty="0">
                <a:solidFill>
                  <a:srgbClr val="C00000"/>
                </a:solidFill>
              </a:rPr>
              <a:t>序号加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24102" y="4902136"/>
            <a:ext cx="113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ACK</a:t>
            </a:r>
            <a:r>
              <a:rPr lang="zh-CN" altLang="en-US" u="sng" dirty="0">
                <a:solidFill>
                  <a:srgbClr val="C00000"/>
                </a:solidFill>
              </a:rPr>
              <a:t>位置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4102" y="5293282"/>
            <a:ext cx="112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SYN</a:t>
            </a:r>
            <a:r>
              <a:rPr lang="zh-CN" altLang="en-US" u="sng" dirty="0">
                <a:solidFill>
                  <a:srgbClr val="C00000"/>
                </a:solidFill>
              </a:rPr>
              <a:t>位置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685" y="1598092"/>
            <a:ext cx="6840000" cy="4641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3"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三次握手，第三次握手</a:t>
            </a:r>
            <a:r>
              <a:rPr lang="en-US" altLang="zh-CN" dirty="0"/>
              <a:t>(ACK)</a:t>
            </a:r>
            <a:r>
              <a:rPr lang="zh-CN" altLang="en-US" dirty="0"/>
              <a:t>。</a:t>
            </a:r>
            <a:endParaRPr lang="en-US" altLang="zh-CN" u="sng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AF5-A663-4BA9-BFB6-32E86B9751C2}" type="datetime1">
              <a:rPr lang="en-US" altLang="zh-CN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8324" y="3917271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8324" y="4883149"/>
            <a:ext cx="2027251" cy="17536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4103" y="3820286"/>
            <a:ext cx="404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C00000"/>
                </a:solidFill>
              </a:rPr>
              <a:t>确认号是</a:t>
            </a:r>
            <a:r>
              <a:rPr lang="en-US" altLang="zh-CN" u="sng" dirty="0">
                <a:solidFill>
                  <a:srgbClr val="C00000"/>
                </a:solidFill>
              </a:rPr>
              <a:t>1952848251 = SYNACK</a:t>
            </a:r>
            <a:r>
              <a:rPr lang="zh-CN" altLang="en-US" u="sng" dirty="0">
                <a:solidFill>
                  <a:srgbClr val="C00000"/>
                </a:solidFill>
              </a:rPr>
              <a:t>序号加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24102" y="4764350"/>
            <a:ext cx="113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ACK</a:t>
            </a:r>
            <a:r>
              <a:rPr lang="zh-CN" altLang="en-US" u="sng" dirty="0">
                <a:solidFill>
                  <a:srgbClr val="C00000"/>
                </a:solidFill>
              </a:rPr>
              <a:t>位置</a:t>
            </a:r>
            <a:r>
              <a:rPr lang="en-US" altLang="zh-CN" u="sng" dirty="0">
                <a:solidFill>
                  <a:srgbClr val="C00000"/>
                </a:solidFill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altLang="en-US" dirty="0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472481-A76F-4930-AEF8-E6571E46499B}" type="datetime1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实验任务要求</a:t>
            </a:r>
            <a:endParaRPr lang="en-US" dirty="0"/>
          </a:p>
        </p:txBody>
      </p:sp>
      <p:sp>
        <p:nvSpPr>
          <p:cNvPr id="15363" name="Content Placeholder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2905" lvl="1" indent="-182880" eaLnBrk="1" hangingPunct="1"/>
            <a:r>
              <a:rPr lang="zh-CN" altLang="en-US" dirty="0"/>
              <a:t>请参考本讲义学习</a:t>
            </a:r>
            <a:r>
              <a:rPr lang="en-US" altLang="zh-CN" dirty="0"/>
              <a:t>Wireshark</a:t>
            </a:r>
            <a:r>
              <a:rPr lang="zh-CN" altLang="en-US" dirty="0"/>
              <a:t>软件的使用方法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安装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理解</a:t>
            </a:r>
            <a:r>
              <a:rPr lang="en-US" altLang="zh-CN" dirty="0"/>
              <a:t>TCP/IP</a:t>
            </a:r>
            <a:r>
              <a:rPr lang="zh-CN" altLang="en-US" dirty="0"/>
              <a:t>协议分层模型</a:t>
            </a:r>
            <a:endParaRPr lang="en-US" altLang="zh-CN" dirty="0"/>
          </a:p>
          <a:p>
            <a:pPr marL="382905" lvl="1" indent="-182880"/>
            <a:r>
              <a:rPr lang="zh-CN" altLang="en-US" dirty="0"/>
              <a:t>了解</a:t>
            </a:r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理解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依照步骤完成实验内容</a:t>
            </a:r>
            <a:r>
              <a:rPr lang="en-US" altLang="zh-CN" dirty="0"/>
              <a:t>1—5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对实验结果截图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撰写实验报告</a:t>
            </a:r>
            <a:endParaRPr lang="en-US" altLang="zh-CN" dirty="0"/>
          </a:p>
          <a:p>
            <a:pPr marL="382905" lvl="1" indent="-182880" eaLnBrk="1" hangingPunct="1"/>
            <a:endParaRPr lang="en-US" altLang="zh-CN" dirty="0"/>
          </a:p>
          <a:p>
            <a:pPr marL="382905" lvl="1" indent="-182880" eaLnBrk="1" hangingPunct="1"/>
            <a:endParaRPr lang="en-US" altLang="zh-CN" dirty="0"/>
          </a:p>
          <a:p>
            <a:pPr marL="382905" lvl="1" indent="-182880" eaLnBrk="1" hangingPunct="1"/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3A9B43-EC9F-443E-82F8-A1072EE8CD0F}" type="datetime1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实验报告撰写要求</a:t>
            </a:r>
            <a:endParaRPr lang="en-US" dirty="0"/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905" lvl="1" indent="-182880" eaLnBrk="1" hangingPunct="1"/>
            <a:r>
              <a:rPr lang="zh-CN" altLang="en-US" dirty="0"/>
              <a:t>使用教务处制作的实验报告模板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注意按进度填写实验时间和实验报告提交时间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填写模板中的每一部分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填写实验步骤时，做到条理清晰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 dirty="0"/>
              <a:t>注意截图清晰、美观</a:t>
            </a:r>
            <a:endParaRPr lang="en-US" altLang="zh-CN" dirty="0"/>
          </a:p>
          <a:p>
            <a:pPr marL="382905" lvl="1" indent="-182880" eaLnBrk="1" hangingPunct="1"/>
            <a:r>
              <a:rPr lang="zh-CN" altLang="en-US"/>
              <a:t>要</a:t>
            </a:r>
            <a:r>
              <a:rPr lang="zh-CN" altLang="en-US" dirty="0"/>
              <a:t>求在演示操作步骤的截图上加标注，指出操作步骤和操作结果，没有会被扣分</a:t>
            </a:r>
            <a:endParaRPr lang="zh-CN" altLang="en-US" dirty="0"/>
          </a:p>
          <a:p>
            <a:pPr marL="382905" lvl="1" indent="-182880" eaLnBrk="1" hangingPunct="1"/>
            <a:r>
              <a:rPr lang="zh-CN" altLang="en-US" dirty="0"/>
              <a:t>实验报告只有截图，没有文字说明讲解会扣分</a:t>
            </a:r>
            <a:endParaRPr lang="zh-CN" altLang="en-US" dirty="0"/>
          </a:p>
          <a:p>
            <a:pPr marL="382905" lvl="1" indent="-182880" eaLnBrk="1" hangingPunct="1"/>
            <a:r>
              <a:rPr lang="zh-CN" altLang="en-US" dirty="0"/>
              <a:t>实验结果要有原理分析，否则会被扣分</a:t>
            </a:r>
            <a:endParaRPr lang="zh-CN" altLang="en-US" dirty="0"/>
          </a:p>
          <a:p>
            <a:pPr marL="382905" lvl="1" indent="-182880" eaLnBrk="1" hangingPunct="1"/>
            <a:r>
              <a:rPr lang="zh-CN" altLang="en-US" dirty="0"/>
              <a:t>出现一模一样的实验报告，均得零分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19A0-2055-4927-9258-07C4F62A172A}" type="datetime1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实验内容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安装学习</a:t>
            </a:r>
            <a:r>
              <a:rPr lang="en-US" altLang="zh-CN" dirty="0">
                <a:solidFill>
                  <a:schemeClr val="accent2"/>
                </a:solidFill>
              </a:rPr>
              <a:t>Wireshark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抓包与分析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en-US" dirty="0"/>
          </a:p>
          <a:p>
            <a:pPr marL="71628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三次握手</a:t>
            </a:r>
            <a:endParaRPr lang="en-US" altLang="en-US" dirty="0"/>
          </a:p>
        </p:txBody>
      </p:sp>
      <p:sp>
        <p:nvSpPr>
          <p:cNvPr id="17415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ED31B4-CDC3-4EFA-98A6-BF57865854AC}" type="datetime1">
              <a:rPr lang="en-US" altLang="zh-CN" smtClean="0">
                <a:solidFill>
                  <a:srgbClr val="FFFFFF"/>
                </a:solidFill>
              </a:rPr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Wireshark</a:t>
            </a:r>
            <a:r>
              <a:rPr lang="zh-CN" altLang="en-US" dirty="0"/>
              <a:t>是世界上最广泛使用的网络协议分析器。</a:t>
            </a:r>
            <a:endParaRPr lang="en-US" altLang="zh-CN" dirty="0"/>
          </a:p>
          <a:p>
            <a:pPr lvl="1"/>
            <a:r>
              <a:rPr lang="zh-CN" altLang="en-US" dirty="0"/>
              <a:t>官网地址：</a:t>
            </a:r>
            <a:endParaRPr lang="en-US" altLang="zh-CN" dirty="0"/>
          </a:p>
          <a:p>
            <a:pPr marL="384175" lvl="2" indent="0">
              <a:buNone/>
            </a:pPr>
            <a:r>
              <a:rPr lang="en-US" sz="2800" dirty="0">
                <a:hlinkClick r:id="rId1"/>
              </a:rPr>
              <a:t>https://www.wireshark.org/ </a:t>
            </a:r>
            <a:endParaRPr lang="en-US" sz="2800" dirty="0"/>
          </a:p>
          <a:p>
            <a:pPr lvl="1"/>
            <a:r>
              <a:rPr lang="zh-CN" altLang="en-US" dirty="0"/>
              <a:t>软件使用手册：</a:t>
            </a:r>
            <a:r>
              <a:rPr lang="en-US"/>
              <a:t> </a:t>
            </a:r>
            <a:r>
              <a:rPr lang="en-US">
                <a:hlinkClick r:id="rId2"/>
              </a:rPr>
              <a:t>https://www.wireshark.org/docs/wsug_html_chunked</a:t>
            </a:r>
            <a:endParaRPr lang="en-US" altLang="zh-CN" dirty="0"/>
          </a:p>
          <a:p>
            <a:pPr marL="715645" lvl="1" indent="-514350">
              <a:buFont typeface="+mj-lt"/>
              <a:buAutoNum type="arabicParenR"/>
            </a:pPr>
            <a:r>
              <a:rPr lang="zh-CN" altLang="en-US" dirty="0"/>
              <a:t>请下载并安装该软件。</a:t>
            </a:r>
            <a:r>
              <a:rPr lang="en-US" altLang="zh-CN" dirty="0"/>
              <a:t>(</a:t>
            </a:r>
            <a:r>
              <a:rPr lang="zh-CN" altLang="en-US" dirty="0"/>
              <a:t>本讲义</a:t>
            </a:r>
            <a:r>
              <a:rPr lang="en-US" altLang="zh-CN" dirty="0"/>
              <a:t>Wireshark</a:t>
            </a:r>
            <a:r>
              <a:rPr lang="zh-CN" altLang="en-US" dirty="0"/>
              <a:t>版本号为</a:t>
            </a:r>
            <a:r>
              <a:rPr lang="en-US" dirty="0"/>
              <a:t>3.2.2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948C-ACB9-4AB1-8E78-20164CC44802}" type="datetime1">
              <a:rPr lang="en-US" altLang="zh-CN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2"/>
            </a:pPr>
            <a:r>
              <a:rPr lang="zh-CN" altLang="en-US" dirty="0"/>
              <a:t>运行</a:t>
            </a:r>
            <a:r>
              <a:rPr lang="en-US" altLang="zh-CN" dirty="0"/>
              <a:t>Wireshark</a:t>
            </a:r>
            <a:r>
              <a:rPr lang="zh-CN" altLang="en-US" dirty="0"/>
              <a:t>，初始界面如下图。</a:t>
            </a:r>
            <a:endParaRPr lang="en-US" altLang="zh-CN" dirty="0"/>
          </a:p>
          <a:p>
            <a:pPr marL="715645" lvl="1" indent="-514350">
              <a:buFont typeface="+mj-lt"/>
              <a:buAutoNum type="arabicParenR" startAt="2"/>
            </a:pPr>
            <a:r>
              <a:rPr lang="zh-CN" altLang="en-US" dirty="0"/>
              <a:t>从接口列表中选择要捕获的接口，双击即可开始捕获。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7A9B-36AD-4B1C-AA0A-9DF75EF00576}" type="datetime1">
              <a:rPr lang="en-US" altLang="zh-CN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620" y="2341426"/>
            <a:ext cx="4682760" cy="39282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58924" y="3669160"/>
            <a:ext cx="1374315" cy="93331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>
          <a:xfrm flipH="1">
            <a:off x="1798320" y="4135820"/>
            <a:ext cx="1160604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6" name="TextBox 15"/>
          <p:cNvSpPr txBox="1"/>
          <p:nvPr/>
        </p:nvSpPr>
        <p:spPr>
          <a:xfrm>
            <a:off x="214813" y="3936226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接口列表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安装学习</a:t>
            </a:r>
            <a:r>
              <a:rPr lang="en-US" altLang="zh-CN" dirty="0"/>
              <a:t>Wireshark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645" lvl="1" indent="-514350">
              <a:buFont typeface="+mj-lt"/>
              <a:buAutoNum type="arabicParenR" startAt="4"/>
            </a:pPr>
            <a:r>
              <a:rPr lang="en-US" altLang="zh-CN" dirty="0"/>
              <a:t>Wireshark</a:t>
            </a:r>
            <a:r>
              <a:rPr lang="zh-CN" altLang="en-US" dirty="0"/>
              <a:t>进入主界面，并开始捕获分组。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99E6-A20F-42FA-9431-CC09FC43B1CB}" type="datetime1">
              <a:rPr lang="en-US" altLang="zh-CN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2568" y="2086689"/>
            <a:ext cx="6809994" cy="41508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2568" y="2358521"/>
            <a:ext cx="310877" cy="24594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9557" y="1533495"/>
            <a:ext cx="21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停止捕获分组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604245" y="2619387"/>
            <a:ext cx="34750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4" name="TextBox 13"/>
          <p:cNvSpPr txBox="1"/>
          <p:nvPr/>
        </p:nvSpPr>
        <p:spPr>
          <a:xfrm>
            <a:off x="49713" y="2434721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过滤器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713" y="3382299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分组列表栏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13" y="4727869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分组详情栏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713" y="5522723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分组字节栏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713" y="5947978"/>
            <a:ext cx="15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状态栏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604245" y="3566965"/>
            <a:ext cx="34750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604245" y="4912535"/>
            <a:ext cx="34750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04245" y="5707389"/>
            <a:ext cx="34750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04245" y="6132644"/>
            <a:ext cx="34750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5" name="Straight Connector 24"/>
          <p:cNvCxnSpPr>
            <a:stCxn id="6" idx="0"/>
            <a:endCxn id="10" idx="2"/>
          </p:cNvCxnSpPr>
          <p:nvPr/>
        </p:nvCxnSpPr>
        <p:spPr>
          <a:xfrm flipH="1" flipV="1">
            <a:off x="2138006" y="1902827"/>
            <a:ext cx="1" cy="45569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b015e19-9514-4d82-a770-5c2a6bc05478"/>
  <p:tag name="COMMONDATA" val="eyJoZGlkIjoiNWI4MjA0ODNhMTkxNTA0ZmJlMDEyMGNmNTBmMzEyMjgifQ=="/>
</p:tagLst>
</file>

<file path=ppt/theme/theme1.xml><?xml version="1.0" encoding="utf-8"?>
<a:theme xmlns:a="http://schemas.openxmlformats.org/drawingml/2006/main" name="computer-network">
  <a:themeElements>
    <a:clrScheme name="Custom 10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DA3ED"/>
      </a:accent1>
      <a:accent2>
        <a:srgbClr val="00B4A6"/>
      </a:accent2>
      <a:accent3>
        <a:srgbClr val="E81588"/>
      </a:accent3>
      <a:accent4>
        <a:srgbClr val="008222"/>
      </a:accent4>
      <a:accent5>
        <a:srgbClr val="F1B61E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Calibri"/>
        <a:ea typeface="华文楷体"/>
        <a:cs typeface=""/>
      </a:majorFont>
      <a:minorFont>
        <a:latin typeface="Calibri"/>
        <a:ea typeface="华文楷体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computer-network</Template>
  <TotalTime>0</TotalTime>
  <Words>2274</Words>
  <Application>WPS 演示</Application>
  <PresentationFormat>全屏显示(4:3)</PresentationFormat>
  <Paragraphs>313</Paragraphs>
  <Slides>27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华文楷体</vt:lpstr>
      <vt:lpstr>微软雅黑</vt:lpstr>
      <vt:lpstr>Arial Unicode MS</vt:lpstr>
      <vt:lpstr>等线</vt:lpstr>
      <vt:lpstr>MS PGothic</vt:lpstr>
      <vt:lpstr>Tahoma</vt:lpstr>
      <vt:lpstr>computer-network</vt:lpstr>
      <vt:lpstr>计算机网络  实验三 数据包抓取与分析</vt:lpstr>
      <vt:lpstr>实验三  数据包抓取与分析</vt:lpstr>
      <vt:lpstr>实验内容</vt:lpstr>
      <vt:lpstr>实验任务要求</vt:lpstr>
      <vt:lpstr>实验报告撰写要求</vt:lpstr>
      <vt:lpstr>实验内容</vt:lpstr>
      <vt:lpstr>1. 安装学习Wireshark软件</vt:lpstr>
      <vt:lpstr>1. 安装学习Wireshark软件</vt:lpstr>
      <vt:lpstr>1. 安装学习Wireshark软件</vt:lpstr>
      <vt:lpstr>1. 安装学习Wireshark软件</vt:lpstr>
      <vt:lpstr>1. 安装学习Wireshark软件</vt:lpstr>
      <vt:lpstr>1. 安装学习Wireshark软件</vt:lpstr>
      <vt:lpstr>实验内容</vt:lpstr>
      <vt:lpstr>2. 抓包与分析HTTP协议</vt:lpstr>
      <vt:lpstr>2. 抓包与分析HTTP协议</vt:lpstr>
      <vt:lpstr>2. 抓包与分析HTTP协议</vt:lpstr>
      <vt:lpstr>2. 抓包与分析HTTP协议</vt:lpstr>
      <vt:lpstr>实验内容</vt:lpstr>
      <vt:lpstr>3.分析 TCP协议</vt:lpstr>
      <vt:lpstr>3.分析 TCP协议</vt:lpstr>
      <vt:lpstr>3.分析 TCP协议</vt:lpstr>
      <vt:lpstr>3.分析 TCP协议</vt:lpstr>
      <vt:lpstr>实验内容</vt:lpstr>
      <vt:lpstr>4. TCP三次握手</vt:lpstr>
      <vt:lpstr>4. 分析TCP三次握手</vt:lpstr>
      <vt:lpstr>4. 分析TCP三次握手</vt:lpstr>
      <vt:lpstr>4. 分析TCP三次握手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谢瑞桃</dc:creator>
  <cp:lastModifiedBy>Taki</cp:lastModifiedBy>
  <cp:revision>267</cp:revision>
  <dcterms:created xsi:type="dcterms:W3CDTF">2020-02-29T03:07:00Z</dcterms:created>
  <dcterms:modified xsi:type="dcterms:W3CDTF">2023-03-07T07:02:35Z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8A2CA4BED2054163A7AB876E028E5CE6</vt:lpwstr>
  </property>
  <property fmtid="{D5CDD505-2E9C-101B-9397-08002B2CF9AE}" pid="3" name="KSOProductBuildVer">
    <vt:lpwstr>2052-11.1.0.13703</vt:lpwstr>
  </property>
</Properties>
</file>