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84" r:id="rId2"/>
    <p:sldId id="282" r:id="rId3"/>
    <p:sldId id="561" r:id="rId4"/>
    <p:sldId id="300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1B2"/>
    <a:srgbClr val="2525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9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 Doris" userId="428b42c3b652809c" providerId="LiveId" clId="{36C859AA-16FE-4520-8D70-2B32495A44D7}"/>
    <pc:docChg chg="modSld">
      <pc:chgData name="Xie Doris" userId="428b42c3b652809c" providerId="LiveId" clId="{36C859AA-16FE-4520-8D70-2B32495A44D7}" dt="2021-03-15T09:12:16.501" v="1"/>
      <pc:docMkLst>
        <pc:docMk/>
      </pc:docMkLst>
      <pc:sldChg chg="modSp mod">
        <pc:chgData name="Xie Doris" userId="428b42c3b652809c" providerId="LiveId" clId="{36C859AA-16FE-4520-8D70-2B32495A44D7}" dt="2021-03-15T09:12:16.501" v="1"/>
        <pc:sldMkLst>
          <pc:docMk/>
          <pc:sldMk cId="0" sldId="301"/>
        </pc:sldMkLst>
        <pc:spChg chg="mod">
          <ac:chgData name="Xie Doris" userId="428b42c3b652809c" providerId="LiveId" clId="{36C859AA-16FE-4520-8D70-2B32495A44D7}" dt="2021-03-15T09:12:16.501" v="1"/>
          <ac:spMkLst>
            <pc:docMk/>
            <pc:sldMk cId="0" sldId="301"/>
            <ac:spMk id="16387" creationId="{340AF5BB-2894-40C2-B78C-0A6AD31C9990}"/>
          </ac:spMkLst>
        </pc:spChg>
      </pc:sldChg>
    </pc:docChg>
  </pc:docChgLst>
  <pc:docChgLst>
    <pc:chgData name="Xie Doris" userId="428b42c3b652809c" providerId="LiveId" clId="{20B0F688-6115-462D-8F13-2603BC60BCAB}"/>
    <pc:docChg chg="modSld">
      <pc:chgData name="Xie Doris" userId="428b42c3b652809c" providerId="LiveId" clId="{20B0F688-6115-462D-8F13-2603BC60BCAB}" dt="2021-03-29T04:23:21.092" v="60"/>
      <pc:docMkLst>
        <pc:docMk/>
      </pc:docMkLst>
      <pc:sldChg chg="modSp mod">
        <pc:chgData name="Xie Doris" userId="428b42c3b652809c" providerId="LiveId" clId="{20B0F688-6115-462D-8F13-2603BC60BCAB}" dt="2021-03-29T04:23:21.092" v="60"/>
        <pc:sldMkLst>
          <pc:docMk/>
          <pc:sldMk cId="2873392954" sldId="560"/>
        </pc:sldMkLst>
        <pc:spChg chg="mod">
          <ac:chgData name="Xie Doris" userId="428b42c3b652809c" providerId="LiveId" clId="{20B0F688-6115-462D-8F13-2603BC60BCAB}" dt="2021-03-29T04:23:21.092" v="60"/>
          <ac:spMkLst>
            <pc:docMk/>
            <pc:sldMk cId="2873392954" sldId="560"/>
            <ac:spMk id="3" creationId="{3F0FD2AE-2B99-4F7C-8ABD-06F867E4F764}"/>
          </ac:spMkLst>
        </pc:spChg>
      </pc:sldChg>
    </pc:docChg>
  </pc:docChgLst>
  <pc:docChgLst>
    <pc:chgData name="Xie Doris" userId="428b42c3b652809c" providerId="LiveId" clId="{15823EC8-77EE-497A-A638-F2DCD963488C}"/>
    <pc:docChg chg="undo custSel addSld delSld modSld">
      <pc:chgData name="Xie Doris" userId="428b42c3b652809c" providerId="LiveId" clId="{15823EC8-77EE-497A-A638-F2DCD963488C}" dt="2022-06-20T08:55:54.765" v="13" actId="47"/>
      <pc:docMkLst>
        <pc:docMk/>
      </pc:docMkLst>
      <pc:sldChg chg="add del">
        <pc:chgData name="Xie Doris" userId="428b42c3b652809c" providerId="LiveId" clId="{15823EC8-77EE-497A-A638-F2DCD963488C}" dt="2022-06-20T08:55:54.765" v="13" actId="47"/>
        <pc:sldMkLst>
          <pc:docMk/>
          <pc:sldMk cId="68876855" sldId="257"/>
        </pc:sldMkLst>
      </pc:sldChg>
      <pc:sldChg chg="modSp mod">
        <pc:chgData name="Xie Doris" userId="428b42c3b652809c" providerId="LiveId" clId="{15823EC8-77EE-497A-A638-F2DCD963488C}" dt="2022-06-20T08:54:43.626" v="7" actId="20577"/>
        <pc:sldMkLst>
          <pc:docMk/>
          <pc:sldMk cId="0" sldId="300"/>
        </pc:sldMkLst>
        <pc:spChg chg="mod">
          <ac:chgData name="Xie Doris" userId="428b42c3b652809c" providerId="LiveId" clId="{15823EC8-77EE-497A-A638-F2DCD963488C}" dt="2022-06-20T08:54:43.626" v="7" actId="20577"/>
          <ac:spMkLst>
            <pc:docMk/>
            <pc:sldMk cId="0" sldId="300"/>
            <ac:spMk id="15363" creationId="{C89A18CF-807A-4263-B176-CB5BEEB191A5}"/>
          </ac:spMkLst>
        </pc:spChg>
      </pc:sldChg>
      <pc:sldChg chg="del">
        <pc:chgData name="Xie Doris" userId="428b42c3b652809c" providerId="LiveId" clId="{15823EC8-77EE-497A-A638-F2DCD963488C}" dt="2022-06-20T08:54:20.972" v="0" actId="47"/>
        <pc:sldMkLst>
          <pc:docMk/>
          <pc:sldMk cId="1931238025" sldId="553"/>
        </pc:sldMkLst>
      </pc:sldChg>
      <pc:sldChg chg="add del">
        <pc:chgData name="Xie Doris" userId="428b42c3b652809c" providerId="LiveId" clId="{15823EC8-77EE-497A-A638-F2DCD963488C}" dt="2022-06-20T08:55:48.985" v="12" actId="47"/>
        <pc:sldMkLst>
          <pc:docMk/>
          <pc:sldMk cId="2873392954" sldId="5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C40DF-3AE8-4080-94E8-28586C80A991}" type="datetimeFigureOut">
              <a:rPr lang="zh-CN" altLang="en-US" smtClean="0"/>
              <a:pPr/>
              <a:t>2023/3/13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248A5-9831-4767-9850-17E1878EA0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694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60FC07-E39E-4138-AB48-AD1F33A255FE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互联网编程中，最重要的时获取</a:t>
            </a:r>
            <a:r>
              <a:rPr lang="en-US" altLang="zh-CN" smtClean="0"/>
              <a:t>ip</a:t>
            </a:r>
            <a:r>
              <a:rPr lang="zh-CN" altLang="en-US" smtClean="0"/>
              <a:t>地址，所以需要</a:t>
            </a:r>
            <a:r>
              <a:rPr lang="en-US" altLang="zh-CN" smtClean="0"/>
              <a:t>InetAddress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37D713-579C-4546-85B4-49C7157FA861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503ADC-EBA2-4DA5-8684-0F6362B0332B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74F239F-2AB7-48F7-A042-5ECAEEA3AF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1003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90" y="791570"/>
            <a:ext cx="7949821" cy="329787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54" y="4199913"/>
            <a:ext cx="7970292" cy="1398708"/>
          </a:xfrm>
        </p:spPr>
        <p:txBody>
          <a:bodyPr lIns="91440" rIns="9144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43E-E06C-4B93-90B7-DD3E035E5D66}" type="datetime1">
              <a:rPr lang="zh-CN" altLang="en-US" smtClean="0"/>
              <a:pPr/>
              <a:t>2023/3/13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586854" y="4091924"/>
            <a:ext cx="797029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7077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200" y="286605"/>
            <a:ext cx="7964423" cy="71923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000" y="1121666"/>
            <a:ext cx="7964424" cy="474742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B06B-F7A3-4740-B6DF-A4CDBEB80B6F}" type="datetime1">
              <a:rPr lang="zh-CN" altLang="en-US" smtClean="0"/>
              <a:pPr/>
              <a:t>2023/3/13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840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DFD0-1B67-4687-95A9-1693D7B88668}" type="datetime1">
              <a:rPr lang="zh-CN" altLang="en-US" smtClean="0"/>
              <a:pPr/>
              <a:t>2023/3/13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813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95" y="286605"/>
            <a:ext cx="7964423" cy="71923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894" y="1121666"/>
            <a:ext cx="7964424" cy="5086142"/>
          </a:xfrm>
        </p:spPr>
        <p:txBody>
          <a:bodyPr>
            <a:normAutofit/>
          </a:bodyPr>
          <a:lstStyle>
            <a:lvl1pPr>
              <a:defRPr sz="2800"/>
            </a:lvl1pPr>
            <a:lvl2pPr marL="444500" indent="-263525">
              <a:buFont typeface="Wingdings" panose="05000000000000000000" pitchFamily="2" charset="2"/>
              <a:buChar char="§"/>
              <a:defRPr sz="2400"/>
            </a:lvl2pPr>
            <a:lvl3pPr marL="627063" indent="-269875">
              <a:buFont typeface="Wingdings" panose="05000000000000000000" pitchFamily="2" charset="2"/>
              <a:buChar char="§"/>
              <a:defRPr sz="2400"/>
            </a:lvl3pPr>
            <a:lvl4pPr marL="808038" indent="-269875">
              <a:buFont typeface="Wingdings" panose="05000000000000000000" pitchFamily="2" charset="2"/>
              <a:buChar char="§"/>
              <a:defRPr sz="2000"/>
            </a:lvl4pPr>
            <a:lvl5pPr marL="982663" indent="-261938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371F-3602-4ADD-9E47-D91B2B1FCAAD}" type="datetime1">
              <a:rPr lang="zh-CN" altLang="en-US" smtClean="0"/>
              <a:pPr/>
              <a:t>2023/3/13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08168F-D8AE-4F2A-B235-58D30F78AF13}"/>
              </a:ext>
            </a:extLst>
          </p:cNvPr>
          <p:cNvCxnSpPr>
            <a:cxnSpLocks/>
          </p:cNvCxnSpPr>
          <p:nvPr/>
        </p:nvCxnSpPr>
        <p:spPr>
          <a:xfrm flipV="1">
            <a:off x="582895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414D3F-531A-48ED-B33D-CDD36C630729}"/>
              </a:ext>
            </a:extLst>
          </p:cNvPr>
          <p:cNvCxnSpPr>
            <a:cxnSpLocks/>
          </p:cNvCxnSpPr>
          <p:nvPr/>
        </p:nvCxnSpPr>
        <p:spPr>
          <a:xfrm flipV="1">
            <a:off x="582895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4149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758952"/>
            <a:ext cx="7970292" cy="333049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8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854" y="4212451"/>
            <a:ext cx="7970292" cy="1383678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991B-EF2C-4BE4-ABBB-6FB2614E6BB0}" type="datetime1">
              <a:rPr lang="zh-CN" altLang="en-US" smtClean="0"/>
              <a:pPr/>
              <a:t>2023/3/13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6EFED76-02AB-4523-A9B0-A6BA1DEFAEEA}"/>
              </a:ext>
            </a:extLst>
          </p:cNvPr>
          <p:cNvCxnSpPr>
            <a:cxnSpLocks/>
          </p:cNvCxnSpPr>
          <p:nvPr/>
        </p:nvCxnSpPr>
        <p:spPr>
          <a:xfrm>
            <a:off x="586854" y="4091924"/>
            <a:ext cx="797029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74470EC-53C6-4CD5-8341-E44FD9EB238A}"/>
              </a:ext>
            </a:extLst>
          </p:cNvPr>
          <p:cNvCxnSpPr>
            <a:cxnSpLocks/>
          </p:cNvCxnSpPr>
          <p:nvPr/>
        </p:nvCxnSpPr>
        <p:spPr>
          <a:xfrm>
            <a:off x="586854" y="4091924"/>
            <a:ext cx="797029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79CE9EF-6A76-4C48-9741-92A8010666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0844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3200" y="286606"/>
            <a:ext cx="7936848" cy="71826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313" y="1108368"/>
            <a:ext cx="3922704" cy="497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177" y="1108368"/>
            <a:ext cx="3876984" cy="498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F1C2D1AB-C8CB-4B50-8FC9-EFE7104E1999}" type="datetime1">
              <a:rPr lang="zh-CN" altLang="en-US" smtClean="0"/>
              <a:pPr/>
              <a:t>2023/3/13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B9C1DFD-7A37-4EF0-B9EF-5509F1B7800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67297D1-C44B-406B-A603-AA07F07D31A9}"/>
              </a:ext>
            </a:extLst>
          </p:cNvPr>
          <p:cNvCxnSpPr>
            <a:cxnSpLocks/>
          </p:cNvCxnSpPr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8BEEAE6-F945-42F3-8A1F-96E639299AA2}"/>
              </a:ext>
            </a:extLst>
          </p:cNvPr>
          <p:cNvCxnSpPr>
            <a:cxnSpLocks/>
          </p:cNvCxnSpPr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2964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83200" y="286606"/>
            <a:ext cx="7936848" cy="71728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313" y="1123676"/>
            <a:ext cx="392270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13" y="1977309"/>
            <a:ext cx="3922704" cy="427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177" y="1123676"/>
            <a:ext cx="387698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177" y="1977309"/>
            <a:ext cx="3876984" cy="427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77D8-1A1A-4AF2-87CB-1ACB1BB24FC7}" type="datetime1">
              <a:rPr lang="zh-CN" altLang="en-US" smtClean="0"/>
              <a:pPr/>
              <a:t>2023/3/13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005F78A-28F7-4409-A6A1-5DA3ADD1FA60}"/>
              </a:ext>
            </a:extLst>
          </p:cNvPr>
          <p:cNvCxnSpPr>
            <a:cxnSpLocks/>
          </p:cNvCxnSpPr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D996C3C-5635-4683-A824-5B2539AF1988}"/>
              </a:ext>
            </a:extLst>
          </p:cNvPr>
          <p:cNvCxnSpPr>
            <a:cxnSpLocks/>
          </p:cNvCxnSpPr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4300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264" y="286605"/>
            <a:ext cx="7964423" cy="71923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D3A7-104D-4615-B16F-F6C7F22C9E12}" type="datetime1">
              <a:rPr lang="zh-CN" altLang="en-US" smtClean="0"/>
              <a:pPr/>
              <a:t>2023/3/13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0E7399A-8558-4927-BB83-D9B7E3F7062A}"/>
              </a:ext>
            </a:extLst>
          </p:cNvPr>
          <p:cNvCxnSpPr>
            <a:cxnSpLocks/>
          </p:cNvCxnSpPr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12FD9DDC-4264-4FC1-AEDF-F5474BD22F22}"/>
              </a:ext>
            </a:extLst>
          </p:cNvPr>
          <p:cNvCxnSpPr>
            <a:cxnSpLocks/>
          </p:cNvCxnSpPr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3126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F68F-D176-4FBE-9752-B07B64E5C687}" type="datetime1">
              <a:rPr lang="zh-CN" altLang="en-US" smtClean="0"/>
              <a:pPr/>
              <a:t>2023/3/13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832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B94C153-3C66-42E0-89A5-F47E8E50A0C5}" type="datetime1">
              <a:rPr lang="zh-CN" altLang="en-US" smtClean="0"/>
              <a:pPr/>
              <a:t>2023/3/13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9C1DFD-7A37-4EF0-B9EF-5509F1B780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66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4B3D-EF85-431B-9107-E3DBB3498093}" type="datetime1">
              <a:rPr lang="zh-CN" altLang="en-US" smtClean="0"/>
              <a:pPr/>
              <a:t>2023/3/13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83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1577BFA-1A9B-4D9C-B079-2C8036C7797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1003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7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1" y="286605"/>
            <a:ext cx="7964423" cy="719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121666"/>
            <a:ext cx="7964424" cy="50935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FC9380E1-D75B-4A43-A2B3-F35BE4B5F307}" type="datetime1">
              <a:rPr lang="zh-CN" altLang="en-US" smtClean="0"/>
              <a:pPr/>
              <a:t>2023/3/13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6B9C1DFD-7A37-4EF0-B9EF-5509F1B78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7C27972-DB16-4C4C-9ACE-10E22B00BCF1}"/>
              </a:ext>
            </a:extLst>
          </p:cNvPr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49389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4500" marR="0" indent="-263525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3DA3ED"/>
        </a:buClr>
        <a:buSzTx/>
        <a:buFont typeface="Wingdings" panose="05000000000000000000" pitchFamily="2" charset="2"/>
        <a:buChar char="§"/>
        <a:tabLst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marR="0" indent="-269875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3DA3ED"/>
        </a:buClr>
        <a:buSzTx/>
        <a:buFont typeface="Wingdings" panose="05000000000000000000" pitchFamily="2" charset="2"/>
        <a:buChar char="§"/>
        <a:tabLst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8038" marR="0" indent="-269875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3DA3ED"/>
        </a:buClr>
        <a:buSzTx/>
        <a:buFont typeface="Wingdings" panose="05000000000000000000" pitchFamily="2" charset="2"/>
        <a:buChar char="§"/>
        <a:tabLst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marR="0" indent="-261938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3DA3ED"/>
        </a:buClr>
        <a:buSzTx/>
        <a:buFont typeface="Wingdings" panose="05000000000000000000" pitchFamily="2" charset="2"/>
        <a:buChar char="§"/>
        <a:tabLst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dn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qqread.com/ArtImage/20051127/5_2.gif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52C1353-A4FB-4BF7-ABAD-F77163451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计算机网络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 smtClean="0"/>
              <a:t>实验四 </a:t>
            </a:r>
            <a:r>
              <a:rPr lang="en-US" altLang="zh-CN" sz="4400" dirty="0"/>
              <a:t>Socket</a:t>
            </a:r>
            <a:r>
              <a:rPr lang="zh-CN" altLang="en-US" sz="4400" dirty="0"/>
              <a:t>网络编程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EA7E3BF4-179C-4FCB-B30B-01B05FB7F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defRPr/>
            </a:pPr>
            <a:r>
              <a:rPr lang="zh-CN" altLang="en-US" dirty="0"/>
              <a:t>姚俊梅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7FEE3AE-9887-E7DA-EE11-083239E3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9CD4-7E4C-4703-B770-35AD9C4412B8}" type="datetime1">
              <a:rPr lang="zh-CN" altLang="en-US" smtClean="0"/>
              <a:pPr/>
              <a:t>2023/3/13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E47B053-45CB-B956-BF3F-9BA9477E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B68EF25-8384-0D7C-758D-94F4A582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1DFD-7A37-4EF0-B9EF-5509F1B780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类</a:t>
            </a:r>
            <a:r>
              <a:rPr lang="zh-CN" altLang="en-US" dirty="0" smtClean="0"/>
              <a:t>构造</a:t>
            </a:r>
            <a:r>
              <a:rPr lang="zh-CN" altLang="en-US" dirty="0" smtClean="0"/>
              <a:t>方法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eaLnBrk="1" hangingPunct="1">
              <a:buFont typeface="Wingdings" pitchFamily="2" charset="2"/>
              <a:buAutoNum type="arabicPeriod" startAt="3"/>
            </a:pPr>
            <a:r>
              <a:rPr lang="en-US" altLang="zh-CN" sz="2400" dirty="0" smtClean="0"/>
              <a:t>public URL(String protocol, String host, String file);</a:t>
            </a:r>
          </a:p>
          <a:p>
            <a:pPr marL="914400" lvl="1" indent="-457200" eaLnBrk="1" hangingPunct="1"/>
            <a:r>
              <a:rPr lang="en-US" altLang="zh-CN" dirty="0" smtClean="0"/>
              <a:t>URL 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=new URL("http", "</a:t>
            </a:r>
            <a:r>
              <a:rPr lang="en-US" altLang="zh-CN" dirty="0" smtClean="0"/>
              <a:t>www.gamelan.com", </a:t>
            </a:r>
          </a:p>
          <a:p>
            <a:pPr marL="914400" lvl="1" indent="-457200" eaLnBrk="1" hangingPunct="1">
              <a:buNone/>
            </a:pPr>
            <a:r>
              <a:rPr lang="en-US" altLang="zh-CN" dirty="0" smtClean="0"/>
              <a:t>	"/pages/Gamelan.net. html");</a:t>
            </a:r>
          </a:p>
          <a:p>
            <a:pPr marL="914400" lvl="1" indent="-457200" eaLnBrk="1" hangingPunct="1"/>
            <a:endParaRPr lang="en-US" altLang="zh-CN" dirty="0" smtClean="0"/>
          </a:p>
          <a:p>
            <a:pPr marL="914400" lvl="1" indent="-457200" eaLnBrk="1" hangingPunct="1"/>
            <a:endParaRPr lang="en-US" altLang="zh-CN" dirty="0" smtClean="0">
              <a:sym typeface="Wingdings" pitchFamily="2" charset="2"/>
            </a:endParaRPr>
          </a:p>
          <a:p>
            <a:pPr marL="533400" indent="-533400" eaLnBrk="1" hangingPunct="1">
              <a:buFont typeface="Wingdings" pitchFamily="2" charset="2"/>
              <a:buAutoNum type="arabicPeriod" startAt="3"/>
            </a:pPr>
            <a:r>
              <a:rPr lang="en-US" altLang="zh-CN" sz="2400" dirty="0" smtClean="0"/>
              <a:t>public URL(String protocol, String host,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port, String file</a:t>
            </a:r>
            <a:r>
              <a:rPr lang="en-US" altLang="zh-CN" sz="2400" dirty="0" smtClean="0"/>
              <a:t>);</a:t>
            </a:r>
          </a:p>
          <a:p>
            <a:pPr marL="914400" lvl="1" indent="-457200" eaLnBrk="1" hangingPunct="1"/>
            <a:r>
              <a:rPr lang="en-US" altLang="zh-CN" dirty="0" smtClean="0"/>
              <a:t>URL </a:t>
            </a:r>
            <a:r>
              <a:rPr lang="en-US" altLang="zh-CN" dirty="0" smtClean="0"/>
              <a:t>gamelan=new URL("http", "www.gamelan.com", </a:t>
            </a:r>
            <a:r>
              <a:rPr lang="en-US" altLang="zh-CN" dirty="0" smtClean="0"/>
              <a:t>80 "Pages/</a:t>
            </a:r>
            <a:r>
              <a:rPr lang="en-US" altLang="zh-CN" dirty="0" err="1" smtClean="0"/>
              <a:t>Gamelan.network.html</a:t>
            </a:r>
            <a:r>
              <a:rPr lang="en-US" altLang="zh-CN" dirty="0" smtClean="0"/>
              <a:t>");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URL</a:t>
            </a:r>
            <a:r>
              <a:rPr lang="zh-CN" altLang="en-US" dirty="0" smtClean="0"/>
              <a:t>类常用</a:t>
            </a:r>
            <a:r>
              <a:rPr lang="zh-CN" altLang="en-US" dirty="0" smtClean="0"/>
              <a:t>方法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229600" cy="4857750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public String getProtocol() 	</a:t>
            </a:r>
            <a:r>
              <a:rPr lang="zh-CN" altLang="en-US" sz="2000" smtClean="0"/>
              <a:t>获取该</a:t>
            </a:r>
            <a:r>
              <a:rPr lang="en-US" altLang="zh-CN" sz="2000" smtClean="0"/>
              <a:t>URL</a:t>
            </a:r>
            <a:r>
              <a:rPr lang="zh-CN" altLang="en-US" sz="2000" smtClean="0"/>
              <a:t>的协议名。</a:t>
            </a:r>
          </a:p>
          <a:p>
            <a:pPr eaLnBrk="1" hangingPunct="1"/>
            <a:r>
              <a:rPr lang="en-US" altLang="zh-CN" sz="2000" smtClean="0"/>
              <a:t>public String getHost() 		</a:t>
            </a:r>
            <a:r>
              <a:rPr lang="zh-CN" altLang="en-US" sz="2000" smtClean="0"/>
              <a:t>获取该</a:t>
            </a:r>
            <a:r>
              <a:rPr lang="en-US" altLang="zh-CN" sz="2000" smtClean="0"/>
              <a:t>URL</a:t>
            </a:r>
            <a:r>
              <a:rPr lang="zh-CN" altLang="en-US" sz="2000" smtClean="0"/>
              <a:t>的主机名。</a:t>
            </a:r>
          </a:p>
          <a:p>
            <a:pPr eaLnBrk="1" hangingPunct="1"/>
            <a:r>
              <a:rPr lang="en-US" altLang="zh-CN" sz="2000" smtClean="0"/>
              <a:t>public int getPort() </a:t>
            </a:r>
            <a:r>
              <a:rPr lang="zh-CN" altLang="en-US" sz="2000" smtClean="0"/>
              <a:t>获取该</a:t>
            </a:r>
            <a:r>
              <a:rPr lang="en-US" altLang="zh-CN" sz="2000" smtClean="0"/>
              <a:t>URL</a:t>
            </a:r>
            <a:r>
              <a:rPr lang="zh-CN" altLang="en-US" sz="2000" smtClean="0"/>
              <a:t>的端口号，如果没有设置端口，返回</a:t>
            </a:r>
            <a:r>
              <a:rPr lang="en-US" altLang="zh-CN" sz="2000" smtClean="0"/>
              <a:t>-1</a:t>
            </a:r>
            <a:r>
              <a:rPr lang="zh-CN" altLang="en-US" sz="2000" smtClean="0"/>
              <a:t>。</a:t>
            </a:r>
          </a:p>
          <a:p>
            <a:pPr eaLnBrk="1" hangingPunct="1"/>
            <a:r>
              <a:rPr lang="en-US" altLang="zh-CN" sz="2000" smtClean="0"/>
              <a:t>public String getFile() 		</a:t>
            </a:r>
            <a:r>
              <a:rPr lang="zh-CN" altLang="en-US" sz="2000" smtClean="0"/>
              <a:t>获取该</a:t>
            </a:r>
            <a:r>
              <a:rPr lang="en-US" altLang="zh-CN" sz="2000" smtClean="0"/>
              <a:t>URL</a:t>
            </a:r>
            <a:r>
              <a:rPr lang="zh-CN" altLang="en-US" sz="2000" smtClean="0"/>
              <a:t>的文件名。</a:t>
            </a:r>
          </a:p>
          <a:p>
            <a:pPr eaLnBrk="1" hangingPunct="1"/>
            <a:r>
              <a:rPr lang="en-US" altLang="zh-CN" sz="2000" smtClean="0"/>
              <a:t>public String getQuery() 		</a:t>
            </a:r>
            <a:r>
              <a:rPr lang="zh-CN" altLang="en-US" sz="2000" smtClean="0"/>
              <a:t>获取该</a:t>
            </a:r>
            <a:r>
              <a:rPr lang="en-US" altLang="zh-CN" sz="2000" smtClean="0"/>
              <a:t>URL</a:t>
            </a:r>
            <a:r>
              <a:rPr lang="zh-CN" altLang="en-US" sz="2000" smtClean="0"/>
              <a:t>的查询信息。</a:t>
            </a:r>
          </a:p>
          <a:p>
            <a:pPr eaLnBrk="1" hangingPunct="1"/>
            <a:r>
              <a:rPr lang="en-US" altLang="zh-CN" sz="2000" smtClean="0"/>
              <a:t>public String getPath() 		</a:t>
            </a:r>
            <a:r>
              <a:rPr lang="zh-CN" altLang="en-US" sz="2000" smtClean="0"/>
              <a:t>获取该</a:t>
            </a:r>
            <a:r>
              <a:rPr lang="en-US" altLang="zh-CN" sz="2000" smtClean="0"/>
              <a:t>URL</a:t>
            </a:r>
            <a:r>
              <a:rPr lang="zh-CN" altLang="en-US" sz="2000" smtClean="0"/>
              <a:t>的路径。</a:t>
            </a:r>
          </a:p>
          <a:p>
            <a:pPr eaLnBrk="1" hangingPunct="1"/>
            <a:r>
              <a:rPr lang="en-US" altLang="zh-CN" sz="2000" smtClean="0"/>
              <a:t>public String getAuthority() 	</a:t>
            </a:r>
            <a:r>
              <a:rPr lang="zh-CN" altLang="en-US" sz="2000" smtClean="0"/>
              <a:t>获取该</a:t>
            </a:r>
            <a:r>
              <a:rPr lang="en-US" altLang="zh-CN" sz="2000" smtClean="0"/>
              <a:t>URL</a:t>
            </a:r>
            <a:r>
              <a:rPr lang="zh-CN" altLang="en-US" sz="2000" smtClean="0"/>
              <a:t>的权限信息。</a:t>
            </a:r>
          </a:p>
          <a:p>
            <a:pPr eaLnBrk="1" hangingPunct="1"/>
            <a:r>
              <a:rPr lang="en-US" altLang="zh-CN" sz="2000" smtClean="0"/>
              <a:t>public String getUserInfo() 	</a:t>
            </a:r>
            <a:r>
              <a:rPr lang="zh-CN" altLang="en-US" sz="2000" smtClean="0"/>
              <a:t>获得使用者的信息。</a:t>
            </a:r>
          </a:p>
          <a:p>
            <a:pPr eaLnBrk="1" hangingPunct="1"/>
            <a:r>
              <a:rPr lang="en-US" altLang="zh-CN" sz="2000" smtClean="0"/>
              <a:t>public String getRef() 		</a:t>
            </a:r>
            <a:r>
              <a:rPr lang="zh-CN" altLang="en-US" sz="2000" smtClean="0"/>
              <a:t>获得该</a:t>
            </a:r>
            <a:r>
              <a:rPr lang="en-US" altLang="zh-CN" sz="2000" smtClean="0"/>
              <a:t>URL</a:t>
            </a:r>
            <a:r>
              <a:rPr lang="zh-CN" altLang="en-US" sz="2000" smtClean="0"/>
              <a:t>的引用。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URL</a:t>
            </a:r>
            <a:r>
              <a:rPr lang="zh-CN" altLang="en-US" dirty="0" smtClean="0"/>
              <a:t>类的应用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95425"/>
            <a:ext cx="84455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/>
              <a:t>URL</a:t>
            </a:r>
            <a:r>
              <a:rPr lang="zh-CN" altLang="en-US" sz="2400" dirty="0" smtClean="0"/>
              <a:t>类经常用于下载网络资源，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通过构造函数（构造函数为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地址）可以得到一个对象，该对象的</a:t>
            </a:r>
            <a:r>
              <a:rPr lang="en-US" altLang="zh-CN" sz="2400" dirty="0" err="1" smtClean="0"/>
              <a:t>openStream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方法可以得到</a:t>
            </a:r>
            <a:r>
              <a:rPr lang="en-US" altLang="zh-CN" sz="2400" dirty="0" err="1" smtClean="0"/>
              <a:t>InputStream</a:t>
            </a:r>
            <a:r>
              <a:rPr lang="zh-CN" altLang="en-US" sz="2400" dirty="0" smtClean="0"/>
              <a:t>对象，得到</a:t>
            </a:r>
            <a:r>
              <a:rPr lang="en-US" altLang="zh-CN" sz="2400" dirty="0" err="1" smtClean="0"/>
              <a:t>InputStream</a:t>
            </a:r>
            <a:r>
              <a:rPr lang="zh-CN" altLang="en-US" sz="2400" dirty="0" smtClean="0"/>
              <a:t>就可以把网站上的资源下载下来了</a:t>
            </a:r>
          </a:p>
          <a:p>
            <a:pPr eaLnBrk="1" hangingPunct="1"/>
            <a:r>
              <a:rPr lang="zh-CN" altLang="en-US" sz="2400" dirty="0" smtClean="0"/>
              <a:t>下面是一个实例，使用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类下载某个网站上的一张图片并保存到本地。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485775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fr-FR" altLang="zh-CN" sz="1600" dirty="0"/>
              <a:t>import java.net.*;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600" dirty="0"/>
              <a:t>import java.io.*;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600" dirty="0"/>
              <a:t>public class </a:t>
            </a:r>
            <a:r>
              <a:rPr lang="en-US" altLang="zh-CN" sz="1600" dirty="0" err="1"/>
              <a:t>TestURL</a:t>
            </a:r>
            <a:endParaRPr lang="en-US" altLang="zh-CN" sz="16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600" dirty="0"/>
              <a:t>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600" dirty="0"/>
              <a:t>     public static void main(String </a:t>
            </a:r>
            <a:r>
              <a:rPr lang="en-US" altLang="zh-CN" sz="1600" dirty="0" err="1"/>
              <a:t>aregs</a:t>
            </a:r>
            <a:r>
              <a:rPr lang="en-US" altLang="zh-CN" sz="1600" dirty="0"/>
              <a:t>[ ])throws Exception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600" dirty="0"/>
              <a:t>    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600" dirty="0"/>
              <a:t>	URL 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=new 	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600" dirty="0"/>
              <a:t>            URL("http://images.sohu.com/</a:t>
            </a:r>
            <a:r>
              <a:rPr lang="en-US" altLang="zh-CN" sz="1600" dirty="0" err="1"/>
              <a:t>uiue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sohu_logo</a:t>
            </a:r>
            <a:r>
              <a:rPr lang="en-US" altLang="zh-CN" sz="1600" dirty="0"/>
              <a:t>/beijing2008/sohu.gif");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600" dirty="0"/>
              <a:t>		</a:t>
            </a:r>
            <a:r>
              <a:rPr lang="en-US" altLang="zh-CN" sz="1600" dirty="0" err="1"/>
              <a:t>InputStream</a:t>
            </a:r>
            <a:r>
              <a:rPr lang="en-US" altLang="zh-CN" sz="1600" dirty="0"/>
              <a:t> in=</a:t>
            </a:r>
            <a:r>
              <a:rPr lang="en-US" altLang="zh-CN" sz="1600" dirty="0" err="1"/>
              <a:t>url.openStream</a:t>
            </a:r>
            <a:r>
              <a:rPr lang="en-US" altLang="zh-CN" sz="1600" dirty="0"/>
              <a:t>();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600" dirty="0"/>
              <a:t>		</a:t>
            </a:r>
            <a:r>
              <a:rPr lang="en-US" altLang="zh-CN" sz="1600" dirty="0" err="1"/>
              <a:t>FileOutputStream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fout</a:t>
            </a:r>
            <a:r>
              <a:rPr lang="en-US" altLang="zh-CN" sz="1600" dirty="0"/>
              <a:t>=new </a:t>
            </a:r>
            <a:r>
              <a:rPr lang="en-US" altLang="zh-CN" sz="1600" dirty="0" err="1"/>
              <a:t>FileOutputStream</a:t>
            </a:r>
            <a:r>
              <a:rPr lang="en-US" altLang="zh-CN" sz="1600" dirty="0"/>
              <a:t>(new File("sohu.gif"));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600" dirty="0"/>
              <a:t>	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a=0;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600" dirty="0"/>
              <a:t>		while(a&gt;-1)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600" dirty="0"/>
              <a:t>		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600" dirty="0"/>
              <a:t>			a=</a:t>
            </a:r>
            <a:r>
              <a:rPr lang="en-US" altLang="zh-CN" sz="1600" dirty="0" err="1"/>
              <a:t>in.read</a:t>
            </a:r>
            <a:r>
              <a:rPr lang="en-US" altLang="zh-CN" sz="1600" dirty="0"/>
              <a:t>();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600" dirty="0"/>
              <a:t>			</a:t>
            </a:r>
            <a:r>
              <a:rPr lang="en-US" altLang="zh-CN" sz="1600" dirty="0" err="1"/>
              <a:t>fout.write</a:t>
            </a:r>
            <a:r>
              <a:rPr lang="en-US" altLang="zh-CN" sz="1600" dirty="0"/>
              <a:t>(a);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600" dirty="0"/>
              <a:t>		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600" dirty="0"/>
              <a:t>	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600" dirty="0"/>
              <a:t>} </a:t>
            </a:r>
          </a:p>
        </p:txBody>
      </p:sp>
      <p:sp>
        <p:nvSpPr>
          <p:cNvPr id="11267" name="AutoShape 4"/>
          <p:cNvSpPr>
            <a:spLocks noChangeArrowheads="1"/>
          </p:cNvSpPr>
          <p:nvPr/>
        </p:nvSpPr>
        <p:spPr bwMode="auto">
          <a:xfrm>
            <a:off x="4643438" y="2714625"/>
            <a:ext cx="1800225" cy="358775"/>
          </a:xfrm>
          <a:prstGeom prst="wedgeRectCallout">
            <a:avLst>
              <a:gd name="adj1" fmla="val -61287"/>
              <a:gd name="adj2" fmla="val 176551"/>
            </a:avLst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zh-CN" altLang="en-US" sz="2000" b="1">
                <a:latin typeface="Times New Roman" pitchFamily="18" charset="0"/>
                <a:ea typeface="楷体_GB2312" pitchFamily="49" charset="-122"/>
              </a:rPr>
              <a:t>生成输入流</a:t>
            </a:r>
          </a:p>
        </p:txBody>
      </p:sp>
      <p:sp>
        <p:nvSpPr>
          <p:cNvPr id="11268" name="AutoShape 5"/>
          <p:cNvSpPr>
            <a:spLocks noChangeArrowheads="1"/>
          </p:cNvSpPr>
          <p:nvPr/>
        </p:nvSpPr>
        <p:spPr bwMode="auto">
          <a:xfrm>
            <a:off x="4438022" y="4626185"/>
            <a:ext cx="1152525" cy="431800"/>
          </a:xfrm>
          <a:prstGeom prst="wedgeRectCallout">
            <a:avLst>
              <a:gd name="adj1" fmla="val -83745"/>
              <a:gd name="adj2" fmla="val 19852"/>
            </a:avLst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zh-CN" altLang="en-US" sz="2000" b="1">
                <a:latin typeface="Times New Roman" pitchFamily="18" charset="0"/>
                <a:ea typeface="楷体_GB2312" pitchFamily="49" charset="-122"/>
              </a:rPr>
              <a:t>读入</a:t>
            </a:r>
          </a:p>
        </p:txBody>
      </p:sp>
      <p:sp>
        <p:nvSpPr>
          <p:cNvPr id="11269" name="AutoShape 6"/>
          <p:cNvSpPr>
            <a:spLocks noChangeArrowheads="1"/>
          </p:cNvSpPr>
          <p:nvPr/>
        </p:nvSpPr>
        <p:spPr bwMode="auto">
          <a:xfrm>
            <a:off x="4451500" y="5180432"/>
            <a:ext cx="1152525" cy="431800"/>
          </a:xfrm>
          <a:prstGeom prst="wedgeRectCallout">
            <a:avLst>
              <a:gd name="adj1" fmla="val -80718"/>
              <a:gd name="adj2" fmla="val -43014"/>
            </a:avLst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写出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042988" y="5661025"/>
            <a:ext cx="7489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  <a:ea typeface="楷体_GB2312" pitchFamily="49" charset="-122"/>
              </a:rPr>
              <a:t>运行成功后，在当前目录生成一个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gif</a:t>
            </a:r>
            <a:r>
              <a:rPr lang="zh-CN" altLang="en-US" sz="2000" b="1">
                <a:latin typeface="Times New Roman" pitchFamily="18" charset="0"/>
                <a:ea typeface="楷体_GB2312" pitchFamily="49" charset="-122"/>
              </a:rPr>
              <a:t>图片，打开该图片可以看到如图所示 </a:t>
            </a:r>
          </a:p>
        </p:txBody>
      </p:sp>
      <p:pic>
        <p:nvPicPr>
          <p:cNvPr id="1127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7763" y="0"/>
            <a:ext cx="220345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/>
          </p:cNvSpPr>
          <p:nvPr>
            <p:ph type="title"/>
          </p:nvPr>
        </p:nvSpPr>
        <p:spPr>
          <a:xfrm>
            <a:off x="582895" y="286605"/>
            <a:ext cx="7964423" cy="719234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URL</a:t>
            </a:r>
            <a:r>
              <a:rPr lang="zh-CN" altLang="en-US" dirty="0" smtClean="0"/>
              <a:t>类的应用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URLConnection</a:t>
            </a:r>
            <a:r>
              <a:rPr lang="zh-CN" altLang="en-US" dirty="0" smtClean="0"/>
              <a:t>类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229600" cy="485775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URL</a:t>
            </a:r>
            <a:r>
              <a:rPr lang="zh-CN" altLang="en-US" sz="2400" dirty="0" smtClean="0"/>
              <a:t>类中的</a:t>
            </a:r>
            <a:r>
              <a:rPr lang="en-US" altLang="zh-CN" sz="2400" dirty="0" err="1" smtClean="0"/>
              <a:t>openConnection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方法可生成一个</a:t>
            </a:r>
            <a:r>
              <a:rPr lang="en-US" altLang="zh-CN" sz="2400" dirty="0" err="1" smtClean="0"/>
              <a:t>URLConnection</a:t>
            </a:r>
            <a:r>
              <a:rPr lang="zh-CN" altLang="en-US" sz="2400" dirty="0" smtClean="0"/>
              <a:t>对象，</a:t>
            </a:r>
            <a:r>
              <a:rPr lang="en-US" altLang="zh-CN" sz="2400" dirty="0" err="1" smtClean="0"/>
              <a:t>URLConnection</a:t>
            </a:r>
            <a:r>
              <a:rPr lang="zh-CN" altLang="en-US" sz="2400" dirty="0" smtClean="0"/>
              <a:t>类的实例可用于</a:t>
            </a:r>
            <a:r>
              <a:rPr lang="zh-CN" altLang="en-US" sz="2400" dirty="0" smtClean="0">
                <a:solidFill>
                  <a:srgbClr val="FF0000"/>
                </a:solidFill>
              </a:rPr>
              <a:t>读取和写入此</a:t>
            </a:r>
            <a:r>
              <a:rPr lang="en-US" altLang="zh-CN" sz="2400" dirty="0" smtClean="0">
                <a:solidFill>
                  <a:srgbClr val="FF0000"/>
                </a:solidFill>
              </a:rPr>
              <a:t>URL</a:t>
            </a:r>
            <a:r>
              <a:rPr lang="zh-CN" altLang="en-US" sz="2400" dirty="0" smtClean="0">
                <a:solidFill>
                  <a:srgbClr val="FF0000"/>
                </a:solidFill>
              </a:rPr>
              <a:t>引用的资源</a:t>
            </a:r>
            <a:r>
              <a:rPr lang="zh-CN" altLang="en-US" sz="2400" dirty="0" smtClean="0"/>
              <a:t>。</a:t>
            </a:r>
          </a:p>
          <a:p>
            <a:pPr eaLnBrk="1" hangingPunct="1"/>
            <a:r>
              <a:rPr lang="zh-CN" altLang="en-US" sz="2400" dirty="0" smtClean="0"/>
              <a:t>在网络编程工作中，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URLConnection</a:t>
            </a:r>
            <a:r>
              <a:rPr lang="zh-CN" altLang="en-US" sz="2400" dirty="0" smtClean="0"/>
              <a:t>是一个常用的类，它提供了一个非常方便的接口，只要提供需要连接的主机的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地址，使用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类的</a:t>
            </a:r>
            <a:r>
              <a:rPr lang="en-US" altLang="zh-CN" sz="2400" dirty="0" err="1" smtClean="0"/>
              <a:t>openConnection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方法就可以得到一个</a:t>
            </a:r>
            <a:r>
              <a:rPr lang="en-US" altLang="zh-CN" sz="2400" dirty="0" err="1" smtClean="0"/>
              <a:t>HttpURLConnection</a:t>
            </a:r>
            <a:r>
              <a:rPr lang="zh-CN" altLang="en-US" sz="2400" dirty="0" smtClean="0"/>
              <a:t>的对象，其中</a:t>
            </a:r>
            <a:r>
              <a:rPr lang="en-US" altLang="zh-CN" sz="2400" dirty="0" err="1" smtClean="0"/>
              <a:t>HttpURLConnection</a:t>
            </a:r>
            <a:r>
              <a:rPr lang="zh-CN" altLang="en-US" sz="2400" dirty="0" smtClean="0"/>
              <a:t>类是</a:t>
            </a:r>
            <a:r>
              <a:rPr lang="en-US" altLang="zh-CN" sz="2400" dirty="0" err="1" smtClean="0"/>
              <a:t>URLConnection</a:t>
            </a:r>
            <a:r>
              <a:rPr lang="zh-CN" altLang="en-US" sz="2400" dirty="0" smtClean="0"/>
              <a:t>类的子类，然后在此基础上分析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内容，完成相关任务。在这种方式下，使用者不必考虑底层的实现细节，避免了烦琐的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类的代码编写，因此比较常用。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632455" y="251963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URLConnection</a:t>
            </a:r>
            <a:r>
              <a:rPr lang="zh-CN" altLang="en-US" dirty="0" smtClean="0"/>
              <a:t>常用方法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97452" y="1273984"/>
            <a:ext cx="8229600" cy="5256212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sz="2400" dirty="0" smtClean="0"/>
              <a:t>String </a:t>
            </a:r>
            <a:r>
              <a:rPr lang="en-US" altLang="zh-CN" sz="2400" dirty="0" err="1" smtClean="0"/>
              <a:t>getHeaderField</a:t>
            </a:r>
            <a:r>
              <a:rPr lang="en-US" altLang="zh-CN" sz="2400" dirty="0" smtClean="0"/>
              <a:t>(String name)</a:t>
            </a:r>
          </a:p>
          <a:p>
            <a:pPr marL="990600" lvl="1" indent="-533400" eaLnBrk="1" hangingPunct="1"/>
            <a:r>
              <a:rPr lang="en-US" altLang="zh-CN" sz="2000" dirty="0" smtClean="0"/>
              <a:t>	</a:t>
            </a:r>
            <a:r>
              <a:rPr lang="zh-CN" altLang="en-US" sz="2000" dirty="0" smtClean="0"/>
              <a:t>返回指定的头字段的值。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sz="2400" dirty="0" err="1" smtClean="0"/>
              <a:t>InputStream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getInputStream</a:t>
            </a:r>
            <a:r>
              <a:rPr lang="en-US" altLang="zh-CN" sz="2400" dirty="0" smtClean="0"/>
              <a:t>()</a:t>
            </a:r>
          </a:p>
          <a:p>
            <a:pPr marL="990600" lvl="1" indent="-533400" eaLnBrk="1" hangingPunct="1"/>
            <a:r>
              <a:rPr lang="en-US" altLang="zh-CN" sz="2000" dirty="0" smtClean="0"/>
              <a:t>	</a:t>
            </a:r>
            <a:r>
              <a:rPr lang="zh-CN" altLang="en-US" sz="2000" dirty="0" smtClean="0"/>
              <a:t>返回在此打开的连接读取的输入流。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sz="2400" dirty="0" smtClean="0"/>
              <a:t>String </a:t>
            </a:r>
            <a:r>
              <a:rPr lang="en-US" altLang="zh-CN" sz="2400" dirty="0" err="1" smtClean="0"/>
              <a:t>getContentEncoding</a:t>
            </a:r>
            <a:r>
              <a:rPr lang="en-US" altLang="zh-CN" sz="2400" dirty="0" smtClean="0"/>
              <a:t>()</a:t>
            </a:r>
          </a:p>
          <a:p>
            <a:pPr marL="990600" lvl="1" indent="-533400" eaLnBrk="1" hangingPunct="1"/>
            <a:r>
              <a:rPr lang="en-US" altLang="zh-CN" sz="2000" dirty="0" smtClean="0"/>
              <a:t>	</a:t>
            </a:r>
            <a:r>
              <a:rPr lang="zh-CN" altLang="en-US" sz="2000" dirty="0" smtClean="0"/>
              <a:t>返回</a:t>
            </a:r>
            <a:r>
              <a:rPr lang="en-US" altLang="zh-CN" sz="2000" dirty="0" smtClean="0"/>
              <a:t>content-encoding</a:t>
            </a:r>
            <a:r>
              <a:rPr lang="zh-CN" altLang="en-US" sz="2000" dirty="0" smtClean="0"/>
              <a:t>头字段的值。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getContentLength</a:t>
            </a:r>
            <a:r>
              <a:rPr lang="en-US" altLang="zh-CN" sz="2400" dirty="0" smtClean="0"/>
              <a:t>()</a:t>
            </a:r>
          </a:p>
          <a:p>
            <a:pPr marL="990600" lvl="1" indent="-533400" eaLnBrk="1" hangingPunct="1"/>
            <a:r>
              <a:rPr lang="en-US" altLang="zh-CN" sz="2000" dirty="0" smtClean="0"/>
              <a:t>	</a:t>
            </a:r>
            <a:r>
              <a:rPr lang="zh-CN" altLang="en-US" sz="2000" dirty="0" smtClean="0"/>
              <a:t>返回</a:t>
            </a:r>
            <a:r>
              <a:rPr lang="en-US" altLang="zh-CN" sz="2000" dirty="0" smtClean="0"/>
              <a:t>content-length</a:t>
            </a:r>
            <a:r>
              <a:rPr lang="zh-CN" altLang="en-US" sz="2000" dirty="0" smtClean="0"/>
              <a:t>头字段的值。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sz="2400" dirty="0" smtClean="0"/>
              <a:t>String </a:t>
            </a:r>
            <a:r>
              <a:rPr lang="en-US" altLang="zh-CN" sz="2400" dirty="0" err="1" smtClean="0"/>
              <a:t>getContentType</a:t>
            </a:r>
            <a:r>
              <a:rPr lang="en-US" altLang="zh-CN" sz="2400" dirty="0" smtClean="0"/>
              <a:t>()</a:t>
            </a:r>
          </a:p>
          <a:p>
            <a:pPr marL="990600" lvl="1" indent="-533400" eaLnBrk="1" hangingPunct="1"/>
            <a:r>
              <a:rPr lang="en-US" altLang="zh-CN" sz="2000" dirty="0" smtClean="0"/>
              <a:t>	</a:t>
            </a:r>
            <a:r>
              <a:rPr lang="zh-CN" altLang="en-US" sz="2000" dirty="0" smtClean="0"/>
              <a:t>返回</a:t>
            </a:r>
            <a:r>
              <a:rPr lang="en-US" altLang="zh-CN" sz="2000" dirty="0" smtClean="0"/>
              <a:t>content-type</a:t>
            </a:r>
            <a:r>
              <a:rPr lang="zh-CN" altLang="en-US" sz="2000" dirty="0" smtClean="0"/>
              <a:t>头字段的值。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sz="2400" dirty="0" smtClean="0"/>
              <a:t>long </a:t>
            </a:r>
            <a:r>
              <a:rPr lang="en-US" altLang="zh-CN" sz="2400" dirty="0" err="1" smtClean="0"/>
              <a:t>getDate</a:t>
            </a:r>
            <a:r>
              <a:rPr lang="en-US" altLang="zh-CN" sz="2400" dirty="0" smtClean="0"/>
              <a:t>()</a:t>
            </a:r>
          </a:p>
          <a:p>
            <a:pPr marL="990600" lvl="1" indent="-533400" eaLnBrk="1" hangingPunct="1"/>
            <a:r>
              <a:rPr lang="en-US" altLang="zh-CN" sz="2000" dirty="0" smtClean="0"/>
              <a:t>	</a:t>
            </a:r>
            <a:r>
              <a:rPr lang="zh-CN" altLang="en-US" sz="2000" dirty="0" smtClean="0"/>
              <a:t>返回</a:t>
            </a:r>
            <a:r>
              <a:rPr lang="en-US" altLang="zh-CN" sz="2000" dirty="0" smtClean="0"/>
              <a:t>date</a:t>
            </a:r>
            <a:r>
              <a:rPr lang="zh-CN" altLang="en-US" sz="2000" dirty="0" smtClean="0"/>
              <a:t>头字段的值。</a:t>
            </a:r>
          </a:p>
          <a:p>
            <a:pPr marL="609600" indent="-609600" eaLnBrk="1" hangingPunct="1"/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7A3A58-0EA6-4CC3-BD07-1668EDC1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实验四 </a:t>
            </a:r>
            <a:r>
              <a:rPr lang="en-US" altLang="zh-CN" sz="4000" dirty="0"/>
              <a:t>Socket</a:t>
            </a:r>
            <a:r>
              <a:rPr lang="zh-CN" altLang="en-US" sz="4000" dirty="0"/>
              <a:t>网络编程</a:t>
            </a: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54864B30-F551-4D3F-9DA4-4BAE91DAC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实验目的</a:t>
            </a:r>
          </a:p>
          <a:p>
            <a:pPr lvl="1"/>
            <a:r>
              <a:rPr lang="zh-CN" altLang="en-US" dirty="0" smtClean="0"/>
              <a:t>学习网络编程基本概念、</a:t>
            </a:r>
            <a:r>
              <a:rPr lang="en-US" altLang="zh-CN" dirty="0" err="1" smtClean="0"/>
              <a:t>InetAddress</a:t>
            </a:r>
            <a:r>
              <a:rPr lang="zh-CN" altLang="en-US" dirty="0" smtClean="0"/>
              <a:t>的应用、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的应用、</a:t>
            </a:r>
            <a:r>
              <a:rPr lang="en-US" altLang="zh-CN" dirty="0" err="1" smtClean="0"/>
              <a:t>URLConnection</a:t>
            </a:r>
            <a:r>
              <a:rPr lang="zh-CN" altLang="en-US" dirty="0" smtClean="0"/>
              <a:t>的应用 </a:t>
            </a:r>
          </a:p>
          <a:p>
            <a:pPr lvl="1"/>
            <a:r>
              <a:rPr lang="zh-CN" altLang="en-US" dirty="0" smtClean="0"/>
              <a:t>了解</a:t>
            </a:r>
            <a:r>
              <a:rPr lang="zh-CN" altLang="en-US" dirty="0"/>
              <a:t>简单网络应用的编程思路</a:t>
            </a:r>
            <a:endParaRPr lang="en-US" altLang="zh-CN" dirty="0"/>
          </a:p>
          <a:p>
            <a:pPr lvl="1"/>
            <a:r>
              <a:rPr lang="zh-CN" altLang="en-US" dirty="0"/>
              <a:t>了解网络编程相关的一些库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实验环境</a:t>
            </a:r>
          </a:p>
          <a:p>
            <a:pPr lvl="1"/>
            <a:r>
              <a:rPr lang="zh-CN" altLang="en-US" dirty="0"/>
              <a:t>具有</a:t>
            </a:r>
            <a:r>
              <a:rPr lang="en-US" altLang="zh-CN" dirty="0"/>
              <a:t>Internet</a:t>
            </a:r>
            <a:r>
              <a:rPr lang="zh-CN" altLang="en-US" dirty="0"/>
              <a:t>连接的主机</a:t>
            </a:r>
            <a:endParaRPr lang="en-US" altLang="zh-CN" dirty="0"/>
          </a:p>
          <a:p>
            <a:pPr lvl="1"/>
            <a:r>
              <a:rPr lang="zh-CN" altLang="en-US" dirty="0"/>
              <a:t>某一种</a:t>
            </a:r>
            <a:r>
              <a:rPr lang="zh-CN" altLang="en-US" dirty="0" smtClean="0"/>
              <a:t>编程语言，推荐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B314918-F7AD-4709-914D-68073DD9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98EB-2719-416E-8050-91E68F80C99A}" type="datetime1">
              <a:rPr lang="zh-CN" altLang="en-US" smtClean="0"/>
              <a:pPr/>
              <a:t>2023/3/13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95B8AC-6EC3-4DA9-9675-F30BDC93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57A836-739A-4752-B1BE-BB1709A1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F2DC-913F-4A16-9C18-8900B299D9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实验内容</a:t>
            </a:r>
            <a:endParaRPr lang="zh-CN" altLang="en-US" dirty="0" smtClean="0"/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eaLnBrk="1" hangingPunct="1"/>
            <a:r>
              <a:rPr lang="zh-CN" altLang="zh-CN" sz="2400" dirty="0" smtClean="0"/>
              <a:t>使用</a:t>
            </a:r>
            <a:r>
              <a:rPr lang="en-US" altLang="zh-CN" sz="2400" dirty="0" err="1" smtClean="0"/>
              <a:t>InetAddress</a:t>
            </a:r>
            <a:r>
              <a:rPr lang="zh-CN" altLang="zh-CN" sz="2400" dirty="0" smtClean="0"/>
              <a:t>类的方法获取本地机的名称和</a:t>
            </a:r>
            <a:r>
              <a:rPr lang="en-US" altLang="zh-CN" sz="2400" dirty="0" smtClean="0"/>
              <a:t>IP</a:t>
            </a:r>
            <a:r>
              <a:rPr lang="zh-CN" altLang="zh-CN" sz="2400" dirty="0" smtClean="0"/>
              <a:t>地址。</a:t>
            </a:r>
            <a:endParaRPr lang="en-US" altLang="zh-CN" sz="2400" dirty="0" smtClean="0"/>
          </a:p>
          <a:p>
            <a:pPr marL="609600" indent="-609600" eaLnBrk="1" hangingPunct="1"/>
            <a:r>
              <a:rPr lang="zh-CN" altLang="zh-CN" sz="2400" dirty="0" smtClean="0"/>
              <a:t>使用</a:t>
            </a:r>
            <a:r>
              <a:rPr lang="en-US" altLang="zh-CN" sz="2400" dirty="0" err="1" smtClean="0"/>
              <a:t>InetAddress</a:t>
            </a:r>
            <a:r>
              <a:rPr lang="zh-CN" altLang="zh-CN" sz="2400" dirty="0" smtClean="0"/>
              <a:t>类的方法获取</a:t>
            </a:r>
            <a:r>
              <a:rPr lang="zh-CN" altLang="en-US" sz="2400" dirty="0" smtClean="0"/>
              <a:t>网站</a:t>
            </a:r>
            <a:r>
              <a:rPr lang="en-US" altLang="zh-CN" sz="2400" dirty="0" smtClean="0">
                <a:hlinkClick r:id="rId3"/>
              </a:rPr>
              <a:t>www.csdn.net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IP</a:t>
            </a:r>
            <a:r>
              <a:rPr lang="zh-CN" altLang="zh-CN" sz="2400" dirty="0" smtClean="0"/>
              <a:t>地址</a:t>
            </a:r>
            <a:r>
              <a:rPr lang="zh-CN" altLang="en-US" sz="2400" dirty="0" smtClean="0"/>
              <a:t>，如果存在多个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地址，要求全部返回。</a:t>
            </a:r>
            <a:endParaRPr lang="en-US" altLang="zh-CN" sz="2400" dirty="0" smtClean="0"/>
          </a:p>
          <a:p>
            <a:pPr marL="609600" indent="-609600" eaLnBrk="1" hangingPunct="1"/>
            <a:r>
              <a:rPr lang="zh-CN" altLang="zh-CN" sz="2400" dirty="0" smtClean="0"/>
              <a:t>使用</a:t>
            </a:r>
            <a:r>
              <a:rPr lang="en-US" altLang="zh-CN" sz="2400" dirty="0" smtClean="0"/>
              <a:t>URL</a:t>
            </a:r>
            <a:r>
              <a:rPr lang="zh-CN" altLang="zh-CN" sz="2400" dirty="0" smtClean="0"/>
              <a:t>类下载</a:t>
            </a:r>
            <a:r>
              <a:rPr lang="zh-CN" altLang="en-US" sz="2400" dirty="0" smtClean="0"/>
              <a:t>深圳</a:t>
            </a:r>
            <a:r>
              <a:rPr lang="zh-CN" altLang="zh-CN" sz="2400" dirty="0" smtClean="0"/>
              <a:t>大学首页</a:t>
            </a:r>
            <a:r>
              <a:rPr lang="en-US" altLang="zh-CN" sz="2400" dirty="0" smtClean="0"/>
              <a:t>http://www.szu.edu.cn</a:t>
            </a:r>
            <a:r>
              <a:rPr lang="zh-CN" altLang="zh-CN" sz="2400" dirty="0" smtClean="0"/>
              <a:t>，并统计下载得到网页文件的大小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851C5F-3393-4622-9677-9CE52212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实验任务要求</a:t>
            </a:r>
            <a:endParaRPr lang="en-US" dirty="0"/>
          </a:p>
        </p:txBody>
      </p:sp>
      <p:sp>
        <p:nvSpPr>
          <p:cNvPr id="15363" name="Content Placeholder 7">
            <a:extLst>
              <a:ext uri="{FF2B5EF4-FFF2-40B4-BE49-F238E27FC236}">
                <a16:creationId xmlns:a16="http://schemas.microsoft.com/office/drawing/2014/main" xmlns="" id="{C89A18CF-807A-4263-B176-CB5BEEB191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2894" y="1121666"/>
            <a:ext cx="7724344" cy="5086142"/>
          </a:xfrm>
        </p:spPr>
        <p:txBody>
          <a:bodyPr/>
          <a:lstStyle/>
          <a:p>
            <a:pPr marL="382588" lvl="1" indent="-182563"/>
            <a:r>
              <a:rPr lang="zh-CN" altLang="en-US" dirty="0"/>
              <a:t>请参考本</a:t>
            </a:r>
            <a:r>
              <a:rPr lang="zh-CN" altLang="en-US" dirty="0" smtClean="0"/>
              <a:t>讲义后面内容了解</a:t>
            </a:r>
            <a:r>
              <a:rPr lang="en-US" altLang="zh-CN" dirty="0" err="1" smtClean="0"/>
              <a:t>InetAddress</a:t>
            </a:r>
            <a:r>
              <a:rPr lang="zh-CN" altLang="zh-CN" dirty="0" smtClean="0"/>
              <a:t>类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类相关方法和应用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 smtClean="0"/>
              <a:t>依照</a:t>
            </a:r>
            <a:r>
              <a:rPr lang="zh-CN" altLang="en-US" dirty="0"/>
              <a:t>步骤完成实验</a:t>
            </a:r>
            <a:r>
              <a:rPr lang="zh-CN" altLang="en-US" dirty="0" smtClean="0"/>
              <a:t>内容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/>
              <a:t>对实验结果截图</a:t>
            </a:r>
            <a:endParaRPr lang="en-US" altLang="zh-CN" dirty="0"/>
          </a:p>
          <a:p>
            <a:pPr marL="382588" lvl="1" indent="-182563" eaLnBrk="1" hangingPunct="1"/>
            <a:r>
              <a:rPr lang="zh-CN" altLang="en-US" dirty="0" smtClean="0"/>
              <a:t>撰写</a:t>
            </a:r>
            <a:r>
              <a:rPr lang="zh-CN" altLang="en-US" dirty="0"/>
              <a:t>实验</a:t>
            </a:r>
            <a:r>
              <a:rPr lang="zh-CN" altLang="en-US" dirty="0" smtClean="0"/>
              <a:t>报告，等四次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编程实验课上完之后再提交一份完整的报告。</a:t>
            </a:r>
            <a:endParaRPr lang="en-US" altLang="zh-CN" dirty="0"/>
          </a:p>
          <a:p>
            <a:pPr marL="382588" lvl="1" indent="-182563" eaLnBrk="1" hangingPunct="1"/>
            <a:endParaRPr lang="en-US" altLang="zh-CN" dirty="0"/>
          </a:p>
          <a:p>
            <a:pPr marL="382588" lvl="1" indent="-182563" eaLnBrk="1" hangingPunct="1"/>
            <a:endParaRPr lang="en-US" altLang="zh-CN" dirty="0"/>
          </a:p>
          <a:p>
            <a:pPr marL="382588" lvl="1" indent="-182563" eaLnBrk="1" hangingPunct="1"/>
            <a:endParaRPr lang="en-US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618CA2-0FE1-4104-A31B-633E07AB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CBD276-00E9-4762-90AE-2CFBA7B3C6D8}" type="datetime1">
              <a:rPr lang="zh-CN" altLang="en-US" smtClean="0"/>
              <a:pPr>
                <a:defRPr/>
              </a:pPr>
              <a:t>2023/3/13</a:t>
            </a:fld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3ABBAE-87AE-4B63-B3A1-20F709D3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A64AAE-9681-4123-82C1-ED86A257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4D46A6-7336-4199-AC73-BAD4954AE5E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网络编程模型</a:t>
            </a:r>
          </a:p>
        </p:txBody>
      </p:sp>
      <p:pic>
        <p:nvPicPr>
          <p:cNvPr id="3075" name="Picture 5" descr="Winsocket编程之TCP/IP体系结构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9892" y="1395622"/>
            <a:ext cx="5493768" cy="445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InetAddress</a:t>
            </a:r>
            <a:r>
              <a:rPr lang="zh-CN" altLang="en-US" dirty="0" smtClean="0"/>
              <a:t>类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75609" y="1230193"/>
            <a:ext cx="8640763" cy="3302000"/>
          </a:xfrm>
        </p:spPr>
        <p:txBody>
          <a:bodyPr/>
          <a:lstStyle/>
          <a:p>
            <a:pPr eaLnBrk="1" hangingPunct="1"/>
            <a:r>
              <a:rPr lang="en-US" altLang="zh-CN" sz="2400" dirty="0" err="1" smtClean="0"/>
              <a:t>InetAddress</a:t>
            </a:r>
            <a:r>
              <a:rPr lang="zh-CN" altLang="en-US" sz="2400" dirty="0" smtClean="0"/>
              <a:t>类主要是</a:t>
            </a:r>
            <a:r>
              <a:rPr lang="zh-CN" altLang="en-US" sz="2400" dirty="0" smtClean="0">
                <a:solidFill>
                  <a:srgbClr val="FF0000"/>
                </a:solidFill>
              </a:rPr>
              <a:t>用来得到所指定的网络地址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InetAddress</a:t>
            </a:r>
            <a:r>
              <a:rPr lang="zh-CN" altLang="en-US" sz="2400" dirty="0" smtClean="0"/>
              <a:t>类没有直接显式的构造函数。要生成一个</a:t>
            </a:r>
            <a:r>
              <a:rPr lang="en-US" altLang="zh-CN" sz="2400" dirty="0" err="1" smtClean="0"/>
              <a:t>InetAddress</a:t>
            </a:r>
            <a:r>
              <a:rPr lang="zh-CN" altLang="en-US" sz="2400" dirty="0" smtClean="0"/>
              <a:t>对象，必须运用一个可用的工厂方法。工厂方法（</a:t>
            </a:r>
            <a:r>
              <a:rPr lang="en-US" altLang="zh-CN" sz="2400" dirty="0" smtClean="0"/>
              <a:t>factory method</a:t>
            </a:r>
            <a:r>
              <a:rPr lang="zh-CN" altLang="en-US" sz="2400" dirty="0" smtClean="0"/>
              <a:t>）仅是一个类中的静态方法返回一个该类实例的约定。这是在一个带有各种参数列表的重载构造函数中完成的，当持有惟一方法名时可使结果更清晰。</a:t>
            </a:r>
          </a:p>
          <a:p>
            <a:pPr eaLnBrk="1" hangingPunct="1"/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InetAddress</a:t>
            </a:r>
            <a:r>
              <a:rPr lang="zh-CN" altLang="en-US" sz="2400" dirty="0" smtClean="0"/>
              <a:t>有三个方法可以用来创建</a:t>
            </a:r>
            <a:r>
              <a:rPr lang="en-US" altLang="zh-CN" sz="2400" dirty="0" err="1" smtClean="0"/>
              <a:t>InetAddress</a:t>
            </a:r>
            <a:r>
              <a:rPr lang="zh-CN" altLang="en-US" sz="2400" dirty="0" smtClean="0"/>
              <a:t>的实例</a:t>
            </a:r>
          </a:p>
        </p:txBody>
      </p:sp>
      <p:sp>
        <p:nvSpPr>
          <p:cNvPr id="4100" name="AutoShape 6"/>
          <p:cNvSpPr>
            <a:spLocks/>
          </p:cNvSpPr>
          <p:nvPr/>
        </p:nvSpPr>
        <p:spPr bwMode="auto">
          <a:xfrm>
            <a:off x="453067" y="4198903"/>
            <a:ext cx="360363" cy="2016125"/>
          </a:xfrm>
          <a:prstGeom prst="leftBrace">
            <a:avLst>
              <a:gd name="adj1" fmla="val 46623"/>
              <a:gd name="adj2" fmla="val 50000"/>
            </a:avLst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eaLnBrk="1" hangingPunct="1"/>
            <a:endParaRPr lang="zh-CN" altLang="en-US"/>
          </a:p>
        </p:txBody>
      </p:sp>
      <p:sp>
        <p:nvSpPr>
          <p:cNvPr id="4101" name="Rectangle 9"/>
          <p:cNvSpPr>
            <a:spLocks noChangeArrowheads="1"/>
          </p:cNvSpPr>
          <p:nvPr/>
        </p:nvSpPr>
        <p:spPr bwMode="auto">
          <a:xfrm>
            <a:off x="755650" y="4020335"/>
            <a:ext cx="8172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static InetAddress getLocalHost( ) throws UnknownHostException</a:t>
            </a:r>
          </a:p>
        </p:txBody>
      </p:sp>
      <p:sp>
        <p:nvSpPr>
          <p:cNvPr id="4102" name="Rectangle 11"/>
          <p:cNvSpPr>
            <a:spLocks noChangeArrowheads="1"/>
          </p:cNvSpPr>
          <p:nvPr/>
        </p:nvSpPr>
        <p:spPr bwMode="auto">
          <a:xfrm>
            <a:off x="792163" y="4495765"/>
            <a:ext cx="79565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static InetAddress getByName(String hostName)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	throws UnknownHostException</a:t>
            </a:r>
          </a:p>
        </p:txBody>
      </p:sp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770302" y="5335954"/>
            <a:ext cx="827881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static 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</a:rPr>
              <a:t>InetAddress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[ ] 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</a:rPr>
              <a:t>getAllByName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(String 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</a:rPr>
              <a:t>hostName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　　	</a:t>
            </a:r>
            <a:r>
              <a:rPr lang="en-US" altLang="zh-CN" sz="2000" b="1" dirty="0">
                <a:latin typeface="Times New Roman" pitchFamily="18" charset="0"/>
                <a:ea typeface="楷体_GB2312" pitchFamily="49" charset="-122"/>
              </a:rPr>
              <a:t>throws </a:t>
            </a:r>
            <a:r>
              <a:rPr lang="en-US" altLang="zh-CN" sz="2000" b="1" dirty="0" err="1">
                <a:latin typeface="Times New Roman" pitchFamily="18" charset="0"/>
                <a:ea typeface="楷体_GB2312" pitchFamily="49" charset="-122"/>
              </a:rPr>
              <a:t>UnknownHostException</a:t>
            </a:r>
            <a:endParaRPr lang="en-US" altLang="zh-CN" sz="2000" b="1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612476" y="221471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InetAddress</a:t>
            </a:r>
            <a:r>
              <a:rPr lang="zh-CN" altLang="en-US" dirty="0" smtClean="0"/>
              <a:t>类的非静态方法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68413"/>
            <a:ext cx="8229600" cy="5256212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 dirty="0" err="1" smtClean="0"/>
              <a:t>boolean</a:t>
            </a:r>
            <a:r>
              <a:rPr lang="en-US" altLang="zh-CN" sz="2400" dirty="0" smtClean="0"/>
              <a:t> equals(Object other)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如果对象具有和</a:t>
            </a:r>
            <a:r>
              <a:rPr lang="en-US" altLang="zh-CN" sz="2000" dirty="0" smtClean="0"/>
              <a:t>other</a:t>
            </a:r>
            <a:r>
              <a:rPr lang="zh-CN" altLang="en-US" sz="2000" dirty="0" smtClean="0"/>
              <a:t>相同的</a:t>
            </a:r>
            <a:r>
              <a:rPr lang="en-US" altLang="zh-CN" sz="2000" dirty="0" smtClean="0"/>
              <a:t>Internet</a:t>
            </a:r>
            <a:r>
              <a:rPr lang="zh-CN" altLang="en-US" sz="2000" dirty="0" smtClean="0"/>
              <a:t>地址则返回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。</a:t>
            </a:r>
            <a:endParaRPr lang="zh-CN" altLang="en-US" sz="2000" dirty="0" smtClean="0">
              <a:sym typeface="Wingdings" pitchFamily="2" charset="2"/>
            </a:endParaRP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 dirty="0" smtClean="0"/>
              <a:t>byte[ ] </a:t>
            </a:r>
            <a:r>
              <a:rPr lang="en-US" altLang="zh-CN" sz="2400" dirty="0" err="1" smtClean="0"/>
              <a:t>getAddress</a:t>
            </a:r>
            <a:r>
              <a:rPr lang="en-US" altLang="zh-CN" sz="2400" dirty="0" smtClean="0"/>
              <a:t>( )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返回此</a:t>
            </a:r>
            <a:r>
              <a:rPr lang="en-US" altLang="zh-CN" sz="2000" dirty="0" err="1" smtClean="0"/>
              <a:t>InetAddress</a:t>
            </a:r>
            <a:r>
              <a:rPr lang="zh-CN" altLang="en-US" sz="2000" dirty="0" smtClean="0"/>
              <a:t>对象的原始 </a:t>
            </a:r>
            <a:r>
              <a:rPr lang="en-US" altLang="zh-CN" sz="2000" dirty="0" smtClean="0"/>
              <a:t>IP </a:t>
            </a:r>
            <a:r>
              <a:rPr lang="zh-CN" altLang="en-US" sz="2000" dirty="0" smtClean="0"/>
              <a:t>地址。</a:t>
            </a:r>
            <a:endParaRPr lang="zh-CN" altLang="en-US" sz="2000" dirty="0" smtClean="0">
              <a:sym typeface="Wingdings" pitchFamily="2" charset="2"/>
            </a:endParaRP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 dirty="0" smtClean="0"/>
              <a:t>String </a:t>
            </a:r>
            <a:r>
              <a:rPr lang="en-US" altLang="zh-CN" sz="2400" dirty="0" err="1" smtClean="0"/>
              <a:t>getHostAddress</a:t>
            </a:r>
            <a:r>
              <a:rPr lang="en-US" altLang="zh-CN" sz="2400" dirty="0" smtClean="0"/>
              <a:t>( )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返回与</a:t>
            </a:r>
            <a:r>
              <a:rPr lang="en-US" altLang="zh-CN" sz="2000" dirty="0" err="1" smtClean="0"/>
              <a:t>InetAddress</a:t>
            </a:r>
            <a:r>
              <a:rPr lang="zh-CN" altLang="en-US" sz="2000" dirty="0" smtClean="0"/>
              <a:t>对象相关的主机地址的字符串。</a:t>
            </a:r>
            <a:endParaRPr lang="zh-CN" altLang="en-US" sz="2000" dirty="0" smtClean="0">
              <a:sym typeface="Wingdings" pitchFamily="2" charset="2"/>
            </a:endParaRP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 dirty="0" smtClean="0"/>
              <a:t>String </a:t>
            </a:r>
            <a:r>
              <a:rPr lang="en-US" altLang="zh-CN" sz="2400" dirty="0" err="1" smtClean="0"/>
              <a:t>getHostName</a:t>
            </a:r>
            <a:r>
              <a:rPr lang="en-US" altLang="zh-CN" sz="2400" dirty="0" smtClean="0"/>
              <a:t>( )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返回与</a:t>
            </a:r>
            <a:r>
              <a:rPr lang="en-US" altLang="zh-CN" sz="2000" dirty="0" err="1" smtClean="0"/>
              <a:t>InetAddress</a:t>
            </a:r>
            <a:r>
              <a:rPr lang="zh-CN" altLang="en-US" sz="2000" dirty="0" smtClean="0"/>
              <a:t>对象相关的主机名的字符串。</a:t>
            </a:r>
            <a:endParaRPr lang="zh-CN" altLang="en-US" sz="2000" dirty="0" smtClean="0">
              <a:sym typeface="Wingdings" pitchFamily="2" charset="2"/>
            </a:endParaRP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hashCode</a:t>
            </a:r>
            <a:r>
              <a:rPr lang="en-US" altLang="zh-CN" sz="2400" dirty="0" smtClean="0"/>
              <a:t>( )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返回调用对象的散列码。</a:t>
            </a:r>
            <a:endParaRPr lang="zh-CN" altLang="en-US" sz="2000" dirty="0" smtClean="0">
              <a:sym typeface="Wingdings" pitchFamily="2" charset="2"/>
            </a:endParaRP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 dirty="0" err="1" smtClean="0"/>
              <a:t>boolean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isMulticastAddress</a:t>
            </a:r>
            <a:r>
              <a:rPr lang="en-US" altLang="zh-CN" sz="2400" dirty="0" smtClean="0"/>
              <a:t>( )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如果</a:t>
            </a:r>
            <a:r>
              <a:rPr lang="en-US" altLang="zh-CN" sz="2000" dirty="0" smtClean="0"/>
              <a:t>Internet</a:t>
            </a:r>
            <a:r>
              <a:rPr lang="zh-CN" altLang="en-US" sz="2000" dirty="0" smtClean="0"/>
              <a:t>地址是一个多播地址则返回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；否则返回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。 </a:t>
            </a:r>
            <a:endParaRPr lang="zh-CN" altLang="en-US" sz="2000" dirty="0" smtClean="0">
              <a:sym typeface="Wingdings" pitchFamily="2" charset="2"/>
            </a:endParaRP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 dirty="0" smtClean="0"/>
              <a:t>String </a:t>
            </a:r>
            <a:r>
              <a:rPr lang="en-US" altLang="zh-CN" sz="2400" dirty="0" err="1" smtClean="0"/>
              <a:t>toString</a:t>
            </a:r>
            <a:r>
              <a:rPr lang="en-US" altLang="zh-CN" sz="2400" dirty="0" smtClean="0"/>
              <a:t>( )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返回主机名字符串和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URL</a:t>
            </a:r>
            <a:r>
              <a:rPr lang="zh-CN" altLang="en-US" dirty="0" smtClean="0"/>
              <a:t>类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URL</a:t>
            </a:r>
            <a:r>
              <a:rPr lang="zh-CN" altLang="en-US" sz="2400" smtClean="0"/>
              <a:t>类封装了</a:t>
            </a:r>
            <a:r>
              <a:rPr lang="zh-CN" altLang="en-US" sz="2400" smtClean="0">
                <a:solidFill>
                  <a:srgbClr val="FF0000"/>
                </a:solidFill>
              </a:rPr>
              <a:t>使用统一资源定位器</a:t>
            </a:r>
            <a:r>
              <a:rPr lang="en-US" altLang="zh-CN" sz="2400" smtClean="0">
                <a:solidFill>
                  <a:srgbClr val="FF0000"/>
                </a:solidFill>
              </a:rPr>
              <a:t>(Uniform Resource Locator)</a:t>
            </a:r>
            <a:r>
              <a:rPr lang="zh-CN" altLang="en-US" sz="2400" smtClean="0">
                <a:solidFill>
                  <a:srgbClr val="FF0000"/>
                </a:solidFill>
              </a:rPr>
              <a:t>访问一个</a:t>
            </a:r>
            <a:r>
              <a:rPr lang="en-US" altLang="zh-CN" sz="2400" smtClean="0">
                <a:solidFill>
                  <a:srgbClr val="FF0000"/>
                </a:solidFill>
              </a:rPr>
              <a:t>WWW</a:t>
            </a:r>
            <a:r>
              <a:rPr lang="zh-CN" altLang="en-US" sz="2400" smtClean="0">
                <a:solidFill>
                  <a:srgbClr val="FF0000"/>
                </a:solidFill>
              </a:rPr>
              <a:t>上的资源的方法</a:t>
            </a:r>
            <a:r>
              <a:rPr lang="zh-CN" altLang="en-US" sz="2400" smtClean="0"/>
              <a:t>。这个类可以生成一个寻址或指向某个资源的对象。</a:t>
            </a:r>
            <a:r>
              <a:rPr lang="en-US" altLang="zh-CN" sz="2400" smtClean="0"/>
              <a:t>URL</a:t>
            </a:r>
            <a:r>
              <a:rPr lang="zh-CN" altLang="en-US" sz="2400" smtClean="0"/>
              <a:t>类生成的对象指向</a:t>
            </a:r>
            <a:r>
              <a:rPr lang="en-US" altLang="zh-CN" sz="2400" smtClean="0"/>
              <a:t>WWW</a:t>
            </a:r>
            <a:r>
              <a:rPr lang="zh-CN" altLang="en-US" sz="2400" smtClean="0"/>
              <a:t>资源（</a:t>
            </a:r>
            <a:r>
              <a:rPr lang="en-US" altLang="zh-CN" sz="2400" smtClean="0"/>
              <a:t>Web</a:t>
            </a:r>
            <a:r>
              <a:rPr lang="zh-CN" altLang="en-US" sz="2400" smtClean="0"/>
              <a:t>页、文本文件、图形文件、声频片段等等</a:t>
            </a:r>
            <a:r>
              <a:rPr lang="en-US" altLang="zh-CN" sz="2400" smtClean="0"/>
              <a:t>) </a:t>
            </a:r>
          </a:p>
          <a:p>
            <a:pPr eaLnBrk="1" hangingPunct="1"/>
            <a:endParaRPr lang="en-US" altLang="zh-CN" sz="2400" smtClean="0"/>
          </a:p>
          <a:p>
            <a:pPr eaLnBrk="1" hangingPunct="1"/>
            <a:r>
              <a:rPr lang="en-US" altLang="zh-CN" sz="2400" smtClean="0"/>
              <a:t>URL</a:t>
            </a:r>
            <a:r>
              <a:rPr lang="zh-CN" altLang="en-US" sz="2400" smtClean="0"/>
              <a:t>的基本表示方法是：</a:t>
            </a:r>
          </a:p>
          <a:p>
            <a:pPr eaLnBrk="1" hangingPunct="1"/>
            <a:r>
              <a:rPr lang="zh-CN" altLang="en-US" sz="2400" smtClean="0"/>
              <a:t>	</a:t>
            </a:r>
            <a:r>
              <a:rPr lang="en-US" altLang="zh-CN" sz="2400" smtClean="0"/>
              <a:t>Protocol://hostname:port/resourcename#anchor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1116013" y="4837113"/>
            <a:ext cx="792162" cy="361950"/>
          </a:xfrm>
          <a:prstGeom prst="wedgeRectCallout">
            <a:avLst>
              <a:gd name="adj1" fmla="val 22745"/>
              <a:gd name="adj2" fmla="val -156139"/>
            </a:avLst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zh-CN" altLang="en-US" sz="2000" b="1">
                <a:latin typeface="Times New Roman" pitchFamily="18" charset="0"/>
                <a:ea typeface="楷体_GB2312" pitchFamily="49" charset="-122"/>
              </a:rPr>
              <a:t>协议 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2195513" y="4797425"/>
            <a:ext cx="1079500" cy="433388"/>
          </a:xfrm>
          <a:prstGeom prst="wedgeRectCallout">
            <a:avLst>
              <a:gd name="adj1" fmla="val 11912"/>
              <a:gd name="adj2" fmla="val -139375"/>
            </a:avLst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zh-CN" altLang="en-US" sz="2000" b="1">
                <a:latin typeface="Times New Roman" pitchFamily="18" charset="0"/>
                <a:ea typeface="楷体_GB2312" pitchFamily="49" charset="-122"/>
              </a:rPr>
              <a:t>主机名 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3635375" y="4797425"/>
            <a:ext cx="720725" cy="431800"/>
          </a:xfrm>
          <a:prstGeom prst="wedgeRectCallout">
            <a:avLst>
              <a:gd name="adj1" fmla="val 1981"/>
              <a:gd name="adj2" fmla="val -138602"/>
            </a:avLst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zh-CN" altLang="en-US" sz="2000" b="1">
                <a:latin typeface="Times New Roman" pitchFamily="18" charset="0"/>
                <a:ea typeface="楷体_GB2312" pitchFamily="49" charset="-122"/>
              </a:rPr>
              <a:t>端口 </a:t>
            </a: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4859338" y="4868863"/>
            <a:ext cx="1081087" cy="360362"/>
          </a:xfrm>
          <a:prstGeom prst="wedgeRectCallout">
            <a:avLst>
              <a:gd name="adj1" fmla="val -18870"/>
              <a:gd name="adj2" fmla="val -160134"/>
            </a:avLst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zh-CN" altLang="en-US" sz="2000" b="1">
                <a:latin typeface="Times New Roman" pitchFamily="18" charset="0"/>
                <a:ea typeface="楷体_GB2312" pitchFamily="49" charset="-122"/>
              </a:rPr>
              <a:t>资源名 </a:t>
            </a:r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6588125" y="4797425"/>
            <a:ext cx="792163" cy="431800"/>
          </a:xfrm>
          <a:prstGeom prst="wedgeRectCallout">
            <a:avLst>
              <a:gd name="adj1" fmla="val -19940"/>
              <a:gd name="adj2" fmla="val -138236"/>
            </a:avLst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zh-CN" altLang="en-US" sz="2000" b="1">
                <a:latin typeface="Times New Roman" pitchFamily="18" charset="0"/>
                <a:ea typeface="楷体_GB2312" pitchFamily="49" charset="-122"/>
              </a:rPr>
              <a:t>标记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类</a:t>
            </a:r>
            <a:r>
              <a:rPr lang="zh-CN" altLang="en-US" dirty="0" smtClean="0"/>
              <a:t>构造</a:t>
            </a:r>
            <a:r>
              <a:rPr lang="zh-CN" altLang="en-US" dirty="0" smtClean="0"/>
              <a:t>方法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23988"/>
            <a:ext cx="8532813" cy="4525962"/>
          </a:xfrm>
        </p:spPr>
        <p:txBody>
          <a:bodyPr>
            <a:normAutofit/>
          </a:bodyPr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sz="2400" dirty="0" smtClean="0"/>
              <a:t>public URL (String spec)</a:t>
            </a:r>
          </a:p>
          <a:p>
            <a:pPr marL="914400" lvl="1" indent="-457200" eaLnBrk="1" hangingPunct="1"/>
            <a:r>
              <a:rPr lang="zh-CN" altLang="en-US" dirty="0" smtClean="0"/>
              <a:t>通过</a:t>
            </a:r>
            <a:r>
              <a:rPr lang="zh-CN" altLang="en-US" dirty="0" smtClean="0"/>
              <a:t>一个表示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地址的字符串可以构造一个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对象。如以下语句：</a:t>
            </a:r>
          </a:p>
          <a:p>
            <a:pPr marL="914400" lvl="1" indent="-457200" eaLnBrk="1" hangingPunct="1"/>
            <a:r>
              <a:rPr lang="en-US" altLang="zh-CN" dirty="0" smtClean="0"/>
              <a:t>URL </a:t>
            </a:r>
            <a:r>
              <a:rPr lang="en-US" altLang="zh-CN" dirty="0" err="1" smtClean="0"/>
              <a:t>urlBase</a:t>
            </a:r>
            <a:r>
              <a:rPr lang="en-US" altLang="zh-CN" dirty="0" smtClean="0"/>
              <a:t>=new URL("http://www. 263.net/");</a:t>
            </a:r>
          </a:p>
          <a:p>
            <a:pPr marL="914400" lvl="1" indent="-457200" eaLnBrk="1" hangingPunct="1"/>
            <a:endParaRPr lang="en-US" altLang="zh-CN" dirty="0" smtClean="0">
              <a:sym typeface="Wingdings" pitchFamily="2" charset="2"/>
            </a:endParaRPr>
          </a:p>
          <a:p>
            <a:pPr marL="914400" lvl="1" indent="-457200" eaLnBrk="1" hangingPunct="1"/>
            <a:endParaRPr lang="en-US" altLang="zh-CN" dirty="0" smtClean="0">
              <a:sym typeface="Wingdings" pitchFamily="2" charset="2"/>
            </a:endParaRP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sz="2400" dirty="0" smtClean="0"/>
              <a:t>public URL(URL context, String spec)</a:t>
            </a:r>
          </a:p>
          <a:p>
            <a:pPr marL="914400" lvl="1" indent="-457200" eaLnBrk="1" hangingPunct="1"/>
            <a:r>
              <a:rPr lang="zh-CN" altLang="en-US" dirty="0" smtClean="0"/>
              <a:t>通过</a:t>
            </a:r>
            <a:r>
              <a:rPr lang="zh-CN" altLang="en-US" dirty="0" smtClean="0"/>
              <a:t>基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和相对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构造一个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对象。如以下语句：</a:t>
            </a:r>
          </a:p>
          <a:p>
            <a:pPr marL="914400" lvl="1" indent="-457200" eaLnBrk="1" hangingPunct="1"/>
            <a:r>
              <a:rPr lang="en-US" altLang="zh-CN" dirty="0" smtClean="0"/>
              <a:t>URL </a:t>
            </a:r>
            <a:r>
              <a:rPr lang="en-US" altLang="zh-CN" dirty="0" smtClean="0"/>
              <a:t>net263=new URL ("http://www.263.net/");</a:t>
            </a:r>
          </a:p>
          <a:p>
            <a:pPr marL="914400" lvl="1" indent="-457200" eaLnBrk="1" hangingPunct="1"/>
            <a:r>
              <a:rPr lang="en-US" altLang="zh-CN" dirty="0" smtClean="0"/>
              <a:t>URL </a:t>
            </a:r>
            <a:r>
              <a:rPr lang="en-US" altLang="zh-CN" dirty="0" smtClean="0"/>
              <a:t>index263=new URL(net263, "index.html")</a:t>
            </a:r>
            <a:endParaRPr lang="en-US" altLang="zh-CN" dirty="0" smtClean="0">
              <a:sym typeface="Wingdings" pitchFamily="2" charset="2"/>
            </a:endParaRP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-network">
  <a:themeElements>
    <a:clrScheme name="Custom 10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3DA3ED"/>
      </a:accent1>
      <a:accent2>
        <a:srgbClr val="00B4A6"/>
      </a:accent2>
      <a:accent3>
        <a:srgbClr val="E81588"/>
      </a:accent3>
      <a:accent4>
        <a:srgbClr val="008222"/>
      </a:accent4>
      <a:accent5>
        <a:srgbClr val="F1B61E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3">
      <a:majorFont>
        <a:latin typeface="Calibri"/>
        <a:ea typeface="华文楷体"/>
        <a:cs typeface=""/>
      </a:majorFont>
      <a:minorFont>
        <a:latin typeface="Calibri"/>
        <a:ea typeface="华文楷体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mputer-network" id="{8035428C-27DC-4B59-AB1F-B112A91F19B3}" vid="{B56FCE80-C2DF-4FD6-9D02-8D9C8A10379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computer-network</Template>
  <TotalTime>1450</TotalTime>
  <Words>763</Words>
  <Application>Microsoft Office PowerPoint</Application>
  <PresentationFormat>全屏显示(4:3)</PresentationFormat>
  <Paragraphs>139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computer-network</vt:lpstr>
      <vt:lpstr>计算机网络  实验四 Socket网络编程</vt:lpstr>
      <vt:lpstr>实验四 Socket网络编程</vt:lpstr>
      <vt:lpstr>实验内容</vt:lpstr>
      <vt:lpstr>实验任务要求</vt:lpstr>
      <vt:lpstr>网络编程模型</vt:lpstr>
      <vt:lpstr>InetAddress类 </vt:lpstr>
      <vt:lpstr>InetAddress类的非静态方法 </vt:lpstr>
      <vt:lpstr>URL类 </vt:lpstr>
      <vt:lpstr>URL类构造方法 </vt:lpstr>
      <vt:lpstr>URL类构造方法 </vt:lpstr>
      <vt:lpstr>URL类常用方法 </vt:lpstr>
      <vt:lpstr>URL类的应用 </vt:lpstr>
      <vt:lpstr>URL类的应用 </vt:lpstr>
      <vt:lpstr>URLConnection类 </vt:lpstr>
      <vt:lpstr>URLConnection常用方法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谢瑞桃</dc:creator>
  <cp:lastModifiedBy>yjm</cp:lastModifiedBy>
  <cp:revision>283</cp:revision>
  <dcterms:created xsi:type="dcterms:W3CDTF">2020-03-02T12:19:45Z</dcterms:created>
  <dcterms:modified xsi:type="dcterms:W3CDTF">2023-03-13T05:59:47Z</dcterms:modified>
</cp:coreProperties>
</file>