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39" y="11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6746-89A9-4D2B-B34E-2ED3F04E8877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C7FD-53D3-43BD-93F6-0C3A61846A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6746-89A9-4D2B-B34E-2ED3F04E8877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C7FD-53D3-43BD-93F6-0C3A61846A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6746-89A9-4D2B-B34E-2ED3F04E8877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C7FD-53D3-43BD-93F6-0C3A61846A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6746-89A9-4D2B-B34E-2ED3F04E8877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C7FD-53D3-43BD-93F6-0C3A61846A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6746-89A9-4D2B-B34E-2ED3F04E8877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C7FD-53D3-43BD-93F6-0C3A61846A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6746-89A9-4D2B-B34E-2ED3F04E8877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C7FD-53D3-43BD-93F6-0C3A61846A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6746-89A9-4D2B-B34E-2ED3F04E8877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C7FD-53D3-43BD-93F6-0C3A61846A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6746-89A9-4D2B-B34E-2ED3F04E8877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C7FD-53D3-43BD-93F6-0C3A61846A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6746-89A9-4D2B-B34E-2ED3F04E8877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C7FD-53D3-43BD-93F6-0C3A61846A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6746-89A9-4D2B-B34E-2ED3F04E8877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C7FD-53D3-43BD-93F6-0C3A61846A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6746-89A9-4D2B-B34E-2ED3F04E8877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C7FD-53D3-43BD-93F6-0C3A61846A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66746-89A9-4D2B-B34E-2ED3F04E8877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2C7FD-53D3-43BD-93F6-0C3A61846A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23962" y="1020083"/>
            <a:ext cx="6696075" cy="966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/>
            <a:r>
              <a:rPr lang="zh-CN" altLang="en-US" sz="48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大学物理实验</a:t>
            </a:r>
            <a:r>
              <a:rPr lang="en-US" altLang="zh-CN" sz="48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48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48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4800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85962" y="2786064"/>
            <a:ext cx="7061087" cy="6556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36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利用迈克尔逊干涉法测金属的热膨胀系数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5949950"/>
            <a:ext cx="9144000" cy="908050"/>
          </a:xfrm>
          <a:prstGeom prst="rect">
            <a:avLst/>
          </a:prstGeom>
          <a:solidFill>
            <a:srgbClr val="0099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深圳大学物理实验中心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971550" y="916672"/>
            <a:ext cx="29962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一、实验目的</a:t>
            </a:r>
          </a:p>
        </p:txBody>
      </p:sp>
      <p:grpSp>
        <p:nvGrpSpPr>
          <p:cNvPr id="4099" name="Group 3"/>
          <p:cNvGrpSpPr/>
          <p:nvPr/>
        </p:nvGrpSpPr>
        <p:grpSpPr bwMode="auto">
          <a:xfrm>
            <a:off x="1444625" y="3371850"/>
            <a:ext cx="393700" cy="420688"/>
            <a:chOff x="982" y="214"/>
            <a:chExt cx="759" cy="872"/>
          </a:xfrm>
        </p:grpSpPr>
        <p:sp>
          <p:nvSpPr>
            <p:cNvPr id="569348" name="Freeform 4"/>
            <p:cNvSpPr/>
            <p:nvPr/>
          </p:nvSpPr>
          <p:spPr bwMode="auto">
            <a:xfrm>
              <a:off x="1215" y="214"/>
              <a:ext cx="300" cy="434"/>
            </a:xfrm>
            <a:custGeom>
              <a:avLst/>
              <a:gdLst/>
              <a:ahLst/>
              <a:cxnLst>
                <a:cxn ang="0">
                  <a:pos x="174" y="121"/>
                </a:cxn>
                <a:cxn ang="0">
                  <a:pos x="174" y="23"/>
                </a:cxn>
                <a:cxn ang="0">
                  <a:pos x="170" y="9"/>
                </a:cxn>
                <a:cxn ang="0">
                  <a:pos x="165" y="5"/>
                </a:cxn>
                <a:cxn ang="0">
                  <a:pos x="156" y="0"/>
                </a:cxn>
                <a:cxn ang="0">
                  <a:pos x="152" y="0"/>
                </a:cxn>
                <a:cxn ang="0">
                  <a:pos x="143" y="0"/>
                </a:cxn>
                <a:cxn ang="0">
                  <a:pos x="134" y="5"/>
                </a:cxn>
                <a:cxn ang="0">
                  <a:pos x="125" y="9"/>
                </a:cxn>
                <a:cxn ang="0">
                  <a:pos x="125" y="23"/>
                </a:cxn>
                <a:cxn ang="0">
                  <a:pos x="125" y="126"/>
                </a:cxn>
                <a:cxn ang="0">
                  <a:pos x="76" y="99"/>
                </a:cxn>
                <a:cxn ang="0">
                  <a:pos x="67" y="94"/>
                </a:cxn>
                <a:cxn ang="0">
                  <a:pos x="58" y="94"/>
                </a:cxn>
                <a:cxn ang="0">
                  <a:pos x="49" y="99"/>
                </a:cxn>
                <a:cxn ang="0">
                  <a:pos x="45" y="103"/>
                </a:cxn>
                <a:cxn ang="0">
                  <a:pos x="40" y="112"/>
                </a:cxn>
                <a:cxn ang="0">
                  <a:pos x="45" y="117"/>
                </a:cxn>
                <a:cxn ang="0">
                  <a:pos x="45" y="126"/>
                </a:cxn>
                <a:cxn ang="0">
                  <a:pos x="54" y="134"/>
                </a:cxn>
                <a:cxn ang="0">
                  <a:pos x="121" y="170"/>
                </a:cxn>
                <a:cxn ang="0">
                  <a:pos x="121" y="242"/>
                </a:cxn>
                <a:cxn ang="0">
                  <a:pos x="36" y="188"/>
                </a:cxn>
                <a:cxn ang="0">
                  <a:pos x="27" y="184"/>
                </a:cxn>
                <a:cxn ang="0">
                  <a:pos x="18" y="184"/>
                </a:cxn>
                <a:cxn ang="0">
                  <a:pos x="9" y="188"/>
                </a:cxn>
                <a:cxn ang="0">
                  <a:pos x="5" y="193"/>
                </a:cxn>
                <a:cxn ang="0">
                  <a:pos x="0" y="202"/>
                </a:cxn>
                <a:cxn ang="0">
                  <a:pos x="0" y="210"/>
                </a:cxn>
                <a:cxn ang="0">
                  <a:pos x="5" y="219"/>
                </a:cxn>
                <a:cxn ang="0">
                  <a:pos x="14" y="224"/>
                </a:cxn>
                <a:cxn ang="0">
                  <a:pos x="121" y="291"/>
                </a:cxn>
                <a:cxn ang="0">
                  <a:pos x="121" y="434"/>
                </a:cxn>
                <a:cxn ang="0">
                  <a:pos x="174" y="434"/>
                </a:cxn>
                <a:cxn ang="0">
                  <a:pos x="174" y="291"/>
                </a:cxn>
                <a:cxn ang="0">
                  <a:pos x="290" y="224"/>
                </a:cxn>
                <a:cxn ang="0">
                  <a:pos x="295" y="219"/>
                </a:cxn>
                <a:cxn ang="0">
                  <a:pos x="299" y="210"/>
                </a:cxn>
                <a:cxn ang="0">
                  <a:pos x="299" y="202"/>
                </a:cxn>
                <a:cxn ang="0">
                  <a:pos x="299" y="197"/>
                </a:cxn>
                <a:cxn ang="0">
                  <a:pos x="295" y="188"/>
                </a:cxn>
                <a:cxn ang="0">
                  <a:pos x="286" y="184"/>
                </a:cxn>
                <a:cxn ang="0">
                  <a:pos x="277" y="184"/>
                </a:cxn>
                <a:cxn ang="0">
                  <a:pos x="268" y="188"/>
                </a:cxn>
                <a:cxn ang="0">
                  <a:pos x="174" y="237"/>
                </a:cxn>
                <a:cxn ang="0">
                  <a:pos x="174" y="170"/>
                </a:cxn>
                <a:cxn ang="0">
                  <a:pos x="246" y="134"/>
                </a:cxn>
                <a:cxn ang="0">
                  <a:pos x="250" y="130"/>
                </a:cxn>
                <a:cxn ang="0">
                  <a:pos x="255" y="121"/>
                </a:cxn>
                <a:cxn ang="0">
                  <a:pos x="255" y="112"/>
                </a:cxn>
                <a:cxn ang="0">
                  <a:pos x="250" y="108"/>
                </a:cxn>
                <a:cxn ang="0">
                  <a:pos x="246" y="103"/>
                </a:cxn>
                <a:cxn ang="0">
                  <a:pos x="237" y="99"/>
                </a:cxn>
                <a:cxn ang="0">
                  <a:pos x="232" y="99"/>
                </a:cxn>
                <a:cxn ang="0">
                  <a:pos x="223" y="99"/>
                </a:cxn>
                <a:cxn ang="0">
                  <a:pos x="174" y="121"/>
                </a:cxn>
              </a:cxnLst>
              <a:rect l="0" t="0" r="r" b="b"/>
              <a:pathLst>
                <a:path w="299" h="434">
                  <a:moveTo>
                    <a:pt x="174" y="121"/>
                  </a:moveTo>
                  <a:lnTo>
                    <a:pt x="174" y="23"/>
                  </a:lnTo>
                  <a:lnTo>
                    <a:pt x="170" y="9"/>
                  </a:lnTo>
                  <a:lnTo>
                    <a:pt x="165" y="5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43" y="0"/>
                  </a:lnTo>
                  <a:lnTo>
                    <a:pt x="134" y="5"/>
                  </a:lnTo>
                  <a:lnTo>
                    <a:pt x="125" y="9"/>
                  </a:lnTo>
                  <a:lnTo>
                    <a:pt x="125" y="23"/>
                  </a:lnTo>
                  <a:lnTo>
                    <a:pt x="125" y="126"/>
                  </a:lnTo>
                  <a:lnTo>
                    <a:pt x="76" y="99"/>
                  </a:lnTo>
                  <a:lnTo>
                    <a:pt x="67" y="94"/>
                  </a:lnTo>
                  <a:lnTo>
                    <a:pt x="58" y="94"/>
                  </a:lnTo>
                  <a:lnTo>
                    <a:pt x="49" y="99"/>
                  </a:lnTo>
                  <a:lnTo>
                    <a:pt x="45" y="103"/>
                  </a:lnTo>
                  <a:lnTo>
                    <a:pt x="40" y="112"/>
                  </a:lnTo>
                  <a:lnTo>
                    <a:pt x="45" y="117"/>
                  </a:lnTo>
                  <a:lnTo>
                    <a:pt x="45" y="126"/>
                  </a:lnTo>
                  <a:lnTo>
                    <a:pt x="54" y="134"/>
                  </a:lnTo>
                  <a:lnTo>
                    <a:pt x="121" y="170"/>
                  </a:lnTo>
                  <a:lnTo>
                    <a:pt x="121" y="242"/>
                  </a:lnTo>
                  <a:lnTo>
                    <a:pt x="36" y="188"/>
                  </a:lnTo>
                  <a:lnTo>
                    <a:pt x="27" y="184"/>
                  </a:lnTo>
                  <a:lnTo>
                    <a:pt x="18" y="184"/>
                  </a:lnTo>
                  <a:lnTo>
                    <a:pt x="9" y="188"/>
                  </a:lnTo>
                  <a:lnTo>
                    <a:pt x="5" y="193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5" y="219"/>
                  </a:lnTo>
                  <a:lnTo>
                    <a:pt x="14" y="224"/>
                  </a:lnTo>
                  <a:lnTo>
                    <a:pt x="121" y="291"/>
                  </a:lnTo>
                  <a:lnTo>
                    <a:pt x="121" y="434"/>
                  </a:lnTo>
                  <a:lnTo>
                    <a:pt x="174" y="434"/>
                  </a:lnTo>
                  <a:lnTo>
                    <a:pt x="174" y="291"/>
                  </a:lnTo>
                  <a:lnTo>
                    <a:pt x="290" y="224"/>
                  </a:lnTo>
                  <a:lnTo>
                    <a:pt x="295" y="219"/>
                  </a:lnTo>
                  <a:lnTo>
                    <a:pt x="299" y="210"/>
                  </a:lnTo>
                  <a:lnTo>
                    <a:pt x="299" y="202"/>
                  </a:lnTo>
                  <a:lnTo>
                    <a:pt x="299" y="197"/>
                  </a:lnTo>
                  <a:lnTo>
                    <a:pt x="295" y="188"/>
                  </a:lnTo>
                  <a:lnTo>
                    <a:pt x="286" y="184"/>
                  </a:lnTo>
                  <a:lnTo>
                    <a:pt x="277" y="184"/>
                  </a:lnTo>
                  <a:lnTo>
                    <a:pt x="268" y="188"/>
                  </a:lnTo>
                  <a:lnTo>
                    <a:pt x="174" y="237"/>
                  </a:lnTo>
                  <a:lnTo>
                    <a:pt x="174" y="170"/>
                  </a:lnTo>
                  <a:lnTo>
                    <a:pt x="246" y="134"/>
                  </a:lnTo>
                  <a:lnTo>
                    <a:pt x="250" y="130"/>
                  </a:lnTo>
                  <a:lnTo>
                    <a:pt x="255" y="121"/>
                  </a:lnTo>
                  <a:lnTo>
                    <a:pt x="255" y="112"/>
                  </a:lnTo>
                  <a:lnTo>
                    <a:pt x="250" y="108"/>
                  </a:lnTo>
                  <a:lnTo>
                    <a:pt x="246" y="103"/>
                  </a:lnTo>
                  <a:lnTo>
                    <a:pt x="237" y="99"/>
                  </a:lnTo>
                  <a:lnTo>
                    <a:pt x="232" y="99"/>
                  </a:lnTo>
                  <a:lnTo>
                    <a:pt x="223" y="99"/>
                  </a:lnTo>
                  <a:lnTo>
                    <a:pt x="174" y="121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24314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69349" name="Freeform 5"/>
            <p:cNvSpPr/>
            <p:nvPr/>
          </p:nvSpPr>
          <p:spPr bwMode="auto">
            <a:xfrm>
              <a:off x="982" y="398"/>
              <a:ext cx="392" cy="273"/>
            </a:xfrm>
            <a:custGeom>
              <a:avLst/>
              <a:gdLst/>
              <a:ahLst/>
              <a:cxnLst>
                <a:cxn ang="0">
                  <a:pos x="121" y="71"/>
                </a:cxn>
                <a:cxn ang="0">
                  <a:pos x="36" y="22"/>
                </a:cxn>
                <a:cxn ang="0">
                  <a:pos x="27" y="18"/>
                </a:cxn>
                <a:cxn ang="0">
                  <a:pos x="18" y="18"/>
                </a:cxn>
                <a:cxn ang="0">
                  <a:pos x="9" y="22"/>
                </a:cxn>
                <a:cxn ang="0">
                  <a:pos x="5" y="31"/>
                </a:cxn>
                <a:cxn ang="0">
                  <a:pos x="0" y="40"/>
                </a:cxn>
                <a:cxn ang="0">
                  <a:pos x="0" y="49"/>
                </a:cxn>
                <a:cxn ang="0">
                  <a:pos x="5" y="58"/>
                </a:cxn>
                <a:cxn ang="0">
                  <a:pos x="9" y="62"/>
                </a:cxn>
                <a:cxn ang="0">
                  <a:pos x="98" y="116"/>
                </a:cxn>
                <a:cxn ang="0">
                  <a:pos x="54" y="143"/>
                </a:cxn>
                <a:cxn ang="0">
                  <a:pos x="45" y="147"/>
                </a:cxn>
                <a:cxn ang="0">
                  <a:pos x="40" y="156"/>
                </a:cxn>
                <a:cxn ang="0">
                  <a:pos x="40" y="165"/>
                </a:cxn>
                <a:cxn ang="0">
                  <a:pos x="40" y="174"/>
                </a:cxn>
                <a:cxn ang="0">
                  <a:pos x="49" y="178"/>
                </a:cxn>
                <a:cxn ang="0">
                  <a:pos x="54" y="183"/>
                </a:cxn>
                <a:cxn ang="0">
                  <a:pos x="63" y="183"/>
                </a:cxn>
                <a:cxn ang="0">
                  <a:pos x="72" y="183"/>
                </a:cxn>
                <a:cxn ang="0">
                  <a:pos x="139" y="143"/>
                </a:cxn>
                <a:cxn ang="0">
                  <a:pos x="197" y="178"/>
                </a:cxn>
                <a:cxn ang="0">
                  <a:pos x="112" y="223"/>
                </a:cxn>
                <a:cxn ang="0">
                  <a:pos x="103" y="232"/>
                </a:cxn>
                <a:cxn ang="0">
                  <a:pos x="98" y="241"/>
                </a:cxn>
                <a:cxn ang="0">
                  <a:pos x="98" y="246"/>
                </a:cxn>
                <a:cxn ang="0">
                  <a:pos x="98" y="254"/>
                </a:cxn>
                <a:cxn ang="0">
                  <a:pos x="103" y="263"/>
                </a:cxn>
                <a:cxn ang="0">
                  <a:pos x="112" y="268"/>
                </a:cxn>
                <a:cxn ang="0">
                  <a:pos x="121" y="268"/>
                </a:cxn>
                <a:cxn ang="0">
                  <a:pos x="130" y="263"/>
                </a:cxn>
                <a:cxn ang="0">
                  <a:pos x="241" y="201"/>
                </a:cxn>
                <a:cxn ang="0">
                  <a:pos x="366" y="272"/>
                </a:cxn>
                <a:cxn ang="0">
                  <a:pos x="393" y="228"/>
                </a:cxn>
                <a:cxn ang="0">
                  <a:pos x="268" y="156"/>
                </a:cxn>
                <a:cxn ang="0">
                  <a:pos x="268" y="22"/>
                </a:cxn>
                <a:cxn ang="0">
                  <a:pos x="268" y="13"/>
                </a:cxn>
                <a:cxn ang="0">
                  <a:pos x="264" y="9"/>
                </a:cxn>
                <a:cxn ang="0">
                  <a:pos x="255" y="4"/>
                </a:cxn>
                <a:cxn ang="0">
                  <a:pos x="250" y="0"/>
                </a:cxn>
                <a:cxn ang="0">
                  <a:pos x="241" y="0"/>
                </a:cxn>
                <a:cxn ang="0">
                  <a:pos x="232" y="4"/>
                </a:cxn>
                <a:cxn ang="0">
                  <a:pos x="228" y="13"/>
                </a:cxn>
                <a:cxn ang="0">
                  <a:pos x="228" y="22"/>
                </a:cxn>
                <a:cxn ang="0">
                  <a:pos x="223" y="129"/>
                </a:cxn>
                <a:cxn ang="0">
                  <a:pos x="165" y="94"/>
                </a:cxn>
                <a:cxn ang="0">
                  <a:pos x="170" y="18"/>
                </a:cxn>
                <a:cxn ang="0">
                  <a:pos x="165" y="9"/>
                </a:cxn>
                <a:cxn ang="0">
                  <a:pos x="161" y="4"/>
                </a:cxn>
                <a:cxn ang="0">
                  <a:pos x="156" y="0"/>
                </a:cxn>
                <a:cxn ang="0">
                  <a:pos x="148" y="0"/>
                </a:cxn>
                <a:cxn ang="0">
                  <a:pos x="139" y="0"/>
                </a:cxn>
                <a:cxn ang="0">
                  <a:pos x="134" y="4"/>
                </a:cxn>
                <a:cxn ang="0">
                  <a:pos x="130" y="9"/>
                </a:cxn>
                <a:cxn ang="0">
                  <a:pos x="125" y="18"/>
                </a:cxn>
                <a:cxn ang="0">
                  <a:pos x="121" y="71"/>
                </a:cxn>
              </a:cxnLst>
              <a:rect l="0" t="0" r="r" b="b"/>
              <a:pathLst>
                <a:path w="393" h="272">
                  <a:moveTo>
                    <a:pt x="121" y="71"/>
                  </a:moveTo>
                  <a:lnTo>
                    <a:pt x="36" y="22"/>
                  </a:lnTo>
                  <a:lnTo>
                    <a:pt x="27" y="18"/>
                  </a:lnTo>
                  <a:lnTo>
                    <a:pt x="18" y="18"/>
                  </a:lnTo>
                  <a:lnTo>
                    <a:pt x="9" y="22"/>
                  </a:lnTo>
                  <a:lnTo>
                    <a:pt x="5" y="31"/>
                  </a:lnTo>
                  <a:lnTo>
                    <a:pt x="0" y="40"/>
                  </a:lnTo>
                  <a:lnTo>
                    <a:pt x="0" y="49"/>
                  </a:lnTo>
                  <a:lnTo>
                    <a:pt x="5" y="58"/>
                  </a:lnTo>
                  <a:lnTo>
                    <a:pt x="9" y="62"/>
                  </a:lnTo>
                  <a:lnTo>
                    <a:pt x="98" y="116"/>
                  </a:lnTo>
                  <a:lnTo>
                    <a:pt x="54" y="143"/>
                  </a:lnTo>
                  <a:lnTo>
                    <a:pt x="45" y="147"/>
                  </a:lnTo>
                  <a:lnTo>
                    <a:pt x="40" y="156"/>
                  </a:lnTo>
                  <a:lnTo>
                    <a:pt x="40" y="165"/>
                  </a:lnTo>
                  <a:lnTo>
                    <a:pt x="40" y="174"/>
                  </a:lnTo>
                  <a:lnTo>
                    <a:pt x="49" y="178"/>
                  </a:lnTo>
                  <a:lnTo>
                    <a:pt x="54" y="183"/>
                  </a:lnTo>
                  <a:lnTo>
                    <a:pt x="63" y="183"/>
                  </a:lnTo>
                  <a:lnTo>
                    <a:pt x="72" y="183"/>
                  </a:lnTo>
                  <a:lnTo>
                    <a:pt x="139" y="143"/>
                  </a:lnTo>
                  <a:lnTo>
                    <a:pt x="197" y="178"/>
                  </a:lnTo>
                  <a:lnTo>
                    <a:pt x="112" y="223"/>
                  </a:lnTo>
                  <a:lnTo>
                    <a:pt x="103" y="232"/>
                  </a:lnTo>
                  <a:lnTo>
                    <a:pt x="98" y="241"/>
                  </a:lnTo>
                  <a:lnTo>
                    <a:pt x="98" y="246"/>
                  </a:lnTo>
                  <a:lnTo>
                    <a:pt x="98" y="254"/>
                  </a:lnTo>
                  <a:lnTo>
                    <a:pt x="103" y="263"/>
                  </a:lnTo>
                  <a:lnTo>
                    <a:pt x="112" y="268"/>
                  </a:lnTo>
                  <a:lnTo>
                    <a:pt x="121" y="268"/>
                  </a:lnTo>
                  <a:lnTo>
                    <a:pt x="130" y="263"/>
                  </a:lnTo>
                  <a:lnTo>
                    <a:pt x="241" y="201"/>
                  </a:lnTo>
                  <a:lnTo>
                    <a:pt x="366" y="272"/>
                  </a:lnTo>
                  <a:lnTo>
                    <a:pt x="393" y="228"/>
                  </a:lnTo>
                  <a:lnTo>
                    <a:pt x="268" y="156"/>
                  </a:lnTo>
                  <a:lnTo>
                    <a:pt x="268" y="22"/>
                  </a:lnTo>
                  <a:lnTo>
                    <a:pt x="268" y="13"/>
                  </a:lnTo>
                  <a:lnTo>
                    <a:pt x="264" y="9"/>
                  </a:lnTo>
                  <a:lnTo>
                    <a:pt x="255" y="4"/>
                  </a:lnTo>
                  <a:lnTo>
                    <a:pt x="250" y="0"/>
                  </a:lnTo>
                  <a:lnTo>
                    <a:pt x="241" y="0"/>
                  </a:lnTo>
                  <a:lnTo>
                    <a:pt x="232" y="4"/>
                  </a:lnTo>
                  <a:lnTo>
                    <a:pt x="228" y="13"/>
                  </a:lnTo>
                  <a:lnTo>
                    <a:pt x="228" y="22"/>
                  </a:lnTo>
                  <a:lnTo>
                    <a:pt x="223" y="129"/>
                  </a:lnTo>
                  <a:lnTo>
                    <a:pt x="165" y="94"/>
                  </a:lnTo>
                  <a:lnTo>
                    <a:pt x="170" y="18"/>
                  </a:lnTo>
                  <a:lnTo>
                    <a:pt x="165" y="9"/>
                  </a:lnTo>
                  <a:lnTo>
                    <a:pt x="161" y="4"/>
                  </a:lnTo>
                  <a:lnTo>
                    <a:pt x="156" y="0"/>
                  </a:lnTo>
                  <a:lnTo>
                    <a:pt x="148" y="0"/>
                  </a:lnTo>
                  <a:lnTo>
                    <a:pt x="139" y="0"/>
                  </a:lnTo>
                  <a:lnTo>
                    <a:pt x="134" y="4"/>
                  </a:lnTo>
                  <a:lnTo>
                    <a:pt x="130" y="9"/>
                  </a:lnTo>
                  <a:lnTo>
                    <a:pt x="125" y="18"/>
                  </a:lnTo>
                  <a:lnTo>
                    <a:pt x="121" y="71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24314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69350" name="Freeform 6"/>
            <p:cNvSpPr/>
            <p:nvPr/>
          </p:nvSpPr>
          <p:spPr bwMode="auto">
            <a:xfrm>
              <a:off x="982" y="625"/>
              <a:ext cx="392" cy="276"/>
            </a:xfrm>
            <a:custGeom>
              <a:avLst/>
              <a:gdLst/>
              <a:ahLst/>
              <a:cxnLst>
                <a:cxn ang="0">
                  <a:pos x="98" y="156"/>
                </a:cxn>
                <a:cxn ang="0">
                  <a:pos x="9" y="205"/>
                </a:cxn>
                <a:cxn ang="0">
                  <a:pos x="0" y="214"/>
                </a:cxn>
                <a:cxn ang="0">
                  <a:pos x="0" y="223"/>
                </a:cxn>
                <a:cxn ang="0">
                  <a:pos x="0" y="228"/>
                </a:cxn>
                <a:cxn ang="0">
                  <a:pos x="0" y="237"/>
                </a:cxn>
                <a:cxn ang="0">
                  <a:pos x="9" y="246"/>
                </a:cxn>
                <a:cxn ang="0">
                  <a:pos x="14" y="250"/>
                </a:cxn>
                <a:cxn ang="0">
                  <a:pos x="23" y="250"/>
                </a:cxn>
                <a:cxn ang="0">
                  <a:pos x="36" y="250"/>
                </a:cxn>
                <a:cxn ang="0">
                  <a:pos x="125" y="196"/>
                </a:cxn>
                <a:cxn ang="0">
                  <a:pos x="125" y="250"/>
                </a:cxn>
                <a:cxn ang="0">
                  <a:pos x="125" y="263"/>
                </a:cxn>
                <a:cxn ang="0">
                  <a:pos x="130" y="268"/>
                </a:cxn>
                <a:cxn ang="0">
                  <a:pos x="139" y="272"/>
                </a:cxn>
                <a:cxn ang="0">
                  <a:pos x="143" y="277"/>
                </a:cxn>
                <a:cxn ang="0">
                  <a:pos x="152" y="277"/>
                </a:cxn>
                <a:cxn ang="0">
                  <a:pos x="161" y="272"/>
                </a:cxn>
                <a:cxn ang="0">
                  <a:pos x="165" y="263"/>
                </a:cxn>
                <a:cxn ang="0">
                  <a:pos x="165" y="254"/>
                </a:cxn>
                <a:cxn ang="0">
                  <a:pos x="165" y="178"/>
                </a:cxn>
                <a:cxn ang="0">
                  <a:pos x="223" y="143"/>
                </a:cxn>
                <a:cxn ang="0">
                  <a:pos x="223" y="241"/>
                </a:cxn>
                <a:cxn ang="0">
                  <a:pos x="223" y="250"/>
                </a:cxn>
                <a:cxn ang="0">
                  <a:pos x="228" y="259"/>
                </a:cxn>
                <a:cxn ang="0">
                  <a:pos x="237" y="263"/>
                </a:cxn>
                <a:cxn ang="0">
                  <a:pos x="246" y="268"/>
                </a:cxn>
                <a:cxn ang="0">
                  <a:pos x="255" y="268"/>
                </a:cxn>
                <a:cxn ang="0">
                  <a:pos x="259" y="263"/>
                </a:cxn>
                <a:cxn ang="0">
                  <a:pos x="264" y="254"/>
                </a:cxn>
                <a:cxn ang="0">
                  <a:pos x="268" y="246"/>
                </a:cxn>
                <a:cxn ang="0">
                  <a:pos x="268" y="116"/>
                </a:cxn>
                <a:cxn ang="0">
                  <a:pos x="393" y="44"/>
                </a:cxn>
                <a:cxn ang="0">
                  <a:pos x="366" y="0"/>
                </a:cxn>
                <a:cxn ang="0">
                  <a:pos x="241" y="71"/>
                </a:cxn>
                <a:cxn ang="0">
                  <a:pos x="125" y="4"/>
                </a:cxn>
                <a:cxn ang="0">
                  <a:pos x="121" y="0"/>
                </a:cxn>
                <a:cxn ang="0">
                  <a:pos x="112" y="0"/>
                </a:cxn>
                <a:cxn ang="0">
                  <a:pos x="103" y="4"/>
                </a:cxn>
                <a:cxn ang="0">
                  <a:pos x="98" y="9"/>
                </a:cxn>
                <a:cxn ang="0">
                  <a:pos x="94" y="18"/>
                </a:cxn>
                <a:cxn ang="0">
                  <a:pos x="94" y="26"/>
                </a:cxn>
                <a:cxn ang="0">
                  <a:pos x="98" y="35"/>
                </a:cxn>
                <a:cxn ang="0">
                  <a:pos x="107" y="40"/>
                </a:cxn>
                <a:cxn ang="0">
                  <a:pos x="197" y="98"/>
                </a:cxn>
                <a:cxn ang="0">
                  <a:pos x="139" y="129"/>
                </a:cxn>
                <a:cxn ang="0">
                  <a:pos x="72" y="89"/>
                </a:cxn>
                <a:cxn ang="0">
                  <a:pos x="63" y="85"/>
                </a:cxn>
                <a:cxn ang="0">
                  <a:pos x="58" y="85"/>
                </a:cxn>
                <a:cxn ang="0">
                  <a:pos x="49" y="89"/>
                </a:cxn>
                <a:cxn ang="0">
                  <a:pos x="45" y="98"/>
                </a:cxn>
                <a:cxn ang="0">
                  <a:pos x="45" y="102"/>
                </a:cxn>
                <a:cxn ang="0">
                  <a:pos x="45" y="111"/>
                </a:cxn>
                <a:cxn ang="0">
                  <a:pos x="45" y="120"/>
                </a:cxn>
                <a:cxn ang="0">
                  <a:pos x="54" y="125"/>
                </a:cxn>
                <a:cxn ang="0">
                  <a:pos x="98" y="156"/>
                </a:cxn>
              </a:cxnLst>
              <a:rect l="0" t="0" r="r" b="b"/>
              <a:pathLst>
                <a:path w="393" h="277">
                  <a:moveTo>
                    <a:pt x="98" y="156"/>
                  </a:moveTo>
                  <a:lnTo>
                    <a:pt x="9" y="205"/>
                  </a:lnTo>
                  <a:lnTo>
                    <a:pt x="0" y="214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7"/>
                  </a:lnTo>
                  <a:lnTo>
                    <a:pt x="9" y="246"/>
                  </a:lnTo>
                  <a:lnTo>
                    <a:pt x="14" y="250"/>
                  </a:lnTo>
                  <a:lnTo>
                    <a:pt x="23" y="250"/>
                  </a:lnTo>
                  <a:lnTo>
                    <a:pt x="36" y="250"/>
                  </a:lnTo>
                  <a:lnTo>
                    <a:pt x="125" y="196"/>
                  </a:lnTo>
                  <a:lnTo>
                    <a:pt x="125" y="250"/>
                  </a:lnTo>
                  <a:lnTo>
                    <a:pt x="125" y="263"/>
                  </a:lnTo>
                  <a:lnTo>
                    <a:pt x="130" y="268"/>
                  </a:lnTo>
                  <a:lnTo>
                    <a:pt x="139" y="272"/>
                  </a:lnTo>
                  <a:lnTo>
                    <a:pt x="143" y="277"/>
                  </a:lnTo>
                  <a:lnTo>
                    <a:pt x="152" y="277"/>
                  </a:lnTo>
                  <a:lnTo>
                    <a:pt x="161" y="272"/>
                  </a:lnTo>
                  <a:lnTo>
                    <a:pt x="165" y="263"/>
                  </a:lnTo>
                  <a:lnTo>
                    <a:pt x="165" y="254"/>
                  </a:lnTo>
                  <a:lnTo>
                    <a:pt x="165" y="178"/>
                  </a:lnTo>
                  <a:lnTo>
                    <a:pt x="223" y="143"/>
                  </a:lnTo>
                  <a:lnTo>
                    <a:pt x="223" y="241"/>
                  </a:lnTo>
                  <a:lnTo>
                    <a:pt x="223" y="250"/>
                  </a:lnTo>
                  <a:lnTo>
                    <a:pt x="228" y="259"/>
                  </a:lnTo>
                  <a:lnTo>
                    <a:pt x="237" y="263"/>
                  </a:lnTo>
                  <a:lnTo>
                    <a:pt x="246" y="268"/>
                  </a:lnTo>
                  <a:lnTo>
                    <a:pt x="255" y="268"/>
                  </a:lnTo>
                  <a:lnTo>
                    <a:pt x="259" y="263"/>
                  </a:lnTo>
                  <a:lnTo>
                    <a:pt x="264" y="254"/>
                  </a:lnTo>
                  <a:lnTo>
                    <a:pt x="268" y="246"/>
                  </a:lnTo>
                  <a:lnTo>
                    <a:pt x="268" y="116"/>
                  </a:lnTo>
                  <a:lnTo>
                    <a:pt x="393" y="44"/>
                  </a:lnTo>
                  <a:lnTo>
                    <a:pt x="366" y="0"/>
                  </a:lnTo>
                  <a:lnTo>
                    <a:pt x="241" y="71"/>
                  </a:lnTo>
                  <a:lnTo>
                    <a:pt x="125" y="4"/>
                  </a:lnTo>
                  <a:lnTo>
                    <a:pt x="121" y="0"/>
                  </a:lnTo>
                  <a:lnTo>
                    <a:pt x="112" y="0"/>
                  </a:lnTo>
                  <a:lnTo>
                    <a:pt x="103" y="4"/>
                  </a:lnTo>
                  <a:lnTo>
                    <a:pt x="98" y="9"/>
                  </a:lnTo>
                  <a:lnTo>
                    <a:pt x="94" y="18"/>
                  </a:lnTo>
                  <a:lnTo>
                    <a:pt x="94" y="26"/>
                  </a:lnTo>
                  <a:lnTo>
                    <a:pt x="98" y="35"/>
                  </a:lnTo>
                  <a:lnTo>
                    <a:pt x="107" y="40"/>
                  </a:lnTo>
                  <a:lnTo>
                    <a:pt x="197" y="98"/>
                  </a:lnTo>
                  <a:lnTo>
                    <a:pt x="139" y="129"/>
                  </a:lnTo>
                  <a:lnTo>
                    <a:pt x="72" y="89"/>
                  </a:lnTo>
                  <a:lnTo>
                    <a:pt x="63" y="85"/>
                  </a:lnTo>
                  <a:lnTo>
                    <a:pt x="58" y="85"/>
                  </a:lnTo>
                  <a:lnTo>
                    <a:pt x="49" y="89"/>
                  </a:lnTo>
                  <a:lnTo>
                    <a:pt x="45" y="98"/>
                  </a:lnTo>
                  <a:lnTo>
                    <a:pt x="45" y="102"/>
                  </a:lnTo>
                  <a:lnTo>
                    <a:pt x="45" y="111"/>
                  </a:lnTo>
                  <a:lnTo>
                    <a:pt x="45" y="120"/>
                  </a:lnTo>
                  <a:lnTo>
                    <a:pt x="54" y="125"/>
                  </a:lnTo>
                  <a:lnTo>
                    <a:pt x="98" y="156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24314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69351" name="Freeform 7"/>
            <p:cNvSpPr/>
            <p:nvPr/>
          </p:nvSpPr>
          <p:spPr bwMode="auto">
            <a:xfrm>
              <a:off x="1208" y="648"/>
              <a:ext cx="300" cy="438"/>
            </a:xfrm>
            <a:custGeom>
              <a:avLst/>
              <a:gdLst/>
              <a:ahLst/>
              <a:cxnLst>
                <a:cxn ang="0">
                  <a:pos x="125" y="313"/>
                </a:cxn>
                <a:cxn ang="0">
                  <a:pos x="125" y="411"/>
                </a:cxn>
                <a:cxn ang="0">
                  <a:pos x="129" y="425"/>
                </a:cxn>
                <a:cxn ang="0">
                  <a:pos x="134" y="429"/>
                </a:cxn>
                <a:cxn ang="0">
                  <a:pos x="143" y="434"/>
                </a:cxn>
                <a:cxn ang="0">
                  <a:pos x="147" y="438"/>
                </a:cxn>
                <a:cxn ang="0">
                  <a:pos x="156" y="434"/>
                </a:cxn>
                <a:cxn ang="0">
                  <a:pos x="165" y="429"/>
                </a:cxn>
                <a:cxn ang="0">
                  <a:pos x="174" y="425"/>
                </a:cxn>
                <a:cxn ang="0">
                  <a:pos x="174" y="411"/>
                </a:cxn>
                <a:cxn ang="0">
                  <a:pos x="174" y="308"/>
                </a:cxn>
                <a:cxn ang="0">
                  <a:pos x="223" y="335"/>
                </a:cxn>
                <a:cxn ang="0">
                  <a:pos x="232" y="340"/>
                </a:cxn>
                <a:cxn ang="0">
                  <a:pos x="241" y="340"/>
                </a:cxn>
                <a:cxn ang="0">
                  <a:pos x="250" y="335"/>
                </a:cxn>
                <a:cxn ang="0">
                  <a:pos x="254" y="331"/>
                </a:cxn>
                <a:cxn ang="0">
                  <a:pos x="254" y="322"/>
                </a:cxn>
                <a:cxn ang="0">
                  <a:pos x="254" y="317"/>
                </a:cxn>
                <a:cxn ang="0">
                  <a:pos x="254" y="308"/>
                </a:cxn>
                <a:cxn ang="0">
                  <a:pos x="245" y="300"/>
                </a:cxn>
                <a:cxn ang="0">
                  <a:pos x="178" y="264"/>
                </a:cxn>
                <a:cxn ang="0">
                  <a:pos x="178" y="192"/>
                </a:cxn>
                <a:cxn ang="0">
                  <a:pos x="263" y="246"/>
                </a:cxn>
                <a:cxn ang="0">
                  <a:pos x="272" y="250"/>
                </a:cxn>
                <a:cxn ang="0">
                  <a:pos x="281" y="250"/>
                </a:cxn>
                <a:cxn ang="0">
                  <a:pos x="290" y="246"/>
                </a:cxn>
                <a:cxn ang="0">
                  <a:pos x="294" y="241"/>
                </a:cxn>
                <a:cxn ang="0">
                  <a:pos x="299" y="232"/>
                </a:cxn>
                <a:cxn ang="0">
                  <a:pos x="299" y="224"/>
                </a:cxn>
                <a:cxn ang="0">
                  <a:pos x="294" y="215"/>
                </a:cxn>
                <a:cxn ang="0">
                  <a:pos x="285" y="210"/>
                </a:cxn>
                <a:cxn ang="0">
                  <a:pos x="178" y="143"/>
                </a:cxn>
                <a:cxn ang="0">
                  <a:pos x="178" y="0"/>
                </a:cxn>
                <a:cxn ang="0">
                  <a:pos x="125" y="0"/>
                </a:cxn>
                <a:cxn ang="0">
                  <a:pos x="125" y="143"/>
                </a:cxn>
                <a:cxn ang="0">
                  <a:pos x="9" y="210"/>
                </a:cxn>
                <a:cxn ang="0">
                  <a:pos x="4" y="215"/>
                </a:cxn>
                <a:cxn ang="0">
                  <a:pos x="0" y="224"/>
                </a:cxn>
                <a:cxn ang="0">
                  <a:pos x="0" y="232"/>
                </a:cxn>
                <a:cxn ang="0">
                  <a:pos x="0" y="237"/>
                </a:cxn>
                <a:cxn ang="0">
                  <a:pos x="4" y="246"/>
                </a:cxn>
                <a:cxn ang="0">
                  <a:pos x="13" y="250"/>
                </a:cxn>
                <a:cxn ang="0">
                  <a:pos x="22" y="250"/>
                </a:cxn>
                <a:cxn ang="0">
                  <a:pos x="31" y="246"/>
                </a:cxn>
                <a:cxn ang="0">
                  <a:pos x="125" y="197"/>
                </a:cxn>
                <a:cxn ang="0">
                  <a:pos x="125" y="264"/>
                </a:cxn>
                <a:cxn ang="0">
                  <a:pos x="53" y="300"/>
                </a:cxn>
                <a:cxn ang="0">
                  <a:pos x="49" y="304"/>
                </a:cxn>
                <a:cxn ang="0">
                  <a:pos x="44" y="313"/>
                </a:cxn>
                <a:cxn ang="0">
                  <a:pos x="44" y="322"/>
                </a:cxn>
                <a:cxn ang="0">
                  <a:pos x="49" y="326"/>
                </a:cxn>
                <a:cxn ang="0">
                  <a:pos x="53" y="331"/>
                </a:cxn>
                <a:cxn ang="0">
                  <a:pos x="62" y="335"/>
                </a:cxn>
                <a:cxn ang="0">
                  <a:pos x="67" y="335"/>
                </a:cxn>
                <a:cxn ang="0">
                  <a:pos x="76" y="335"/>
                </a:cxn>
                <a:cxn ang="0">
                  <a:pos x="125" y="313"/>
                </a:cxn>
              </a:cxnLst>
              <a:rect l="0" t="0" r="r" b="b"/>
              <a:pathLst>
                <a:path w="299" h="438">
                  <a:moveTo>
                    <a:pt x="125" y="313"/>
                  </a:moveTo>
                  <a:lnTo>
                    <a:pt x="125" y="411"/>
                  </a:lnTo>
                  <a:lnTo>
                    <a:pt x="129" y="425"/>
                  </a:lnTo>
                  <a:lnTo>
                    <a:pt x="134" y="429"/>
                  </a:lnTo>
                  <a:lnTo>
                    <a:pt x="143" y="434"/>
                  </a:lnTo>
                  <a:lnTo>
                    <a:pt x="147" y="438"/>
                  </a:lnTo>
                  <a:lnTo>
                    <a:pt x="156" y="434"/>
                  </a:lnTo>
                  <a:lnTo>
                    <a:pt x="165" y="429"/>
                  </a:lnTo>
                  <a:lnTo>
                    <a:pt x="174" y="425"/>
                  </a:lnTo>
                  <a:lnTo>
                    <a:pt x="174" y="411"/>
                  </a:lnTo>
                  <a:lnTo>
                    <a:pt x="174" y="308"/>
                  </a:lnTo>
                  <a:lnTo>
                    <a:pt x="223" y="335"/>
                  </a:lnTo>
                  <a:lnTo>
                    <a:pt x="232" y="340"/>
                  </a:lnTo>
                  <a:lnTo>
                    <a:pt x="241" y="340"/>
                  </a:lnTo>
                  <a:lnTo>
                    <a:pt x="250" y="335"/>
                  </a:lnTo>
                  <a:lnTo>
                    <a:pt x="254" y="331"/>
                  </a:lnTo>
                  <a:lnTo>
                    <a:pt x="254" y="322"/>
                  </a:lnTo>
                  <a:lnTo>
                    <a:pt x="254" y="317"/>
                  </a:lnTo>
                  <a:lnTo>
                    <a:pt x="254" y="308"/>
                  </a:lnTo>
                  <a:lnTo>
                    <a:pt x="245" y="300"/>
                  </a:lnTo>
                  <a:lnTo>
                    <a:pt x="178" y="264"/>
                  </a:lnTo>
                  <a:lnTo>
                    <a:pt x="178" y="192"/>
                  </a:lnTo>
                  <a:lnTo>
                    <a:pt x="263" y="246"/>
                  </a:lnTo>
                  <a:lnTo>
                    <a:pt x="272" y="250"/>
                  </a:lnTo>
                  <a:lnTo>
                    <a:pt x="281" y="250"/>
                  </a:lnTo>
                  <a:lnTo>
                    <a:pt x="290" y="246"/>
                  </a:lnTo>
                  <a:lnTo>
                    <a:pt x="294" y="241"/>
                  </a:lnTo>
                  <a:lnTo>
                    <a:pt x="299" y="232"/>
                  </a:lnTo>
                  <a:lnTo>
                    <a:pt x="299" y="224"/>
                  </a:lnTo>
                  <a:lnTo>
                    <a:pt x="294" y="215"/>
                  </a:lnTo>
                  <a:lnTo>
                    <a:pt x="285" y="210"/>
                  </a:lnTo>
                  <a:lnTo>
                    <a:pt x="178" y="143"/>
                  </a:lnTo>
                  <a:lnTo>
                    <a:pt x="178" y="0"/>
                  </a:lnTo>
                  <a:lnTo>
                    <a:pt x="125" y="0"/>
                  </a:lnTo>
                  <a:lnTo>
                    <a:pt x="125" y="143"/>
                  </a:lnTo>
                  <a:lnTo>
                    <a:pt x="9" y="210"/>
                  </a:lnTo>
                  <a:lnTo>
                    <a:pt x="4" y="215"/>
                  </a:lnTo>
                  <a:lnTo>
                    <a:pt x="0" y="224"/>
                  </a:lnTo>
                  <a:lnTo>
                    <a:pt x="0" y="232"/>
                  </a:lnTo>
                  <a:lnTo>
                    <a:pt x="0" y="237"/>
                  </a:lnTo>
                  <a:lnTo>
                    <a:pt x="4" y="246"/>
                  </a:lnTo>
                  <a:lnTo>
                    <a:pt x="13" y="250"/>
                  </a:lnTo>
                  <a:lnTo>
                    <a:pt x="22" y="250"/>
                  </a:lnTo>
                  <a:lnTo>
                    <a:pt x="31" y="246"/>
                  </a:lnTo>
                  <a:lnTo>
                    <a:pt x="125" y="197"/>
                  </a:lnTo>
                  <a:lnTo>
                    <a:pt x="125" y="264"/>
                  </a:lnTo>
                  <a:lnTo>
                    <a:pt x="53" y="300"/>
                  </a:lnTo>
                  <a:lnTo>
                    <a:pt x="49" y="304"/>
                  </a:lnTo>
                  <a:lnTo>
                    <a:pt x="44" y="313"/>
                  </a:lnTo>
                  <a:lnTo>
                    <a:pt x="44" y="322"/>
                  </a:lnTo>
                  <a:lnTo>
                    <a:pt x="49" y="326"/>
                  </a:lnTo>
                  <a:lnTo>
                    <a:pt x="53" y="331"/>
                  </a:lnTo>
                  <a:lnTo>
                    <a:pt x="62" y="335"/>
                  </a:lnTo>
                  <a:lnTo>
                    <a:pt x="67" y="335"/>
                  </a:lnTo>
                  <a:lnTo>
                    <a:pt x="76" y="335"/>
                  </a:lnTo>
                  <a:lnTo>
                    <a:pt x="125" y="313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24314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69352" name="Freeform 8"/>
            <p:cNvSpPr/>
            <p:nvPr/>
          </p:nvSpPr>
          <p:spPr bwMode="auto">
            <a:xfrm>
              <a:off x="1349" y="625"/>
              <a:ext cx="392" cy="273"/>
            </a:xfrm>
            <a:custGeom>
              <a:avLst/>
              <a:gdLst/>
              <a:ahLst/>
              <a:cxnLst>
                <a:cxn ang="0">
                  <a:pos x="272" y="201"/>
                </a:cxn>
                <a:cxn ang="0">
                  <a:pos x="357" y="250"/>
                </a:cxn>
                <a:cxn ang="0">
                  <a:pos x="366" y="254"/>
                </a:cxn>
                <a:cxn ang="0">
                  <a:pos x="375" y="254"/>
                </a:cxn>
                <a:cxn ang="0">
                  <a:pos x="384" y="250"/>
                </a:cxn>
                <a:cxn ang="0">
                  <a:pos x="388" y="241"/>
                </a:cxn>
                <a:cxn ang="0">
                  <a:pos x="393" y="232"/>
                </a:cxn>
                <a:cxn ang="0">
                  <a:pos x="393" y="223"/>
                </a:cxn>
                <a:cxn ang="0">
                  <a:pos x="388" y="214"/>
                </a:cxn>
                <a:cxn ang="0">
                  <a:pos x="384" y="210"/>
                </a:cxn>
                <a:cxn ang="0">
                  <a:pos x="295" y="156"/>
                </a:cxn>
                <a:cxn ang="0">
                  <a:pos x="339" y="129"/>
                </a:cxn>
                <a:cxn ang="0">
                  <a:pos x="348" y="125"/>
                </a:cxn>
                <a:cxn ang="0">
                  <a:pos x="353" y="116"/>
                </a:cxn>
                <a:cxn ang="0">
                  <a:pos x="353" y="107"/>
                </a:cxn>
                <a:cxn ang="0">
                  <a:pos x="353" y="98"/>
                </a:cxn>
                <a:cxn ang="0">
                  <a:pos x="344" y="94"/>
                </a:cxn>
                <a:cxn ang="0">
                  <a:pos x="339" y="89"/>
                </a:cxn>
                <a:cxn ang="0">
                  <a:pos x="330" y="89"/>
                </a:cxn>
                <a:cxn ang="0">
                  <a:pos x="321" y="89"/>
                </a:cxn>
                <a:cxn ang="0">
                  <a:pos x="254" y="129"/>
                </a:cxn>
                <a:cxn ang="0">
                  <a:pos x="196" y="94"/>
                </a:cxn>
                <a:cxn ang="0">
                  <a:pos x="281" y="49"/>
                </a:cxn>
                <a:cxn ang="0">
                  <a:pos x="290" y="40"/>
                </a:cxn>
                <a:cxn ang="0">
                  <a:pos x="295" y="31"/>
                </a:cxn>
                <a:cxn ang="0">
                  <a:pos x="295" y="26"/>
                </a:cxn>
                <a:cxn ang="0">
                  <a:pos x="295" y="18"/>
                </a:cxn>
                <a:cxn ang="0">
                  <a:pos x="290" y="9"/>
                </a:cxn>
                <a:cxn ang="0">
                  <a:pos x="281" y="4"/>
                </a:cxn>
                <a:cxn ang="0">
                  <a:pos x="272" y="4"/>
                </a:cxn>
                <a:cxn ang="0">
                  <a:pos x="263" y="9"/>
                </a:cxn>
                <a:cxn ang="0">
                  <a:pos x="152" y="71"/>
                </a:cxn>
                <a:cxn ang="0">
                  <a:pos x="27" y="0"/>
                </a:cxn>
                <a:cxn ang="0">
                  <a:pos x="0" y="44"/>
                </a:cxn>
                <a:cxn ang="0">
                  <a:pos x="125" y="116"/>
                </a:cxn>
                <a:cxn ang="0">
                  <a:pos x="125" y="250"/>
                </a:cxn>
                <a:cxn ang="0">
                  <a:pos x="125" y="259"/>
                </a:cxn>
                <a:cxn ang="0">
                  <a:pos x="129" y="263"/>
                </a:cxn>
                <a:cxn ang="0">
                  <a:pos x="138" y="268"/>
                </a:cxn>
                <a:cxn ang="0">
                  <a:pos x="143" y="272"/>
                </a:cxn>
                <a:cxn ang="0">
                  <a:pos x="152" y="272"/>
                </a:cxn>
                <a:cxn ang="0">
                  <a:pos x="161" y="268"/>
                </a:cxn>
                <a:cxn ang="0">
                  <a:pos x="165" y="259"/>
                </a:cxn>
                <a:cxn ang="0">
                  <a:pos x="165" y="250"/>
                </a:cxn>
                <a:cxn ang="0">
                  <a:pos x="170" y="143"/>
                </a:cxn>
                <a:cxn ang="0">
                  <a:pos x="228" y="178"/>
                </a:cxn>
                <a:cxn ang="0">
                  <a:pos x="223" y="254"/>
                </a:cxn>
                <a:cxn ang="0">
                  <a:pos x="228" y="263"/>
                </a:cxn>
                <a:cxn ang="0">
                  <a:pos x="232" y="268"/>
                </a:cxn>
                <a:cxn ang="0">
                  <a:pos x="237" y="272"/>
                </a:cxn>
                <a:cxn ang="0">
                  <a:pos x="245" y="272"/>
                </a:cxn>
                <a:cxn ang="0">
                  <a:pos x="254" y="272"/>
                </a:cxn>
                <a:cxn ang="0">
                  <a:pos x="259" y="268"/>
                </a:cxn>
                <a:cxn ang="0">
                  <a:pos x="263" y="263"/>
                </a:cxn>
                <a:cxn ang="0">
                  <a:pos x="268" y="254"/>
                </a:cxn>
                <a:cxn ang="0">
                  <a:pos x="272" y="201"/>
                </a:cxn>
              </a:cxnLst>
              <a:rect l="0" t="0" r="r" b="b"/>
              <a:pathLst>
                <a:path w="393" h="272">
                  <a:moveTo>
                    <a:pt x="272" y="201"/>
                  </a:moveTo>
                  <a:lnTo>
                    <a:pt x="357" y="250"/>
                  </a:lnTo>
                  <a:lnTo>
                    <a:pt x="366" y="254"/>
                  </a:lnTo>
                  <a:lnTo>
                    <a:pt x="375" y="254"/>
                  </a:lnTo>
                  <a:lnTo>
                    <a:pt x="384" y="250"/>
                  </a:lnTo>
                  <a:lnTo>
                    <a:pt x="388" y="241"/>
                  </a:lnTo>
                  <a:lnTo>
                    <a:pt x="393" y="232"/>
                  </a:lnTo>
                  <a:lnTo>
                    <a:pt x="393" y="223"/>
                  </a:lnTo>
                  <a:lnTo>
                    <a:pt x="388" y="214"/>
                  </a:lnTo>
                  <a:lnTo>
                    <a:pt x="384" y="210"/>
                  </a:lnTo>
                  <a:lnTo>
                    <a:pt x="295" y="156"/>
                  </a:lnTo>
                  <a:lnTo>
                    <a:pt x="339" y="129"/>
                  </a:lnTo>
                  <a:lnTo>
                    <a:pt x="348" y="125"/>
                  </a:lnTo>
                  <a:lnTo>
                    <a:pt x="353" y="116"/>
                  </a:lnTo>
                  <a:lnTo>
                    <a:pt x="353" y="107"/>
                  </a:lnTo>
                  <a:lnTo>
                    <a:pt x="353" y="98"/>
                  </a:lnTo>
                  <a:lnTo>
                    <a:pt x="344" y="94"/>
                  </a:lnTo>
                  <a:lnTo>
                    <a:pt x="339" y="89"/>
                  </a:lnTo>
                  <a:lnTo>
                    <a:pt x="330" y="89"/>
                  </a:lnTo>
                  <a:lnTo>
                    <a:pt x="321" y="89"/>
                  </a:lnTo>
                  <a:lnTo>
                    <a:pt x="254" y="129"/>
                  </a:lnTo>
                  <a:lnTo>
                    <a:pt x="196" y="94"/>
                  </a:lnTo>
                  <a:lnTo>
                    <a:pt x="281" y="49"/>
                  </a:lnTo>
                  <a:lnTo>
                    <a:pt x="290" y="40"/>
                  </a:lnTo>
                  <a:lnTo>
                    <a:pt x="295" y="31"/>
                  </a:lnTo>
                  <a:lnTo>
                    <a:pt x="295" y="26"/>
                  </a:lnTo>
                  <a:lnTo>
                    <a:pt x="295" y="18"/>
                  </a:lnTo>
                  <a:lnTo>
                    <a:pt x="290" y="9"/>
                  </a:lnTo>
                  <a:lnTo>
                    <a:pt x="281" y="4"/>
                  </a:lnTo>
                  <a:lnTo>
                    <a:pt x="272" y="4"/>
                  </a:lnTo>
                  <a:lnTo>
                    <a:pt x="263" y="9"/>
                  </a:lnTo>
                  <a:lnTo>
                    <a:pt x="152" y="71"/>
                  </a:lnTo>
                  <a:lnTo>
                    <a:pt x="27" y="0"/>
                  </a:lnTo>
                  <a:lnTo>
                    <a:pt x="0" y="44"/>
                  </a:lnTo>
                  <a:lnTo>
                    <a:pt x="125" y="116"/>
                  </a:lnTo>
                  <a:lnTo>
                    <a:pt x="125" y="250"/>
                  </a:lnTo>
                  <a:lnTo>
                    <a:pt x="125" y="259"/>
                  </a:lnTo>
                  <a:lnTo>
                    <a:pt x="129" y="263"/>
                  </a:lnTo>
                  <a:lnTo>
                    <a:pt x="138" y="268"/>
                  </a:lnTo>
                  <a:lnTo>
                    <a:pt x="143" y="272"/>
                  </a:lnTo>
                  <a:lnTo>
                    <a:pt x="152" y="272"/>
                  </a:lnTo>
                  <a:lnTo>
                    <a:pt x="161" y="268"/>
                  </a:lnTo>
                  <a:lnTo>
                    <a:pt x="165" y="259"/>
                  </a:lnTo>
                  <a:lnTo>
                    <a:pt x="165" y="250"/>
                  </a:lnTo>
                  <a:lnTo>
                    <a:pt x="170" y="143"/>
                  </a:lnTo>
                  <a:lnTo>
                    <a:pt x="228" y="178"/>
                  </a:lnTo>
                  <a:lnTo>
                    <a:pt x="223" y="254"/>
                  </a:lnTo>
                  <a:lnTo>
                    <a:pt x="228" y="263"/>
                  </a:lnTo>
                  <a:lnTo>
                    <a:pt x="232" y="268"/>
                  </a:lnTo>
                  <a:lnTo>
                    <a:pt x="237" y="272"/>
                  </a:lnTo>
                  <a:lnTo>
                    <a:pt x="245" y="272"/>
                  </a:lnTo>
                  <a:lnTo>
                    <a:pt x="254" y="272"/>
                  </a:lnTo>
                  <a:lnTo>
                    <a:pt x="259" y="268"/>
                  </a:lnTo>
                  <a:lnTo>
                    <a:pt x="263" y="263"/>
                  </a:lnTo>
                  <a:lnTo>
                    <a:pt x="268" y="254"/>
                  </a:lnTo>
                  <a:lnTo>
                    <a:pt x="272" y="201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24314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69353" name="Freeform 9"/>
            <p:cNvSpPr/>
            <p:nvPr/>
          </p:nvSpPr>
          <p:spPr bwMode="auto">
            <a:xfrm>
              <a:off x="1349" y="392"/>
              <a:ext cx="392" cy="280"/>
            </a:xfrm>
            <a:custGeom>
              <a:avLst/>
              <a:gdLst/>
              <a:ahLst/>
              <a:cxnLst>
                <a:cxn ang="0">
                  <a:pos x="295" y="121"/>
                </a:cxn>
                <a:cxn ang="0">
                  <a:pos x="384" y="72"/>
                </a:cxn>
                <a:cxn ang="0">
                  <a:pos x="393" y="63"/>
                </a:cxn>
                <a:cxn ang="0">
                  <a:pos x="393" y="54"/>
                </a:cxn>
                <a:cxn ang="0">
                  <a:pos x="393" y="49"/>
                </a:cxn>
                <a:cxn ang="0">
                  <a:pos x="393" y="40"/>
                </a:cxn>
                <a:cxn ang="0">
                  <a:pos x="384" y="31"/>
                </a:cxn>
                <a:cxn ang="0">
                  <a:pos x="379" y="27"/>
                </a:cxn>
                <a:cxn ang="0">
                  <a:pos x="370" y="27"/>
                </a:cxn>
                <a:cxn ang="0">
                  <a:pos x="357" y="27"/>
                </a:cxn>
                <a:cxn ang="0">
                  <a:pos x="268" y="81"/>
                </a:cxn>
                <a:cxn ang="0">
                  <a:pos x="268" y="27"/>
                </a:cxn>
                <a:cxn ang="0">
                  <a:pos x="268" y="14"/>
                </a:cxn>
                <a:cxn ang="0">
                  <a:pos x="263" y="9"/>
                </a:cxn>
                <a:cxn ang="0">
                  <a:pos x="254" y="5"/>
                </a:cxn>
                <a:cxn ang="0">
                  <a:pos x="250" y="0"/>
                </a:cxn>
                <a:cxn ang="0">
                  <a:pos x="241" y="5"/>
                </a:cxn>
                <a:cxn ang="0">
                  <a:pos x="232" y="5"/>
                </a:cxn>
                <a:cxn ang="0">
                  <a:pos x="228" y="14"/>
                </a:cxn>
                <a:cxn ang="0">
                  <a:pos x="228" y="23"/>
                </a:cxn>
                <a:cxn ang="0">
                  <a:pos x="228" y="99"/>
                </a:cxn>
                <a:cxn ang="0">
                  <a:pos x="170" y="134"/>
                </a:cxn>
                <a:cxn ang="0">
                  <a:pos x="170" y="36"/>
                </a:cxn>
                <a:cxn ang="0">
                  <a:pos x="170" y="27"/>
                </a:cxn>
                <a:cxn ang="0">
                  <a:pos x="165" y="18"/>
                </a:cxn>
                <a:cxn ang="0">
                  <a:pos x="156" y="14"/>
                </a:cxn>
                <a:cxn ang="0">
                  <a:pos x="147" y="9"/>
                </a:cxn>
                <a:cxn ang="0">
                  <a:pos x="138" y="9"/>
                </a:cxn>
                <a:cxn ang="0">
                  <a:pos x="134" y="14"/>
                </a:cxn>
                <a:cxn ang="0">
                  <a:pos x="129" y="23"/>
                </a:cxn>
                <a:cxn ang="0">
                  <a:pos x="125" y="31"/>
                </a:cxn>
                <a:cxn ang="0">
                  <a:pos x="125" y="161"/>
                </a:cxn>
                <a:cxn ang="0">
                  <a:pos x="0" y="233"/>
                </a:cxn>
                <a:cxn ang="0">
                  <a:pos x="27" y="277"/>
                </a:cxn>
                <a:cxn ang="0">
                  <a:pos x="152" y="206"/>
                </a:cxn>
                <a:cxn ang="0">
                  <a:pos x="268" y="273"/>
                </a:cxn>
                <a:cxn ang="0">
                  <a:pos x="272" y="277"/>
                </a:cxn>
                <a:cxn ang="0">
                  <a:pos x="281" y="277"/>
                </a:cxn>
                <a:cxn ang="0">
                  <a:pos x="290" y="273"/>
                </a:cxn>
                <a:cxn ang="0">
                  <a:pos x="295" y="268"/>
                </a:cxn>
                <a:cxn ang="0">
                  <a:pos x="299" y="259"/>
                </a:cxn>
                <a:cxn ang="0">
                  <a:pos x="299" y="251"/>
                </a:cxn>
                <a:cxn ang="0">
                  <a:pos x="295" y="242"/>
                </a:cxn>
                <a:cxn ang="0">
                  <a:pos x="286" y="237"/>
                </a:cxn>
                <a:cxn ang="0">
                  <a:pos x="196" y="179"/>
                </a:cxn>
                <a:cxn ang="0">
                  <a:pos x="254" y="148"/>
                </a:cxn>
                <a:cxn ang="0">
                  <a:pos x="321" y="188"/>
                </a:cxn>
                <a:cxn ang="0">
                  <a:pos x="330" y="192"/>
                </a:cxn>
                <a:cxn ang="0">
                  <a:pos x="335" y="192"/>
                </a:cxn>
                <a:cxn ang="0">
                  <a:pos x="344" y="188"/>
                </a:cxn>
                <a:cxn ang="0">
                  <a:pos x="348" y="179"/>
                </a:cxn>
                <a:cxn ang="0">
                  <a:pos x="348" y="175"/>
                </a:cxn>
                <a:cxn ang="0">
                  <a:pos x="348" y="166"/>
                </a:cxn>
                <a:cxn ang="0">
                  <a:pos x="348" y="157"/>
                </a:cxn>
                <a:cxn ang="0">
                  <a:pos x="339" y="152"/>
                </a:cxn>
                <a:cxn ang="0">
                  <a:pos x="295" y="121"/>
                </a:cxn>
              </a:cxnLst>
              <a:rect l="0" t="0" r="r" b="b"/>
              <a:pathLst>
                <a:path w="393" h="277">
                  <a:moveTo>
                    <a:pt x="295" y="121"/>
                  </a:moveTo>
                  <a:lnTo>
                    <a:pt x="384" y="72"/>
                  </a:lnTo>
                  <a:lnTo>
                    <a:pt x="393" y="63"/>
                  </a:lnTo>
                  <a:lnTo>
                    <a:pt x="393" y="54"/>
                  </a:lnTo>
                  <a:lnTo>
                    <a:pt x="393" y="49"/>
                  </a:lnTo>
                  <a:lnTo>
                    <a:pt x="393" y="40"/>
                  </a:lnTo>
                  <a:lnTo>
                    <a:pt x="384" y="31"/>
                  </a:lnTo>
                  <a:lnTo>
                    <a:pt x="379" y="27"/>
                  </a:lnTo>
                  <a:lnTo>
                    <a:pt x="370" y="27"/>
                  </a:lnTo>
                  <a:lnTo>
                    <a:pt x="357" y="27"/>
                  </a:lnTo>
                  <a:lnTo>
                    <a:pt x="268" y="81"/>
                  </a:lnTo>
                  <a:lnTo>
                    <a:pt x="268" y="27"/>
                  </a:lnTo>
                  <a:lnTo>
                    <a:pt x="268" y="14"/>
                  </a:lnTo>
                  <a:lnTo>
                    <a:pt x="263" y="9"/>
                  </a:lnTo>
                  <a:lnTo>
                    <a:pt x="254" y="5"/>
                  </a:lnTo>
                  <a:lnTo>
                    <a:pt x="250" y="0"/>
                  </a:lnTo>
                  <a:lnTo>
                    <a:pt x="241" y="5"/>
                  </a:lnTo>
                  <a:lnTo>
                    <a:pt x="232" y="5"/>
                  </a:lnTo>
                  <a:lnTo>
                    <a:pt x="228" y="14"/>
                  </a:lnTo>
                  <a:lnTo>
                    <a:pt x="228" y="23"/>
                  </a:lnTo>
                  <a:lnTo>
                    <a:pt x="228" y="99"/>
                  </a:lnTo>
                  <a:lnTo>
                    <a:pt x="170" y="134"/>
                  </a:lnTo>
                  <a:lnTo>
                    <a:pt x="170" y="36"/>
                  </a:lnTo>
                  <a:lnTo>
                    <a:pt x="170" y="27"/>
                  </a:lnTo>
                  <a:lnTo>
                    <a:pt x="165" y="18"/>
                  </a:lnTo>
                  <a:lnTo>
                    <a:pt x="156" y="14"/>
                  </a:lnTo>
                  <a:lnTo>
                    <a:pt x="147" y="9"/>
                  </a:lnTo>
                  <a:lnTo>
                    <a:pt x="138" y="9"/>
                  </a:lnTo>
                  <a:lnTo>
                    <a:pt x="134" y="14"/>
                  </a:lnTo>
                  <a:lnTo>
                    <a:pt x="129" y="23"/>
                  </a:lnTo>
                  <a:lnTo>
                    <a:pt x="125" y="31"/>
                  </a:lnTo>
                  <a:lnTo>
                    <a:pt x="125" y="161"/>
                  </a:lnTo>
                  <a:lnTo>
                    <a:pt x="0" y="233"/>
                  </a:lnTo>
                  <a:lnTo>
                    <a:pt x="27" y="277"/>
                  </a:lnTo>
                  <a:lnTo>
                    <a:pt x="152" y="206"/>
                  </a:lnTo>
                  <a:lnTo>
                    <a:pt x="268" y="273"/>
                  </a:lnTo>
                  <a:lnTo>
                    <a:pt x="272" y="277"/>
                  </a:lnTo>
                  <a:lnTo>
                    <a:pt x="281" y="277"/>
                  </a:lnTo>
                  <a:lnTo>
                    <a:pt x="290" y="273"/>
                  </a:lnTo>
                  <a:lnTo>
                    <a:pt x="295" y="268"/>
                  </a:lnTo>
                  <a:lnTo>
                    <a:pt x="299" y="259"/>
                  </a:lnTo>
                  <a:lnTo>
                    <a:pt x="299" y="251"/>
                  </a:lnTo>
                  <a:lnTo>
                    <a:pt x="295" y="242"/>
                  </a:lnTo>
                  <a:lnTo>
                    <a:pt x="286" y="237"/>
                  </a:lnTo>
                  <a:lnTo>
                    <a:pt x="196" y="179"/>
                  </a:lnTo>
                  <a:lnTo>
                    <a:pt x="254" y="148"/>
                  </a:lnTo>
                  <a:lnTo>
                    <a:pt x="321" y="188"/>
                  </a:lnTo>
                  <a:lnTo>
                    <a:pt x="330" y="192"/>
                  </a:lnTo>
                  <a:lnTo>
                    <a:pt x="335" y="192"/>
                  </a:lnTo>
                  <a:lnTo>
                    <a:pt x="344" y="188"/>
                  </a:lnTo>
                  <a:lnTo>
                    <a:pt x="348" y="179"/>
                  </a:lnTo>
                  <a:lnTo>
                    <a:pt x="348" y="175"/>
                  </a:lnTo>
                  <a:lnTo>
                    <a:pt x="348" y="166"/>
                  </a:lnTo>
                  <a:lnTo>
                    <a:pt x="348" y="157"/>
                  </a:lnTo>
                  <a:lnTo>
                    <a:pt x="339" y="152"/>
                  </a:lnTo>
                  <a:lnTo>
                    <a:pt x="295" y="121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24314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69354" name="Freeform 10"/>
            <p:cNvSpPr/>
            <p:nvPr/>
          </p:nvSpPr>
          <p:spPr bwMode="auto">
            <a:xfrm>
              <a:off x="1233" y="536"/>
              <a:ext cx="263" cy="227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49" y="67"/>
                </a:cxn>
                <a:cxn ang="0">
                  <a:pos x="67" y="0"/>
                </a:cxn>
                <a:cxn ang="0">
                  <a:pos x="134" y="23"/>
                </a:cxn>
                <a:cxn ang="0">
                  <a:pos x="201" y="0"/>
                </a:cxn>
                <a:cxn ang="0">
                  <a:pos x="214" y="67"/>
                </a:cxn>
                <a:cxn ang="0">
                  <a:pos x="263" y="116"/>
                </a:cxn>
                <a:cxn ang="0">
                  <a:pos x="214" y="161"/>
                </a:cxn>
                <a:cxn ang="0">
                  <a:pos x="201" y="228"/>
                </a:cxn>
                <a:cxn ang="0">
                  <a:pos x="134" y="210"/>
                </a:cxn>
                <a:cxn ang="0">
                  <a:pos x="67" y="228"/>
                </a:cxn>
                <a:cxn ang="0">
                  <a:pos x="49" y="161"/>
                </a:cxn>
                <a:cxn ang="0">
                  <a:pos x="0" y="116"/>
                </a:cxn>
              </a:cxnLst>
              <a:rect l="0" t="0" r="r" b="b"/>
              <a:pathLst>
                <a:path w="263" h="228">
                  <a:moveTo>
                    <a:pt x="0" y="116"/>
                  </a:moveTo>
                  <a:lnTo>
                    <a:pt x="49" y="67"/>
                  </a:lnTo>
                  <a:lnTo>
                    <a:pt x="67" y="0"/>
                  </a:lnTo>
                  <a:lnTo>
                    <a:pt x="134" y="23"/>
                  </a:lnTo>
                  <a:lnTo>
                    <a:pt x="201" y="0"/>
                  </a:lnTo>
                  <a:lnTo>
                    <a:pt x="214" y="67"/>
                  </a:lnTo>
                  <a:lnTo>
                    <a:pt x="263" y="116"/>
                  </a:lnTo>
                  <a:lnTo>
                    <a:pt x="214" y="161"/>
                  </a:lnTo>
                  <a:lnTo>
                    <a:pt x="201" y="228"/>
                  </a:lnTo>
                  <a:lnTo>
                    <a:pt x="134" y="210"/>
                  </a:lnTo>
                  <a:lnTo>
                    <a:pt x="67" y="228"/>
                  </a:lnTo>
                  <a:lnTo>
                    <a:pt x="49" y="161"/>
                  </a:lnTo>
                  <a:lnTo>
                    <a:pt x="0" y="116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24314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4100" name="Group 11"/>
          <p:cNvGrpSpPr/>
          <p:nvPr/>
        </p:nvGrpSpPr>
        <p:grpSpPr bwMode="auto">
          <a:xfrm>
            <a:off x="1476375" y="2198688"/>
            <a:ext cx="407988" cy="392112"/>
            <a:chOff x="982" y="214"/>
            <a:chExt cx="759" cy="872"/>
          </a:xfrm>
        </p:grpSpPr>
        <p:sp>
          <p:nvSpPr>
            <p:cNvPr id="569356" name="Freeform 12"/>
            <p:cNvSpPr/>
            <p:nvPr/>
          </p:nvSpPr>
          <p:spPr bwMode="auto">
            <a:xfrm>
              <a:off x="1215" y="214"/>
              <a:ext cx="298" cy="434"/>
            </a:xfrm>
            <a:custGeom>
              <a:avLst/>
              <a:gdLst/>
              <a:ahLst/>
              <a:cxnLst>
                <a:cxn ang="0">
                  <a:pos x="174" y="121"/>
                </a:cxn>
                <a:cxn ang="0">
                  <a:pos x="174" y="23"/>
                </a:cxn>
                <a:cxn ang="0">
                  <a:pos x="170" y="9"/>
                </a:cxn>
                <a:cxn ang="0">
                  <a:pos x="165" y="5"/>
                </a:cxn>
                <a:cxn ang="0">
                  <a:pos x="156" y="0"/>
                </a:cxn>
                <a:cxn ang="0">
                  <a:pos x="152" y="0"/>
                </a:cxn>
                <a:cxn ang="0">
                  <a:pos x="143" y="0"/>
                </a:cxn>
                <a:cxn ang="0">
                  <a:pos x="134" y="5"/>
                </a:cxn>
                <a:cxn ang="0">
                  <a:pos x="125" y="9"/>
                </a:cxn>
                <a:cxn ang="0">
                  <a:pos x="125" y="23"/>
                </a:cxn>
                <a:cxn ang="0">
                  <a:pos x="125" y="126"/>
                </a:cxn>
                <a:cxn ang="0">
                  <a:pos x="76" y="99"/>
                </a:cxn>
                <a:cxn ang="0">
                  <a:pos x="67" y="94"/>
                </a:cxn>
                <a:cxn ang="0">
                  <a:pos x="58" y="94"/>
                </a:cxn>
                <a:cxn ang="0">
                  <a:pos x="49" y="99"/>
                </a:cxn>
                <a:cxn ang="0">
                  <a:pos x="45" y="103"/>
                </a:cxn>
                <a:cxn ang="0">
                  <a:pos x="40" y="112"/>
                </a:cxn>
                <a:cxn ang="0">
                  <a:pos x="45" y="117"/>
                </a:cxn>
                <a:cxn ang="0">
                  <a:pos x="45" y="126"/>
                </a:cxn>
                <a:cxn ang="0">
                  <a:pos x="54" y="134"/>
                </a:cxn>
                <a:cxn ang="0">
                  <a:pos x="121" y="170"/>
                </a:cxn>
                <a:cxn ang="0">
                  <a:pos x="121" y="242"/>
                </a:cxn>
                <a:cxn ang="0">
                  <a:pos x="36" y="188"/>
                </a:cxn>
                <a:cxn ang="0">
                  <a:pos x="27" y="184"/>
                </a:cxn>
                <a:cxn ang="0">
                  <a:pos x="18" y="184"/>
                </a:cxn>
                <a:cxn ang="0">
                  <a:pos x="9" y="188"/>
                </a:cxn>
                <a:cxn ang="0">
                  <a:pos x="5" y="193"/>
                </a:cxn>
                <a:cxn ang="0">
                  <a:pos x="0" y="202"/>
                </a:cxn>
                <a:cxn ang="0">
                  <a:pos x="0" y="210"/>
                </a:cxn>
                <a:cxn ang="0">
                  <a:pos x="5" y="219"/>
                </a:cxn>
                <a:cxn ang="0">
                  <a:pos x="14" y="224"/>
                </a:cxn>
                <a:cxn ang="0">
                  <a:pos x="121" y="291"/>
                </a:cxn>
                <a:cxn ang="0">
                  <a:pos x="121" y="434"/>
                </a:cxn>
                <a:cxn ang="0">
                  <a:pos x="174" y="434"/>
                </a:cxn>
                <a:cxn ang="0">
                  <a:pos x="174" y="291"/>
                </a:cxn>
                <a:cxn ang="0">
                  <a:pos x="290" y="224"/>
                </a:cxn>
                <a:cxn ang="0">
                  <a:pos x="295" y="219"/>
                </a:cxn>
                <a:cxn ang="0">
                  <a:pos x="299" y="210"/>
                </a:cxn>
                <a:cxn ang="0">
                  <a:pos x="299" y="202"/>
                </a:cxn>
                <a:cxn ang="0">
                  <a:pos x="299" y="197"/>
                </a:cxn>
                <a:cxn ang="0">
                  <a:pos x="295" y="188"/>
                </a:cxn>
                <a:cxn ang="0">
                  <a:pos x="286" y="184"/>
                </a:cxn>
                <a:cxn ang="0">
                  <a:pos x="277" y="184"/>
                </a:cxn>
                <a:cxn ang="0">
                  <a:pos x="268" y="188"/>
                </a:cxn>
                <a:cxn ang="0">
                  <a:pos x="174" y="237"/>
                </a:cxn>
                <a:cxn ang="0">
                  <a:pos x="174" y="170"/>
                </a:cxn>
                <a:cxn ang="0">
                  <a:pos x="246" y="134"/>
                </a:cxn>
                <a:cxn ang="0">
                  <a:pos x="250" y="130"/>
                </a:cxn>
                <a:cxn ang="0">
                  <a:pos x="255" y="121"/>
                </a:cxn>
                <a:cxn ang="0">
                  <a:pos x="255" y="112"/>
                </a:cxn>
                <a:cxn ang="0">
                  <a:pos x="250" y="108"/>
                </a:cxn>
                <a:cxn ang="0">
                  <a:pos x="246" y="103"/>
                </a:cxn>
                <a:cxn ang="0">
                  <a:pos x="237" y="99"/>
                </a:cxn>
                <a:cxn ang="0">
                  <a:pos x="232" y="99"/>
                </a:cxn>
                <a:cxn ang="0">
                  <a:pos x="223" y="99"/>
                </a:cxn>
                <a:cxn ang="0">
                  <a:pos x="174" y="121"/>
                </a:cxn>
              </a:cxnLst>
              <a:rect l="0" t="0" r="r" b="b"/>
              <a:pathLst>
                <a:path w="299" h="434">
                  <a:moveTo>
                    <a:pt x="174" y="121"/>
                  </a:moveTo>
                  <a:lnTo>
                    <a:pt x="174" y="23"/>
                  </a:lnTo>
                  <a:lnTo>
                    <a:pt x="170" y="9"/>
                  </a:lnTo>
                  <a:lnTo>
                    <a:pt x="165" y="5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43" y="0"/>
                  </a:lnTo>
                  <a:lnTo>
                    <a:pt x="134" y="5"/>
                  </a:lnTo>
                  <a:lnTo>
                    <a:pt x="125" y="9"/>
                  </a:lnTo>
                  <a:lnTo>
                    <a:pt x="125" y="23"/>
                  </a:lnTo>
                  <a:lnTo>
                    <a:pt x="125" y="126"/>
                  </a:lnTo>
                  <a:lnTo>
                    <a:pt x="76" y="99"/>
                  </a:lnTo>
                  <a:lnTo>
                    <a:pt x="67" y="94"/>
                  </a:lnTo>
                  <a:lnTo>
                    <a:pt x="58" y="94"/>
                  </a:lnTo>
                  <a:lnTo>
                    <a:pt x="49" y="99"/>
                  </a:lnTo>
                  <a:lnTo>
                    <a:pt x="45" y="103"/>
                  </a:lnTo>
                  <a:lnTo>
                    <a:pt x="40" y="112"/>
                  </a:lnTo>
                  <a:lnTo>
                    <a:pt x="45" y="117"/>
                  </a:lnTo>
                  <a:lnTo>
                    <a:pt x="45" y="126"/>
                  </a:lnTo>
                  <a:lnTo>
                    <a:pt x="54" y="134"/>
                  </a:lnTo>
                  <a:lnTo>
                    <a:pt x="121" y="170"/>
                  </a:lnTo>
                  <a:lnTo>
                    <a:pt x="121" y="242"/>
                  </a:lnTo>
                  <a:lnTo>
                    <a:pt x="36" y="188"/>
                  </a:lnTo>
                  <a:lnTo>
                    <a:pt x="27" y="184"/>
                  </a:lnTo>
                  <a:lnTo>
                    <a:pt x="18" y="184"/>
                  </a:lnTo>
                  <a:lnTo>
                    <a:pt x="9" y="188"/>
                  </a:lnTo>
                  <a:lnTo>
                    <a:pt x="5" y="193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5" y="219"/>
                  </a:lnTo>
                  <a:lnTo>
                    <a:pt x="14" y="224"/>
                  </a:lnTo>
                  <a:lnTo>
                    <a:pt x="121" y="291"/>
                  </a:lnTo>
                  <a:lnTo>
                    <a:pt x="121" y="434"/>
                  </a:lnTo>
                  <a:lnTo>
                    <a:pt x="174" y="434"/>
                  </a:lnTo>
                  <a:lnTo>
                    <a:pt x="174" y="291"/>
                  </a:lnTo>
                  <a:lnTo>
                    <a:pt x="290" y="224"/>
                  </a:lnTo>
                  <a:lnTo>
                    <a:pt x="295" y="219"/>
                  </a:lnTo>
                  <a:lnTo>
                    <a:pt x="299" y="210"/>
                  </a:lnTo>
                  <a:lnTo>
                    <a:pt x="299" y="202"/>
                  </a:lnTo>
                  <a:lnTo>
                    <a:pt x="299" y="197"/>
                  </a:lnTo>
                  <a:lnTo>
                    <a:pt x="295" y="188"/>
                  </a:lnTo>
                  <a:lnTo>
                    <a:pt x="286" y="184"/>
                  </a:lnTo>
                  <a:lnTo>
                    <a:pt x="277" y="184"/>
                  </a:lnTo>
                  <a:lnTo>
                    <a:pt x="268" y="188"/>
                  </a:lnTo>
                  <a:lnTo>
                    <a:pt x="174" y="237"/>
                  </a:lnTo>
                  <a:lnTo>
                    <a:pt x="174" y="170"/>
                  </a:lnTo>
                  <a:lnTo>
                    <a:pt x="246" y="134"/>
                  </a:lnTo>
                  <a:lnTo>
                    <a:pt x="250" y="130"/>
                  </a:lnTo>
                  <a:lnTo>
                    <a:pt x="255" y="121"/>
                  </a:lnTo>
                  <a:lnTo>
                    <a:pt x="255" y="112"/>
                  </a:lnTo>
                  <a:lnTo>
                    <a:pt x="250" y="108"/>
                  </a:lnTo>
                  <a:lnTo>
                    <a:pt x="246" y="103"/>
                  </a:lnTo>
                  <a:lnTo>
                    <a:pt x="237" y="99"/>
                  </a:lnTo>
                  <a:lnTo>
                    <a:pt x="232" y="99"/>
                  </a:lnTo>
                  <a:lnTo>
                    <a:pt x="223" y="99"/>
                  </a:lnTo>
                  <a:lnTo>
                    <a:pt x="174" y="121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69357" name="Freeform 13"/>
            <p:cNvSpPr/>
            <p:nvPr/>
          </p:nvSpPr>
          <p:spPr bwMode="auto">
            <a:xfrm>
              <a:off x="982" y="398"/>
              <a:ext cx="393" cy="272"/>
            </a:xfrm>
            <a:custGeom>
              <a:avLst/>
              <a:gdLst/>
              <a:ahLst/>
              <a:cxnLst>
                <a:cxn ang="0">
                  <a:pos x="121" y="71"/>
                </a:cxn>
                <a:cxn ang="0">
                  <a:pos x="36" y="22"/>
                </a:cxn>
                <a:cxn ang="0">
                  <a:pos x="27" y="18"/>
                </a:cxn>
                <a:cxn ang="0">
                  <a:pos x="18" y="18"/>
                </a:cxn>
                <a:cxn ang="0">
                  <a:pos x="9" y="22"/>
                </a:cxn>
                <a:cxn ang="0">
                  <a:pos x="5" y="31"/>
                </a:cxn>
                <a:cxn ang="0">
                  <a:pos x="0" y="40"/>
                </a:cxn>
                <a:cxn ang="0">
                  <a:pos x="0" y="49"/>
                </a:cxn>
                <a:cxn ang="0">
                  <a:pos x="5" y="58"/>
                </a:cxn>
                <a:cxn ang="0">
                  <a:pos x="9" y="62"/>
                </a:cxn>
                <a:cxn ang="0">
                  <a:pos x="98" y="116"/>
                </a:cxn>
                <a:cxn ang="0">
                  <a:pos x="54" y="143"/>
                </a:cxn>
                <a:cxn ang="0">
                  <a:pos x="45" y="147"/>
                </a:cxn>
                <a:cxn ang="0">
                  <a:pos x="40" y="156"/>
                </a:cxn>
                <a:cxn ang="0">
                  <a:pos x="40" y="165"/>
                </a:cxn>
                <a:cxn ang="0">
                  <a:pos x="40" y="174"/>
                </a:cxn>
                <a:cxn ang="0">
                  <a:pos x="49" y="178"/>
                </a:cxn>
                <a:cxn ang="0">
                  <a:pos x="54" y="183"/>
                </a:cxn>
                <a:cxn ang="0">
                  <a:pos x="63" y="183"/>
                </a:cxn>
                <a:cxn ang="0">
                  <a:pos x="72" y="183"/>
                </a:cxn>
                <a:cxn ang="0">
                  <a:pos x="139" y="143"/>
                </a:cxn>
                <a:cxn ang="0">
                  <a:pos x="197" y="178"/>
                </a:cxn>
                <a:cxn ang="0">
                  <a:pos x="112" y="223"/>
                </a:cxn>
                <a:cxn ang="0">
                  <a:pos x="103" y="232"/>
                </a:cxn>
                <a:cxn ang="0">
                  <a:pos x="98" y="241"/>
                </a:cxn>
                <a:cxn ang="0">
                  <a:pos x="98" y="246"/>
                </a:cxn>
                <a:cxn ang="0">
                  <a:pos x="98" y="254"/>
                </a:cxn>
                <a:cxn ang="0">
                  <a:pos x="103" y="263"/>
                </a:cxn>
                <a:cxn ang="0">
                  <a:pos x="112" y="268"/>
                </a:cxn>
                <a:cxn ang="0">
                  <a:pos x="121" y="268"/>
                </a:cxn>
                <a:cxn ang="0">
                  <a:pos x="130" y="263"/>
                </a:cxn>
                <a:cxn ang="0">
                  <a:pos x="241" y="201"/>
                </a:cxn>
                <a:cxn ang="0">
                  <a:pos x="366" y="272"/>
                </a:cxn>
                <a:cxn ang="0">
                  <a:pos x="393" y="228"/>
                </a:cxn>
                <a:cxn ang="0">
                  <a:pos x="268" y="156"/>
                </a:cxn>
                <a:cxn ang="0">
                  <a:pos x="268" y="22"/>
                </a:cxn>
                <a:cxn ang="0">
                  <a:pos x="268" y="13"/>
                </a:cxn>
                <a:cxn ang="0">
                  <a:pos x="264" y="9"/>
                </a:cxn>
                <a:cxn ang="0">
                  <a:pos x="255" y="4"/>
                </a:cxn>
                <a:cxn ang="0">
                  <a:pos x="250" y="0"/>
                </a:cxn>
                <a:cxn ang="0">
                  <a:pos x="241" y="0"/>
                </a:cxn>
                <a:cxn ang="0">
                  <a:pos x="232" y="4"/>
                </a:cxn>
                <a:cxn ang="0">
                  <a:pos x="228" y="13"/>
                </a:cxn>
                <a:cxn ang="0">
                  <a:pos x="228" y="22"/>
                </a:cxn>
                <a:cxn ang="0">
                  <a:pos x="223" y="129"/>
                </a:cxn>
                <a:cxn ang="0">
                  <a:pos x="165" y="94"/>
                </a:cxn>
                <a:cxn ang="0">
                  <a:pos x="170" y="18"/>
                </a:cxn>
                <a:cxn ang="0">
                  <a:pos x="165" y="9"/>
                </a:cxn>
                <a:cxn ang="0">
                  <a:pos x="161" y="4"/>
                </a:cxn>
                <a:cxn ang="0">
                  <a:pos x="156" y="0"/>
                </a:cxn>
                <a:cxn ang="0">
                  <a:pos x="148" y="0"/>
                </a:cxn>
                <a:cxn ang="0">
                  <a:pos x="139" y="0"/>
                </a:cxn>
                <a:cxn ang="0">
                  <a:pos x="134" y="4"/>
                </a:cxn>
                <a:cxn ang="0">
                  <a:pos x="130" y="9"/>
                </a:cxn>
                <a:cxn ang="0">
                  <a:pos x="125" y="18"/>
                </a:cxn>
                <a:cxn ang="0">
                  <a:pos x="121" y="71"/>
                </a:cxn>
              </a:cxnLst>
              <a:rect l="0" t="0" r="r" b="b"/>
              <a:pathLst>
                <a:path w="393" h="272">
                  <a:moveTo>
                    <a:pt x="121" y="71"/>
                  </a:moveTo>
                  <a:lnTo>
                    <a:pt x="36" y="22"/>
                  </a:lnTo>
                  <a:lnTo>
                    <a:pt x="27" y="18"/>
                  </a:lnTo>
                  <a:lnTo>
                    <a:pt x="18" y="18"/>
                  </a:lnTo>
                  <a:lnTo>
                    <a:pt x="9" y="22"/>
                  </a:lnTo>
                  <a:lnTo>
                    <a:pt x="5" y="31"/>
                  </a:lnTo>
                  <a:lnTo>
                    <a:pt x="0" y="40"/>
                  </a:lnTo>
                  <a:lnTo>
                    <a:pt x="0" y="49"/>
                  </a:lnTo>
                  <a:lnTo>
                    <a:pt x="5" y="58"/>
                  </a:lnTo>
                  <a:lnTo>
                    <a:pt x="9" y="62"/>
                  </a:lnTo>
                  <a:lnTo>
                    <a:pt x="98" y="116"/>
                  </a:lnTo>
                  <a:lnTo>
                    <a:pt x="54" y="143"/>
                  </a:lnTo>
                  <a:lnTo>
                    <a:pt x="45" y="147"/>
                  </a:lnTo>
                  <a:lnTo>
                    <a:pt x="40" y="156"/>
                  </a:lnTo>
                  <a:lnTo>
                    <a:pt x="40" y="165"/>
                  </a:lnTo>
                  <a:lnTo>
                    <a:pt x="40" y="174"/>
                  </a:lnTo>
                  <a:lnTo>
                    <a:pt x="49" y="178"/>
                  </a:lnTo>
                  <a:lnTo>
                    <a:pt x="54" y="183"/>
                  </a:lnTo>
                  <a:lnTo>
                    <a:pt x="63" y="183"/>
                  </a:lnTo>
                  <a:lnTo>
                    <a:pt x="72" y="183"/>
                  </a:lnTo>
                  <a:lnTo>
                    <a:pt x="139" y="143"/>
                  </a:lnTo>
                  <a:lnTo>
                    <a:pt x="197" y="178"/>
                  </a:lnTo>
                  <a:lnTo>
                    <a:pt x="112" y="223"/>
                  </a:lnTo>
                  <a:lnTo>
                    <a:pt x="103" y="232"/>
                  </a:lnTo>
                  <a:lnTo>
                    <a:pt x="98" y="241"/>
                  </a:lnTo>
                  <a:lnTo>
                    <a:pt x="98" y="246"/>
                  </a:lnTo>
                  <a:lnTo>
                    <a:pt x="98" y="254"/>
                  </a:lnTo>
                  <a:lnTo>
                    <a:pt x="103" y="263"/>
                  </a:lnTo>
                  <a:lnTo>
                    <a:pt x="112" y="268"/>
                  </a:lnTo>
                  <a:lnTo>
                    <a:pt x="121" y="268"/>
                  </a:lnTo>
                  <a:lnTo>
                    <a:pt x="130" y="263"/>
                  </a:lnTo>
                  <a:lnTo>
                    <a:pt x="241" y="201"/>
                  </a:lnTo>
                  <a:lnTo>
                    <a:pt x="366" y="272"/>
                  </a:lnTo>
                  <a:lnTo>
                    <a:pt x="393" y="228"/>
                  </a:lnTo>
                  <a:lnTo>
                    <a:pt x="268" y="156"/>
                  </a:lnTo>
                  <a:lnTo>
                    <a:pt x="268" y="22"/>
                  </a:lnTo>
                  <a:lnTo>
                    <a:pt x="268" y="13"/>
                  </a:lnTo>
                  <a:lnTo>
                    <a:pt x="264" y="9"/>
                  </a:lnTo>
                  <a:lnTo>
                    <a:pt x="255" y="4"/>
                  </a:lnTo>
                  <a:lnTo>
                    <a:pt x="250" y="0"/>
                  </a:lnTo>
                  <a:lnTo>
                    <a:pt x="241" y="0"/>
                  </a:lnTo>
                  <a:lnTo>
                    <a:pt x="232" y="4"/>
                  </a:lnTo>
                  <a:lnTo>
                    <a:pt x="228" y="13"/>
                  </a:lnTo>
                  <a:lnTo>
                    <a:pt x="228" y="22"/>
                  </a:lnTo>
                  <a:lnTo>
                    <a:pt x="223" y="129"/>
                  </a:lnTo>
                  <a:lnTo>
                    <a:pt x="165" y="94"/>
                  </a:lnTo>
                  <a:lnTo>
                    <a:pt x="170" y="18"/>
                  </a:lnTo>
                  <a:lnTo>
                    <a:pt x="165" y="9"/>
                  </a:lnTo>
                  <a:lnTo>
                    <a:pt x="161" y="4"/>
                  </a:lnTo>
                  <a:lnTo>
                    <a:pt x="156" y="0"/>
                  </a:lnTo>
                  <a:lnTo>
                    <a:pt x="148" y="0"/>
                  </a:lnTo>
                  <a:lnTo>
                    <a:pt x="139" y="0"/>
                  </a:lnTo>
                  <a:lnTo>
                    <a:pt x="134" y="4"/>
                  </a:lnTo>
                  <a:lnTo>
                    <a:pt x="130" y="9"/>
                  </a:lnTo>
                  <a:lnTo>
                    <a:pt x="125" y="18"/>
                  </a:lnTo>
                  <a:lnTo>
                    <a:pt x="121" y="71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69358" name="Freeform 14"/>
            <p:cNvSpPr/>
            <p:nvPr/>
          </p:nvSpPr>
          <p:spPr bwMode="auto">
            <a:xfrm>
              <a:off x="982" y="627"/>
              <a:ext cx="393" cy="275"/>
            </a:xfrm>
            <a:custGeom>
              <a:avLst/>
              <a:gdLst/>
              <a:ahLst/>
              <a:cxnLst>
                <a:cxn ang="0">
                  <a:pos x="98" y="156"/>
                </a:cxn>
                <a:cxn ang="0">
                  <a:pos x="9" y="205"/>
                </a:cxn>
                <a:cxn ang="0">
                  <a:pos x="0" y="214"/>
                </a:cxn>
                <a:cxn ang="0">
                  <a:pos x="0" y="223"/>
                </a:cxn>
                <a:cxn ang="0">
                  <a:pos x="0" y="228"/>
                </a:cxn>
                <a:cxn ang="0">
                  <a:pos x="0" y="237"/>
                </a:cxn>
                <a:cxn ang="0">
                  <a:pos x="9" y="246"/>
                </a:cxn>
                <a:cxn ang="0">
                  <a:pos x="14" y="250"/>
                </a:cxn>
                <a:cxn ang="0">
                  <a:pos x="23" y="250"/>
                </a:cxn>
                <a:cxn ang="0">
                  <a:pos x="36" y="250"/>
                </a:cxn>
                <a:cxn ang="0">
                  <a:pos x="125" y="196"/>
                </a:cxn>
                <a:cxn ang="0">
                  <a:pos x="125" y="250"/>
                </a:cxn>
                <a:cxn ang="0">
                  <a:pos x="125" y="263"/>
                </a:cxn>
                <a:cxn ang="0">
                  <a:pos x="130" y="268"/>
                </a:cxn>
                <a:cxn ang="0">
                  <a:pos x="139" y="272"/>
                </a:cxn>
                <a:cxn ang="0">
                  <a:pos x="143" y="277"/>
                </a:cxn>
                <a:cxn ang="0">
                  <a:pos x="152" y="277"/>
                </a:cxn>
                <a:cxn ang="0">
                  <a:pos x="161" y="272"/>
                </a:cxn>
                <a:cxn ang="0">
                  <a:pos x="165" y="263"/>
                </a:cxn>
                <a:cxn ang="0">
                  <a:pos x="165" y="254"/>
                </a:cxn>
                <a:cxn ang="0">
                  <a:pos x="165" y="178"/>
                </a:cxn>
                <a:cxn ang="0">
                  <a:pos x="223" y="143"/>
                </a:cxn>
                <a:cxn ang="0">
                  <a:pos x="223" y="241"/>
                </a:cxn>
                <a:cxn ang="0">
                  <a:pos x="223" y="250"/>
                </a:cxn>
                <a:cxn ang="0">
                  <a:pos x="228" y="259"/>
                </a:cxn>
                <a:cxn ang="0">
                  <a:pos x="237" y="263"/>
                </a:cxn>
                <a:cxn ang="0">
                  <a:pos x="246" y="268"/>
                </a:cxn>
                <a:cxn ang="0">
                  <a:pos x="255" y="268"/>
                </a:cxn>
                <a:cxn ang="0">
                  <a:pos x="259" y="263"/>
                </a:cxn>
                <a:cxn ang="0">
                  <a:pos x="264" y="254"/>
                </a:cxn>
                <a:cxn ang="0">
                  <a:pos x="268" y="246"/>
                </a:cxn>
                <a:cxn ang="0">
                  <a:pos x="268" y="116"/>
                </a:cxn>
                <a:cxn ang="0">
                  <a:pos x="393" y="44"/>
                </a:cxn>
                <a:cxn ang="0">
                  <a:pos x="366" y="0"/>
                </a:cxn>
                <a:cxn ang="0">
                  <a:pos x="241" y="71"/>
                </a:cxn>
                <a:cxn ang="0">
                  <a:pos x="125" y="4"/>
                </a:cxn>
                <a:cxn ang="0">
                  <a:pos x="121" y="0"/>
                </a:cxn>
                <a:cxn ang="0">
                  <a:pos x="112" y="0"/>
                </a:cxn>
                <a:cxn ang="0">
                  <a:pos x="103" y="4"/>
                </a:cxn>
                <a:cxn ang="0">
                  <a:pos x="98" y="9"/>
                </a:cxn>
                <a:cxn ang="0">
                  <a:pos x="94" y="18"/>
                </a:cxn>
                <a:cxn ang="0">
                  <a:pos x="94" y="26"/>
                </a:cxn>
                <a:cxn ang="0">
                  <a:pos x="98" y="35"/>
                </a:cxn>
                <a:cxn ang="0">
                  <a:pos x="107" y="40"/>
                </a:cxn>
                <a:cxn ang="0">
                  <a:pos x="197" y="98"/>
                </a:cxn>
                <a:cxn ang="0">
                  <a:pos x="139" y="129"/>
                </a:cxn>
                <a:cxn ang="0">
                  <a:pos x="72" y="89"/>
                </a:cxn>
                <a:cxn ang="0">
                  <a:pos x="63" y="85"/>
                </a:cxn>
                <a:cxn ang="0">
                  <a:pos x="58" y="85"/>
                </a:cxn>
                <a:cxn ang="0">
                  <a:pos x="49" y="89"/>
                </a:cxn>
                <a:cxn ang="0">
                  <a:pos x="45" y="98"/>
                </a:cxn>
                <a:cxn ang="0">
                  <a:pos x="45" y="102"/>
                </a:cxn>
                <a:cxn ang="0">
                  <a:pos x="45" y="111"/>
                </a:cxn>
                <a:cxn ang="0">
                  <a:pos x="45" y="120"/>
                </a:cxn>
                <a:cxn ang="0">
                  <a:pos x="54" y="125"/>
                </a:cxn>
                <a:cxn ang="0">
                  <a:pos x="98" y="156"/>
                </a:cxn>
              </a:cxnLst>
              <a:rect l="0" t="0" r="r" b="b"/>
              <a:pathLst>
                <a:path w="393" h="277">
                  <a:moveTo>
                    <a:pt x="98" y="156"/>
                  </a:moveTo>
                  <a:lnTo>
                    <a:pt x="9" y="205"/>
                  </a:lnTo>
                  <a:lnTo>
                    <a:pt x="0" y="214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7"/>
                  </a:lnTo>
                  <a:lnTo>
                    <a:pt x="9" y="246"/>
                  </a:lnTo>
                  <a:lnTo>
                    <a:pt x="14" y="250"/>
                  </a:lnTo>
                  <a:lnTo>
                    <a:pt x="23" y="250"/>
                  </a:lnTo>
                  <a:lnTo>
                    <a:pt x="36" y="250"/>
                  </a:lnTo>
                  <a:lnTo>
                    <a:pt x="125" y="196"/>
                  </a:lnTo>
                  <a:lnTo>
                    <a:pt x="125" y="250"/>
                  </a:lnTo>
                  <a:lnTo>
                    <a:pt x="125" y="263"/>
                  </a:lnTo>
                  <a:lnTo>
                    <a:pt x="130" y="268"/>
                  </a:lnTo>
                  <a:lnTo>
                    <a:pt x="139" y="272"/>
                  </a:lnTo>
                  <a:lnTo>
                    <a:pt x="143" y="277"/>
                  </a:lnTo>
                  <a:lnTo>
                    <a:pt x="152" y="277"/>
                  </a:lnTo>
                  <a:lnTo>
                    <a:pt x="161" y="272"/>
                  </a:lnTo>
                  <a:lnTo>
                    <a:pt x="165" y="263"/>
                  </a:lnTo>
                  <a:lnTo>
                    <a:pt x="165" y="254"/>
                  </a:lnTo>
                  <a:lnTo>
                    <a:pt x="165" y="178"/>
                  </a:lnTo>
                  <a:lnTo>
                    <a:pt x="223" y="143"/>
                  </a:lnTo>
                  <a:lnTo>
                    <a:pt x="223" y="241"/>
                  </a:lnTo>
                  <a:lnTo>
                    <a:pt x="223" y="250"/>
                  </a:lnTo>
                  <a:lnTo>
                    <a:pt x="228" y="259"/>
                  </a:lnTo>
                  <a:lnTo>
                    <a:pt x="237" y="263"/>
                  </a:lnTo>
                  <a:lnTo>
                    <a:pt x="246" y="268"/>
                  </a:lnTo>
                  <a:lnTo>
                    <a:pt x="255" y="268"/>
                  </a:lnTo>
                  <a:lnTo>
                    <a:pt x="259" y="263"/>
                  </a:lnTo>
                  <a:lnTo>
                    <a:pt x="264" y="254"/>
                  </a:lnTo>
                  <a:lnTo>
                    <a:pt x="268" y="246"/>
                  </a:lnTo>
                  <a:lnTo>
                    <a:pt x="268" y="116"/>
                  </a:lnTo>
                  <a:lnTo>
                    <a:pt x="393" y="44"/>
                  </a:lnTo>
                  <a:lnTo>
                    <a:pt x="366" y="0"/>
                  </a:lnTo>
                  <a:lnTo>
                    <a:pt x="241" y="71"/>
                  </a:lnTo>
                  <a:lnTo>
                    <a:pt x="125" y="4"/>
                  </a:lnTo>
                  <a:lnTo>
                    <a:pt x="121" y="0"/>
                  </a:lnTo>
                  <a:lnTo>
                    <a:pt x="112" y="0"/>
                  </a:lnTo>
                  <a:lnTo>
                    <a:pt x="103" y="4"/>
                  </a:lnTo>
                  <a:lnTo>
                    <a:pt x="98" y="9"/>
                  </a:lnTo>
                  <a:lnTo>
                    <a:pt x="94" y="18"/>
                  </a:lnTo>
                  <a:lnTo>
                    <a:pt x="94" y="26"/>
                  </a:lnTo>
                  <a:lnTo>
                    <a:pt x="98" y="35"/>
                  </a:lnTo>
                  <a:lnTo>
                    <a:pt x="107" y="40"/>
                  </a:lnTo>
                  <a:lnTo>
                    <a:pt x="197" y="98"/>
                  </a:lnTo>
                  <a:lnTo>
                    <a:pt x="139" y="129"/>
                  </a:lnTo>
                  <a:lnTo>
                    <a:pt x="72" y="89"/>
                  </a:lnTo>
                  <a:lnTo>
                    <a:pt x="63" y="85"/>
                  </a:lnTo>
                  <a:lnTo>
                    <a:pt x="58" y="85"/>
                  </a:lnTo>
                  <a:lnTo>
                    <a:pt x="49" y="89"/>
                  </a:lnTo>
                  <a:lnTo>
                    <a:pt x="45" y="98"/>
                  </a:lnTo>
                  <a:lnTo>
                    <a:pt x="45" y="102"/>
                  </a:lnTo>
                  <a:lnTo>
                    <a:pt x="45" y="111"/>
                  </a:lnTo>
                  <a:lnTo>
                    <a:pt x="45" y="120"/>
                  </a:lnTo>
                  <a:lnTo>
                    <a:pt x="54" y="125"/>
                  </a:lnTo>
                  <a:lnTo>
                    <a:pt x="98" y="156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69359" name="Freeform 15"/>
            <p:cNvSpPr/>
            <p:nvPr/>
          </p:nvSpPr>
          <p:spPr bwMode="auto">
            <a:xfrm>
              <a:off x="1209" y="648"/>
              <a:ext cx="298" cy="438"/>
            </a:xfrm>
            <a:custGeom>
              <a:avLst/>
              <a:gdLst/>
              <a:ahLst/>
              <a:cxnLst>
                <a:cxn ang="0">
                  <a:pos x="125" y="313"/>
                </a:cxn>
                <a:cxn ang="0">
                  <a:pos x="125" y="411"/>
                </a:cxn>
                <a:cxn ang="0">
                  <a:pos x="129" y="425"/>
                </a:cxn>
                <a:cxn ang="0">
                  <a:pos x="134" y="429"/>
                </a:cxn>
                <a:cxn ang="0">
                  <a:pos x="143" y="434"/>
                </a:cxn>
                <a:cxn ang="0">
                  <a:pos x="147" y="438"/>
                </a:cxn>
                <a:cxn ang="0">
                  <a:pos x="156" y="434"/>
                </a:cxn>
                <a:cxn ang="0">
                  <a:pos x="165" y="429"/>
                </a:cxn>
                <a:cxn ang="0">
                  <a:pos x="174" y="425"/>
                </a:cxn>
                <a:cxn ang="0">
                  <a:pos x="174" y="411"/>
                </a:cxn>
                <a:cxn ang="0">
                  <a:pos x="174" y="308"/>
                </a:cxn>
                <a:cxn ang="0">
                  <a:pos x="223" y="335"/>
                </a:cxn>
                <a:cxn ang="0">
                  <a:pos x="232" y="340"/>
                </a:cxn>
                <a:cxn ang="0">
                  <a:pos x="241" y="340"/>
                </a:cxn>
                <a:cxn ang="0">
                  <a:pos x="250" y="335"/>
                </a:cxn>
                <a:cxn ang="0">
                  <a:pos x="254" y="331"/>
                </a:cxn>
                <a:cxn ang="0">
                  <a:pos x="254" y="322"/>
                </a:cxn>
                <a:cxn ang="0">
                  <a:pos x="254" y="317"/>
                </a:cxn>
                <a:cxn ang="0">
                  <a:pos x="254" y="308"/>
                </a:cxn>
                <a:cxn ang="0">
                  <a:pos x="245" y="300"/>
                </a:cxn>
                <a:cxn ang="0">
                  <a:pos x="178" y="264"/>
                </a:cxn>
                <a:cxn ang="0">
                  <a:pos x="178" y="192"/>
                </a:cxn>
                <a:cxn ang="0">
                  <a:pos x="263" y="246"/>
                </a:cxn>
                <a:cxn ang="0">
                  <a:pos x="272" y="250"/>
                </a:cxn>
                <a:cxn ang="0">
                  <a:pos x="281" y="250"/>
                </a:cxn>
                <a:cxn ang="0">
                  <a:pos x="290" y="246"/>
                </a:cxn>
                <a:cxn ang="0">
                  <a:pos x="294" y="241"/>
                </a:cxn>
                <a:cxn ang="0">
                  <a:pos x="299" y="232"/>
                </a:cxn>
                <a:cxn ang="0">
                  <a:pos x="299" y="224"/>
                </a:cxn>
                <a:cxn ang="0">
                  <a:pos x="294" y="215"/>
                </a:cxn>
                <a:cxn ang="0">
                  <a:pos x="285" y="210"/>
                </a:cxn>
                <a:cxn ang="0">
                  <a:pos x="178" y="143"/>
                </a:cxn>
                <a:cxn ang="0">
                  <a:pos x="178" y="0"/>
                </a:cxn>
                <a:cxn ang="0">
                  <a:pos x="125" y="0"/>
                </a:cxn>
                <a:cxn ang="0">
                  <a:pos x="125" y="143"/>
                </a:cxn>
                <a:cxn ang="0">
                  <a:pos x="9" y="210"/>
                </a:cxn>
                <a:cxn ang="0">
                  <a:pos x="4" y="215"/>
                </a:cxn>
                <a:cxn ang="0">
                  <a:pos x="0" y="224"/>
                </a:cxn>
                <a:cxn ang="0">
                  <a:pos x="0" y="232"/>
                </a:cxn>
                <a:cxn ang="0">
                  <a:pos x="0" y="237"/>
                </a:cxn>
                <a:cxn ang="0">
                  <a:pos x="4" y="246"/>
                </a:cxn>
                <a:cxn ang="0">
                  <a:pos x="13" y="250"/>
                </a:cxn>
                <a:cxn ang="0">
                  <a:pos x="22" y="250"/>
                </a:cxn>
                <a:cxn ang="0">
                  <a:pos x="31" y="246"/>
                </a:cxn>
                <a:cxn ang="0">
                  <a:pos x="125" y="197"/>
                </a:cxn>
                <a:cxn ang="0">
                  <a:pos x="125" y="264"/>
                </a:cxn>
                <a:cxn ang="0">
                  <a:pos x="53" y="300"/>
                </a:cxn>
                <a:cxn ang="0">
                  <a:pos x="49" y="304"/>
                </a:cxn>
                <a:cxn ang="0">
                  <a:pos x="44" y="313"/>
                </a:cxn>
                <a:cxn ang="0">
                  <a:pos x="44" y="322"/>
                </a:cxn>
                <a:cxn ang="0">
                  <a:pos x="49" y="326"/>
                </a:cxn>
                <a:cxn ang="0">
                  <a:pos x="53" y="331"/>
                </a:cxn>
                <a:cxn ang="0">
                  <a:pos x="62" y="335"/>
                </a:cxn>
                <a:cxn ang="0">
                  <a:pos x="67" y="335"/>
                </a:cxn>
                <a:cxn ang="0">
                  <a:pos x="76" y="335"/>
                </a:cxn>
                <a:cxn ang="0">
                  <a:pos x="125" y="313"/>
                </a:cxn>
              </a:cxnLst>
              <a:rect l="0" t="0" r="r" b="b"/>
              <a:pathLst>
                <a:path w="299" h="438">
                  <a:moveTo>
                    <a:pt x="125" y="313"/>
                  </a:moveTo>
                  <a:lnTo>
                    <a:pt x="125" y="411"/>
                  </a:lnTo>
                  <a:lnTo>
                    <a:pt x="129" y="425"/>
                  </a:lnTo>
                  <a:lnTo>
                    <a:pt x="134" y="429"/>
                  </a:lnTo>
                  <a:lnTo>
                    <a:pt x="143" y="434"/>
                  </a:lnTo>
                  <a:lnTo>
                    <a:pt x="147" y="438"/>
                  </a:lnTo>
                  <a:lnTo>
                    <a:pt x="156" y="434"/>
                  </a:lnTo>
                  <a:lnTo>
                    <a:pt x="165" y="429"/>
                  </a:lnTo>
                  <a:lnTo>
                    <a:pt x="174" y="425"/>
                  </a:lnTo>
                  <a:lnTo>
                    <a:pt x="174" y="411"/>
                  </a:lnTo>
                  <a:lnTo>
                    <a:pt x="174" y="308"/>
                  </a:lnTo>
                  <a:lnTo>
                    <a:pt x="223" y="335"/>
                  </a:lnTo>
                  <a:lnTo>
                    <a:pt x="232" y="340"/>
                  </a:lnTo>
                  <a:lnTo>
                    <a:pt x="241" y="340"/>
                  </a:lnTo>
                  <a:lnTo>
                    <a:pt x="250" y="335"/>
                  </a:lnTo>
                  <a:lnTo>
                    <a:pt x="254" y="331"/>
                  </a:lnTo>
                  <a:lnTo>
                    <a:pt x="254" y="322"/>
                  </a:lnTo>
                  <a:lnTo>
                    <a:pt x="254" y="317"/>
                  </a:lnTo>
                  <a:lnTo>
                    <a:pt x="254" y="308"/>
                  </a:lnTo>
                  <a:lnTo>
                    <a:pt x="245" y="300"/>
                  </a:lnTo>
                  <a:lnTo>
                    <a:pt x="178" y="264"/>
                  </a:lnTo>
                  <a:lnTo>
                    <a:pt x="178" y="192"/>
                  </a:lnTo>
                  <a:lnTo>
                    <a:pt x="263" y="246"/>
                  </a:lnTo>
                  <a:lnTo>
                    <a:pt x="272" y="250"/>
                  </a:lnTo>
                  <a:lnTo>
                    <a:pt x="281" y="250"/>
                  </a:lnTo>
                  <a:lnTo>
                    <a:pt x="290" y="246"/>
                  </a:lnTo>
                  <a:lnTo>
                    <a:pt x="294" y="241"/>
                  </a:lnTo>
                  <a:lnTo>
                    <a:pt x="299" y="232"/>
                  </a:lnTo>
                  <a:lnTo>
                    <a:pt x="299" y="224"/>
                  </a:lnTo>
                  <a:lnTo>
                    <a:pt x="294" y="215"/>
                  </a:lnTo>
                  <a:lnTo>
                    <a:pt x="285" y="210"/>
                  </a:lnTo>
                  <a:lnTo>
                    <a:pt x="178" y="143"/>
                  </a:lnTo>
                  <a:lnTo>
                    <a:pt x="178" y="0"/>
                  </a:lnTo>
                  <a:lnTo>
                    <a:pt x="125" y="0"/>
                  </a:lnTo>
                  <a:lnTo>
                    <a:pt x="125" y="143"/>
                  </a:lnTo>
                  <a:lnTo>
                    <a:pt x="9" y="210"/>
                  </a:lnTo>
                  <a:lnTo>
                    <a:pt x="4" y="215"/>
                  </a:lnTo>
                  <a:lnTo>
                    <a:pt x="0" y="224"/>
                  </a:lnTo>
                  <a:lnTo>
                    <a:pt x="0" y="232"/>
                  </a:lnTo>
                  <a:lnTo>
                    <a:pt x="0" y="237"/>
                  </a:lnTo>
                  <a:lnTo>
                    <a:pt x="4" y="246"/>
                  </a:lnTo>
                  <a:lnTo>
                    <a:pt x="13" y="250"/>
                  </a:lnTo>
                  <a:lnTo>
                    <a:pt x="22" y="250"/>
                  </a:lnTo>
                  <a:lnTo>
                    <a:pt x="31" y="246"/>
                  </a:lnTo>
                  <a:lnTo>
                    <a:pt x="125" y="197"/>
                  </a:lnTo>
                  <a:lnTo>
                    <a:pt x="125" y="264"/>
                  </a:lnTo>
                  <a:lnTo>
                    <a:pt x="53" y="300"/>
                  </a:lnTo>
                  <a:lnTo>
                    <a:pt x="49" y="304"/>
                  </a:lnTo>
                  <a:lnTo>
                    <a:pt x="44" y="313"/>
                  </a:lnTo>
                  <a:lnTo>
                    <a:pt x="44" y="322"/>
                  </a:lnTo>
                  <a:lnTo>
                    <a:pt x="49" y="326"/>
                  </a:lnTo>
                  <a:lnTo>
                    <a:pt x="53" y="331"/>
                  </a:lnTo>
                  <a:lnTo>
                    <a:pt x="62" y="335"/>
                  </a:lnTo>
                  <a:lnTo>
                    <a:pt x="67" y="335"/>
                  </a:lnTo>
                  <a:lnTo>
                    <a:pt x="76" y="335"/>
                  </a:lnTo>
                  <a:lnTo>
                    <a:pt x="125" y="313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69360" name="Freeform 16"/>
            <p:cNvSpPr/>
            <p:nvPr/>
          </p:nvSpPr>
          <p:spPr bwMode="auto">
            <a:xfrm>
              <a:off x="1348" y="627"/>
              <a:ext cx="393" cy="272"/>
            </a:xfrm>
            <a:custGeom>
              <a:avLst/>
              <a:gdLst/>
              <a:ahLst/>
              <a:cxnLst>
                <a:cxn ang="0">
                  <a:pos x="272" y="201"/>
                </a:cxn>
                <a:cxn ang="0">
                  <a:pos x="357" y="250"/>
                </a:cxn>
                <a:cxn ang="0">
                  <a:pos x="366" y="254"/>
                </a:cxn>
                <a:cxn ang="0">
                  <a:pos x="375" y="254"/>
                </a:cxn>
                <a:cxn ang="0">
                  <a:pos x="384" y="250"/>
                </a:cxn>
                <a:cxn ang="0">
                  <a:pos x="388" y="241"/>
                </a:cxn>
                <a:cxn ang="0">
                  <a:pos x="393" y="232"/>
                </a:cxn>
                <a:cxn ang="0">
                  <a:pos x="393" y="223"/>
                </a:cxn>
                <a:cxn ang="0">
                  <a:pos x="388" y="214"/>
                </a:cxn>
                <a:cxn ang="0">
                  <a:pos x="384" y="210"/>
                </a:cxn>
                <a:cxn ang="0">
                  <a:pos x="295" y="156"/>
                </a:cxn>
                <a:cxn ang="0">
                  <a:pos x="339" y="129"/>
                </a:cxn>
                <a:cxn ang="0">
                  <a:pos x="348" y="125"/>
                </a:cxn>
                <a:cxn ang="0">
                  <a:pos x="353" y="116"/>
                </a:cxn>
                <a:cxn ang="0">
                  <a:pos x="353" y="107"/>
                </a:cxn>
                <a:cxn ang="0">
                  <a:pos x="353" y="98"/>
                </a:cxn>
                <a:cxn ang="0">
                  <a:pos x="344" y="94"/>
                </a:cxn>
                <a:cxn ang="0">
                  <a:pos x="339" y="89"/>
                </a:cxn>
                <a:cxn ang="0">
                  <a:pos x="330" y="89"/>
                </a:cxn>
                <a:cxn ang="0">
                  <a:pos x="321" y="89"/>
                </a:cxn>
                <a:cxn ang="0">
                  <a:pos x="254" y="129"/>
                </a:cxn>
                <a:cxn ang="0">
                  <a:pos x="196" y="94"/>
                </a:cxn>
                <a:cxn ang="0">
                  <a:pos x="281" y="49"/>
                </a:cxn>
                <a:cxn ang="0">
                  <a:pos x="290" y="40"/>
                </a:cxn>
                <a:cxn ang="0">
                  <a:pos x="295" y="31"/>
                </a:cxn>
                <a:cxn ang="0">
                  <a:pos x="295" y="26"/>
                </a:cxn>
                <a:cxn ang="0">
                  <a:pos x="295" y="18"/>
                </a:cxn>
                <a:cxn ang="0">
                  <a:pos x="290" y="9"/>
                </a:cxn>
                <a:cxn ang="0">
                  <a:pos x="281" y="4"/>
                </a:cxn>
                <a:cxn ang="0">
                  <a:pos x="272" y="4"/>
                </a:cxn>
                <a:cxn ang="0">
                  <a:pos x="263" y="9"/>
                </a:cxn>
                <a:cxn ang="0">
                  <a:pos x="152" y="71"/>
                </a:cxn>
                <a:cxn ang="0">
                  <a:pos x="27" y="0"/>
                </a:cxn>
                <a:cxn ang="0">
                  <a:pos x="0" y="44"/>
                </a:cxn>
                <a:cxn ang="0">
                  <a:pos x="125" y="116"/>
                </a:cxn>
                <a:cxn ang="0">
                  <a:pos x="125" y="250"/>
                </a:cxn>
                <a:cxn ang="0">
                  <a:pos x="125" y="259"/>
                </a:cxn>
                <a:cxn ang="0">
                  <a:pos x="129" y="263"/>
                </a:cxn>
                <a:cxn ang="0">
                  <a:pos x="138" y="268"/>
                </a:cxn>
                <a:cxn ang="0">
                  <a:pos x="143" y="272"/>
                </a:cxn>
                <a:cxn ang="0">
                  <a:pos x="152" y="272"/>
                </a:cxn>
                <a:cxn ang="0">
                  <a:pos x="161" y="268"/>
                </a:cxn>
                <a:cxn ang="0">
                  <a:pos x="165" y="259"/>
                </a:cxn>
                <a:cxn ang="0">
                  <a:pos x="165" y="250"/>
                </a:cxn>
                <a:cxn ang="0">
                  <a:pos x="170" y="143"/>
                </a:cxn>
                <a:cxn ang="0">
                  <a:pos x="228" y="178"/>
                </a:cxn>
                <a:cxn ang="0">
                  <a:pos x="223" y="254"/>
                </a:cxn>
                <a:cxn ang="0">
                  <a:pos x="228" y="263"/>
                </a:cxn>
                <a:cxn ang="0">
                  <a:pos x="232" y="268"/>
                </a:cxn>
                <a:cxn ang="0">
                  <a:pos x="237" y="272"/>
                </a:cxn>
                <a:cxn ang="0">
                  <a:pos x="245" y="272"/>
                </a:cxn>
                <a:cxn ang="0">
                  <a:pos x="254" y="272"/>
                </a:cxn>
                <a:cxn ang="0">
                  <a:pos x="259" y="268"/>
                </a:cxn>
                <a:cxn ang="0">
                  <a:pos x="263" y="263"/>
                </a:cxn>
                <a:cxn ang="0">
                  <a:pos x="268" y="254"/>
                </a:cxn>
                <a:cxn ang="0">
                  <a:pos x="272" y="201"/>
                </a:cxn>
              </a:cxnLst>
              <a:rect l="0" t="0" r="r" b="b"/>
              <a:pathLst>
                <a:path w="393" h="272">
                  <a:moveTo>
                    <a:pt x="272" y="201"/>
                  </a:moveTo>
                  <a:lnTo>
                    <a:pt x="357" y="250"/>
                  </a:lnTo>
                  <a:lnTo>
                    <a:pt x="366" y="254"/>
                  </a:lnTo>
                  <a:lnTo>
                    <a:pt x="375" y="254"/>
                  </a:lnTo>
                  <a:lnTo>
                    <a:pt x="384" y="250"/>
                  </a:lnTo>
                  <a:lnTo>
                    <a:pt x="388" y="241"/>
                  </a:lnTo>
                  <a:lnTo>
                    <a:pt x="393" y="232"/>
                  </a:lnTo>
                  <a:lnTo>
                    <a:pt x="393" y="223"/>
                  </a:lnTo>
                  <a:lnTo>
                    <a:pt x="388" y="214"/>
                  </a:lnTo>
                  <a:lnTo>
                    <a:pt x="384" y="210"/>
                  </a:lnTo>
                  <a:lnTo>
                    <a:pt x="295" y="156"/>
                  </a:lnTo>
                  <a:lnTo>
                    <a:pt x="339" y="129"/>
                  </a:lnTo>
                  <a:lnTo>
                    <a:pt x="348" y="125"/>
                  </a:lnTo>
                  <a:lnTo>
                    <a:pt x="353" y="116"/>
                  </a:lnTo>
                  <a:lnTo>
                    <a:pt x="353" y="107"/>
                  </a:lnTo>
                  <a:lnTo>
                    <a:pt x="353" y="98"/>
                  </a:lnTo>
                  <a:lnTo>
                    <a:pt x="344" y="94"/>
                  </a:lnTo>
                  <a:lnTo>
                    <a:pt x="339" y="89"/>
                  </a:lnTo>
                  <a:lnTo>
                    <a:pt x="330" y="89"/>
                  </a:lnTo>
                  <a:lnTo>
                    <a:pt x="321" y="89"/>
                  </a:lnTo>
                  <a:lnTo>
                    <a:pt x="254" y="129"/>
                  </a:lnTo>
                  <a:lnTo>
                    <a:pt x="196" y="94"/>
                  </a:lnTo>
                  <a:lnTo>
                    <a:pt x="281" y="49"/>
                  </a:lnTo>
                  <a:lnTo>
                    <a:pt x="290" y="40"/>
                  </a:lnTo>
                  <a:lnTo>
                    <a:pt x="295" y="31"/>
                  </a:lnTo>
                  <a:lnTo>
                    <a:pt x="295" y="26"/>
                  </a:lnTo>
                  <a:lnTo>
                    <a:pt x="295" y="18"/>
                  </a:lnTo>
                  <a:lnTo>
                    <a:pt x="290" y="9"/>
                  </a:lnTo>
                  <a:lnTo>
                    <a:pt x="281" y="4"/>
                  </a:lnTo>
                  <a:lnTo>
                    <a:pt x="272" y="4"/>
                  </a:lnTo>
                  <a:lnTo>
                    <a:pt x="263" y="9"/>
                  </a:lnTo>
                  <a:lnTo>
                    <a:pt x="152" y="71"/>
                  </a:lnTo>
                  <a:lnTo>
                    <a:pt x="27" y="0"/>
                  </a:lnTo>
                  <a:lnTo>
                    <a:pt x="0" y="44"/>
                  </a:lnTo>
                  <a:lnTo>
                    <a:pt x="125" y="116"/>
                  </a:lnTo>
                  <a:lnTo>
                    <a:pt x="125" y="250"/>
                  </a:lnTo>
                  <a:lnTo>
                    <a:pt x="125" y="259"/>
                  </a:lnTo>
                  <a:lnTo>
                    <a:pt x="129" y="263"/>
                  </a:lnTo>
                  <a:lnTo>
                    <a:pt x="138" y="268"/>
                  </a:lnTo>
                  <a:lnTo>
                    <a:pt x="143" y="272"/>
                  </a:lnTo>
                  <a:lnTo>
                    <a:pt x="152" y="272"/>
                  </a:lnTo>
                  <a:lnTo>
                    <a:pt x="161" y="268"/>
                  </a:lnTo>
                  <a:lnTo>
                    <a:pt x="165" y="259"/>
                  </a:lnTo>
                  <a:lnTo>
                    <a:pt x="165" y="250"/>
                  </a:lnTo>
                  <a:lnTo>
                    <a:pt x="170" y="143"/>
                  </a:lnTo>
                  <a:lnTo>
                    <a:pt x="228" y="178"/>
                  </a:lnTo>
                  <a:lnTo>
                    <a:pt x="223" y="254"/>
                  </a:lnTo>
                  <a:lnTo>
                    <a:pt x="228" y="263"/>
                  </a:lnTo>
                  <a:lnTo>
                    <a:pt x="232" y="268"/>
                  </a:lnTo>
                  <a:lnTo>
                    <a:pt x="237" y="272"/>
                  </a:lnTo>
                  <a:lnTo>
                    <a:pt x="245" y="272"/>
                  </a:lnTo>
                  <a:lnTo>
                    <a:pt x="254" y="272"/>
                  </a:lnTo>
                  <a:lnTo>
                    <a:pt x="259" y="268"/>
                  </a:lnTo>
                  <a:lnTo>
                    <a:pt x="263" y="263"/>
                  </a:lnTo>
                  <a:lnTo>
                    <a:pt x="268" y="254"/>
                  </a:lnTo>
                  <a:lnTo>
                    <a:pt x="272" y="201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69361" name="Freeform 17"/>
            <p:cNvSpPr/>
            <p:nvPr/>
          </p:nvSpPr>
          <p:spPr bwMode="auto">
            <a:xfrm>
              <a:off x="1348" y="394"/>
              <a:ext cx="393" cy="275"/>
            </a:xfrm>
            <a:custGeom>
              <a:avLst/>
              <a:gdLst/>
              <a:ahLst/>
              <a:cxnLst>
                <a:cxn ang="0">
                  <a:pos x="295" y="121"/>
                </a:cxn>
                <a:cxn ang="0">
                  <a:pos x="384" y="72"/>
                </a:cxn>
                <a:cxn ang="0">
                  <a:pos x="393" y="63"/>
                </a:cxn>
                <a:cxn ang="0">
                  <a:pos x="393" y="54"/>
                </a:cxn>
                <a:cxn ang="0">
                  <a:pos x="393" y="49"/>
                </a:cxn>
                <a:cxn ang="0">
                  <a:pos x="393" y="40"/>
                </a:cxn>
                <a:cxn ang="0">
                  <a:pos x="384" y="31"/>
                </a:cxn>
                <a:cxn ang="0">
                  <a:pos x="379" y="27"/>
                </a:cxn>
                <a:cxn ang="0">
                  <a:pos x="370" y="27"/>
                </a:cxn>
                <a:cxn ang="0">
                  <a:pos x="357" y="27"/>
                </a:cxn>
                <a:cxn ang="0">
                  <a:pos x="268" y="81"/>
                </a:cxn>
                <a:cxn ang="0">
                  <a:pos x="268" y="27"/>
                </a:cxn>
                <a:cxn ang="0">
                  <a:pos x="268" y="14"/>
                </a:cxn>
                <a:cxn ang="0">
                  <a:pos x="263" y="9"/>
                </a:cxn>
                <a:cxn ang="0">
                  <a:pos x="254" y="5"/>
                </a:cxn>
                <a:cxn ang="0">
                  <a:pos x="250" y="0"/>
                </a:cxn>
                <a:cxn ang="0">
                  <a:pos x="241" y="5"/>
                </a:cxn>
                <a:cxn ang="0">
                  <a:pos x="232" y="5"/>
                </a:cxn>
                <a:cxn ang="0">
                  <a:pos x="228" y="14"/>
                </a:cxn>
                <a:cxn ang="0">
                  <a:pos x="228" y="23"/>
                </a:cxn>
                <a:cxn ang="0">
                  <a:pos x="228" y="99"/>
                </a:cxn>
                <a:cxn ang="0">
                  <a:pos x="170" y="134"/>
                </a:cxn>
                <a:cxn ang="0">
                  <a:pos x="170" y="36"/>
                </a:cxn>
                <a:cxn ang="0">
                  <a:pos x="170" y="27"/>
                </a:cxn>
                <a:cxn ang="0">
                  <a:pos x="165" y="18"/>
                </a:cxn>
                <a:cxn ang="0">
                  <a:pos x="156" y="14"/>
                </a:cxn>
                <a:cxn ang="0">
                  <a:pos x="147" y="9"/>
                </a:cxn>
                <a:cxn ang="0">
                  <a:pos x="138" y="9"/>
                </a:cxn>
                <a:cxn ang="0">
                  <a:pos x="134" y="14"/>
                </a:cxn>
                <a:cxn ang="0">
                  <a:pos x="129" y="23"/>
                </a:cxn>
                <a:cxn ang="0">
                  <a:pos x="125" y="31"/>
                </a:cxn>
                <a:cxn ang="0">
                  <a:pos x="125" y="161"/>
                </a:cxn>
                <a:cxn ang="0">
                  <a:pos x="0" y="233"/>
                </a:cxn>
                <a:cxn ang="0">
                  <a:pos x="27" y="277"/>
                </a:cxn>
                <a:cxn ang="0">
                  <a:pos x="152" y="206"/>
                </a:cxn>
                <a:cxn ang="0">
                  <a:pos x="268" y="273"/>
                </a:cxn>
                <a:cxn ang="0">
                  <a:pos x="272" y="277"/>
                </a:cxn>
                <a:cxn ang="0">
                  <a:pos x="281" y="277"/>
                </a:cxn>
                <a:cxn ang="0">
                  <a:pos x="290" y="273"/>
                </a:cxn>
                <a:cxn ang="0">
                  <a:pos x="295" y="268"/>
                </a:cxn>
                <a:cxn ang="0">
                  <a:pos x="299" y="259"/>
                </a:cxn>
                <a:cxn ang="0">
                  <a:pos x="299" y="251"/>
                </a:cxn>
                <a:cxn ang="0">
                  <a:pos x="295" y="242"/>
                </a:cxn>
                <a:cxn ang="0">
                  <a:pos x="286" y="237"/>
                </a:cxn>
                <a:cxn ang="0">
                  <a:pos x="196" y="179"/>
                </a:cxn>
                <a:cxn ang="0">
                  <a:pos x="254" y="148"/>
                </a:cxn>
                <a:cxn ang="0">
                  <a:pos x="321" y="188"/>
                </a:cxn>
                <a:cxn ang="0">
                  <a:pos x="330" y="192"/>
                </a:cxn>
                <a:cxn ang="0">
                  <a:pos x="335" y="192"/>
                </a:cxn>
                <a:cxn ang="0">
                  <a:pos x="344" y="188"/>
                </a:cxn>
                <a:cxn ang="0">
                  <a:pos x="348" y="179"/>
                </a:cxn>
                <a:cxn ang="0">
                  <a:pos x="348" y="175"/>
                </a:cxn>
                <a:cxn ang="0">
                  <a:pos x="348" y="166"/>
                </a:cxn>
                <a:cxn ang="0">
                  <a:pos x="348" y="157"/>
                </a:cxn>
                <a:cxn ang="0">
                  <a:pos x="339" y="152"/>
                </a:cxn>
                <a:cxn ang="0">
                  <a:pos x="295" y="121"/>
                </a:cxn>
              </a:cxnLst>
              <a:rect l="0" t="0" r="r" b="b"/>
              <a:pathLst>
                <a:path w="393" h="277">
                  <a:moveTo>
                    <a:pt x="295" y="121"/>
                  </a:moveTo>
                  <a:lnTo>
                    <a:pt x="384" y="72"/>
                  </a:lnTo>
                  <a:lnTo>
                    <a:pt x="393" y="63"/>
                  </a:lnTo>
                  <a:lnTo>
                    <a:pt x="393" y="54"/>
                  </a:lnTo>
                  <a:lnTo>
                    <a:pt x="393" y="49"/>
                  </a:lnTo>
                  <a:lnTo>
                    <a:pt x="393" y="40"/>
                  </a:lnTo>
                  <a:lnTo>
                    <a:pt x="384" y="31"/>
                  </a:lnTo>
                  <a:lnTo>
                    <a:pt x="379" y="27"/>
                  </a:lnTo>
                  <a:lnTo>
                    <a:pt x="370" y="27"/>
                  </a:lnTo>
                  <a:lnTo>
                    <a:pt x="357" y="27"/>
                  </a:lnTo>
                  <a:lnTo>
                    <a:pt x="268" y="81"/>
                  </a:lnTo>
                  <a:lnTo>
                    <a:pt x="268" y="27"/>
                  </a:lnTo>
                  <a:lnTo>
                    <a:pt x="268" y="14"/>
                  </a:lnTo>
                  <a:lnTo>
                    <a:pt x="263" y="9"/>
                  </a:lnTo>
                  <a:lnTo>
                    <a:pt x="254" y="5"/>
                  </a:lnTo>
                  <a:lnTo>
                    <a:pt x="250" y="0"/>
                  </a:lnTo>
                  <a:lnTo>
                    <a:pt x="241" y="5"/>
                  </a:lnTo>
                  <a:lnTo>
                    <a:pt x="232" y="5"/>
                  </a:lnTo>
                  <a:lnTo>
                    <a:pt x="228" y="14"/>
                  </a:lnTo>
                  <a:lnTo>
                    <a:pt x="228" y="23"/>
                  </a:lnTo>
                  <a:lnTo>
                    <a:pt x="228" y="99"/>
                  </a:lnTo>
                  <a:lnTo>
                    <a:pt x="170" y="134"/>
                  </a:lnTo>
                  <a:lnTo>
                    <a:pt x="170" y="36"/>
                  </a:lnTo>
                  <a:lnTo>
                    <a:pt x="170" y="27"/>
                  </a:lnTo>
                  <a:lnTo>
                    <a:pt x="165" y="18"/>
                  </a:lnTo>
                  <a:lnTo>
                    <a:pt x="156" y="14"/>
                  </a:lnTo>
                  <a:lnTo>
                    <a:pt x="147" y="9"/>
                  </a:lnTo>
                  <a:lnTo>
                    <a:pt x="138" y="9"/>
                  </a:lnTo>
                  <a:lnTo>
                    <a:pt x="134" y="14"/>
                  </a:lnTo>
                  <a:lnTo>
                    <a:pt x="129" y="23"/>
                  </a:lnTo>
                  <a:lnTo>
                    <a:pt x="125" y="31"/>
                  </a:lnTo>
                  <a:lnTo>
                    <a:pt x="125" y="161"/>
                  </a:lnTo>
                  <a:lnTo>
                    <a:pt x="0" y="233"/>
                  </a:lnTo>
                  <a:lnTo>
                    <a:pt x="27" y="277"/>
                  </a:lnTo>
                  <a:lnTo>
                    <a:pt x="152" y="206"/>
                  </a:lnTo>
                  <a:lnTo>
                    <a:pt x="268" y="273"/>
                  </a:lnTo>
                  <a:lnTo>
                    <a:pt x="272" y="277"/>
                  </a:lnTo>
                  <a:lnTo>
                    <a:pt x="281" y="277"/>
                  </a:lnTo>
                  <a:lnTo>
                    <a:pt x="290" y="273"/>
                  </a:lnTo>
                  <a:lnTo>
                    <a:pt x="295" y="268"/>
                  </a:lnTo>
                  <a:lnTo>
                    <a:pt x="299" y="259"/>
                  </a:lnTo>
                  <a:lnTo>
                    <a:pt x="299" y="251"/>
                  </a:lnTo>
                  <a:lnTo>
                    <a:pt x="295" y="242"/>
                  </a:lnTo>
                  <a:lnTo>
                    <a:pt x="286" y="237"/>
                  </a:lnTo>
                  <a:lnTo>
                    <a:pt x="196" y="179"/>
                  </a:lnTo>
                  <a:lnTo>
                    <a:pt x="254" y="148"/>
                  </a:lnTo>
                  <a:lnTo>
                    <a:pt x="321" y="188"/>
                  </a:lnTo>
                  <a:lnTo>
                    <a:pt x="330" y="192"/>
                  </a:lnTo>
                  <a:lnTo>
                    <a:pt x="335" y="192"/>
                  </a:lnTo>
                  <a:lnTo>
                    <a:pt x="344" y="188"/>
                  </a:lnTo>
                  <a:lnTo>
                    <a:pt x="348" y="179"/>
                  </a:lnTo>
                  <a:lnTo>
                    <a:pt x="348" y="175"/>
                  </a:lnTo>
                  <a:lnTo>
                    <a:pt x="348" y="166"/>
                  </a:lnTo>
                  <a:lnTo>
                    <a:pt x="348" y="157"/>
                  </a:lnTo>
                  <a:lnTo>
                    <a:pt x="339" y="152"/>
                  </a:lnTo>
                  <a:lnTo>
                    <a:pt x="295" y="121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69362" name="Freeform 18"/>
            <p:cNvSpPr/>
            <p:nvPr/>
          </p:nvSpPr>
          <p:spPr bwMode="auto">
            <a:xfrm>
              <a:off x="1233" y="535"/>
              <a:ext cx="263" cy="229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49" y="67"/>
                </a:cxn>
                <a:cxn ang="0">
                  <a:pos x="67" y="0"/>
                </a:cxn>
                <a:cxn ang="0">
                  <a:pos x="134" y="23"/>
                </a:cxn>
                <a:cxn ang="0">
                  <a:pos x="201" y="0"/>
                </a:cxn>
                <a:cxn ang="0">
                  <a:pos x="214" y="67"/>
                </a:cxn>
                <a:cxn ang="0">
                  <a:pos x="263" y="116"/>
                </a:cxn>
                <a:cxn ang="0">
                  <a:pos x="214" y="161"/>
                </a:cxn>
                <a:cxn ang="0">
                  <a:pos x="201" y="228"/>
                </a:cxn>
                <a:cxn ang="0">
                  <a:pos x="134" y="210"/>
                </a:cxn>
                <a:cxn ang="0">
                  <a:pos x="67" y="228"/>
                </a:cxn>
                <a:cxn ang="0">
                  <a:pos x="49" y="161"/>
                </a:cxn>
                <a:cxn ang="0">
                  <a:pos x="0" y="116"/>
                </a:cxn>
              </a:cxnLst>
              <a:rect l="0" t="0" r="r" b="b"/>
              <a:pathLst>
                <a:path w="263" h="228">
                  <a:moveTo>
                    <a:pt x="0" y="116"/>
                  </a:moveTo>
                  <a:lnTo>
                    <a:pt x="49" y="67"/>
                  </a:lnTo>
                  <a:lnTo>
                    <a:pt x="67" y="0"/>
                  </a:lnTo>
                  <a:lnTo>
                    <a:pt x="134" y="23"/>
                  </a:lnTo>
                  <a:lnTo>
                    <a:pt x="201" y="0"/>
                  </a:lnTo>
                  <a:lnTo>
                    <a:pt x="214" y="67"/>
                  </a:lnTo>
                  <a:lnTo>
                    <a:pt x="263" y="116"/>
                  </a:lnTo>
                  <a:lnTo>
                    <a:pt x="214" y="161"/>
                  </a:lnTo>
                  <a:lnTo>
                    <a:pt x="201" y="228"/>
                  </a:lnTo>
                  <a:lnTo>
                    <a:pt x="134" y="210"/>
                  </a:lnTo>
                  <a:lnTo>
                    <a:pt x="67" y="228"/>
                  </a:lnTo>
                  <a:lnTo>
                    <a:pt x="49" y="161"/>
                  </a:lnTo>
                  <a:lnTo>
                    <a:pt x="0" y="116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4101" name="Rectangle 19"/>
          <p:cNvSpPr>
            <a:spLocks noChangeArrowheads="1"/>
          </p:cNvSpPr>
          <p:nvPr/>
        </p:nvSpPr>
        <p:spPr bwMode="auto">
          <a:xfrm>
            <a:off x="2105025" y="3371850"/>
            <a:ext cx="6289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采用干涉法测量试件的热膨胀系数。</a:t>
            </a:r>
            <a:endParaRPr lang="en-US" altLang="zh-CN" sz="28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02" name="Rectangle 20"/>
          <p:cNvSpPr>
            <a:spLocks noChangeArrowheads="1"/>
          </p:cNvSpPr>
          <p:nvPr/>
        </p:nvSpPr>
        <p:spPr bwMode="auto">
          <a:xfrm>
            <a:off x="2105025" y="2035175"/>
            <a:ext cx="5391569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了解迈克尔逊干涉仪的基本原理。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539750" y="623004"/>
            <a:ext cx="38877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二、实验原理</a:t>
            </a:r>
            <a:endParaRPr lang="en-US" altLang="zh-CN" sz="3600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3600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0380" name="Rectangle 12"/>
          <p:cNvSpPr>
            <a:spLocks noChangeArrowheads="1"/>
          </p:cNvSpPr>
          <p:nvPr/>
        </p:nvSpPr>
        <p:spPr bwMode="auto">
          <a:xfrm>
            <a:off x="642938" y="2138313"/>
            <a:ext cx="813276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在实际的测量当中，通常测得的是固体材料在室温 </a:t>
            </a:r>
            <a:r>
              <a:rPr lang="en-US" altLang="zh-CN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400" b="1" baseline="-25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下的长度 </a:t>
            </a:r>
            <a:r>
              <a:rPr lang="en-US" altLang="zh-CN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sz="2400" b="1" baseline="-25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及其在温度</a:t>
            </a:r>
            <a:r>
              <a:rPr lang="en-US" altLang="zh-CN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t</a:t>
            </a:r>
            <a:r>
              <a:rPr lang="en-US" altLang="zh-CN" sz="2400" b="1" baseline="-25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至</a:t>
            </a:r>
            <a:r>
              <a:rPr lang="en-US" altLang="zh-CN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400" b="1" baseline="-25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之间的伸长量（</a:t>
            </a:r>
            <a:r>
              <a:rPr lang="en-US" altLang="zh-CN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sz="2400" b="1" baseline="-25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en-US" altLang="zh-CN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 L</a:t>
            </a:r>
            <a:r>
              <a:rPr lang="en-US" altLang="zh-CN" sz="2400" b="1" baseline="-25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），就可以得到热膨胀系数（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coefficient of thermal expansion</a:t>
            </a: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），这样得到的热膨胀系数是平均热膨胀系数</a:t>
            </a:r>
            <a:r>
              <a:rPr lang="en-US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4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126" name="Object 92"/>
          <p:cNvGraphicFramePr/>
          <p:nvPr/>
        </p:nvGraphicFramePr>
        <p:xfrm>
          <a:off x="2268538" y="4803775"/>
          <a:ext cx="29210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r:id="rId3" imgW="1675765" imgH="444500" progId="Equation.DSMT4">
                  <p:embed/>
                </p:oleObj>
              </mc:Choice>
              <mc:Fallback>
                <p:oleObj r:id="rId3" imgW="1675765" imgH="444500" progId="Equation.DSMT4">
                  <p:embed/>
                  <p:pic>
                    <p:nvPicPr>
                      <p:cNvPr id="0" name="图片 105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803775"/>
                        <a:ext cx="2921000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TextBox 92"/>
          <p:cNvSpPr txBox="1">
            <a:spLocks noChangeArrowheads="1"/>
          </p:cNvSpPr>
          <p:nvPr/>
        </p:nvSpPr>
        <p:spPr bwMode="auto">
          <a:xfrm>
            <a:off x="642938" y="1460123"/>
            <a:ext cx="398938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28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固体的线膨胀系数</a:t>
            </a:r>
          </a:p>
        </p:txBody>
      </p:sp>
      <p:sp>
        <p:nvSpPr>
          <p:cNvPr id="5128" name="TextBox 17"/>
          <p:cNvSpPr txBox="1">
            <a:spLocks noChangeArrowheads="1"/>
          </p:cNvSpPr>
          <p:nvPr/>
        </p:nvSpPr>
        <p:spPr bwMode="auto">
          <a:xfrm>
            <a:off x="6011863" y="4926013"/>
            <a:ext cx="9159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(1)</a:t>
            </a:r>
            <a:endParaRPr lang="zh-CN" altLang="en-US" sz="2800" b="1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29431" y="526167"/>
            <a:ext cx="38877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二、实验原理</a:t>
            </a:r>
            <a:endParaRPr lang="en-US" altLang="zh-CN" sz="3600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3600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7" name="TextBox 36"/>
          <p:cNvSpPr txBox="1">
            <a:spLocks noChangeArrowheads="1"/>
          </p:cNvSpPr>
          <p:nvPr/>
        </p:nvSpPr>
        <p:spPr bwMode="auto">
          <a:xfrm>
            <a:off x="450850" y="1384168"/>
            <a:ext cx="43751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8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干涉法测量热膨胀系数</a:t>
            </a:r>
          </a:p>
        </p:txBody>
      </p:sp>
      <p:pic>
        <p:nvPicPr>
          <p:cNvPr id="6148" name="Picture 37" descr="热膨胀实验仪原理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00" y="485381"/>
            <a:ext cx="4240212" cy="3529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矩形 38"/>
          <p:cNvSpPr>
            <a:spLocks noChangeArrowheads="1"/>
          </p:cNvSpPr>
          <p:nvPr/>
        </p:nvSpPr>
        <p:spPr bwMode="auto">
          <a:xfrm>
            <a:off x="673100" y="2143672"/>
            <a:ext cx="393065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根据迈克尔逊干涉原理可知，长度为</a:t>
            </a: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sz="2000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的待测试件被温控炉加热，当温度从</a:t>
            </a: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000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上升至</a:t>
            </a: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000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lang="zh-CN" altLang="en-US" sz="20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试件因热膨胀</a:t>
            </a: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推动迈克尔逊干涉仪动镜</a:t>
            </a:r>
          </a:p>
        </p:txBody>
      </p:sp>
      <p:graphicFrame>
        <p:nvGraphicFramePr>
          <p:cNvPr id="6150" name="Object 38"/>
          <p:cNvGraphicFramePr/>
          <p:nvPr/>
        </p:nvGraphicFramePr>
        <p:xfrm>
          <a:off x="3694113" y="4722377"/>
          <a:ext cx="1331912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r:id="rId4" imgW="647700" imgH="393700" progId="Equation.DSMT4">
                  <p:embed/>
                </p:oleObj>
              </mc:Choice>
              <mc:Fallback>
                <p:oleObj r:id="rId4" imgW="647700" imgH="393700" progId="Equation.DSMT4">
                  <p:embed/>
                  <p:pic>
                    <p:nvPicPr>
                      <p:cNvPr id="0" name="图片 211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4113" y="4722377"/>
                        <a:ext cx="1331912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Box 40"/>
          <p:cNvSpPr txBox="1">
            <a:spLocks noChangeArrowheads="1"/>
          </p:cNvSpPr>
          <p:nvPr/>
        </p:nvSpPr>
        <p:spPr bwMode="auto">
          <a:xfrm>
            <a:off x="5667375" y="4830327"/>
            <a:ext cx="1057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</a:p>
        </p:txBody>
      </p:sp>
      <p:sp>
        <p:nvSpPr>
          <p:cNvPr id="6152" name="TextBox 41"/>
          <p:cNvSpPr txBox="1">
            <a:spLocks noChangeArrowheads="1"/>
          </p:cNvSpPr>
          <p:nvPr/>
        </p:nvSpPr>
        <p:spPr bwMode="auto">
          <a:xfrm>
            <a:off x="771046" y="5457171"/>
            <a:ext cx="34045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将式（</a:t>
            </a:r>
            <a:r>
              <a:rPr lang="en-US" altLang="zh-CN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）带入式（</a:t>
            </a:r>
            <a:r>
              <a:rPr lang="en-US" altLang="zh-CN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）得：</a:t>
            </a:r>
            <a:endParaRPr lang="en-US" altLang="zh-CN" sz="20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153" name="Object 39"/>
          <p:cNvGraphicFramePr/>
          <p:nvPr/>
        </p:nvGraphicFramePr>
        <p:xfrm>
          <a:off x="3518694" y="5717879"/>
          <a:ext cx="179705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r:id="rId6" imgW="913765" imgH="622300" progId="Equation.DSMT4">
                  <p:embed/>
                </p:oleObj>
              </mc:Choice>
              <mc:Fallback>
                <p:oleObj r:id="rId6" imgW="913765" imgH="622300" progId="Equation.DSMT4">
                  <p:embed/>
                  <p:pic>
                    <p:nvPicPr>
                      <p:cNvPr id="0" name="图片 211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8694" y="5717879"/>
                        <a:ext cx="179705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TextBox 43"/>
          <p:cNvSpPr txBox="1">
            <a:spLocks noChangeArrowheads="1"/>
          </p:cNvSpPr>
          <p:nvPr/>
        </p:nvSpPr>
        <p:spPr bwMode="auto">
          <a:xfrm>
            <a:off x="5724525" y="6029325"/>
            <a:ext cx="1057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</a:p>
        </p:txBody>
      </p:sp>
      <p:sp>
        <p:nvSpPr>
          <p:cNvPr id="6155" name="文本框 1"/>
          <p:cNvSpPr txBox="1">
            <a:spLocks noChangeArrowheads="1"/>
          </p:cNvSpPr>
          <p:nvPr/>
        </p:nvSpPr>
        <p:spPr bwMode="auto">
          <a:xfrm>
            <a:off x="529431" y="4020965"/>
            <a:ext cx="703506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（反射镜</a:t>
            </a:r>
            <a:r>
              <a:rPr lang="en-US" altLang="zh-CN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）的位移量与干涉条纹变化的级数 </a:t>
            </a:r>
            <a:r>
              <a:rPr lang="en-US" altLang="zh-CN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成正比，即：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722313" y="598200"/>
            <a:ext cx="35194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三、实验仪器     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1828573" y="1770573"/>
            <a:ext cx="2525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热膨胀实验仪</a:t>
            </a:r>
          </a:p>
        </p:txBody>
      </p:sp>
      <p:pic>
        <p:nvPicPr>
          <p:cNvPr id="8196" name="Picture 10" descr="~(87)`F4YZ@T]GD{(XBOQ0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86" y="598200"/>
            <a:ext cx="4375377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842963" y="3544888"/>
            <a:ext cx="7927976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主要技术参数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1、He-Ne激光器：功率约1 mW，波长632.8 nm</a:t>
            </a:r>
            <a:r>
              <a:rPr lang="en-U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en-US" sz="2000" b="1" dirty="0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2、温控仪适宜升温范围：室温 </a:t>
            </a:r>
            <a:r>
              <a:rPr lang="en-U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 </a:t>
            </a:r>
            <a:r>
              <a:rPr lang="zh-CN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60℃，测温最小分辨率0.1℃；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3、试件品种：黄铜 a=20.8×10</a:t>
            </a:r>
            <a:r>
              <a:rPr lang="zh-CN" altLang="en-US" sz="2000" b="1" baseline="30000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-6</a:t>
            </a:r>
            <a:r>
              <a:rPr lang="zh-CN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/℃（25℃～300℃）；</a:t>
            </a:r>
            <a:endParaRPr lang="en-US" altLang="zh-CN" sz="2000" b="1" dirty="0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4、试件尺寸：L= 150</a:t>
            </a:r>
            <a:r>
              <a:rPr lang="en-U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.00±0.08</a:t>
            </a:r>
            <a:r>
              <a:rPr lang="zh-CN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mm ，φ= 18 mm；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5、线膨胀装置系统误差：＜3 %。</a:t>
            </a:r>
            <a:endParaRPr lang="zh-CN" altLang="en-US" sz="1600" b="1" dirty="0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7" descr="热膨胀实验仪原理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822" y="333314"/>
            <a:ext cx="4686302" cy="3900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41325" y="439450"/>
            <a:ext cx="4937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四、实验内容与步骤 </a:t>
            </a:r>
          </a:p>
        </p:txBody>
      </p:sp>
      <p:sp>
        <p:nvSpPr>
          <p:cNvPr id="9220" name="TextBox 75"/>
          <p:cNvSpPr txBox="1">
            <a:spLocks noChangeArrowheads="1"/>
          </p:cNvSpPr>
          <p:nvPr/>
        </p:nvSpPr>
        <p:spPr bwMode="auto">
          <a:xfrm>
            <a:off x="359682" y="3785545"/>
            <a:ext cx="8572046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光路调节</a:t>
            </a:r>
          </a:p>
          <a:p>
            <a:pPr marL="450850" indent="-45085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、调节反射镜</a:t>
            </a:r>
            <a:r>
              <a:rPr lang="en-US" altLang="zh-CN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，使从分束镜过来的入射光斑和从反射镜</a:t>
            </a:r>
            <a:r>
              <a:rPr lang="en-US" altLang="zh-CN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反射的光斑重合；</a:t>
            </a:r>
            <a:endParaRPr lang="en-US" altLang="zh-CN" sz="20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0850" indent="-45085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、调节反射镜</a:t>
            </a:r>
            <a:r>
              <a:rPr lang="en-US" altLang="zh-CN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，使毛玻璃屏上两组光点中两个最强点重合；</a:t>
            </a:r>
            <a:endParaRPr lang="en-US" altLang="zh-CN" sz="20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0850" indent="-45085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、将扩束镜放置在激光器出口，仔细调节，毛玻璃屏上将出现干涉条纹，通过微调反射镜1将干涉环调节到毛玻璃屏中便于观察的位置。</a:t>
            </a:r>
            <a:endParaRPr lang="zh-CN" altLang="en-US" sz="16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426" y="2531789"/>
            <a:ext cx="1796881" cy="125375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96039" y="2150969"/>
            <a:ext cx="250902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迈克尔逊干涉仪的调节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Box 76"/>
          <p:cNvSpPr txBox="1">
            <a:spLocks noChangeArrowheads="1"/>
          </p:cNvSpPr>
          <p:nvPr/>
        </p:nvSpPr>
        <p:spPr bwMode="auto">
          <a:xfrm>
            <a:off x="358775" y="688043"/>
            <a:ext cx="841692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实验测试：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每升高5℃干涉条纹变化的级数，直至升高到</a:t>
            </a:r>
            <a:r>
              <a:rPr lang="en-US" altLang="zh-CN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60</a:t>
            </a: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℃；从而根据测得的数据，计算试件的线膨胀系数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50863" y="2651125"/>
          <a:ext cx="7589835" cy="1781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7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05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4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30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24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24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11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0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dirty="0">
                          <a:solidFill>
                            <a:srgbClr val="000066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温度℃</a:t>
                      </a:r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355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dirty="0">
                          <a:solidFill>
                            <a:srgbClr val="000066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干涉环</a:t>
                      </a: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dirty="0">
                          <a:solidFill>
                            <a:srgbClr val="000066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变化数N</a:t>
                      </a:r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2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rgbClr val="000066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试件伸长量</a:t>
                      </a:r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880">
                <a:tc>
                  <a:txBody>
                    <a:bodyPr/>
                    <a:lstStyle/>
                    <a:p>
                      <a:pPr indent="133350"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dirty="0">
                          <a:solidFill>
                            <a:srgbClr val="000066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线膨胀系数</a:t>
                      </a:r>
                    </a:p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dirty="0">
                          <a:solidFill>
                            <a:srgbClr val="000066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α（×10</a:t>
                      </a:r>
                      <a:r>
                        <a:rPr lang="zh-CN" altLang="en-US" sz="1400" b="1" baseline="30000" dirty="0">
                          <a:solidFill>
                            <a:srgbClr val="000066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-6</a:t>
                      </a:r>
                      <a:r>
                        <a:rPr lang="zh-CN" altLang="en-US" sz="1400" b="1" dirty="0">
                          <a:solidFill>
                            <a:srgbClr val="000066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/℃）</a:t>
                      </a:r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303" name="文本框 1"/>
          <p:cNvSpPr txBox="1">
            <a:spLocks noChangeArrowheads="1"/>
          </p:cNvSpPr>
          <p:nvPr/>
        </p:nvSpPr>
        <p:spPr bwMode="auto">
          <a:xfrm>
            <a:off x="438150" y="4551363"/>
            <a:ext cx="775335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作图：</a:t>
            </a:r>
            <a:endParaRPr lang="en-US" altLang="zh-CN" sz="24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以温度为横坐标，热膨胀系数为纵坐标画折线图，观察热膨胀系数随温度升高的变化趋势。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76275" y="553135"/>
            <a:ext cx="45116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四、实验内容与步骤 </a:t>
            </a:r>
          </a:p>
        </p:txBody>
      </p:sp>
      <p:sp>
        <p:nvSpPr>
          <p:cNvPr id="11268" name="TextBox 66"/>
          <p:cNvSpPr txBox="1">
            <a:spLocks noChangeArrowheads="1"/>
          </p:cNvSpPr>
          <p:nvPr/>
        </p:nvSpPr>
        <p:spPr bwMode="auto">
          <a:xfrm>
            <a:off x="739775" y="1290638"/>
            <a:ext cx="8010525" cy="488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注意事项</a:t>
            </a:r>
          </a:p>
          <a:p>
            <a:pPr marL="450850" indent="-45085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反射镜3（动镜）上粘结的石英玻璃管不能承受较大的扭力和拉力。</a:t>
            </a:r>
          </a:p>
          <a:p>
            <a:pPr marL="450850" indent="-45085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2、加热炉中，试件底部的石英垫不能承受较大冲击，务必轻拿轻放试件。</a:t>
            </a:r>
          </a:p>
          <a:p>
            <a:pPr marL="450850" indent="-45085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3、加热炉温度不可设置太高，以免冷却时间过长。</a:t>
            </a:r>
          </a:p>
          <a:p>
            <a:pPr marL="450850" indent="-45085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4、眼睛不可直视激光束。</a:t>
            </a:r>
          </a:p>
          <a:p>
            <a:pPr marL="450850" indent="-45085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5、反射镜和分束镜均为易碎器件，注意安全。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ChangeArrowheads="1"/>
          </p:cNvSpPr>
          <p:nvPr/>
        </p:nvSpPr>
        <p:spPr bwMode="auto">
          <a:xfrm>
            <a:off x="684213" y="737285"/>
            <a:ext cx="33115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五、思考题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84213" y="1809750"/>
            <a:ext cx="769778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对一种材料来说，热膨胀系数是否一定是一个常数？为什么？</a:t>
            </a:r>
            <a:br>
              <a:rPr lang="zh-CN" altLang="en-US" sz="2800" dirty="0"/>
            </a:br>
            <a:r>
              <a:rPr lang="en-US" altLang="zh-CN" sz="2800" dirty="0"/>
              <a:t>2.</a:t>
            </a:r>
            <a:r>
              <a:rPr lang="zh-CN" altLang="en-US" sz="2800" dirty="0"/>
              <a:t>分析实验的主要误差。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572</Words>
  <Application>Microsoft Office PowerPoint</Application>
  <PresentationFormat>全屏显示(4:3)</PresentationFormat>
  <Paragraphs>50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黑体</vt:lpstr>
      <vt:lpstr>华文中宋</vt:lpstr>
      <vt:lpstr>Arial</vt:lpstr>
      <vt:lpstr>Calibri</vt:lpstr>
      <vt:lpstr>Calibri Light</vt:lpstr>
      <vt:lpstr>Times New Roman</vt:lpstr>
      <vt:lpstr>Office 主题</vt:lpstr>
      <vt:lpstr>Equation.DSMT4</vt:lpstr>
      <vt:lpstr>大学物理实验(二)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大学物理实验(二)</dc:title>
  <dc:creator>Admin</dc:creator>
  <cp:lastModifiedBy>郑 彦薇</cp:lastModifiedBy>
  <cp:revision>28</cp:revision>
  <dcterms:created xsi:type="dcterms:W3CDTF">2019-09-22T04:42:00Z</dcterms:created>
  <dcterms:modified xsi:type="dcterms:W3CDTF">2021-12-28T15:00:20Z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5775B66C15C74B0C881FC8710C5D0BBA</vt:lpwstr>
  </property>
  <property fmtid="{D5CDD505-2E9C-101B-9397-08002B2CF9AE}" pid="3" name="KSOProductBuildVer">
    <vt:lpwstr>2052-11.1.0.10938</vt:lpwstr>
  </property>
</Properties>
</file>