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67" r:id="rId2"/>
    <p:sldId id="256" r:id="rId3"/>
    <p:sldId id="268" r:id="rId4"/>
    <p:sldId id="257" r:id="rId5"/>
    <p:sldId id="258" r:id="rId6"/>
    <p:sldId id="259" r:id="rId7"/>
    <p:sldId id="269" r:id="rId8"/>
    <p:sldId id="270" r:id="rId9"/>
    <p:sldId id="272" r:id="rId10"/>
    <p:sldId id="262" r:id="rId11"/>
    <p:sldId id="263" r:id="rId12"/>
    <p:sldId id="273" r:id="rId13"/>
    <p:sldId id="274" r:id="rId14"/>
    <p:sldId id="275" r:id="rId15"/>
    <p:sldId id="276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2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D18D5-0F00-4872-BA5A-2A29CDF0BDDC}" type="datetimeFigureOut">
              <a:rPr lang="zh-CN" altLang="en-US" smtClean="0"/>
              <a:pPr/>
              <a:t>2021-5-17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0BF1A-CC60-4250-845D-E911760594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6218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0BF1A-CC60-4250-845D-E911760594F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7871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7DC-B5E5-4F44-9BE7-03CA8AE785B7}" type="datetimeFigureOut">
              <a:rPr lang="zh-CN" altLang="en-US" smtClean="0"/>
              <a:pPr/>
              <a:t>2021-5-17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57847E-36A6-44E2-8D61-2A2F4CE8F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3481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7DC-B5E5-4F44-9BE7-03CA8AE785B7}" type="datetimeFigureOut">
              <a:rPr lang="zh-CN" altLang="en-US" smtClean="0"/>
              <a:pPr/>
              <a:t>2021-5-17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57847E-36A6-44E2-8D61-2A2F4CE8F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703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7DC-B5E5-4F44-9BE7-03CA8AE785B7}" type="datetimeFigureOut">
              <a:rPr lang="zh-CN" altLang="en-US" smtClean="0"/>
              <a:pPr/>
              <a:t>2021-5-17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57847E-36A6-44E2-8D61-2A2F4CE8F5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677270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7DC-B5E5-4F44-9BE7-03CA8AE785B7}" type="datetimeFigureOut">
              <a:rPr lang="zh-CN" altLang="en-US" smtClean="0"/>
              <a:pPr/>
              <a:t>2021-5-17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57847E-36A6-44E2-8D61-2A2F4CE8F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5742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7DC-B5E5-4F44-9BE7-03CA8AE785B7}" type="datetimeFigureOut">
              <a:rPr lang="zh-CN" altLang="en-US" smtClean="0"/>
              <a:pPr/>
              <a:t>2021-5-17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57847E-36A6-44E2-8D61-2A2F4CE8F5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834539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7DC-B5E5-4F44-9BE7-03CA8AE785B7}" type="datetimeFigureOut">
              <a:rPr lang="zh-CN" altLang="en-US" smtClean="0"/>
              <a:pPr/>
              <a:t>2021-5-17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57847E-36A6-44E2-8D61-2A2F4CE8F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94988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7DC-B5E5-4F44-9BE7-03CA8AE785B7}" type="datetimeFigureOut">
              <a:rPr lang="zh-CN" altLang="en-US" smtClean="0"/>
              <a:pPr/>
              <a:t>2021-5-17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847E-36A6-44E2-8D61-2A2F4CE8F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48130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7DC-B5E5-4F44-9BE7-03CA8AE785B7}" type="datetimeFigureOut">
              <a:rPr lang="zh-CN" altLang="en-US" smtClean="0"/>
              <a:pPr/>
              <a:t>2021-5-17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847E-36A6-44E2-8D61-2A2F4CE8F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7154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7DC-B5E5-4F44-9BE7-03CA8AE785B7}" type="datetimeFigureOut">
              <a:rPr lang="zh-CN" altLang="en-US" smtClean="0"/>
              <a:pPr/>
              <a:t>2021-5-17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847E-36A6-44E2-8D61-2A2F4CE8F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746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7DC-B5E5-4F44-9BE7-03CA8AE785B7}" type="datetimeFigureOut">
              <a:rPr lang="zh-CN" altLang="en-US" smtClean="0"/>
              <a:pPr/>
              <a:t>2021-5-17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57847E-36A6-44E2-8D61-2A2F4CE8F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7037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7DC-B5E5-4F44-9BE7-03CA8AE785B7}" type="datetimeFigureOut">
              <a:rPr lang="zh-CN" altLang="en-US" smtClean="0"/>
              <a:pPr/>
              <a:t>2021-5-17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57847E-36A6-44E2-8D61-2A2F4CE8F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788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7DC-B5E5-4F44-9BE7-03CA8AE785B7}" type="datetimeFigureOut">
              <a:rPr lang="zh-CN" altLang="en-US" smtClean="0"/>
              <a:pPr/>
              <a:t>2021-5-17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57847E-36A6-44E2-8D61-2A2F4CE8F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9936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7DC-B5E5-4F44-9BE7-03CA8AE785B7}" type="datetimeFigureOut">
              <a:rPr lang="zh-CN" altLang="en-US" smtClean="0"/>
              <a:pPr/>
              <a:t>2021-5-17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847E-36A6-44E2-8D61-2A2F4CE8F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553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7DC-B5E5-4F44-9BE7-03CA8AE785B7}" type="datetimeFigureOut">
              <a:rPr lang="zh-CN" altLang="en-US" smtClean="0"/>
              <a:pPr/>
              <a:t>2021-5-17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847E-36A6-44E2-8D61-2A2F4CE8F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0830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7DC-B5E5-4F44-9BE7-03CA8AE785B7}" type="datetimeFigureOut">
              <a:rPr lang="zh-CN" altLang="en-US" smtClean="0"/>
              <a:pPr/>
              <a:t>2021-5-17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847E-36A6-44E2-8D61-2A2F4CE8F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7785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67DC-B5E5-4F44-9BE7-03CA8AE785B7}" type="datetimeFigureOut">
              <a:rPr lang="zh-CN" altLang="en-US" smtClean="0"/>
              <a:pPr/>
              <a:t>2021-5-17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57847E-36A6-44E2-8D61-2A2F4CE8F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1980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D67DC-B5E5-4F44-9BE7-03CA8AE785B7}" type="datetimeFigureOut">
              <a:rPr lang="zh-CN" altLang="en-US" smtClean="0"/>
              <a:pPr/>
              <a:t>2021-5-17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57847E-36A6-44E2-8D61-2A2F4CE8F5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1854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8C33706-2ABC-44F0-94F0-2FED3FF0C154}"/>
              </a:ext>
            </a:extLst>
          </p:cNvPr>
          <p:cNvSpPr txBox="1"/>
          <p:nvPr/>
        </p:nvSpPr>
        <p:spPr>
          <a:xfrm>
            <a:off x="4065037" y="2335801"/>
            <a:ext cx="502129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磁特性综合实验</a:t>
            </a:r>
            <a:endParaRPr lang="en-US" altLang="zh-CN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endParaRPr lang="en-US" altLang="zh-CN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大学物理实验（一）</a:t>
            </a:r>
          </a:p>
        </p:txBody>
      </p:sp>
    </p:spTree>
    <p:extLst>
      <p:ext uri="{BB962C8B-B14F-4D97-AF65-F5344CB8AC3E}">
        <p14:creationId xmlns="" xmlns:p14="http://schemas.microsoft.com/office/powerpoint/2010/main" val="203532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3C4ACFC-DD52-48ED-B9D0-E29B458203FF}"/>
              </a:ext>
            </a:extLst>
          </p:cNvPr>
          <p:cNvSpPr txBox="1"/>
          <p:nvPr/>
        </p:nvSpPr>
        <p:spPr>
          <a:xfrm>
            <a:off x="1540475" y="577380"/>
            <a:ext cx="3361039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三、实验仪器：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D35D4CF5-B6E8-464F-AFEA-877B4A550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683" y="1412893"/>
            <a:ext cx="4608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GDS1104R</a:t>
            </a:r>
            <a:r>
              <a:rPr lang="zh-CN" altLang="en-US" sz="2000" dirty="0"/>
              <a:t>数字示波器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333D2BB8-54CE-45BC-BC27-0F4E48D9CF3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8400" y="2980550"/>
            <a:ext cx="5039698" cy="2951174"/>
          </a:xfrm>
          <a:prstGeom prst="rect">
            <a:avLst/>
          </a:prstGeom>
        </p:spPr>
      </p:pic>
      <p:sp>
        <p:nvSpPr>
          <p:cNvPr id="11" name="矩形 11">
            <a:extLst>
              <a:ext uri="{FF2B5EF4-FFF2-40B4-BE49-F238E27FC236}">
                <a16:creationId xmlns="" xmlns:a16="http://schemas.microsoft.com/office/drawing/2014/main" id="{FD4EFEBD-8E20-4473-B9E1-24F084031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422" y="2331324"/>
            <a:ext cx="1656184" cy="40011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/>
              <a:t>Cursor(</a:t>
            </a:r>
            <a:r>
              <a:rPr lang="zh-CN" altLang="en-US" b="1" dirty="0"/>
              <a:t>读数</a:t>
            </a:r>
            <a:r>
              <a:rPr lang="en-US" altLang="zh-CN" b="1" dirty="0"/>
              <a:t>)</a:t>
            </a:r>
            <a:endParaRPr lang="zh-CN" altLang="zh-CN" b="1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67B3A275-661B-4F0B-8B87-BBCCF58FCAAD}"/>
              </a:ext>
            </a:extLst>
          </p:cNvPr>
          <p:cNvCxnSpPr/>
          <p:nvPr/>
        </p:nvCxnSpPr>
        <p:spPr>
          <a:xfrm>
            <a:off x="6679542" y="2729787"/>
            <a:ext cx="216024" cy="39419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4">
            <a:extLst>
              <a:ext uri="{FF2B5EF4-FFF2-40B4-BE49-F238E27FC236}">
                <a16:creationId xmlns="" xmlns:a16="http://schemas.microsoft.com/office/drawing/2014/main" id="{37B32B5D-1FC3-4A1F-AFB3-CD06BFD25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288" y="2328645"/>
            <a:ext cx="2165978" cy="40011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/>
              <a:t>Acquire(XY</a:t>
            </a:r>
            <a:r>
              <a:rPr lang="zh-CN" altLang="en-US" b="1" dirty="0"/>
              <a:t>合成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68E9971D-D233-49F0-8904-A90B6A143921}"/>
              </a:ext>
            </a:extLst>
          </p:cNvPr>
          <p:cNvCxnSpPr/>
          <p:nvPr/>
        </p:nvCxnSpPr>
        <p:spPr>
          <a:xfrm flipH="1">
            <a:off x="7577992" y="2728755"/>
            <a:ext cx="181670" cy="3573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1">
            <a:extLst>
              <a:ext uri="{FF2B5EF4-FFF2-40B4-BE49-F238E27FC236}">
                <a16:creationId xmlns="" xmlns:a16="http://schemas.microsoft.com/office/drawing/2014/main" id="{0FEA424C-998D-46AD-B53D-168287549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8628" y="2330754"/>
            <a:ext cx="1198786" cy="40011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/>
              <a:t>Variable</a:t>
            </a:r>
            <a:endParaRPr lang="zh-CN" altLang="zh-CN" b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="" xmlns:a16="http://schemas.microsoft.com/office/drawing/2014/main" id="{5866489D-ACEB-465E-9364-25A1063CE638}"/>
              </a:ext>
            </a:extLst>
          </p:cNvPr>
          <p:cNvCxnSpPr/>
          <p:nvPr/>
        </p:nvCxnSpPr>
        <p:spPr>
          <a:xfrm>
            <a:off x="4951350" y="2729217"/>
            <a:ext cx="1224136" cy="39419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7963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D303D2-EF5C-4B87-AB2A-D4E3D241588F}"/>
              </a:ext>
            </a:extLst>
          </p:cNvPr>
          <p:cNvSpPr txBox="1"/>
          <p:nvPr/>
        </p:nvSpPr>
        <p:spPr>
          <a:xfrm>
            <a:off x="1540475" y="577380"/>
            <a:ext cx="3361039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四、实验步骤：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75">
            <a:extLst>
              <a:ext uri="{FF2B5EF4-FFF2-40B4-BE49-F238E27FC236}">
                <a16:creationId xmlns="" xmlns:a16="http://schemas.microsoft.com/office/drawing/2014/main" id="{2CDD7C97-5756-4E2A-8642-52AAA7FDB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667" y="1618308"/>
            <a:ext cx="2567583" cy="66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、线路连接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75">
                <a:extLst>
                  <a:ext uri="{FF2B5EF4-FFF2-40B4-BE49-F238E27FC236}">
                    <a16:creationId xmlns:a16="http://schemas.microsoft.com/office/drawing/2014/main" id="{9EAE0EB2-4D35-437B-B71D-40725CE7D0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5820" y="2397092"/>
                <a:ext cx="8073045" cy="32476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a)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按原理图接好线</a:t>
                </a:r>
                <a:endParaRPr lang="en-US" altLang="zh-CN" sz="2800" b="1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（仪器面板上已画线的地方是通路）；</a:t>
                </a:r>
                <a:endParaRPr lang="en-US" altLang="zh-CN" sz="2800" b="1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b)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调整各元件的参数值，找到合适的波形，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并记录元件参数</a:t>
                </a:r>
                <a:endParaRPr lang="en-US" altLang="zh-CN" sz="28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（参考值：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0.8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Ω</m:t>
                    </m:r>
                    <m:r>
                      <a:rPr lang="zh-CN" altLang="en-US" sz="28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，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=105</m:t>
                    </m:r>
                    <m:r>
                      <m:rPr>
                        <m:sty m:val="p"/>
                      </m:rPr>
                      <a:rPr lang="en-US" altLang="zh-CN" sz="28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kΩ</m:t>
                    </m:r>
                    <m:r>
                      <a:rPr lang="zh-CN" altLang="en-US" sz="2800" b="1" i="1" smtClean="0">
                        <a:solidFill>
                          <a:srgbClr val="000066"/>
                        </a:solidFill>
                        <a:latin typeface="Cambria Math"/>
                        <a:ea typeface="华文中宋" panose="02010600040101010101" pitchFamily="2" charset="-122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8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C</m:t>
                    </m:r>
                  </m:oMath>
                </a14:m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=2.0</a:t>
                </a:r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𝝁</m:t>
                    </m:r>
                    <m:r>
                      <m:rPr>
                        <m:sty m:val="p"/>
                      </m:rPr>
                      <a:rPr lang="en-US" altLang="zh-CN" sz="28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F</m:t>
                    </m:r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）。</a:t>
                </a:r>
              </a:p>
            </p:txBody>
          </p:sp>
        </mc:Choice>
        <mc:Fallback>
          <p:sp>
            <p:nvSpPr>
              <p:cNvPr id="7" name="TextBox 75">
                <a:extLst>
                  <a:ext uri="{FF2B5EF4-FFF2-40B4-BE49-F238E27FC236}">
                    <a16:creationId xmlns="" xmlns:a16="http://schemas.microsoft.com/office/drawing/2014/main" id="{9EAE0EB2-4D35-437B-B71D-40725CE7D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5820" y="2397092"/>
                <a:ext cx="8073045" cy="3247684"/>
              </a:xfrm>
              <a:prstGeom prst="rect">
                <a:avLst/>
              </a:prstGeom>
              <a:blipFill>
                <a:blip r:embed="rId2" cstate="print"/>
                <a:stretch>
                  <a:fillRect l="-1586" r="-5891" b="-4315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35583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D303D2-EF5C-4B87-AB2A-D4E3D241588F}"/>
              </a:ext>
            </a:extLst>
          </p:cNvPr>
          <p:cNvSpPr txBox="1"/>
          <p:nvPr/>
        </p:nvSpPr>
        <p:spPr>
          <a:xfrm>
            <a:off x="1540475" y="577380"/>
            <a:ext cx="3361039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四、实验步骤：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="" xmlns:a16="http://schemas.microsoft.com/office/drawing/2014/main" id="{33473550-B499-438A-BF59-FE5BCEAAA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606" y="1629423"/>
            <a:ext cx="8785225" cy="66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、示波器的操作</a:t>
            </a:r>
            <a:endParaRPr lang="zh-CN" altLang="en-US" dirty="0"/>
          </a:p>
        </p:txBody>
      </p:sp>
      <p:sp>
        <p:nvSpPr>
          <p:cNvPr id="9" name="文本框 1">
            <a:extLst>
              <a:ext uri="{FF2B5EF4-FFF2-40B4-BE49-F238E27FC236}">
                <a16:creationId xmlns="" xmlns:a16="http://schemas.microsoft.com/office/drawing/2014/main" id="{B97E6CB0-217C-4902-A387-20CF8309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721" y="2393010"/>
            <a:ext cx="891761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a)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按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Acquire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键将模式改为</a:t>
            </a:r>
            <a:r>
              <a:rPr lang="en-US" altLang="zh-CN" sz="2800" b="1" dirty="0" err="1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xy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b)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按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Cursor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键两下出现坐标读取的横竖线，按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 Cursor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 Cursor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键对应的按钮选定某一组或两组坐标，再旋转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Variable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旋钮移动坐标读数。</a:t>
            </a:r>
          </a:p>
        </p:txBody>
      </p:sp>
    </p:spTree>
    <p:extLst>
      <p:ext uri="{BB962C8B-B14F-4D97-AF65-F5344CB8AC3E}">
        <p14:creationId xmlns="" xmlns:p14="http://schemas.microsoft.com/office/powerpoint/2010/main" val="191880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D303D2-EF5C-4B87-AB2A-D4E3D241588F}"/>
              </a:ext>
            </a:extLst>
          </p:cNvPr>
          <p:cNvSpPr txBox="1"/>
          <p:nvPr/>
        </p:nvSpPr>
        <p:spPr>
          <a:xfrm>
            <a:off x="1540475" y="577380"/>
            <a:ext cx="3361039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四、实验步骤：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CBC17C3-6D0B-48CB-8D1E-98D220FDC1E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12783" y="1529508"/>
            <a:ext cx="5976664" cy="40109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6570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D303D2-EF5C-4B87-AB2A-D4E3D241588F}"/>
              </a:ext>
            </a:extLst>
          </p:cNvPr>
          <p:cNvSpPr txBox="1"/>
          <p:nvPr/>
        </p:nvSpPr>
        <p:spPr>
          <a:xfrm>
            <a:off x="1540475" y="577380"/>
            <a:ext cx="3361039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四、实验步骤：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76">
            <a:extLst>
              <a:ext uri="{FF2B5EF4-FFF2-40B4-BE49-F238E27FC236}">
                <a16:creationId xmlns="" xmlns:a16="http://schemas.microsoft.com/office/drawing/2014/main" id="{671B310C-7DEF-442D-8CE3-C5447F521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704" y="1327866"/>
            <a:ext cx="8785225" cy="13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、读取数据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a)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磁滞回线</a:t>
            </a:r>
            <a:endParaRPr lang="zh-CN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09CC632-1500-40AF-807D-17EF5ACA5115}"/>
                  </a:ext>
                </a:extLst>
              </p:cNvPr>
              <p:cNvSpPr txBox="1"/>
              <p:nvPr/>
            </p:nvSpPr>
            <p:spPr>
              <a:xfrm>
                <a:off x="2220422" y="2955706"/>
                <a:ext cx="2160236" cy="852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3600" dirty="0">
                    <a:solidFill>
                      <a:srgbClr val="292929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dirty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sz="3600" i="1" dirty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3600" dirty="0">
                  <a:solidFill>
                    <a:srgbClr val="292929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409CC632-1500-40AF-807D-17EF5ACA5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422" y="2955706"/>
                <a:ext cx="2160236" cy="852541"/>
              </a:xfrm>
              <a:prstGeom prst="rect">
                <a:avLst/>
              </a:prstGeom>
              <a:blipFill>
                <a:blip r:embed="rId2" cstate="print"/>
                <a:stretch>
                  <a:fillRect t="-4286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1C2752-F4EF-430C-822E-A8158B39740A}"/>
                  </a:ext>
                </a:extLst>
              </p:cNvPr>
              <p:cNvSpPr txBox="1"/>
              <p:nvPr/>
            </p:nvSpPr>
            <p:spPr>
              <a:xfrm>
                <a:off x="2207396" y="4128100"/>
                <a:ext cx="1946564" cy="901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CN" sz="3600" dirty="0">
                    <a:solidFill>
                      <a:srgbClr val="292929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dirty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600" i="1" dirty="0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CN" sz="3600" i="1" dirty="0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3600" i="1" dirty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sSub>
                          <m:sSubPr>
                            <m:ctrlP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600" i="1" dirty="0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3600" i="1" dirty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dirty="0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3600" b="0" i="1" dirty="0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600" b="0" i="1" dirty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zh-CN" altLang="en-US" sz="3600" dirty="0">
                  <a:solidFill>
                    <a:srgbClr val="292929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C91C2752-F4EF-430C-822E-A8158B397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396" y="4128100"/>
                <a:ext cx="1946564" cy="901337"/>
              </a:xfrm>
              <a:prstGeom prst="rect">
                <a:avLst/>
              </a:prstGeom>
              <a:blipFill>
                <a:blip r:embed="rId3" cstate="print"/>
                <a:stretch>
                  <a:fillRect b="-8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870134AD-BC82-40F2-95AB-A39BC2C6E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9447369"/>
              </p:ext>
            </p:extLst>
          </p:nvPr>
        </p:nvGraphicFramePr>
        <p:xfrm>
          <a:off x="5382261" y="994358"/>
          <a:ext cx="6096000" cy="31059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462277445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050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kern="100" dirty="0">
                          <a:effectLst/>
                        </a:rPr>
                        <a:t>U</a:t>
                      </a:r>
                      <a:r>
                        <a:rPr lang="en-US" altLang="zh-CN" sz="2000" i="1" kern="100" baseline="-25000" dirty="0">
                          <a:effectLst/>
                        </a:rPr>
                        <a:t>X</a:t>
                      </a:r>
                      <a:r>
                        <a:rPr lang="en-US" altLang="zh-CN" sz="2000" kern="100" dirty="0">
                          <a:effectLst/>
                        </a:rPr>
                        <a:t>/mV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effectLst/>
                        </a:rPr>
                        <a:t>H</a:t>
                      </a:r>
                      <a:r>
                        <a:rPr lang="en-US" sz="2000" kern="100" dirty="0">
                          <a:effectLst/>
                        </a:rPr>
                        <a:t>/(A/m)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effectLst/>
                        </a:rPr>
                        <a:t>U</a:t>
                      </a:r>
                      <a:r>
                        <a:rPr lang="en-US" sz="2000" i="1" kern="100" baseline="-25000" dirty="0">
                          <a:effectLst/>
                        </a:rPr>
                        <a:t>Y</a:t>
                      </a:r>
                      <a:r>
                        <a:rPr lang="en-US" sz="2000" kern="100" dirty="0">
                          <a:effectLst/>
                        </a:rPr>
                        <a:t>/mV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effectLst/>
                        </a:rPr>
                        <a:t>B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en-US" altLang="zh-CN" sz="2000" kern="100" dirty="0" err="1">
                          <a:effectLst/>
                        </a:rPr>
                        <a:t>m</a:t>
                      </a:r>
                      <a:r>
                        <a:rPr lang="en-US" sz="2000" kern="100" dirty="0" err="1">
                          <a:effectLst/>
                        </a:rPr>
                        <a:t>T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05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5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5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51847826"/>
                  </a:ext>
                </a:extLst>
              </a:tr>
              <a:tr h="505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779277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590C45B-325F-46EE-A680-11BDA31C9988}"/>
                  </a:ext>
                </a:extLst>
              </p:cNvPr>
              <p:cNvSpPr txBox="1"/>
              <p:nvPr/>
            </p:nvSpPr>
            <p:spPr>
              <a:xfrm>
                <a:off x="2207396" y="5564701"/>
                <a:ext cx="63497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测量电源频率为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𝑯𝒛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时的磁滞回线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="" xmlns:a16="http://schemas.microsoft.com/office/drawing/2014/main" id="{4590C45B-325F-46EE-A680-11BDA31C9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396" y="5564701"/>
                <a:ext cx="6349730" cy="523220"/>
              </a:xfrm>
              <a:prstGeom prst="rect">
                <a:avLst/>
              </a:prstGeom>
              <a:blipFill>
                <a:blip r:embed="rId4" cstate="print"/>
                <a:stretch>
                  <a:fillRect l="-1919" t="-1511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9304E37-D59E-4630-89FD-A00D92FC6757}"/>
                  </a:ext>
                </a:extLst>
              </p:cNvPr>
              <p:cNvSpPr/>
              <p:nvPr/>
            </p:nvSpPr>
            <p:spPr>
              <a:xfrm>
                <a:off x="4776706" y="4433785"/>
                <a:ext cx="7560840" cy="946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样品</a:t>
                </a:r>
                <a:r>
                  <a:rPr lang="en-US" altLang="zh-CN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参数：</a:t>
                </a:r>
                <a:r>
                  <a:rPr lang="en-US" altLang="zh-CN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L=0.075m</a:t>
                </a:r>
                <a:r>
                  <a:rPr lang="zh-CN" altLang="en-US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lang="en-US" altLang="zh-CN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S=1.2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80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en-US" altLang="zh-CN" sz="280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lang="en-US" altLang="zh-CN" sz="2800" dirty="0">
                    <a:solidFill>
                      <a:srgbClr val="292929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N1=N2=N3=150</a:t>
                </a:r>
                <a:endParaRPr lang="zh-CN" altLang="en-US" sz="2800" dirty="0">
                  <a:solidFill>
                    <a:srgbClr val="292929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="" xmlns:a16="http://schemas.microsoft.com/office/drawing/2014/main" id="{89304E37-D59E-4630-89FD-A00D92FC6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06" y="4433785"/>
                <a:ext cx="7560840" cy="946444"/>
              </a:xfrm>
              <a:prstGeom prst="rect">
                <a:avLst/>
              </a:prstGeom>
              <a:blipFill>
                <a:blip r:embed="rId5" cstate="print"/>
                <a:stretch>
                  <a:fillRect l="-1694" t="-6410" r="-3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30707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D303D2-EF5C-4B87-AB2A-D4E3D241588F}"/>
              </a:ext>
            </a:extLst>
          </p:cNvPr>
          <p:cNvSpPr txBox="1"/>
          <p:nvPr/>
        </p:nvSpPr>
        <p:spPr>
          <a:xfrm>
            <a:off x="1540475" y="577380"/>
            <a:ext cx="3361039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四、实验步骤：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BC8A30E-7685-4C91-9731-EA8FD44CAFD7}"/>
              </a:ext>
            </a:extLst>
          </p:cNvPr>
          <p:cNvSpPr/>
          <p:nvPr/>
        </p:nvSpPr>
        <p:spPr>
          <a:xfrm>
            <a:off x="1973432" y="1071039"/>
            <a:ext cx="1936749" cy="661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b)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磁化曲线</a:t>
            </a:r>
            <a:endParaRPr lang="zh-CN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="" xmlns:a16="http://schemas.microsoft.com/office/drawing/2014/main" id="{B25DE2E4-A743-479B-95D1-1F9FE060C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18045238"/>
              </p:ext>
            </p:extLst>
          </p:nvPr>
        </p:nvGraphicFramePr>
        <p:xfrm>
          <a:off x="2188723" y="3429000"/>
          <a:ext cx="7804861" cy="264722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5335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5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67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529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67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9529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9529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9671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4435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520251312"/>
                  </a:ext>
                </a:extLst>
              </a:tr>
              <a:tr h="444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effectLst/>
                        </a:rPr>
                        <a:t>U</a:t>
                      </a:r>
                      <a:r>
                        <a:rPr lang="en-US" sz="2400" i="1" kern="100" baseline="-25000" dirty="0">
                          <a:effectLst/>
                        </a:rPr>
                        <a:t>X</a:t>
                      </a:r>
                      <a:r>
                        <a:rPr lang="en-US" sz="2400" kern="100" dirty="0">
                          <a:effectLst/>
                        </a:rPr>
                        <a:t>/m</a:t>
                      </a:r>
                      <a:r>
                        <a:rPr lang="en-US" altLang="zh-CN" sz="2400" kern="100" dirty="0">
                          <a:effectLst/>
                        </a:rPr>
                        <a:t>V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9743">
                <a:tc>
                  <a:txBody>
                    <a:bodyPr/>
                    <a:lstStyle/>
                    <a:p>
                      <a:pPr indent="57785" algn="l"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2400" kern="100" dirty="0">
                          <a:effectLst/>
                        </a:rPr>
                        <a:t>/</a:t>
                      </a:r>
                      <a:r>
                        <a:rPr lang="zh-CN" sz="2400" kern="100" dirty="0">
                          <a:effectLst/>
                        </a:rPr>
                        <a:t>（</a:t>
                      </a:r>
                      <a:r>
                        <a:rPr lang="en-US" sz="2400" kern="100" dirty="0">
                          <a:effectLst/>
                        </a:rPr>
                        <a:t>A/m</a:t>
                      </a:r>
                      <a:r>
                        <a:rPr lang="zh-CN" sz="2400" kern="100" dirty="0">
                          <a:effectLst/>
                        </a:rPr>
                        <a:t>）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31750" algn="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33655" algn="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4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effectLst/>
                        </a:rPr>
                        <a:t>U</a:t>
                      </a:r>
                      <a:r>
                        <a:rPr lang="en-US" sz="2400" i="1" kern="100" baseline="-25000" dirty="0">
                          <a:effectLst/>
                        </a:rPr>
                        <a:t>Y</a:t>
                      </a:r>
                      <a:r>
                        <a:rPr lang="en-US" sz="2400" kern="100" dirty="0">
                          <a:effectLst/>
                        </a:rPr>
                        <a:t>/m</a:t>
                      </a:r>
                      <a:r>
                        <a:rPr lang="en-US" altLang="zh-CN" sz="2400" kern="100" dirty="0">
                          <a:effectLst/>
                        </a:rPr>
                        <a:t>V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4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effectLst/>
                        </a:rPr>
                        <a:t>B</a:t>
                      </a:r>
                      <a:r>
                        <a:rPr lang="en-US" sz="2400" kern="100" dirty="0">
                          <a:effectLst/>
                        </a:rPr>
                        <a:t>/</a:t>
                      </a:r>
                      <a:r>
                        <a:rPr lang="en-US" altLang="zh-CN" sz="2400" kern="100" dirty="0" err="1">
                          <a:effectLst/>
                        </a:rPr>
                        <a:t>m</a:t>
                      </a:r>
                      <a:r>
                        <a:rPr lang="en-US" sz="2400" kern="100" dirty="0" err="1">
                          <a:effectLst/>
                        </a:rPr>
                        <a:t>T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6355" algn="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1275" algn="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2545" algn="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085" algn="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33655" algn="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EC5EDA8-7920-40E3-9A81-971092AA29C7}"/>
                  </a:ext>
                </a:extLst>
              </p:cNvPr>
              <p:cNvSpPr txBox="1"/>
              <p:nvPr/>
            </p:nvSpPr>
            <p:spPr>
              <a:xfrm>
                <a:off x="4061664" y="1215055"/>
                <a:ext cx="55614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测量电源频率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altLang="zh-CN" sz="2800" b="1" i="0">
                        <a:latin typeface="Cambria Math" panose="02040503050406030204" pitchFamily="18" charset="0"/>
                      </a:rPr>
                      <m:t>𝐇𝐳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时的磁化曲线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="" xmlns:a16="http://schemas.microsoft.com/office/drawing/2014/main" id="{1EC5EDA8-7920-40E3-9A81-971092AA2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664" y="1215055"/>
                <a:ext cx="5561470" cy="523220"/>
              </a:xfrm>
              <a:prstGeom prst="rect">
                <a:avLst/>
              </a:prstGeom>
              <a:blipFill>
                <a:blip r:embed="rId2" cstate="print"/>
                <a:stretch>
                  <a:fillRect l="-2191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9444AB9B-EBFF-4A3A-ABE5-A80E5C5EDBCF}"/>
              </a:ext>
            </a:extLst>
          </p:cNvPr>
          <p:cNvSpPr txBox="1"/>
          <p:nvPr/>
        </p:nvSpPr>
        <p:spPr>
          <a:xfrm>
            <a:off x="2337069" y="1908705"/>
            <a:ext cx="84898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退磁：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拟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时针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幅度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旋钮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，逐渐减小磁化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电压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，使示波器上磁滞回线成为一个点。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/>
              <a:t>磁化曲线记录：</a:t>
            </a:r>
            <a:r>
              <a:rPr lang="zh-CN" altLang="en-US" dirty="0"/>
              <a:t>逐渐增加磁化电压，形成一组磁滞回线，记录各磁滞回线顶点的电压值（</a:t>
            </a:r>
            <a:r>
              <a:rPr lang="en-US" altLang="zh-CN" i="1" dirty="0"/>
              <a:t>U</a:t>
            </a:r>
            <a:r>
              <a:rPr lang="en-US" altLang="zh-CN" i="1" baseline="-25000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U</a:t>
            </a:r>
            <a:r>
              <a:rPr lang="en-US" altLang="zh-CN" i="1" baseline="-25000" dirty="0"/>
              <a:t>Y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1434794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9A450A6-FC0E-4C33-8B65-C6D5101ECF9B}"/>
                  </a:ext>
                </a:extLst>
              </p:cNvPr>
              <p:cNvSpPr txBox="1"/>
              <p:nvPr/>
            </p:nvSpPr>
            <p:spPr>
              <a:xfrm>
                <a:off x="2557897" y="517803"/>
                <a:ext cx="7257574" cy="634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20000" indent="-720000"/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五、报告要求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720000" indent="-720000"/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792000" indent="-324000">
                  <a:buFont typeface="+mj-ea"/>
                  <a:buAutoNum type="circleNumDbPlain"/>
                </a:pP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画出电源频率为</a:t>
                </a:r>
                <a14:m>
                  <m:oMath xmlns:m="http://schemas.openxmlformats.org/officeDocument/2006/math">
                    <m:r>
                      <a:rPr lang="en-US" altLang="zh-CN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𝟓𝟎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𝑯𝒛</m:t>
                    </m:r>
                  </m:oMath>
                </a14:m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时的基本磁化曲线</a:t>
                </a:r>
                <a:r>
                  <a:rPr lang="en-US" altLang="zh-CN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~</a:t>
                </a:r>
                <a:r>
                  <a:rPr lang="en-US" altLang="zh-CN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</a:p>
              <a:p>
                <a:pPr marL="792000" indent="-324000">
                  <a:buFont typeface="+mj-ea"/>
                  <a:buAutoNum type="circleNumDbPlain"/>
                </a:pP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画出电源频率为</a:t>
                </a:r>
                <a14:m>
                  <m:oMath xmlns:m="http://schemas.openxmlformats.org/officeDocument/2006/math">
                    <m:r>
                      <a:rPr lang="en-US" altLang="zh-CN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𝟓𝟎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𝑯𝒛</m:t>
                    </m:r>
                  </m:oMath>
                </a14:m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时的磁滞回线</a:t>
                </a:r>
                <a:r>
                  <a:rPr lang="en-US" altLang="zh-CN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~</a:t>
                </a:r>
                <a:r>
                  <a:rPr lang="en-US" altLang="zh-CN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</a:p>
              <a:p>
                <a:pPr marL="792000" indent="-324000">
                  <a:buFont typeface="+mj-ea"/>
                  <a:buAutoNum type="circleNumDbPlain"/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报告书写规范、回答思考题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792000" indent="-324000">
                  <a:buFont typeface="+mj-ea"/>
                  <a:buAutoNum type="circleNumDbPlain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8000"/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8000"/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8000"/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8000"/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8000"/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8000"/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8000"/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8000"/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8000"/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792000" indent="-324000">
                  <a:buFont typeface="+mj-ea"/>
                  <a:buAutoNum type="circleNumDbPlain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8000"/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思考题：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10900" indent="-342900">
                  <a:buAutoNum type="arabicPeriod"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R1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的值为什么不能太大？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10900" indent="-342900">
                  <a:buAutoNum type="arabicPeriod"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在测磁滞回线和基本磁化曲线时，为什么要先退磁？如果不退磁，对测试结果会有什么影响？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10900" indent="-342900">
                  <a:buAutoNum type="arabicPeriod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="" xmlns:a16="http://schemas.microsoft.com/office/drawing/2014/main" id="{39A450A6-FC0E-4C33-8B65-C6D5101EC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897" y="517803"/>
                <a:ext cx="7257574" cy="6340197"/>
              </a:xfrm>
              <a:prstGeom prst="rect">
                <a:avLst/>
              </a:prstGeom>
              <a:blipFill>
                <a:blip r:embed="rId2" cstate="print"/>
                <a:stretch>
                  <a:fillRect l="-1765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6DE22C75-9C22-443D-B202-15BA08BF227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71324" y="2336875"/>
            <a:ext cx="4572000" cy="2752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E1CBD42-FCF8-4B8F-B203-B274142D583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5820" y="2336875"/>
            <a:ext cx="4572000" cy="2752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939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224A820D-2DCB-4BAB-9742-52E3D95D2693}"/>
              </a:ext>
            </a:extLst>
          </p:cNvPr>
          <p:cNvSpPr txBox="1"/>
          <p:nvPr/>
        </p:nvSpPr>
        <p:spPr>
          <a:xfrm>
            <a:off x="1918405" y="560907"/>
            <a:ext cx="9310255" cy="2868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一、实验目的：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0000" indent="-342900">
              <a:lnSpc>
                <a:spcPct val="150000"/>
              </a:lnSpc>
              <a:spcBef>
                <a:spcPts val="2000"/>
              </a:spcBef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理解铁磁材料的磁滞回线和磁化曲线等概念。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0000" indent="-342900">
              <a:lnSpc>
                <a:spcPct val="150000"/>
              </a:lnSpc>
              <a:spcBef>
                <a:spcPts val="2000"/>
              </a:spcBef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学会用示波器法测绘基本磁化曲线和磁滞回线。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0000" indent="-342900">
              <a:lnSpc>
                <a:spcPct val="150000"/>
              </a:lnSpc>
              <a:spcBef>
                <a:spcPts val="2000"/>
              </a:spcBef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测量铁磁样品的饱和磁感应强度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、剩磁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和矫顽力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72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50EA1260-5CFC-47CF-9E52-CC9C2B7843E4}"/>
              </a:ext>
            </a:extLst>
          </p:cNvPr>
          <p:cNvSpPr txBox="1"/>
          <p:nvPr/>
        </p:nvSpPr>
        <p:spPr>
          <a:xfrm>
            <a:off x="1717589" y="426946"/>
            <a:ext cx="7271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二、实验原理：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32000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铁磁体的磁化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7E159922-C245-44C1-8D6B-E8B473FDE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44" y="1554262"/>
            <a:ext cx="6375112" cy="26259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C8725DD-DE80-4C69-AC65-9FF73A127131}"/>
              </a:ext>
            </a:extLst>
          </p:cNvPr>
          <p:cNvSpPr txBox="1"/>
          <p:nvPr/>
        </p:nvSpPr>
        <p:spPr>
          <a:xfrm>
            <a:off x="4226010" y="381086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DAF371CC-F624-469E-A38F-A5F88F10CC0D}"/>
              </a:ext>
            </a:extLst>
          </p:cNvPr>
          <p:cNvSpPr txBox="1"/>
          <p:nvPr/>
        </p:nvSpPr>
        <p:spPr>
          <a:xfrm>
            <a:off x="6981567" y="381086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4A306459-699A-49EB-A8E7-15C83D957104}"/>
              </a:ext>
            </a:extLst>
          </p:cNvPr>
          <p:cNvSpPr txBox="1"/>
          <p:nvPr/>
        </p:nvSpPr>
        <p:spPr>
          <a:xfrm>
            <a:off x="3929566" y="4191074"/>
            <a:ext cx="4442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1600" dirty="0"/>
              <a:t>铁磁材料中的磁畴在外部磁场中的定向排列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4CA4E1EE-80E9-49DE-A9C6-920E91A970C6}"/>
              </a:ext>
            </a:extLst>
          </p:cNvPr>
          <p:cNvSpPr txBox="1"/>
          <p:nvPr/>
        </p:nvSpPr>
        <p:spPr>
          <a:xfrm>
            <a:off x="2534603" y="4820793"/>
            <a:ext cx="7590910" cy="1805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铁磁材料中的磁畴在外部磁场中的定向排布，产生整体磁化强度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，进一步增强铁磁体周围的磁感应强度：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2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整体磁化强度的大小与磁畴定向排布的程度有关，受到外加磁场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的影响</a:t>
            </a:r>
          </a:p>
        </p:txBody>
      </p:sp>
    </p:spTree>
    <p:extLst>
      <p:ext uri="{BB962C8B-B14F-4D97-AF65-F5344CB8AC3E}">
        <p14:creationId xmlns="" xmlns:p14="http://schemas.microsoft.com/office/powerpoint/2010/main" val="10870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50EA1260-5CFC-47CF-9E52-CC9C2B7843E4}"/>
              </a:ext>
            </a:extLst>
          </p:cNvPr>
          <p:cNvSpPr txBox="1"/>
          <p:nvPr/>
        </p:nvSpPr>
        <p:spPr>
          <a:xfrm>
            <a:off x="1717589" y="426946"/>
            <a:ext cx="7271952" cy="439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二、实验原理：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32000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、磁化曲线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32000" algn="just">
              <a:lnSpc>
                <a:spcPts val="2200"/>
              </a:lnSpc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32000" algn="just">
              <a:lnSpc>
                <a:spcPts val="22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磁化曲线是表示物质在外磁场诱导下产生的磁感应强度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与外磁场强度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的关系曲线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32000" algn="just">
              <a:lnSpc>
                <a:spcPts val="2200"/>
              </a:lnSpc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32000" algn="just">
              <a:lnSpc>
                <a:spcPts val="22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B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μ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32000" algn="just">
              <a:lnSpc>
                <a:spcPts val="2200"/>
              </a:lnSpc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32000" algn="just">
              <a:lnSpc>
                <a:spcPts val="22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磁导率</a:t>
            </a:r>
            <a:r>
              <a:rPr lang="zh-CN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μ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的比值</a:t>
            </a:r>
            <a:r>
              <a:rPr lang="zh-CN" altLang="en-US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i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32000" algn="just">
              <a:lnSpc>
                <a:spcPts val="2200"/>
              </a:lnSpc>
            </a:pPr>
            <a:endParaRPr lang="en-US" altLang="zh-CN" sz="1800" i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32000" algn="just">
              <a:lnSpc>
                <a:spcPts val="22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呈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非线性关系。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随着磁畴定性排布的进行，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呈现先增大后饱和的变化趋势。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1EB83ACD-0F16-4A96-8C04-964EE99DB644}"/>
              </a:ext>
            </a:extLst>
          </p:cNvPr>
          <p:cNvGrpSpPr/>
          <p:nvPr/>
        </p:nvGrpSpPr>
        <p:grpSpPr>
          <a:xfrm>
            <a:off x="9201021" y="1744937"/>
            <a:ext cx="2990979" cy="3035790"/>
            <a:chOff x="7493729" y="722869"/>
            <a:chExt cx="3137848" cy="3348259"/>
          </a:xfrm>
        </p:grpSpPr>
        <p:pic>
          <p:nvPicPr>
            <p:cNvPr id="4" name="图片 3">
              <a:extLst>
                <a:ext uri="{FF2B5EF4-FFF2-40B4-BE49-F238E27FC236}">
                  <a16:creationId xmlns="" xmlns:a16="http://schemas.microsoft.com/office/drawing/2014/main" id="{1BE0211E-ACFB-49C2-AC0F-A2CAD37E4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729" y="722869"/>
              <a:ext cx="2976563" cy="2886075"/>
            </a:xfrm>
            <a:prstGeom prst="rect">
              <a:avLst/>
            </a:prstGeom>
          </p:spPr>
        </p:pic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E7F3DA51-B54F-4467-995A-C961CA4A0B38}"/>
                    </a:ext>
                  </a:extLst>
                </p:cNvPr>
                <p:cNvSpPr txBox="1"/>
                <p:nvPr/>
              </p:nvSpPr>
              <p:spPr>
                <a:xfrm>
                  <a:off x="7655014" y="3663781"/>
                  <a:ext cx="2976563" cy="4073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图</a:t>
                  </a:r>
                  <a:r>
                    <a:rPr lang="en-US" altLang="zh-CN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2 </a:t>
                  </a:r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磁化曲线和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a14:m>
                  <a:r>
                    <a:rPr lang="zh-CN" altLang="en-US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曲线</a:t>
                  </a:r>
                </a:p>
              </p:txBody>
            </p:sp>
          </mc:Choice>
          <mc:Fallback>
            <p:sp>
              <p:nvSpPr>
                <p:cNvPr id="5" name="文本框 4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E7F3DA51-B54F-4467-995A-C961CA4A0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014" y="3663781"/>
                  <a:ext cx="2976563" cy="407347"/>
                </a:xfrm>
                <a:prstGeom prst="rect">
                  <a:avLst/>
                </a:prstGeom>
                <a:blipFill>
                  <a:blip r:embed="rId3" cstate="print"/>
                  <a:stretch>
                    <a:fillRect l="-1935" t="-13333" b="-2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="" xmlns:p14="http://schemas.microsoft.com/office/powerpoint/2010/main" val="233060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BB4108FA-5135-47CF-9190-17A2A2CA07EA}"/>
              </a:ext>
            </a:extLst>
          </p:cNvPr>
          <p:cNvGrpSpPr/>
          <p:nvPr/>
        </p:nvGrpSpPr>
        <p:grpSpPr>
          <a:xfrm>
            <a:off x="2035938" y="2205439"/>
            <a:ext cx="3681121" cy="3499175"/>
            <a:chOff x="219907" y="4257683"/>
            <a:chExt cx="3516488" cy="3345478"/>
          </a:xfrm>
        </p:grpSpPr>
        <p:pic>
          <p:nvPicPr>
            <p:cNvPr id="9" name="图片 8">
              <a:extLst>
                <a:ext uri="{FF2B5EF4-FFF2-40B4-BE49-F238E27FC236}">
                  <a16:creationId xmlns="" xmlns:a16="http://schemas.microsoft.com/office/drawing/2014/main" id="{72150748-57DF-4F80-8387-F9DE58900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907" y="4257683"/>
              <a:ext cx="3516488" cy="2996268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E195CCD4-78F2-4243-A132-45C468E26245}"/>
                </a:ext>
              </a:extLst>
            </p:cNvPr>
            <p:cNvSpPr txBox="1"/>
            <p:nvPr/>
          </p:nvSpPr>
          <p:spPr>
            <a:xfrm>
              <a:off x="491359" y="7279478"/>
              <a:ext cx="2774836" cy="323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 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起始磁化曲线与磁滞回线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28A17F6C-5188-4D63-A86A-CD5123C40213}"/>
              </a:ext>
            </a:extLst>
          </p:cNvPr>
          <p:cNvSpPr txBox="1"/>
          <p:nvPr/>
        </p:nvSpPr>
        <p:spPr>
          <a:xfrm>
            <a:off x="1345945" y="387178"/>
            <a:ext cx="74387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二、实验原理：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32000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、磁滞回线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32000" algn="just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磁畴磁化方向的转动要克服一定阻力，因此铁磁体磁感应强度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的变化会滞后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于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外部磁场强度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，形成磁滞回线。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BCFA88D7-75FF-4A05-A773-C63E209BF25B}"/>
              </a:ext>
            </a:extLst>
          </p:cNvPr>
          <p:cNvSpPr txBox="1"/>
          <p:nvPr/>
        </p:nvSpPr>
        <p:spPr>
          <a:xfrm>
            <a:off x="6392562" y="2800865"/>
            <a:ext cx="50080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：剩磁，撤除外磁场后铁磁体的剩余磁感应强度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矫顽力，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使铁磁物质完全退磁，必须加一个反方向磁场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强度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饱和磁感应强度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453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A085E109-070A-4C32-9A05-C700F68CFFC7}"/>
              </a:ext>
            </a:extLst>
          </p:cNvPr>
          <p:cNvGrpSpPr/>
          <p:nvPr/>
        </p:nvGrpSpPr>
        <p:grpSpPr>
          <a:xfrm>
            <a:off x="1656703" y="2351907"/>
            <a:ext cx="3498418" cy="3791465"/>
            <a:chOff x="4456157" y="840918"/>
            <a:chExt cx="3507774" cy="3864732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88D9130A-6C5B-4F99-823A-0BF9C67DD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6157" y="840918"/>
              <a:ext cx="3507774" cy="3436965"/>
            </a:xfrm>
            <a:prstGeom prst="rect">
              <a:avLst/>
            </a:prstGeom>
          </p:spPr>
        </p:pic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53164B68-63CE-4CFE-AD15-E088FB215BF0}"/>
                    </a:ext>
                  </a:extLst>
                </p:cNvPr>
                <p:cNvSpPr txBox="1"/>
                <p:nvPr/>
              </p:nvSpPr>
              <p:spPr>
                <a:xfrm>
                  <a:off x="4720286" y="4318689"/>
                  <a:ext cx="3076832" cy="386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图</a:t>
                  </a:r>
                  <a:r>
                    <a:rPr lang="en-US" altLang="zh-CN" sz="16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3 </a:t>
                  </a:r>
                  <a:r>
                    <a:rPr lang="zh-CN" altLang="en-US" sz="16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基本磁化曲线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53164B68-63CE-4CFE-AD15-E088FB215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286" y="4318689"/>
                  <a:ext cx="3076832" cy="386961"/>
                </a:xfrm>
                <a:prstGeom prst="rect">
                  <a:avLst/>
                </a:prstGeom>
                <a:blipFill>
                  <a:blip r:embed="rId3" cstate="print"/>
                  <a:stretch>
                    <a:fillRect l="-1370" t="-7273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7491199C-B84F-45C9-9B65-5AAFCCA137C4}"/>
              </a:ext>
            </a:extLst>
          </p:cNvPr>
          <p:cNvSpPr txBox="1"/>
          <p:nvPr/>
        </p:nvSpPr>
        <p:spPr>
          <a:xfrm>
            <a:off x="5766512" y="3012814"/>
            <a:ext cx="5272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逐渐增大磁场强度的极限值，扫描出一系列的磁滞回线，把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原点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和各个磁滞回线的顶点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a1,a2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，…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所连成的曲线，称为铁磁性材料的基本磁化曲线。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C8AE90D-40E0-4BDB-B95D-C17D3212EAFB}"/>
              </a:ext>
            </a:extLst>
          </p:cNvPr>
          <p:cNvSpPr txBox="1"/>
          <p:nvPr/>
        </p:nvSpPr>
        <p:spPr>
          <a:xfrm>
            <a:off x="6938026" y="5774040"/>
            <a:ext cx="459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注意：基本磁化曲线不同于起始磁化曲线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22A51FA-7F06-4B43-AE78-5E3A72493592}"/>
              </a:ext>
            </a:extLst>
          </p:cNvPr>
          <p:cNvSpPr txBox="1"/>
          <p:nvPr/>
        </p:nvSpPr>
        <p:spPr>
          <a:xfrm>
            <a:off x="1269369" y="1245000"/>
            <a:ext cx="743876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基本磁化曲线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FE671A8F-FC4C-4402-8FB4-FA508051A408}"/>
              </a:ext>
            </a:extLst>
          </p:cNvPr>
          <p:cNvSpPr txBox="1"/>
          <p:nvPr/>
        </p:nvSpPr>
        <p:spPr>
          <a:xfrm>
            <a:off x="1656703" y="569393"/>
            <a:ext cx="6096000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二、实验原理：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36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CC0B3E5-B470-4D1A-96E6-EC4882673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920" y="1326817"/>
            <a:ext cx="1000897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49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、示波器显示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B—H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曲线的原理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DA7CC843-ECF2-485A-BFAB-1152F817EFAD}"/>
              </a:ext>
            </a:extLst>
          </p:cNvPr>
          <p:cNvGrpSpPr/>
          <p:nvPr/>
        </p:nvGrpSpPr>
        <p:grpSpPr>
          <a:xfrm>
            <a:off x="1540475" y="2106068"/>
            <a:ext cx="4382159" cy="3083771"/>
            <a:chOff x="5551273" y="3612359"/>
            <a:chExt cx="4253814" cy="2982252"/>
          </a:xfrm>
        </p:grpSpPr>
        <p:pic>
          <p:nvPicPr>
            <p:cNvPr id="11" name="图片 10">
              <a:extLst>
                <a:ext uri="{FF2B5EF4-FFF2-40B4-BE49-F238E27FC236}">
                  <a16:creationId xmlns="" xmlns:a16="http://schemas.microsoft.com/office/drawing/2014/main" id="{75187C5A-D0B4-4482-8EC4-F6C05BC8F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1273" y="3612359"/>
              <a:ext cx="4253814" cy="2506051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5A75EFC2-9AF4-4031-A30F-B82840097492}"/>
                </a:ext>
              </a:extLst>
            </p:cNvPr>
            <p:cNvSpPr txBox="1"/>
            <p:nvPr/>
          </p:nvSpPr>
          <p:spPr>
            <a:xfrm>
              <a:off x="6096000" y="6196913"/>
              <a:ext cx="3614351" cy="39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B—H</a:t>
              </a:r>
              <a:r>
                <a:rPr kumimoji="0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曲线的实验线路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177DE56-8C30-4419-8C90-772D5D59F3BB}"/>
                  </a:ext>
                </a:extLst>
              </p:cNvPr>
              <p:cNvSpPr txBox="1"/>
              <p:nvPr/>
            </p:nvSpPr>
            <p:spPr>
              <a:xfrm>
                <a:off x="6656173" y="1116870"/>
                <a:ext cx="4804720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外加磁场</a:t>
                </a:r>
                <a:r>
                  <a:rPr lang="en-US" altLang="zh-CN" i="1" dirty="0"/>
                  <a:t>H</a:t>
                </a:r>
                <a:r>
                  <a:rPr lang="zh-CN" altLang="en-US" dirty="0"/>
                  <a:t>的测量：</a:t>
                </a:r>
                <a:endParaRPr lang="en-US" altLang="zh-CN" dirty="0"/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利用通电螺线管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产生外加磁场</a:t>
                </a: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正比于螺线管电流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1 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，从而可用电压信号</a:t>
                </a: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反映外加磁场：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：螺线管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N1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匝数，</a:t>
                </a: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：样品平均磁路长度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电磁感应强度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测量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利用电磁感应效应，通过螺线管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N2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以及电阻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与电容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构成的积分电路，将电磁感应强度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转化为电容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两端电压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螺线管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N2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匝数，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：样品磁芯截面积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177DE56-8C30-4419-8C90-772D5D59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173" y="1116870"/>
                <a:ext cx="4804720" cy="5355312"/>
              </a:xfrm>
              <a:prstGeom prst="rect">
                <a:avLst/>
              </a:prstGeom>
              <a:blipFill>
                <a:blip r:embed="rId3" cstate="print"/>
                <a:stretch>
                  <a:fillRect l="-1142" t="-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B245A8-44A5-4415-80F1-8AB5C0EBCAE3}"/>
                  </a:ext>
                </a:extLst>
              </p:cNvPr>
              <p:cNvSpPr txBox="1"/>
              <p:nvPr/>
            </p:nvSpPr>
            <p:spPr>
              <a:xfrm>
                <a:off x="5321644" y="2345426"/>
                <a:ext cx="4020064" cy="656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EB245A8-44A5-4415-80F1-8AB5C0EB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644" y="2345426"/>
                <a:ext cx="4020064" cy="65620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C775E72-D832-4902-A2AA-ED99EE8B46F7}"/>
                  </a:ext>
                </a:extLst>
              </p:cNvPr>
              <p:cNvSpPr txBox="1"/>
              <p:nvPr/>
            </p:nvSpPr>
            <p:spPr>
              <a:xfrm>
                <a:off x="4283676" y="5035154"/>
                <a:ext cx="6096000" cy="658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C775E72-D832-4902-A2AA-ED99EE8B4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676" y="5035154"/>
                <a:ext cx="6096000" cy="658065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ABDC8938-0671-47EF-A9B2-2CC9325B7173}"/>
              </a:ext>
            </a:extLst>
          </p:cNvPr>
          <p:cNvSpPr txBox="1"/>
          <p:nvPr/>
        </p:nvSpPr>
        <p:spPr>
          <a:xfrm>
            <a:off x="1540475" y="577380"/>
            <a:ext cx="6096000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二、实验原理：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03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DA7CC843-ECF2-485A-BFAB-1152F817EFAD}"/>
              </a:ext>
            </a:extLst>
          </p:cNvPr>
          <p:cNvGrpSpPr/>
          <p:nvPr/>
        </p:nvGrpSpPr>
        <p:grpSpPr>
          <a:xfrm>
            <a:off x="1540475" y="2106068"/>
            <a:ext cx="4382159" cy="3083771"/>
            <a:chOff x="5551273" y="3612359"/>
            <a:chExt cx="4253814" cy="2982252"/>
          </a:xfrm>
        </p:grpSpPr>
        <p:pic>
          <p:nvPicPr>
            <p:cNvPr id="11" name="图片 10">
              <a:extLst>
                <a:ext uri="{FF2B5EF4-FFF2-40B4-BE49-F238E27FC236}">
                  <a16:creationId xmlns="" xmlns:a16="http://schemas.microsoft.com/office/drawing/2014/main" id="{75187C5A-D0B4-4482-8EC4-F6C05BC8F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1273" y="3612359"/>
              <a:ext cx="4253814" cy="2506051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5A75EFC2-9AF4-4031-A30F-B82840097492}"/>
                </a:ext>
              </a:extLst>
            </p:cNvPr>
            <p:cNvSpPr txBox="1"/>
            <p:nvPr/>
          </p:nvSpPr>
          <p:spPr>
            <a:xfrm>
              <a:off x="6096000" y="6196913"/>
              <a:ext cx="3614351" cy="39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B—H</a:t>
              </a:r>
              <a:r>
                <a:rPr kumimoji="0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曲线的实验线路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177DE56-8C30-4419-8C90-772D5D59F3BB}"/>
              </a:ext>
            </a:extLst>
          </p:cNvPr>
          <p:cNvSpPr txBox="1"/>
          <p:nvPr/>
        </p:nvSpPr>
        <p:spPr>
          <a:xfrm>
            <a:off x="6656173" y="1635855"/>
            <a:ext cx="4804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外加磁场</a:t>
            </a:r>
            <a:r>
              <a:rPr lang="en-US" altLang="zh-CN" i="1" dirty="0"/>
              <a:t>H</a:t>
            </a:r>
            <a:r>
              <a:rPr lang="zh-CN" altLang="en-US" dirty="0"/>
              <a:t>的测量：</a:t>
            </a:r>
            <a:endParaRPr lang="en-US" altLang="zh-CN" dirty="0"/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电磁感应强度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B245A8-44A5-4415-80F1-8AB5C0EBCAE3}"/>
                  </a:ext>
                </a:extLst>
              </p:cNvPr>
              <p:cNvSpPr txBox="1"/>
              <p:nvPr/>
            </p:nvSpPr>
            <p:spPr>
              <a:xfrm>
                <a:off x="5593493" y="1903486"/>
                <a:ext cx="4020064" cy="656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EB245A8-44A5-4415-80F1-8AB5C0EB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493" y="1903486"/>
                <a:ext cx="4020064" cy="65620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C775E72-D832-4902-A2AA-ED99EE8B46F7}"/>
                  </a:ext>
                </a:extLst>
              </p:cNvPr>
              <p:cNvSpPr txBox="1"/>
              <p:nvPr/>
            </p:nvSpPr>
            <p:spPr>
              <a:xfrm>
                <a:off x="4555525" y="3067016"/>
                <a:ext cx="6096000" cy="658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C775E72-D832-4902-A2AA-ED99EE8B4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525" y="3067016"/>
                <a:ext cx="6096000" cy="658065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AC63A9F-DF65-4739-B74B-0A45B33C0664}"/>
              </a:ext>
            </a:extLst>
          </p:cNvPr>
          <p:cNvSpPr txBox="1"/>
          <p:nvPr/>
        </p:nvSpPr>
        <p:spPr>
          <a:xfrm>
            <a:off x="6656173" y="4230913"/>
            <a:ext cx="4654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通过交流电源使得励磁电压</a:t>
            </a:r>
            <a:r>
              <a:rPr lang="en-US" altLang="zh-CN" i="1" dirty="0" err="1"/>
              <a:t>U</a:t>
            </a:r>
            <a:r>
              <a:rPr lang="en-US" altLang="zh-CN" i="1" baseline="-25000" dirty="0" err="1"/>
              <a:t>x</a:t>
            </a:r>
            <a:r>
              <a:rPr lang="zh-CN" altLang="en-US" dirty="0"/>
              <a:t>做往复扫描，引起</a:t>
            </a:r>
            <a:r>
              <a:rPr lang="en-US" altLang="zh-CN" i="1" dirty="0"/>
              <a:t>H</a:t>
            </a:r>
            <a:r>
              <a:rPr lang="zh-CN" altLang="en-US" dirty="0"/>
              <a:t>和</a:t>
            </a:r>
            <a:r>
              <a:rPr lang="en-US" altLang="zh-CN" i="1" dirty="0"/>
              <a:t>B</a:t>
            </a:r>
            <a:r>
              <a:rPr lang="zh-CN" altLang="en-US" dirty="0"/>
              <a:t>的变化；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i="1" dirty="0" err="1"/>
              <a:t>U</a:t>
            </a:r>
            <a:r>
              <a:rPr lang="en-US" altLang="zh-CN" i="1" baseline="-25000" dirty="0" err="1"/>
              <a:t>x</a:t>
            </a:r>
            <a:r>
              <a:rPr lang="zh-CN" altLang="en-US" dirty="0"/>
              <a:t>作为示波器</a:t>
            </a:r>
            <a:r>
              <a:rPr lang="en-US" altLang="zh-CN" dirty="0"/>
              <a:t>X</a:t>
            </a:r>
            <a:r>
              <a:rPr lang="zh-CN" altLang="en-US" dirty="0"/>
              <a:t>轴信号、</a:t>
            </a:r>
            <a:r>
              <a:rPr lang="en-US" altLang="zh-CN" i="1" dirty="0"/>
              <a:t>U</a:t>
            </a:r>
            <a:r>
              <a:rPr lang="en-US" altLang="zh-CN" i="1" baseline="-25000" dirty="0"/>
              <a:t>Y</a:t>
            </a:r>
            <a:r>
              <a:rPr lang="zh-CN" altLang="en-US" dirty="0"/>
              <a:t>作为</a:t>
            </a:r>
            <a:r>
              <a:rPr lang="en-US" altLang="zh-CN" dirty="0"/>
              <a:t>Y</a:t>
            </a:r>
            <a:r>
              <a:rPr lang="zh-CN" altLang="en-US" dirty="0"/>
              <a:t>轴信号，示波器间接显示</a:t>
            </a:r>
            <a:r>
              <a:rPr lang="en-US" altLang="zh-CN" i="1" dirty="0"/>
              <a:t>H</a:t>
            </a:r>
            <a:r>
              <a:rPr lang="zh-CN" altLang="en-US" dirty="0"/>
              <a:t>和</a:t>
            </a:r>
            <a:r>
              <a:rPr lang="en-US" altLang="zh-CN" i="1" dirty="0"/>
              <a:t>B</a:t>
            </a:r>
            <a:r>
              <a:rPr lang="zh-CN" altLang="en-US" dirty="0"/>
              <a:t>之间的滞回曲线。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6CB8AA93-8F67-43FF-9013-145B1980F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920" y="1326817"/>
            <a:ext cx="1000897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49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、示波器显示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B—H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曲线的原理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C64A7D0-BFA5-4DB0-BB4D-3901717820C5}"/>
              </a:ext>
            </a:extLst>
          </p:cNvPr>
          <p:cNvSpPr txBox="1"/>
          <p:nvPr/>
        </p:nvSpPr>
        <p:spPr>
          <a:xfrm>
            <a:off x="1540475" y="577380"/>
            <a:ext cx="6096000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二、实验原理：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926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E4DD2B2A-AEBA-4223-9A21-12F2802140B0}"/>
              </a:ext>
            </a:extLst>
          </p:cNvPr>
          <p:cNvSpPr txBox="1"/>
          <p:nvPr/>
        </p:nvSpPr>
        <p:spPr>
          <a:xfrm>
            <a:off x="1363625" y="1311515"/>
            <a:ext cx="343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磁特性综合测量实验仪介绍：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3C4ACFC-DD52-48ED-B9D0-E29B458203FF}"/>
              </a:ext>
            </a:extLst>
          </p:cNvPr>
          <p:cNvSpPr txBox="1"/>
          <p:nvPr/>
        </p:nvSpPr>
        <p:spPr>
          <a:xfrm>
            <a:off x="1540475" y="577380"/>
            <a:ext cx="3361039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三、实验仪器：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C4D3F367-78DF-4A59-B6E7-0581F41430F7}"/>
              </a:ext>
            </a:extLst>
          </p:cNvPr>
          <p:cNvSpPr txBox="1"/>
          <p:nvPr/>
        </p:nvSpPr>
        <p:spPr>
          <a:xfrm>
            <a:off x="8832716" y="1324120"/>
            <a:ext cx="2369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本实验只做样品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3358D8D6-89FF-4419-B2D6-BA5188EAA7F4}"/>
              </a:ext>
            </a:extLst>
          </p:cNvPr>
          <p:cNvGrpSpPr/>
          <p:nvPr/>
        </p:nvGrpSpPr>
        <p:grpSpPr>
          <a:xfrm>
            <a:off x="1363625" y="1909013"/>
            <a:ext cx="8202654" cy="4371607"/>
            <a:chOff x="2803318" y="1823248"/>
            <a:chExt cx="8202654" cy="4371607"/>
          </a:xfrm>
        </p:grpSpPr>
        <p:pic>
          <p:nvPicPr>
            <p:cNvPr id="9" name="图片 8">
              <a:extLst>
                <a:ext uri="{FF2B5EF4-FFF2-40B4-BE49-F238E27FC236}">
                  <a16:creationId xmlns="" xmlns:a16="http://schemas.microsoft.com/office/drawing/2014/main" id="{6AABECEF-BC6C-4C68-86EC-CA35C5A42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318" y="1823248"/>
              <a:ext cx="6025074" cy="4371607"/>
            </a:xfrm>
            <a:prstGeom prst="rect">
              <a:avLst/>
            </a:prstGeom>
          </p:spPr>
        </p:pic>
        <p:sp>
          <p:nvSpPr>
            <p:cNvPr id="4" name="任意多边形: 形状 3">
              <a:extLst>
                <a:ext uri="{FF2B5EF4-FFF2-40B4-BE49-F238E27FC236}">
                  <a16:creationId xmlns="" xmlns:a16="http://schemas.microsoft.com/office/drawing/2014/main" id="{903ABCB3-95F9-481A-B302-00BECC333F6D}"/>
                </a:ext>
              </a:extLst>
            </p:cNvPr>
            <p:cNvSpPr/>
            <p:nvPr/>
          </p:nvSpPr>
          <p:spPr>
            <a:xfrm>
              <a:off x="4563762" y="2858530"/>
              <a:ext cx="700216" cy="1276865"/>
            </a:xfrm>
            <a:custGeom>
              <a:avLst/>
              <a:gdLst>
                <a:gd name="connsiteX0" fmla="*/ 0 w 700216"/>
                <a:gd name="connsiteY0" fmla="*/ 1276865 h 1276865"/>
                <a:gd name="connsiteX1" fmla="*/ 362465 w 700216"/>
                <a:gd name="connsiteY1" fmla="*/ 1276865 h 1276865"/>
                <a:gd name="connsiteX2" fmla="*/ 362465 w 700216"/>
                <a:gd name="connsiteY2" fmla="*/ 0 h 1276865"/>
                <a:gd name="connsiteX3" fmla="*/ 700216 w 700216"/>
                <a:gd name="connsiteY3" fmla="*/ 0 h 127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0216" h="1276865">
                  <a:moveTo>
                    <a:pt x="0" y="1276865"/>
                  </a:moveTo>
                  <a:lnTo>
                    <a:pt x="362465" y="1276865"/>
                  </a:lnTo>
                  <a:lnTo>
                    <a:pt x="362465" y="0"/>
                  </a:lnTo>
                  <a:lnTo>
                    <a:pt x="700216" y="0"/>
                  </a:lnTo>
                </a:path>
              </a:pathLst>
            </a:custGeom>
            <a:noFill/>
            <a:ln>
              <a:solidFill>
                <a:srgbClr val="FFFF0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CF11BCC6-9AFD-486B-A086-D2140CD05A21}"/>
                </a:ext>
              </a:extLst>
            </p:cNvPr>
            <p:cNvSpPr/>
            <p:nvPr/>
          </p:nvSpPr>
          <p:spPr>
            <a:xfrm>
              <a:off x="4275438" y="3731741"/>
              <a:ext cx="1013254" cy="1655805"/>
            </a:xfrm>
            <a:custGeom>
              <a:avLst/>
              <a:gdLst>
                <a:gd name="connsiteX0" fmla="*/ 0 w 1021492"/>
                <a:gd name="connsiteY0" fmla="*/ 1664043 h 1664043"/>
                <a:gd name="connsiteX1" fmla="*/ 0 w 1021492"/>
                <a:gd name="connsiteY1" fmla="*/ 1342767 h 1664043"/>
                <a:gd name="connsiteX2" fmla="*/ 782595 w 1021492"/>
                <a:gd name="connsiteY2" fmla="*/ 1342767 h 1664043"/>
                <a:gd name="connsiteX3" fmla="*/ 782595 w 1021492"/>
                <a:gd name="connsiteY3" fmla="*/ 0 h 1664043"/>
                <a:gd name="connsiteX4" fmla="*/ 1021492 w 1021492"/>
                <a:gd name="connsiteY4" fmla="*/ 0 h 166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492" h="1664043">
                  <a:moveTo>
                    <a:pt x="0" y="1664043"/>
                  </a:moveTo>
                  <a:lnTo>
                    <a:pt x="0" y="1342767"/>
                  </a:lnTo>
                  <a:lnTo>
                    <a:pt x="782595" y="1342767"/>
                  </a:lnTo>
                  <a:lnTo>
                    <a:pt x="782595" y="0"/>
                  </a:lnTo>
                  <a:lnTo>
                    <a:pt x="1021492" y="0"/>
                  </a:lnTo>
                </a:path>
              </a:pathLst>
            </a:custGeom>
            <a:noFill/>
            <a:ln>
              <a:solidFill>
                <a:srgbClr val="FFFF0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F62C58CF-DC8E-4C4F-B196-374627B22140}"/>
                </a:ext>
              </a:extLst>
            </p:cNvPr>
            <p:cNvSpPr/>
            <p:nvPr/>
          </p:nvSpPr>
          <p:spPr>
            <a:xfrm>
              <a:off x="6326659" y="2833816"/>
              <a:ext cx="716692" cy="873211"/>
            </a:xfrm>
            <a:custGeom>
              <a:avLst/>
              <a:gdLst>
                <a:gd name="connsiteX0" fmla="*/ 0 w 716692"/>
                <a:gd name="connsiteY0" fmla="*/ 0 h 873211"/>
                <a:gd name="connsiteX1" fmla="*/ 263611 w 716692"/>
                <a:gd name="connsiteY1" fmla="*/ 0 h 873211"/>
                <a:gd name="connsiteX2" fmla="*/ 263611 w 716692"/>
                <a:gd name="connsiteY2" fmla="*/ 691979 h 873211"/>
                <a:gd name="connsiteX3" fmla="*/ 716692 w 716692"/>
                <a:gd name="connsiteY3" fmla="*/ 691979 h 873211"/>
                <a:gd name="connsiteX4" fmla="*/ 716692 w 716692"/>
                <a:gd name="connsiteY4" fmla="*/ 873211 h 87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692" h="873211">
                  <a:moveTo>
                    <a:pt x="0" y="0"/>
                  </a:moveTo>
                  <a:lnTo>
                    <a:pt x="263611" y="0"/>
                  </a:lnTo>
                  <a:lnTo>
                    <a:pt x="263611" y="691979"/>
                  </a:lnTo>
                  <a:lnTo>
                    <a:pt x="716692" y="691979"/>
                  </a:lnTo>
                  <a:lnTo>
                    <a:pt x="716692" y="873211"/>
                  </a:lnTo>
                </a:path>
              </a:pathLst>
            </a:custGeom>
            <a:noFill/>
            <a:ln>
              <a:solidFill>
                <a:srgbClr val="FFFF0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7E68B69D-1089-440A-9C53-954D456F7CBD}"/>
                </a:ext>
              </a:extLst>
            </p:cNvPr>
            <p:cNvSpPr/>
            <p:nvPr/>
          </p:nvSpPr>
          <p:spPr>
            <a:xfrm>
              <a:off x="6343135" y="3097427"/>
              <a:ext cx="700216" cy="1227438"/>
            </a:xfrm>
            <a:custGeom>
              <a:avLst/>
              <a:gdLst>
                <a:gd name="connsiteX0" fmla="*/ 0 w 700216"/>
                <a:gd name="connsiteY0" fmla="*/ 0 h 1227438"/>
                <a:gd name="connsiteX1" fmla="*/ 181233 w 700216"/>
                <a:gd name="connsiteY1" fmla="*/ 0 h 1227438"/>
                <a:gd name="connsiteX2" fmla="*/ 181233 w 700216"/>
                <a:gd name="connsiteY2" fmla="*/ 1029730 h 1227438"/>
                <a:gd name="connsiteX3" fmla="*/ 700216 w 700216"/>
                <a:gd name="connsiteY3" fmla="*/ 1029730 h 1227438"/>
                <a:gd name="connsiteX4" fmla="*/ 700216 w 700216"/>
                <a:gd name="connsiteY4" fmla="*/ 1227438 h 122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216" h="1227438">
                  <a:moveTo>
                    <a:pt x="0" y="0"/>
                  </a:moveTo>
                  <a:lnTo>
                    <a:pt x="181233" y="0"/>
                  </a:lnTo>
                  <a:lnTo>
                    <a:pt x="181233" y="1029730"/>
                  </a:lnTo>
                  <a:lnTo>
                    <a:pt x="700216" y="1029730"/>
                  </a:lnTo>
                  <a:lnTo>
                    <a:pt x="700216" y="1227438"/>
                  </a:lnTo>
                </a:path>
              </a:pathLst>
            </a:custGeom>
            <a:noFill/>
            <a:ln>
              <a:solidFill>
                <a:srgbClr val="FFFF0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DBBFA830-02EB-4DE7-8F9F-D874FB8BB244}"/>
                </a:ext>
              </a:extLst>
            </p:cNvPr>
            <p:cNvCxnSpPr/>
            <p:nvPr/>
          </p:nvCxnSpPr>
          <p:spPr>
            <a:xfrm>
              <a:off x="4563762" y="5387546"/>
              <a:ext cx="570864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="" xmlns:a16="http://schemas.microsoft.com/office/drawing/2014/main" id="{BBE90DA0-86D7-4D8A-87C1-D6B435253A61}"/>
                </a:ext>
              </a:extLst>
            </p:cNvPr>
            <p:cNvCxnSpPr/>
            <p:nvPr/>
          </p:nvCxnSpPr>
          <p:spPr>
            <a:xfrm>
              <a:off x="7937770" y="4036979"/>
              <a:ext cx="232491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F3C40A74-EF17-4FA9-9B46-98163B741B4B}"/>
                </a:ext>
              </a:extLst>
            </p:cNvPr>
            <p:cNvSpPr txBox="1"/>
            <p:nvPr/>
          </p:nvSpPr>
          <p:spPr>
            <a:xfrm>
              <a:off x="9655922" y="5006892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示波器</a:t>
              </a:r>
              <a:r>
                <a:rPr lang="en-US" altLang="zh-CN" dirty="0"/>
                <a:t>CH1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DC241697-1CA4-4ED6-A3CD-B01FF7575440}"/>
                </a:ext>
              </a:extLst>
            </p:cNvPr>
            <p:cNvSpPr txBox="1"/>
            <p:nvPr/>
          </p:nvSpPr>
          <p:spPr>
            <a:xfrm>
              <a:off x="9655922" y="3639719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示波器</a:t>
              </a:r>
              <a:r>
                <a:rPr lang="en-US" altLang="zh-CN" dirty="0"/>
                <a:t>CH2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6CD28F5-8A46-4EDB-B403-6D5CC17A99DB}"/>
                  </a:ext>
                </a:extLst>
              </p:cNvPr>
              <p:cNvSpPr txBox="1"/>
              <p:nvPr/>
            </p:nvSpPr>
            <p:spPr>
              <a:xfrm>
                <a:off x="8891139" y="2209186"/>
                <a:ext cx="330086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参考值：</a:t>
                </a:r>
                <a:endParaRPr lang="en-US" altLang="zh-CN" sz="1800" b="1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</m:oMath>
                </a14:m>
                <a:r>
                  <a:rPr lang="en-US" altLang="zh-CN" sz="1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0.8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Ω</m:t>
                    </m:r>
                    <m:r>
                      <a:rPr lang="zh-CN" altLang="en-US" sz="18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18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=105</m:t>
                    </m:r>
                    <m:r>
                      <m:rPr>
                        <m:sty m:val="p"/>
                      </m:rPr>
                      <a:rPr lang="en-US" altLang="zh-CN" sz="18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kΩ</m:t>
                    </m:r>
                    <m:r>
                      <a:rPr lang="zh-CN" altLang="en-US" sz="1800" b="1" i="1" smtClean="0">
                        <a:solidFill>
                          <a:srgbClr val="000066"/>
                        </a:solidFill>
                        <a:latin typeface="Cambria Math"/>
                        <a:ea typeface="华文中宋" panose="02010600040101010101" pitchFamily="2" charset="-122"/>
                      </a:rPr>
                      <m:t>，</m:t>
                    </m:r>
                  </m:oMath>
                </a14:m>
                <a:endParaRPr lang="en-US" altLang="zh-CN" sz="1800" b="1" i="1" dirty="0">
                  <a:solidFill>
                    <a:srgbClr val="000066"/>
                  </a:solidFill>
                  <a:latin typeface="Cambria Math"/>
                  <a:ea typeface="华文中宋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C</m:t>
                    </m:r>
                  </m:oMath>
                </a14:m>
                <a:r>
                  <a:rPr lang="en-US" altLang="zh-CN" sz="1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=2.0</a:t>
                </a:r>
                <a14:m>
                  <m:oMath xmlns:m="http://schemas.openxmlformats.org/officeDocument/2006/math">
                    <m:r>
                      <a:rPr lang="zh-CN" altLang="en-US" sz="18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𝝁</m:t>
                    </m:r>
                    <m:r>
                      <m:rPr>
                        <m:sty m:val="p"/>
                      </m:rPr>
                      <a:rPr lang="en-US" altLang="zh-CN" sz="18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F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="" xmlns:a16="http://schemas.microsoft.com/office/drawing/2014/main" id="{D6CD28F5-8A46-4EDB-B403-6D5CC17A9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139" y="2209186"/>
                <a:ext cx="3300861" cy="923330"/>
              </a:xfrm>
              <a:prstGeom prst="rect">
                <a:avLst/>
              </a:prstGeom>
              <a:blipFill>
                <a:blip r:embed="rId3" cstate="print"/>
                <a:stretch>
                  <a:fillRect l="-1664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68998486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3340</TotalTime>
  <Words>644</Words>
  <Application>Microsoft Office PowerPoint</Application>
  <PresentationFormat>自定义</PresentationFormat>
  <Paragraphs>117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丝状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</dc:creator>
  <cp:lastModifiedBy>无名</cp:lastModifiedBy>
  <cp:revision>94</cp:revision>
  <dcterms:created xsi:type="dcterms:W3CDTF">2021-03-19T02:05:24Z</dcterms:created>
  <dcterms:modified xsi:type="dcterms:W3CDTF">2021-05-17T06:42:03Z</dcterms:modified>
</cp:coreProperties>
</file>