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2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16D67DC-B5E5-4F44-9BE7-03CA8AE785B7}" type="datetimeFigureOut">
              <a:rPr lang="zh-CN" altLang="en-US" smtClean="0"/>
              <a:t>2021/4/19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D57847E-36A6-44E2-8D61-2A2F4CE8F5A7}" type="slidenum">
              <a:rPr lang="zh-CN" altLang="en-US" smtClean="0"/>
              <a:t>‹#›</a:t>
            </a:fld>
            <a:endParaRPr lang="zh-CN" altLang="en-US"/>
          </a:p>
        </p:txBody>
      </p:sp>
    </p:spTree>
    <p:extLst>
      <p:ext uri="{BB962C8B-B14F-4D97-AF65-F5344CB8AC3E}">
        <p14:creationId xmlns:p14="http://schemas.microsoft.com/office/powerpoint/2010/main" val="303481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16D67DC-B5E5-4F44-9BE7-03CA8AE785B7}" type="datetimeFigureOut">
              <a:rPr lang="zh-CN" altLang="en-US" smtClean="0"/>
              <a:t>2021/4/19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57847E-36A6-44E2-8D61-2A2F4CE8F5A7}" type="slidenum">
              <a:rPr lang="zh-CN" altLang="en-US" smtClean="0"/>
              <a:t>‹#›</a:t>
            </a:fld>
            <a:endParaRPr lang="zh-CN" altLang="en-US"/>
          </a:p>
        </p:txBody>
      </p:sp>
    </p:spTree>
    <p:extLst>
      <p:ext uri="{BB962C8B-B14F-4D97-AF65-F5344CB8AC3E}">
        <p14:creationId xmlns:p14="http://schemas.microsoft.com/office/powerpoint/2010/main" val="1837032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16D67DC-B5E5-4F44-9BE7-03CA8AE785B7}" type="datetimeFigureOut">
              <a:rPr lang="zh-CN" altLang="en-US" smtClean="0"/>
              <a:t>2021/4/19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57847E-36A6-44E2-8D61-2A2F4CE8F5A7}"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7270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916D67DC-B5E5-4F44-9BE7-03CA8AE785B7}" type="datetimeFigureOut">
              <a:rPr lang="zh-CN" altLang="en-US" smtClean="0"/>
              <a:t>2021/4/19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57847E-36A6-44E2-8D61-2A2F4CE8F5A7}" type="slidenum">
              <a:rPr lang="zh-CN" altLang="en-US" smtClean="0"/>
              <a:t>‹#›</a:t>
            </a:fld>
            <a:endParaRPr lang="zh-CN" altLang="en-US"/>
          </a:p>
        </p:txBody>
      </p:sp>
    </p:spTree>
    <p:extLst>
      <p:ext uri="{BB962C8B-B14F-4D97-AF65-F5344CB8AC3E}">
        <p14:creationId xmlns:p14="http://schemas.microsoft.com/office/powerpoint/2010/main" val="2585742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916D67DC-B5E5-4F44-9BE7-03CA8AE785B7}" type="datetimeFigureOut">
              <a:rPr lang="zh-CN" altLang="en-US" smtClean="0"/>
              <a:t>2021/4/19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57847E-36A6-44E2-8D61-2A2F4CE8F5A7}"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4539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916D67DC-B5E5-4F44-9BE7-03CA8AE785B7}" type="datetimeFigureOut">
              <a:rPr lang="zh-CN" altLang="en-US" smtClean="0"/>
              <a:t>2021/4/19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57847E-36A6-44E2-8D61-2A2F4CE8F5A7}" type="slidenum">
              <a:rPr lang="zh-CN" altLang="en-US" smtClean="0"/>
              <a:t>‹#›</a:t>
            </a:fld>
            <a:endParaRPr lang="zh-CN" altLang="en-US"/>
          </a:p>
        </p:txBody>
      </p:sp>
    </p:spTree>
    <p:extLst>
      <p:ext uri="{BB962C8B-B14F-4D97-AF65-F5344CB8AC3E}">
        <p14:creationId xmlns:p14="http://schemas.microsoft.com/office/powerpoint/2010/main" val="3094988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16D67DC-B5E5-4F44-9BE7-03CA8AE785B7}" type="datetimeFigureOut">
              <a:rPr lang="zh-CN" altLang="en-US" smtClean="0"/>
              <a:t>2021/4/19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57847E-36A6-44E2-8D61-2A2F4CE8F5A7}" type="slidenum">
              <a:rPr lang="zh-CN" altLang="en-US" smtClean="0"/>
              <a:t>‹#›</a:t>
            </a:fld>
            <a:endParaRPr lang="zh-CN" altLang="en-US"/>
          </a:p>
        </p:txBody>
      </p:sp>
    </p:spTree>
    <p:extLst>
      <p:ext uri="{BB962C8B-B14F-4D97-AF65-F5344CB8AC3E}">
        <p14:creationId xmlns:p14="http://schemas.microsoft.com/office/powerpoint/2010/main" val="2748130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16D67DC-B5E5-4F44-9BE7-03CA8AE785B7}" type="datetimeFigureOut">
              <a:rPr lang="zh-CN" altLang="en-US" smtClean="0"/>
              <a:t>2021/4/19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57847E-36A6-44E2-8D61-2A2F4CE8F5A7}" type="slidenum">
              <a:rPr lang="zh-CN" altLang="en-US" smtClean="0"/>
              <a:t>‹#›</a:t>
            </a:fld>
            <a:endParaRPr lang="zh-CN" altLang="en-US"/>
          </a:p>
        </p:txBody>
      </p:sp>
    </p:spTree>
    <p:extLst>
      <p:ext uri="{BB962C8B-B14F-4D97-AF65-F5344CB8AC3E}">
        <p14:creationId xmlns:p14="http://schemas.microsoft.com/office/powerpoint/2010/main" val="417154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16D67DC-B5E5-4F44-9BE7-03CA8AE785B7}" type="datetimeFigureOut">
              <a:rPr lang="zh-CN" altLang="en-US" smtClean="0"/>
              <a:t>2021/4/19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57847E-36A6-44E2-8D61-2A2F4CE8F5A7}" type="slidenum">
              <a:rPr lang="zh-CN" altLang="en-US" smtClean="0"/>
              <a:t>‹#›</a:t>
            </a:fld>
            <a:endParaRPr lang="zh-CN" altLang="en-US"/>
          </a:p>
        </p:txBody>
      </p:sp>
    </p:spTree>
    <p:extLst>
      <p:ext uri="{BB962C8B-B14F-4D97-AF65-F5344CB8AC3E}">
        <p14:creationId xmlns:p14="http://schemas.microsoft.com/office/powerpoint/2010/main" val="361746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16D67DC-B5E5-4F44-9BE7-03CA8AE785B7}" type="datetimeFigureOut">
              <a:rPr lang="zh-CN" altLang="en-US" smtClean="0"/>
              <a:t>2021/4/19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57847E-36A6-44E2-8D61-2A2F4CE8F5A7}" type="slidenum">
              <a:rPr lang="zh-CN" altLang="en-US" smtClean="0"/>
              <a:t>‹#›</a:t>
            </a:fld>
            <a:endParaRPr lang="zh-CN" altLang="en-US"/>
          </a:p>
        </p:txBody>
      </p:sp>
    </p:spTree>
    <p:extLst>
      <p:ext uri="{BB962C8B-B14F-4D97-AF65-F5344CB8AC3E}">
        <p14:creationId xmlns:p14="http://schemas.microsoft.com/office/powerpoint/2010/main" val="570378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16D67DC-B5E5-4F44-9BE7-03CA8AE785B7}" type="datetimeFigureOut">
              <a:rPr lang="zh-CN" altLang="en-US" smtClean="0"/>
              <a:t>2021/4/19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D57847E-36A6-44E2-8D61-2A2F4CE8F5A7}" type="slidenum">
              <a:rPr lang="zh-CN" altLang="en-US" smtClean="0"/>
              <a:t>‹#›</a:t>
            </a:fld>
            <a:endParaRPr lang="zh-CN" altLang="en-US"/>
          </a:p>
        </p:txBody>
      </p:sp>
    </p:spTree>
    <p:extLst>
      <p:ext uri="{BB962C8B-B14F-4D97-AF65-F5344CB8AC3E}">
        <p14:creationId xmlns:p14="http://schemas.microsoft.com/office/powerpoint/2010/main" val="153788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16D67DC-B5E5-4F44-9BE7-03CA8AE785B7}" type="datetimeFigureOut">
              <a:rPr lang="zh-CN" altLang="en-US" smtClean="0"/>
              <a:t>2021/4/19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D57847E-36A6-44E2-8D61-2A2F4CE8F5A7}" type="slidenum">
              <a:rPr lang="zh-CN" altLang="en-US" smtClean="0"/>
              <a:t>‹#›</a:t>
            </a:fld>
            <a:endParaRPr lang="zh-CN" altLang="en-US"/>
          </a:p>
        </p:txBody>
      </p:sp>
    </p:spTree>
    <p:extLst>
      <p:ext uri="{BB962C8B-B14F-4D97-AF65-F5344CB8AC3E}">
        <p14:creationId xmlns:p14="http://schemas.microsoft.com/office/powerpoint/2010/main" val="379936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16D67DC-B5E5-4F44-9BE7-03CA8AE785B7}" type="datetimeFigureOut">
              <a:rPr lang="zh-CN" altLang="en-US" smtClean="0"/>
              <a:t>2021/4/19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D57847E-36A6-44E2-8D61-2A2F4CE8F5A7}" type="slidenum">
              <a:rPr lang="zh-CN" altLang="en-US" smtClean="0"/>
              <a:t>‹#›</a:t>
            </a:fld>
            <a:endParaRPr lang="zh-CN" altLang="en-US"/>
          </a:p>
        </p:txBody>
      </p:sp>
    </p:spTree>
    <p:extLst>
      <p:ext uri="{BB962C8B-B14F-4D97-AF65-F5344CB8AC3E}">
        <p14:creationId xmlns:p14="http://schemas.microsoft.com/office/powerpoint/2010/main" val="337553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D67DC-B5E5-4F44-9BE7-03CA8AE785B7}" type="datetimeFigureOut">
              <a:rPr lang="zh-CN" altLang="en-US" smtClean="0"/>
              <a:t>2021/4/19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D57847E-36A6-44E2-8D61-2A2F4CE8F5A7}" type="slidenum">
              <a:rPr lang="zh-CN" altLang="en-US" smtClean="0"/>
              <a:t>‹#›</a:t>
            </a:fld>
            <a:endParaRPr lang="zh-CN" altLang="en-US"/>
          </a:p>
        </p:txBody>
      </p:sp>
    </p:spTree>
    <p:extLst>
      <p:ext uri="{BB962C8B-B14F-4D97-AF65-F5344CB8AC3E}">
        <p14:creationId xmlns:p14="http://schemas.microsoft.com/office/powerpoint/2010/main" val="70830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16D67DC-B5E5-4F44-9BE7-03CA8AE785B7}" type="datetimeFigureOut">
              <a:rPr lang="zh-CN" altLang="en-US" smtClean="0"/>
              <a:t>2021/4/19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D57847E-36A6-44E2-8D61-2A2F4CE8F5A7}" type="slidenum">
              <a:rPr lang="zh-CN" altLang="en-US" smtClean="0"/>
              <a:t>‹#›</a:t>
            </a:fld>
            <a:endParaRPr lang="zh-CN" altLang="en-US"/>
          </a:p>
        </p:txBody>
      </p:sp>
    </p:spTree>
    <p:extLst>
      <p:ext uri="{BB962C8B-B14F-4D97-AF65-F5344CB8AC3E}">
        <p14:creationId xmlns:p14="http://schemas.microsoft.com/office/powerpoint/2010/main" val="107785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16D67DC-B5E5-4F44-9BE7-03CA8AE785B7}" type="datetimeFigureOut">
              <a:rPr lang="zh-CN" altLang="en-US" smtClean="0"/>
              <a:t>2021/4/19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57847E-36A6-44E2-8D61-2A2F4CE8F5A7}" type="slidenum">
              <a:rPr lang="zh-CN" altLang="en-US" smtClean="0"/>
              <a:t>‹#›</a:t>
            </a:fld>
            <a:endParaRPr lang="zh-CN" altLang="en-US"/>
          </a:p>
        </p:txBody>
      </p:sp>
    </p:spTree>
    <p:extLst>
      <p:ext uri="{BB962C8B-B14F-4D97-AF65-F5344CB8AC3E}">
        <p14:creationId xmlns:p14="http://schemas.microsoft.com/office/powerpoint/2010/main" val="311980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16D67DC-B5E5-4F44-9BE7-03CA8AE785B7}" type="datetimeFigureOut">
              <a:rPr lang="zh-CN" altLang="en-US" smtClean="0"/>
              <a:t>2021/4/19</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D57847E-36A6-44E2-8D61-2A2F4CE8F5A7}" type="slidenum">
              <a:rPr lang="zh-CN" altLang="en-US" smtClean="0"/>
              <a:t>‹#›</a:t>
            </a:fld>
            <a:endParaRPr lang="zh-CN" altLang="en-US"/>
          </a:p>
        </p:txBody>
      </p:sp>
    </p:spTree>
    <p:extLst>
      <p:ext uri="{BB962C8B-B14F-4D97-AF65-F5344CB8AC3E}">
        <p14:creationId xmlns:p14="http://schemas.microsoft.com/office/powerpoint/2010/main" val="23185415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8C33706-2ABC-44F0-94F0-2FED3FF0C154}"/>
              </a:ext>
            </a:extLst>
          </p:cNvPr>
          <p:cNvSpPr txBox="1"/>
          <p:nvPr/>
        </p:nvSpPr>
        <p:spPr>
          <a:xfrm>
            <a:off x="3793188" y="498763"/>
            <a:ext cx="4937760" cy="830997"/>
          </a:xfrm>
          <a:prstGeom prst="rect">
            <a:avLst/>
          </a:prstGeom>
          <a:noFill/>
        </p:spPr>
        <p:txBody>
          <a:bodyPr wrap="square" rtlCol="0">
            <a:spAutoFit/>
          </a:bodyPr>
          <a:lstStyle/>
          <a:p>
            <a:r>
              <a:rPr lang="zh-CN" altLang="en-US" sz="4800" dirty="0">
                <a:latin typeface="宋体" panose="02010600030101010101" pitchFamily="2" charset="-122"/>
                <a:ea typeface="宋体" panose="02010600030101010101" pitchFamily="2" charset="-122"/>
              </a:rPr>
              <a:t>磁特性综合实验</a:t>
            </a:r>
          </a:p>
        </p:txBody>
      </p:sp>
      <p:sp>
        <p:nvSpPr>
          <p:cNvPr id="5" name="文本框 4">
            <a:extLst>
              <a:ext uri="{FF2B5EF4-FFF2-40B4-BE49-F238E27FC236}">
                <a16:creationId xmlns:a16="http://schemas.microsoft.com/office/drawing/2014/main" id="{224A820D-2DCB-4BAB-9742-52E3D95D2693}"/>
              </a:ext>
            </a:extLst>
          </p:cNvPr>
          <p:cNvSpPr txBox="1"/>
          <p:nvPr/>
        </p:nvSpPr>
        <p:spPr>
          <a:xfrm>
            <a:off x="2149064" y="2244060"/>
            <a:ext cx="9310255" cy="2369880"/>
          </a:xfrm>
          <a:prstGeom prst="rect">
            <a:avLst/>
          </a:prstGeom>
          <a:noFill/>
        </p:spPr>
        <p:txBody>
          <a:bodyPr wrap="square" rtlCol="0">
            <a:spAutoFit/>
          </a:bodyPr>
          <a:lstStyle/>
          <a:p>
            <a:r>
              <a:rPr lang="zh-CN" altLang="en-US" sz="2800" b="1" dirty="0">
                <a:latin typeface="宋体" panose="02010600030101010101" pitchFamily="2" charset="-122"/>
                <a:ea typeface="宋体" panose="02010600030101010101" pitchFamily="2" charset="-122"/>
                <a:cs typeface="Times New Roman" panose="02020603050405020304" pitchFamily="18" charset="0"/>
              </a:rPr>
              <a:t>实验目的：</a:t>
            </a:r>
            <a:endParaRPr lang="en-US" altLang="zh-CN" sz="2800" b="1" dirty="0">
              <a:latin typeface="宋体" panose="02010600030101010101" pitchFamily="2" charset="-122"/>
              <a:ea typeface="宋体" panose="02010600030101010101" pitchFamily="2" charset="-122"/>
              <a:cs typeface="Times New Roman" panose="02020603050405020304" pitchFamily="18" charset="0"/>
            </a:endParaRPr>
          </a:p>
          <a:p>
            <a:pPr marL="720000" indent="-342900">
              <a:buFont typeface="+mj-lt"/>
              <a:buAutoNum type="arabicPeriod"/>
            </a:pPr>
            <a:r>
              <a:rPr lang="zh-CN" altLang="en-US" sz="2400" dirty="0">
                <a:latin typeface="宋体" panose="02010600030101010101" pitchFamily="2" charset="-122"/>
                <a:ea typeface="宋体" panose="02010600030101010101" pitchFamily="2" charset="-122"/>
                <a:cs typeface="Times New Roman" panose="02020603050405020304" pitchFamily="18" charset="0"/>
              </a:rPr>
              <a:t>掌握磁滞、磁滞回线和磁化曲线的概念，加深对磁性材料的主要物理量的理解，如矫顽力、剩磁和磁导率等。</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720000" indent="-342900">
              <a:buFont typeface="+mj-lt"/>
              <a:buAutoNum type="arabicPeriod"/>
            </a:pPr>
            <a:r>
              <a:rPr lang="zh-CN" altLang="en-US" sz="2400" dirty="0">
                <a:latin typeface="宋体" panose="02010600030101010101" pitchFamily="2" charset="-122"/>
                <a:ea typeface="宋体" panose="02010600030101010101" pitchFamily="2" charset="-122"/>
                <a:cs typeface="Times New Roman" panose="02020603050405020304" pitchFamily="18" charset="0"/>
              </a:rPr>
              <a:t>学会用示波法测绘基本磁化曲线和磁滞回线。</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720000" indent="-342900">
              <a:buFont typeface="+mj-lt"/>
              <a:buAutoNum type="arabicPeriod"/>
            </a:pPr>
            <a:r>
              <a:rPr lang="zh-CN" altLang="en-US" sz="2400" dirty="0">
                <a:latin typeface="宋体" panose="02010600030101010101" pitchFamily="2" charset="-122"/>
                <a:ea typeface="宋体" panose="02010600030101010101" pitchFamily="2" charset="-122"/>
                <a:cs typeface="Times New Roman" panose="02020603050405020304" pitchFamily="18" charset="0"/>
              </a:rPr>
              <a:t>比较不同频率下磁滞回线的区别，并确定在某一频率下的饱和磁感应强度</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B</a:t>
            </a:r>
            <a:r>
              <a:rPr lang="en-US" altLang="zh-CN" sz="2400" b="1" baseline="-25000" dirty="0">
                <a:latin typeface="宋体" panose="02010600030101010101" pitchFamily="2" charset="-122"/>
                <a:ea typeface="宋体" panose="02010600030101010101" pitchFamily="2" charset="-122"/>
                <a:cs typeface="Times New Roman" panose="02020603050405020304" pitchFamily="18" charset="0"/>
              </a:rPr>
              <a:t>s</a:t>
            </a:r>
            <a:r>
              <a:rPr lang="zh-CN" altLang="en-US" sz="2400" dirty="0">
                <a:latin typeface="宋体" panose="02010600030101010101" pitchFamily="2" charset="-122"/>
                <a:ea typeface="宋体" panose="02010600030101010101" pitchFamily="2" charset="-122"/>
                <a:cs typeface="Times New Roman" panose="02020603050405020304" pitchFamily="18" charset="0"/>
              </a:rPr>
              <a:t>、剩磁</a:t>
            </a:r>
            <a:r>
              <a:rPr lang="en-US" altLang="zh-CN" sz="2400" b="1" dirty="0">
                <a:latin typeface="宋体" panose="02010600030101010101" pitchFamily="2" charset="-122"/>
                <a:ea typeface="宋体" panose="02010600030101010101" pitchFamily="2" charset="-122"/>
                <a:cs typeface="Times New Roman" panose="02020603050405020304" pitchFamily="18" charset="0"/>
              </a:rPr>
              <a:t>B</a:t>
            </a:r>
            <a:r>
              <a:rPr lang="en-US" altLang="zh-CN" sz="2400" b="1" baseline="-25000" dirty="0">
                <a:latin typeface="宋体" panose="02010600030101010101" pitchFamily="2" charset="-122"/>
                <a:ea typeface="宋体" panose="02010600030101010101" pitchFamily="2" charset="-122"/>
                <a:cs typeface="Times New Roman" panose="02020603050405020304" pitchFamily="18" charset="0"/>
              </a:rPr>
              <a:t>r</a:t>
            </a:r>
            <a:r>
              <a:rPr lang="zh-CN" altLang="en-US" sz="2400" dirty="0">
                <a:latin typeface="宋体" panose="02010600030101010101" pitchFamily="2" charset="-122"/>
                <a:ea typeface="宋体" panose="02010600030101010101" pitchFamily="2" charset="-122"/>
                <a:cs typeface="Times New Roman" panose="02020603050405020304" pitchFamily="18" charset="0"/>
              </a:rPr>
              <a:t>和矫顽力</a:t>
            </a:r>
            <a:r>
              <a:rPr lang="en-US" altLang="zh-CN" sz="2400" b="1" dirty="0" err="1">
                <a:latin typeface="宋体" panose="02010600030101010101" pitchFamily="2" charset="-122"/>
                <a:ea typeface="宋体" panose="02010600030101010101" pitchFamily="2" charset="-122"/>
                <a:cs typeface="Times New Roman" panose="02020603050405020304" pitchFamily="18" charset="0"/>
              </a:rPr>
              <a:t>H</a:t>
            </a:r>
            <a:r>
              <a:rPr lang="en-US" altLang="zh-CN" sz="2400" b="1" baseline="-25000" dirty="0" err="1">
                <a:latin typeface="宋体" panose="02010600030101010101" pitchFamily="2" charset="-122"/>
                <a:ea typeface="宋体" panose="02010600030101010101" pitchFamily="2" charset="-122"/>
                <a:cs typeface="Times New Roman" panose="02020603050405020304" pitchFamily="18" charset="0"/>
              </a:rPr>
              <a:t>c</a:t>
            </a:r>
            <a:r>
              <a:rPr lang="zh-CN" altLang="en-US" sz="2400" dirty="0">
                <a:latin typeface="宋体" panose="02010600030101010101" pitchFamily="2" charset="-122"/>
                <a:ea typeface="宋体" panose="02010600030101010101" pitchFamily="2" charset="-122"/>
                <a:cs typeface="Times New Roman" panose="02020603050405020304" pitchFamily="18" charset="0"/>
              </a:rPr>
              <a:t>的数值。</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62723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88FCB5E1-EBB0-4F0A-AD7E-4D29D16C4BBA}"/>
              </a:ext>
            </a:extLst>
          </p:cNvPr>
          <p:cNvGraphicFramePr>
            <a:graphicFrameLocks noGrp="1"/>
          </p:cNvGraphicFramePr>
          <p:nvPr>
            <p:extLst>
              <p:ext uri="{D42A27DB-BD31-4B8C-83A1-F6EECF244321}">
                <p14:modId xmlns:p14="http://schemas.microsoft.com/office/powerpoint/2010/main" val="2816327698"/>
              </p:ext>
            </p:extLst>
          </p:nvPr>
        </p:nvGraphicFramePr>
        <p:xfrm>
          <a:off x="3484606" y="630195"/>
          <a:ext cx="6481120" cy="6143615"/>
        </p:xfrm>
        <a:graphic>
          <a:graphicData uri="http://schemas.openxmlformats.org/drawingml/2006/table">
            <a:tbl>
              <a:tblPr firstRow="1" bandRow="1">
                <a:tableStyleId>{5C22544A-7EE6-4342-B048-85BDC9FD1C3A}</a:tableStyleId>
              </a:tblPr>
              <a:tblGrid>
                <a:gridCol w="810140">
                  <a:extLst>
                    <a:ext uri="{9D8B030D-6E8A-4147-A177-3AD203B41FA5}">
                      <a16:colId xmlns:a16="http://schemas.microsoft.com/office/drawing/2014/main" val="3229961029"/>
                    </a:ext>
                  </a:extLst>
                </a:gridCol>
                <a:gridCol w="810140">
                  <a:extLst>
                    <a:ext uri="{9D8B030D-6E8A-4147-A177-3AD203B41FA5}">
                      <a16:colId xmlns:a16="http://schemas.microsoft.com/office/drawing/2014/main" val="895308564"/>
                    </a:ext>
                  </a:extLst>
                </a:gridCol>
                <a:gridCol w="810140">
                  <a:extLst>
                    <a:ext uri="{9D8B030D-6E8A-4147-A177-3AD203B41FA5}">
                      <a16:colId xmlns:a16="http://schemas.microsoft.com/office/drawing/2014/main" val="1571297742"/>
                    </a:ext>
                  </a:extLst>
                </a:gridCol>
                <a:gridCol w="810140">
                  <a:extLst>
                    <a:ext uri="{9D8B030D-6E8A-4147-A177-3AD203B41FA5}">
                      <a16:colId xmlns:a16="http://schemas.microsoft.com/office/drawing/2014/main" val="1747640514"/>
                    </a:ext>
                  </a:extLst>
                </a:gridCol>
                <a:gridCol w="810140">
                  <a:extLst>
                    <a:ext uri="{9D8B030D-6E8A-4147-A177-3AD203B41FA5}">
                      <a16:colId xmlns:a16="http://schemas.microsoft.com/office/drawing/2014/main" val="177320741"/>
                    </a:ext>
                  </a:extLst>
                </a:gridCol>
                <a:gridCol w="810140">
                  <a:extLst>
                    <a:ext uri="{9D8B030D-6E8A-4147-A177-3AD203B41FA5}">
                      <a16:colId xmlns:a16="http://schemas.microsoft.com/office/drawing/2014/main" val="25596752"/>
                    </a:ext>
                  </a:extLst>
                </a:gridCol>
                <a:gridCol w="810140">
                  <a:extLst>
                    <a:ext uri="{9D8B030D-6E8A-4147-A177-3AD203B41FA5}">
                      <a16:colId xmlns:a16="http://schemas.microsoft.com/office/drawing/2014/main" val="2500030965"/>
                    </a:ext>
                  </a:extLst>
                </a:gridCol>
                <a:gridCol w="810140">
                  <a:extLst>
                    <a:ext uri="{9D8B030D-6E8A-4147-A177-3AD203B41FA5}">
                      <a16:colId xmlns:a16="http://schemas.microsoft.com/office/drawing/2014/main" val="605994571"/>
                    </a:ext>
                  </a:extLst>
                </a:gridCol>
              </a:tblGrid>
              <a:tr h="396000">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格</a:t>
                      </a:r>
                    </a:p>
                  </a:txBody>
                  <a:tcPr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H(A/m)</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r>
                        <a:rPr lang="en-US" altLang="zh-CN"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格</a:t>
                      </a:r>
                    </a:p>
                  </a:txBody>
                  <a:tcPr anchor="ctr"/>
                </a:tc>
                <a:tc>
                  <a:txBody>
                    <a:bodyPr/>
                    <a:lstStyle/>
                    <a:p>
                      <a:pPr algn="ctr"/>
                      <a:r>
                        <a:rPr lang="en-US" altLang="zh-CN"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600"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mT</a:t>
                      </a:r>
                      <a:endParaRPr lang="zh-CN" altLang="en-US"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r>
                        <a:rPr lang="en-US" altLang="zh-CN"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格</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b="1"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H(A/m)</a:t>
                      </a:r>
                      <a:endParaRPr lang="zh-CN" altLang="en-US" sz="1600" b="1"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格</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lt1"/>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600" b="1" kern="1200" dirty="0" err="1">
                          <a:solidFill>
                            <a:schemeClr val="lt1"/>
                          </a:solidFill>
                          <a:latin typeface="Times New Roman" panose="02020603050405020304" pitchFamily="18" charset="0"/>
                          <a:ea typeface="宋体" panose="02010600030101010101" pitchFamily="2" charset="-122"/>
                          <a:cs typeface="Times New Roman" panose="02020603050405020304" pitchFamily="18" charset="0"/>
                        </a:rPr>
                        <a:t>mT</a:t>
                      </a:r>
                      <a:endParaRPr lang="zh-CN" altLang="en-US" sz="1600" b="1" kern="1200" dirty="0">
                        <a:solidFill>
                          <a:schemeClr val="lt1"/>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3113911053"/>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5.00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-5.00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3589053171"/>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3.90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-3.90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2288490844"/>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3.80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-3.80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833507985"/>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3.60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-3.60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1945590247"/>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3.40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-3.40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1548073866"/>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0.60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-0.60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2496667589"/>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0.20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-0.20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1329769055"/>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2700516173"/>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-0.20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0.20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3012964502"/>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-0.40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0.40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2034677545"/>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-0.60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0.60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1823530284"/>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-0.90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0.90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1132971205"/>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-3.20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3.20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849237222"/>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-3.55</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3.55</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3499274483"/>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-3.75</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3.75</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441347115"/>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-3.85</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3.85</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3332890836"/>
                  </a:ext>
                </a:extLst>
              </a:tr>
              <a:tr h="33809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-5.00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5.00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3564055060"/>
                  </a:ext>
                </a:extLst>
              </a:tr>
            </a:tbl>
          </a:graphicData>
        </a:graphic>
      </p:graphicFrame>
      <p:sp>
        <p:nvSpPr>
          <p:cNvPr id="3" name="文本框 2">
            <a:extLst>
              <a:ext uri="{FF2B5EF4-FFF2-40B4-BE49-F238E27FC236}">
                <a16:creationId xmlns:a16="http://schemas.microsoft.com/office/drawing/2014/main" id="{A82661EA-A0EF-42AA-B8C0-4CCB9E89394D}"/>
              </a:ext>
            </a:extLst>
          </p:cNvPr>
          <p:cNvSpPr txBox="1"/>
          <p:nvPr/>
        </p:nvSpPr>
        <p:spPr>
          <a:xfrm>
            <a:off x="5198761" y="203887"/>
            <a:ext cx="2526957"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磁滞回线数据记录</a:t>
            </a:r>
          </a:p>
        </p:txBody>
      </p:sp>
    </p:spTree>
    <p:extLst>
      <p:ext uri="{BB962C8B-B14F-4D97-AF65-F5344CB8AC3E}">
        <p14:creationId xmlns:p14="http://schemas.microsoft.com/office/powerpoint/2010/main" val="21820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9A450A6-FC0E-4C33-8B65-C6D5101ECF9B}"/>
                  </a:ext>
                </a:extLst>
              </p:cNvPr>
              <p:cNvSpPr txBox="1"/>
              <p:nvPr/>
            </p:nvSpPr>
            <p:spPr>
              <a:xfrm>
                <a:off x="2669021" y="2336429"/>
                <a:ext cx="5420620" cy="1200329"/>
              </a:xfrm>
              <a:prstGeom prst="rect">
                <a:avLst/>
              </a:prstGeom>
              <a:noFill/>
            </p:spPr>
            <p:txBody>
              <a:bodyPr wrap="square" rtlCol="0">
                <a:spAutoFit/>
              </a:bodyPr>
              <a:lstStyle/>
              <a:p>
                <a:pPr marL="720000" indent="-720000"/>
                <a:r>
                  <a:rPr lang="zh-CN" altLang="en-US" b="1" dirty="0">
                    <a:latin typeface="Times New Roman" panose="02020603050405020304" pitchFamily="18" charset="0"/>
                    <a:ea typeface="宋体" panose="02010600030101010101" pitchFamily="2" charset="-122"/>
                    <a:cs typeface="Times New Roman" panose="02020603050405020304" pitchFamily="18" charset="0"/>
                  </a:rPr>
                  <a:t>四、报告要求</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画出电源频率为</a:t>
                </a:r>
                <a14:m>
                  <m:oMath xmlns:m="http://schemas.openxmlformats.org/officeDocument/2006/math">
                    <m:r>
                      <a:rPr lang="en-US" altLang="zh-CN" kern="100" dirty="0">
                        <a:latin typeface="Cambria Math" panose="02040503050406030204" pitchFamily="18" charset="0"/>
                        <a:ea typeface="宋体" panose="02010600030101010101" pitchFamily="2" charset="-122"/>
                        <a:cs typeface="Times New Roman" panose="02020603050405020304" pitchFamily="18" charset="0"/>
                      </a:rPr>
                      <m:t>𝟓𝟎</m:t>
                    </m:r>
                    <m:r>
                      <a:rPr lang="en-US" altLang="zh-CN" kern="100">
                        <a:latin typeface="Cambria Math" panose="02040503050406030204" pitchFamily="18" charset="0"/>
                        <a:ea typeface="宋体" panose="02010600030101010101" pitchFamily="2" charset="-122"/>
                        <a:cs typeface="Times New Roman" panose="02020603050405020304" pitchFamily="18" charset="0"/>
                      </a:rPr>
                      <m:t>𝑯𝒛</m:t>
                    </m:r>
                  </m:oMath>
                </a14:m>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时的基本磁化曲线</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画出电源频率为</a:t>
                </a:r>
                <a14:m>
                  <m:oMath xmlns:m="http://schemas.openxmlformats.org/officeDocument/2006/math">
                    <m:r>
                      <a:rPr lang="en-US" altLang="zh-CN" kern="100" dirty="0">
                        <a:latin typeface="Cambria Math" panose="02040503050406030204" pitchFamily="18" charset="0"/>
                        <a:ea typeface="宋体" panose="02010600030101010101" pitchFamily="2" charset="-122"/>
                        <a:cs typeface="Times New Roman" panose="02020603050405020304" pitchFamily="18" charset="0"/>
                      </a:rPr>
                      <m:t>𝟓𝟎</m:t>
                    </m:r>
                    <m:r>
                      <a:rPr lang="en-US" altLang="zh-CN" kern="100">
                        <a:latin typeface="Cambria Math" panose="02040503050406030204" pitchFamily="18" charset="0"/>
                        <a:ea typeface="宋体" panose="02010600030101010101" pitchFamily="2" charset="-122"/>
                        <a:cs typeface="Times New Roman" panose="02020603050405020304" pitchFamily="18" charset="0"/>
                      </a:rPr>
                      <m:t>𝑯𝒛</m:t>
                    </m:r>
                  </m:oMath>
                </a14:m>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时的磁滞回线</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en-US" dirty="0">
                    <a:latin typeface="Times New Roman" panose="02020603050405020304" pitchFamily="18" charset="0"/>
                    <a:ea typeface="宋体" panose="02010600030101010101" pitchFamily="2" charset="-122"/>
                    <a:cs typeface="Times New Roman" panose="02020603050405020304" pitchFamily="18" charset="0"/>
                  </a:rPr>
                  <a:t>报告书写规范、回答思考题</a:t>
                </a:r>
              </a:p>
            </p:txBody>
          </p:sp>
        </mc:Choice>
        <mc:Fallback xmlns="">
          <p:sp>
            <p:nvSpPr>
              <p:cNvPr id="4" name="文本框 3">
                <a:extLst>
                  <a:ext uri="{FF2B5EF4-FFF2-40B4-BE49-F238E27FC236}">
                    <a16:creationId xmlns:a16="http://schemas.microsoft.com/office/drawing/2014/main" id="{39A450A6-FC0E-4C33-8B65-C6D5101ECF9B}"/>
                  </a:ext>
                </a:extLst>
              </p:cNvPr>
              <p:cNvSpPr txBox="1">
                <a:spLocks noRot="1" noChangeAspect="1" noMove="1" noResize="1" noEditPoints="1" noAdjustHandles="1" noChangeArrowheads="1" noChangeShapeType="1" noTextEdit="1"/>
              </p:cNvSpPr>
              <p:nvPr/>
            </p:nvSpPr>
            <p:spPr>
              <a:xfrm>
                <a:off x="2669021" y="2336429"/>
                <a:ext cx="5420620" cy="1200329"/>
              </a:xfrm>
              <a:prstGeom prst="rect">
                <a:avLst/>
              </a:prstGeom>
              <a:blipFill>
                <a:blip r:embed="rId2"/>
                <a:stretch>
                  <a:fillRect l="-1012" t="-3553" b="-609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462E025-988B-4903-9A6C-049DDB17AEA0}"/>
              </a:ext>
            </a:extLst>
          </p:cNvPr>
          <p:cNvSpPr txBox="1"/>
          <p:nvPr/>
        </p:nvSpPr>
        <p:spPr>
          <a:xfrm>
            <a:off x="2487789" y="4688332"/>
            <a:ext cx="8534438" cy="2031325"/>
          </a:xfrm>
          <a:prstGeom prst="rect">
            <a:avLst/>
          </a:prstGeom>
          <a:noFill/>
        </p:spPr>
        <p:txBody>
          <a:bodyPr wrap="square" rtlCol="0">
            <a:spAutoFit/>
          </a:bodyPr>
          <a:lstStyle/>
          <a:p>
            <a:pPr marL="720000" indent="-720000"/>
            <a:r>
              <a:rPr lang="zh-CN" altLang="en-US" b="1" dirty="0">
                <a:latin typeface="Times New Roman" panose="02020603050405020304" pitchFamily="18" charset="0"/>
                <a:ea typeface="宋体" panose="02010600030101010101" pitchFamily="2" charset="-122"/>
                <a:cs typeface="Times New Roman" panose="02020603050405020304" pitchFamily="18" charset="0"/>
              </a:rPr>
              <a:t>五、思考题</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468000"/>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磁性综合实验思考题：</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从定义和量纲两个方面，简述磁场强度</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H</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和磁感应强度</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的区别与联系。</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本实验使用的交变电流在磁滞回线中提现在哪里？如果频率无限小结果会怎样？</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从测得的磁滞回线阐述磁导率随磁场的变化规律，并说明不同的电阻、电容值对磁导率的影响。</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3939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0EA1260-5CFC-47CF-9E52-CC9C2B7843E4}"/>
                  </a:ext>
                </a:extLst>
              </p:cNvPr>
              <p:cNvSpPr txBox="1"/>
              <p:nvPr/>
            </p:nvSpPr>
            <p:spPr>
              <a:xfrm>
                <a:off x="1717589" y="426946"/>
                <a:ext cx="7271952" cy="5591274"/>
              </a:xfrm>
              <a:prstGeom prst="rect">
                <a:avLst/>
              </a:prstGeom>
              <a:noFill/>
            </p:spPr>
            <p:txBody>
              <a:bodyPr wrap="square" rtlCol="0">
                <a:spAutoFit/>
              </a:bodyPr>
              <a:lstStyle/>
              <a:p>
                <a:pPr>
                  <a:lnSpc>
                    <a:spcPct val="150000"/>
                  </a:lnSpc>
                </a:pPr>
                <a:r>
                  <a:rPr lang="zh-CN" altLang="en-US" sz="2400" b="1" dirty="0">
                    <a:latin typeface="宋体" panose="02010600030101010101" pitchFamily="2" charset="-122"/>
                    <a:ea typeface="宋体" panose="02010600030101010101" pitchFamily="2" charset="-122"/>
                  </a:rPr>
                  <a:t>实验原理：</a:t>
                </a:r>
                <a:endParaRPr lang="en-US" altLang="zh-CN" sz="2400" b="1" dirty="0">
                  <a:latin typeface="宋体" panose="02010600030101010101" pitchFamily="2" charset="-122"/>
                  <a:ea typeface="宋体" panose="02010600030101010101" pitchFamily="2" charset="-122"/>
                </a:endParaRPr>
              </a:p>
              <a:p>
                <a:pPr indent="432000"/>
                <a:r>
                  <a:rPr lang="zh-CN" altLang="zh-CN" sz="1800" kern="100" dirty="0">
                    <a:effectLst/>
                    <a:latin typeface="宋体" panose="02010600030101010101" pitchFamily="2" charset="-122"/>
                    <a:ea typeface="宋体" panose="02010600030101010101" pitchFamily="2" charset="-122"/>
                  </a:rPr>
                  <a:t>磁性材料应用广泛，从常用的永久磁铁、变压器铁芯到录音、录像、计算机存存储用的磁带、磁盘等都采用磁性材料。磁滞回线和基本磁化曲线反映了磁性材料的主要特征。通过实验研究这些性质不仅能掌握用示波器观察磁滞回线以及基本磁化曲线的基本测绘方法，而且能从理论和实际应用上加深对材料磁特性的认识。</a:t>
                </a:r>
                <a:endParaRPr lang="en-US" altLang="zh-CN" sz="1800" kern="100" dirty="0">
                  <a:effectLst/>
                  <a:latin typeface="宋体" panose="02010600030101010101" pitchFamily="2" charset="-122"/>
                  <a:ea typeface="宋体" panose="02010600030101010101" pitchFamily="2" charset="-122"/>
                </a:endParaRPr>
              </a:p>
              <a:p>
                <a:pPr indent="432000">
                  <a:lnSpc>
                    <a:spcPct val="150000"/>
                  </a:lnSpc>
                </a:pPr>
                <a:r>
                  <a:rPr lang="en-US" altLang="zh-CN" sz="2000" kern="100" dirty="0">
                    <a:effectLst/>
                    <a:latin typeface="Times New Roman" panose="02020603050405020304" pitchFamily="18" charset="0"/>
                    <a:ea typeface="宋体" panose="02010600030101010101" pitchFamily="2" charset="-122"/>
                  </a:rPr>
                  <a:t>1</a:t>
                </a:r>
                <a:r>
                  <a:rPr lang="zh-CN" altLang="zh-CN" sz="2000" kern="100" dirty="0">
                    <a:effectLst/>
                    <a:latin typeface="Times New Roman" panose="02020603050405020304" pitchFamily="18" charset="0"/>
                    <a:ea typeface="宋体" panose="02010600030101010101" pitchFamily="2" charset="-122"/>
                  </a:rPr>
                  <a:t>、磁化曲线</a:t>
                </a:r>
              </a:p>
              <a:p>
                <a:pPr indent="432000" algn="just">
                  <a:lnSpc>
                    <a:spcPts val="2200"/>
                  </a:lnSpc>
                </a:pPr>
                <a:r>
                  <a:rPr lang="zh-CN" altLang="zh-CN" sz="1800" kern="100" dirty="0">
                    <a:effectLst/>
                    <a:latin typeface="Times New Roman" panose="02020603050405020304" pitchFamily="18" charset="0"/>
                    <a:ea typeface="宋体" panose="02010600030101010101" pitchFamily="2" charset="-122"/>
                  </a:rPr>
                  <a:t>如果在由电流产生的磁场中放入铁磁物质，则磁场将明显增强，此时铁磁物质中的磁感应强度比单纯由电流产生的磁感应强度增大百倍，甚至在千倍以上。铁磁物质内部的磁场强度</a:t>
                </a:r>
                <a:r>
                  <a:rPr lang="en-US" altLang="zh-CN" sz="1800" kern="100" dirty="0">
                    <a:effectLst/>
                    <a:latin typeface="Times New Roman" panose="02020603050405020304" pitchFamily="18" charset="0"/>
                    <a:ea typeface="宋体" panose="02010600030101010101" pitchFamily="2" charset="-122"/>
                  </a:rPr>
                  <a:t>H</a:t>
                </a:r>
                <a:r>
                  <a:rPr lang="zh-CN" altLang="zh-CN" sz="1800" kern="100" dirty="0">
                    <a:effectLst/>
                    <a:latin typeface="Times New Roman" panose="02020603050405020304" pitchFamily="18" charset="0"/>
                    <a:ea typeface="宋体" panose="02010600030101010101" pitchFamily="2" charset="-122"/>
                  </a:rPr>
                  <a:t>与磁感应强度</a:t>
                </a:r>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有如下的关系：</a:t>
                </a:r>
              </a:p>
              <a:p>
                <a:pPr indent="432000" algn="just">
                  <a:lnSpc>
                    <a:spcPts val="2200"/>
                  </a:lnSpc>
                </a:pPr>
                <a:r>
                  <a:rPr lang="en-US" altLang="zh-CN" sz="1800" kern="100" dirty="0">
                    <a:effectLst/>
                    <a:latin typeface="Times New Roman" panose="02020603050405020304" pitchFamily="18" charset="0"/>
                    <a:ea typeface="宋体" panose="02010600030101010101" pitchFamily="2" charset="-122"/>
                  </a:rPr>
                  <a:t>                    B=</a:t>
                </a:r>
                <a:r>
                  <a:rPr lang="zh-CN" altLang="zh-CN" sz="1800" i="1" kern="100" dirty="0">
                    <a:effectLst/>
                    <a:latin typeface="Times New Roman" panose="02020603050405020304" pitchFamily="18" charset="0"/>
                    <a:ea typeface="宋体" panose="02010600030101010101" pitchFamily="2" charset="-122"/>
                  </a:rPr>
                  <a:t>μ</a:t>
                </a:r>
                <a:r>
                  <a:rPr lang="en-US" altLang="zh-CN" sz="1800" kern="100" dirty="0">
                    <a:effectLst/>
                    <a:latin typeface="Times New Roman" panose="02020603050405020304" pitchFamily="18" charset="0"/>
                    <a:ea typeface="宋体" panose="02010600030101010101" pitchFamily="2" charset="-122"/>
                  </a:rPr>
                  <a:t>H</a:t>
                </a:r>
                <a:endParaRPr lang="zh-CN" altLang="zh-CN" sz="1800" kern="100" dirty="0">
                  <a:effectLst/>
                  <a:latin typeface="Times New Roman" panose="02020603050405020304" pitchFamily="18" charset="0"/>
                  <a:ea typeface="宋体" panose="02010600030101010101" pitchFamily="2" charset="-122"/>
                </a:endParaRPr>
              </a:p>
              <a:p>
                <a:pPr indent="432000" algn="just">
                  <a:lnSpc>
                    <a:spcPts val="2200"/>
                  </a:lnSpc>
                </a:pPr>
                <a:r>
                  <a:rPr lang="zh-CN" altLang="zh-CN" sz="1800" kern="100" dirty="0">
                    <a:effectLst/>
                    <a:latin typeface="Times New Roman" panose="02020603050405020304" pitchFamily="18" charset="0"/>
                    <a:ea typeface="宋体" panose="02010600030101010101" pitchFamily="2" charset="-122"/>
                  </a:rPr>
                  <a:t>对于铁磁物质而言，磁导率</a:t>
                </a:r>
                <a:r>
                  <a:rPr lang="zh-CN" altLang="zh-CN" sz="1800" i="1" kern="100" dirty="0">
                    <a:effectLst/>
                    <a:latin typeface="Times New Roman" panose="02020603050405020304" pitchFamily="18" charset="0"/>
                    <a:ea typeface="宋体" panose="02010600030101010101" pitchFamily="2" charset="-122"/>
                  </a:rPr>
                  <a:t>μ</a:t>
                </a:r>
                <a:r>
                  <a:rPr lang="zh-CN" altLang="zh-CN" sz="1800" kern="100" dirty="0">
                    <a:effectLst/>
                    <a:latin typeface="Times New Roman" panose="02020603050405020304" pitchFamily="18" charset="0"/>
                    <a:ea typeface="宋体" panose="02010600030101010101" pitchFamily="2" charset="-122"/>
                  </a:rPr>
                  <a:t>并非常数，而是随</a:t>
                </a:r>
                <a:r>
                  <a:rPr lang="en-US" altLang="zh-CN" sz="1800" kern="100" dirty="0">
                    <a:effectLst/>
                    <a:latin typeface="Times New Roman" panose="02020603050405020304" pitchFamily="18" charset="0"/>
                    <a:ea typeface="宋体" panose="02010600030101010101" pitchFamily="2" charset="-122"/>
                  </a:rPr>
                  <a:t>H</a:t>
                </a:r>
                <a:r>
                  <a:rPr lang="zh-CN" altLang="zh-CN" sz="1800" kern="100" dirty="0">
                    <a:effectLst/>
                    <a:latin typeface="Times New Roman" panose="02020603050405020304" pitchFamily="18" charset="0"/>
                    <a:ea typeface="宋体" panose="02010600030101010101" pitchFamily="2" charset="-122"/>
                  </a:rPr>
                  <a:t>的变化而改变的物理量，即μ</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ƒ</a:t>
                </a:r>
                <a:r>
                  <a:rPr lang="en-US" altLang="zh-CN" sz="1800" kern="100" dirty="0">
                    <a:effectLst/>
                    <a:latin typeface="Times New Roman" panose="02020603050405020304" pitchFamily="18" charset="0"/>
                    <a:ea typeface="宋体" panose="02010600030101010101" pitchFamily="2" charset="-122"/>
                  </a:rPr>
                  <a:t>(H</a:t>
                </a:r>
                <a:r>
                  <a:rPr lang="en-US" altLang="zh-CN" kern="100" dirty="0">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，为非线性函数。所以如图</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所示，</a:t>
                </a:r>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与</a:t>
                </a:r>
                <a:r>
                  <a:rPr lang="en-US" altLang="zh-CN" sz="1800" kern="100" dirty="0">
                    <a:effectLst/>
                    <a:latin typeface="Times New Roman" panose="02020603050405020304" pitchFamily="18" charset="0"/>
                    <a:ea typeface="宋体" panose="02010600030101010101" pitchFamily="2" charset="-122"/>
                  </a:rPr>
                  <a:t>H</a:t>
                </a:r>
                <a:r>
                  <a:rPr lang="zh-CN" altLang="zh-CN" sz="1800" kern="100" dirty="0">
                    <a:effectLst/>
                    <a:latin typeface="Times New Roman" panose="02020603050405020304" pitchFamily="18" charset="0"/>
                    <a:ea typeface="宋体" panose="02010600030101010101" pitchFamily="2" charset="-122"/>
                  </a:rPr>
                  <a:t>也是非线性关系。</a:t>
                </a:r>
              </a:p>
              <a:p>
                <a:pPr indent="432000" algn="just">
                  <a:lnSpc>
                    <a:spcPts val="2200"/>
                  </a:lnSpc>
                </a:pPr>
                <a:r>
                  <a:rPr lang="zh-CN" altLang="zh-CN" sz="1800" kern="100" dirty="0">
                    <a:effectLst/>
                    <a:latin typeface="ˎ̥"/>
                    <a:ea typeface="宋体" panose="02010600030101010101" pitchFamily="2" charset="-122"/>
                  </a:rPr>
                  <a:t>通常使用的是磁介质的相对磁导率</a:t>
                </a:r>
                <a14:m>
                  <m:oMath xmlns:m="http://schemas.openxmlformats.org/officeDocument/2006/math">
                    <m:sSub>
                      <m:sSubPr>
                        <m:ctrlPr>
                          <a:rPr lang="en-US" altLang="zh-CN" sz="1800" i="1" kern="100" smtClean="0">
                            <a:effectLst/>
                            <a:latin typeface="Cambria Math" panose="02040503050406030204" pitchFamily="18" charset="0"/>
                            <a:ea typeface="宋体" panose="02010600030101010101" pitchFamily="2" charset="-122"/>
                          </a:rPr>
                        </m:ctrlPr>
                      </m:sSubPr>
                      <m:e>
                        <m:r>
                          <m:rPr>
                            <m:sty m:val="p"/>
                          </m:rPr>
                          <a:rPr lang="zh-CN" altLang="en-US" sz="1800" i="0" kern="100" smtClean="0">
                            <a:effectLst/>
                            <a:latin typeface="Cambria Math" panose="02040503050406030204" pitchFamily="18" charset="0"/>
                            <a:ea typeface="宋体" panose="02010600030101010101" pitchFamily="2" charset="-122"/>
                          </a:rPr>
                          <m:t>μ</m:t>
                        </m:r>
                      </m:e>
                      <m:sub>
                        <m:r>
                          <m:rPr>
                            <m:sty m:val="p"/>
                          </m:rPr>
                          <a:rPr lang="en-US" altLang="zh-CN" sz="1800" b="0" i="0" kern="100" smtClean="0">
                            <a:effectLst/>
                            <a:latin typeface="Cambria Math" panose="02040503050406030204" pitchFamily="18" charset="0"/>
                            <a:ea typeface="宋体" panose="02010600030101010101" pitchFamily="2" charset="-122"/>
                          </a:rPr>
                          <m:t>r</m:t>
                        </m:r>
                      </m:sub>
                    </m:sSub>
                  </m:oMath>
                </a14:m>
                <a:r>
                  <a:rPr lang="zh-CN" altLang="zh-CN" sz="1800" kern="100" dirty="0">
                    <a:effectLst/>
                    <a:latin typeface="ˎ̥"/>
                    <a:ea typeface="宋体" panose="02010600030101010101" pitchFamily="2" charset="-122"/>
                  </a:rPr>
                  <a:t>，其定义为磁导率</a:t>
                </a:r>
                <a:r>
                  <a:rPr lang="en-US" altLang="zh-CN" sz="1800" kern="100" dirty="0">
                    <a:effectLst/>
                    <a:latin typeface="ˎ̥"/>
                    <a:ea typeface="宋体" panose="02010600030101010101" pitchFamily="2" charset="-122"/>
                  </a:rPr>
                  <a:t>μ</a:t>
                </a:r>
                <a:r>
                  <a:rPr lang="zh-CN" altLang="zh-CN" sz="1800" kern="100" dirty="0">
                    <a:effectLst/>
                    <a:latin typeface="ˎ̥"/>
                    <a:ea typeface="宋体" panose="02010600030101010101" pitchFamily="2" charset="-122"/>
                  </a:rPr>
                  <a:t>与真空磁导率</a:t>
                </a:r>
                <a:r>
                  <a:rPr lang="en-US" altLang="zh-CN" sz="1800" kern="100" dirty="0">
                    <a:effectLst/>
                    <a:latin typeface="ˎ̥"/>
                    <a:ea typeface="宋体" panose="02010600030101010101" pitchFamily="2" charset="-122"/>
                  </a:rPr>
                  <a:t>μ</a:t>
                </a:r>
                <a:r>
                  <a:rPr lang="en-US" altLang="zh-CN" sz="1800" kern="100" baseline="-25000" dirty="0">
                    <a:effectLst/>
                    <a:latin typeface="ˎ̥"/>
                    <a:ea typeface="宋体" panose="02010600030101010101" pitchFamily="2" charset="-122"/>
                  </a:rPr>
                  <a:t>0</a:t>
                </a:r>
                <a:r>
                  <a:rPr lang="zh-CN" altLang="zh-CN" sz="1800" kern="100" dirty="0">
                    <a:effectLst/>
                    <a:latin typeface="ˎ̥"/>
                    <a:ea typeface="宋体" panose="02010600030101010101" pitchFamily="2" charset="-122"/>
                  </a:rPr>
                  <a:t>之比。</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50EA1260-5CFC-47CF-9E52-CC9C2B7843E4}"/>
                  </a:ext>
                </a:extLst>
              </p:cNvPr>
              <p:cNvSpPr txBox="1">
                <a:spLocks noRot="1" noChangeAspect="1" noMove="1" noResize="1" noEditPoints="1" noAdjustHandles="1" noChangeArrowheads="1" noChangeShapeType="1" noTextEdit="1"/>
              </p:cNvSpPr>
              <p:nvPr/>
            </p:nvSpPr>
            <p:spPr>
              <a:xfrm>
                <a:off x="1717589" y="426946"/>
                <a:ext cx="7271952" cy="5591274"/>
              </a:xfrm>
              <a:prstGeom prst="rect">
                <a:avLst/>
              </a:prstGeom>
              <a:blipFill>
                <a:blip r:embed="rId2"/>
                <a:stretch>
                  <a:fillRect l="-1341" r="-3353"/>
                </a:stretch>
              </a:blipFill>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1EB83ACD-0F16-4A96-8C04-964EE99DB644}"/>
              </a:ext>
            </a:extLst>
          </p:cNvPr>
          <p:cNvGrpSpPr/>
          <p:nvPr/>
        </p:nvGrpSpPr>
        <p:grpSpPr>
          <a:xfrm>
            <a:off x="9201021" y="1744937"/>
            <a:ext cx="2990979" cy="3001323"/>
            <a:chOff x="7493729" y="722869"/>
            <a:chExt cx="3137848" cy="3310244"/>
          </a:xfrm>
        </p:grpSpPr>
        <p:pic>
          <p:nvPicPr>
            <p:cNvPr id="4" name="图片 3">
              <a:extLst>
                <a:ext uri="{FF2B5EF4-FFF2-40B4-BE49-F238E27FC236}">
                  <a16:creationId xmlns:a16="http://schemas.microsoft.com/office/drawing/2014/main" id="{1BE0211E-ACFB-49C2-AC0F-A2CAD37E431D}"/>
                </a:ext>
              </a:extLst>
            </p:cNvPr>
            <p:cNvPicPr>
              <a:picLocks noChangeAspect="1"/>
            </p:cNvPicPr>
            <p:nvPr/>
          </p:nvPicPr>
          <p:blipFill>
            <a:blip r:embed="rId3"/>
            <a:stretch>
              <a:fillRect/>
            </a:stretch>
          </p:blipFill>
          <p:spPr>
            <a:xfrm>
              <a:off x="7493729" y="722869"/>
              <a:ext cx="2976563" cy="2886075"/>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F3DA51-B54F-4467-995A-C961CA4A0B38}"/>
                    </a:ext>
                  </a:extLst>
                </p:cNvPr>
                <p:cNvSpPr txBox="1"/>
                <p:nvPr/>
              </p:nvSpPr>
              <p:spPr>
                <a:xfrm>
                  <a:off x="7655014" y="3663781"/>
                  <a:ext cx="2976563"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磁化曲线和</a:t>
                  </a:r>
                  <a14:m>
                    <m:oMath xmlns:m="http://schemas.openxmlformats.org/officeDocument/2006/math">
                      <m:r>
                        <a:rPr lang="zh-CN" altLang="en-US" i="1" smtClean="0">
                          <a:latin typeface="Cambria Math" panose="02040503050406030204" pitchFamily="18" charset="0"/>
                        </a:rPr>
                        <m:t>𝜇</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𝐻</m:t>
                      </m:r>
                    </m:oMath>
                  </a14:m>
                  <a:r>
                    <a:rPr lang="zh-CN" altLang="en-US" dirty="0">
                      <a:latin typeface="宋体" panose="02010600030101010101" pitchFamily="2" charset="-122"/>
                      <a:ea typeface="宋体" panose="02010600030101010101" pitchFamily="2" charset="-122"/>
                    </a:rPr>
                    <a:t>曲线</a:t>
                  </a:r>
                </a:p>
              </p:txBody>
            </p:sp>
          </mc:Choice>
          <mc:Fallback xmlns="">
            <p:sp>
              <p:nvSpPr>
                <p:cNvPr id="5" name="文本框 4">
                  <a:extLst>
                    <a:ext uri="{FF2B5EF4-FFF2-40B4-BE49-F238E27FC236}">
                      <a16:creationId xmlns:a16="http://schemas.microsoft.com/office/drawing/2014/main" id="{E7F3DA51-B54F-4467-995A-C961CA4A0B38}"/>
                    </a:ext>
                  </a:extLst>
                </p:cNvPr>
                <p:cNvSpPr txBox="1">
                  <a:spLocks noRot="1" noChangeAspect="1" noMove="1" noResize="1" noEditPoints="1" noAdjustHandles="1" noChangeArrowheads="1" noChangeShapeType="1" noTextEdit="1"/>
                </p:cNvSpPr>
                <p:nvPr/>
              </p:nvSpPr>
              <p:spPr>
                <a:xfrm>
                  <a:off x="7655014" y="3663781"/>
                  <a:ext cx="2976563" cy="369332"/>
                </a:xfrm>
                <a:prstGeom prst="rect">
                  <a:avLst/>
                </a:prstGeom>
                <a:blipFill>
                  <a:blip r:embed="rId4"/>
                  <a:stretch>
                    <a:fillRect l="-1935" t="-14545" b="-34545"/>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330601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B4108FA-5135-47CF-9190-17A2A2CA07EA}"/>
              </a:ext>
            </a:extLst>
          </p:cNvPr>
          <p:cNvGrpSpPr/>
          <p:nvPr/>
        </p:nvGrpSpPr>
        <p:grpSpPr>
          <a:xfrm>
            <a:off x="8951560" y="1688129"/>
            <a:ext cx="2904747" cy="2734289"/>
            <a:chOff x="6786889" y="3707027"/>
            <a:chExt cx="2774836" cy="2614188"/>
          </a:xfrm>
        </p:grpSpPr>
        <p:pic>
          <p:nvPicPr>
            <p:cNvPr id="9" name="图片 8">
              <a:extLst>
                <a:ext uri="{FF2B5EF4-FFF2-40B4-BE49-F238E27FC236}">
                  <a16:creationId xmlns:a16="http://schemas.microsoft.com/office/drawing/2014/main" id="{72150748-57DF-4F80-8387-F9DE58900CCE}"/>
                </a:ext>
              </a:extLst>
            </p:cNvPr>
            <p:cNvPicPr>
              <a:picLocks noChangeAspect="1"/>
            </p:cNvPicPr>
            <p:nvPr/>
          </p:nvPicPr>
          <p:blipFill>
            <a:blip r:embed="rId2"/>
            <a:stretch>
              <a:fillRect/>
            </a:stretch>
          </p:blipFill>
          <p:spPr>
            <a:xfrm>
              <a:off x="6830212" y="3707027"/>
              <a:ext cx="2688189" cy="2290505"/>
            </a:xfrm>
            <a:prstGeom prst="rect">
              <a:avLst/>
            </a:prstGeom>
          </p:spPr>
        </p:pic>
        <p:sp>
          <p:nvSpPr>
            <p:cNvPr id="10" name="文本框 9">
              <a:extLst>
                <a:ext uri="{FF2B5EF4-FFF2-40B4-BE49-F238E27FC236}">
                  <a16:creationId xmlns:a16="http://schemas.microsoft.com/office/drawing/2014/main" id="{E195CCD4-78F2-4243-A132-45C468E26245}"/>
                </a:ext>
              </a:extLst>
            </p:cNvPr>
            <p:cNvSpPr txBox="1"/>
            <p:nvPr/>
          </p:nvSpPr>
          <p:spPr>
            <a:xfrm>
              <a:off x="6786889" y="5997532"/>
              <a:ext cx="2774836" cy="323683"/>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起始磁化曲线与磁滞回线</a:t>
              </a:r>
            </a:p>
          </p:txBody>
        </p:sp>
      </p:grpSp>
      <p:sp>
        <p:nvSpPr>
          <p:cNvPr id="11" name="文本框 10">
            <a:extLst>
              <a:ext uri="{FF2B5EF4-FFF2-40B4-BE49-F238E27FC236}">
                <a16:creationId xmlns:a16="http://schemas.microsoft.com/office/drawing/2014/main" id="{28A17F6C-5188-4D63-A86A-CD5123C40213}"/>
              </a:ext>
            </a:extLst>
          </p:cNvPr>
          <p:cNvSpPr txBox="1"/>
          <p:nvPr/>
        </p:nvSpPr>
        <p:spPr>
          <a:xfrm>
            <a:off x="1370659" y="790832"/>
            <a:ext cx="7438768" cy="5539978"/>
          </a:xfrm>
          <a:prstGeom prst="rect">
            <a:avLst/>
          </a:prstGeom>
          <a:noFill/>
        </p:spPr>
        <p:txBody>
          <a:bodyPr wrap="square" rtlCol="0">
            <a:spAutoFit/>
          </a:bodyPr>
          <a:lstStyle/>
          <a:p>
            <a:pPr indent="432000">
              <a:lnSpc>
                <a:spcPct val="150000"/>
              </a:lnSpc>
            </a:pPr>
            <a:r>
              <a:rPr lang="en-US" altLang="zh-CN" sz="2000" kern="100" dirty="0">
                <a:latin typeface="Times New Roman" panose="02020603050405020304" pitchFamily="18" charset="0"/>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rPr>
              <a:t>、磁滞回线</a:t>
            </a:r>
          </a:p>
          <a:p>
            <a:pPr indent="432000" algn="just"/>
            <a:r>
              <a:rPr lang="zh-CN" altLang="zh-CN" sz="1800" kern="100" dirty="0">
                <a:effectLst/>
                <a:latin typeface="Times New Roman" panose="02020603050405020304" pitchFamily="18" charset="0"/>
                <a:ea typeface="宋体" panose="02010600030101010101" pitchFamily="2" charset="-122"/>
              </a:rPr>
              <a:t>当铁磁材料的磁化达到饱和之后，如果将磁化场减少，则铁磁材料内部的</a:t>
            </a:r>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H</a:t>
            </a:r>
            <a:r>
              <a:rPr lang="zh-CN" altLang="zh-CN" sz="1800" kern="100" dirty="0">
                <a:effectLst/>
                <a:latin typeface="Times New Roman" panose="02020603050405020304" pitchFamily="18" charset="0"/>
                <a:ea typeface="宋体" panose="02010600030101010101" pitchFamily="2" charset="-122"/>
              </a:rPr>
              <a:t>也随之减少，但其减少的过程并不沿着磁化时的</a:t>
            </a:r>
            <a:r>
              <a:rPr lang="en-US" altLang="zh-CN" sz="1800" kern="100" dirty="0">
                <a:effectLst/>
                <a:latin typeface="Times New Roman" panose="02020603050405020304" pitchFamily="18" charset="0"/>
                <a:ea typeface="宋体" panose="02010600030101010101" pitchFamily="2" charset="-122"/>
              </a:rPr>
              <a:t>OS</a:t>
            </a:r>
            <a:r>
              <a:rPr lang="zh-CN" altLang="zh-CN" sz="1800" kern="100" dirty="0">
                <a:effectLst/>
                <a:latin typeface="Times New Roman" panose="02020603050405020304" pitchFamily="18" charset="0"/>
                <a:ea typeface="宋体" panose="02010600030101010101" pitchFamily="2" charset="-122"/>
              </a:rPr>
              <a:t>段退回。从图</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可知当磁化场撤消，</a:t>
            </a:r>
            <a:r>
              <a:rPr lang="en-US" altLang="zh-CN" sz="1800" kern="100" dirty="0">
                <a:effectLst/>
                <a:latin typeface="Times New Roman" panose="02020603050405020304" pitchFamily="18" charset="0"/>
                <a:ea typeface="宋体" panose="02010600030101010101" pitchFamily="2" charset="-122"/>
              </a:rPr>
              <a:t>H=0</a:t>
            </a:r>
            <a:r>
              <a:rPr lang="zh-CN" altLang="zh-CN" sz="1800" kern="100" dirty="0">
                <a:effectLst/>
                <a:latin typeface="Times New Roman" panose="02020603050405020304" pitchFamily="18" charset="0"/>
                <a:ea typeface="宋体" panose="02010600030101010101" pitchFamily="2" charset="-122"/>
              </a:rPr>
              <a:t>时，磁感应强度仍然保持一定数值</a:t>
            </a:r>
            <a:r>
              <a:rPr lang="en-US" altLang="zh-CN" sz="1800" kern="100" dirty="0">
                <a:effectLst/>
                <a:latin typeface="Times New Roman" panose="02020603050405020304" pitchFamily="18" charset="0"/>
                <a:ea typeface="宋体" panose="02010600030101010101" pitchFamily="2" charset="-122"/>
              </a:rPr>
              <a:t>B=Br</a:t>
            </a:r>
            <a:r>
              <a:rPr lang="zh-CN" altLang="zh-CN" sz="1800" kern="100" dirty="0">
                <a:effectLst/>
                <a:latin typeface="Times New Roman" panose="02020603050405020304" pitchFamily="18" charset="0"/>
                <a:ea typeface="宋体" panose="02010600030101010101" pitchFamily="2" charset="-122"/>
              </a:rPr>
              <a:t>称为剩磁（剩余磁感应强度）。</a:t>
            </a:r>
          </a:p>
          <a:p>
            <a:pPr indent="432000" algn="just"/>
            <a:r>
              <a:rPr lang="zh-CN" altLang="zh-CN" sz="1800" kern="100" dirty="0">
                <a:effectLst/>
                <a:latin typeface="Times New Roman" panose="02020603050405020304" pitchFamily="18" charset="0"/>
                <a:ea typeface="宋体" panose="02010600030101010101" pitchFamily="2" charset="-122"/>
              </a:rPr>
              <a:t>若要使被磁化的铁磁材料的磁感应强度</a:t>
            </a:r>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减少到</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rPr>
              <a:t>，必须加上一个反向磁场并逐步增大。当铁磁材料内部反向磁场强度增加到</a:t>
            </a:r>
            <a:r>
              <a:rPr lang="en-US" altLang="zh-CN" sz="1800" kern="100" dirty="0">
                <a:effectLst/>
                <a:latin typeface="Times New Roman" panose="02020603050405020304" pitchFamily="18" charset="0"/>
                <a:ea typeface="宋体" panose="02010600030101010101" pitchFamily="2" charset="-122"/>
              </a:rPr>
              <a:t>H=</a:t>
            </a:r>
            <a:r>
              <a:rPr lang="en-US" altLang="zh-CN" sz="1800" kern="100" dirty="0" err="1">
                <a:effectLst/>
                <a:latin typeface="Times New Roman" panose="02020603050405020304" pitchFamily="18" charset="0"/>
                <a:ea typeface="宋体" panose="02010600030101010101" pitchFamily="2" charset="-122"/>
              </a:rPr>
              <a:t>Hc</a:t>
            </a:r>
            <a:r>
              <a:rPr lang="zh-CN" altLang="zh-CN" sz="1800" kern="100" dirty="0">
                <a:effectLst/>
                <a:latin typeface="Times New Roman" panose="02020603050405020304" pitchFamily="18" charset="0"/>
                <a:ea typeface="宋体" panose="02010600030101010101" pitchFamily="2" charset="-122"/>
              </a:rPr>
              <a:t>时（图</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上的</a:t>
            </a:r>
            <a:r>
              <a:rPr lang="en-US" altLang="zh-CN" sz="1800" kern="100" dirty="0">
                <a:effectLst/>
                <a:latin typeface="Times New Roman" panose="02020603050405020304" pitchFamily="18" charset="0"/>
                <a:ea typeface="宋体" panose="02010600030101010101" pitchFamily="2" charset="-122"/>
              </a:rPr>
              <a:t>c</a:t>
            </a:r>
            <a:r>
              <a:rPr lang="zh-CN" altLang="zh-CN" sz="1800" kern="100" dirty="0">
                <a:effectLst/>
                <a:latin typeface="Times New Roman" panose="02020603050405020304" pitchFamily="18" charset="0"/>
                <a:ea typeface="宋体" panose="02010600030101010101" pitchFamily="2" charset="-122"/>
              </a:rPr>
              <a:t>点），磁感应强度</a:t>
            </a:r>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才是</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rPr>
              <a:t>，达到退磁。图</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中的的</a:t>
            </a:r>
            <a:r>
              <a:rPr lang="en-US" altLang="zh-CN" sz="1800" kern="100" dirty="0" err="1">
                <a:effectLst/>
                <a:latin typeface="Times New Roman" panose="02020603050405020304" pitchFamily="18" charset="0"/>
                <a:ea typeface="宋体" panose="02010600030101010101" pitchFamily="2" charset="-122"/>
              </a:rPr>
              <a:t>bc</a:t>
            </a:r>
            <a:r>
              <a:rPr lang="zh-CN" altLang="zh-CN" sz="1800" kern="100" dirty="0">
                <a:effectLst/>
                <a:latin typeface="Times New Roman" panose="02020603050405020304" pitchFamily="18" charset="0"/>
                <a:ea typeface="宋体" panose="02010600030101010101" pitchFamily="2" charset="-122"/>
              </a:rPr>
              <a:t>段曲线为退磁曲线，</a:t>
            </a:r>
            <a:r>
              <a:rPr lang="en-US" altLang="zh-CN" sz="1800" kern="100" dirty="0" err="1">
                <a:effectLst/>
                <a:latin typeface="Times New Roman" panose="02020603050405020304" pitchFamily="18" charset="0"/>
                <a:ea typeface="宋体" panose="02010600030101010101" pitchFamily="2" charset="-122"/>
              </a:rPr>
              <a:t>Hc</a:t>
            </a:r>
            <a:r>
              <a:rPr lang="zh-CN" altLang="zh-CN" sz="1800" kern="100" dirty="0">
                <a:effectLst/>
                <a:latin typeface="Times New Roman" panose="02020603050405020304" pitchFamily="18" charset="0"/>
                <a:ea typeface="宋体" panose="02010600030101010101" pitchFamily="2" charset="-122"/>
              </a:rPr>
              <a:t>为矫顽磁力。如图</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所示，当</a:t>
            </a:r>
            <a:r>
              <a:rPr lang="en-US" altLang="zh-CN" sz="1800" kern="100" dirty="0">
                <a:effectLst/>
                <a:latin typeface="Times New Roman" panose="02020603050405020304" pitchFamily="18" charset="0"/>
                <a:ea typeface="宋体" panose="02010600030101010101" pitchFamily="2" charset="-122"/>
              </a:rPr>
              <a:t>H</a:t>
            </a:r>
            <a:r>
              <a:rPr lang="zh-CN" altLang="zh-CN" sz="1800" kern="100" dirty="0">
                <a:effectLst/>
                <a:latin typeface="Times New Roman" panose="02020603050405020304" pitchFamily="18" charset="0"/>
                <a:ea typeface="宋体" panose="02010600030101010101" pitchFamily="2" charset="-122"/>
              </a:rPr>
              <a:t>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Hs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O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Hc</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-Hs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O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Hc</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Hs </a:t>
            </a:r>
            <a:r>
              <a:rPr lang="zh-CN" altLang="zh-CN" sz="1800" kern="100" dirty="0">
                <a:effectLst/>
                <a:latin typeface="Times New Roman" panose="02020603050405020304" pitchFamily="18" charset="0"/>
                <a:ea typeface="宋体" panose="02010600030101010101" pitchFamily="2" charset="-122"/>
              </a:rPr>
              <a:t>的顺序变化时，</a:t>
            </a:r>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相应</a:t>
            </a:r>
            <a:r>
              <a:rPr lang="en-US" altLang="zh-CN" sz="1800" kern="100" dirty="0">
                <a:effectLst/>
                <a:latin typeface="Times New Roman" panose="02020603050405020304" pitchFamily="18" charset="0"/>
                <a:ea typeface="宋体" panose="02010600030101010101" pitchFamily="2" charset="-122"/>
              </a:rPr>
              <a:t>O </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Bs </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Br </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O </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-Bs </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-Br </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O </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Bs </a:t>
            </a:r>
            <a:r>
              <a:rPr lang="zh-CN" altLang="zh-CN" sz="1800" kern="100" dirty="0">
                <a:effectLst/>
                <a:latin typeface="Times New Roman" panose="02020603050405020304" pitchFamily="18" charset="0"/>
                <a:ea typeface="宋体" panose="02010600030101010101" pitchFamily="2" charset="-122"/>
              </a:rPr>
              <a:t>顺序变化。图中的</a:t>
            </a:r>
            <a:r>
              <a:rPr lang="en-US" altLang="zh-CN" sz="1800" kern="100" dirty="0">
                <a:effectLst/>
                <a:latin typeface="Times New Roman" panose="02020603050405020304" pitchFamily="18" charset="0"/>
                <a:ea typeface="宋体" panose="02010600030101010101" pitchFamily="2" charset="-122"/>
              </a:rPr>
              <a:t>Oa</a:t>
            </a:r>
            <a:r>
              <a:rPr lang="zh-CN" altLang="zh-CN" sz="1800" kern="100" dirty="0">
                <a:effectLst/>
                <a:latin typeface="Times New Roman" panose="02020603050405020304" pitchFamily="18" charset="0"/>
                <a:ea typeface="宋体" panose="02010600030101010101" pitchFamily="2" charset="-122"/>
              </a:rPr>
              <a:t>段曲线称起始磁化曲线，所形成的封闭曲线</a:t>
            </a:r>
            <a:r>
              <a:rPr lang="en-US" altLang="zh-CN" sz="1800" kern="100" dirty="0" err="1">
                <a:effectLst/>
                <a:latin typeface="Times New Roman" panose="02020603050405020304" pitchFamily="18" charset="0"/>
                <a:ea typeface="宋体" panose="02010600030101010101" pitchFamily="2" charset="-122"/>
              </a:rPr>
              <a:t>abcdefa</a:t>
            </a:r>
            <a:r>
              <a:rPr lang="zh-CN" altLang="zh-CN" sz="1800" kern="100" dirty="0">
                <a:effectLst/>
                <a:latin typeface="Times New Roman" panose="02020603050405020304" pitchFamily="18" charset="0"/>
                <a:ea typeface="宋体" panose="02010600030101010101" pitchFamily="2" charset="-122"/>
              </a:rPr>
              <a:t>称为磁滞回线。</a:t>
            </a:r>
            <a:r>
              <a:rPr lang="en-US" altLang="zh-CN" sz="1800" kern="100" dirty="0" err="1">
                <a:effectLst/>
                <a:latin typeface="Times New Roman" panose="02020603050405020304" pitchFamily="18" charset="0"/>
                <a:ea typeface="宋体" panose="02010600030101010101" pitchFamily="2" charset="-122"/>
              </a:rPr>
              <a:t>bc</a:t>
            </a:r>
            <a:r>
              <a:rPr lang="zh-CN" altLang="zh-CN" sz="1800" kern="100" dirty="0">
                <a:effectLst/>
                <a:latin typeface="Times New Roman" panose="02020603050405020304" pitchFamily="18" charset="0"/>
                <a:ea typeface="宋体" panose="02010600030101010101" pitchFamily="2" charset="-122"/>
              </a:rPr>
              <a:t>曲线段称为退磁曲线。由图</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可知：</a:t>
            </a:r>
          </a:p>
          <a:p>
            <a:pPr marL="720000" indent="-342900" algn="just">
              <a:buFont typeface="+mj-ea"/>
              <a:buAutoNum type="circleNumDbPlain"/>
            </a:pPr>
            <a:r>
              <a:rPr lang="zh-CN" altLang="zh-CN" sz="1800" kern="100" dirty="0">
                <a:effectLst/>
                <a:latin typeface="Times New Roman" panose="02020603050405020304" pitchFamily="18" charset="0"/>
                <a:ea typeface="宋体" panose="02010600030101010101" pitchFamily="2" charset="-122"/>
              </a:rPr>
              <a:t>当</a:t>
            </a:r>
            <a:r>
              <a:rPr lang="en-US" altLang="zh-CN" sz="1800" kern="100" dirty="0">
                <a:effectLst/>
                <a:latin typeface="Times New Roman" panose="02020603050405020304" pitchFamily="18" charset="0"/>
                <a:ea typeface="宋体" panose="02010600030101010101" pitchFamily="2" charset="-122"/>
              </a:rPr>
              <a:t>H=0</a:t>
            </a:r>
            <a:r>
              <a:rPr lang="zh-CN" altLang="zh-CN" sz="1800" kern="100" dirty="0">
                <a:effectLst/>
                <a:latin typeface="Times New Roman" panose="02020603050405020304" pitchFamily="18" charset="0"/>
                <a:ea typeface="宋体" panose="02010600030101010101" pitchFamily="2" charset="-122"/>
              </a:rPr>
              <a:t>时，</a:t>
            </a:r>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rPr>
              <a:t>，这说明铁磁材料还残留一定值的磁感应强度</a:t>
            </a:r>
            <a:r>
              <a:rPr lang="en-US" altLang="zh-CN" sz="1800" kern="100" dirty="0">
                <a:effectLst/>
                <a:latin typeface="Times New Roman" panose="02020603050405020304" pitchFamily="18" charset="0"/>
                <a:ea typeface="宋体" panose="02010600030101010101" pitchFamily="2" charset="-122"/>
              </a:rPr>
              <a:t>Br</a:t>
            </a:r>
            <a:r>
              <a:rPr lang="zh-CN" altLang="zh-CN" sz="1800" kern="100" dirty="0">
                <a:effectLst/>
                <a:latin typeface="Times New Roman" panose="02020603050405020304" pitchFamily="18" charset="0"/>
                <a:ea typeface="宋体" panose="02010600030101010101" pitchFamily="2" charset="-122"/>
              </a:rPr>
              <a:t>，通常称</a:t>
            </a:r>
            <a:r>
              <a:rPr lang="en-US" altLang="zh-CN" sz="1800" kern="100" dirty="0">
                <a:effectLst/>
                <a:latin typeface="Times New Roman" panose="02020603050405020304" pitchFamily="18" charset="0"/>
                <a:ea typeface="宋体" panose="02010600030101010101" pitchFamily="2" charset="-122"/>
              </a:rPr>
              <a:t>Br</a:t>
            </a:r>
            <a:r>
              <a:rPr lang="zh-CN" altLang="zh-CN" sz="1800" kern="100" dirty="0">
                <a:effectLst/>
                <a:latin typeface="Times New Roman" panose="02020603050405020304" pitchFamily="18" charset="0"/>
                <a:ea typeface="宋体" panose="02010600030101010101" pitchFamily="2" charset="-122"/>
              </a:rPr>
              <a:t>为铁磁物质的剩余感应强度（剩磁）。</a:t>
            </a:r>
          </a:p>
          <a:p>
            <a:pPr marL="720000" indent="-342900" algn="just">
              <a:buFont typeface="+mj-ea"/>
              <a:buAutoNum type="circleNumDbPlain"/>
            </a:pPr>
            <a:r>
              <a:rPr lang="zh-CN" altLang="zh-CN" sz="1800" kern="100" dirty="0">
                <a:effectLst/>
                <a:latin typeface="Times New Roman" panose="02020603050405020304" pitchFamily="18" charset="0"/>
                <a:ea typeface="宋体" panose="02010600030101010101" pitchFamily="2" charset="-122"/>
              </a:rPr>
              <a:t>若要使铁磁物质完全退磁，即</a:t>
            </a:r>
            <a:r>
              <a:rPr lang="en-US" altLang="zh-CN" sz="1800" kern="100" dirty="0">
                <a:effectLst/>
                <a:latin typeface="Times New Roman" panose="02020603050405020304" pitchFamily="18" charset="0"/>
                <a:ea typeface="宋体" panose="02010600030101010101" pitchFamily="2" charset="-122"/>
              </a:rPr>
              <a:t>B=0</a:t>
            </a:r>
            <a:r>
              <a:rPr lang="zh-CN" altLang="zh-CN" sz="1800" kern="100" dirty="0">
                <a:effectLst/>
                <a:latin typeface="Times New Roman" panose="02020603050405020304" pitchFamily="18" charset="0"/>
                <a:ea typeface="宋体" panose="02010600030101010101" pitchFamily="2" charset="-122"/>
              </a:rPr>
              <a:t>，必须加一个反方向磁场</a:t>
            </a:r>
            <a:r>
              <a:rPr lang="en-US" altLang="zh-CN" sz="1800" kern="100" dirty="0" err="1">
                <a:effectLst/>
                <a:latin typeface="Times New Roman" panose="02020603050405020304" pitchFamily="18" charset="0"/>
                <a:ea typeface="宋体" panose="02010600030101010101" pitchFamily="2" charset="-122"/>
              </a:rPr>
              <a:t>Hc</a:t>
            </a:r>
            <a:r>
              <a:rPr lang="zh-CN" altLang="zh-CN" sz="1800" kern="100" dirty="0">
                <a:effectLst/>
                <a:latin typeface="Times New Roman" panose="02020603050405020304" pitchFamily="18" charset="0"/>
                <a:ea typeface="宋体" panose="02010600030101010101" pitchFamily="2" charset="-122"/>
              </a:rPr>
              <a:t>。这个反向磁场强度</a:t>
            </a:r>
            <a:r>
              <a:rPr lang="en-US" altLang="zh-CN" sz="1800" kern="100" dirty="0" err="1">
                <a:effectLst/>
                <a:latin typeface="Times New Roman" panose="02020603050405020304" pitchFamily="18" charset="0"/>
                <a:ea typeface="宋体" panose="02010600030101010101" pitchFamily="2" charset="-122"/>
              </a:rPr>
              <a:t>Hc</a:t>
            </a:r>
            <a:r>
              <a:rPr lang="zh-CN" altLang="zh-CN" sz="1800" kern="100" dirty="0">
                <a:effectLst/>
                <a:latin typeface="Times New Roman" panose="02020603050405020304" pitchFamily="18" charset="0"/>
                <a:ea typeface="宋体" panose="02010600030101010101" pitchFamily="2" charset="-122"/>
              </a:rPr>
              <a:t>，称为该铁磁材料的矫顽磁力。</a:t>
            </a:r>
          </a:p>
          <a:p>
            <a:pPr marL="720000" indent="-342900" algn="just">
              <a:buFont typeface="+mj-ea"/>
              <a:buAutoNum type="circleNumDbPlain"/>
            </a:pPr>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的变化始终落后于</a:t>
            </a:r>
            <a:r>
              <a:rPr lang="en-US" altLang="zh-CN" sz="1800" kern="100" dirty="0">
                <a:effectLst/>
                <a:latin typeface="Times New Roman" panose="02020603050405020304" pitchFamily="18" charset="0"/>
                <a:ea typeface="宋体" panose="02010600030101010101" pitchFamily="2" charset="-122"/>
              </a:rPr>
              <a:t>H</a:t>
            </a:r>
            <a:r>
              <a:rPr lang="zh-CN" altLang="zh-CN" sz="1800" kern="100" dirty="0">
                <a:effectLst/>
                <a:latin typeface="Times New Roman" panose="02020603050405020304" pitchFamily="18" charset="0"/>
                <a:ea typeface="宋体" panose="02010600030101010101" pitchFamily="2" charset="-122"/>
              </a:rPr>
              <a:t>的变化，这种现象称为磁滞现象。</a:t>
            </a:r>
          </a:p>
          <a:p>
            <a:pPr marL="720000" indent="-342900" algn="just">
              <a:buFont typeface="+mj-ea"/>
              <a:buAutoNum type="circleNumDbPlain"/>
            </a:pPr>
            <a:r>
              <a:rPr lang="en-US" altLang="zh-CN" sz="1800" kern="100" dirty="0">
                <a:effectLst/>
                <a:latin typeface="Times New Roman" panose="02020603050405020304" pitchFamily="18" charset="0"/>
                <a:ea typeface="宋体" panose="02010600030101010101" pitchFamily="2" charset="-122"/>
              </a:rPr>
              <a:t>H</a:t>
            </a:r>
            <a:r>
              <a:rPr lang="zh-CN" altLang="zh-CN" sz="1800" kern="100" dirty="0">
                <a:effectLst/>
                <a:latin typeface="Times New Roman" panose="02020603050405020304" pitchFamily="18" charset="0"/>
                <a:ea typeface="宋体" panose="02010600030101010101" pitchFamily="2" charset="-122"/>
              </a:rPr>
              <a:t>上升与下降到同一数值时，铁磁材料内的</a:t>
            </a:r>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值并不相同，退磁化过程与铁磁材料过去的磁化经历有关。</a:t>
            </a:r>
          </a:p>
        </p:txBody>
      </p:sp>
    </p:spTree>
    <p:extLst>
      <p:ext uri="{BB962C8B-B14F-4D97-AF65-F5344CB8AC3E}">
        <p14:creationId xmlns:p14="http://schemas.microsoft.com/office/powerpoint/2010/main" val="202453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A085E109-070A-4C32-9A05-C700F68CFFC7}"/>
              </a:ext>
            </a:extLst>
          </p:cNvPr>
          <p:cNvGrpSpPr/>
          <p:nvPr/>
        </p:nvGrpSpPr>
        <p:grpSpPr>
          <a:xfrm>
            <a:off x="8595670" y="1736124"/>
            <a:ext cx="3044395" cy="3381273"/>
            <a:chOff x="4456157" y="840918"/>
            <a:chExt cx="3507774" cy="3864732"/>
          </a:xfrm>
        </p:grpSpPr>
        <p:pic>
          <p:nvPicPr>
            <p:cNvPr id="3" name="图片 2">
              <a:extLst>
                <a:ext uri="{FF2B5EF4-FFF2-40B4-BE49-F238E27FC236}">
                  <a16:creationId xmlns:a16="http://schemas.microsoft.com/office/drawing/2014/main" id="{88D9130A-6C5B-4F99-823A-0BF9C67DDC7E}"/>
                </a:ext>
              </a:extLst>
            </p:cNvPr>
            <p:cNvPicPr>
              <a:picLocks noChangeAspect="1"/>
            </p:cNvPicPr>
            <p:nvPr/>
          </p:nvPicPr>
          <p:blipFill>
            <a:blip r:embed="rId2"/>
            <a:stretch>
              <a:fillRect/>
            </a:stretch>
          </p:blipFill>
          <p:spPr>
            <a:xfrm>
              <a:off x="4456157" y="840918"/>
              <a:ext cx="3507774" cy="3436965"/>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3164B68-63CE-4CFE-AD15-E088FB215BF0}"/>
                    </a:ext>
                  </a:extLst>
                </p:cNvPr>
                <p:cNvSpPr txBox="1"/>
                <p:nvPr/>
              </p:nvSpPr>
              <p:spPr>
                <a:xfrm>
                  <a:off x="4720286" y="4318689"/>
                  <a:ext cx="3076832" cy="386961"/>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图</a:t>
                  </a:r>
                  <a:r>
                    <a:rPr lang="en-US" altLang="zh-CN" sz="1600" dirty="0">
                      <a:latin typeface="宋体" panose="02010600030101010101" pitchFamily="2" charset="-122"/>
                      <a:ea typeface="宋体" panose="02010600030101010101" pitchFamily="2" charset="-122"/>
                    </a:rPr>
                    <a:t>3 </a:t>
                  </a:r>
                  <a:r>
                    <a:rPr lang="zh-CN" altLang="en-US" sz="1600" dirty="0">
                      <a:latin typeface="宋体" panose="02010600030101010101" pitchFamily="2" charset="-122"/>
                      <a:ea typeface="宋体" panose="02010600030101010101" pitchFamily="2" charset="-122"/>
                    </a:rPr>
                    <a:t>基本磁化曲线</a:t>
                  </a:r>
                  <a14:m>
                    <m:oMath xmlns:m="http://schemas.openxmlformats.org/officeDocument/2006/math">
                      <m:r>
                        <a:rPr lang="en-US" altLang="zh-CN" sz="1600" b="0" i="1" smtClean="0">
                          <a:latin typeface="Cambria Math" panose="02040503050406030204" pitchFamily="18" charset="0"/>
                        </a:rPr>
                        <m:t>𝑎</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1</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2</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3</m:t>
                          </m:r>
                        </m:sub>
                      </m:sSub>
                    </m:oMath>
                  </a14:m>
                  <a:endParaRPr lang="zh-CN" altLang="en-US" sz="1600" dirty="0">
                    <a:latin typeface="宋体" panose="02010600030101010101" pitchFamily="2" charset="-122"/>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53164B68-63CE-4CFE-AD15-E088FB215BF0}"/>
                    </a:ext>
                  </a:extLst>
                </p:cNvPr>
                <p:cNvSpPr txBox="1">
                  <a:spLocks noRot="1" noChangeAspect="1" noMove="1" noResize="1" noEditPoints="1" noAdjustHandles="1" noChangeArrowheads="1" noChangeShapeType="1" noTextEdit="1"/>
                </p:cNvSpPr>
                <p:nvPr/>
              </p:nvSpPr>
              <p:spPr>
                <a:xfrm>
                  <a:off x="4720286" y="4318689"/>
                  <a:ext cx="3076832" cy="386961"/>
                </a:xfrm>
                <a:prstGeom prst="rect">
                  <a:avLst/>
                </a:prstGeom>
                <a:blipFill>
                  <a:blip r:embed="rId3"/>
                  <a:stretch>
                    <a:fillRect l="-1370" t="-7273" b="-21818"/>
                  </a:stretch>
                </a:blipFill>
              </p:spPr>
              <p:txBody>
                <a:bodyPr/>
                <a:lstStyle/>
                <a:p>
                  <a:r>
                    <a:rPr lang="zh-CN" altLang="en-US">
                      <a:noFill/>
                    </a:rPr>
                    <a:t> </a:t>
                  </a:r>
                </a:p>
              </p:txBody>
            </p:sp>
          </mc:Fallback>
        </mc:AlternateContent>
      </p:grpSp>
      <p:sp>
        <p:nvSpPr>
          <p:cNvPr id="6" name="文本框 5">
            <a:extLst>
              <a:ext uri="{FF2B5EF4-FFF2-40B4-BE49-F238E27FC236}">
                <a16:creationId xmlns:a16="http://schemas.microsoft.com/office/drawing/2014/main" id="{7491199C-B84F-45C9-9B65-5AAFCCA137C4}"/>
              </a:ext>
            </a:extLst>
          </p:cNvPr>
          <p:cNvSpPr txBox="1"/>
          <p:nvPr/>
        </p:nvSpPr>
        <p:spPr>
          <a:xfrm>
            <a:off x="2162431" y="1265488"/>
            <a:ext cx="6085829" cy="2862322"/>
          </a:xfrm>
          <a:prstGeom prst="rect">
            <a:avLst/>
          </a:prstGeom>
          <a:noFill/>
        </p:spPr>
        <p:txBody>
          <a:bodyPr wrap="square" rtlCol="0">
            <a:spAutoFit/>
          </a:bodyPr>
          <a:lstStyle/>
          <a:p>
            <a:pPr marL="342900" indent="-342900">
              <a:buFont typeface="+mj-ea"/>
              <a:buAutoNum type="circleNumDbPlain" startAt="5"/>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当从初始状态</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H=0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开始周期性地改变磁场强度的幅值时，在磁场由弱到强地单调增加过程中，可以得到面积由大到小的一簇磁滞回线，如图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所示。其中最大面积的磁滞回线称为极限磁滞回线。我们把图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中原点</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O</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和各个磁滞回线的顶点</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a1,a2</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所连成的曲线，称为铁磁性材料的基本磁化曲线。</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mj-ea"/>
              <a:buAutoNum type="circleNumDbPlain" startAt="5"/>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由于铁磁材料磁化过程的不可逆性及具有剩磁的特点，在测定磁化曲线和磁滞回线时，必须将铁磁材料预先退磁，以保证外加磁场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H=0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退磁方法：</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逐渐减少磁化电流，直到</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H</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都减小为</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零。</a:t>
            </a:r>
            <a:endParaRPr lang="zh-CN" altLang="en-US"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0C8AE90D-40E0-4BDB-B95D-C17D3212EAFB}"/>
              </a:ext>
            </a:extLst>
          </p:cNvPr>
          <p:cNvSpPr txBox="1"/>
          <p:nvPr/>
        </p:nvSpPr>
        <p:spPr>
          <a:xfrm>
            <a:off x="6995691" y="5987534"/>
            <a:ext cx="4590535" cy="369332"/>
          </a:xfrm>
          <a:prstGeom prst="rect">
            <a:avLst/>
          </a:prstGeom>
          <a:noFill/>
        </p:spPr>
        <p:txBody>
          <a:bodyPr wrap="square" rtlCol="0">
            <a:spAutoFit/>
          </a:bodyPr>
          <a:lstStyle/>
          <a:p>
            <a:r>
              <a:rPr lang="zh-CN" altLang="en-US" dirty="0"/>
              <a:t>注意：基本磁化曲线不同于起始磁化曲线</a:t>
            </a:r>
          </a:p>
        </p:txBody>
      </p:sp>
    </p:spTree>
    <p:extLst>
      <p:ext uri="{BB962C8B-B14F-4D97-AF65-F5344CB8AC3E}">
        <p14:creationId xmlns:p14="http://schemas.microsoft.com/office/powerpoint/2010/main" val="394536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CC0B3E5-B470-4D1A-96E6-EC4882673CE4}"/>
                  </a:ext>
                </a:extLst>
              </p:cNvPr>
              <p:cNvSpPr>
                <a:spLocks noChangeArrowheads="1"/>
              </p:cNvSpPr>
              <p:nvPr/>
            </p:nvSpPr>
            <p:spPr bwMode="auto">
              <a:xfrm>
                <a:off x="1451920" y="336066"/>
                <a:ext cx="10008973" cy="590783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3493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、示波器显示</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B—H</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曲线的原理线路</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60000" marR="0" lvl="0" indent="0" algn="l" defTabSz="914400" rtl="0" eaLnBrk="0" fontAlgn="base" latinLnBrk="0" hangingPunct="0">
                  <a:spcBef>
                    <a:spcPct val="0"/>
                  </a:spcBef>
                  <a:spcAft>
                    <a:spcPct val="0"/>
                  </a:spcAft>
                  <a:buClrTx/>
                  <a:buSzTx/>
                  <a:buFontTx/>
                  <a:buNone/>
                  <a:tabLst/>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示波器测量</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B—H</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曲线的实验线路如图</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所示。本实验研究的铁磁物质是一个环状试样。在试样上绕有励磁线圈</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匝和测量线圈</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匝。若在线圈</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中通过磁化电流</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时，此电流在式样内产生磁场，根据安培环路定律</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HL=N</a:t>
                </a:r>
                <a:r>
                  <a:rPr kumimoji="0" lang="en-US" altLang="zh-CN"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，磁场强度</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的大小为：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60000" marR="0" lvl="0" indent="0" defTabSz="914400" rtl="0" eaLnBrk="0" fontAlgn="base" latinLnBrk="0" hangingPunct="0">
                  <a:spcBef>
                    <a:spcPct val="0"/>
                  </a:spcBef>
                  <a:spcAft>
                    <a:spcPct val="0"/>
                  </a:spcAft>
                  <a:buClrTx/>
                  <a:buSzTx/>
                  <a:buFontTx/>
                  <a:buNone/>
                  <a:tabLst/>
                </a:pPr>
                <a:r>
                  <a:rPr kumimoji="0" lang="en-US" altLang="zh-CN" b="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u="none" strike="noStrike" cap="none" normalizeH="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𝐻</m:t>
                    </m:r>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fPr>
                      <m:num>
                        <m:sSub>
                          <m:sSub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𝑁</m:t>
                            </m:r>
                          </m:e>
                          <m: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𝑖</m:t>
                            </m:r>
                          </m:e>
                          <m: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Sub>
                      </m:num>
                      <m:den>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𝐿</m:t>
                        </m:r>
                      </m:den>
                    </m:f>
                  </m:oMath>
                </a14:m>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60000" marR="0" lvl="0" indent="0" algn="l" defTabSz="914400" rtl="0" eaLnBrk="0" fontAlgn="base" latinLnBrk="0" hangingPunct="0">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𝐿</m:t>
                    </m:r>
                  </m:oMath>
                </a14:m>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为环状式样的平均磁路长度。由图</a:t>
                </a:r>
                <a:r>
                  <a:rPr lang="en-US" altLang="zh-CN"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可知，示波器</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轴偏转板的电压为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60000" marR="0" lvl="0" indent="0" algn="l" defTabSz="914400" rtl="0" eaLnBrk="0" fontAlgn="base" latinLnBrk="0" hangingPunct="0">
                  <a:spcBef>
                    <a:spcPct val="0"/>
                  </a:spcBef>
                  <a:spcAft>
                    <a:spcPct val="0"/>
                  </a:spcAft>
                  <a:buClrTx/>
                  <a:buSzTx/>
                  <a:buFontTx/>
                  <a:buNone/>
                  <a:tabLst/>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𝑈</m:t>
                        </m:r>
                      </m:e>
                      <m: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𝑋</m:t>
                        </m:r>
                      </m:sub>
                    </m:s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𝑈</m:t>
                        </m:r>
                      </m:e>
                      <m: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𝑅</m:t>
                        </m:r>
                      </m:sub>
                    </m:s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(2)</a:t>
                </a:r>
              </a:p>
              <a:p>
                <a:pPr marL="360000" lvl="0" indent="0" defTabSz="914400"/>
                <a:r>
                  <a:rPr lang="zh-CN" altLang="en-US" dirty="0">
                    <a:latin typeface="Times New Roman" panose="02020603050405020304" pitchFamily="18" charset="0"/>
                    <a:ea typeface="宋体" panose="02010600030101010101" pitchFamily="2" charset="-122"/>
                    <a:cs typeface="Times New Roman" panose="02020603050405020304" pitchFamily="18" charset="0"/>
                  </a:rPr>
                  <a:t>由式</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和式</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得：</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60000" lvl="0" indent="0" defTabSz="914400"/>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𝑈</m:t>
                        </m:r>
                      </m:e>
                      <m: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𝑋</m:t>
                        </m:r>
                      </m:sub>
                    </m:s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fPr>
                      <m:num>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𝐿</m:t>
                        </m:r>
                        <m:sSub>
                          <m:sSub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𝑅</m:t>
                            </m:r>
                          </m:e>
                          <m: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Sub>
                      </m:num>
                      <m:den>
                        <m:sSub>
                          <m:sSub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𝑁</m:t>
                            </m:r>
                          </m:e>
                          <m: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Sub>
                      </m:den>
                    </m:f>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𝐻</m:t>
                    </m:r>
                  </m:oMath>
                </a14:m>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p>
                <a:pPr marL="360000" lvl="0" indent="0" defTabSz="914400"/>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上式表明在交变磁场下，任一时刻</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示波器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轴的</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输入</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正比于磁场强度</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。为了测量磁感应强度</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，在次级线圈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上串联一个电阻</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与电容</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构成一个回路，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构成一个积分电路。取电容</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两端电压</a:t>
                </a:r>
                <a14:m>
                  <m:oMath xmlns:m="http://schemas.openxmlformats.org/officeDocument/2006/math">
                    <m:sSub>
                      <m:sSubPr>
                        <m:ctrlP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𝑈</m:t>
                        </m:r>
                      </m:e>
                      <m: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𝐶</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至示波器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Y</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轴输入，若</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适当</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选择</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的值，</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a:t>
                </a:r>
                <a14:m>
                  <m:oMath xmlns:m="http://schemas.openxmlformats.org/officeDocument/2006/math">
                    <m:sSub>
                      <m:sSubPr>
                        <m:ctrlP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1/</m:t>
                    </m:r>
                    <m:r>
                      <a:rPr lang="zh-CN" altLang="en-US"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𝜔</m:t>
                    </m:r>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𝐶</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，则</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60000" lvl="0" indent="0" defTabSz="914400"/>
                <a:r>
                  <a:rPr lang="en-US" altLang="zh-CN" sz="1800" b="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2</m:t>
                            </m:r>
                          </m:sub>
                        </m:sSub>
                      </m:num>
                      <m:den>
                        <m:sSup>
                          <m:sSupPr>
                            <m:ctrlP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pPr>
                          <m:e>
                            <m:sSubSup>
                              <m:sSubSupPr>
                                <m:ctrlPr>
                                  <a:rPr lang="en-US" altLang="zh-CN" i="1" kern="10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r>
                                  <a:rPr lang="zh-CN" altLang="en-US"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𝐶</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1/2</m:t>
                            </m:r>
                          </m:sup>
                        </m:sSup>
                      </m:den>
                    </m:f>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𝐸</m:t>
                            </m:r>
                          </m:e>
                          <m:sub>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2</m:t>
                            </m:r>
                          </m:sub>
                        </m:sSub>
                      </m:num>
                      <m:den>
                        <m:sSub>
                          <m:sSubPr>
                            <m:ctrlP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𝑅</m:t>
                            </m:r>
                          </m:e>
                          <m:sub>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2</m:t>
                            </m:r>
                          </m:sub>
                        </m:sSub>
                      </m:den>
                    </m:f>
                  </m:oMath>
                </a14:m>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0000" lvl="0" indent="0" defTabSz="914400"/>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式中</a:t>
                </a:r>
                <a14:m>
                  <m:oMath xmlns:m="http://schemas.openxmlformats.org/officeDocument/2006/math">
                    <m:r>
                      <a:rPr lang="zh-CN" altLang="en-US" i="1" kern="100" smtClean="0">
                        <a:latin typeface="Cambria Math" panose="02040503050406030204" pitchFamily="18" charset="0"/>
                        <a:ea typeface="宋体" panose="02010600030101010101" pitchFamily="2" charset="-122"/>
                        <a:cs typeface="Times New Roman" panose="02020603050405020304" pitchFamily="18" charset="0"/>
                      </a:rPr>
                      <m:t>𝜔</m:t>
                    </m:r>
                  </m:oMath>
                </a14:m>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为电源的角频率，</a:t>
                </a:r>
                <a14:m>
                  <m:oMath xmlns:m="http://schemas.openxmlformats.org/officeDocument/2006/math">
                    <m:sSub>
                      <m:sSubPr>
                        <m:ctrlP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为次级线圈的感应电动势：</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0000" lvl="0" indent="0" defTabSz="914400"/>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2</m:t>
                        </m:r>
                      </m:sub>
                    </m:sSub>
                    <m:f>
                      <m:fPr>
                        <m:ctrlP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𝑑</m:t>
                        </m:r>
                        <m:r>
                          <m:rPr>
                            <m:sty m:val="p"/>
                          </m:rPr>
                          <a:rPr lang="el-GR"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Φ</m:t>
                        </m:r>
                      </m:num>
                      <m:den>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𝑑𝑡</m:t>
                        </m:r>
                      </m:den>
                    </m:f>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𝑆</m:t>
                    </m:r>
                    <m:f>
                      <m:fPr>
                        <m:ctrlPr>
                          <a:rPr lang="en-US" altLang="zh-CN"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i="1" kern="100">
                            <a:latin typeface="Cambria Math" panose="02040503050406030204" pitchFamily="18" charset="0"/>
                            <a:ea typeface="宋体" panose="02010600030101010101" pitchFamily="2" charset="-122"/>
                            <a:cs typeface="Times New Roman" panose="02020603050405020304" pitchFamily="18" charset="0"/>
                          </a:rPr>
                          <m:t>𝑑</m:t>
                        </m:r>
                        <m:r>
                          <a:rPr lang="en-US" altLang="zh-CN" b="0" i="1" kern="100" smtClean="0">
                            <a:latin typeface="Cambria Math" panose="02040503050406030204" pitchFamily="18" charset="0"/>
                            <a:ea typeface="宋体" panose="02010600030101010101" pitchFamily="2" charset="-122"/>
                            <a:cs typeface="Times New Roman" panose="02020603050405020304" pitchFamily="18" charset="0"/>
                          </a:rPr>
                          <m:t>𝐵</m:t>
                        </m:r>
                      </m:num>
                      <m:den>
                        <m:r>
                          <a:rPr lang="en-US" altLang="zh-CN" i="1" kern="100">
                            <a:latin typeface="Cambria Math" panose="02040503050406030204" pitchFamily="18" charset="0"/>
                            <a:ea typeface="宋体" panose="02010600030101010101" pitchFamily="2" charset="-122"/>
                            <a:cs typeface="Times New Roman" panose="02020603050405020304" pitchFamily="18" charset="0"/>
                          </a:rPr>
                          <m:t>𝑑𝑡</m:t>
                        </m:r>
                      </m:den>
                    </m:f>
                  </m:oMath>
                </a14:m>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0000" lvl="0" indent="0" defTabSz="914400"/>
                <a:r>
                  <a:rPr lang="zh-CN" altLang="en-US" dirty="0">
                    <a:latin typeface="Times New Roman" panose="02020603050405020304" pitchFamily="18" charset="0"/>
                    <a:ea typeface="宋体" panose="02010600030101010101" pitchFamily="2" charset="-122"/>
                    <a:cs typeface="Times New Roman" panose="02020603050405020304" pitchFamily="18" charset="0"/>
                  </a:rPr>
                  <a:t>式中</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cs typeface="Times New Roman" panose="02020603050405020304" pitchFamily="18" charset="0"/>
                      </a:rPr>
                      <m:t>Φ</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为磁通量，</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为环状式样的截面积，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60000" lvl="0" indent="0" defTabSz="914400"/>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cap="none" normalizeH="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𝑈</m:t>
                        </m:r>
                      </m:e>
                      <m: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𝑌</m:t>
                        </m:r>
                      </m:sub>
                    </m:s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𝑈</m:t>
                        </m:r>
                      </m:e>
                      <m: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𝐶</m:t>
                        </m:r>
                      </m:sub>
                    </m:s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fPr>
                      <m:num>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𝑄</m:t>
                        </m:r>
                      </m:num>
                      <m:den>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𝐶</m:t>
                        </m:r>
                      </m:den>
                    </m:f>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fPr>
                      <m:num>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num>
                      <m:den>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𝐶</m:t>
                        </m:r>
                      </m:den>
                    </m:f>
                    <m:nary>
                      <m:naryPr>
                        <m:limLoc m:val="undOvr"/>
                        <m:subHide m:val="on"/>
                        <m:supHide m:val="on"/>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naryPr>
                      <m:sub/>
                      <m:sup/>
                      <m:e>
                        <m:sSub>
                          <m:sSub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𝐼</m:t>
                            </m:r>
                          </m:e>
                          <m: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𝑑𝑡</m:t>
                        </m:r>
                      </m:e>
                    </m:nary>
                  </m:oMath>
                </a14:m>
                <a:endParaRPr kumimoji="0" lang="en-US" altLang="zh-CN"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60000" lvl="0" indent="0" defTabSz="914400"/>
                <a:r>
                  <a:rPr kumimoji="0" lang="en-US" altLang="zh-CN" b="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fPr>
                      <m:num>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num>
                      <m:den>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𝐶</m:t>
                        </m:r>
                        <m:sSub>
                          <m:sSub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𝑅</m:t>
                            </m:r>
                          </m:e>
                          <m: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sub>
                        </m:sSub>
                      </m:den>
                    </m:f>
                    <m:nary>
                      <m:naryPr>
                        <m:limLoc m:val="undOvr"/>
                        <m:subHide m:val="on"/>
                        <m:supHide m:val="on"/>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naryPr>
                      <m:sub/>
                      <m:sup/>
                      <m:e>
                        <m:sSub>
                          <m:sSub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𝐸</m:t>
                            </m:r>
                          </m:e>
                          <m: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𝑑𝑡</m:t>
                        </m:r>
                      </m:e>
                    </m:nary>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𝑆</m:t>
                        </m:r>
                      </m:num>
                      <m:den>
                        <m:r>
                          <a:rPr lang="en-US" altLang="zh-CN" i="1">
                            <a:latin typeface="Cambria Math" panose="02040503050406030204" pitchFamily="18" charset="0"/>
                            <a:ea typeface="宋体" panose="02010600030101010101" pitchFamily="2" charset="-122"/>
                            <a:cs typeface="Times New Roman" panose="02020603050405020304" pitchFamily="18" charset="0"/>
                          </a:rPr>
                          <m:t>𝐶</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Sub>
                      </m:den>
                    </m:f>
                    <m:nary>
                      <m:naryPr>
                        <m:limLoc m:val="undOvr"/>
                        <m:subHide m:val="on"/>
                        <m:supHide m:val="on"/>
                        <m:ctrlPr>
                          <a:rPr lang="en-US" altLang="zh-CN" i="1">
                            <a:latin typeface="Cambria Math" panose="02040503050406030204" pitchFamily="18" charset="0"/>
                            <a:ea typeface="宋体" panose="02010600030101010101" pitchFamily="2" charset="-122"/>
                            <a:cs typeface="Times New Roman" panose="02020603050405020304" pitchFamily="18" charset="0"/>
                          </a:rPr>
                        </m:ctrlPr>
                      </m:naryPr>
                      <m:sub/>
                      <m:sup/>
                      <m:e>
                        <m:f>
                          <m:fPr>
                            <m:ctrlPr>
                              <a:rPr lang="en-US" altLang="zh-CN"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i="1" kern="100">
                                <a:latin typeface="Cambria Math" panose="02040503050406030204" pitchFamily="18" charset="0"/>
                                <a:ea typeface="宋体" panose="02010600030101010101" pitchFamily="2" charset="-122"/>
                                <a:cs typeface="Times New Roman" panose="02020603050405020304" pitchFamily="18" charset="0"/>
                              </a:rPr>
                              <m:t>𝑑𝐵</m:t>
                            </m:r>
                          </m:num>
                          <m:den>
                            <m:r>
                              <a:rPr lang="en-US" altLang="zh-CN" i="1" kern="100">
                                <a:latin typeface="Cambria Math" panose="02040503050406030204" pitchFamily="18" charset="0"/>
                                <a:ea typeface="宋体" panose="02010600030101010101" pitchFamily="2" charset="-122"/>
                                <a:cs typeface="Times New Roman" panose="02020603050405020304" pitchFamily="18" charset="0"/>
                              </a:rPr>
                              <m:t>𝑑𝑡</m:t>
                            </m:r>
                          </m:den>
                        </m:f>
                        <m:r>
                          <a:rPr lang="en-US" altLang="zh-CN" i="1">
                            <a:latin typeface="Cambria Math" panose="02040503050406030204" pitchFamily="18" charset="0"/>
                            <a:ea typeface="宋体" panose="02010600030101010101" pitchFamily="2" charset="-122"/>
                            <a:cs typeface="Times New Roman" panose="02020603050405020304" pitchFamily="18" charset="0"/>
                          </a:rPr>
                          <m:t>𝑑𝑡</m:t>
                        </m:r>
                      </m:e>
                    </m:nary>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𝑆</m:t>
                        </m:r>
                      </m:num>
                      <m:den>
                        <m:r>
                          <a:rPr lang="en-US" altLang="zh-CN" i="1">
                            <a:latin typeface="Cambria Math" panose="02040503050406030204" pitchFamily="18" charset="0"/>
                            <a:ea typeface="宋体" panose="02010600030101010101" pitchFamily="2" charset="-122"/>
                            <a:cs typeface="Times New Roman" panose="02020603050405020304" pitchFamily="18" charset="0"/>
                          </a:rPr>
                          <m:t>𝐶</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Sub>
                      </m:den>
                    </m:f>
                  </m:oMath>
                </a14:m>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      </a:t>
                </a: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3CC0B3E5-B470-4D1A-96E6-EC4882673CE4}"/>
                  </a:ext>
                </a:extLst>
              </p:cNvPr>
              <p:cNvSpPr>
                <a:spLocks noRot="1" noChangeAspect="1" noMove="1" noResize="1" noEditPoints="1" noAdjustHandles="1" noChangeArrowheads="1" noChangeShapeType="1" noTextEdit="1"/>
              </p:cNvSpPr>
              <p:nvPr/>
            </p:nvSpPr>
            <p:spPr bwMode="auto">
              <a:xfrm>
                <a:off x="1451920" y="336066"/>
                <a:ext cx="10008973" cy="5907836"/>
              </a:xfrm>
              <a:prstGeom prst="rect">
                <a:avLst/>
              </a:prstGeom>
              <a:blipFill>
                <a:blip r:embed="rId2"/>
                <a:stretch>
                  <a:fillRect t="-516" r="-61" b="-123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DA7CC843-ECF2-485A-BFAB-1152F817EFAD}"/>
              </a:ext>
            </a:extLst>
          </p:cNvPr>
          <p:cNvGrpSpPr/>
          <p:nvPr/>
        </p:nvGrpSpPr>
        <p:grpSpPr>
          <a:xfrm>
            <a:off x="8130745" y="4066673"/>
            <a:ext cx="3935629" cy="2769543"/>
            <a:chOff x="5551273" y="3612359"/>
            <a:chExt cx="4253814" cy="2982252"/>
          </a:xfrm>
        </p:grpSpPr>
        <p:pic>
          <p:nvPicPr>
            <p:cNvPr id="11" name="图片 10">
              <a:extLst>
                <a:ext uri="{FF2B5EF4-FFF2-40B4-BE49-F238E27FC236}">
                  <a16:creationId xmlns:a16="http://schemas.microsoft.com/office/drawing/2014/main" id="{75187C5A-D0B4-4482-8EC4-F6C05BC8F573}"/>
                </a:ext>
              </a:extLst>
            </p:cNvPr>
            <p:cNvPicPr>
              <a:picLocks noChangeAspect="1"/>
            </p:cNvPicPr>
            <p:nvPr/>
          </p:nvPicPr>
          <p:blipFill>
            <a:blip r:embed="rId3"/>
            <a:stretch>
              <a:fillRect/>
            </a:stretch>
          </p:blipFill>
          <p:spPr>
            <a:xfrm>
              <a:off x="5551273" y="3612359"/>
              <a:ext cx="4253814" cy="2506051"/>
            </a:xfrm>
            <a:prstGeom prst="rect">
              <a:avLst/>
            </a:prstGeom>
          </p:spPr>
        </p:pic>
        <p:sp>
          <p:nvSpPr>
            <p:cNvPr id="12" name="文本框 11">
              <a:extLst>
                <a:ext uri="{FF2B5EF4-FFF2-40B4-BE49-F238E27FC236}">
                  <a16:creationId xmlns:a16="http://schemas.microsoft.com/office/drawing/2014/main" id="{5A75EFC2-9AF4-4031-A30F-B82840097492}"/>
                </a:ext>
              </a:extLst>
            </p:cNvPr>
            <p:cNvSpPr txBox="1"/>
            <p:nvPr/>
          </p:nvSpPr>
          <p:spPr>
            <a:xfrm>
              <a:off x="6096000" y="6196913"/>
              <a:ext cx="3614351" cy="397698"/>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dirty="0">
                  <a:latin typeface="Times New Roman" panose="02020603050405020304" pitchFamily="18" charset="0"/>
                  <a:ea typeface="宋体" panose="02010600030101010101" pitchFamily="2" charset="-122"/>
                  <a:cs typeface="Times New Roman" panose="02020603050405020304" pitchFamily="18" charset="0"/>
                </a:rPr>
                <a:t>4 </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B—H</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曲线的实验线路</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142160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016240B-952D-4C2F-A90C-0F44AF76E7BD}"/>
                  </a:ext>
                </a:extLst>
              </p:cNvPr>
              <p:cNvSpPr txBox="1"/>
              <p:nvPr/>
            </p:nvSpPr>
            <p:spPr>
              <a:xfrm>
                <a:off x="2960988" y="542295"/>
                <a:ext cx="6683460" cy="1948995"/>
              </a:xfrm>
              <a:prstGeom prst="rect">
                <a:avLst/>
              </a:prstGeom>
              <a:noFill/>
            </p:spPr>
            <p:txBody>
              <a:bodyPr wrap="square">
                <a:spAutoFit/>
              </a:bodyPr>
              <a:lstStyle/>
              <a:p>
                <a:pPr indent="0" defTabSz="914400"/>
                <a:r>
                  <a:rPr lang="zh-CN" altLang="zh-CN" sz="1800" kern="100" dirty="0">
                    <a:effectLst/>
                    <a:latin typeface="Times New Roman" panose="02020603050405020304" pitchFamily="18" charset="0"/>
                    <a:ea typeface="宋体" panose="02010600030101010101" pitchFamily="2" charset="-122"/>
                  </a:rPr>
                  <a:t>上式表明接在示波器</a:t>
                </a:r>
                <a:r>
                  <a:rPr lang="en-US" altLang="zh-CN" sz="1800" kern="100" dirty="0">
                    <a:effectLst/>
                    <a:latin typeface="Times New Roman" panose="02020603050405020304" pitchFamily="18" charset="0"/>
                    <a:ea typeface="宋体" panose="02010600030101010101" pitchFamily="2" charset="-122"/>
                  </a:rPr>
                  <a:t>Y</a:t>
                </a:r>
                <a:r>
                  <a:rPr lang="zh-CN" altLang="zh-CN" sz="1800" kern="100" dirty="0">
                    <a:effectLst/>
                    <a:latin typeface="Times New Roman" panose="02020603050405020304" pitchFamily="18" charset="0"/>
                    <a:ea typeface="宋体" panose="02010600030101010101" pitchFamily="2" charset="-122"/>
                  </a:rPr>
                  <a:t>轴输入的</a:t>
                </a:r>
                <a14:m>
                  <m:oMath xmlns:m="http://schemas.openxmlformats.org/officeDocument/2006/math">
                    <m:sSub>
                      <m:sSubPr>
                        <m:ctrlPr>
                          <a:rPr lang="en-US" altLang="zh-CN" sz="1800" i="1" kern="100" smtClean="0">
                            <a:effectLst/>
                            <a:latin typeface="Cambria Math" panose="02040503050406030204" pitchFamily="18" charset="0"/>
                            <a:ea typeface="宋体" panose="02010600030101010101" pitchFamily="2" charset="-122"/>
                          </a:rPr>
                        </m:ctrlPr>
                      </m:sSubPr>
                      <m:e>
                        <m:r>
                          <a:rPr lang="en-US" altLang="zh-CN" sz="1800" b="0" i="1" kern="100" smtClean="0">
                            <a:effectLst/>
                            <a:latin typeface="Cambria Math" panose="02040503050406030204" pitchFamily="18" charset="0"/>
                            <a:ea typeface="宋体" panose="02010600030101010101" pitchFamily="2" charset="-122"/>
                          </a:rPr>
                          <m:t>𝑈</m:t>
                        </m:r>
                      </m:e>
                      <m:sub>
                        <m:r>
                          <a:rPr lang="en-US" altLang="zh-CN" sz="1800" b="0" i="1" kern="100" smtClean="0">
                            <a:effectLst/>
                            <a:latin typeface="Cambria Math" panose="02040503050406030204" pitchFamily="18" charset="0"/>
                            <a:ea typeface="宋体" panose="02010600030101010101" pitchFamily="2" charset="-122"/>
                          </a:rPr>
                          <m:t>𝑌</m:t>
                        </m:r>
                      </m:sub>
                    </m:sSub>
                  </m:oMath>
                </a14:m>
                <a:r>
                  <a:rPr lang="zh-CN" altLang="zh-CN" sz="1800" kern="100" dirty="0">
                    <a:effectLst/>
                    <a:latin typeface="Times New Roman" panose="02020603050405020304" pitchFamily="18" charset="0"/>
                    <a:ea typeface="宋体" panose="02010600030101010101" pitchFamily="2" charset="-122"/>
                  </a:rPr>
                  <a:t>正比于</a:t>
                </a:r>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a:t>
                </a:r>
              </a:p>
              <a:p>
                <a:pPr lvl="0" indent="0" defTabSz="914400"/>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得</a:t>
                </a:r>
                <a14:m>
                  <m:oMath xmlns:m="http://schemas.openxmlformats.org/officeDocument/2006/math">
                    <m:d>
                      <m:dPr>
                        <m:begChr m:val="{"/>
                        <m:endChr m:val=""/>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dPr>
                      <m:e>
                        <m:eqArr>
                          <m:eqArrPr>
                            <m:ctrlP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ctrlPr>
                          </m:eqArrPr>
                          <m:e>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𝐻</m:t>
                            </m:r>
                            <m:r>
                              <a:rPr lang="en-US" altLang="zh-CN" i="1">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num>
                              <m:den>
                                <m:r>
                                  <a:rPr lang="en-US" altLang="zh-CN" i="1">
                                    <a:latin typeface="Cambria Math" panose="02040503050406030204" pitchFamily="18" charset="0"/>
                                    <a:ea typeface="宋体" panose="02010600030101010101" pitchFamily="2" charset="-122"/>
                                    <a:cs typeface="Times New Roman" panose="02020603050405020304" pitchFamily="18" charset="0"/>
                                  </a:rPr>
                                  <m:t>𝐿</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den>
                            </m:f>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𝑋</m:t>
                                </m:r>
                              </m:sub>
                            </m:sSub>
                          </m:e>
                          <m:e>
                            <m:r>
                              <a:rPr kumimoji="0" lang="en-US" altLang="zh-CN"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𝐵</m:t>
                            </m:r>
                            <m:r>
                              <a:rPr lang="en-US" altLang="zh-CN" i="1">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i="1">
                                    <a:latin typeface="Cambria Math" panose="02040503050406030204" pitchFamily="18" charset="0"/>
                                    <a:ea typeface="宋体" panose="02010600030101010101" pitchFamily="2" charset="-122"/>
                                    <a:cs typeface="Times New Roman" panose="02020603050405020304" pitchFamily="18" charset="0"/>
                                  </a:rPr>
                                  <m:t>𝐶</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Sub>
                              </m:num>
                              <m:den>
                                <m:sSub>
                                  <m:sSubPr>
                                    <m:ctrlPr>
                                      <a:rPr lang="en-US"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𝑆</m:t>
                                </m:r>
                              </m:den>
                            </m:f>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𝑌</m:t>
                                </m:r>
                              </m:sub>
                            </m:sSub>
                          </m:e>
                        </m:eqArr>
                      </m:e>
                    </m:d>
                  </m:oMath>
                </a14:m>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p>
                <a:pPr lvl="0" indent="0" defTabSz="914400"/>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式可知，只要读出电阻和电容的值，然后通过示波器测出电压</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𝑋</m:t>
                        </m:r>
                      </m:sub>
                    </m:sSub>
                  </m:oMath>
                </a14:m>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𝑈</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𝑌</m:t>
                        </m:r>
                      </m:sub>
                    </m:sSub>
                  </m:oMath>
                </a14:m>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，即可绘出磁滞回线。</a:t>
                </a:r>
                <a:endPar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B016240B-952D-4C2F-A90C-0F44AF76E7BD}"/>
                  </a:ext>
                </a:extLst>
              </p:cNvPr>
              <p:cNvSpPr txBox="1">
                <a:spLocks noRot="1" noChangeAspect="1" noMove="1" noResize="1" noEditPoints="1" noAdjustHandles="1" noChangeArrowheads="1" noChangeShapeType="1" noTextEdit="1"/>
              </p:cNvSpPr>
              <p:nvPr/>
            </p:nvSpPr>
            <p:spPr>
              <a:xfrm>
                <a:off x="2960988" y="542295"/>
                <a:ext cx="6683460" cy="1948995"/>
              </a:xfrm>
              <a:prstGeom prst="rect">
                <a:avLst/>
              </a:prstGeom>
              <a:blipFill>
                <a:blip r:embed="rId2"/>
                <a:stretch>
                  <a:fillRect l="-821" t="-2500" r="-91" b="-3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01874A4-1963-4EF7-A1E9-663A8FE47D87}"/>
                  </a:ext>
                </a:extLst>
              </p:cNvPr>
              <p:cNvSpPr txBox="1"/>
              <p:nvPr/>
            </p:nvSpPr>
            <p:spPr>
              <a:xfrm>
                <a:off x="2960988" y="3083010"/>
                <a:ext cx="7599406" cy="2139047"/>
              </a:xfrm>
              <a:prstGeom prst="rect">
                <a:avLst/>
              </a:prstGeom>
              <a:noFill/>
            </p:spPr>
            <p:txBody>
              <a:bodyPr wrap="square" rtlCol="0">
                <a:spAutoFit/>
              </a:bodyPr>
              <a:lstStyle/>
              <a:p>
                <a:pPr>
                  <a:spcAft>
                    <a:spcPts val="600"/>
                  </a:spcAft>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其中样品参数为：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504000"/>
                <a:r>
                  <a:rPr lang="zh-CN" altLang="en-US" dirty="0">
                    <a:latin typeface="Times New Roman" panose="02020603050405020304" pitchFamily="18" charset="0"/>
                    <a:ea typeface="宋体" panose="02010600030101010101" pitchFamily="2" charset="-122"/>
                    <a:cs typeface="Times New Roman" panose="02020603050405020304" pitchFamily="18" charset="0"/>
                  </a:rPr>
                  <a:t>样品</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参数：平均磁路长度 </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𝐿</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=0.130</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𝑚</m:t>
                    </m:r>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504000"/>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磁芯样品截面积 </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𝑆</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=1.24×</m:t>
                    </m:r>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sup>
                    </m:sSup>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𝑚</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p>
                    </m:sSup>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504000"/>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线圈匝数</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150</m:t>
                    </m:r>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504000"/>
                <a:r>
                  <a:rPr lang="zh-CN" altLang="en-US" dirty="0">
                    <a:latin typeface="Times New Roman" panose="02020603050405020304" pitchFamily="18" charset="0"/>
                    <a:ea typeface="宋体" panose="02010600030101010101" pitchFamily="2" charset="-122"/>
                    <a:cs typeface="Times New Roman" panose="02020603050405020304" pitchFamily="18" charset="0"/>
                  </a:rPr>
                  <a:t>样品</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参数：平均磁路长度 </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𝐿</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=0.075</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𝑚</m:t>
                    </m:r>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504000"/>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磁芯样品截面积 </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𝑆</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=1.20×</m:t>
                    </m:r>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sup>
                    </m:sSup>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𝑚</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p>
                    </m:sSup>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indent="-504000"/>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线圈匝数</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150</m:t>
                    </m:r>
                  </m:oMath>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501874A4-1963-4EF7-A1E9-663A8FE47D87}"/>
                  </a:ext>
                </a:extLst>
              </p:cNvPr>
              <p:cNvSpPr txBox="1">
                <a:spLocks noRot="1" noChangeAspect="1" noMove="1" noResize="1" noEditPoints="1" noAdjustHandles="1" noChangeArrowheads="1" noChangeShapeType="1" noTextEdit="1"/>
              </p:cNvSpPr>
              <p:nvPr/>
            </p:nvSpPr>
            <p:spPr>
              <a:xfrm>
                <a:off x="2960988" y="3083010"/>
                <a:ext cx="7599406" cy="2139047"/>
              </a:xfrm>
              <a:prstGeom prst="rect">
                <a:avLst/>
              </a:prstGeom>
              <a:blipFill>
                <a:blip r:embed="rId3"/>
                <a:stretch>
                  <a:fillRect l="-883" t="-2279" b="-2849"/>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30B9E894-753F-44E6-8A44-3C0D6F6AD420}"/>
              </a:ext>
            </a:extLst>
          </p:cNvPr>
          <p:cNvSpPr txBox="1"/>
          <p:nvPr/>
        </p:nvSpPr>
        <p:spPr>
          <a:xfrm>
            <a:off x="8098971" y="5915595"/>
            <a:ext cx="2369975" cy="400110"/>
          </a:xfrm>
          <a:prstGeom prst="rect">
            <a:avLst/>
          </a:prstGeom>
          <a:noFill/>
        </p:spPr>
        <p:txBody>
          <a:bodyPr wrap="square" rtlCol="0">
            <a:spAutoFit/>
          </a:bodyPr>
          <a:lstStyle/>
          <a:p>
            <a:r>
              <a:rPr lang="zh-CN" altLang="en-US" sz="2000" dirty="0"/>
              <a:t>本实验只做样品</a:t>
            </a:r>
            <a:r>
              <a:rPr lang="en-US" altLang="zh-CN" sz="2000" dirty="0"/>
              <a:t>1</a:t>
            </a:r>
            <a:endParaRPr lang="zh-CN" altLang="en-US" sz="2000" dirty="0"/>
          </a:p>
        </p:txBody>
      </p:sp>
    </p:spTree>
    <p:extLst>
      <p:ext uri="{BB962C8B-B14F-4D97-AF65-F5344CB8AC3E}">
        <p14:creationId xmlns:p14="http://schemas.microsoft.com/office/powerpoint/2010/main" val="101676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421347-0188-485A-958A-62E935600585}"/>
              </a:ext>
            </a:extLst>
          </p:cNvPr>
          <p:cNvPicPr>
            <a:picLocks noChangeAspect="1"/>
          </p:cNvPicPr>
          <p:nvPr/>
        </p:nvPicPr>
        <p:blipFill>
          <a:blip r:embed="rId2"/>
          <a:stretch>
            <a:fillRect/>
          </a:stretch>
        </p:blipFill>
        <p:spPr>
          <a:xfrm>
            <a:off x="2619092" y="1260269"/>
            <a:ext cx="7933580" cy="5430913"/>
          </a:xfrm>
          <a:prstGeom prst="rect">
            <a:avLst/>
          </a:prstGeom>
        </p:spPr>
      </p:pic>
      <p:sp>
        <p:nvSpPr>
          <p:cNvPr id="4" name="文本框 3">
            <a:extLst>
              <a:ext uri="{FF2B5EF4-FFF2-40B4-BE49-F238E27FC236}">
                <a16:creationId xmlns:a16="http://schemas.microsoft.com/office/drawing/2014/main" id="{EA82A992-1E5C-40C7-9B09-ADB564F26510}"/>
              </a:ext>
            </a:extLst>
          </p:cNvPr>
          <p:cNvSpPr txBox="1"/>
          <p:nvPr/>
        </p:nvSpPr>
        <p:spPr>
          <a:xfrm>
            <a:off x="951470" y="88782"/>
            <a:ext cx="3144795" cy="461665"/>
          </a:xfrm>
          <a:prstGeom prst="rect">
            <a:avLst/>
          </a:prstGeom>
          <a:noFill/>
        </p:spPr>
        <p:txBody>
          <a:bodyPr wrap="square" rtlCol="0">
            <a:spAutoFit/>
          </a:bodyPr>
          <a:lstStyle/>
          <a:p>
            <a:r>
              <a:rPr lang="zh-CN" altLang="en-US" sz="2400" b="1" dirty="0">
                <a:latin typeface="宋体" panose="02010600030101010101" pitchFamily="2" charset="-122"/>
                <a:ea typeface="宋体" panose="02010600030101010101" pitchFamily="2" charset="-122"/>
              </a:rPr>
              <a:t>实验步骤：</a:t>
            </a:r>
          </a:p>
        </p:txBody>
      </p:sp>
      <p:sp>
        <p:nvSpPr>
          <p:cNvPr id="5" name="文本框 4">
            <a:extLst>
              <a:ext uri="{FF2B5EF4-FFF2-40B4-BE49-F238E27FC236}">
                <a16:creationId xmlns:a16="http://schemas.microsoft.com/office/drawing/2014/main" id="{E4DD2B2A-AEBA-4223-9A21-12F2802140B0}"/>
              </a:ext>
            </a:extLst>
          </p:cNvPr>
          <p:cNvSpPr txBox="1"/>
          <p:nvPr/>
        </p:nvSpPr>
        <p:spPr>
          <a:xfrm>
            <a:off x="2049161" y="663944"/>
            <a:ext cx="3437239" cy="400110"/>
          </a:xfrm>
          <a:prstGeom prst="rect">
            <a:avLst/>
          </a:prstGeom>
          <a:noFill/>
        </p:spPr>
        <p:txBody>
          <a:bodyPr wrap="square" rtlCol="0">
            <a:spAutoFit/>
          </a:bodyPr>
          <a:lstStyle/>
          <a:p>
            <a:r>
              <a:rPr lang="zh-CN" altLang="en-US" sz="2000" dirty="0"/>
              <a:t>磁特性综合测量实验仪介绍：</a:t>
            </a:r>
          </a:p>
        </p:txBody>
      </p:sp>
      <p:sp>
        <p:nvSpPr>
          <p:cNvPr id="6" name="文本框 5">
            <a:extLst>
              <a:ext uri="{FF2B5EF4-FFF2-40B4-BE49-F238E27FC236}">
                <a16:creationId xmlns:a16="http://schemas.microsoft.com/office/drawing/2014/main" id="{8D77D707-69A7-4696-AE5C-08FFA5DE569B}"/>
              </a:ext>
            </a:extLst>
          </p:cNvPr>
          <p:cNvSpPr txBox="1"/>
          <p:nvPr/>
        </p:nvSpPr>
        <p:spPr>
          <a:xfrm>
            <a:off x="10552672" y="4491680"/>
            <a:ext cx="1581664" cy="646331"/>
          </a:xfrm>
          <a:prstGeom prst="rect">
            <a:avLst/>
          </a:prstGeom>
          <a:noFill/>
        </p:spPr>
        <p:txBody>
          <a:bodyPr wrap="square" rtlCol="0">
            <a:spAutoFit/>
          </a:bodyPr>
          <a:lstStyle/>
          <a:p>
            <a:r>
              <a:rPr lang="zh-CN" altLang="en-US" sz="1800" b="0" i="0" u="none" strike="noStrike" baseline="0" dirty="0">
                <a:solidFill>
                  <a:srgbClr val="FF0000"/>
                </a:solidFill>
                <a:latin typeface="宋体" panose="02010600030101010101" pitchFamily="2" charset="-122"/>
                <a:ea typeface="宋体" panose="02010600030101010101" pitchFamily="2" charset="-122"/>
              </a:rPr>
              <a:t>红色箭头表示接线方向</a:t>
            </a:r>
            <a:endParaRPr lang="zh-CN" altLang="en-US"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7963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838384-B539-414B-B2CF-9F7E5F2959D7}"/>
              </a:ext>
            </a:extLst>
          </p:cNvPr>
          <p:cNvSpPr txBox="1"/>
          <p:nvPr/>
        </p:nvSpPr>
        <p:spPr>
          <a:xfrm>
            <a:off x="2265972" y="481914"/>
            <a:ext cx="8011193" cy="923330"/>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打开电源前，先将信号源输出幅度调节旋钮逆时针调到底，使信号输出最小。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u="sng" dirty="0">
                <a:latin typeface="Times New Roman" panose="02020603050405020304" pitchFamily="18" charset="0"/>
                <a:ea typeface="宋体" panose="02010600030101010101" pitchFamily="2" charset="-122"/>
                <a:cs typeface="Times New Roman" panose="02020603050405020304" pitchFamily="18" charset="0"/>
              </a:rPr>
              <a:t>注意</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：由于信号源、电阻</a:t>
            </a:r>
            <a:r>
              <a:rPr lang="en-US" altLang="zh-CN" dirty="0">
                <a:latin typeface="Times New Roman" panose="02020603050405020304" pitchFamily="18" charset="0"/>
                <a:ea typeface="宋体" panose="02010600030101010101" pitchFamily="2" charset="-122"/>
                <a:cs typeface="Times New Roman" panose="02020603050405020304" pitchFamily="18" charset="0"/>
              </a:rPr>
              <a:t>R1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和电容</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的一端已经与地相连，所以不能与其他接线端相连接。否则会短路信号源、</a:t>
            </a:r>
            <a:r>
              <a:rPr lang="en-US" altLang="zh-CN" dirty="0">
                <a:latin typeface="Times New Roman" panose="02020603050405020304" pitchFamily="18" charset="0"/>
                <a:ea typeface="宋体" panose="02010600030101010101" pitchFamily="2" charset="-122"/>
                <a:cs typeface="Times New Roman" panose="02020603050405020304" pitchFamily="18" charset="0"/>
              </a:rPr>
              <a:t>UR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dirty="0">
                <a:latin typeface="Times New Roman" panose="02020603050405020304" pitchFamily="18" charset="0"/>
                <a:ea typeface="宋体" panose="02010600030101010101" pitchFamily="2" charset="-122"/>
                <a:cs typeface="Times New Roman" panose="02020603050405020304" pitchFamily="18" charset="0"/>
              </a:rPr>
              <a:t>UC</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，从而无法正确做出实验。</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5E83BCA1-3225-4D0F-B474-ECF6E950E14D}"/>
              </a:ext>
            </a:extLst>
          </p:cNvPr>
          <p:cNvSpPr txBox="1"/>
          <p:nvPr/>
        </p:nvSpPr>
        <p:spPr>
          <a:xfrm>
            <a:off x="7228703" y="6357550"/>
            <a:ext cx="4856206" cy="369332"/>
          </a:xfrm>
          <a:prstGeom prst="rect">
            <a:avLst/>
          </a:prstGeom>
          <a:noFill/>
        </p:spPr>
        <p:txBody>
          <a:bodyPr wrap="square" rtlCol="0">
            <a:spAutoFit/>
          </a:bodyPr>
          <a:lstStyle/>
          <a:p>
            <a:r>
              <a:rPr lang="zh-CN" altLang="en-US" sz="1800" b="0" i="0" u="sng" strike="noStrike" baseline="0" dirty="0">
                <a:solidFill>
                  <a:srgbClr val="000000"/>
                </a:solidFill>
                <a:latin typeface="宋体" panose="02010600030101010101" pitchFamily="2" charset="-122"/>
                <a:ea typeface="宋体" panose="02010600030101010101" pitchFamily="2" charset="-122"/>
              </a:rPr>
              <a:t>频率越高，相同幅度的磁滞回线包围面积越大</a:t>
            </a:r>
            <a:endParaRPr lang="zh-CN" altLang="en-US" u="sng"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BFFB4BB-D45A-4265-A19D-C531689DAA11}"/>
                  </a:ext>
                </a:extLst>
              </p:cNvPr>
              <p:cNvSpPr txBox="1"/>
              <p:nvPr/>
            </p:nvSpPr>
            <p:spPr>
              <a:xfrm>
                <a:off x="1842186" y="1851771"/>
                <a:ext cx="8858766" cy="4524315"/>
              </a:xfrm>
              <a:prstGeom prst="rect">
                <a:avLst/>
              </a:prstGeom>
              <a:noFill/>
            </p:spPr>
            <p:txBody>
              <a:bodyPr wrap="square" rtlCol="0">
                <a:spAutoFit/>
              </a:bodyPr>
              <a:lstStyle/>
              <a:p>
                <a:pPr marL="720000" indent="-720000"/>
                <a:r>
                  <a:rPr lang="zh-CN" altLang="en-US" b="1" dirty="0">
                    <a:latin typeface="Times New Roman" panose="02020603050405020304" pitchFamily="18" charset="0"/>
                    <a:ea typeface="宋体" panose="02010600030101010101" pitchFamily="2" charset="-122"/>
                    <a:cs typeface="Times New Roman" panose="02020603050405020304" pitchFamily="18" charset="0"/>
                  </a:rPr>
                  <a:t>一、观察两种样品在</a:t>
                </a:r>
                <a14:m>
                  <m:oMath xmlns:m="http://schemas.openxmlformats.org/officeDocument/2006/math">
                    <m:r>
                      <a:rPr lang="en-US" altLang="zh-CN" b="1" i="0" smtClean="0">
                        <a:latin typeface="Cambria Math" panose="02040503050406030204" pitchFamily="18" charset="0"/>
                        <a:ea typeface="宋体" panose="02010600030101010101" pitchFamily="2" charset="-122"/>
                      </a:rPr>
                      <m:t>𝟐𝟓𝐇𝐳</m:t>
                    </m:r>
                    <m:r>
                      <a:rPr lang="zh-CN" altLang="en-US" b="1" i="0">
                        <a:latin typeface="Cambria Math" panose="02040503050406030204" pitchFamily="18" charset="0"/>
                        <a:ea typeface="宋体" panose="02010600030101010101" pitchFamily="2" charset="-122"/>
                      </a:rPr>
                      <m:t>、</m:t>
                    </m:r>
                    <m:r>
                      <a:rPr lang="en-US" altLang="zh-CN" b="1" i="0" dirty="0" smtClean="0">
                        <a:latin typeface="Cambria Math" panose="02040503050406030204" pitchFamily="18" charset="0"/>
                        <a:ea typeface="宋体" panose="02010600030101010101" pitchFamily="2" charset="-122"/>
                      </a:rPr>
                      <m:t>𝟓𝟎</m:t>
                    </m:r>
                    <m:r>
                      <a:rPr lang="en-US" altLang="zh-CN" b="1" i="0">
                        <a:latin typeface="Cambria Math" panose="02040503050406030204" pitchFamily="18" charset="0"/>
                        <a:ea typeface="宋体" panose="02010600030101010101" pitchFamily="2" charset="-122"/>
                      </a:rPr>
                      <m:t>𝐇𝐳</m:t>
                    </m:r>
                    <m:r>
                      <a:rPr lang="zh-CN" altLang="en-US" b="1" i="0">
                        <a:latin typeface="Cambria Math" panose="02040503050406030204" pitchFamily="18" charset="0"/>
                        <a:ea typeface="宋体" panose="02010600030101010101" pitchFamily="2" charset="-122"/>
                      </a:rPr>
                      <m:t>、</m:t>
                    </m:r>
                    <m:r>
                      <a:rPr lang="en-US" altLang="zh-CN" b="1" i="0" dirty="0" smtClean="0">
                        <a:latin typeface="Cambria Math" panose="02040503050406030204" pitchFamily="18" charset="0"/>
                        <a:ea typeface="宋体" panose="02010600030101010101" pitchFamily="2" charset="-122"/>
                      </a:rPr>
                      <m:t>𝟏𝟎𝟎</m:t>
                    </m:r>
                    <m:r>
                      <a:rPr lang="en-US" altLang="zh-CN" b="1" i="0">
                        <a:latin typeface="Cambria Math" panose="02040503050406030204" pitchFamily="18" charset="0"/>
                        <a:ea typeface="宋体" panose="02010600030101010101" pitchFamily="2" charset="-122"/>
                      </a:rPr>
                      <m:t>𝐇𝐳</m:t>
                    </m:r>
                    <m:r>
                      <a:rPr lang="zh-CN" altLang="en-US" b="1" i="0">
                        <a:latin typeface="Cambria Math" panose="02040503050406030204" pitchFamily="18" charset="0"/>
                        <a:ea typeface="宋体" panose="02010600030101010101" pitchFamily="2" charset="-122"/>
                      </a:rPr>
                      <m:t>、</m:t>
                    </m:r>
                    <m:r>
                      <a:rPr lang="en-US" altLang="zh-CN" b="1" i="0" dirty="0" smtClean="0">
                        <a:latin typeface="Cambria Math" panose="02040503050406030204" pitchFamily="18" charset="0"/>
                        <a:ea typeface="宋体" panose="02010600030101010101" pitchFamily="2" charset="-122"/>
                      </a:rPr>
                      <m:t>𝟏𝟓𝟎</m:t>
                    </m:r>
                    <m:r>
                      <a:rPr lang="en-US" altLang="zh-CN" b="1" i="0">
                        <a:latin typeface="Cambria Math" panose="02040503050406030204" pitchFamily="18" charset="0"/>
                        <a:ea typeface="宋体" panose="02010600030101010101" pitchFamily="2" charset="-122"/>
                      </a:rPr>
                      <m:t>𝐇𝐳</m:t>
                    </m:r>
                    <m:r>
                      <a:rPr lang="zh-CN" altLang="en-US" b="1" i="1" smtClean="0">
                        <a:latin typeface="Cambria Math" panose="02040503050406030204" pitchFamily="18" charset="0"/>
                        <a:ea typeface="宋体" panose="02010600030101010101" pitchFamily="2" charset="-122"/>
                      </a:rPr>
                      <m:t>交流</m:t>
                    </m:r>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信号下的磁滞回线图形</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en-US" dirty="0">
                    <a:latin typeface="Times New Roman" panose="02020603050405020304" pitchFamily="18" charset="0"/>
                    <a:ea typeface="宋体" panose="02010600030101010101" pitchFamily="2" charset="-122"/>
                    <a:cs typeface="Times New Roman" panose="02020603050405020304" pitchFamily="18" charset="0"/>
                  </a:rPr>
                  <a:t>按图</a:t>
                </a: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所示连接好电路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en-US" dirty="0">
                    <a:latin typeface="Times New Roman" panose="02020603050405020304" pitchFamily="18" charset="0"/>
                    <a:ea typeface="宋体" panose="02010600030101010101" pitchFamily="2" charset="-122"/>
                    <a:cs typeface="Times New Roman" panose="02020603050405020304" pitchFamily="18" charset="0"/>
                  </a:rPr>
                  <a:t>逆时针调节幅度旋钮至最小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en-US" dirty="0">
                    <a:latin typeface="Times New Roman" panose="02020603050405020304" pitchFamily="18" charset="0"/>
                    <a:ea typeface="宋体" panose="02010600030101010101" pitchFamily="2" charset="-122"/>
                    <a:cs typeface="Times New Roman" panose="02020603050405020304" pitchFamily="18" charset="0"/>
                  </a:rPr>
                  <a:t>调节示波器显示方式为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X-Y</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方式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en-US" dirty="0">
                    <a:latin typeface="Times New Roman" panose="02020603050405020304" pitchFamily="18" charset="0"/>
                    <a:ea typeface="宋体" panose="02010600030101010101" pitchFamily="2" charset="-122"/>
                    <a:cs typeface="Times New Roman" panose="02020603050405020304" pitchFamily="18" charset="0"/>
                  </a:rPr>
                  <a:t>示波器</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dirty="0">
                    <a:latin typeface="Times New Roman" panose="02020603050405020304" pitchFamily="18" charset="0"/>
                    <a:ea typeface="宋体" panose="02010600030101010101" pitchFamily="2" charset="-122"/>
                    <a:cs typeface="Times New Roman" panose="02020603050405020304" pitchFamily="18" charset="0"/>
                  </a:rPr>
                  <a:t>输入选择为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DC</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方式，</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测量电阻</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𝑅</m:t>
                        </m:r>
                      </m:e>
                      <m:sub>
                        <m:r>
                          <a:rPr lang="en-US" altLang="zh-CN" b="0" i="1" smtClean="0">
                            <a:latin typeface="Cambria Math" panose="02040503050406030204" pitchFamily="18" charset="0"/>
                            <a:ea typeface="宋体" panose="02010600030101010101" pitchFamily="2" charset="-122"/>
                          </a:rPr>
                          <m:t>1</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的电压，</a:t>
                </a:r>
                <a:r>
                  <a:rPr lang="en-US" altLang="zh-CN"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dirty="0">
                    <a:latin typeface="Times New Roman" panose="02020603050405020304" pitchFamily="18" charset="0"/>
                    <a:ea typeface="宋体" panose="02010600030101010101" pitchFamily="2" charset="-122"/>
                    <a:cs typeface="Times New Roman" panose="02020603050405020304" pitchFamily="18" charset="0"/>
                  </a:rPr>
                  <a:t>测量电容</a:t>
                </a:r>
                <a14:m>
                  <m:oMath xmlns:m="http://schemas.openxmlformats.org/officeDocument/2006/math">
                    <m:r>
                      <a:rPr lang="en-US" altLang="zh-CN" b="0" i="1" smtClean="0">
                        <a:latin typeface="Cambria Math" panose="02040503050406030204" pitchFamily="18" charset="0"/>
                        <a:ea typeface="宋体" panose="02010600030101010101" pitchFamily="2" charset="-122"/>
                      </a:rPr>
                      <m:t>𝐶</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的电压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en-US" dirty="0">
                    <a:latin typeface="Times New Roman" panose="02020603050405020304" pitchFamily="18" charset="0"/>
                    <a:ea typeface="宋体" panose="02010600030101010101" pitchFamily="2" charset="-122"/>
                    <a:cs typeface="Times New Roman" panose="02020603050405020304" pitchFamily="18" charset="0"/>
                  </a:rPr>
                  <a:t>缓慢增加磁化电流，使示波器显示的磁滞回线上</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的值增加缓慢，达到饱和。调节</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dirty="0">
                    <a:latin typeface="Times New Roman" panose="02020603050405020304" pitchFamily="18" charset="0"/>
                    <a:ea typeface="宋体" panose="02010600030101010101" pitchFamily="2" charset="-122"/>
                    <a:cs typeface="Times New Roman" panose="02020603050405020304" pitchFamily="18" charset="0"/>
                  </a:rPr>
                  <a:t>增益和电阻</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𝑅</m:t>
                        </m:r>
                      </m:e>
                      <m:sub>
                        <m:r>
                          <a:rPr lang="en-US" altLang="zh-CN" b="0" i="1" smtClean="0">
                            <a:latin typeface="Cambria Math" panose="02040503050406030204" pitchFamily="18" charset="0"/>
                            <a:ea typeface="宋体" panose="02010600030101010101" pitchFamily="2" charset="-122"/>
                          </a:rPr>
                          <m:t>1</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𝑅</m:t>
                        </m:r>
                      </m:e>
                      <m:sub>
                        <m:r>
                          <a:rPr lang="en-US" altLang="zh-CN" b="0" i="1" smtClean="0">
                            <a:latin typeface="Cambria Math" panose="02040503050406030204" pitchFamily="18" charset="0"/>
                            <a:ea typeface="宋体" panose="02010600030101010101" pitchFamily="2" charset="-122"/>
                          </a:rPr>
                          <m:t>2</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的大小，使示波器上显示典型美观的磁滞回线图形。示波器上显示磁化电流对应的水平方向格数为 </a:t>
                </a:r>
                <a:r>
                  <a:rPr lang="en-US" altLang="zh-CN" dirty="0">
                    <a:latin typeface="Times New Roman" panose="02020603050405020304" pitchFamily="18" charset="0"/>
                    <a:ea typeface="宋体" panose="02010600030101010101" pitchFamily="2" charset="-122"/>
                    <a:cs typeface="Times New Roman" panose="02020603050405020304" pitchFamily="18" charset="0"/>
                  </a:rPr>
                  <a:t>(-5, 5)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20000" indent="-720000"/>
                <a:r>
                  <a:rPr lang="zh-CN" altLang="en-US" b="1" dirty="0">
                    <a:latin typeface="Times New Roman" panose="02020603050405020304" pitchFamily="18" charset="0"/>
                    <a:ea typeface="宋体" panose="02010600030101010101" pitchFamily="2" charset="-122"/>
                    <a:cs typeface="Times New Roman" panose="02020603050405020304" pitchFamily="18" charset="0"/>
                  </a:rPr>
                  <a:t>二、测量电源频率</a:t>
                </a:r>
                <a14:m>
                  <m:oMath xmlns:m="http://schemas.openxmlformats.org/officeDocument/2006/math">
                    <m:r>
                      <a:rPr lang="en-US" altLang="zh-CN" b="1" i="0" dirty="0" smtClean="0">
                        <a:latin typeface="Cambria Math" panose="02040503050406030204" pitchFamily="18" charset="0"/>
                        <a:ea typeface="宋体" panose="02010600030101010101" pitchFamily="2" charset="-122"/>
                      </a:rPr>
                      <m:t>𝟓𝟎</m:t>
                    </m:r>
                    <m:r>
                      <a:rPr lang="en-US" altLang="zh-CN" b="1" i="0">
                        <a:latin typeface="Cambria Math" panose="02040503050406030204" pitchFamily="18" charset="0"/>
                        <a:ea typeface="宋体" panose="02010600030101010101" pitchFamily="2" charset="-122"/>
                      </a:rPr>
                      <m:t>𝐇𝐳</m:t>
                    </m:r>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时的磁化曲线</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示波器上磁化电流在水平方向的格数为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(-5, 5)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格时，</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逐渐减小磁化电流至</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，使示波器上磁滞回线成为一个点，此后保持</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X</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Y</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增益和其它参数不变。</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缓慢顺时针调节幅度调节旋钮</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单调增加磁化电流，使磁化电流在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方向的读数为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0.2</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0.4</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0.6</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0.8</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，单位为格，记录磁滞回线</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顶点</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方向上的读数如表</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，单位为格。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记录电阻</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𝑅</m:t>
                        </m:r>
                      </m:e>
                      <m:sub>
                        <m:r>
                          <a:rPr lang="en-US" altLang="zh-CN" b="0" i="1" smtClean="0">
                            <a:latin typeface="Cambria Math" panose="02040503050406030204" pitchFamily="18" charset="0"/>
                            <a:ea typeface="宋体" panose="02010600030101010101" pitchFamily="2" charset="-122"/>
                          </a:rPr>
                          <m:t>1</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𝑅</m:t>
                        </m:r>
                      </m:e>
                      <m:sub>
                        <m:r>
                          <a:rPr lang="en-US" altLang="zh-CN" b="0" i="1" smtClean="0">
                            <a:latin typeface="Cambria Math" panose="02040503050406030204" pitchFamily="18" charset="0"/>
                            <a:ea typeface="宋体" panose="02010600030101010101" pitchFamily="2" charset="-122"/>
                          </a:rPr>
                          <m:t>2</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和电容</a:t>
                </a:r>
                <a14:m>
                  <m:oMath xmlns:m="http://schemas.openxmlformats.org/officeDocument/2006/math">
                    <m:r>
                      <a:rPr lang="en-US" altLang="zh-CN" i="1">
                        <a:latin typeface="Cambria Math" panose="02040503050406030204" pitchFamily="18" charset="0"/>
                        <a:ea typeface="宋体" panose="02010600030101010101" pitchFamily="2" charset="-122"/>
                      </a:rPr>
                      <m:t>𝐶</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的值，根据样品参数和公式</a:t>
                </a:r>
                <a:r>
                  <a:rPr lang="en-US" altLang="zh-CN"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计算</a:t>
                </a:r>
                <a:r>
                  <a:rPr lang="en-US" altLang="zh-CN" dirty="0">
                    <a:latin typeface="Times New Roman" panose="02020603050405020304" pitchFamily="18" charset="0"/>
                    <a:ea typeface="宋体" panose="02010600030101010101" pitchFamily="2" charset="-122"/>
                    <a:cs typeface="Times New Roman" panose="02020603050405020304" pitchFamily="18" charset="0"/>
                  </a:rPr>
                  <a:t>H</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的值，绘制磁化曲线。</a:t>
                </a:r>
              </a:p>
            </p:txBody>
          </p:sp>
        </mc:Choice>
        <mc:Fallback xmlns="">
          <p:sp>
            <p:nvSpPr>
              <p:cNvPr id="4" name="文本框 3">
                <a:extLst>
                  <a:ext uri="{FF2B5EF4-FFF2-40B4-BE49-F238E27FC236}">
                    <a16:creationId xmlns:a16="http://schemas.microsoft.com/office/drawing/2014/main" id="{0BFFB4BB-D45A-4265-A19D-C531689DAA11}"/>
                  </a:ext>
                </a:extLst>
              </p:cNvPr>
              <p:cNvSpPr txBox="1">
                <a:spLocks noRot="1" noChangeAspect="1" noMove="1" noResize="1" noEditPoints="1" noAdjustHandles="1" noChangeArrowheads="1" noChangeShapeType="1" noTextEdit="1"/>
              </p:cNvSpPr>
              <p:nvPr/>
            </p:nvSpPr>
            <p:spPr>
              <a:xfrm>
                <a:off x="1842186" y="1851771"/>
                <a:ext cx="8858766" cy="4524315"/>
              </a:xfrm>
              <a:prstGeom prst="rect">
                <a:avLst/>
              </a:prstGeom>
              <a:blipFill>
                <a:blip r:embed="rId2"/>
                <a:stretch>
                  <a:fillRect l="-551" t="-1078" r="-206" b="-9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583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176DCFA5-62C8-4662-9740-9049EE666198}"/>
              </a:ext>
            </a:extLst>
          </p:cNvPr>
          <p:cNvGraphicFramePr>
            <a:graphicFrameLocks noGrp="1"/>
          </p:cNvGraphicFramePr>
          <p:nvPr>
            <p:extLst>
              <p:ext uri="{D42A27DB-BD31-4B8C-83A1-F6EECF244321}">
                <p14:modId xmlns:p14="http://schemas.microsoft.com/office/powerpoint/2010/main" val="2655712773"/>
              </p:ext>
            </p:extLst>
          </p:nvPr>
        </p:nvGraphicFramePr>
        <p:xfrm>
          <a:off x="2162433" y="620191"/>
          <a:ext cx="8194453" cy="1854200"/>
        </p:xfrm>
        <a:graphic>
          <a:graphicData uri="http://schemas.openxmlformats.org/drawingml/2006/table">
            <a:tbl>
              <a:tblPr firstRow="1" bandRow="1">
                <a:tableStyleId>{5C22544A-7EE6-4342-B048-85BDC9FD1C3A}</a:tableStyleId>
              </a:tblPr>
              <a:tblGrid>
                <a:gridCol w="837289">
                  <a:extLst>
                    <a:ext uri="{9D8B030D-6E8A-4147-A177-3AD203B41FA5}">
                      <a16:colId xmlns:a16="http://schemas.microsoft.com/office/drawing/2014/main" val="1332915349"/>
                    </a:ext>
                  </a:extLst>
                </a:gridCol>
                <a:gridCol w="613097">
                  <a:extLst>
                    <a:ext uri="{9D8B030D-6E8A-4147-A177-3AD203B41FA5}">
                      <a16:colId xmlns:a16="http://schemas.microsoft.com/office/drawing/2014/main" val="4279448820"/>
                    </a:ext>
                  </a:extLst>
                </a:gridCol>
                <a:gridCol w="613097">
                  <a:extLst>
                    <a:ext uri="{9D8B030D-6E8A-4147-A177-3AD203B41FA5}">
                      <a16:colId xmlns:a16="http://schemas.microsoft.com/office/drawing/2014/main" val="1089673500"/>
                    </a:ext>
                  </a:extLst>
                </a:gridCol>
                <a:gridCol w="613097">
                  <a:extLst>
                    <a:ext uri="{9D8B030D-6E8A-4147-A177-3AD203B41FA5}">
                      <a16:colId xmlns:a16="http://schemas.microsoft.com/office/drawing/2014/main" val="2753443247"/>
                    </a:ext>
                  </a:extLst>
                </a:gridCol>
                <a:gridCol w="613097">
                  <a:extLst>
                    <a:ext uri="{9D8B030D-6E8A-4147-A177-3AD203B41FA5}">
                      <a16:colId xmlns:a16="http://schemas.microsoft.com/office/drawing/2014/main" val="2288338921"/>
                    </a:ext>
                  </a:extLst>
                </a:gridCol>
                <a:gridCol w="613097">
                  <a:extLst>
                    <a:ext uri="{9D8B030D-6E8A-4147-A177-3AD203B41FA5}">
                      <a16:colId xmlns:a16="http://schemas.microsoft.com/office/drawing/2014/main" val="724097156"/>
                    </a:ext>
                  </a:extLst>
                </a:gridCol>
                <a:gridCol w="613097">
                  <a:extLst>
                    <a:ext uri="{9D8B030D-6E8A-4147-A177-3AD203B41FA5}">
                      <a16:colId xmlns:a16="http://schemas.microsoft.com/office/drawing/2014/main" val="769604180"/>
                    </a:ext>
                  </a:extLst>
                </a:gridCol>
                <a:gridCol w="613097">
                  <a:extLst>
                    <a:ext uri="{9D8B030D-6E8A-4147-A177-3AD203B41FA5}">
                      <a16:colId xmlns:a16="http://schemas.microsoft.com/office/drawing/2014/main" val="1828094493"/>
                    </a:ext>
                  </a:extLst>
                </a:gridCol>
                <a:gridCol w="613097">
                  <a:extLst>
                    <a:ext uri="{9D8B030D-6E8A-4147-A177-3AD203B41FA5}">
                      <a16:colId xmlns:a16="http://schemas.microsoft.com/office/drawing/2014/main" val="3432042055"/>
                    </a:ext>
                  </a:extLst>
                </a:gridCol>
                <a:gridCol w="613097">
                  <a:extLst>
                    <a:ext uri="{9D8B030D-6E8A-4147-A177-3AD203B41FA5}">
                      <a16:colId xmlns:a16="http://schemas.microsoft.com/office/drawing/2014/main" val="3008527088"/>
                    </a:ext>
                  </a:extLst>
                </a:gridCol>
                <a:gridCol w="613097">
                  <a:extLst>
                    <a:ext uri="{9D8B030D-6E8A-4147-A177-3AD203B41FA5}">
                      <a16:colId xmlns:a16="http://schemas.microsoft.com/office/drawing/2014/main" val="1023245238"/>
                    </a:ext>
                  </a:extLst>
                </a:gridCol>
                <a:gridCol w="613097">
                  <a:extLst>
                    <a:ext uri="{9D8B030D-6E8A-4147-A177-3AD203B41FA5}">
                      <a16:colId xmlns:a16="http://schemas.microsoft.com/office/drawing/2014/main" val="351522776"/>
                    </a:ext>
                  </a:extLst>
                </a:gridCol>
                <a:gridCol w="613097">
                  <a:extLst>
                    <a:ext uri="{9D8B030D-6E8A-4147-A177-3AD203B41FA5}">
                      <a16:colId xmlns:a16="http://schemas.microsoft.com/office/drawing/2014/main" val="824384270"/>
                    </a:ext>
                  </a:extLst>
                </a:gridCol>
              </a:tblGrid>
              <a:tr h="370840">
                <a:tc>
                  <a: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序号</a:t>
                      </a:r>
                    </a:p>
                  </a:txBody>
                  <a:tcPr/>
                </a:tc>
                <a:tc>
                  <a:txBody>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5</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6</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7</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8</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9</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10</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11</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12</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4101467576"/>
                  </a:ext>
                </a:extLst>
              </a:tr>
              <a:tr h="370840">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格</a:t>
                      </a:r>
                    </a:p>
                  </a:txBody>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0.20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0.40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0.60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0.80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1.50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2.50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5.00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216028685"/>
                  </a:ext>
                </a:extLst>
              </a:tr>
              <a:tr h="370840">
                <a:tc>
                  <a:txBody>
                    <a:bodyPr/>
                    <a:lstStyle/>
                    <a:p>
                      <a:pPr algn="ctr"/>
                      <a:r>
                        <a:rPr lang="en-US" altLang="zh-CN" sz="1600" kern="12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H/(A/m)</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368413537"/>
                  </a:ext>
                </a:extLst>
              </a:tr>
              <a:tr h="370840">
                <a:tc>
                  <a:txBody>
                    <a:bodyPr/>
                    <a:lstStyle/>
                    <a:p>
                      <a:pPr algn="ctr"/>
                      <a:r>
                        <a:rPr lang="en-US" altLang="zh-CN"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格</a:t>
                      </a:r>
                    </a:p>
                  </a:txBody>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0.40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2.40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2.80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3.20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3.50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360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3.80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3.90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3.95</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49831198"/>
                  </a:ext>
                </a:extLst>
              </a:tr>
              <a:tr h="370840">
                <a:tc>
                  <a:txBody>
                    <a:bodyPr/>
                    <a:lstStyle/>
                    <a:p>
                      <a:pPr algn="ctr"/>
                      <a:r>
                        <a:rPr lang="en-US" altLang="zh-CN"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600"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mT</a:t>
                      </a:r>
                      <a:endParaRPr lang="zh-CN" altLang="en-US"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0352638"/>
                  </a:ext>
                </a:extLst>
              </a:tr>
            </a:tbl>
          </a:graphicData>
        </a:graphic>
      </p:graphicFrame>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F32F486-C21A-4160-849D-C25ABEF8D84E}"/>
                  </a:ext>
                </a:extLst>
              </p:cNvPr>
              <p:cNvSpPr txBox="1"/>
              <p:nvPr/>
            </p:nvSpPr>
            <p:spPr>
              <a:xfrm>
                <a:off x="1978555" y="2802960"/>
                <a:ext cx="8858766" cy="2308324"/>
              </a:xfrm>
              <a:prstGeom prst="rect">
                <a:avLst/>
              </a:prstGeom>
              <a:noFill/>
            </p:spPr>
            <p:txBody>
              <a:bodyPr wrap="square" rtlCol="0">
                <a:spAutoFit/>
              </a:bodyPr>
              <a:lstStyle/>
              <a:p>
                <a:pPr marL="720000" indent="-720000"/>
                <a:r>
                  <a:rPr lang="zh-CN" altLang="en-US" b="1" dirty="0">
                    <a:latin typeface="Times New Roman" panose="02020603050405020304" pitchFamily="18" charset="0"/>
                    <a:ea typeface="宋体" panose="02010600030101010101" pitchFamily="2" charset="-122"/>
                    <a:cs typeface="Times New Roman" panose="02020603050405020304" pitchFamily="18" charset="0"/>
                  </a:rPr>
                  <a:t>三、测量电源频率为</a:t>
                </a:r>
                <a14:m>
                  <m:oMath xmlns:m="http://schemas.openxmlformats.org/officeDocument/2006/math">
                    <m:r>
                      <a:rPr lang="en-US" altLang="zh-CN" b="1" i="1" dirty="0" smtClean="0">
                        <a:latin typeface="Cambria Math" panose="02040503050406030204" pitchFamily="18" charset="0"/>
                        <a:ea typeface="宋体" panose="02010600030101010101" pitchFamily="2" charset="-122"/>
                      </a:rPr>
                      <m:t>𝟓𝟎</m:t>
                    </m:r>
                    <m:r>
                      <a:rPr lang="en-US" altLang="zh-CN" b="1" i="1">
                        <a:latin typeface="Cambria Math" panose="02040503050406030204" pitchFamily="18" charset="0"/>
                        <a:ea typeface="宋体" panose="02010600030101010101" pitchFamily="2" charset="-122"/>
                      </a:rPr>
                      <m:t>𝑯𝒛</m:t>
                    </m:r>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时的磁滞回线</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en-US" kern="100">
                    <a:latin typeface="Times New Roman" panose="02020603050405020304" pitchFamily="18" charset="0"/>
                    <a:ea typeface="宋体" panose="02010600030101010101" pitchFamily="2" charset="-122"/>
                    <a:cs typeface="Times New Roman" panose="02020603050405020304" pitchFamily="18" charset="0"/>
                  </a:rPr>
                  <a:t>调节参数使示波器</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上磁化电流在水平方向的格数为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(-5, 5)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格，在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dirty="0">
                    <a:latin typeface="Times New Roman" panose="02020603050405020304" pitchFamily="18" charset="0"/>
                    <a:ea typeface="宋体" panose="02010600030101010101" pitchFamily="2" charset="-122"/>
                    <a:cs typeface="Times New Roman" panose="02020603050405020304" pitchFamily="18" charset="0"/>
                  </a:rPr>
                  <a:t>竖直方向上的格数为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(-4,4)</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记录示波器显示的磁滞回线在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坐标为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格时，对应的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dirty="0">
                    <a:latin typeface="Times New Roman" panose="02020603050405020304" pitchFamily="18" charset="0"/>
                    <a:ea typeface="宋体" panose="02010600030101010101" pitchFamily="2" charset="-122"/>
                    <a:cs typeface="Times New Roman" panose="02020603050405020304" pitchFamily="18" charset="0"/>
                  </a:rPr>
                  <a:t>坐标格数，同时记录</a:t>
                </a:r>
                <a:r>
                  <a:rPr lang="en-US" altLang="zh-CN"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dirty="0">
                    <a:latin typeface="Times New Roman" panose="02020603050405020304" pitchFamily="18" charset="0"/>
                    <a:ea typeface="宋体" panose="02010600030101010101" pitchFamily="2" charset="-122"/>
                    <a:cs typeface="Times New Roman" panose="02020603050405020304" pitchFamily="18" charset="0"/>
                  </a:rPr>
                  <a:t>坐标为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dirty="0">
                    <a:latin typeface="Times New Roman" panose="02020603050405020304" pitchFamily="18" charset="0"/>
                    <a:ea typeface="宋体" panose="02010600030101010101" pitchFamily="2" charset="-122"/>
                    <a:cs typeface="Times New Roman" panose="02020603050405020304" pitchFamily="18" charset="0"/>
                  </a:rPr>
                  <a:t>格时对应的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dirty="0">
                    <a:latin typeface="Times New Roman" panose="02020603050405020304" pitchFamily="18" charset="0"/>
                    <a:ea typeface="宋体" panose="02010600030101010101" pitchFamily="2" charset="-122"/>
                    <a:cs typeface="Times New Roman" panose="02020603050405020304" pitchFamily="18" charset="0"/>
                  </a:rPr>
                  <a:t>坐标格数，填入表</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92000" indent="-324000">
                  <a:buFont typeface="+mj-ea"/>
                  <a:buAutoNum type="circleNumDbPlain"/>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记录电阻</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𝑅</m:t>
                        </m:r>
                      </m:e>
                      <m:sub>
                        <m:r>
                          <a:rPr lang="en-US" altLang="zh-CN" b="0" i="1" smtClean="0">
                            <a:latin typeface="Cambria Math" panose="02040503050406030204" pitchFamily="18" charset="0"/>
                            <a:ea typeface="宋体" panose="02010600030101010101" pitchFamily="2" charset="-122"/>
                          </a:rPr>
                          <m:t>1</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𝑅</m:t>
                        </m:r>
                      </m:e>
                      <m:sub>
                        <m:r>
                          <a:rPr lang="en-US" altLang="zh-CN" b="0" i="1" smtClean="0">
                            <a:latin typeface="Cambria Math" panose="02040503050406030204" pitchFamily="18" charset="0"/>
                            <a:ea typeface="宋体" panose="02010600030101010101" pitchFamily="2" charset="-122"/>
                          </a:rPr>
                          <m:t>2</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和电容</a:t>
                </a:r>
                <a14:m>
                  <m:oMath xmlns:m="http://schemas.openxmlformats.org/officeDocument/2006/math">
                    <m:r>
                      <a:rPr lang="en-US" altLang="zh-CN" i="1">
                        <a:latin typeface="Cambria Math" panose="02040503050406030204" pitchFamily="18" charset="0"/>
                        <a:ea typeface="宋体" panose="02010600030101010101" pitchFamily="2" charset="-122"/>
                      </a:rPr>
                      <m:t>𝐶</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的值，根据样品参数和公式</a:t>
                </a:r>
                <a:r>
                  <a:rPr lang="en-US" altLang="zh-CN"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计算</a:t>
                </a:r>
                <a:r>
                  <a:rPr lang="en-US" altLang="zh-CN" dirty="0">
                    <a:latin typeface="Times New Roman" panose="02020603050405020304" pitchFamily="18" charset="0"/>
                    <a:ea typeface="宋体" panose="02010600030101010101" pitchFamily="2" charset="-122"/>
                    <a:cs typeface="Times New Roman" panose="02020603050405020304" pitchFamily="18" charset="0"/>
                  </a:rPr>
                  <a:t>H</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的值，绘制磁滞回线。</a:t>
                </a:r>
              </a:p>
            </p:txBody>
          </p:sp>
        </mc:Choice>
        <mc:Fallback>
          <p:sp>
            <p:nvSpPr>
              <p:cNvPr id="3" name="文本框 2">
                <a:extLst>
                  <a:ext uri="{FF2B5EF4-FFF2-40B4-BE49-F238E27FC236}">
                    <a16:creationId xmlns:a16="http://schemas.microsoft.com/office/drawing/2014/main" id="{8F32F486-C21A-4160-849D-C25ABEF8D84E}"/>
                  </a:ext>
                </a:extLst>
              </p:cNvPr>
              <p:cNvSpPr txBox="1">
                <a:spLocks noRot="1" noChangeAspect="1" noMove="1" noResize="1" noEditPoints="1" noAdjustHandles="1" noChangeArrowheads="1" noChangeShapeType="1" noTextEdit="1"/>
              </p:cNvSpPr>
              <p:nvPr/>
            </p:nvSpPr>
            <p:spPr>
              <a:xfrm>
                <a:off x="1978555" y="2802960"/>
                <a:ext cx="8858766" cy="2308324"/>
              </a:xfrm>
              <a:prstGeom prst="rect">
                <a:avLst/>
              </a:prstGeom>
              <a:blipFill>
                <a:blip r:embed="rId2"/>
                <a:stretch>
                  <a:fillRect l="-619" t="-2116" r="-2340" b="-291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2EF8E628-EC72-4F49-A59A-8536AA0FDDCA}"/>
              </a:ext>
            </a:extLst>
          </p:cNvPr>
          <p:cNvSpPr txBox="1"/>
          <p:nvPr/>
        </p:nvSpPr>
        <p:spPr>
          <a:xfrm>
            <a:off x="5101210" y="191530"/>
            <a:ext cx="2526957"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磁化曲线数据记录</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0823153-3634-476A-997D-334740B6E84B}"/>
                  </a:ext>
                </a:extLst>
              </p:cNvPr>
              <p:cNvSpPr txBox="1"/>
              <p:nvPr/>
            </p:nvSpPr>
            <p:spPr>
              <a:xfrm>
                <a:off x="5915515" y="5743287"/>
                <a:ext cx="4441371" cy="646331"/>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记录每次测量对应的电阻和电容的值，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比如</a:t>
                </a:r>
                <a14:m>
                  <m:oMath xmlns:m="http://schemas.openxmlformats.org/officeDocument/2006/math">
                    <m:r>
                      <a:rPr lang="en-US" altLang="zh-CN" b="0" i="0" smtClean="0">
                        <a:latin typeface="Cambria Math" panose="02040503050406030204" pitchFamily="18" charset="0"/>
                        <a:ea typeface="宋体" panose="02010600030101010101" pitchFamily="2" charset="-122"/>
                      </a:rPr>
                      <m:t> </m:t>
                    </m:r>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𝑅</m:t>
                        </m:r>
                      </m:e>
                      <m:sub>
                        <m:r>
                          <a:rPr lang="en-US" altLang="zh-CN" b="0" i="1" smtClean="0">
                            <a:latin typeface="Cambria Math" panose="02040503050406030204" pitchFamily="18" charset="0"/>
                            <a:ea typeface="宋体" panose="02010600030101010101" pitchFamily="2" charset="-122"/>
                          </a:rPr>
                          <m:t>1</m:t>
                        </m:r>
                      </m:sub>
                    </m:sSub>
                    <m:r>
                      <a:rPr lang="en-US" altLang="zh-CN" b="0" i="1" smtClean="0">
                        <a:latin typeface="Cambria Math" panose="02040503050406030204" pitchFamily="18" charset="0"/>
                        <a:ea typeface="宋体" panose="02010600030101010101" pitchFamily="2" charset="-122"/>
                      </a:rPr>
                      <m:t>=5</m:t>
                    </m:r>
                    <m:r>
                      <m:rPr>
                        <m:sty m:val="p"/>
                      </m:rPr>
                      <a:rPr lang="el-GR" altLang="zh-CN" b="0" i="1" smtClean="0">
                        <a:latin typeface="Cambria Math" panose="02040503050406030204" pitchFamily="18" charset="0"/>
                        <a:ea typeface="Cambria Math" panose="02040503050406030204" pitchFamily="18" charset="0"/>
                      </a:rPr>
                      <m:t>Ω</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𝑅</m:t>
                        </m:r>
                      </m:e>
                      <m:sub>
                        <m:r>
                          <a:rPr lang="en-US" altLang="zh-CN" b="0" i="1" smtClean="0">
                            <a:latin typeface="Cambria Math" panose="02040503050406030204" pitchFamily="18" charset="0"/>
                            <a:ea typeface="宋体" panose="02010600030101010101" pitchFamily="2" charset="-122"/>
                          </a:rPr>
                          <m:t>2</m:t>
                        </m:r>
                      </m:sub>
                    </m:sSub>
                    <m:r>
                      <a:rPr lang="en-US" altLang="zh-CN" b="0" i="0" smtClean="0">
                        <a:latin typeface="Cambria Math" panose="02040503050406030204" pitchFamily="18" charset="0"/>
                        <a:ea typeface="宋体" panose="02010600030101010101" pitchFamily="2" charset="-122"/>
                      </a:rPr>
                      <m:t>=30</m:t>
                    </m:r>
                    <m:r>
                      <m:rPr>
                        <m:sty m:val="p"/>
                      </m:rPr>
                      <a:rPr lang="en-US" altLang="zh-CN" b="0" i="0" smtClean="0">
                        <a:latin typeface="Cambria Math" panose="02040503050406030204" pitchFamily="18" charset="0"/>
                        <a:ea typeface="宋体" panose="02010600030101010101" pitchFamily="2" charset="-122"/>
                      </a:rPr>
                      <m:t>K</m:t>
                    </m:r>
                    <m:r>
                      <m:rPr>
                        <m:sty m:val="p"/>
                      </m:rPr>
                      <a:rPr lang="el-GR" altLang="zh-CN" b="0" i="1" smtClean="0">
                        <a:latin typeface="Cambria Math" panose="02040503050406030204" pitchFamily="18" charset="0"/>
                        <a:ea typeface="Cambria Math" panose="02040503050406030204" pitchFamily="18" charset="0"/>
                      </a:rPr>
                      <m:t>Ω</m:t>
                    </m:r>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宋体" panose="02010600030101010101" pitchFamily="2" charset="-122"/>
                      </a:rPr>
                      <m:t>𝐶</m:t>
                    </m:r>
                    <m:r>
                      <a:rPr lang="en-US" altLang="zh-CN" b="0" i="1" smtClean="0">
                        <a:latin typeface="Cambria Math" panose="02040503050406030204" pitchFamily="18" charset="0"/>
                        <a:ea typeface="宋体" panose="02010600030101010101" pitchFamily="2" charset="-122"/>
                      </a:rPr>
                      <m:t>=5</m:t>
                    </m:r>
                    <m:r>
                      <a:rPr lang="zh-CN" altLang="en-US" b="0" i="1" smtClean="0">
                        <a:latin typeface="Cambria Math" panose="02040503050406030204" pitchFamily="18" charset="0"/>
                        <a:ea typeface="宋体" panose="02010600030101010101" pitchFamily="2" charset="-122"/>
                      </a:rPr>
                      <m:t>𝜇</m:t>
                    </m:r>
                    <m:r>
                      <a:rPr lang="en-US" altLang="zh-CN" b="0" i="1" smtClean="0">
                        <a:latin typeface="Cambria Math" panose="02040503050406030204" pitchFamily="18" charset="0"/>
                        <a:ea typeface="宋体" panose="02010600030101010101" pitchFamily="2" charset="-122"/>
                      </a:rPr>
                      <m:t>𝐹</m:t>
                    </m:r>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60823153-3634-476A-997D-334740B6E84B}"/>
                  </a:ext>
                </a:extLst>
              </p:cNvPr>
              <p:cNvSpPr txBox="1">
                <a:spLocks noRot="1" noChangeAspect="1" noMove="1" noResize="1" noEditPoints="1" noAdjustHandles="1" noChangeArrowheads="1" noChangeShapeType="1" noTextEdit="1"/>
              </p:cNvSpPr>
              <p:nvPr/>
            </p:nvSpPr>
            <p:spPr>
              <a:xfrm>
                <a:off x="5915515" y="5743287"/>
                <a:ext cx="4441371" cy="646331"/>
              </a:xfrm>
              <a:prstGeom prst="rect">
                <a:avLst/>
              </a:prstGeom>
              <a:blipFill>
                <a:blip r:embed="rId3"/>
                <a:stretch>
                  <a:fillRect l="-1097" t="-6604" b="-122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8598624"/>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1357</TotalTime>
  <Words>2060</Words>
  <Application>Microsoft Office PowerPoint</Application>
  <PresentationFormat>宽屏</PresentationFormat>
  <Paragraphs>201</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ˎ̥</vt:lpstr>
      <vt:lpstr>宋体</vt:lpstr>
      <vt:lpstr>Arial</vt:lpstr>
      <vt:lpstr>Cambria Math</vt:lpstr>
      <vt:lpstr>Century Gothic</vt:lpstr>
      <vt:lpstr>Times New Roman</vt:lpstr>
      <vt:lpstr>Wingdings 3</vt:lpstr>
      <vt:lpstr>丝状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dc:creator>
  <cp:lastModifiedBy>li</cp:lastModifiedBy>
  <cp:revision>59</cp:revision>
  <dcterms:created xsi:type="dcterms:W3CDTF">2021-03-19T02:05:24Z</dcterms:created>
  <dcterms:modified xsi:type="dcterms:W3CDTF">2021-04-19T11:10:50Z</dcterms:modified>
</cp:coreProperties>
</file>