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8"/>
  </p:handoutMasterIdLst>
  <p:sldIdLst>
    <p:sldId id="421" r:id="rId3"/>
    <p:sldId id="391" r:id="rId4"/>
    <p:sldId id="392" r:id="rId5"/>
    <p:sldId id="398" r:id="rId6"/>
    <p:sldId id="422" r:id="rId7"/>
    <p:sldId id="423" r:id="rId8"/>
    <p:sldId id="425" r:id="rId9"/>
    <p:sldId id="426" r:id="rId10"/>
    <p:sldId id="427" r:id="rId11"/>
    <p:sldId id="432" r:id="rId12"/>
    <p:sldId id="429" r:id="rId13"/>
    <p:sldId id="428" r:id="rId14"/>
    <p:sldId id="433" r:id="rId15"/>
    <p:sldId id="434" r:id="rId16"/>
    <p:sldId id="377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3300"/>
    <a:srgbClr val="990000"/>
    <a:srgbClr val="FF9900"/>
    <a:srgbClr val="065A5A"/>
    <a:srgbClr val="00B8B4"/>
    <a:srgbClr val="006666"/>
    <a:srgbClr val="000066"/>
    <a:srgbClr val="66FF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 autoAdjust="0"/>
    <p:restoredTop sz="97538" autoAdjust="0"/>
  </p:normalViewPr>
  <p:slideViewPr>
    <p:cSldViewPr snapToObjects="1">
      <p:cViewPr varScale="1">
        <p:scale>
          <a:sx n="125" d="100"/>
          <a:sy n="125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&#30424;&#22791;&#20221;\&#25945;&#23398;&#24037;&#20316;\&#25945;&#26448;&#32534;&#20889;\2017&#24180;&#37325;&#32534;1&#32423;\&#21442;&#32771;&#36164;&#26009;\&#37329;&#23646;&#27604;&#28909;&#23481;\&#37329;&#23646;&#27604;&#28909;&#23481;&#30340;&#27979;&#37327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&#30424;&#22791;&#20221;\&#23454;&#39564;&#25945;&#23398;\&#25968;&#25454;&#22788;&#29702;\&#37329;&#23646;&#27604;&#28909;&#23481;&#30340;&#27979;&#37327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&#30424;&#22791;&#20221;\&#23454;&#39564;&#25945;&#23398;\&#25968;&#25454;&#22788;&#29702;\&#37329;&#23646;&#27604;&#28909;&#23481;&#30340;&#27979;&#3732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44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图 铜</a:t>
            </a:r>
            <a:r>
              <a:rPr lang="en-US"/>
              <a:t>-</a:t>
            </a:r>
            <a:r>
              <a:rPr lang="zh-CN"/>
              <a:t>康铜温度和热电势的关系</a:t>
            </a:r>
            <a:endParaRPr lang="zh-CN"/>
          </a:p>
        </c:rich>
      </c:tx>
      <c:layout>
        <c:manualLayout>
          <c:xMode val="edge"/>
          <c:yMode val="edge"/>
          <c:x val="0.173404611026125"/>
          <c:y val="0.87642770874920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182852143482"/>
          <c:y val="0.0745487022455526"/>
          <c:w val="0.808185258092738"/>
          <c:h val="0.711299941673958"/>
        </c:manualLayout>
      </c:layout>
      <c:scatterChart>
        <c:scatterStyle val="smoothMarker"/>
        <c:varyColors val="0"/>
        <c:ser>
          <c:idx val="0"/>
          <c:order val="0"/>
          <c:dLbls>
            <c:delete val="1"/>
          </c:dLbls>
          <c:trendline>
            <c:trendlineType val="linear"/>
            <c:dispRSqr val="1"/>
            <c:dispEq val="1"/>
            <c:trendlineLbl>
              <c:layout/>
              <c:numFmt formatCode="General" sourceLinked="0"/>
              <c:txPr>
                <a:bodyPr rot="0" spcFirstLastPara="0" vertOverflow="ellipsis" vert="horz" wrap="square" anchor="ctr" anchorCtr="1"/>
                <a:lstStyle/>
                <a:p>
                  <a:pPr>
                    <a:defRPr lang="zh-CN"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xVal>
            <c:numRef>
              <c:f>Sheet1!$B$67:$B$316</c:f>
              <c:numCache>
                <c:formatCode>General</c:formatCode>
                <c:ptCount val="250"/>
                <c:pt idx="0">
                  <c:v>0</c:v>
                </c:pt>
                <c:pt idx="1">
                  <c:v>0.039</c:v>
                </c:pt>
                <c:pt idx="2">
                  <c:v>0.078</c:v>
                </c:pt>
                <c:pt idx="3">
                  <c:v>0.117</c:v>
                </c:pt>
                <c:pt idx="4">
                  <c:v>0.156</c:v>
                </c:pt>
                <c:pt idx="5">
                  <c:v>0.195</c:v>
                </c:pt>
                <c:pt idx="6">
                  <c:v>0.234</c:v>
                </c:pt>
                <c:pt idx="7">
                  <c:v>0.273</c:v>
                </c:pt>
                <c:pt idx="8">
                  <c:v>0.312</c:v>
                </c:pt>
                <c:pt idx="9">
                  <c:v>0.351</c:v>
                </c:pt>
                <c:pt idx="10">
                  <c:v>0.391</c:v>
                </c:pt>
                <c:pt idx="11">
                  <c:v>0.43</c:v>
                </c:pt>
                <c:pt idx="12">
                  <c:v>0.47</c:v>
                </c:pt>
                <c:pt idx="13">
                  <c:v>0.51</c:v>
                </c:pt>
                <c:pt idx="14">
                  <c:v>0.549</c:v>
                </c:pt>
                <c:pt idx="15">
                  <c:v>0.589</c:v>
                </c:pt>
                <c:pt idx="16">
                  <c:v>0.629</c:v>
                </c:pt>
                <c:pt idx="17">
                  <c:v>0.669</c:v>
                </c:pt>
                <c:pt idx="18">
                  <c:v>0.709</c:v>
                </c:pt>
                <c:pt idx="19">
                  <c:v>0.749</c:v>
                </c:pt>
                <c:pt idx="20">
                  <c:v>0.789</c:v>
                </c:pt>
                <c:pt idx="21">
                  <c:v>0.83</c:v>
                </c:pt>
                <c:pt idx="22">
                  <c:v>0.87</c:v>
                </c:pt>
                <c:pt idx="23">
                  <c:v>0.911</c:v>
                </c:pt>
                <c:pt idx="24">
                  <c:v>0.951</c:v>
                </c:pt>
                <c:pt idx="25">
                  <c:v>0.992</c:v>
                </c:pt>
                <c:pt idx="26">
                  <c:v>1.032</c:v>
                </c:pt>
                <c:pt idx="27">
                  <c:v>1.073</c:v>
                </c:pt>
                <c:pt idx="28">
                  <c:v>1.114</c:v>
                </c:pt>
                <c:pt idx="29">
                  <c:v>1.155</c:v>
                </c:pt>
                <c:pt idx="30">
                  <c:v>1.196</c:v>
                </c:pt>
                <c:pt idx="31">
                  <c:v>1.237</c:v>
                </c:pt>
                <c:pt idx="32">
                  <c:v>1.279</c:v>
                </c:pt>
                <c:pt idx="33">
                  <c:v>1.32</c:v>
                </c:pt>
                <c:pt idx="34">
                  <c:v>1.361</c:v>
                </c:pt>
                <c:pt idx="35">
                  <c:v>1.403</c:v>
                </c:pt>
                <c:pt idx="36">
                  <c:v>1.444</c:v>
                </c:pt>
                <c:pt idx="37">
                  <c:v>1.486</c:v>
                </c:pt>
                <c:pt idx="38">
                  <c:v>1.528</c:v>
                </c:pt>
                <c:pt idx="39">
                  <c:v>1.569</c:v>
                </c:pt>
                <c:pt idx="40">
                  <c:v>1.611</c:v>
                </c:pt>
                <c:pt idx="41">
                  <c:v>1.653</c:v>
                </c:pt>
                <c:pt idx="42">
                  <c:v>1.695</c:v>
                </c:pt>
                <c:pt idx="43">
                  <c:v>1.738</c:v>
                </c:pt>
                <c:pt idx="44">
                  <c:v>1.78</c:v>
                </c:pt>
                <c:pt idx="45">
                  <c:v>1.822</c:v>
                </c:pt>
                <c:pt idx="46">
                  <c:v>1.865</c:v>
                </c:pt>
                <c:pt idx="47">
                  <c:v>1.907</c:v>
                </c:pt>
                <c:pt idx="48">
                  <c:v>1.95</c:v>
                </c:pt>
                <c:pt idx="49">
                  <c:v>1.992</c:v>
                </c:pt>
                <c:pt idx="50">
                  <c:v>2.035</c:v>
                </c:pt>
                <c:pt idx="51">
                  <c:v>2.078</c:v>
                </c:pt>
                <c:pt idx="52">
                  <c:v>2.121</c:v>
                </c:pt>
                <c:pt idx="53">
                  <c:v>2.164</c:v>
                </c:pt>
                <c:pt idx="54">
                  <c:v>2.207</c:v>
                </c:pt>
                <c:pt idx="55">
                  <c:v>2.25</c:v>
                </c:pt>
                <c:pt idx="56">
                  <c:v>2.294</c:v>
                </c:pt>
                <c:pt idx="57">
                  <c:v>2.337</c:v>
                </c:pt>
                <c:pt idx="58">
                  <c:v>2.38</c:v>
                </c:pt>
                <c:pt idx="59">
                  <c:v>2.424</c:v>
                </c:pt>
                <c:pt idx="60">
                  <c:v>2.467</c:v>
                </c:pt>
                <c:pt idx="61">
                  <c:v>2.511</c:v>
                </c:pt>
                <c:pt idx="62">
                  <c:v>2.555</c:v>
                </c:pt>
                <c:pt idx="63">
                  <c:v>2.599</c:v>
                </c:pt>
                <c:pt idx="64">
                  <c:v>2.643</c:v>
                </c:pt>
                <c:pt idx="65">
                  <c:v>2.687</c:v>
                </c:pt>
                <c:pt idx="66">
                  <c:v>2.731</c:v>
                </c:pt>
                <c:pt idx="67">
                  <c:v>2.775</c:v>
                </c:pt>
                <c:pt idx="68">
                  <c:v>2.819</c:v>
                </c:pt>
                <c:pt idx="69">
                  <c:v>2.864</c:v>
                </c:pt>
                <c:pt idx="70">
                  <c:v>2.908</c:v>
                </c:pt>
                <c:pt idx="71">
                  <c:v>2.953</c:v>
                </c:pt>
                <c:pt idx="72">
                  <c:v>2.997</c:v>
                </c:pt>
                <c:pt idx="73">
                  <c:v>3.042</c:v>
                </c:pt>
                <c:pt idx="74">
                  <c:v>3.087</c:v>
                </c:pt>
                <c:pt idx="75">
                  <c:v>3.131</c:v>
                </c:pt>
                <c:pt idx="76">
                  <c:v>3.176</c:v>
                </c:pt>
                <c:pt idx="77">
                  <c:v>3.221</c:v>
                </c:pt>
                <c:pt idx="78">
                  <c:v>3.266</c:v>
                </c:pt>
                <c:pt idx="79">
                  <c:v>3.312</c:v>
                </c:pt>
                <c:pt idx="80">
                  <c:v>3.357</c:v>
                </c:pt>
                <c:pt idx="81">
                  <c:v>3.402</c:v>
                </c:pt>
                <c:pt idx="82">
                  <c:v>3.447</c:v>
                </c:pt>
                <c:pt idx="83">
                  <c:v>3.493</c:v>
                </c:pt>
                <c:pt idx="84">
                  <c:v>3.538</c:v>
                </c:pt>
                <c:pt idx="85">
                  <c:v>3.584</c:v>
                </c:pt>
                <c:pt idx="86">
                  <c:v>3.63</c:v>
                </c:pt>
                <c:pt idx="87">
                  <c:v>3.676</c:v>
                </c:pt>
                <c:pt idx="88">
                  <c:v>3.721</c:v>
                </c:pt>
                <c:pt idx="89">
                  <c:v>3.767</c:v>
                </c:pt>
                <c:pt idx="90">
                  <c:v>3.813</c:v>
                </c:pt>
                <c:pt idx="91">
                  <c:v>3.859</c:v>
                </c:pt>
                <c:pt idx="92">
                  <c:v>3.906</c:v>
                </c:pt>
                <c:pt idx="93">
                  <c:v>3.952</c:v>
                </c:pt>
                <c:pt idx="94">
                  <c:v>3.998</c:v>
                </c:pt>
                <c:pt idx="95">
                  <c:v>4.044</c:v>
                </c:pt>
                <c:pt idx="96">
                  <c:v>4.091</c:v>
                </c:pt>
                <c:pt idx="97">
                  <c:v>4.137</c:v>
                </c:pt>
                <c:pt idx="98">
                  <c:v>4.184</c:v>
                </c:pt>
                <c:pt idx="99">
                  <c:v>4.231</c:v>
                </c:pt>
                <c:pt idx="100">
                  <c:v>4.277</c:v>
                </c:pt>
                <c:pt idx="101">
                  <c:v>4.324</c:v>
                </c:pt>
                <c:pt idx="102">
                  <c:v>4.371</c:v>
                </c:pt>
                <c:pt idx="103">
                  <c:v>4.418</c:v>
                </c:pt>
                <c:pt idx="104">
                  <c:v>4.465</c:v>
                </c:pt>
                <c:pt idx="105">
                  <c:v>4.512</c:v>
                </c:pt>
                <c:pt idx="106">
                  <c:v>4.559</c:v>
                </c:pt>
                <c:pt idx="107">
                  <c:v>4.607</c:v>
                </c:pt>
                <c:pt idx="108">
                  <c:v>4.654</c:v>
                </c:pt>
                <c:pt idx="109">
                  <c:v>4.701</c:v>
                </c:pt>
                <c:pt idx="110">
                  <c:v>4.749</c:v>
                </c:pt>
                <c:pt idx="111">
                  <c:v>4.796</c:v>
                </c:pt>
                <c:pt idx="112">
                  <c:v>4.844</c:v>
                </c:pt>
                <c:pt idx="113">
                  <c:v>4.891</c:v>
                </c:pt>
                <c:pt idx="114">
                  <c:v>4.939</c:v>
                </c:pt>
                <c:pt idx="115">
                  <c:v>4.987</c:v>
                </c:pt>
                <c:pt idx="116">
                  <c:v>5.035</c:v>
                </c:pt>
                <c:pt idx="117">
                  <c:v>5.083</c:v>
                </c:pt>
                <c:pt idx="118">
                  <c:v>5.131</c:v>
                </c:pt>
                <c:pt idx="119">
                  <c:v>5.179</c:v>
                </c:pt>
                <c:pt idx="120">
                  <c:v>5.227</c:v>
                </c:pt>
                <c:pt idx="121">
                  <c:v>5.275</c:v>
                </c:pt>
                <c:pt idx="122">
                  <c:v>5.324</c:v>
                </c:pt>
                <c:pt idx="123">
                  <c:v>5.372</c:v>
                </c:pt>
                <c:pt idx="124">
                  <c:v>5.42</c:v>
                </c:pt>
                <c:pt idx="125">
                  <c:v>5.469</c:v>
                </c:pt>
                <c:pt idx="126">
                  <c:v>5.517</c:v>
                </c:pt>
                <c:pt idx="127">
                  <c:v>5.566</c:v>
                </c:pt>
                <c:pt idx="128">
                  <c:v>5.615</c:v>
                </c:pt>
                <c:pt idx="129">
                  <c:v>5.663</c:v>
                </c:pt>
                <c:pt idx="130">
                  <c:v>5.712</c:v>
                </c:pt>
                <c:pt idx="131">
                  <c:v>5.761</c:v>
                </c:pt>
                <c:pt idx="132">
                  <c:v>5.81</c:v>
                </c:pt>
                <c:pt idx="133">
                  <c:v>5.859</c:v>
                </c:pt>
                <c:pt idx="134">
                  <c:v>5.908</c:v>
                </c:pt>
                <c:pt idx="135">
                  <c:v>5.957</c:v>
                </c:pt>
                <c:pt idx="136">
                  <c:v>6.007</c:v>
                </c:pt>
                <c:pt idx="137">
                  <c:v>6.056</c:v>
                </c:pt>
                <c:pt idx="138">
                  <c:v>6.105</c:v>
                </c:pt>
                <c:pt idx="139">
                  <c:v>6.155</c:v>
                </c:pt>
                <c:pt idx="140">
                  <c:v>6.204</c:v>
                </c:pt>
                <c:pt idx="141">
                  <c:v>6.254</c:v>
                </c:pt>
                <c:pt idx="142">
                  <c:v>6.303</c:v>
                </c:pt>
                <c:pt idx="143">
                  <c:v>6.353</c:v>
                </c:pt>
                <c:pt idx="144">
                  <c:v>6.403</c:v>
                </c:pt>
                <c:pt idx="145">
                  <c:v>6.452</c:v>
                </c:pt>
                <c:pt idx="146">
                  <c:v>6.502</c:v>
                </c:pt>
                <c:pt idx="147">
                  <c:v>6.552</c:v>
                </c:pt>
                <c:pt idx="148">
                  <c:v>6.602</c:v>
                </c:pt>
                <c:pt idx="149">
                  <c:v>6.652</c:v>
                </c:pt>
                <c:pt idx="150">
                  <c:v>6.702</c:v>
                </c:pt>
                <c:pt idx="151">
                  <c:v>6.753</c:v>
                </c:pt>
                <c:pt idx="152">
                  <c:v>6.803</c:v>
                </c:pt>
                <c:pt idx="153">
                  <c:v>6.853</c:v>
                </c:pt>
                <c:pt idx="154">
                  <c:v>6.903</c:v>
                </c:pt>
                <c:pt idx="155">
                  <c:v>6.954</c:v>
                </c:pt>
                <c:pt idx="156">
                  <c:v>7.004</c:v>
                </c:pt>
                <c:pt idx="157">
                  <c:v>7.055</c:v>
                </c:pt>
                <c:pt idx="158">
                  <c:v>7.106</c:v>
                </c:pt>
                <c:pt idx="159">
                  <c:v>7.15</c:v>
                </c:pt>
                <c:pt idx="160">
                  <c:v>7.207</c:v>
                </c:pt>
                <c:pt idx="161">
                  <c:v>7.258</c:v>
                </c:pt>
                <c:pt idx="162">
                  <c:v>7.309</c:v>
                </c:pt>
                <c:pt idx="163">
                  <c:v>7.36</c:v>
                </c:pt>
                <c:pt idx="164">
                  <c:v>7.411</c:v>
                </c:pt>
                <c:pt idx="165">
                  <c:v>7.462</c:v>
                </c:pt>
                <c:pt idx="166">
                  <c:v>7.513</c:v>
                </c:pt>
                <c:pt idx="167">
                  <c:v>7.564</c:v>
                </c:pt>
                <c:pt idx="168">
                  <c:v>7.615</c:v>
                </c:pt>
                <c:pt idx="169">
                  <c:v>7.66</c:v>
                </c:pt>
                <c:pt idx="170">
                  <c:v>7.718</c:v>
                </c:pt>
                <c:pt idx="171">
                  <c:v>7.769</c:v>
                </c:pt>
                <c:pt idx="172">
                  <c:v>7.821</c:v>
                </c:pt>
                <c:pt idx="173">
                  <c:v>7.872</c:v>
                </c:pt>
                <c:pt idx="174">
                  <c:v>7.924</c:v>
                </c:pt>
                <c:pt idx="175">
                  <c:v>7.975</c:v>
                </c:pt>
                <c:pt idx="176">
                  <c:v>8.027</c:v>
                </c:pt>
                <c:pt idx="177">
                  <c:v>8.079</c:v>
                </c:pt>
                <c:pt idx="178">
                  <c:v>8.131</c:v>
                </c:pt>
                <c:pt idx="179">
                  <c:v>8.183</c:v>
                </c:pt>
                <c:pt idx="180">
                  <c:v>8.235</c:v>
                </c:pt>
                <c:pt idx="181">
                  <c:v>8.287</c:v>
                </c:pt>
                <c:pt idx="182">
                  <c:v>8.339</c:v>
                </c:pt>
                <c:pt idx="183">
                  <c:v>8.391</c:v>
                </c:pt>
                <c:pt idx="184">
                  <c:v>8.443</c:v>
                </c:pt>
                <c:pt idx="185">
                  <c:v>8.495</c:v>
                </c:pt>
                <c:pt idx="186">
                  <c:v>8.548</c:v>
                </c:pt>
                <c:pt idx="187">
                  <c:v>8.6</c:v>
                </c:pt>
                <c:pt idx="188">
                  <c:v>8.652</c:v>
                </c:pt>
                <c:pt idx="189">
                  <c:v>8.705</c:v>
                </c:pt>
                <c:pt idx="190">
                  <c:v>8.757</c:v>
                </c:pt>
                <c:pt idx="191">
                  <c:v>8.81</c:v>
                </c:pt>
                <c:pt idx="192">
                  <c:v>8.86300000000001</c:v>
                </c:pt>
                <c:pt idx="193">
                  <c:v>8.915</c:v>
                </c:pt>
                <c:pt idx="194">
                  <c:v>8.968</c:v>
                </c:pt>
                <c:pt idx="195">
                  <c:v>9.021</c:v>
                </c:pt>
                <c:pt idx="196">
                  <c:v>9.074</c:v>
                </c:pt>
                <c:pt idx="197">
                  <c:v>9.127</c:v>
                </c:pt>
                <c:pt idx="198">
                  <c:v>9.18</c:v>
                </c:pt>
                <c:pt idx="199">
                  <c:v>9.233</c:v>
                </c:pt>
                <c:pt idx="200">
                  <c:v>9.286</c:v>
                </c:pt>
                <c:pt idx="201">
                  <c:v>9.339</c:v>
                </c:pt>
                <c:pt idx="202">
                  <c:v>9.392</c:v>
                </c:pt>
                <c:pt idx="203">
                  <c:v>9.446</c:v>
                </c:pt>
                <c:pt idx="204">
                  <c:v>9.499</c:v>
                </c:pt>
                <c:pt idx="205">
                  <c:v>9.553</c:v>
                </c:pt>
                <c:pt idx="206">
                  <c:v>9.606</c:v>
                </c:pt>
                <c:pt idx="207">
                  <c:v>9.659</c:v>
                </c:pt>
                <c:pt idx="208">
                  <c:v>9.713</c:v>
                </c:pt>
                <c:pt idx="209">
                  <c:v>9.767</c:v>
                </c:pt>
                <c:pt idx="210">
                  <c:v>9.82</c:v>
                </c:pt>
                <c:pt idx="211">
                  <c:v>9.874</c:v>
                </c:pt>
                <c:pt idx="212">
                  <c:v>9.928</c:v>
                </c:pt>
                <c:pt idx="213">
                  <c:v>9.982</c:v>
                </c:pt>
                <c:pt idx="214">
                  <c:v>10.036</c:v>
                </c:pt>
                <c:pt idx="215">
                  <c:v>10.09</c:v>
                </c:pt>
                <c:pt idx="216">
                  <c:v>10.144</c:v>
                </c:pt>
                <c:pt idx="217">
                  <c:v>10.198</c:v>
                </c:pt>
                <c:pt idx="218">
                  <c:v>10.252</c:v>
                </c:pt>
                <c:pt idx="219">
                  <c:v>10.306</c:v>
                </c:pt>
                <c:pt idx="220">
                  <c:v>10.36</c:v>
                </c:pt>
                <c:pt idx="221">
                  <c:v>10.414</c:v>
                </c:pt>
                <c:pt idx="222">
                  <c:v>10.469</c:v>
                </c:pt>
                <c:pt idx="223">
                  <c:v>10.523</c:v>
                </c:pt>
                <c:pt idx="224">
                  <c:v>10.578</c:v>
                </c:pt>
                <c:pt idx="225">
                  <c:v>10.632</c:v>
                </c:pt>
                <c:pt idx="226">
                  <c:v>10.687</c:v>
                </c:pt>
                <c:pt idx="227">
                  <c:v>10.741</c:v>
                </c:pt>
                <c:pt idx="228">
                  <c:v>10.796</c:v>
                </c:pt>
                <c:pt idx="229">
                  <c:v>10.851</c:v>
                </c:pt>
                <c:pt idx="230">
                  <c:v>10.905</c:v>
                </c:pt>
                <c:pt idx="231">
                  <c:v>10.96</c:v>
                </c:pt>
                <c:pt idx="232">
                  <c:v>11.015</c:v>
                </c:pt>
                <c:pt idx="233">
                  <c:v>11.07</c:v>
                </c:pt>
                <c:pt idx="234">
                  <c:v>11.128</c:v>
                </c:pt>
                <c:pt idx="235">
                  <c:v>11.18</c:v>
                </c:pt>
                <c:pt idx="236">
                  <c:v>11.235</c:v>
                </c:pt>
                <c:pt idx="237">
                  <c:v>11.29</c:v>
                </c:pt>
                <c:pt idx="238">
                  <c:v>11.345</c:v>
                </c:pt>
                <c:pt idx="239">
                  <c:v>11.401</c:v>
                </c:pt>
                <c:pt idx="240">
                  <c:v>11.45</c:v>
                </c:pt>
                <c:pt idx="241">
                  <c:v>11.511</c:v>
                </c:pt>
                <c:pt idx="242">
                  <c:v>11.566</c:v>
                </c:pt>
                <c:pt idx="243">
                  <c:v>11.622</c:v>
                </c:pt>
                <c:pt idx="244">
                  <c:v>11.677</c:v>
                </c:pt>
                <c:pt idx="245">
                  <c:v>11.733</c:v>
                </c:pt>
                <c:pt idx="246">
                  <c:v>11.788</c:v>
                </c:pt>
                <c:pt idx="247">
                  <c:v>11.844</c:v>
                </c:pt>
                <c:pt idx="248">
                  <c:v>11.9</c:v>
                </c:pt>
                <c:pt idx="249">
                  <c:v>11.956</c:v>
                </c:pt>
              </c:numCache>
            </c:numRef>
          </c:xVal>
          <c:yVal>
            <c:numRef>
              <c:f>Sheet1!$A$67:$A$316</c:f>
              <c:numCache>
                <c:formatCode>General</c:formatCode>
                <c:ptCount val="2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153920"/>
        <c:axId val="111307008"/>
      </c:scatterChart>
      <c:valAx>
        <c:axId val="11115392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U(Mv)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81891426071741"/>
              <c:y val="0.69836855919325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11307008"/>
        <c:crosses val="autoZero"/>
        <c:crossBetween val="midCat"/>
      </c:valAx>
      <c:valAx>
        <c:axId val="111307008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TC°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155555555555556"/>
              <c:y val="0.071668489355497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111539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lang="zh-CN" sz="12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306141068501"/>
          <c:y val="0.0553962660907618"/>
          <c:w val="0.651418992165854"/>
          <c:h val="0.700054275240829"/>
        </c:manualLayout>
      </c:layout>
      <c:scatterChart>
        <c:scatterStyle val="smoothMarker"/>
        <c:varyColors val="0"/>
        <c:ser>
          <c:idx val="0"/>
          <c:order val="0"/>
          <c:dLbls>
            <c:delete val="1"/>
          </c:dLbls>
          <c:trendline>
            <c:trendlineType val="power"/>
            <c:dispRSqr val="1"/>
            <c:dispEq val="1"/>
            <c:trendlineLbl>
              <c:layout>
                <c:manualLayout>
                  <c:x val="-0.0843858258173334"/>
                  <c:y val="0.10739876673013"/>
                </c:manualLayout>
              </c:layout>
              <c:numFmt formatCode="General" sourceLinked="0"/>
              <c:txPr>
                <a:bodyPr rot="0" spcFirstLastPara="0" vertOverflow="ellipsis" vert="horz" wrap="square" anchor="ctr" anchorCtr="1"/>
                <a:lstStyle/>
                <a:p>
                  <a:pPr>
                    <a:defRPr lang="zh-CN"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xVal>
            <c:numRef>
              <c:f>Sheet1!$D$3:$D$15</c:f>
              <c:numCache>
                <c:formatCode>0.00_ </c:formatCode>
                <c:ptCount val="13"/>
                <c:pt idx="0">
                  <c:v>133.397</c:v>
                </c:pt>
                <c:pt idx="1">
                  <c:v>123.455</c:v>
                </c:pt>
                <c:pt idx="2">
                  <c:v>113.405</c:v>
                </c:pt>
                <c:pt idx="3">
                  <c:v>103.135</c:v>
                </c:pt>
                <c:pt idx="4">
                  <c:v>92.76</c:v>
                </c:pt>
                <c:pt idx="5">
                  <c:v>82.24</c:v>
                </c:pt>
                <c:pt idx="6">
                  <c:v>71.532</c:v>
                </c:pt>
                <c:pt idx="7">
                  <c:v>60.6525</c:v>
                </c:pt>
                <c:pt idx="8">
                  <c:v>49.554</c:v>
                </c:pt>
                <c:pt idx="9">
                  <c:v>38.2475</c:v>
                </c:pt>
                <c:pt idx="10">
                  <c:v>26.6992</c:v>
                </c:pt>
                <c:pt idx="11">
                  <c:v>14.8379</c:v>
                </c:pt>
                <c:pt idx="12">
                  <c:v>2.6965</c:v>
                </c:pt>
              </c:numCache>
            </c:numRef>
          </c:xVal>
          <c:yVal>
            <c:numRef>
              <c:f>Sheet1!$F$3:$F$14</c:f>
              <c:numCache>
                <c:formatCode>0.00_ </c:formatCode>
                <c:ptCount val="12"/>
                <c:pt idx="0">
                  <c:v>0.99</c:v>
                </c:pt>
                <c:pt idx="1">
                  <c:v>0.91</c:v>
                </c:pt>
                <c:pt idx="2">
                  <c:v>0.81</c:v>
                </c:pt>
                <c:pt idx="3">
                  <c:v>0.76</c:v>
                </c:pt>
                <c:pt idx="4">
                  <c:v>0.67</c:v>
                </c:pt>
                <c:pt idx="5">
                  <c:v>0.57</c:v>
                </c:pt>
                <c:pt idx="6">
                  <c:v>0.48</c:v>
                </c:pt>
                <c:pt idx="7">
                  <c:v>0.4</c:v>
                </c:pt>
                <c:pt idx="8">
                  <c:v>0.31</c:v>
                </c:pt>
                <c:pt idx="9">
                  <c:v>0.23</c:v>
                </c:pt>
                <c:pt idx="10">
                  <c:v>0.15</c:v>
                </c:pt>
                <c:pt idx="11">
                  <c:v>0.07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001216"/>
        <c:axId val="139041408"/>
      </c:scatterChart>
      <c:valAx>
        <c:axId val="139001216"/>
        <c:scaling>
          <c:orientation val="minMax"/>
          <c:min val="1.2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i="1" dirty="0" smtClean="0"/>
                  <a:t>T</a:t>
                </a:r>
                <a:r>
                  <a:rPr lang="en-US" altLang="zh-CN" dirty="0" smtClean="0"/>
                  <a:t>-</a:t>
                </a:r>
                <a:r>
                  <a:rPr lang="en-US" altLang="zh-CN" i="1" dirty="0" smtClean="0"/>
                  <a:t>T</a:t>
                </a:r>
                <a:r>
                  <a:rPr lang="en-US" altLang="zh-CN" baseline="-25000" dirty="0" smtClean="0"/>
                  <a:t>0</a:t>
                </a:r>
                <a:endParaRPr lang="zh-CN" altLang="en-US" baseline="-25000" dirty="0"/>
              </a:p>
            </c:rich>
          </c:tx>
          <c:layout>
            <c:manualLayout>
              <c:xMode val="edge"/>
              <c:yMode val="edge"/>
              <c:x val="0.787320558658466"/>
              <c:y val="0.662930863004746"/>
            </c:manualLayout>
          </c:layout>
          <c:overlay val="0"/>
        </c:title>
        <c:numFmt formatCode="0.00_ 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39041408"/>
        <c:crosses val="autoZero"/>
        <c:crossBetween val="midCat"/>
      </c:valAx>
      <c:valAx>
        <c:axId val="139041408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降温速率△</a:t>
                </a:r>
                <a:r>
                  <a:rPr lang="en-US" altLang="zh-CN" i="1" dirty="0" smtClean="0"/>
                  <a:t>T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△</a:t>
                </a:r>
                <a:r>
                  <a:rPr lang="en-US" altLang="zh-CN" i="1" dirty="0" smtClean="0"/>
                  <a:t>t</a:t>
                </a:r>
                <a:endParaRPr lang="zh-CN" altLang="en-US" i="1" dirty="0"/>
              </a:p>
            </c:rich>
          </c:tx>
          <c:layout>
            <c:manualLayout>
              <c:xMode val="edge"/>
              <c:yMode val="edge"/>
              <c:x val="0.267226200455842"/>
              <c:y val="0.036578102355716"/>
            </c:manualLayout>
          </c:layout>
          <c:overlay val="0"/>
        </c:title>
        <c:numFmt formatCode="0.00_ 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390012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93635170603675"/>
          <c:y val="0.0514005540974045"/>
          <c:w val="0.725040620486613"/>
          <c:h val="0.832619568387285"/>
        </c:manualLayout>
      </c:layout>
      <c:scatterChart>
        <c:scatterStyle val="smoothMarker"/>
        <c:varyColors val="0"/>
        <c:ser>
          <c:idx val="0"/>
          <c:order val="0"/>
          <c:dLbls>
            <c:delete val="1"/>
          </c:dLbls>
          <c:trendline>
            <c:trendlineType val="power"/>
            <c:dispRSqr val="1"/>
            <c:dispEq val="1"/>
            <c:trendlineLbl>
              <c:layout>
                <c:manualLayout>
                  <c:x val="-0.0506162194099646"/>
                  <c:y val="0.0709660905741458"/>
                </c:manualLayout>
              </c:layout>
              <c:numFmt formatCode="General" sourceLinked="0"/>
              <c:txPr>
                <a:bodyPr rot="0" spcFirstLastPara="0" vertOverflow="ellipsis" vert="horz" wrap="square" anchor="ctr" anchorCtr="1"/>
                <a:lstStyle/>
                <a:p>
                  <a:pPr>
                    <a:defRPr lang="zh-CN"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xVal>
            <c:numRef>
              <c:f>Sheet1!$H$22:$H$34</c:f>
              <c:numCache>
                <c:formatCode>0.00_ </c:formatCode>
                <c:ptCount val="13"/>
                <c:pt idx="0">
                  <c:v>130.5153</c:v>
                </c:pt>
                <c:pt idx="1">
                  <c:v>120.1618</c:v>
                </c:pt>
                <c:pt idx="2">
                  <c:v>109.8083</c:v>
                </c:pt>
                <c:pt idx="3">
                  <c:v>99.4548</c:v>
                </c:pt>
                <c:pt idx="4">
                  <c:v>89.1013</c:v>
                </c:pt>
                <c:pt idx="5">
                  <c:v>78.7478</c:v>
                </c:pt>
                <c:pt idx="6">
                  <c:v>68.3943</c:v>
                </c:pt>
                <c:pt idx="7">
                  <c:v>58.0408</c:v>
                </c:pt>
                <c:pt idx="8">
                  <c:v>47.6873</c:v>
                </c:pt>
                <c:pt idx="9">
                  <c:v>37.3338</c:v>
                </c:pt>
                <c:pt idx="10">
                  <c:v>26.9803</c:v>
                </c:pt>
                <c:pt idx="11">
                  <c:v>16.6268</c:v>
                </c:pt>
                <c:pt idx="12">
                  <c:v>6.2733</c:v>
                </c:pt>
              </c:numCache>
            </c:numRef>
          </c:xVal>
          <c:yVal>
            <c:numRef>
              <c:f>Sheet1!$J$22:$J$33</c:f>
              <c:numCache>
                <c:formatCode>General</c:formatCode>
                <c:ptCount val="12"/>
                <c:pt idx="0">
                  <c:v>1.04</c:v>
                </c:pt>
                <c:pt idx="1">
                  <c:v>0.94</c:v>
                </c:pt>
                <c:pt idx="2">
                  <c:v>0.83</c:v>
                </c:pt>
                <c:pt idx="3">
                  <c:v>0.77</c:v>
                </c:pt>
                <c:pt idx="4">
                  <c:v>0.67</c:v>
                </c:pt>
                <c:pt idx="5">
                  <c:v>0.56</c:v>
                </c:pt>
                <c:pt idx="6">
                  <c:v>0.46</c:v>
                </c:pt>
                <c:pt idx="7">
                  <c:v>0.38</c:v>
                </c:pt>
                <c:pt idx="8">
                  <c:v>0.28</c:v>
                </c:pt>
                <c:pt idx="9">
                  <c:v>0.21</c:v>
                </c:pt>
                <c:pt idx="10">
                  <c:v>0.14</c:v>
                </c:pt>
                <c:pt idx="11">
                  <c:v>0.06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348096"/>
        <c:axId val="79632640"/>
      </c:scatterChart>
      <c:valAx>
        <c:axId val="79348096"/>
        <c:scaling>
          <c:orientation val="minMax"/>
          <c:min val="1.2"/>
        </c:scaling>
        <c:delete val="0"/>
        <c:axPos val="b"/>
        <c:numFmt formatCode="0.00_ 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9632640"/>
        <c:crosses val="autoZero"/>
        <c:crossBetween val="midCat"/>
      </c:valAx>
      <c:valAx>
        <c:axId val="796326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93480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lang="zh-CN" sz="1400"/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7B5F2EC-42F1-4E01-9F65-5651DD1C799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" Target="../slides/slide8.xml"/><Relationship Id="rId16" Type="http://schemas.openxmlformats.org/officeDocument/2006/relationships/slide" Target="../slides/slide7.xml"/><Relationship Id="rId15" Type="http://schemas.openxmlformats.org/officeDocument/2006/relationships/slide" Target="../slides/slide6.xml"/><Relationship Id="rId14" Type="http://schemas.openxmlformats.org/officeDocument/2006/relationships/slide" Target="../slides/slide4.xml"/><Relationship Id="rId13" Type="http://schemas.openxmlformats.org/officeDocument/2006/relationships/slide" Target="../slides/slide3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0" descr="bj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3" name="Group 20"/>
          <p:cNvGrpSpPr/>
          <p:nvPr userDrawn="1"/>
        </p:nvGrpSpPr>
        <p:grpSpPr bwMode="auto"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2870" name="Line 22">
              <a:hlinkClick r:id="" action="ppaction://hlinkshowjump?jump=lastslide"/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ACEAFE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 rot="5400000">
            <a:off x="7471569" y="6479382"/>
            <a:ext cx="327025" cy="198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 rot="16200000">
            <a:off x="8019256" y="6479382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26" name="Group 25"/>
          <p:cNvGrpSpPr/>
          <p:nvPr userDrawn="1"/>
        </p:nvGrpSpPr>
        <p:grpSpPr bwMode="auto"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2875" name="Line 27"/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ACEAFE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5127" name="Picture 37" descr="bj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2881" name="Rectangle 33"/>
          <p:cNvSpPr>
            <a:spLocks noChangeArrowheads="1"/>
          </p:cNvSpPr>
          <p:nvPr userDrawn="1"/>
        </p:nvSpPr>
        <p:spPr bwMode="auto">
          <a:xfrm>
            <a:off x="0" y="765175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2882" name="Rectangle 34"/>
          <p:cNvSpPr>
            <a:spLocks noChangeArrowheads="1"/>
          </p:cNvSpPr>
          <p:nvPr userDrawn="1"/>
        </p:nvSpPr>
        <p:spPr bwMode="auto">
          <a:xfrm>
            <a:off x="0" y="6308725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2889" name="Text Box 41"/>
          <p:cNvSpPr txBox="1">
            <a:spLocks noChangeArrowheads="1"/>
          </p:cNvSpPr>
          <p:nvPr userDrawn="1"/>
        </p:nvSpPr>
        <p:spPr bwMode="auto">
          <a:xfrm>
            <a:off x="6408738" y="23813"/>
            <a:ext cx="5397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chemeClr val="folHlink"/>
                </a:solidFill>
                <a:ea typeface="华文隶书" panose="02010800040101010101" pitchFamily="2" charset="-122"/>
                <a:hlinkClick r:id="rId13" action="ppaction://hlinksldjump"/>
              </a:rPr>
              <a:t>目的</a:t>
            </a:r>
            <a:endParaRPr lang="zh-CN" altLang="en-US" sz="1400">
              <a:solidFill>
                <a:schemeClr val="folHlink"/>
              </a:solidFill>
              <a:ea typeface="华文隶书" panose="02010800040101010101" pitchFamily="2" charset="-122"/>
            </a:endParaRPr>
          </a:p>
        </p:txBody>
      </p:sp>
      <p:sp>
        <p:nvSpPr>
          <p:cNvPr id="462890" name="Text Box 42"/>
          <p:cNvSpPr txBox="1">
            <a:spLocks noChangeArrowheads="1"/>
          </p:cNvSpPr>
          <p:nvPr userDrawn="1"/>
        </p:nvSpPr>
        <p:spPr bwMode="auto">
          <a:xfrm>
            <a:off x="6840538" y="23813"/>
            <a:ext cx="5397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chemeClr val="folHlink"/>
                </a:solidFill>
                <a:ea typeface="华文隶书" panose="02010800040101010101" pitchFamily="2" charset="-122"/>
                <a:hlinkClick r:id="rId14" action="ppaction://hlinksldjump"/>
              </a:rPr>
              <a:t>原理</a:t>
            </a:r>
            <a:endParaRPr lang="zh-CN" altLang="en-US" sz="1400">
              <a:solidFill>
                <a:schemeClr val="folHlink"/>
              </a:solidFill>
              <a:ea typeface="华文隶书" panose="02010800040101010101" pitchFamily="2" charset="-122"/>
            </a:endParaRPr>
          </a:p>
        </p:txBody>
      </p:sp>
      <p:sp>
        <p:nvSpPr>
          <p:cNvPr id="462891" name="Text Box 43"/>
          <p:cNvSpPr txBox="1">
            <a:spLocks noChangeArrowheads="1"/>
          </p:cNvSpPr>
          <p:nvPr userDrawn="1"/>
        </p:nvSpPr>
        <p:spPr bwMode="auto">
          <a:xfrm>
            <a:off x="7272338" y="23813"/>
            <a:ext cx="5397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chemeClr val="folHlink"/>
                </a:solidFill>
                <a:ea typeface="华文隶书" panose="02010800040101010101" pitchFamily="2" charset="-122"/>
                <a:hlinkClick r:id="rId15" action="ppaction://hlinksldjump"/>
              </a:rPr>
              <a:t>仪器</a:t>
            </a:r>
            <a:endParaRPr lang="zh-CN" altLang="en-US" sz="1400">
              <a:solidFill>
                <a:schemeClr val="folHlink"/>
              </a:solidFill>
              <a:ea typeface="华文隶书" panose="02010800040101010101" pitchFamily="2" charset="-122"/>
            </a:endParaRPr>
          </a:p>
        </p:txBody>
      </p:sp>
      <p:sp>
        <p:nvSpPr>
          <p:cNvPr id="462892" name="Text Box 44"/>
          <p:cNvSpPr txBox="1">
            <a:spLocks noChangeArrowheads="1"/>
          </p:cNvSpPr>
          <p:nvPr userDrawn="1"/>
        </p:nvSpPr>
        <p:spPr bwMode="auto">
          <a:xfrm>
            <a:off x="7777163" y="23813"/>
            <a:ext cx="5397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chemeClr val="folHlink"/>
                </a:solidFill>
                <a:ea typeface="华文隶书" panose="02010800040101010101" pitchFamily="2" charset="-122"/>
                <a:hlinkClick r:id="rId16" action="ppaction://hlinksldjump"/>
              </a:rPr>
              <a:t>步骤</a:t>
            </a:r>
            <a:endParaRPr lang="zh-CN" altLang="en-US" sz="1400">
              <a:solidFill>
                <a:schemeClr val="folHlink"/>
              </a:solidFill>
              <a:ea typeface="华文隶书" panose="02010800040101010101" pitchFamily="2" charset="-122"/>
            </a:endParaRPr>
          </a:p>
        </p:txBody>
      </p:sp>
      <p:sp>
        <p:nvSpPr>
          <p:cNvPr id="462893" name="Text Box 45"/>
          <p:cNvSpPr txBox="1">
            <a:spLocks noChangeArrowheads="1"/>
          </p:cNvSpPr>
          <p:nvPr userDrawn="1"/>
        </p:nvSpPr>
        <p:spPr bwMode="auto">
          <a:xfrm>
            <a:off x="8228013" y="23813"/>
            <a:ext cx="8953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chemeClr val="folHlink"/>
                </a:solidFill>
                <a:ea typeface="华文隶书" panose="02010800040101010101" pitchFamily="2" charset="-122"/>
                <a:hlinkClick r:id="rId17" action="ppaction://hlinksldjump"/>
              </a:rPr>
              <a:t>报告要求</a:t>
            </a:r>
            <a:endParaRPr lang="zh-CN" altLang="en-US" sz="1400">
              <a:solidFill>
                <a:schemeClr val="folHlink"/>
              </a:solidFill>
              <a:ea typeface="华文隶书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wmf"/><Relationship Id="rId2" Type="http://schemas.openxmlformats.org/officeDocument/2006/relationships/oleObject" Target="../embeddings/oleObject21.bin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microsoft.com/office/2007/relationships/media" Target="file:///C:\Documents%20and%20Settings\new\&#26700;&#38754;\&#26032;&#24314;&#25991;&#20214;&#22841;%20(2)\006.06.%20&#26790;&#20013;&#30340;&#23130;&#31036;%20MARIAGE%20D'%20AMOUR.mp3" TargetMode="External"/><Relationship Id="rId2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1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图片1a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5949950"/>
            <a:ext cx="9144000" cy="908050"/>
          </a:xfrm>
          <a:prstGeom prst="rect">
            <a:avLst/>
          </a:prstGeom>
          <a:solidFill>
            <a:schemeClr val="tx2"/>
          </a:solidFill>
          <a:ln w="28575" algn="ctr">
            <a:noFill/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800" b="1" i="1">
                <a:latin typeface="Times New Roman" panose="02020603050405020304" pitchFamily="18" charset="0"/>
              </a:rPr>
              <a:t>                                                       </a:t>
            </a:r>
            <a:endParaRPr kumimoji="1" lang="en-US" altLang="zh-CN" sz="2800" b="1" i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chemeClr val="tx2"/>
          </a:solidFill>
          <a:ln w="2857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800" b="1"/>
          </a:p>
        </p:txBody>
      </p:sp>
      <p:sp>
        <p:nvSpPr>
          <p:cNvPr id="6149" name="WordArt 5"/>
          <p:cNvSpPr>
            <a:spLocks noChangeArrowheads="1" noChangeShapeType="1" noTextEdit="1"/>
          </p:cNvSpPr>
          <p:nvPr/>
        </p:nvSpPr>
        <p:spPr bwMode="auto">
          <a:xfrm>
            <a:off x="3924300" y="2276475"/>
            <a:ext cx="4752975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华文中宋" panose="02010600040101010101" pitchFamily="2" charset="-122"/>
              </a:rPr>
              <a:t>金属比热容的测量</a:t>
            </a:r>
            <a:endParaRPr lang="zh-CN" altLang="en-US" sz="3600" b="1" kern="1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华文中宋" panose="02010600040101010101" pitchFamily="2" charset="-122"/>
            </a:endParaRPr>
          </a:p>
        </p:txBody>
      </p:sp>
      <p:sp>
        <p:nvSpPr>
          <p:cNvPr id="6150" name="WordArt 6"/>
          <p:cNvSpPr>
            <a:spLocks noChangeArrowheads="1" noChangeShapeType="1" noTextEdit="1"/>
          </p:cNvSpPr>
          <p:nvPr/>
        </p:nvSpPr>
        <p:spPr bwMode="auto">
          <a:xfrm>
            <a:off x="4787900" y="4149725"/>
            <a:ext cx="30638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593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noFill/>
                  <a:round/>
                </a:ln>
                <a:solidFill>
                  <a:srgbClr val="000066"/>
                </a:solidFill>
                <a:effectLst>
                  <a:prstShdw prst="shdw17" dist="17961" dir="13500000">
                    <a:srgbClr val="00003D"/>
                  </a:prstShdw>
                </a:effectLst>
                <a:latin typeface="华文中宋" panose="02010600040101010101" pitchFamily="2" charset="-122"/>
              </a:rPr>
              <a:t>大学物理实验（一）</a:t>
            </a:r>
            <a:endParaRPr lang="zh-CN" altLang="en-US" sz="3600" kern="10" dirty="0">
              <a:ln w="12700">
                <a:noFill/>
                <a:round/>
              </a:ln>
              <a:solidFill>
                <a:srgbClr val="000066"/>
              </a:solidFill>
              <a:effectLst>
                <a:prstShdw prst="shdw17" dist="17961" dir="13500000">
                  <a:srgbClr val="00003D"/>
                </a:prstShdw>
              </a:effectLst>
              <a:latin typeface="华文中宋" panose="02010600040101010101" pitchFamily="2" charset="-122"/>
            </a:endParaRP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5508104" y="5121188"/>
            <a:ext cx="1800324" cy="3600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593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12700">
                  <a:noFill/>
                  <a:round/>
                </a:ln>
                <a:solidFill>
                  <a:srgbClr val="000066"/>
                </a:solidFill>
                <a:effectLst>
                  <a:prstShdw prst="shdw17" dist="17961" dir="13500000">
                    <a:srgbClr val="00003D"/>
                  </a:prstShdw>
                </a:effectLst>
                <a:latin typeface="华文中宋" panose="02010600040101010101" pitchFamily="2" charset="-122"/>
              </a:rPr>
              <a:t>赵改清</a:t>
            </a:r>
            <a:endParaRPr lang="zh-CN" altLang="en-US" sz="3600" kern="10" dirty="0">
              <a:ln w="12700">
                <a:noFill/>
                <a:round/>
              </a:ln>
              <a:solidFill>
                <a:srgbClr val="000066"/>
              </a:solidFill>
              <a:effectLst>
                <a:prstShdw prst="shdw17" dist="17961" dir="13500000">
                  <a:srgbClr val="00003D"/>
                </a:prstShdw>
              </a:effectLst>
              <a:latin typeface="华文中宋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179512" y="836712"/>
          <a:ext cx="3744416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332656"/>
            <a:ext cx="482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求自然对流牛顿冷却规律的解析式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0037" y="5905106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/>
              <a:t>自然对流牛顿冷却规律曲线</a:t>
            </a:r>
            <a:endParaRPr lang="zh-CN" altLang="en-US" sz="1800" b="1" dirty="0"/>
          </a:p>
        </p:txBody>
      </p:sp>
      <p:sp>
        <p:nvSpPr>
          <p:cNvPr id="9" name="右箭头 8"/>
          <p:cNvSpPr/>
          <p:nvPr/>
        </p:nvSpPr>
        <p:spPr>
          <a:xfrm>
            <a:off x="3707904" y="4293096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16016" y="4221088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/>
              <a:t>从图中求不同位置的斜率</a:t>
            </a:r>
            <a:endParaRPr lang="zh-CN" altLang="en-US" sz="1800" b="1" dirty="0"/>
          </a:p>
        </p:txBody>
      </p:sp>
      <p:sp>
        <p:nvSpPr>
          <p:cNvPr id="11" name="直角上箭头 10"/>
          <p:cNvSpPr/>
          <p:nvPr/>
        </p:nvSpPr>
        <p:spPr>
          <a:xfrm>
            <a:off x="7391400" y="3573016"/>
            <a:ext cx="564976" cy="8389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03440" y="5085184"/>
            <a:ext cx="5040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说明：热电偶的温度和热电势的关系只是在小范围内是线性的，如果用一个拟合式去求温度是有比较大的误差的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3399425"/>
            <a:ext cx="3744416" cy="250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3440" y="794321"/>
            <a:ext cx="47720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4"/>
          <p:cNvGraphicFramePr>
            <a:graphicFrameLocks noChangeAspect="1"/>
          </p:cNvGraphicFramePr>
          <p:nvPr/>
        </p:nvGraphicFramePr>
        <p:xfrm>
          <a:off x="6156325" y="2085975"/>
          <a:ext cx="15954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16764000" imgH="4267200" progId="Equation.DSMT4">
                  <p:embed/>
                </p:oleObj>
              </mc:Choice>
              <mc:Fallback>
                <p:oleObj name="Equation" r:id="rId1" imgW="16764000" imgH="4267200" progId="Equation.DSMT4">
                  <p:embed/>
                  <p:pic>
                    <p:nvPicPr>
                      <p:cNvPr id="0" name="Object 3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6325" y="2085975"/>
                        <a:ext cx="1595438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413375" y="2852738"/>
          <a:ext cx="3063760" cy="79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7185600" imgH="9448800" progId="Equation.DSMT4">
                  <p:embed/>
                </p:oleObj>
              </mc:Choice>
              <mc:Fallback>
                <p:oleObj name="Equation" r:id="rId3" imgW="37185600" imgH="9448800" progId="Equation.DSMT4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5" y="2852738"/>
                        <a:ext cx="3063760" cy="7922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9512" y="332656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求自然对流情况下牛顿冷却规律的解析式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7164288" y="3843536"/>
            <a:ext cx="432048" cy="7090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96136" y="4653136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牛顿冷却规律的解析式</a:t>
            </a:r>
            <a:endParaRPr lang="zh-CN" altLang="en-US" b="1" dirty="0">
              <a:solidFill>
                <a:srgbClr val="00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67744" y="3356992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把偏离直线的点去掉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008112"/>
            <a:ext cx="5011908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11760" y="5070375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自然对流牛顿冷却规律曲线</a:t>
            </a:r>
            <a:endParaRPr lang="zh-CN" altLang="en-US" b="1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683568" y="1903402"/>
          <a:ext cx="5400600" cy="362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117" y="807095"/>
            <a:ext cx="7919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b="1" dirty="0" smtClean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实：现在软件特别发达，不用曲线改直，直接出曲线，</a:t>
            </a:r>
            <a:endParaRPr lang="en-US" altLang="zh-CN" b="1" dirty="0" smtClean="0">
              <a:solidFill>
                <a:srgbClr val="CC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然后拟合，更是方便快捷</a:t>
            </a:r>
            <a:endParaRPr lang="zh-CN" altLang="en-US" b="1" dirty="0">
              <a:solidFill>
                <a:srgbClr val="CC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724128" y="3140968"/>
          <a:ext cx="30638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2" imgW="37185600" imgH="9448800" progId="Equation.DSMT4">
                  <p:embed/>
                </p:oleObj>
              </mc:Choice>
              <mc:Fallback>
                <p:oleObj name="Equation" r:id="rId2" imgW="37185600" imgH="94488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24128" y="3140968"/>
                        <a:ext cx="3063875" cy="792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65538" y="4191471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牛顿冷却规律的解析式</a:t>
            </a:r>
            <a:endParaRPr lang="zh-CN" altLang="en-US" b="1" dirty="0">
              <a:solidFill>
                <a:srgbClr val="00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5865538" y="1538716"/>
            <a:ext cx="3025639" cy="729372"/>
          </a:xfrm>
          <a:prstGeom prst="cloudCallout">
            <a:avLst>
              <a:gd name="adj1" fmla="val -39046"/>
              <a:gd name="adj2" fmla="val 184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妥妥</a:t>
            </a:r>
            <a:r>
              <a:rPr lang="zh-CN" altLang="en-US" sz="18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滴，好简单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9259" y="2967980"/>
            <a:ext cx="2742581" cy="186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2910" y="2967980"/>
            <a:ext cx="2755950" cy="178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836712"/>
            <a:ext cx="292189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870620"/>
            <a:ext cx="2615934" cy="17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764704"/>
            <a:ext cx="2472577" cy="167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2780928"/>
            <a:ext cx="2856478" cy="18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4725144"/>
            <a:ext cx="2676153" cy="158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653137"/>
            <a:ext cx="2808312" cy="15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4653136"/>
            <a:ext cx="2664296" cy="164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75117" y="27045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热电偶在不同区间的线性拟合</a:t>
            </a:r>
            <a:endParaRPr lang="zh-CN" altLang="en-US" b="1" dirty="0">
              <a:solidFill>
                <a:srgbClr val="CC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3059832" cy="201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836712"/>
            <a:ext cx="3038588" cy="201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5947" y="836712"/>
            <a:ext cx="2838053" cy="195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117" y="27045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热电偶在不同区间的线性拟合</a:t>
            </a:r>
            <a:endParaRPr lang="zh-CN" altLang="en-US" b="1" dirty="0">
              <a:solidFill>
                <a:srgbClr val="CC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7" y="3458617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要么用不同区间的拟</a:t>
            </a:r>
            <a:r>
              <a:rPr lang="zh-CN" altLang="en-US" b="1" dirty="0" smtClean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合公式算</a:t>
            </a:r>
            <a:r>
              <a:rPr lang="zh-CN" altLang="en-US" b="1" dirty="0" smtClean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</a:t>
            </a:r>
            <a:r>
              <a:rPr lang="zh-CN" altLang="en-US" b="1" dirty="0" smtClean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度，也麻烦喽！</a:t>
            </a:r>
            <a:endParaRPr lang="zh-CN" altLang="en-US" b="1" dirty="0">
              <a:solidFill>
                <a:srgbClr val="00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299695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要么查表，麻烦喽</a:t>
            </a:r>
            <a:r>
              <a:rPr lang="zh-CN" altLang="en-US" b="1" dirty="0" smtClean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b="1" dirty="0">
              <a:solidFill>
                <a:srgbClr val="00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7" y="4289614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要么</a:t>
            </a:r>
            <a:r>
              <a:rPr lang="zh-CN" altLang="en-US" b="1" dirty="0" smtClean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用一个拟合公式算</a:t>
            </a:r>
            <a:r>
              <a:rPr lang="zh-CN" altLang="en-US" b="1" dirty="0" smtClean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</a:t>
            </a:r>
            <a:r>
              <a:rPr lang="zh-CN" altLang="en-US" b="1" dirty="0" smtClean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度，</a:t>
            </a:r>
            <a:r>
              <a:rPr lang="zh-CN" altLang="en-US" b="1" dirty="0" smtClean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b="1" dirty="0" smtClean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程简单，但结果粗糙，误差大喽！像左边这样子！</a:t>
            </a:r>
            <a:endParaRPr lang="zh-CN" altLang="en-US" b="1" dirty="0">
              <a:solidFill>
                <a:srgbClr val="00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251520" y="3212976"/>
          <a:ext cx="3168352" cy="2496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左箭头 9"/>
          <p:cNvSpPr/>
          <p:nvPr/>
        </p:nvSpPr>
        <p:spPr>
          <a:xfrm>
            <a:off x="2915817" y="4725144"/>
            <a:ext cx="720080" cy="576064"/>
          </a:xfrm>
          <a:prstGeom prst="leftArrow">
            <a:avLst>
              <a:gd name="adj1" fmla="val 473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5709450"/>
            <a:ext cx="8532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生活就是这样，重要的是知道要什么，一个人同时追两个兔子是不可行的，除非。。。。。。买更好的仪器，贵呀</a:t>
            </a:r>
            <a:endParaRPr lang="zh-CN" altLang="en-US" sz="1600" b="1" dirty="0">
              <a:solidFill>
                <a:srgbClr val="CC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32pic0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612775" y="15875"/>
            <a:ext cx="9756775" cy="684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/>
          <p:nvPr/>
        </p:nvGrpSpPr>
        <p:grpSpPr bwMode="auto">
          <a:xfrm>
            <a:off x="2027238" y="812800"/>
            <a:ext cx="5873750" cy="2255838"/>
            <a:chOff x="1277" y="391"/>
            <a:chExt cx="3700" cy="1421"/>
          </a:xfrm>
        </p:grpSpPr>
        <p:grpSp>
          <p:nvGrpSpPr>
            <p:cNvPr id="12294" name="Group 4"/>
            <p:cNvGrpSpPr/>
            <p:nvPr/>
          </p:nvGrpSpPr>
          <p:grpSpPr bwMode="auto">
            <a:xfrm>
              <a:off x="1565" y="391"/>
              <a:ext cx="2578" cy="654"/>
              <a:chOff x="2294" y="3125"/>
              <a:chExt cx="2578" cy="654"/>
            </a:xfrm>
          </p:grpSpPr>
          <p:sp>
            <p:nvSpPr>
              <p:cNvPr id="12297" name="Text Box 5"/>
              <p:cNvSpPr txBox="1">
                <a:spLocks noChangeArrowheads="1"/>
              </p:cNvSpPr>
              <p:nvPr/>
            </p:nvSpPr>
            <p:spPr bwMode="auto">
              <a:xfrm>
                <a:off x="2294" y="3125"/>
                <a:ext cx="11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zh-CN" altLang="zh-CN" sz="2800" b="1">
                  <a:solidFill>
                    <a:srgbClr val="33CC3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2298" name="Text Box 6"/>
              <p:cNvSpPr txBox="1">
                <a:spLocks noChangeArrowheads="1"/>
              </p:cNvSpPr>
              <p:nvPr/>
            </p:nvSpPr>
            <p:spPr bwMode="auto">
              <a:xfrm>
                <a:off x="2304" y="3452"/>
                <a:ext cx="256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800" b="1">
                    <a:solidFill>
                      <a:srgbClr val="00CC66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课    件    制    作：赵改清</a:t>
                </a:r>
                <a:endParaRPr lang="zh-CN" altLang="en-US" sz="2800" b="1">
                  <a:solidFill>
                    <a:srgbClr val="00CC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1277" y="1082"/>
              <a:ext cx="370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深圳大学物理教学实验实验中心</a:t>
              </a:r>
              <a:endParaRPr lang="zh-CN" altLang="en-US" sz="3200" b="1">
                <a:solidFill>
                  <a:srgbClr val="00CC66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1949" y="1447"/>
              <a:ext cx="89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200" b="1">
                  <a:solidFill>
                    <a:srgbClr val="00CC66"/>
                  </a:solidFill>
                  <a:latin typeface="楷体_GB2312" pitchFamily="49" charset="-122"/>
                  <a:ea typeface="楷体_GB2312" pitchFamily="49" charset="-122"/>
                </a:rPr>
                <a:t>2014.3</a:t>
              </a:r>
              <a:endParaRPr lang="en-US" altLang="zh-CN" sz="3200" b="1">
                <a:solidFill>
                  <a:srgbClr val="00CC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591881" name="WordArt 9"/>
          <p:cNvSpPr>
            <a:spLocks noChangeArrowheads="1" noChangeShapeType="1" noTextEdit="1"/>
          </p:cNvSpPr>
          <p:nvPr/>
        </p:nvSpPr>
        <p:spPr bwMode="auto">
          <a:xfrm>
            <a:off x="3681413" y="4005263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BottomLeft"/>
              <a:lightRig rig="legacyFlat3" dir="t"/>
            </a:scene3d>
            <a:sp3d extrusionH="430200" prstMaterial="legacyMatte">
              <a:extrusionClr>
                <a:srgbClr val="FF66FF"/>
              </a:extrusionClr>
            </a:sp3d>
          </a:bodyPr>
          <a:lstStyle/>
          <a:p>
            <a:pPr algn="ctr"/>
            <a:r>
              <a:rPr lang="zh-CN" altLang="en-US" sz="5400" kern="10">
                <a:ln w="9525">
                  <a:round/>
                </a:ln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atin typeface="华文中宋" panose="02010600040101010101" pitchFamily="2" charset="-122"/>
              </a:rPr>
              <a:t>谢谢！</a:t>
            </a:r>
            <a:endParaRPr lang="zh-CN" altLang="en-US" sz="5400" kern="10">
              <a:ln w="9525">
                <a:round/>
              </a:ln>
              <a:gradFill rotWithShape="1">
                <a:gsLst>
                  <a:gs pos="0">
                    <a:srgbClr val="FF66FF"/>
                  </a:gs>
                  <a:gs pos="100000">
                    <a:schemeClr val="hlink"/>
                  </a:gs>
                </a:gsLst>
                <a:lin ang="5400000" scaled="1"/>
              </a:gradFill>
              <a:latin typeface="华文中宋" panose="02010600040101010101" pitchFamily="2" charset="-122"/>
            </a:endParaRP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6860" fill="hold"/>
                                        <p:tgtEl>
                                          <p:spTgt spid="5918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  <p:bldLst>
      <p:bldP spid="5918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49"/>
          <p:cNvGrpSpPr/>
          <p:nvPr/>
        </p:nvGrpSpPr>
        <p:grpSpPr bwMode="auto">
          <a:xfrm>
            <a:off x="2141538" y="1268413"/>
            <a:ext cx="5022850" cy="4117975"/>
            <a:chOff x="1481" y="979"/>
            <a:chExt cx="3164" cy="2594"/>
          </a:xfrm>
        </p:grpSpPr>
        <p:grpSp>
          <p:nvGrpSpPr>
            <p:cNvPr id="7172" name="Group 5"/>
            <p:cNvGrpSpPr/>
            <p:nvPr/>
          </p:nvGrpSpPr>
          <p:grpSpPr bwMode="auto">
            <a:xfrm>
              <a:off x="1522" y="979"/>
              <a:ext cx="3123" cy="369"/>
              <a:chOff x="1152" y="1275"/>
              <a:chExt cx="3408" cy="448"/>
            </a:xfrm>
          </p:grpSpPr>
          <p:grpSp>
            <p:nvGrpSpPr>
              <p:cNvPr id="7205" name="Group 6"/>
              <p:cNvGrpSpPr/>
              <p:nvPr/>
            </p:nvGrpSpPr>
            <p:grpSpPr bwMode="auto">
              <a:xfrm>
                <a:off x="1152" y="1275"/>
                <a:ext cx="480" cy="419"/>
                <a:chOff x="1110" y="2656"/>
                <a:chExt cx="1549" cy="1351"/>
              </a:xfrm>
            </p:grpSpPr>
            <p:sp>
              <p:nvSpPr>
                <p:cNvPr id="7209" name="AutoShape 7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0" name="AutoShape 8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17" name="AutoShape 9"/>
                <p:cNvSpPr>
                  <a:spLocks noChangeArrowheads="1"/>
                </p:cNvSpPr>
                <p:nvPr/>
              </p:nvSpPr>
              <p:spPr bwMode="gray">
                <a:xfrm>
                  <a:off x="1202" y="2734"/>
                  <a:ext cx="1349" cy="1170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7206" name="Line 10"/>
              <p:cNvSpPr>
                <a:spLocks noChangeShapeType="1"/>
              </p:cNvSpPr>
              <p:nvPr/>
            </p:nvSpPr>
            <p:spPr bwMode="auto">
              <a:xfrm>
                <a:off x="1536" y="1659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7" name="Text Box 11"/>
              <p:cNvSpPr txBox="1">
                <a:spLocks noChangeArrowheads="1"/>
              </p:cNvSpPr>
              <p:nvPr/>
            </p:nvSpPr>
            <p:spPr bwMode="auto">
              <a:xfrm>
                <a:off x="2160" y="1313"/>
                <a:ext cx="1105" cy="39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800" b="1">
                    <a:solidFill>
                      <a:schemeClr val="tx2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实验目的</a:t>
                </a:r>
                <a:endParaRPr lang="zh-CN" altLang="en-US" sz="2800" b="1">
                  <a:solidFill>
                    <a:schemeClr val="tx2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7208" name="Text Box 12"/>
              <p:cNvSpPr txBox="1">
                <a:spLocks noChangeArrowheads="1"/>
              </p:cNvSpPr>
              <p:nvPr/>
            </p:nvSpPr>
            <p:spPr bwMode="gray">
              <a:xfrm>
                <a:off x="1271" y="1326"/>
                <a:ext cx="235" cy="39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solidFill>
                      <a:srgbClr val="FFFFFF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1</a:t>
                </a:r>
                <a:endParaRPr lang="en-US" altLang="zh-CN" sz="2800" b="1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</p:grpSp>
        <p:grpSp>
          <p:nvGrpSpPr>
            <p:cNvPr id="7173" name="Group 13"/>
            <p:cNvGrpSpPr/>
            <p:nvPr/>
          </p:nvGrpSpPr>
          <p:grpSpPr bwMode="auto">
            <a:xfrm>
              <a:off x="1522" y="1534"/>
              <a:ext cx="3123" cy="369"/>
              <a:chOff x="1152" y="1851"/>
              <a:chExt cx="3408" cy="448"/>
            </a:xfrm>
          </p:grpSpPr>
          <p:grpSp>
            <p:nvGrpSpPr>
              <p:cNvPr id="7198" name="Group 14"/>
              <p:cNvGrpSpPr/>
              <p:nvPr/>
            </p:nvGrpSpPr>
            <p:grpSpPr bwMode="auto">
              <a:xfrm>
                <a:off x="1152" y="1851"/>
                <a:ext cx="480" cy="419"/>
                <a:chOff x="3174" y="2656"/>
                <a:chExt cx="1549" cy="1351"/>
              </a:xfrm>
            </p:grpSpPr>
            <p:sp>
              <p:nvSpPr>
                <p:cNvPr id="7202" name="AutoShape 15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3" name="AutoShape 16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5" name="AutoShape 17"/>
                <p:cNvSpPr>
                  <a:spLocks noChangeArrowheads="1"/>
                </p:cNvSpPr>
                <p:nvPr/>
              </p:nvSpPr>
              <p:spPr bwMode="gray">
                <a:xfrm>
                  <a:off x="3266" y="2734"/>
                  <a:ext cx="1349" cy="1170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7199" name="Line 18"/>
              <p:cNvSpPr>
                <a:spLocks noChangeShapeType="1"/>
              </p:cNvSpPr>
              <p:nvPr/>
            </p:nvSpPr>
            <p:spPr bwMode="auto">
              <a:xfrm>
                <a:off x="1536" y="2235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0" name="Text Box 19"/>
              <p:cNvSpPr txBox="1">
                <a:spLocks noChangeArrowheads="1"/>
              </p:cNvSpPr>
              <p:nvPr/>
            </p:nvSpPr>
            <p:spPr bwMode="auto">
              <a:xfrm>
                <a:off x="2160" y="1889"/>
                <a:ext cx="1105" cy="39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800" b="1">
                    <a:solidFill>
                      <a:schemeClr val="tx2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实验仪器</a:t>
                </a:r>
                <a:endParaRPr lang="zh-CN" altLang="en-US" sz="2800" b="1">
                  <a:solidFill>
                    <a:schemeClr val="tx2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7201" name="Text Box 20"/>
              <p:cNvSpPr txBox="1">
                <a:spLocks noChangeArrowheads="1"/>
              </p:cNvSpPr>
              <p:nvPr/>
            </p:nvSpPr>
            <p:spPr bwMode="gray">
              <a:xfrm>
                <a:off x="1270" y="1902"/>
                <a:ext cx="234" cy="39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solidFill>
                      <a:srgbClr val="FFFFFF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2</a:t>
                </a:r>
                <a:endParaRPr lang="en-US" altLang="zh-CN" sz="2800" b="1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</p:grpSp>
        <p:grpSp>
          <p:nvGrpSpPr>
            <p:cNvPr id="7174" name="Group 21"/>
            <p:cNvGrpSpPr/>
            <p:nvPr/>
          </p:nvGrpSpPr>
          <p:grpSpPr bwMode="auto">
            <a:xfrm>
              <a:off x="1522" y="2090"/>
              <a:ext cx="3123" cy="369"/>
              <a:chOff x="1152" y="2413"/>
              <a:chExt cx="3408" cy="448"/>
            </a:xfrm>
          </p:grpSpPr>
          <p:grpSp>
            <p:nvGrpSpPr>
              <p:cNvPr id="7191" name="Group 22"/>
              <p:cNvGrpSpPr/>
              <p:nvPr/>
            </p:nvGrpSpPr>
            <p:grpSpPr bwMode="auto">
              <a:xfrm>
                <a:off x="1152" y="2413"/>
                <a:ext cx="480" cy="419"/>
                <a:chOff x="1110" y="2656"/>
                <a:chExt cx="1549" cy="1351"/>
              </a:xfrm>
            </p:grpSpPr>
            <p:sp>
              <p:nvSpPr>
                <p:cNvPr id="7195" name="AutoShape 23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6" name="AutoShape 24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33" name="AutoShape 25"/>
                <p:cNvSpPr>
                  <a:spLocks noChangeArrowheads="1"/>
                </p:cNvSpPr>
                <p:nvPr/>
              </p:nvSpPr>
              <p:spPr bwMode="gray">
                <a:xfrm>
                  <a:off x="1202" y="2734"/>
                  <a:ext cx="1349" cy="1170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7192" name="Line 26"/>
              <p:cNvSpPr>
                <a:spLocks noChangeShapeType="1"/>
              </p:cNvSpPr>
              <p:nvPr/>
            </p:nvSpPr>
            <p:spPr bwMode="auto">
              <a:xfrm>
                <a:off x="1536" y="2797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3" name="Text Box 27"/>
              <p:cNvSpPr txBox="1">
                <a:spLocks noChangeArrowheads="1"/>
              </p:cNvSpPr>
              <p:nvPr/>
            </p:nvSpPr>
            <p:spPr bwMode="auto">
              <a:xfrm>
                <a:off x="2160" y="2451"/>
                <a:ext cx="1105" cy="39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800" b="1">
                    <a:solidFill>
                      <a:schemeClr val="tx2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实验原理</a:t>
                </a:r>
                <a:endParaRPr lang="zh-CN" altLang="en-US" sz="2800" b="1">
                  <a:solidFill>
                    <a:schemeClr val="tx2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7194" name="Text Box 28"/>
              <p:cNvSpPr txBox="1">
                <a:spLocks noChangeArrowheads="1"/>
              </p:cNvSpPr>
              <p:nvPr/>
            </p:nvSpPr>
            <p:spPr bwMode="gray">
              <a:xfrm>
                <a:off x="1271" y="2464"/>
                <a:ext cx="235" cy="39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solidFill>
                      <a:srgbClr val="FFFFFF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3</a:t>
                </a:r>
                <a:endParaRPr lang="en-US" altLang="zh-CN" sz="2800" b="1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</p:grpSp>
        <p:grpSp>
          <p:nvGrpSpPr>
            <p:cNvPr id="7175" name="Group 29"/>
            <p:cNvGrpSpPr/>
            <p:nvPr/>
          </p:nvGrpSpPr>
          <p:grpSpPr bwMode="auto">
            <a:xfrm>
              <a:off x="1516" y="2646"/>
              <a:ext cx="3123" cy="369"/>
              <a:chOff x="1152" y="2989"/>
              <a:chExt cx="3408" cy="448"/>
            </a:xfrm>
          </p:grpSpPr>
          <p:grpSp>
            <p:nvGrpSpPr>
              <p:cNvPr id="7184" name="Group 30"/>
              <p:cNvGrpSpPr/>
              <p:nvPr/>
            </p:nvGrpSpPr>
            <p:grpSpPr bwMode="auto">
              <a:xfrm>
                <a:off x="1152" y="2989"/>
                <a:ext cx="480" cy="419"/>
                <a:chOff x="3174" y="2656"/>
                <a:chExt cx="1549" cy="1351"/>
              </a:xfrm>
            </p:grpSpPr>
            <p:sp>
              <p:nvSpPr>
                <p:cNvPr id="7188" name="AutoShape 31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9" name="AutoShape 32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41" name="AutoShape 33"/>
                <p:cNvSpPr>
                  <a:spLocks noChangeArrowheads="1"/>
                </p:cNvSpPr>
                <p:nvPr/>
              </p:nvSpPr>
              <p:spPr bwMode="gray">
                <a:xfrm>
                  <a:off x="3266" y="2734"/>
                  <a:ext cx="1349" cy="1170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7185" name="Line 34"/>
              <p:cNvSpPr>
                <a:spLocks noChangeShapeType="1"/>
              </p:cNvSpPr>
              <p:nvPr/>
            </p:nvSpPr>
            <p:spPr bwMode="auto">
              <a:xfrm>
                <a:off x="1536" y="3373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6" name="Text Box 35"/>
              <p:cNvSpPr txBox="1">
                <a:spLocks noChangeArrowheads="1"/>
              </p:cNvSpPr>
              <p:nvPr/>
            </p:nvSpPr>
            <p:spPr bwMode="auto">
              <a:xfrm>
                <a:off x="2160" y="3027"/>
                <a:ext cx="1838" cy="39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800" b="1">
                    <a:solidFill>
                      <a:schemeClr val="tx2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实验内容和步骤</a:t>
                </a:r>
                <a:endParaRPr lang="zh-CN" altLang="en-US" sz="2800" b="1">
                  <a:solidFill>
                    <a:schemeClr val="tx2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7187" name="Text Box 36"/>
              <p:cNvSpPr txBox="1">
                <a:spLocks noChangeArrowheads="1"/>
              </p:cNvSpPr>
              <p:nvPr/>
            </p:nvSpPr>
            <p:spPr bwMode="gray">
              <a:xfrm>
                <a:off x="1271" y="3040"/>
                <a:ext cx="235" cy="39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solidFill>
                      <a:srgbClr val="FFFFFF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4</a:t>
                </a:r>
                <a:endParaRPr lang="en-US" altLang="zh-CN" sz="2800" b="1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</p:grpSp>
        <p:grpSp>
          <p:nvGrpSpPr>
            <p:cNvPr id="7176" name="Group 46"/>
            <p:cNvGrpSpPr/>
            <p:nvPr/>
          </p:nvGrpSpPr>
          <p:grpSpPr bwMode="auto">
            <a:xfrm>
              <a:off x="1481" y="3202"/>
              <a:ext cx="3164" cy="371"/>
              <a:chOff x="895" y="3276"/>
              <a:chExt cx="3629" cy="428"/>
            </a:xfrm>
          </p:grpSpPr>
          <p:grpSp>
            <p:nvGrpSpPr>
              <p:cNvPr id="7177" name="Group 39"/>
              <p:cNvGrpSpPr/>
              <p:nvPr/>
            </p:nvGrpSpPr>
            <p:grpSpPr bwMode="auto">
              <a:xfrm>
                <a:off x="895" y="3276"/>
                <a:ext cx="511" cy="419"/>
                <a:chOff x="1110" y="2656"/>
                <a:chExt cx="1549" cy="1351"/>
              </a:xfrm>
            </p:grpSpPr>
            <p:sp>
              <p:nvSpPr>
                <p:cNvPr id="7181" name="AutoShape 40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2" name="AutoShape 41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50" name="AutoShape 42"/>
                <p:cNvSpPr>
                  <a:spLocks noChangeArrowheads="1"/>
                </p:cNvSpPr>
                <p:nvPr/>
              </p:nvSpPr>
              <p:spPr bwMode="gray">
                <a:xfrm>
                  <a:off x="1200" y="2734"/>
                  <a:ext cx="1352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7178" name="Line 43"/>
              <p:cNvSpPr>
                <a:spLocks noChangeShapeType="1"/>
              </p:cNvSpPr>
              <p:nvPr/>
            </p:nvSpPr>
            <p:spPr bwMode="auto">
              <a:xfrm>
                <a:off x="1304" y="3660"/>
                <a:ext cx="322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" name="Text Box 44"/>
              <p:cNvSpPr txBox="1">
                <a:spLocks noChangeArrowheads="1"/>
              </p:cNvSpPr>
              <p:nvPr/>
            </p:nvSpPr>
            <p:spPr bwMode="auto">
              <a:xfrm>
                <a:off x="1969" y="3312"/>
                <a:ext cx="2090" cy="37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zh-CN" altLang="en-US" sz="2800" b="1">
                    <a:solidFill>
                      <a:schemeClr val="tx2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报告要求</a:t>
                </a:r>
                <a:endParaRPr lang="zh-CN" altLang="en-US" sz="2800" b="1">
                  <a:solidFill>
                    <a:schemeClr val="tx2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7180" name="Text Box 45"/>
              <p:cNvSpPr txBox="1">
                <a:spLocks noChangeArrowheads="1"/>
              </p:cNvSpPr>
              <p:nvPr/>
            </p:nvSpPr>
            <p:spPr bwMode="gray">
              <a:xfrm>
                <a:off x="1023" y="3327"/>
                <a:ext cx="247" cy="37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solidFill>
                      <a:srgbClr val="FFFFFF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5</a:t>
                </a:r>
                <a:endParaRPr lang="en-US" altLang="zh-CN" sz="2800" b="1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</p:grpSp>
      </p:grpSp>
      <p:sp>
        <p:nvSpPr>
          <p:cNvPr id="7171" name="Text Box 48"/>
          <p:cNvSpPr txBox="1">
            <a:spLocks noChangeArrowheads="1"/>
          </p:cNvSpPr>
          <p:nvPr/>
        </p:nvSpPr>
        <p:spPr bwMode="auto">
          <a:xfrm>
            <a:off x="795338" y="1928813"/>
            <a:ext cx="641350" cy="2289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ea typeface="华文隶书" panose="02010800040101010101" pitchFamily="2" charset="-122"/>
              </a:rPr>
              <a:t>主</a:t>
            </a:r>
            <a:endParaRPr lang="zh-CN" altLang="en-US" sz="3600" b="1">
              <a:solidFill>
                <a:srgbClr val="FF0000"/>
              </a:solidFill>
              <a:ea typeface="华文隶书" panose="02010800040101010101" pitchFamily="2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ea typeface="华文隶书" panose="02010800040101010101" pitchFamily="2" charset="-122"/>
              </a:rPr>
              <a:t>要</a:t>
            </a:r>
            <a:endParaRPr lang="zh-CN" altLang="en-US" sz="3600" b="1">
              <a:solidFill>
                <a:srgbClr val="FF0000"/>
              </a:solidFill>
              <a:ea typeface="华文隶书" panose="02010800040101010101" pitchFamily="2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ea typeface="华文隶书" panose="02010800040101010101" pitchFamily="2" charset="-122"/>
              </a:rPr>
              <a:t>内</a:t>
            </a:r>
            <a:endParaRPr lang="zh-CN" altLang="en-US" sz="3600" b="1">
              <a:solidFill>
                <a:srgbClr val="FF0000"/>
              </a:solidFill>
              <a:ea typeface="华文隶书" panose="02010800040101010101" pitchFamily="2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ea typeface="华文隶书" panose="02010800040101010101" pitchFamily="2" charset="-122"/>
              </a:rPr>
              <a:t>容</a:t>
            </a:r>
            <a:endParaRPr lang="zh-CN" altLang="en-US" sz="3600" b="1">
              <a:solidFill>
                <a:srgbClr val="FF0000"/>
              </a:solidFill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实验目的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468313" y="981075"/>
            <a:ext cx="8424862" cy="169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华文中宋" panose="02010600040101010101" pitchFamily="2" charset="-122"/>
              </a:rPr>
              <a:t>比热容：</a:t>
            </a:r>
            <a:r>
              <a:rPr lang="zh-CN" altLang="en-US" sz="2800" b="1">
                <a:solidFill>
                  <a:schemeClr val="tx2"/>
                </a:solidFill>
                <a:latin typeface="华文中宋" panose="02010600040101010101" pitchFamily="2" charset="-122"/>
              </a:rPr>
              <a:t>单位质量的物质，其温度升高</a:t>
            </a:r>
            <a:r>
              <a:rPr lang="en-US" altLang="zh-CN" sz="2800" b="1">
                <a:solidFill>
                  <a:schemeClr val="tx2"/>
                </a:solidFill>
                <a:latin typeface="华文中宋" panose="02010600040101010101" pitchFamily="2" charset="-122"/>
              </a:rPr>
              <a:t>1K</a:t>
            </a:r>
            <a:r>
              <a:rPr lang="zh-CN" altLang="en-US" sz="2800" b="1">
                <a:solidFill>
                  <a:schemeClr val="tx2"/>
                </a:solidFill>
                <a:latin typeface="华文中宋" panose="02010600040101010101" pitchFamily="2" charset="-122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latin typeface="华文中宋" panose="02010600040101010101" pitchFamily="2" charset="-122"/>
              </a:rPr>
              <a:t>1℃</a:t>
            </a:r>
            <a:r>
              <a:rPr lang="zh-CN" altLang="en-US" sz="2800" b="1">
                <a:solidFill>
                  <a:schemeClr val="tx2"/>
                </a:solidFill>
                <a:latin typeface="华文中宋" panose="02010600040101010101" pitchFamily="2" charset="-122"/>
              </a:rPr>
              <a:t>）所需的热量叫做该物质的比热容，用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800" b="1">
                <a:solidFill>
                  <a:schemeClr val="tx2"/>
                </a:solidFill>
                <a:latin typeface="华文中宋" panose="02010600040101010101" pitchFamily="2" charset="-122"/>
              </a:rPr>
              <a:t>表示，其值随温度而变化</a:t>
            </a:r>
            <a:r>
              <a:rPr lang="zh-CN" altLang="en-US" b="1">
                <a:solidFill>
                  <a:srgbClr val="000066"/>
                </a:solidFill>
              </a:rPr>
              <a:t>。</a:t>
            </a:r>
            <a:endParaRPr lang="zh-CN" altLang="en-US" sz="2800" b="1">
              <a:solidFill>
                <a:schemeClr val="tx2"/>
              </a:solidFill>
              <a:latin typeface="华文中宋" panose="02010600040101010101" pitchFamily="2" charset="-122"/>
            </a:endParaRPr>
          </a:p>
        </p:txBody>
      </p:sp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382588" y="2673350"/>
            <a:ext cx="8675687" cy="180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66"/>
                </a:solidFill>
              </a:rPr>
              <a:t>利用牛顿冷却规律用比较法测量</a:t>
            </a:r>
            <a:r>
              <a:rPr lang="en-US" altLang="zh-CN" sz="2800" b="1" dirty="0">
                <a:solidFill>
                  <a:srgbClr val="000066"/>
                </a:solidFill>
              </a:rPr>
              <a:t>100℃</a:t>
            </a:r>
            <a:r>
              <a:rPr lang="zh-CN" altLang="en-US" sz="2800" b="1" dirty="0">
                <a:solidFill>
                  <a:srgbClr val="000066"/>
                </a:solidFill>
              </a:rPr>
              <a:t>时金属比热容</a:t>
            </a:r>
            <a:endParaRPr lang="zh-CN" altLang="en-US" sz="2800" b="1" dirty="0">
              <a:solidFill>
                <a:srgbClr val="000066"/>
              </a:solidFill>
            </a:endParaRP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800" b="1" dirty="0" smtClean="0">
                <a:solidFill>
                  <a:srgbClr val="000066"/>
                </a:solidFill>
              </a:rPr>
              <a:t>测</a:t>
            </a:r>
            <a:r>
              <a:rPr lang="zh-CN" altLang="en-US" sz="2800" b="1" dirty="0">
                <a:solidFill>
                  <a:srgbClr val="000066"/>
                </a:solidFill>
              </a:rPr>
              <a:t>量金属的冷却曲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线，用曲</a:t>
            </a:r>
            <a:r>
              <a:rPr lang="zh-CN" altLang="en-US" sz="2800" b="1" dirty="0" smtClean="0">
                <a:solidFill>
                  <a:srgbClr val="000066"/>
                </a:solidFill>
              </a:rPr>
              <a:t>线改直法得出牛顿冷却规律的解析式</a:t>
            </a:r>
            <a:endParaRPr lang="zh-CN" altLang="en-US" sz="2800" b="1" dirty="0">
              <a:solidFill>
                <a:srgbClr val="000066"/>
              </a:solidFill>
            </a:endParaRPr>
          </a:p>
        </p:txBody>
      </p:sp>
      <p:sp>
        <p:nvSpPr>
          <p:cNvPr id="8197" name="Rectangle 11"/>
          <p:cNvSpPr>
            <a:spLocks noChangeArrowheads="1"/>
          </p:cNvSpPr>
          <p:nvPr/>
        </p:nvSpPr>
        <p:spPr bwMode="auto">
          <a:xfrm>
            <a:off x="3347864" y="4473575"/>
            <a:ext cx="4146550" cy="180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990000"/>
                </a:solidFill>
              </a:rPr>
              <a:t>标准参照金属：铜</a:t>
            </a:r>
            <a:endParaRPr lang="zh-CN" altLang="en-US" sz="2800" b="1" dirty="0">
              <a:solidFill>
                <a:srgbClr val="990000"/>
              </a:solidFill>
            </a:endParaRP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990000"/>
                </a:solidFill>
              </a:rPr>
              <a:t>待测金属：铁、铝</a:t>
            </a:r>
            <a:endParaRPr lang="zh-CN" altLang="en-US" sz="28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2"/>
          <p:cNvSpPr txBox="1">
            <a:spLocks noChangeArrowheads="1"/>
          </p:cNvSpPr>
          <p:nvPr/>
        </p:nvSpPr>
        <p:spPr bwMode="auto"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实验原理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0" y="863600"/>
            <a:ext cx="8991600" cy="191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华文中宋" panose="02010600040101010101" pitchFamily="2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华文中宋" panose="02010600040101010101" pitchFamily="2" charset="-122"/>
              </a:rPr>
              <a:t>、牛顿冷却规律：</a:t>
            </a:r>
            <a:r>
              <a:rPr lang="zh-CN" altLang="en-US" b="1">
                <a:solidFill>
                  <a:srgbClr val="000066"/>
                </a:solidFill>
              </a:rPr>
              <a:t>当物体表面与周围存在温度差时，单位时间从单位面积散失的热量与温度差成正比。（</a:t>
            </a:r>
            <a:r>
              <a:rPr lang="zh-CN" altLang="en-US" b="1">
                <a:solidFill>
                  <a:srgbClr val="04A7DA"/>
                </a:solidFill>
                <a:latin typeface="华文中宋" panose="02010600040101010101" pitchFamily="2" charset="-122"/>
              </a:rPr>
              <a:t>比例系数称为热传递系数。</a:t>
            </a:r>
            <a:r>
              <a:rPr lang="zh-CN" altLang="en-US" b="1">
                <a:solidFill>
                  <a:srgbClr val="000066"/>
                </a:solidFill>
              </a:rPr>
              <a:t>）</a:t>
            </a:r>
            <a:endParaRPr lang="zh-CN" altLang="en-US" b="1">
              <a:solidFill>
                <a:srgbClr val="000066"/>
              </a:solidFill>
            </a:endParaRPr>
          </a:p>
          <a:p>
            <a:r>
              <a:rPr lang="zh-CN" altLang="en-US" b="1">
                <a:solidFill>
                  <a:srgbClr val="000066"/>
                </a:solidFill>
              </a:rPr>
              <a:t>       牛顿冷却定律是牛顿在</a:t>
            </a:r>
            <a:r>
              <a:rPr lang="en-US" altLang="zh-CN" b="1">
                <a:solidFill>
                  <a:srgbClr val="000066"/>
                </a:solidFill>
              </a:rPr>
              <a:t>1700</a:t>
            </a:r>
            <a:r>
              <a:rPr lang="zh-CN" altLang="en-US" b="1">
                <a:solidFill>
                  <a:srgbClr val="000066"/>
                </a:solidFill>
              </a:rPr>
              <a:t>年用实验确定的，在强迫对流时与实际符合较好，在自然对流时只在温度差不太大时才成立。</a:t>
            </a:r>
            <a:endParaRPr lang="zh-CN" altLang="en-US" b="1">
              <a:solidFill>
                <a:srgbClr val="000066"/>
              </a:solidFill>
            </a:endParaRPr>
          </a:p>
        </p:txBody>
      </p:sp>
      <p:graphicFrame>
        <p:nvGraphicFramePr>
          <p:cNvPr id="1026" name="Object 30"/>
          <p:cNvGraphicFramePr>
            <a:graphicFrameLocks noChangeAspect="1"/>
          </p:cNvGraphicFramePr>
          <p:nvPr/>
        </p:nvGraphicFramePr>
        <p:xfrm>
          <a:off x="1795463" y="3090863"/>
          <a:ext cx="47101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45720000" imgH="9448800" progId="Equation.DSMT4">
                  <p:embed/>
                </p:oleObj>
              </mc:Choice>
              <mc:Fallback>
                <p:oleObj name="Equation" r:id="rId1" imgW="45720000" imgH="9448800" progId="Equation.DSMT4">
                  <p:embed/>
                  <p:pic>
                    <p:nvPicPr>
                      <p:cNvPr id="0" name="Object 3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5463" y="3090863"/>
                        <a:ext cx="4710112" cy="974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1"/>
          <p:cNvGraphicFramePr>
            <a:graphicFrameLocks noChangeAspect="1"/>
          </p:cNvGraphicFramePr>
          <p:nvPr/>
        </p:nvGraphicFramePr>
        <p:xfrm>
          <a:off x="4706938" y="4265613"/>
          <a:ext cx="18145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1031200" imgH="4267200" progId="Equation.DSMT4">
                  <p:embed/>
                </p:oleObj>
              </mc:Choice>
              <mc:Fallback>
                <p:oleObj name="Equation" r:id="rId3" imgW="21031200" imgH="4267200" progId="Equation.DSMT4">
                  <p:embed/>
                  <p:pic>
                    <p:nvPicPr>
                      <p:cNvPr id="0" name="Object 3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6938" y="4265613"/>
                        <a:ext cx="1814512" cy="36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32"/>
          <p:cNvGraphicFramePr>
            <a:graphicFrameLocks noChangeAspect="1"/>
          </p:cNvGraphicFramePr>
          <p:nvPr/>
        </p:nvGraphicFramePr>
        <p:xfrm>
          <a:off x="1135063" y="4149725"/>
          <a:ext cx="31369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6576000" imgH="9448800" progId="Equation.DSMT4">
                  <p:embed/>
                </p:oleObj>
              </mc:Choice>
              <mc:Fallback>
                <p:oleObj name="Equation" r:id="rId5" imgW="36576000" imgH="9448800" progId="Equation.DSMT4">
                  <p:embed/>
                  <p:pic>
                    <p:nvPicPr>
                      <p:cNvPr id="0" name="Object 3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5063" y="4149725"/>
                        <a:ext cx="3136900" cy="811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33"/>
          <p:cNvGraphicFramePr>
            <a:graphicFrameLocks noChangeAspect="1"/>
          </p:cNvGraphicFramePr>
          <p:nvPr/>
        </p:nvGraphicFramePr>
        <p:xfrm>
          <a:off x="6804025" y="4213225"/>
          <a:ext cx="17287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8592800" imgH="5486400" progId="Equation.DSMT4">
                  <p:embed/>
                </p:oleObj>
              </mc:Choice>
              <mc:Fallback>
                <p:oleObj name="Equation" r:id="rId7" imgW="18592800" imgH="5486400" progId="Equation.DSMT4">
                  <p:embed/>
                  <p:pic>
                    <p:nvPicPr>
                      <p:cNvPr id="0" name="Object 3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04025" y="4213225"/>
                        <a:ext cx="1728788" cy="509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34"/>
          <p:cNvGraphicFramePr>
            <a:graphicFrameLocks noChangeAspect="1"/>
          </p:cNvGraphicFramePr>
          <p:nvPr/>
        </p:nvGraphicFramePr>
        <p:xfrm>
          <a:off x="1152525" y="5526088"/>
          <a:ext cx="5368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56388000" imgH="7620000" progId="Equation.DSMT4">
                  <p:embed/>
                </p:oleObj>
              </mc:Choice>
              <mc:Fallback>
                <p:oleObj name="Equation" r:id="rId9" imgW="56388000" imgH="7620000" progId="Equation.DSMT4">
                  <p:embed/>
                  <p:pic>
                    <p:nvPicPr>
                      <p:cNvPr id="0" name="Object 3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2525" y="5526088"/>
                        <a:ext cx="5368925" cy="723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35"/>
          <p:cNvGraphicFramePr>
            <a:graphicFrameLocks noChangeAspect="1"/>
          </p:cNvGraphicFramePr>
          <p:nvPr/>
        </p:nvGraphicFramePr>
        <p:xfrm>
          <a:off x="1163638" y="5010150"/>
          <a:ext cx="34655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36880800" imgH="5486400" progId="Equation.DSMT4">
                  <p:embed/>
                </p:oleObj>
              </mc:Choice>
              <mc:Fallback>
                <p:oleObj name="Equation" r:id="rId11" imgW="36880800" imgH="5486400" progId="Equation.DSMT4">
                  <p:embed/>
                  <p:pic>
                    <p:nvPicPr>
                      <p:cNvPr id="0" name="Object 3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63638" y="5010150"/>
                        <a:ext cx="3465512" cy="515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0" y="211138"/>
            <a:ext cx="50053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、比热容的测量原理与方法：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631950" y="2041525"/>
          <a:ext cx="36337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38100000" imgH="9448800" progId="Equation.DSMT4">
                  <p:embed/>
                </p:oleObj>
              </mc:Choice>
              <mc:Fallback>
                <p:oleObj name="Equation" r:id="rId1" imgW="38100000" imgH="9448800" progId="Equation.DSMT4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1950" y="2041525"/>
                        <a:ext cx="3633788" cy="901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7" name="Group 12"/>
          <p:cNvGrpSpPr/>
          <p:nvPr/>
        </p:nvGrpSpPr>
        <p:grpSpPr bwMode="auto">
          <a:xfrm>
            <a:off x="273050" y="549275"/>
            <a:ext cx="8432800" cy="1563688"/>
            <a:chOff x="172" y="482"/>
            <a:chExt cx="5312" cy="985"/>
          </a:xfrm>
        </p:grpSpPr>
        <p:sp>
          <p:nvSpPr>
            <p:cNvPr id="2070" name="Rectangle 7"/>
            <p:cNvSpPr>
              <a:spLocks noChangeArrowheads="1"/>
            </p:cNvSpPr>
            <p:nvPr/>
          </p:nvSpPr>
          <p:spPr bwMode="auto">
            <a:xfrm>
              <a:off x="172" y="482"/>
              <a:ext cx="5312" cy="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zh-CN" altLang="en-US" b="1">
                  <a:solidFill>
                    <a:srgbClr val="04A7DA"/>
                  </a:solidFill>
                  <a:latin typeface="华文中宋" panose="02010600040101010101" pitchFamily="2" charset="-122"/>
                </a:rPr>
                <a:t>质量为</a:t>
              </a:r>
              <a:r>
                <a:rPr lang="en-US" altLang="zh-CN" b="1" i="1">
                  <a:solidFill>
                    <a:srgbClr val="04A7DA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b="1" baseline="-25000">
                  <a:solidFill>
                    <a:srgbClr val="04A7DA"/>
                  </a:solidFill>
                  <a:latin typeface="华文中宋" panose="02010600040101010101" pitchFamily="2" charset="-122"/>
                </a:rPr>
                <a:t>1</a:t>
              </a:r>
              <a:r>
                <a:rPr lang="zh-CN" altLang="en-US" b="1">
                  <a:solidFill>
                    <a:srgbClr val="04A7DA"/>
                  </a:solidFill>
                  <a:latin typeface="华文中宋" panose="02010600040101010101" pitchFamily="2" charset="-122"/>
                </a:rPr>
                <a:t>的样品加热后在低温环境冷却：</a:t>
              </a:r>
              <a:r>
                <a:rPr lang="zh-CN" altLang="en-US" b="1">
                  <a:solidFill>
                    <a:srgbClr val="000066"/>
                  </a:solidFill>
                  <a:latin typeface="华文中宋" panose="02010600040101010101" pitchFamily="2" charset="-122"/>
                </a:rPr>
                <a:t>单位时间热量损失          </a:t>
              </a:r>
              <a:endParaRPr lang="zh-CN" altLang="en-US" b="1">
                <a:solidFill>
                  <a:srgbClr val="000066"/>
                </a:solidFill>
                <a:latin typeface="华文中宋" panose="02010600040101010101" pitchFamily="2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b="1">
                  <a:solidFill>
                    <a:srgbClr val="000066"/>
                  </a:solidFill>
                  <a:latin typeface="华文中宋" panose="02010600040101010101" pitchFamily="2" charset="-122"/>
                </a:rPr>
                <a:t>        与温度下降速率      成正比</a:t>
              </a:r>
              <a:endParaRPr lang="zh-CN" altLang="en-US" b="1">
                <a:solidFill>
                  <a:srgbClr val="000066"/>
                </a:solidFill>
                <a:latin typeface="华文中宋" panose="02010600040101010101" pitchFamily="2" charset="-122"/>
              </a:endParaRPr>
            </a:p>
          </p:txBody>
        </p:sp>
        <p:graphicFrame>
          <p:nvGraphicFramePr>
            <p:cNvPr id="2054" name="Object 8"/>
            <p:cNvGraphicFramePr>
              <a:graphicFrameLocks noChangeAspect="1"/>
            </p:cNvGraphicFramePr>
            <p:nvPr/>
          </p:nvGraphicFramePr>
          <p:xfrm>
            <a:off x="357" y="965"/>
            <a:ext cx="356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6705600" imgH="9448800" progId="Equation.DSMT4">
                    <p:embed/>
                  </p:oleObj>
                </mc:Choice>
                <mc:Fallback>
                  <p:oleObj name="Equation" r:id="rId3" imgW="6705600" imgH="9448800" progId="Equation.DSMT4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7" y="965"/>
                          <a:ext cx="356" cy="50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9"/>
            <p:cNvGraphicFramePr>
              <a:graphicFrameLocks noChangeAspect="1"/>
            </p:cNvGraphicFramePr>
            <p:nvPr/>
          </p:nvGraphicFramePr>
          <p:xfrm>
            <a:off x="2114" y="884"/>
            <a:ext cx="343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5" imgW="6705600" imgH="9448800" progId="Equation.DSMT4">
                    <p:embed/>
                  </p:oleObj>
                </mc:Choice>
                <mc:Fallback>
                  <p:oleObj name="Equation" r:id="rId5" imgW="6705600" imgH="9448800" progId="Equation.DSMT4">
                    <p:embed/>
                    <p:pic>
                      <p:nvPicPr>
                        <p:cNvPr id="0" name="Object 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14" y="884"/>
                          <a:ext cx="343" cy="4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273050" y="3362325"/>
            <a:ext cx="2927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根据牛顿冷却定律有</a:t>
            </a:r>
            <a:endParaRPr lang="zh-CN" altLang="en-US" b="1">
              <a:solidFill>
                <a:srgbClr val="000066"/>
              </a:solidFill>
              <a:latin typeface="华文中宋" panose="02010600040101010101" pitchFamily="2" charset="-122"/>
            </a:endParaRPr>
          </a:p>
        </p:txBody>
      </p:sp>
      <p:sp>
        <p:nvSpPr>
          <p:cNvPr id="2059" name="Text Box 16"/>
          <p:cNvSpPr txBox="1">
            <a:spLocks noChangeArrowheads="1"/>
          </p:cNvSpPr>
          <p:nvPr/>
        </p:nvSpPr>
        <p:spPr bwMode="auto">
          <a:xfrm>
            <a:off x="334963" y="5153025"/>
            <a:ext cx="2538412" cy="120032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尺寸相同：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altLang="zh-CN" baseline="-25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环境相同：</a:t>
            </a:r>
            <a:r>
              <a:rPr lang="en-US" altLang="zh-CN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altLang="zh-CN" baseline="-250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zh-CN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T1=T2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0" name="AutoShape 17"/>
          <p:cNvSpPr>
            <a:spLocks noChangeArrowheads="1"/>
          </p:cNvSpPr>
          <p:nvPr/>
        </p:nvSpPr>
        <p:spPr bwMode="auto">
          <a:xfrm>
            <a:off x="2931318" y="5622925"/>
            <a:ext cx="969963" cy="288925"/>
          </a:xfrm>
          <a:prstGeom prst="rightArrow">
            <a:avLst>
              <a:gd name="adj1" fmla="val 50000"/>
              <a:gd name="adj2" fmla="val 83929"/>
            </a:avLst>
          </a:prstGeom>
          <a:gradFill rotWithShape="1">
            <a:gsLst>
              <a:gs pos="0">
                <a:srgbClr val="00B8B4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006666"/>
              </a:solidFill>
            </a:endParaRPr>
          </a:p>
        </p:txBody>
      </p:sp>
      <p:graphicFrame>
        <p:nvGraphicFramePr>
          <p:cNvPr id="2051" name="Object 18"/>
          <p:cNvGraphicFramePr>
            <a:graphicFrameLocks noChangeAspect="1"/>
          </p:cNvGraphicFramePr>
          <p:nvPr/>
        </p:nvGraphicFramePr>
        <p:xfrm>
          <a:off x="3843338" y="4691063"/>
          <a:ext cx="332422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9319200" imgH="18288000" progId="Equation.DSMT4">
                  <p:embed/>
                </p:oleObj>
              </mc:Choice>
              <mc:Fallback>
                <p:oleObj name="Equation" r:id="rId7" imgW="39319200" imgH="18288000" progId="Equation.DSMT4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3338" y="4691063"/>
                        <a:ext cx="3324225" cy="1546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Line 20"/>
          <p:cNvSpPr>
            <a:spLocks noChangeShapeType="1"/>
          </p:cNvSpPr>
          <p:nvPr/>
        </p:nvSpPr>
        <p:spPr bwMode="auto">
          <a:xfrm flipV="1">
            <a:off x="5867400" y="4827588"/>
            <a:ext cx="1081088" cy="325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2" name="Rectangle 21"/>
          <p:cNvSpPr>
            <a:spLocks noChangeArrowheads="1"/>
          </p:cNvSpPr>
          <p:nvPr/>
        </p:nvSpPr>
        <p:spPr bwMode="auto">
          <a:xfrm>
            <a:off x="7019925" y="4451350"/>
            <a:ext cx="1617663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66"/>
                </a:solidFill>
                <a:latin typeface="华文中宋" panose="02010600040101010101" pitchFamily="2" charset="-122"/>
              </a:rPr>
              <a:t>样品</a:t>
            </a:r>
            <a:r>
              <a:rPr lang="en-US" altLang="zh-CN" sz="2000" b="1">
                <a:solidFill>
                  <a:srgbClr val="000066"/>
                </a:solidFill>
                <a:latin typeface="华文中宋" panose="02010600040101010101" pitchFamily="2" charset="-122"/>
              </a:rPr>
              <a:t>1</a:t>
            </a:r>
            <a:r>
              <a:rPr lang="zh-CN" altLang="en-US" sz="2000" b="1">
                <a:solidFill>
                  <a:srgbClr val="000066"/>
                </a:solidFill>
                <a:latin typeface="华文中宋" panose="02010600040101010101" pitchFamily="2" charset="-122"/>
              </a:rPr>
              <a:t>的降温速率</a:t>
            </a:r>
            <a:endParaRPr lang="zh-CN" altLang="en-US" sz="2000" b="1">
              <a:solidFill>
                <a:srgbClr val="000066"/>
              </a:solidFill>
              <a:latin typeface="华文中宋" panose="02010600040101010101" pitchFamily="2" charset="-122"/>
            </a:endParaRPr>
          </a:p>
        </p:txBody>
      </p:sp>
      <p:sp>
        <p:nvSpPr>
          <p:cNvPr id="2063" name="Rectangle 22"/>
          <p:cNvSpPr>
            <a:spLocks noChangeArrowheads="1"/>
          </p:cNvSpPr>
          <p:nvPr/>
        </p:nvSpPr>
        <p:spPr bwMode="auto">
          <a:xfrm>
            <a:off x="7275513" y="5373688"/>
            <a:ext cx="1617662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66"/>
                </a:solidFill>
                <a:latin typeface="华文中宋" panose="02010600040101010101" pitchFamily="2" charset="-122"/>
              </a:rPr>
              <a:t>样品</a:t>
            </a:r>
            <a:r>
              <a:rPr lang="en-US" altLang="zh-CN" sz="2000" b="1">
                <a:solidFill>
                  <a:srgbClr val="000066"/>
                </a:solidFill>
                <a:latin typeface="华文中宋" panose="02010600040101010101" pitchFamily="2" charset="-122"/>
              </a:rPr>
              <a:t>2</a:t>
            </a:r>
            <a:r>
              <a:rPr lang="zh-CN" altLang="en-US" sz="2000" b="1">
                <a:solidFill>
                  <a:srgbClr val="000066"/>
                </a:solidFill>
                <a:latin typeface="华文中宋" panose="02010600040101010101" pitchFamily="2" charset="-122"/>
              </a:rPr>
              <a:t>的降温速率</a:t>
            </a:r>
            <a:endParaRPr lang="zh-CN" altLang="en-US" sz="2000" b="1">
              <a:solidFill>
                <a:srgbClr val="000066"/>
              </a:solidFill>
              <a:latin typeface="华文中宋" panose="02010600040101010101" pitchFamily="2" charset="-122"/>
            </a:endParaRPr>
          </a:p>
        </p:txBody>
      </p:sp>
      <p:sp>
        <p:nvSpPr>
          <p:cNvPr id="2064" name="Freeform 23"/>
          <p:cNvSpPr/>
          <p:nvPr/>
        </p:nvSpPr>
        <p:spPr bwMode="auto">
          <a:xfrm>
            <a:off x="5867400" y="5624513"/>
            <a:ext cx="1408113" cy="142875"/>
          </a:xfrm>
          <a:custGeom>
            <a:avLst/>
            <a:gdLst>
              <a:gd name="T0" fmla="*/ 0 w 251"/>
              <a:gd name="T1" fmla="*/ 142875 h 92"/>
              <a:gd name="T2" fmla="*/ 1408113 w 251"/>
              <a:gd name="T3" fmla="*/ 0 h 92"/>
              <a:gd name="T4" fmla="*/ 0 60000 65536"/>
              <a:gd name="T5" fmla="*/ 0 60000 65536"/>
              <a:gd name="T6" fmla="*/ 0 w 251"/>
              <a:gd name="T7" fmla="*/ 0 h 92"/>
              <a:gd name="T8" fmla="*/ 251 w 251"/>
              <a:gd name="T9" fmla="*/ 92 h 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1" h="92">
                <a:moveTo>
                  <a:pt x="0" y="92"/>
                </a:moveTo>
                <a:lnTo>
                  <a:pt x="251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65" name="Group 25"/>
          <p:cNvGrpSpPr/>
          <p:nvPr/>
        </p:nvGrpSpPr>
        <p:grpSpPr bwMode="auto">
          <a:xfrm>
            <a:off x="3273425" y="2717800"/>
            <a:ext cx="3990976" cy="1785938"/>
            <a:chOff x="2062" y="1757"/>
            <a:chExt cx="2514" cy="1125"/>
          </a:xfrm>
        </p:grpSpPr>
        <p:grpSp>
          <p:nvGrpSpPr>
            <p:cNvPr id="2066" name="Group 19"/>
            <p:cNvGrpSpPr/>
            <p:nvPr/>
          </p:nvGrpSpPr>
          <p:grpSpPr bwMode="auto">
            <a:xfrm>
              <a:off x="2152" y="1757"/>
              <a:ext cx="2424" cy="1125"/>
              <a:chOff x="357" y="2268"/>
              <a:chExt cx="2424" cy="1125"/>
            </a:xfrm>
          </p:grpSpPr>
          <p:graphicFrame>
            <p:nvGraphicFramePr>
              <p:cNvPr id="2052" name="Object 10"/>
              <p:cNvGraphicFramePr>
                <a:graphicFrameLocks noChangeAspect="1"/>
              </p:cNvGraphicFramePr>
              <p:nvPr/>
            </p:nvGraphicFramePr>
            <p:xfrm>
              <a:off x="1035" y="2268"/>
              <a:ext cx="1736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Equation" r:id="rId9" imgW="31394400" imgH="10363200" progId="Equation.DSMT4">
                      <p:embed/>
                    </p:oleObj>
                  </mc:Choice>
                  <mc:Fallback>
                    <p:oleObj name="Equation" r:id="rId9" imgW="31394400" imgH="1036320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035" y="2268"/>
                            <a:ext cx="1736" cy="57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" name="Object 13"/>
              <p:cNvGraphicFramePr>
                <a:graphicFrameLocks noChangeAspect="1"/>
              </p:cNvGraphicFramePr>
              <p:nvPr/>
            </p:nvGraphicFramePr>
            <p:xfrm>
              <a:off x="1027" y="2841"/>
              <a:ext cx="1754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Equation" r:id="rId11" imgW="32918400" imgH="10363200" progId="Equation.DSMT4">
                      <p:embed/>
                    </p:oleObj>
                  </mc:Choice>
                  <mc:Fallback>
                    <p:oleObj name="Equation" r:id="rId11" imgW="32918400" imgH="103632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27" y="2841"/>
                            <a:ext cx="1754" cy="55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68" name="Rectangle 14"/>
              <p:cNvSpPr>
                <a:spLocks noChangeArrowheads="1"/>
              </p:cNvSpPr>
              <p:nvPr/>
            </p:nvSpPr>
            <p:spPr bwMode="auto">
              <a:xfrm>
                <a:off x="357" y="2410"/>
                <a:ext cx="81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华文中宋" panose="02010600040101010101" pitchFamily="2" charset="-122"/>
                  </a:rPr>
                  <a:t>样品</a:t>
                </a:r>
                <a:r>
                  <a:rPr lang="en-US" altLang="zh-CN" b="1">
                    <a:latin typeface="华文中宋" panose="02010600040101010101" pitchFamily="2" charset="-122"/>
                  </a:rPr>
                  <a:t>1</a:t>
                </a:r>
                <a:r>
                  <a:rPr lang="zh-CN" altLang="en-US" b="1">
                    <a:latin typeface="华文中宋" panose="02010600040101010101" pitchFamily="2" charset="-122"/>
                  </a:rPr>
                  <a:t>：</a:t>
                </a:r>
                <a:endParaRPr lang="zh-CN" altLang="en-US" b="1">
                  <a:latin typeface="华文中宋" panose="02010600040101010101" pitchFamily="2" charset="-122"/>
                </a:endParaRPr>
              </a:p>
            </p:txBody>
          </p:sp>
          <p:sp>
            <p:nvSpPr>
              <p:cNvPr id="2069" name="Rectangle 15"/>
              <p:cNvSpPr>
                <a:spLocks noChangeArrowheads="1"/>
              </p:cNvSpPr>
              <p:nvPr/>
            </p:nvSpPr>
            <p:spPr bwMode="auto">
              <a:xfrm>
                <a:off x="357" y="2863"/>
                <a:ext cx="81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华文中宋" panose="02010600040101010101" pitchFamily="2" charset="-122"/>
                  </a:rPr>
                  <a:t>样品</a:t>
                </a:r>
                <a:r>
                  <a:rPr lang="en-US" altLang="zh-CN" b="1">
                    <a:latin typeface="华文中宋" panose="02010600040101010101" pitchFamily="2" charset="-122"/>
                  </a:rPr>
                  <a:t>2</a:t>
                </a:r>
                <a:r>
                  <a:rPr lang="zh-CN" altLang="en-US" b="1">
                    <a:latin typeface="华文中宋" panose="02010600040101010101" pitchFamily="2" charset="-122"/>
                  </a:rPr>
                  <a:t>：</a:t>
                </a:r>
                <a:endParaRPr lang="zh-CN" altLang="en-US" b="1">
                  <a:latin typeface="华文中宋" panose="02010600040101010101" pitchFamily="2" charset="-122"/>
                </a:endParaRPr>
              </a:p>
            </p:txBody>
          </p:sp>
        </p:grpSp>
        <p:sp>
          <p:nvSpPr>
            <p:cNvPr id="2067" name="AutoShape 24"/>
            <p:cNvSpPr/>
            <p:nvPr/>
          </p:nvSpPr>
          <p:spPr bwMode="auto">
            <a:xfrm>
              <a:off x="2062" y="2064"/>
              <a:ext cx="90" cy="553"/>
            </a:xfrm>
            <a:prstGeom prst="leftBrace">
              <a:avLst>
                <a:gd name="adj1" fmla="val 5120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827088" y="1190625"/>
          <a:ext cx="3760787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44500800" imgH="18288000" progId="Equation.DSMT4">
                  <p:embed/>
                </p:oleObj>
              </mc:Choice>
              <mc:Fallback>
                <p:oleObj name="Equation" r:id="rId1" imgW="44500800" imgH="182880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190625"/>
                        <a:ext cx="3760787" cy="1546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5013325" y="935038"/>
          <a:ext cx="2522538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9870400" imgH="21336000" progId="Equation.DSMT4">
                  <p:embed/>
                </p:oleObj>
              </mc:Choice>
              <mc:Fallback>
                <p:oleObj name="Equation" r:id="rId3" imgW="29870400" imgH="21336000" progId="Equation.DSMT4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3325" y="935038"/>
                        <a:ext cx="2522538" cy="180181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5013325" y="2736850"/>
          <a:ext cx="28559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3832800" imgH="10972800" progId="Equation.DSMT4">
                  <p:embed/>
                </p:oleObj>
              </mc:Choice>
              <mc:Fallback>
                <p:oleObj name="Equation" r:id="rId5" imgW="33832800" imgH="10972800" progId="Equation.DSMT4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3325" y="2736850"/>
                        <a:ext cx="2855913" cy="92551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323850" y="3662363"/>
            <a:ext cx="882015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   </a:t>
            </a:r>
            <a:r>
              <a:rPr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分别测量</a:t>
            </a:r>
            <a:r>
              <a:rPr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100℃</a:t>
            </a:r>
            <a:r>
              <a:rPr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时</a:t>
            </a:r>
            <a:r>
              <a:rPr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Cu </a:t>
            </a:r>
            <a:r>
              <a:rPr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、</a:t>
            </a:r>
            <a:r>
              <a:rPr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Fe</a:t>
            </a:r>
            <a:r>
              <a:rPr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、</a:t>
            </a:r>
            <a:r>
              <a:rPr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Al</a:t>
            </a:r>
            <a:r>
              <a:rPr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的降温速率</a:t>
            </a:r>
            <a:r>
              <a:rPr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,</a:t>
            </a:r>
            <a:r>
              <a:rPr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即可求用（</a:t>
            </a:r>
            <a:r>
              <a:rPr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3</a:t>
            </a:r>
            <a:r>
              <a:rPr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）式算出</a:t>
            </a:r>
            <a:r>
              <a:rPr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Fe</a:t>
            </a:r>
            <a:r>
              <a:rPr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、</a:t>
            </a:r>
            <a:r>
              <a:rPr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Al</a:t>
            </a:r>
            <a:r>
              <a:rPr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的比热容</a:t>
            </a:r>
            <a:endParaRPr lang="zh-CN" altLang="en-US" b="1">
              <a:solidFill>
                <a:srgbClr val="000066"/>
              </a:solidFill>
              <a:latin typeface="华文中宋" panose="02010600040101010101" pitchFamily="2" charset="-122"/>
            </a:endParaRPr>
          </a:p>
        </p:txBody>
      </p:sp>
      <p:sp>
        <p:nvSpPr>
          <p:cNvPr id="3079" name="Rectangle 223"/>
          <p:cNvSpPr>
            <a:spLocks noChangeArrowheads="1"/>
          </p:cNvSpPr>
          <p:nvPr/>
        </p:nvSpPr>
        <p:spPr bwMode="auto">
          <a:xfrm>
            <a:off x="827088" y="2997200"/>
            <a:ext cx="3536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6666"/>
                </a:solidFill>
                <a:latin typeface="华文中宋" panose="02010600040101010101" pitchFamily="2" charset="-122"/>
              </a:rPr>
              <a:t>本实验温度用热电偶测量</a:t>
            </a:r>
            <a:endParaRPr lang="zh-CN" altLang="en-US" b="1">
              <a:solidFill>
                <a:srgbClr val="006666"/>
              </a:solidFill>
              <a:latin typeface="华文中宋" panose="02010600040101010101" pitchFamily="2" charset="-122"/>
            </a:endParaRPr>
          </a:p>
        </p:txBody>
      </p:sp>
      <p:grpSp>
        <p:nvGrpSpPr>
          <p:cNvPr id="3080" name="Group 225"/>
          <p:cNvGrpSpPr/>
          <p:nvPr/>
        </p:nvGrpSpPr>
        <p:grpSpPr bwMode="auto">
          <a:xfrm>
            <a:off x="323850" y="4673600"/>
            <a:ext cx="8820150" cy="1309688"/>
            <a:chOff x="204" y="3072"/>
            <a:chExt cx="5556" cy="825"/>
          </a:xfrm>
        </p:grpSpPr>
        <p:sp>
          <p:nvSpPr>
            <p:cNvPr id="3081" name="Rectangle 222"/>
            <p:cNvSpPr>
              <a:spLocks noChangeArrowheads="1"/>
            </p:cNvSpPr>
            <p:nvPr/>
          </p:nvSpPr>
          <p:spPr bwMode="auto">
            <a:xfrm>
              <a:off x="204" y="3072"/>
              <a:ext cx="5556" cy="7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000066"/>
                  </a:solidFill>
                  <a:latin typeface="华文中宋" panose="02010600040101010101" pitchFamily="2" charset="-122"/>
                </a:rPr>
                <a:t>    </a:t>
              </a:r>
              <a:r>
                <a:rPr lang="zh-CN" altLang="en-US" b="1" dirty="0">
                  <a:solidFill>
                    <a:srgbClr val="000066"/>
                  </a:solidFill>
                  <a:latin typeface="华文中宋" panose="02010600040101010101" pitchFamily="2" charset="-122"/>
                </a:rPr>
                <a:t>降温速率测量方法：记录样品从</a:t>
              </a:r>
              <a:r>
                <a:rPr lang="en-US" altLang="zh-CN" b="1" dirty="0">
                  <a:solidFill>
                    <a:srgbClr val="000066"/>
                  </a:solidFill>
                  <a:latin typeface="华文中宋" panose="02010600040101010101" pitchFamily="2" charset="-122"/>
                </a:rPr>
                <a:t>102.1 ℃</a:t>
              </a:r>
              <a:r>
                <a:rPr lang="zh-CN" altLang="en-US" b="1" dirty="0">
                  <a:solidFill>
                    <a:srgbClr val="000066"/>
                  </a:solidFill>
                  <a:latin typeface="华文中宋" panose="02010600040101010101" pitchFamily="2" charset="-122"/>
                </a:rPr>
                <a:t>（</a:t>
              </a:r>
              <a:r>
                <a:rPr lang="en-US" altLang="zh-CN" b="1" dirty="0" smtClean="0">
                  <a:solidFill>
                    <a:srgbClr val="000066"/>
                  </a:solidFill>
                  <a:latin typeface="华文中宋" panose="02010600040101010101" pitchFamily="2" charset="-122"/>
                </a:rPr>
                <a:t>4.37mV</a:t>
              </a:r>
              <a:r>
                <a:rPr lang="en-US" altLang="zh-CN" b="1" dirty="0">
                  <a:solidFill>
                    <a:srgbClr val="000066"/>
                  </a:solidFill>
                  <a:latin typeface="华文中宋" panose="02010600040101010101" pitchFamily="2" charset="-122"/>
                </a:rPr>
                <a:t>)</a:t>
              </a:r>
              <a:r>
                <a:rPr lang="zh-CN" altLang="en-US" b="1" dirty="0">
                  <a:solidFill>
                    <a:srgbClr val="000066"/>
                  </a:solidFill>
                  <a:latin typeface="华文中宋" panose="02010600040101010101" pitchFamily="2" charset="-122"/>
                </a:rPr>
                <a:t>降温到</a:t>
              </a:r>
              <a:endParaRPr lang="zh-CN" altLang="en-US" b="1" dirty="0">
                <a:solidFill>
                  <a:srgbClr val="000066"/>
                </a:solidFill>
                <a:latin typeface="华文中宋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000066"/>
                  </a:solidFill>
                  <a:latin typeface="华文中宋" panose="02010600040101010101" pitchFamily="2" charset="-122"/>
                </a:rPr>
                <a:t>98.1 ℃(</a:t>
              </a:r>
              <a:r>
                <a:rPr lang="en-US" altLang="zh-CN" b="1" dirty="0" smtClean="0">
                  <a:solidFill>
                    <a:srgbClr val="000066"/>
                  </a:solidFill>
                  <a:latin typeface="华文中宋" panose="02010600040101010101" pitchFamily="2" charset="-122"/>
                </a:rPr>
                <a:t>4.18mV</a:t>
              </a:r>
              <a:r>
                <a:rPr lang="en-US" altLang="zh-CN" b="1" dirty="0">
                  <a:solidFill>
                    <a:srgbClr val="000066"/>
                  </a:solidFill>
                  <a:latin typeface="华文中宋" panose="02010600040101010101" pitchFamily="2" charset="-122"/>
                </a:rPr>
                <a:t>)</a:t>
              </a:r>
              <a:r>
                <a:rPr lang="zh-CN" altLang="en-US" b="1" dirty="0">
                  <a:solidFill>
                    <a:srgbClr val="000066"/>
                  </a:solidFill>
                  <a:latin typeface="华文中宋" panose="02010600040101010101" pitchFamily="2" charset="-122"/>
                </a:rPr>
                <a:t>所需要的时间求出</a:t>
              </a:r>
              <a:endParaRPr lang="zh-CN" altLang="en-US" b="1" dirty="0">
                <a:solidFill>
                  <a:srgbClr val="000066"/>
                </a:solidFill>
                <a:latin typeface="华文中宋" panose="02010600040101010101" pitchFamily="2" charset="-122"/>
              </a:endParaRPr>
            </a:p>
          </p:txBody>
        </p:sp>
        <p:graphicFrame>
          <p:nvGraphicFramePr>
            <p:cNvPr id="3077" name="Object 224"/>
            <p:cNvGraphicFramePr>
              <a:graphicFrameLocks noChangeAspect="1"/>
            </p:cNvGraphicFramePr>
            <p:nvPr/>
          </p:nvGraphicFramePr>
          <p:xfrm>
            <a:off x="3323" y="3394"/>
            <a:ext cx="341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7" imgW="6400800" imgH="9448800" progId="Equation.DSMT4">
                    <p:embed/>
                  </p:oleObj>
                </mc:Choice>
                <mc:Fallback>
                  <p:oleObj name="Equation" r:id="rId7" imgW="6400800" imgH="9448800" progId="Equation.DSMT4">
                    <p:embed/>
                    <p:pic>
                      <p:nvPicPr>
                        <p:cNvPr id="0" name="Object 2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23" y="3394"/>
                          <a:ext cx="341" cy="50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实验内容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73050" y="896938"/>
            <a:ext cx="5791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66"/>
                </a:solidFill>
              </a:rPr>
              <a:t>1</a:t>
            </a:r>
            <a:r>
              <a:rPr lang="zh-CN" altLang="en-US" b="1">
                <a:solidFill>
                  <a:srgbClr val="000066"/>
                </a:solidFill>
              </a:rPr>
              <a:t>、用比较法测量</a:t>
            </a:r>
            <a:r>
              <a:rPr lang="en-US" altLang="zh-CN" b="1">
                <a:solidFill>
                  <a:srgbClr val="000066"/>
                </a:solidFill>
              </a:rPr>
              <a:t>100℃</a:t>
            </a:r>
            <a:r>
              <a:rPr lang="zh-CN" altLang="en-US" b="1">
                <a:solidFill>
                  <a:srgbClr val="000066"/>
                </a:solidFill>
              </a:rPr>
              <a:t>时</a:t>
            </a:r>
            <a:r>
              <a:rPr lang="en-US" altLang="zh-CN" b="1">
                <a:solidFill>
                  <a:srgbClr val="000066"/>
                </a:solidFill>
              </a:rPr>
              <a:t>Fe</a:t>
            </a:r>
            <a:r>
              <a:rPr lang="zh-CN" altLang="en-US" b="1">
                <a:solidFill>
                  <a:srgbClr val="000066"/>
                </a:solidFill>
              </a:rPr>
              <a:t>和</a:t>
            </a:r>
            <a:r>
              <a:rPr lang="en-US" altLang="zh-CN" b="1">
                <a:solidFill>
                  <a:srgbClr val="000066"/>
                </a:solidFill>
              </a:rPr>
              <a:t>Al</a:t>
            </a:r>
            <a:r>
              <a:rPr lang="zh-CN" altLang="en-US" b="1">
                <a:solidFill>
                  <a:srgbClr val="000066"/>
                </a:solidFill>
              </a:rPr>
              <a:t>的比热容</a:t>
            </a:r>
            <a:endParaRPr lang="zh-CN" altLang="en-US" b="1">
              <a:solidFill>
                <a:srgbClr val="000066"/>
              </a:solidFill>
            </a:endParaRPr>
          </a:p>
        </p:txBody>
      </p:sp>
      <p:graphicFrame>
        <p:nvGraphicFramePr>
          <p:cNvPr id="4098" name="Object 226"/>
          <p:cNvGraphicFramePr>
            <a:graphicFrameLocks noChangeAspect="1"/>
          </p:cNvGraphicFramePr>
          <p:nvPr/>
        </p:nvGraphicFramePr>
        <p:xfrm>
          <a:off x="827088" y="1557338"/>
          <a:ext cx="2522537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29870400" imgH="21336000" progId="Equation.DSMT4">
                  <p:embed/>
                </p:oleObj>
              </mc:Choice>
              <mc:Fallback>
                <p:oleObj name="Equation" r:id="rId1" imgW="29870400" imgH="21336000" progId="Equation.DSMT4">
                  <p:embed/>
                  <p:pic>
                    <p:nvPicPr>
                      <p:cNvPr id="0" name="Object 22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557338"/>
                        <a:ext cx="2522537" cy="180181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27"/>
          <p:cNvGraphicFramePr>
            <a:graphicFrameLocks noChangeAspect="1"/>
          </p:cNvGraphicFramePr>
          <p:nvPr/>
        </p:nvGraphicFramePr>
        <p:xfrm>
          <a:off x="3851275" y="1989138"/>
          <a:ext cx="2855913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3832800" imgH="10972800" progId="Equation.DSMT4">
                  <p:embed/>
                </p:oleObj>
              </mc:Choice>
              <mc:Fallback>
                <p:oleObj name="Equation" r:id="rId3" imgW="33832800" imgH="10972800" progId="Equation.DSMT4">
                  <p:embed/>
                  <p:pic>
                    <p:nvPicPr>
                      <p:cNvPr id="0" name="Object 22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275" y="1989138"/>
                        <a:ext cx="2855913" cy="92551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2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075" y="3860800"/>
            <a:ext cx="7123113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73050" y="896938"/>
            <a:ext cx="31988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66"/>
                </a:solidFill>
              </a:rPr>
              <a:t>2</a:t>
            </a:r>
            <a:r>
              <a:rPr lang="zh-CN" altLang="en-US" b="1">
                <a:solidFill>
                  <a:srgbClr val="000066"/>
                </a:solidFill>
              </a:rPr>
              <a:t>、测量</a:t>
            </a:r>
            <a:r>
              <a:rPr lang="en-US" altLang="zh-CN" b="1">
                <a:solidFill>
                  <a:srgbClr val="000066"/>
                </a:solidFill>
              </a:rPr>
              <a:t>Cu</a:t>
            </a:r>
            <a:r>
              <a:rPr lang="zh-CN" altLang="en-US" b="1">
                <a:solidFill>
                  <a:srgbClr val="000066"/>
                </a:solidFill>
              </a:rPr>
              <a:t>的冷却规律</a:t>
            </a:r>
            <a:endParaRPr lang="zh-CN" altLang="en-US" b="1">
              <a:solidFill>
                <a:srgbClr val="000066"/>
              </a:solidFill>
            </a:endParaRPr>
          </a:p>
        </p:txBody>
      </p:sp>
      <p:graphicFrame>
        <p:nvGraphicFramePr>
          <p:cNvPr id="649280" name="Group 64"/>
          <p:cNvGraphicFramePr>
            <a:graphicFrameLocks noGrp="1"/>
          </p:cNvGraphicFramePr>
          <p:nvPr/>
        </p:nvGraphicFramePr>
        <p:xfrm>
          <a:off x="273050" y="1874838"/>
          <a:ext cx="8135938" cy="2111693"/>
        </p:xfrm>
        <a:graphic>
          <a:graphicData uri="http://schemas.openxmlformats.org/drawingml/2006/table">
            <a:tbl>
              <a:tblPr/>
              <a:tblGrid>
                <a:gridCol w="904875"/>
                <a:gridCol w="901700"/>
                <a:gridCol w="904875"/>
                <a:gridCol w="904875"/>
                <a:gridCol w="903288"/>
                <a:gridCol w="904875"/>
                <a:gridCol w="904875"/>
                <a:gridCol w="901700"/>
                <a:gridCol w="904875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电压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时间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电压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时间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273050" y="101600"/>
            <a:ext cx="29273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数据处理要求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273050" y="1125538"/>
            <a:ext cx="37576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66"/>
                </a:solidFill>
              </a:rPr>
              <a:t>1</a:t>
            </a:r>
            <a:r>
              <a:rPr lang="zh-CN" altLang="en-US" b="1">
                <a:solidFill>
                  <a:srgbClr val="000066"/>
                </a:solidFill>
              </a:rPr>
              <a:t>、计算出</a:t>
            </a:r>
            <a:r>
              <a:rPr lang="en-US" altLang="zh-CN" b="1">
                <a:solidFill>
                  <a:srgbClr val="000066"/>
                </a:solidFill>
              </a:rPr>
              <a:t>Fe</a:t>
            </a:r>
            <a:r>
              <a:rPr lang="zh-CN" altLang="en-US" b="1">
                <a:solidFill>
                  <a:srgbClr val="000066"/>
                </a:solidFill>
              </a:rPr>
              <a:t>、</a:t>
            </a:r>
            <a:r>
              <a:rPr lang="en-US" altLang="zh-CN" b="1">
                <a:solidFill>
                  <a:srgbClr val="000066"/>
                </a:solidFill>
              </a:rPr>
              <a:t>Al</a:t>
            </a:r>
            <a:r>
              <a:rPr lang="zh-CN" altLang="en-US" b="1">
                <a:solidFill>
                  <a:srgbClr val="000066"/>
                </a:solidFill>
              </a:rPr>
              <a:t>的比热容</a:t>
            </a:r>
            <a:endParaRPr lang="zh-CN" altLang="en-US" b="1">
              <a:solidFill>
                <a:srgbClr val="000066"/>
              </a:solidFill>
            </a:endParaRP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255587" y="1676400"/>
            <a:ext cx="88884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66"/>
                </a:solidFill>
              </a:rPr>
              <a:t>2</a:t>
            </a:r>
            <a:r>
              <a:rPr lang="zh-CN" altLang="en-US" b="1" dirty="0">
                <a:solidFill>
                  <a:srgbClr val="000066"/>
                </a:solidFill>
              </a:rPr>
              <a:t>、画出铜的冷却曲线（已知热电偶和温度的对应关系如图所示）</a:t>
            </a:r>
            <a:endParaRPr lang="zh-CN" altLang="en-US" b="1" dirty="0">
              <a:solidFill>
                <a:srgbClr val="000066"/>
              </a:solidFill>
            </a:endParaRP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2133600"/>
            <a:ext cx="7848872" cy="432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1079</Words>
  <Application>WPS 演示</Application>
  <PresentationFormat>全屏显示(4:3)</PresentationFormat>
  <Paragraphs>137</Paragraphs>
  <Slides>15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15</vt:i4>
      </vt:variant>
    </vt:vector>
  </HeadingPairs>
  <TitlesOfParts>
    <vt:vector size="51" baseType="lpstr">
      <vt:lpstr>Arial</vt:lpstr>
      <vt:lpstr>宋体</vt:lpstr>
      <vt:lpstr>Wingdings</vt:lpstr>
      <vt:lpstr>华文中宋</vt:lpstr>
      <vt:lpstr>华文隶书</vt:lpstr>
      <vt:lpstr>Times New Roman</vt:lpstr>
      <vt:lpstr>黑体</vt:lpstr>
      <vt:lpstr>微软雅黑</vt:lpstr>
      <vt:lpstr>华文新魏</vt:lpstr>
      <vt:lpstr>华文行楷</vt:lpstr>
      <vt:lpstr>楷体_GB2312</vt:lpstr>
      <vt:lpstr>新宋体</vt:lpstr>
      <vt:lpstr>Arial Unicode MS</vt:lpstr>
      <vt:lpstr>Calibri</vt:lpstr>
      <vt:lpstr>古瓶荷花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Taki</cp:lastModifiedBy>
  <cp:revision>115</cp:revision>
  <dcterms:created xsi:type="dcterms:W3CDTF">2007-03-01T02:00:00Z</dcterms:created>
  <dcterms:modified xsi:type="dcterms:W3CDTF">2021-04-20T08:09:48Z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2052-11.1.0.10011</vt:lpwstr>
  </property>
</Properties>
</file>