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handoutMasterIdLst>
    <p:handoutMasterId r:id="rId63"/>
  </p:handoutMasterIdLst>
  <p:sldIdLst>
    <p:sldId id="400" r:id="rId3"/>
    <p:sldId id="401" r:id="rId4"/>
    <p:sldId id="259" r:id="rId5"/>
    <p:sldId id="260" r:id="rId7"/>
    <p:sldId id="263" r:id="rId8"/>
    <p:sldId id="338" r:id="rId9"/>
    <p:sldId id="339" r:id="rId10"/>
    <p:sldId id="314" r:id="rId11"/>
    <p:sldId id="266" r:id="rId12"/>
    <p:sldId id="267" r:id="rId13"/>
    <p:sldId id="269" r:id="rId14"/>
    <p:sldId id="270" r:id="rId15"/>
    <p:sldId id="272" r:id="rId16"/>
    <p:sldId id="273" r:id="rId17"/>
    <p:sldId id="276" r:id="rId18"/>
    <p:sldId id="277" r:id="rId19"/>
    <p:sldId id="278" r:id="rId20"/>
    <p:sldId id="281" r:id="rId21"/>
    <p:sldId id="282" r:id="rId22"/>
    <p:sldId id="403" r:id="rId23"/>
    <p:sldId id="284" r:id="rId24"/>
    <p:sldId id="285" r:id="rId25"/>
    <p:sldId id="287" r:id="rId26"/>
    <p:sldId id="288" r:id="rId27"/>
    <p:sldId id="289" r:id="rId28"/>
    <p:sldId id="315" r:id="rId29"/>
    <p:sldId id="319" r:id="rId30"/>
    <p:sldId id="320" r:id="rId31"/>
    <p:sldId id="321" r:id="rId32"/>
    <p:sldId id="322" r:id="rId33"/>
    <p:sldId id="323" r:id="rId34"/>
    <p:sldId id="324" r:id="rId35"/>
    <p:sldId id="325" r:id="rId36"/>
    <p:sldId id="326" r:id="rId37"/>
    <p:sldId id="327" r:id="rId38"/>
    <p:sldId id="328" r:id="rId39"/>
    <p:sldId id="331" r:id="rId40"/>
    <p:sldId id="332" r:id="rId41"/>
    <p:sldId id="333" r:id="rId42"/>
    <p:sldId id="342" r:id="rId43"/>
    <p:sldId id="336" r:id="rId44"/>
    <p:sldId id="337" r:id="rId45"/>
    <p:sldId id="297" r:id="rId46"/>
    <p:sldId id="341"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402" r:id="rId62"/>
  </p:sldIdLst>
  <p:sldSz cx="12192000" cy="6858000"/>
  <p:notesSz cx="7099300" cy="10234295"/>
  <p:custDataLst>
    <p:tags r:id="rId67"/>
  </p:custDataLst>
  <p:defaultTextStyle>
    <a:defPPr>
      <a:defRPr lang="en-US"/>
    </a:defPPr>
    <a:lvl1pPr algn="l" rtl="0" fontAlgn="base">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99CCFF"/>
    <a:srgbClr val="808000"/>
    <a:srgbClr val="333300"/>
    <a:srgbClr val="003300"/>
    <a:srgbClr val="336699"/>
    <a:srgbClr val="0099CC"/>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1491" autoAdjust="0"/>
  </p:normalViewPr>
  <p:slideViewPr>
    <p:cSldViewPr>
      <p:cViewPr varScale="1">
        <p:scale>
          <a:sx n="80" d="100"/>
          <a:sy n="80" d="100"/>
        </p:scale>
        <p:origin x="-45" y="-1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744"/>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tags" Target="tags/tag1.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a:defRPr sz="1300" b="0">
                <a:latin typeface="Arial" panose="020B0604020202020204" pitchFamily="34" charset="0"/>
              </a:defRPr>
            </a:lvl1pPr>
          </a:lstStyle>
          <a:p>
            <a:pPr>
              <a:defRPr/>
            </a:pPr>
            <a:endParaRPr lang="zh-CN" altLang="en-US"/>
          </a:p>
        </p:txBody>
      </p:sp>
      <p:sp>
        <p:nvSpPr>
          <p:cNvPr id="110595"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defRPr sz="1300" b="0">
                <a:latin typeface="Arial" panose="020B0604020202020204" pitchFamily="34" charset="0"/>
              </a:defRPr>
            </a:lvl1pPr>
          </a:lstStyle>
          <a:p>
            <a:pPr>
              <a:defRPr/>
            </a:pPr>
            <a:endParaRPr lang="en-US" altLang="zh-CN"/>
          </a:p>
        </p:txBody>
      </p:sp>
      <p:sp>
        <p:nvSpPr>
          <p:cNvPr id="110596"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a:defRPr sz="1300" b="0">
                <a:latin typeface="Arial" panose="020B0604020202020204" pitchFamily="34" charset="0"/>
              </a:defRPr>
            </a:lvl1pPr>
          </a:lstStyle>
          <a:p>
            <a:pPr>
              <a:defRPr/>
            </a:pPr>
            <a:endParaRPr lang="en-US" altLang="zh-CN"/>
          </a:p>
        </p:txBody>
      </p:sp>
      <p:sp>
        <p:nvSpPr>
          <p:cNvPr id="110597"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a:defRPr sz="1300" b="0">
                <a:latin typeface="Arial" panose="020B0604020202020204" pitchFamily="34" charset="0"/>
              </a:defRPr>
            </a:lvl1pPr>
          </a:lstStyle>
          <a:p>
            <a:pPr>
              <a:defRPr/>
            </a:pPr>
            <a:fld id="{6457A214-3559-4BD8-A032-319DD952FC99}"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a:defRPr sz="1300" b="0">
                <a:latin typeface="Arial" panose="020B0604020202020204" pitchFamily="34" charset="0"/>
              </a:defRPr>
            </a:lvl1pPr>
          </a:lstStyle>
          <a:p>
            <a:pPr>
              <a:defRPr/>
            </a:pPr>
            <a:endParaRPr lang="zh-CN" altLang="en-US"/>
          </a:p>
        </p:txBody>
      </p:sp>
      <p:sp>
        <p:nvSpPr>
          <p:cNvPr id="116739"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defRPr sz="1300" b="0">
                <a:latin typeface="Arial" panose="020B0604020202020204" pitchFamily="34" charset="0"/>
              </a:defRPr>
            </a:lvl1pPr>
          </a:lstStyle>
          <a:p>
            <a:pPr>
              <a:defRPr/>
            </a:pPr>
            <a:endParaRPr lang="en-US" altLang="zh-CN"/>
          </a:p>
        </p:txBody>
      </p:sp>
      <p:sp>
        <p:nvSpPr>
          <p:cNvPr id="11571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6741"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16742"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a:defRPr sz="1300" b="0">
                <a:latin typeface="Arial" panose="020B0604020202020204" pitchFamily="34" charset="0"/>
              </a:defRPr>
            </a:lvl1pPr>
          </a:lstStyle>
          <a:p>
            <a:pPr>
              <a:defRPr/>
            </a:pPr>
            <a:endParaRPr lang="en-US" altLang="zh-CN"/>
          </a:p>
        </p:txBody>
      </p:sp>
      <p:sp>
        <p:nvSpPr>
          <p:cNvPr id="116743"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a:defRPr sz="1300" b="0">
                <a:latin typeface="Arial" panose="020B0604020202020204" pitchFamily="34" charset="0"/>
              </a:defRPr>
            </a:lvl1pPr>
          </a:lstStyle>
          <a:p>
            <a:pPr>
              <a:defRPr/>
            </a:pPr>
            <a:fld id="{5D5963AB-51D7-4B56-957C-52AD6A606A3F}"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1561EE32-A374-4004-B8B2-078B21159320}" type="slidenum">
              <a:rPr lang="zh-CN" altLang="en-US" sz="1300" b="0" smtClean="0">
                <a:latin typeface="Arial" panose="020B0604020202020204" pitchFamily="34" charset="0"/>
              </a:rPr>
            </a:fld>
            <a:endParaRPr lang="en-US" altLang="zh-CN" sz="1300" b="0">
              <a:latin typeface="Arial" panose="020B0604020202020204" pitchFamily="34" charset="0"/>
            </a:endParaRPr>
          </a:p>
        </p:txBody>
      </p:sp>
      <p:sp>
        <p:nvSpPr>
          <p:cNvPr id="61443" name="Rectangle 2"/>
          <p:cNvSpPr>
            <a:spLocks noGrp="1" noRot="1" noChangeAspect="1" noChangeArrowheads="1" noTextEdit="1"/>
          </p:cNvSpPr>
          <p:nvPr>
            <p:ph type="sldImg"/>
          </p:nvPr>
        </p:nvSpPr>
        <p:spPr>
          <a:xfrm>
            <a:off x="139700" y="768350"/>
            <a:ext cx="6819900" cy="3836988"/>
          </a:xfrm>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2018A71-A467-4816-A42B-7A0015F254CF}" type="slidenum">
              <a:rPr lang="zh-CN" altLang="en-US" sz="1300" b="0" smtClean="0">
                <a:latin typeface="Arial" panose="020B0604020202020204" pitchFamily="34" charset="0"/>
              </a:rPr>
            </a:fld>
            <a:endParaRPr lang="en-US" altLang="zh-CN" sz="1300" b="0">
              <a:latin typeface="Arial" panose="020B0604020202020204" pitchFamily="34" charset="0"/>
            </a:endParaRPr>
          </a:p>
        </p:txBody>
      </p:sp>
      <p:sp>
        <p:nvSpPr>
          <p:cNvPr id="69635" name="Rectangle 2"/>
          <p:cNvSpPr>
            <a:spLocks noGrp="1" noRot="1" noChangeAspect="1" noChangeArrowheads="1" noTextEdit="1"/>
          </p:cNvSpPr>
          <p:nvPr>
            <p:ph type="sldImg"/>
          </p:nvPr>
        </p:nvSpPr>
        <p:spPr>
          <a:xfrm>
            <a:off x="139700" y="768350"/>
            <a:ext cx="6819900" cy="3836988"/>
          </a:xfrm>
        </p:spPr>
      </p:sp>
      <p:sp>
        <p:nvSpPr>
          <p:cNvPr id="696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F89824A0-D090-45D2-A8C0-A19BFD81C1D5}" type="slidenum">
              <a:rPr lang="zh-CN" altLang="en-US" sz="1300" b="0" smtClean="0">
                <a:latin typeface="Arial" panose="020B0604020202020204" pitchFamily="34" charset="0"/>
              </a:rPr>
            </a:fld>
            <a:endParaRPr lang="en-US" altLang="zh-CN" sz="1300" b="0">
              <a:latin typeface="Arial" panose="020B0604020202020204" pitchFamily="34" charset="0"/>
            </a:endParaRPr>
          </a:p>
        </p:txBody>
      </p:sp>
      <p:sp>
        <p:nvSpPr>
          <p:cNvPr id="70659" name="Rectangle 2"/>
          <p:cNvSpPr>
            <a:spLocks noGrp="1" noRot="1" noChangeAspect="1" noChangeArrowheads="1" noTextEdit="1"/>
          </p:cNvSpPr>
          <p:nvPr>
            <p:ph type="sldImg"/>
          </p:nvPr>
        </p:nvSpPr>
        <p:spPr>
          <a:xfrm>
            <a:off x="139700" y="768350"/>
            <a:ext cx="6819900" cy="3836988"/>
          </a:xfrm>
        </p:spPr>
      </p:sp>
      <p:sp>
        <p:nvSpPr>
          <p:cNvPr id="706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注意：该活动图很多细节作了简化，在实际业务建模过程中可以采用分层技术详细描述各业务流程细节</a:t>
            </a:r>
            <a:endParaRPr lang="en-US" altLang="zh-CN"/>
          </a:p>
          <a:p>
            <a:pPr eaLnBrk="1" hangingPunct="1"/>
            <a:r>
              <a:rPr lang="zh-CN" altLang="en-US"/>
              <a:t>如：在入住、预订之前都需要判定是否有房间，如果没有则直接结束</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1149E1E-3A10-404D-A17F-CB72639D53AF}" type="slidenum">
              <a:rPr lang="zh-CN" altLang="en-US" sz="1300" b="0" smtClean="0">
                <a:latin typeface="Arial" panose="020B0604020202020204" pitchFamily="34" charset="0"/>
              </a:rPr>
            </a:fld>
            <a:endParaRPr lang="en-US" altLang="zh-CN" sz="1300" b="0">
              <a:latin typeface="Arial" panose="020B0604020202020204" pitchFamily="34" charset="0"/>
            </a:endParaRPr>
          </a:p>
        </p:txBody>
      </p:sp>
      <p:sp>
        <p:nvSpPr>
          <p:cNvPr id="71683" name="Rectangle 2"/>
          <p:cNvSpPr>
            <a:spLocks noGrp="1" noRot="1" noChangeAspect="1" noChangeArrowheads="1" noTextEdit="1"/>
          </p:cNvSpPr>
          <p:nvPr>
            <p:ph type="sldImg"/>
          </p:nvPr>
        </p:nvSpPr>
        <p:spPr>
          <a:xfrm>
            <a:off x="139700" y="768350"/>
            <a:ext cx="6819900" cy="3836988"/>
          </a:xfrm>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D81E70-A7FA-4956-8EF9-8DBDAAE8D16F}" type="slidenum">
              <a:rPr lang="zh-CN" altLang="en-US" sz="1300" b="0" smtClean="0">
                <a:latin typeface="Arial" panose="020B0604020202020204" pitchFamily="34" charset="0"/>
              </a:rPr>
            </a:fld>
            <a:endParaRPr lang="en-US" altLang="zh-CN" sz="1300" b="0">
              <a:latin typeface="Arial" panose="020B0604020202020204" pitchFamily="34" charset="0"/>
            </a:endParaRPr>
          </a:p>
        </p:txBody>
      </p:sp>
      <p:sp>
        <p:nvSpPr>
          <p:cNvPr id="62467" name="Rectangle 2"/>
          <p:cNvSpPr>
            <a:spLocks noGrp="1" noRot="1" noChangeAspect="1" noChangeArrowheads="1" noTextEdit="1"/>
          </p:cNvSpPr>
          <p:nvPr>
            <p:ph type="sldImg"/>
          </p:nvPr>
        </p:nvSpPr>
        <p:spPr>
          <a:xfrm>
            <a:off x="139700" y="768350"/>
            <a:ext cx="6819900" cy="3836988"/>
          </a:xfrm>
        </p:spPr>
      </p:sp>
      <p:sp>
        <p:nvSpPr>
          <p:cNvPr id="62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DB39F1C4-03AE-46FE-962E-4BF9B186DDB3}" type="slidenum">
              <a:rPr lang="zh-CN" altLang="en-US" sz="1300" b="0" smtClean="0">
                <a:latin typeface="Arial" panose="020B0604020202020204" pitchFamily="34" charset="0"/>
              </a:rPr>
            </a:fld>
            <a:endParaRPr lang="en-US" altLang="zh-CN" sz="1300" b="0">
              <a:latin typeface="Arial" panose="020B0604020202020204" pitchFamily="34" charset="0"/>
            </a:endParaRPr>
          </a:p>
        </p:txBody>
      </p:sp>
      <p:sp>
        <p:nvSpPr>
          <p:cNvPr id="63491" name="Rectangle 2"/>
          <p:cNvSpPr>
            <a:spLocks noGrp="1" noRot="1" noChangeAspect="1" noChangeArrowheads="1" noTextEdit="1"/>
          </p:cNvSpPr>
          <p:nvPr>
            <p:ph type="sldImg"/>
          </p:nvPr>
        </p:nvSpPr>
        <p:spPr>
          <a:xfrm>
            <a:off x="139700" y="768350"/>
            <a:ext cx="6819900" cy="3836988"/>
          </a:xfrm>
        </p:spPr>
      </p:sp>
      <p:sp>
        <p:nvSpPr>
          <p:cNvPr id="63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5E248C0A-8A99-4576-98B9-67734EAA825D}" type="slidenum">
              <a:rPr lang="zh-CN" altLang="en-US" sz="1300" b="0" smtClean="0">
                <a:latin typeface="Arial" panose="020B0604020202020204" pitchFamily="34" charset="0"/>
              </a:rPr>
            </a:fld>
            <a:endParaRPr lang="en-US" altLang="zh-CN" sz="1300" b="0">
              <a:latin typeface="Arial" panose="020B0604020202020204" pitchFamily="34" charset="0"/>
            </a:endParaRPr>
          </a:p>
        </p:txBody>
      </p:sp>
      <p:sp>
        <p:nvSpPr>
          <p:cNvPr id="65539" name="Rectangle 2"/>
          <p:cNvSpPr>
            <a:spLocks noGrp="1" noRot="1" noChangeAspect="1" noChangeArrowheads="1" noTextEdit="1"/>
          </p:cNvSpPr>
          <p:nvPr>
            <p:ph type="sldImg"/>
          </p:nvPr>
        </p:nvSpPr>
        <p:spPr>
          <a:xfrm>
            <a:off x="139700" y="768350"/>
            <a:ext cx="6819900" cy="3836988"/>
          </a:xfrm>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39127034-3257-420A-969E-6821E9F97201}" type="slidenum">
              <a:rPr lang="zh-CN" altLang="en-US" sz="1300" b="0" smtClean="0">
                <a:latin typeface="Arial" panose="020B0604020202020204" pitchFamily="34" charset="0"/>
              </a:rPr>
            </a:fld>
            <a:endParaRPr lang="en-US" altLang="zh-CN" sz="1300" b="0">
              <a:latin typeface="Arial" panose="020B0604020202020204" pitchFamily="34" charset="0"/>
            </a:endParaRPr>
          </a:p>
        </p:txBody>
      </p:sp>
      <p:sp>
        <p:nvSpPr>
          <p:cNvPr id="66563" name="Rectangle 2"/>
          <p:cNvSpPr>
            <a:spLocks noGrp="1" noRot="1" noChangeAspect="1" noChangeArrowheads="1" noTextEdit="1"/>
          </p:cNvSpPr>
          <p:nvPr>
            <p:ph type="sldImg"/>
          </p:nvPr>
        </p:nvSpPr>
        <p:spPr>
          <a:xfrm>
            <a:off x="139700" y="768350"/>
            <a:ext cx="6819900" cy="3836988"/>
          </a:xfrm>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参与者一定是直接并且主动地向系统发出动作并获得反馈的，否则不是参与者。</a:t>
            </a:r>
            <a:endParaRPr lang="zh-CN" altLang="en-US"/>
          </a:p>
          <a:p>
            <a:r>
              <a:rPr lang="zh-CN" altLang="en-US"/>
              <a:t>例如：机票预订</a:t>
            </a:r>
            <a:r>
              <a:rPr lang="zh-CN" altLang="en-US"/>
              <a:t>系统</a:t>
            </a:r>
            <a:endParaRPr lang="zh-CN" altLang="en-US"/>
          </a:p>
          <a:p>
            <a:r>
              <a:rPr lang="en-US" altLang="zh-CN"/>
              <a:t>case1</a:t>
            </a:r>
            <a:r>
              <a:rPr lang="zh-CN" altLang="en-US"/>
              <a:t>：机票购买者通过登录网站购买机票，机票购买者就是</a:t>
            </a:r>
            <a:r>
              <a:rPr lang="zh-CN" altLang="en-US"/>
              <a:t>参与者</a:t>
            </a:r>
            <a:endParaRPr lang="zh-CN" altLang="en-US"/>
          </a:p>
          <a:p>
            <a:r>
              <a:rPr lang="en-US" altLang="zh-CN"/>
              <a:t>case2</a:t>
            </a:r>
            <a:r>
              <a:rPr lang="zh-CN" altLang="en-US"/>
              <a:t>：加入机票购买者通过呼叫中心，有人工坐席订票系统购买机票，那么人工坐席才是真正的参与者，而机票购买者实际上是交互中心的</a:t>
            </a:r>
            <a:r>
              <a:rPr lang="zh-CN" altLang="en-US"/>
              <a:t>参与者。</a:t>
            </a:r>
            <a:endParaRPr lang="zh-CN" altLang="en-US"/>
          </a:p>
          <a:p>
            <a:r>
              <a:rPr lang="en-US" altLang="zh-CN"/>
              <a:t>case3</a:t>
            </a:r>
            <a:r>
              <a:rPr lang="zh-CN" altLang="en-US"/>
              <a:t>：如果机票购买者通过呼叫中心的自动语音预订机票而不是通过人工坐席，那么呼叫中心就成为机票预订的一个参与者。这是一个非人类的</a:t>
            </a:r>
            <a:r>
              <a:rPr lang="zh-CN" altLang="en-US"/>
              <a:t>例子</a:t>
            </a:r>
            <a:endParaRPr lang="zh-CN" altLang="en-US"/>
          </a:p>
          <a:p>
            <a:r>
              <a:rPr lang="en-US" altLang="zh-CN"/>
              <a:t>case4</a:t>
            </a:r>
            <a:r>
              <a:rPr lang="zh-CN" altLang="en-US"/>
              <a:t>：如果扩大系统边界，让呼叫中心称为机票预订系统的一个子系统，如果购买者可以自主选择通过人工座席、自动语音还是登录网站预订机票，那么机票购买者作为参与者，人工坐席为业务</a:t>
            </a:r>
            <a:r>
              <a:rPr lang="zh-CN" altLang="en-US"/>
              <a:t>工人。</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39127034-3257-420A-969E-6821E9F97201}" type="slidenum">
              <a:rPr lang="zh-CN" altLang="en-US" sz="1300" b="0" smtClean="0">
                <a:latin typeface="Arial" panose="020B0604020202020204" pitchFamily="34" charset="0"/>
              </a:rPr>
            </a:fld>
            <a:endParaRPr lang="en-US" altLang="zh-CN" sz="1300" b="0">
              <a:latin typeface="Arial" panose="020B0604020202020204" pitchFamily="34" charset="0"/>
            </a:endParaRPr>
          </a:p>
        </p:txBody>
      </p:sp>
      <p:sp>
        <p:nvSpPr>
          <p:cNvPr id="66563" name="Rectangle 2"/>
          <p:cNvSpPr>
            <a:spLocks noGrp="1" noRot="1" noChangeAspect="1" noChangeArrowheads="1" noTextEdit="1"/>
          </p:cNvSpPr>
          <p:nvPr>
            <p:ph type="sldImg"/>
          </p:nvPr>
        </p:nvSpPr>
        <p:spPr>
          <a:xfrm>
            <a:off x="139700" y="768350"/>
            <a:ext cx="6819900" cy="3836988"/>
          </a:xfrm>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09B8FF0D-D8E8-45CD-8FE1-7821630F6748}" type="slidenum">
              <a:rPr lang="zh-CN" altLang="en-US" sz="1300" b="0" smtClean="0">
                <a:latin typeface="Arial" panose="020B0604020202020204" pitchFamily="34" charset="0"/>
              </a:rPr>
            </a:fld>
            <a:endParaRPr lang="en-US" altLang="zh-CN" sz="1300" b="0">
              <a:latin typeface="Arial" panose="020B0604020202020204" pitchFamily="34" charset="0"/>
            </a:endParaRPr>
          </a:p>
        </p:txBody>
      </p:sp>
      <p:sp>
        <p:nvSpPr>
          <p:cNvPr id="67587" name="Rectangle 2"/>
          <p:cNvSpPr>
            <a:spLocks noGrp="1" noRot="1" noChangeAspect="1" noChangeArrowheads="1" noTextEdit="1"/>
          </p:cNvSpPr>
          <p:nvPr>
            <p:ph type="sldImg"/>
          </p:nvPr>
        </p:nvSpPr>
        <p:spPr>
          <a:xfrm>
            <a:off x="139700" y="768350"/>
            <a:ext cx="6819900" cy="3836988"/>
          </a:xfrm>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DE110D40-2E05-452F-BC9A-0A064674957D}" type="slidenum">
              <a:rPr lang="zh-CN" altLang="en-US" sz="1300" b="0" smtClean="0">
                <a:latin typeface="Arial" panose="020B0604020202020204" pitchFamily="34" charset="0"/>
              </a:rPr>
            </a:fld>
            <a:endParaRPr lang="en-US" altLang="zh-CN" sz="1300" b="0">
              <a:latin typeface="Arial" panose="020B0604020202020204" pitchFamily="34" charset="0"/>
            </a:endParaRPr>
          </a:p>
        </p:txBody>
      </p:sp>
      <p:sp>
        <p:nvSpPr>
          <p:cNvPr id="68611" name="Rectangle 2"/>
          <p:cNvSpPr>
            <a:spLocks noGrp="1" noRot="1" noChangeAspect="1" noChangeArrowheads="1" noTextEdit="1"/>
          </p:cNvSpPr>
          <p:nvPr>
            <p:ph type="sldImg"/>
          </p:nvPr>
        </p:nvSpPr>
        <p:spPr>
          <a:xfrm>
            <a:off x="139700" y="768350"/>
            <a:ext cx="6819900" cy="3836988"/>
          </a:xfrm>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標題投影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標題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lstStyle>
          <a:p>
            <a:r>
              <a:rPr kumimoji="0" lang="zh-TW" altLang="en-US" smtClean="0"/>
              <a:t>按一下以編輯母片標題樣式</a:t>
            </a:r>
            <a:endParaRPr kumimoji="0" lang="en-US"/>
          </a:p>
        </p:txBody>
      </p:sp>
      <p:sp>
        <p:nvSpPr>
          <p:cNvPr id="3" name="副標題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TW" altLang="en-US" smtClean="0"/>
              <a:t>按一下以編輯母片副標題樣式</a:t>
            </a:r>
            <a:endParaRPr kumimoji="0" lang="en-US"/>
          </a:p>
        </p:txBody>
      </p:sp>
      <p:sp>
        <p:nvSpPr>
          <p:cNvPr id="4" name="日期版面配置區 3"/>
          <p:cNvSpPr>
            <a:spLocks noGrp="1"/>
          </p:cNvSpPr>
          <p:nvPr>
            <p:ph type="dt" sz="half" idx="10"/>
          </p:nvPr>
        </p:nvSpPr>
        <p:spPr/>
        <p:txBody>
          <a:bodyPr/>
          <a:lstStyle/>
          <a:p>
            <a:pPr>
              <a:defRPr/>
            </a:pPr>
            <a:endParaRPr lang="en-US" altLang="zh-CN"/>
          </a:p>
        </p:txBody>
      </p:sp>
      <p:sp>
        <p:nvSpPr>
          <p:cNvPr id="5" name="頁尾版面配置區 4"/>
          <p:cNvSpPr>
            <a:spLocks noGrp="1"/>
          </p:cNvSpPr>
          <p:nvPr>
            <p:ph type="ftr" sz="quarter" idx="11"/>
          </p:nvPr>
        </p:nvSpPr>
        <p:spPr/>
        <p:txBody>
          <a:bodyPr/>
          <a:lstStyle/>
          <a:p>
            <a:pPr>
              <a:defRPr/>
            </a:pPr>
            <a:endParaRPr lang="en-US" altLang="zh-CN"/>
          </a:p>
        </p:txBody>
      </p:sp>
      <p:sp>
        <p:nvSpPr>
          <p:cNvPr id="6" name="投影片編號版面配置區 5"/>
          <p:cNvSpPr>
            <a:spLocks noGrp="1"/>
          </p:cNvSpPr>
          <p:nvPr>
            <p:ph type="sldNum" sz="quarter" idx="12"/>
          </p:nvPr>
        </p:nvSpPr>
        <p:spPr/>
        <p:txBody>
          <a:bodyPr/>
          <a:lstStyle/>
          <a:p>
            <a:pPr>
              <a:defRPr/>
            </a:pPr>
            <a:r>
              <a:rPr lang="en-US" altLang="zh-CN" smtClean="0"/>
              <a:t>-</a:t>
            </a:r>
            <a:fld id="{84D0465F-A6A2-4704-8971-06036326BA03}" type="slidenum">
              <a:rPr lang="en-US" altLang="zh-CN" smtClean="0"/>
            </a:fld>
            <a:r>
              <a:rPr lang="en-US" altLang="zh-CN" smtClean="0"/>
              <a:t>-</a:t>
            </a:r>
            <a:endParaRPr lang="en-US" altLang="zh-CN"/>
          </a:p>
        </p:txBody>
      </p:sp>
      <p:sp>
        <p:nvSpPr>
          <p:cNvPr id="10" name="矩形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endParaRPr lang="zh-TW" altLang="en-US" smtClean="0"/>
          </a:p>
          <a:p>
            <a:pPr lvl="1" eaLnBrk="1" latinLnBrk="0" hangingPunct="1"/>
            <a:r>
              <a:rPr lang="zh-TW" altLang="en-US" smtClean="0"/>
              <a:t>第二層</a:t>
            </a:r>
            <a:endParaRPr lang="zh-TW" altLang="en-US" smtClean="0"/>
          </a:p>
          <a:p>
            <a:pPr lvl="2" eaLnBrk="1" latinLnBrk="0" hangingPunct="1"/>
            <a:r>
              <a:rPr lang="zh-TW" altLang="en-US" smtClean="0"/>
              <a:t>第三層</a:t>
            </a:r>
            <a:endParaRPr lang="zh-TW" altLang="en-US" smtClean="0"/>
          </a:p>
          <a:p>
            <a:pPr lvl="3" eaLnBrk="1" latinLnBrk="0" hangingPunct="1"/>
            <a:r>
              <a:rPr lang="zh-TW" altLang="en-US" smtClean="0"/>
              <a:t>第四層</a:t>
            </a:r>
            <a:endParaRPr lang="zh-TW" altLang="en-US" smtClean="0"/>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pPr>
              <a:defRPr/>
            </a:pPr>
            <a:endParaRPr lang="en-US" altLang="zh-CN"/>
          </a:p>
        </p:txBody>
      </p:sp>
      <p:sp>
        <p:nvSpPr>
          <p:cNvPr id="5" name="頁尾版面配置區 4"/>
          <p:cNvSpPr>
            <a:spLocks noGrp="1"/>
          </p:cNvSpPr>
          <p:nvPr>
            <p:ph type="ftr" sz="quarter" idx="11"/>
          </p:nvPr>
        </p:nvSpPr>
        <p:spPr/>
        <p:txBody>
          <a:bodyPr/>
          <a:lstStyle/>
          <a:p>
            <a:pPr>
              <a:defRPr/>
            </a:pPr>
            <a:endParaRPr lang="en-US" altLang="zh-CN"/>
          </a:p>
        </p:txBody>
      </p:sp>
      <p:sp>
        <p:nvSpPr>
          <p:cNvPr id="6" name="投影片編號版面配置區 5"/>
          <p:cNvSpPr>
            <a:spLocks noGrp="1"/>
          </p:cNvSpPr>
          <p:nvPr>
            <p:ph type="sldNum" sz="quarter" idx="12"/>
          </p:nvPr>
        </p:nvSpPr>
        <p:spPr/>
        <p:txBody>
          <a:bodyPr/>
          <a:lstStyle/>
          <a:p>
            <a:pPr>
              <a:defRPr/>
            </a:pPr>
            <a:r>
              <a:rPr lang="en-US" altLang="zh-CN" smtClean="0"/>
              <a:t>-</a:t>
            </a:r>
            <a:fld id="{84D0465F-A6A2-4704-8971-06036326BA03}" type="slidenum">
              <a:rPr lang="en-US" altLang="zh-CN" smtClean="0"/>
            </a:fld>
            <a:r>
              <a:rPr lang="en-US" altLang="zh-CN" smtClean="0"/>
              <a:t>-</a:t>
            </a:r>
            <a:endParaRPr lang="en-US" altLang="zh-C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直排標題及文字">
    <p:spTree>
      <p:nvGrpSpPr>
        <p:cNvPr id="1" name=""/>
        <p:cNvGrpSpPr/>
        <p:nvPr/>
      </p:nvGrpSpPr>
      <p:grpSpPr>
        <a:xfrm>
          <a:off x="0" y="0"/>
          <a:ext cx="0" cy="0"/>
          <a:chOff x="0" y="0"/>
          <a:chExt cx="0" cy="0"/>
        </a:xfrm>
      </p:grpSpPr>
      <p:sp>
        <p:nvSpPr>
          <p:cNvPr id="9" name="矩形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直排標題 1"/>
          <p:cNvSpPr>
            <a:spLocks noGrp="1"/>
          </p:cNvSpPr>
          <p:nvPr>
            <p:ph type="title" orient="vert"/>
          </p:nvPr>
        </p:nvSpPr>
        <p:spPr>
          <a:xfrm>
            <a:off x="9042400" y="274641"/>
            <a:ext cx="254000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609600" y="304801"/>
            <a:ext cx="8026400" cy="5851525"/>
          </a:xfrm>
        </p:spPr>
        <p:txBody>
          <a:bodyPr vert="eaVert"/>
          <a:lstStyle/>
          <a:p>
            <a:pPr lvl="0" eaLnBrk="1" latinLnBrk="0" hangingPunct="1"/>
            <a:r>
              <a:rPr lang="zh-TW" altLang="en-US" smtClean="0"/>
              <a:t>按一下以編輯母片文字樣式</a:t>
            </a:r>
            <a:endParaRPr lang="zh-TW" altLang="en-US" smtClean="0"/>
          </a:p>
          <a:p>
            <a:pPr lvl="1" eaLnBrk="1" latinLnBrk="0" hangingPunct="1"/>
            <a:r>
              <a:rPr lang="zh-TW" altLang="en-US" smtClean="0"/>
              <a:t>第二層</a:t>
            </a:r>
            <a:endParaRPr lang="zh-TW" altLang="en-US" smtClean="0"/>
          </a:p>
          <a:p>
            <a:pPr lvl="2" eaLnBrk="1" latinLnBrk="0" hangingPunct="1"/>
            <a:r>
              <a:rPr lang="zh-TW" altLang="en-US" smtClean="0"/>
              <a:t>第三層</a:t>
            </a:r>
            <a:endParaRPr lang="zh-TW" altLang="en-US" smtClean="0"/>
          </a:p>
          <a:p>
            <a:pPr lvl="3" eaLnBrk="1" latinLnBrk="0" hangingPunct="1"/>
            <a:r>
              <a:rPr lang="zh-TW" altLang="en-US" smtClean="0"/>
              <a:t>第四層</a:t>
            </a:r>
            <a:endParaRPr lang="zh-TW" altLang="en-US" smtClean="0"/>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pPr>
              <a:defRPr/>
            </a:pPr>
            <a:endParaRPr lang="en-US" altLang="zh-CN"/>
          </a:p>
        </p:txBody>
      </p:sp>
      <p:sp>
        <p:nvSpPr>
          <p:cNvPr id="5" name="頁尾版面配置區 4"/>
          <p:cNvSpPr>
            <a:spLocks noGrp="1"/>
          </p:cNvSpPr>
          <p:nvPr>
            <p:ph type="ftr" sz="quarter" idx="11"/>
          </p:nvPr>
        </p:nvSpPr>
        <p:spPr>
          <a:xfrm>
            <a:off x="3520796" y="6377460"/>
            <a:ext cx="5115205" cy="365125"/>
          </a:xfrm>
        </p:spPr>
        <p:txBody>
          <a:bodyPr/>
          <a:lstStyle/>
          <a:p>
            <a:pPr>
              <a:defRPr/>
            </a:pPr>
            <a:endParaRPr lang="en-US" altLang="zh-CN"/>
          </a:p>
        </p:txBody>
      </p:sp>
      <p:sp>
        <p:nvSpPr>
          <p:cNvPr id="6" name="投影片編號版面配置區 5"/>
          <p:cNvSpPr>
            <a:spLocks noGrp="1"/>
          </p:cNvSpPr>
          <p:nvPr>
            <p:ph type="sldNum" sz="quarter" idx="12"/>
          </p:nvPr>
        </p:nvSpPr>
        <p:spPr/>
        <p:txBody>
          <a:bodyPr/>
          <a:lstStyle/>
          <a:p>
            <a:pPr>
              <a:defRPr/>
            </a:pPr>
            <a:r>
              <a:rPr lang="en-US" altLang="zh-CN" smtClean="0"/>
              <a:t>-</a:t>
            </a:r>
            <a:fld id="{84D0465F-A6A2-4704-8971-06036326BA03}" type="slidenum">
              <a:rPr lang="en-US" altLang="zh-CN" smtClean="0"/>
            </a:fld>
            <a:r>
              <a:rPr lang="en-US" altLang="zh-CN" smtClean="0"/>
              <a:t>-</a:t>
            </a:r>
            <a:endParaRPr lang="en-US" altLang="zh-CN"/>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98502" y="260350"/>
            <a:ext cx="10581217" cy="6477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1007535" y="981076"/>
            <a:ext cx="5177367" cy="54006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388102" y="981076"/>
            <a:ext cx="5179484" cy="54006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p:txBody>
          <a:bodyPr/>
          <a:lstStyle>
            <a:lvl1pPr>
              <a:defRPr/>
            </a:lvl1pPr>
          </a:lstStyle>
          <a:p>
            <a:pPr>
              <a:defRPr/>
            </a:pPr>
            <a:r>
              <a:rPr lang="en-US" altLang="zh-CN"/>
              <a:t>-</a:t>
            </a:r>
            <a:fld id="{6B3EEB90-CB8C-413F-818F-0FDB1445C3FE}" type="slidenum">
              <a:rPr lang="en-US" altLang="zh-CN"/>
            </a:fld>
            <a:r>
              <a:rPr lang="en-US" altLang="zh-CN"/>
              <a:t>-</a:t>
            </a: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09600" y="155448"/>
            <a:ext cx="10972800" cy="1252728"/>
          </a:xfrm>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endParaRPr lang="zh-TW" altLang="en-US" smtClean="0"/>
          </a:p>
          <a:p>
            <a:pPr lvl="1" eaLnBrk="1" latinLnBrk="0" hangingPunct="1"/>
            <a:r>
              <a:rPr lang="zh-TW" altLang="en-US" smtClean="0"/>
              <a:t>第二層</a:t>
            </a:r>
            <a:endParaRPr lang="zh-TW" altLang="en-US" smtClean="0"/>
          </a:p>
          <a:p>
            <a:pPr lvl="2" eaLnBrk="1" latinLnBrk="0" hangingPunct="1"/>
            <a:r>
              <a:rPr lang="zh-TW" altLang="en-US" smtClean="0"/>
              <a:t>第三層</a:t>
            </a:r>
            <a:endParaRPr lang="zh-TW" altLang="en-US" smtClean="0"/>
          </a:p>
          <a:p>
            <a:pPr lvl="3" eaLnBrk="1" latinLnBrk="0" hangingPunct="1"/>
            <a:r>
              <a:rPr lang="zh-TW" altLang="en-US" smtClean="0"/>
              <a:t>第四層</a:t>
            </a:r>
            <a:endParaRPr lang="zh-TW" altLang="en-US" smtClean="0"/>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pPr>
              <a:defRPr/>
            </a:pPr>
            <a:endParaRPr lang="en-US" altLang="zh-CN"/>
          </a:p>
        </p:txBody>
      </p:sp>
      <p:sp>
        <p:nvSpPr>
          <p:cNvPr id="5" name="頁尾版面配置區 4"/>
          <p:cNvSpPr>
            <a:spLocks noGrp="1"/>
          </p:cNvSpPr>
          <p:nvPr>
            <p:ph type="ftr" sz="quarter" idx="11"/>
          </p:nvPr>
        </p:nvSpPr>
        <p:spPr/>
        <p:txBody>
          <a:bodyPr/>
          <a:lstStyle/>
          <a:p>
            <a:pPr>
              <a:defRPr/>
            </a:pPr>
            <a:endParaRPr lang="en-US" altLang="zh-CN"/>
          </a:p>
        </p:txBody>
      </p:sp>
      <p:sp>
        <p:nvSpPr>
          <p:cNvPr id="6" name="投影片編號版面配置區 5"/>
          <p:cNvSpPr>
            <a:spLocks noGrp="1"/>
          </p:cNvSpPr>
          <p:nvPr>
            <p:ph type="sldNum" sz="quarter" idx="12"/>
          </p:nvPr>
        </p:nvSpPr>
        <p:spPr/>
        <p:txBody>
          <a:bodyPr/>
          <a:lstStyle/>
          <a:p>
            <a:pPr>
              <a:defRPr/>
            </a:pPr>
            <a:r>
              <a:rPr lang="en-US" altLang="zh-CN" smtClean="0"/>
              <a:t>-</a:t>
            </a:r>
            <a:fld id="{84D0465F-A6A2-4704-8971-06036326BA03}" type="slidenum">
              <a:rPr lang="en-US" altLang="zh-CN" smtClean="0"/>
            </a:fld>
            <a:r>
              <a:rPr lang="en-US" altLang="zh-CN" smtClean="0"/>
              <a:t>-</a:t>
            </a:r>
            <a:endParaRPr lang="en-US" altLang="zh-C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章節標題">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矩形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標題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TW" altLang="en-US" smtClean="0"/>
              <a:t>按一下以編輯母片文字樣式</a:t>
            </a:r>
            <a:endParaRPr kumimoji="0" lang="zh-TW" altLang="en-US" smtClean="0"/>
          </a:p>
        </p:txBody>
      </p:sp>
      <p:sp>
        <p:nvSpPr>
          <p:cNvPr id="4" name="日期版面配置區 3"/>
          <p:cNvSpPr>
            <a:spLocks noGrp="1"/>
          </p:cNvSpPr>
          <p:nvPr>
            <p:ph type="dt" sz="half" idx="10"/>
          </p:nvPr>
        </p:nvSpPr>
        <p:spPr/>
        <p:txBody>
          <a:bodyPr/>
          <a:lstStyle/>
          <a:p>
            <a:pPr>
              <a:defRPr/>
            </a:pPr>
            <a:endParaRPr lang="en-US" altLang="zh-CN"/>
          </a:p>
        </p:txBody>
      </p:sp>
      <p:sp>
        <p:nvSpPr>
          <p:cNvPr id="5" name="頁尾版面配置區 4"/>
          <p:cNvSpPr>
            <a:spLocks noGrp="1"/>
          </p:cNvSpPr>
          <p:nvPr>
            <p:ph type="ftr" sz="quarter" idx="11"/>
          </p:nvPr>
        </p:nvSpPr>
        <p:spPr/>
        <p:txBody>
          <a:bodyPr/>
          <a:lstStyle/>
          <a:p>
            <a:pPr>
              <a:defRPr/>
            </a:pPr>
            <a:endParaRPr lang="en-US" altLang="zh-CN"/>
          </a:p>
        </p:txBody>
      </p:sp>
      <p:sp>
        <p:nvSpPr>
          <p:cNvPr id="6" name="投影片編號版面配置區 5"/>
          <p:cNvSpPr>
            <a:spLocks noGrp="1"/>
          </p:cNvSpPr>
          <p:nvPr>
            <p:ph type="sldNum" sz="quarter" idx="12"/>
          </p:nvPr>
        </p:nvSpPr>
        <p:spPr/>
        <p:txBody>
          <a:bodyPr/>
          <a:lstStyle/>
          <a:p>
            <a:pPr>
              <a:defRPr/>
            </a:pPr>
            <a:r>
              <a:rPr lang="en-US" altLang="zh-CN" smtClean="0"/>
              <a:t>-</a:t>
            </a:r>
            <a:fld id="{84D0465F-A6A2-4704-8971-06036326BA03}" type="slidenum">
              <a:rPr lang="en-US" altLang="zh-CN" smtClean="0"/>
            </a:fld>
            <a:r>
              <a:rPr lang="en-US" altLang="zh-CN" smtClean="0"/>
              <a:t>-</a:t>
            </a:r>
            <a:endParaRPr lang="en-US" altLang="zh-CN"/>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endParaRPr lang="zh-TW" altLang="en-US" smtClean="0"/>
          </a:p>
          <a:p>
            <a:pPr lvl="1" eaLnBrk="1" latinLnBrk="0" hangingPunct="1"/>
            <a:r>
              <a:rPr lang="zh-TW" altLang="en-US" smtClean="0"/>
              <a:t>第二層</a:t>
            </a:r>
            <a:endParaRPr lang="zh-TW" altLang="en-US" smtClean="0"/>
          </a:p>
          <a:p>
            <a:pPr lvl="2" eaLnBrk="1" latinLnBrk="0" hangingPunct="1"/>
            <a:r>
              <a:rPr lang="zh-TW" altLang="en-US" smtClean="0"/>
              <a:t>第三層</a:t>
            </a:r>
            <a:endParaRPr lang="zh-TW" altLang="en-US" smtClean="0"/>
          </a:p>
          <a:p>
            <a:pPr lvl="3" eaLnBrk="1" latinLnBrk="0" hangingPunct="1"/>
            <a:r>
              <a:rPr lang="zh-TW" altLang="en-US" smtClean="0"/>
              <a:t>第四層</a:t>
            </a:r>
            <a:endParaRPr lang="zh-TW" altLang="en-US" smtClean="0"/>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endParaRPr lang="zh-TW" altLang="en-US" smtClean="0"/>
          </a:p>
          <a:p>
            <a:pPr lvl="1" eaLnBrk="1" latinLnBrk="0" hangingPunct="1"/>
            <a:r>
              <a:rPr lang="zh-TW" altLang="en-US" smtClean="0"/>
              <a:t>第二層</a:t>
            </a:r>
            <a:endParaRPr lang="zh-TW" altLang="en-US" smtClean="0"/>
          </a:p>
          <a:p>
            <a:pPr lvl="2" eaLnBrk="1" latinLnBrk="0" hangingPunct="1"/>
            <a:r>
              <a:rPr lang="zh-TW" altLang="en-US" smtClean="0"/>
              <a:t>第三層</a:t>
            </a:r>
            <a:endParaRPr lang="zh-TW" altLang="en-US" smtClean="0"/>
          </a:p>
          <a:p>
            <a:pPr lvl="3" eaLnBrk="1" latinLnBrk="0" hangingPunct="1"/>
            <a:r>
              <a:rPr lang="zh-TW" altLang="en-US" smtClean="0"/>
              <a:t>第四層</a:t>
            </a:r>
            <a:endParaRPr lang="zh-TW" altLang="en-US" smtClean="0"/>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pPr>
              <a:defRPr/>
            </a:pPr>
            <a:endParaRPr lang="en-US" altLang="zh-CN"/>
          </a:p>
        </p:txBody>
      </p:sp>
      <p:sp>
        <p:nvSpPr>
          <p:cNvPr id="6" name="頁尾版面配置區 5"/>
          <p:cNvSpPr>
            <a:spLocks noGrp="1"/>
          </p:cNvSpPr>
          <p:nvPr>
            <p:ph type="ftr" sz="quarter" idx="11"/>
          </p:nvPr>
        </p:nvSpPr>
        <p:spPr/>
        <p:txBody>
          <a:bodyPr/>
          <a:lstStyle/>
          <a:p>
            <a:pPr>
              <a:defRPr/>
            </a:pPr>
            <a:endParaRPr lang="en-US" altLang="zh-CN"/>
          </a:p>
        </p:txBody>
      </p:sp>
      <p:sp>
        <p:nvSpPr>
          <p:cNvPr id="7" name="投影片編號版面配置區 6"/>
          <p:cNvSpPr>
            <a:spLocks noGrp="1"/>
          </p:cNvSpPr>
          <p:nvPr>
            <p:ph type="sldNum" sz="quarter" idx="12"/>
          </p:nvPr>
        </p:nvSpPr>
        <p:spPr/>
        <p:txBody>
          <a:bodyPr/>
          <a:lstStyle/>
          <a:p>
            <a:pPr>
              <a:defRPr/>
            </a:pPr>
            <a:r>
              <a:rPr lang="en-US" altLang="zh-CN" smtClean="0"/>
              <a:t>-</a:t>
            </a:r>
            <a:fld id="{84D0465F-A6A2-4704-8971-06036326BA03}" type="slidenum">
              <a:rPr lang="en-US" altLang="zh-CN" smtClean="0"/>
            </a:fld>
            <a:r>
              <a:rPr lang="en-US" altLang="zh-CN" smtClean="0"/>
              <a:t>-</a:t>
            </a:r>
            <a:endParaRPr lang="en-US" altLang="zh-C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endParaRPr kumimoji="0" lang="zh-TW" altLang="en-US" smtClean="0"/>
          </a:p>
        </p:txBody>
      </p:sp>
      <p:sp>
        <p:nvSpPr>
          <p:cNvPr id="4" name="內容版面配置區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endParaRPr lang="zh-TW" altLang="en-US" smtClean="0"/>
          </a:p>
          <a:p>
            <a:pPr lvl="1" eaLnBrk="1" latinLnBrk="0" hangingPunct="1"/>
            <a:r>
              <a:rPr lang="zh-TW" altLang="en-US" smtClean="0"/>
              <a:t>第二層</a:t>
            </a:r>
            <a:endParaRPr lang="zh-TW" altLang="en-US" smtClean="0"/>
          </a:p>
          <a:p>
            <a:pPr lvl="2" eaLnBrk="1" latinLnBrk="0" hangingPunct="1"/>
            <a:r>
              <a:rPr lang="zh-TW" altLang="en-US" smtClean="0"/>
              <a:t>第三層</a:t>
            </a:r>
            <a:endParaRPr lang="zh-TW" altLang="en-US" smtClean="0"/>
          </a:p>
          <a:p>
            <a:pPr lvl="3" eaLnBrk="1" latinLnBrk="0" hangingPunct="1"/>
            <a:r>
              <a:rPr lang="zh-TW" altLang="en-US" smtClean="0"/>
              <a:t>第四層</a:t>
            </a:r>
            <a:endParaRPr lang="zh-TW" altLang="en-US" smtClean="0"/>
          </a:p>
          <a:p>
            <a:pPr lvl="4" eaLnBrk="1" latinLnBrk="0" hangingPunct="1"/>
            <a:r>
              <a:rPr lang="zh-TW" altLang="en-US" smtClean="0"/>
              <a:t>第五層</a:t>
            </a:r>
            <a:endParaRPr kumimoji="0" lang="en-US"/>
          </a:p>
        </p:txBody>
      </p:sp>
      <p:sp>
        <p:nvSpPr>
          <p:cNvPr id="5" name="文字版面配置區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endParaRPr kumimoji="0" lang="zh-TW" altLang="en-US" smtClean="0"/>
          </a:p>
        </p:txBody>
      </p:sp>
      <p:sp>
        <p:nvSpPr>
          <p:cNvPr id="6" name="內容版面配置區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endParaRPr lang="zh-TW" altLang="en-US" smtClean="0"/>
          </a:p>
          <a:p>
            <a:pPr lvl="1" eaLnBrk="1" latinLnBrk="0" hangingPunct="1"/>
            <a:r>
              <a:rPr lang="zh-TW" altLang="en-US" smtClean="0"/>
              <a:t>第二層</a:t>
            </a:r>
            <a:endParaRPr lang="zh-TW" altLang="en-US" smtClean="0"/>
          </a:p>
          <a:p>
            <a:pPr lvl="2" eaLnBrk="1" latinLnBrk="0" hangingPunct="1"/>
            <a:r>
              <a:rPr lang="zh-TW" altLang="en-US" smtClean="0"/>
              <a:t>第三層</a:t>
            </a:r>
            <a:endParaRPr lang="zh-TW" altLang="en-US" smtClean="0"/>
          </a:p>
          <a:p>
            <a:pPr lvl="3" eaLnBrk="1" latinLnBrk="0" hangingPunct="1"/>
            <a:r>
              <a:rPr lang="zh-TW" altLang="en-US" smtClean="0"/>
              <a:t>第四層</a:t>
            </a:r>
            <a:endParaRPr lang="zh-TW" altLang="en-US" smtClean="0"/>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pPr>
              <a:defRPr/>
            </a:pPr>
            <a:endParaRPr lang="en-US" altLang="zh-CN"/>
          </a:p>
        </p:txBody>
      </p:sp>
      <p:sp>
        <p:nvSpPr>
          <p:cNvPr id="8" name="頁尾版面配置區 7"/>
          <p:cNvSpPr>
            <a:spLocks noGrp="1"/>
          </p:cNvSpPr>
          <p:nvPr>
            <p:ph type="ftr" sz="quarter" idx="11"/>
          </p:nvPr>
        </p:nvSpPr>
        <p:spPr/>
        <p:txBody>
          <a:bodyPr/>
          <a:lstStyle/>
          <a:p>
            <a:pPr>
              <a:defRPr/>
            </a:pPr>
            <a:endParaRPr lang="en-US" altLang="zh-CN"/>
          </a:p>
        </p:txBody>
      </p:sp>
      <p:sp>
        <p:nvSpPr>
          <p:cNvPr id="9" name="投影片編號版面配置區 8"/>
          <p:cNvSpPr>
            <a:spLocks noGrp="1"/>
          </p:cNvSpPr>
          <p:nvPr>
            <p:ph type="sldNum" sz="quarter" idx="12"/>
          </p:nvPr>
        </p:nvSpPr>
        <p:spPr/>
        <p:txBody>
          <a:bodyPr/>
          <a:lstStyle/>
          <a:p>
            <a:pPr>
              <a:defRPr/>
            </a:pPr>
            <a:r>
              <a:rPr lang="en-US" altLang="zh-CN" smtClean="0"/>
              <a:t>-</a:t>
            </a:r>
            <a:fld id="{84D0465F-A6A2-4704-8971-06036326BA03}" type="slidenum">
              <a:rPr lang="en-US" altLang="zh-CN" smtClean="0"/>
            </a:fld>
            <a:r>
              <a:rPr lang="en-US" altLang="zh-CN" smtClean="0"/>
              <a:t>-</a:t>
            </a:r>
            <a:endParaRPr lang="en-US" altLang="zh-C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pPr>
              <a:defRPr/>
            </a:pPr>
            <a:endParaRPr lang="en-US" altLang="zh-CN"/>
          </a:p>
        </p:txBody>
      </p:sp>
      <p:sp>
        <p:nvSpPr>
          <p:cNvPr id="4" name="頁尾版面配置區 3"/>
          <p:cNvSpPr>
            <a:spLocks noGrp="1"/>
          </p:cNvSpPr>
          <p:nvPr>
            <p:ph type="ftr" sz="quarter" idx="11"/>
          </p:nvPr>
        </p:nvSpPr>
        <p:spPr/>
        <p:txBody>
          <a:bodyPr/>
          <a:lstStyle/>
          <a:p>
            <a:pPr>
              <a:defRPr/>
            </a:pPr>
            <a:endParaRPr lang="en-US" altLang="zh-CN"/>
          </a:p>
        </p:txBody>
      </p:sp>
      <p:sp>
        <p:nvSpPr>
          <p:cNvPr id="5" name="投影片編號版面配置區 4"/>
          <p:cNvSpPr>
            <a:spLocks noGrp="1"/>
          </p:cNvSpPr>
          <p:nvPr>
            <p:ph type="sldNum" sz="quarter" idx="12"/>
          </p:nvPr>
        </p:nvSpPr>
        <p:spPr/>
        <p:txBody>
          <a:bodyPr/>
          <a:lstStyle/>
          <a:p>
            <a:pPr>
              <a:defRPr/>
            </a:pPr>
            <a:r>
              <a:rPr lang="en-US" altLang="zh-CN" smtClean="0"/>
              <a:t>-</a:t>
            </a:r>
            <a:fld id="{84D0465F-A6A2-4704-8971-06036326BA03}" type="slidenum">
              <a:rPr lang="en-US" altLang="zh-CN" smtClean="0"/>
            </a:fld>
            <a:r>
              <a:rPr lang="en-US" altLang="zh-CN" smtClean="0"/>
              <a:t>-</a:t>
            </a:r>
            <a:endParaRPr lang="en-US" altLang="zh-C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a:defRPr/>
            </a:pPr>
            <a:endParaRPr lang="en-US" altLang="zh-CN"/>
          </a:p>
        </p:txBody>
      </p:sp>
      <p:sp>
        <p:nvSpPr>
          <p:cNvPr id="3" name="頁尾版面配置區 2"/>
          <p:cNvSpPr>
            <a:spLocks noGrp="1"/>
          </p:cNvSpPr>
          <p:nvPr>
            <p:ph type="ftr" sz="quarter" idx="11"/>
          </p:nvPr>
        </p:nvSpPr>
        <p:spPr/>
        <p:txBody>
          <a:bodyPr/>
          <a:lstStyle/>
          <a:p>
            <a:pPr>
              <a:defRPr/>
            </a:pPr>
            <a:endParaRPr lang="en-US" altLang="zh-CN"/>
          </a:p>
        </p:txBody>
      </p:sp>
      <p:sp>
        <p:nvSpPr>
          <p:cNvPr id="4" name="投影片編號版面配置區 3"/>
          <p:cNvSpPr>
            <a:spLocks noGrp="1"/>
          </p:cNvSpPr>
          <p:nvPr>
            <p:ph type="sldNum" sz="quarter" idx="12"/>
          </p:nvPr>
        </p:nvSpPr>
        <p:spPr/>
        <p:txBody>
          <a:bodyPr/>
          <a:lstStyle/>
          <a:p>
            <a:pPr>
              <a:defRPr/>
            </a:pPr>
            <a:r>
              <a:rPr lang="en-US" altLang="zh-CN" smtClean="0"/>
              <a:t>-</a:t>
            </a:r>
            <a:fld id="{DFCFE3A8-A593-4639-BBAE-F87840FCABEA}" type="slidenum">
              <a:rPr lang="en-US" altLang="zh-CN" smtClean="0"/>
            </a:fld>
            <a:r>
              <a:rPr lang="en-US" altLang="zh-CN" smtClean="0"/>
              <a:t>-</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lstStyle>
          <a:p>
            <a:r>
              <a:rPr kumimoji="0" lang="zh-TW" altLang="en-US" smtClean="0"/>
              <a:t>按一下以編輯母片標題樣式</a:t>
            </a:r>
            <a:endParaRPr kumimoji="0" lang="en-US"/>
          </a:p>
        </p:txBody>
      </p:sp>
      <p:sp>
        <p:nvSpPr>
          <p:cNvPr id="3" name="內容版面配置區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TW" altLang="en-US" smtClean="0"/>
              <a:t>按一下以編輯母片文字樣式</a:t>
            </a:r>
            <a:endParaRPr lang="zh-TW" altLang="en-US" smtClean="0"/>
          </a:p>
          <a:p>
            <a:pPr lvl="1" eaLnBrk="1" latinLnBrk="0" hangingPunct="1"/>
            <a:r>
              <a:rPr lang="zh-TW" altLang="en-US" smtClean="0"/>
              <a:t>第二層</a:t>
            </a:r>
            <a:endParaRPr lang="zh-TW" altLang="en-US" smtClean="0"/>
          </a:p>
          <a:p>
            <a:pPr lvl="2" eaLnBrk="1" latinLnBrk="0" hangingPunct="1"/>
            <a:r>
              <a:rPr lang="zh-TW" altLang="en-US" smtClean="0"/>
              <a:t>第三層</a:t>
            </a:r>
            <a:endParaRPr lang="zh-TW" altLang="en-US" smtClean="0"/>
          </a:p>
          <a:p>
            <a:pPr lvl="3" eaLnBrk="1" latinLnBrk="0" hangingPunct="1"/>
            <a:r>
              <a:rPr lang="zh-TW" altLang="en-US" smtClean="0"/>
              <a:t>第四層</a:t>
            </a:r>
            <a:endParaRPr lang="zh-TW" altLang="en-US" smtClean="0"/>
          </a:p>
          <a:p>
            <a:pPr lvl="4" eaLnBrk="1" latinLnBrk="0" hangingPunct="1"/>
            <a:r>
              <a:rPr lang="zh-TW" altLang="en-US" smtClean="0"/>
              <a:t>第五層</a:t>
            </a:r>
            <a:endParaRPr kumimoji="0" lang="en-US"/>
          </a:p>
        </p:txBody>
      </p:sp>
      <p:sp>
        <p:nvSpPr>
          <p:cNvPr id="4" name="文字版面配置區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TW" altLang="en-US" smtClean="0"/>
              <a:t>按一下以編輯母片文字樣式</a:t>
            </a:r>
            <a:endParaRPr kumimoji="0" lang="zh-TW" altLang="en-US" smtClean="0"/>
          </a:p>
        </p:txBody>
      </p:sp>
      <p:sp>
        <p:nvSpPr>
          <p:cNvPr id="5" name="日期版面配置區 4"/>
          <p:cNvSpPr>
            <a:spLocks noGrp="1"/>
          </p:cNvSpPr>
          <p:nvPr>
            <p:ph type="dt" sz="half" idx="10"/>
          </p:nvPr>
        </p:nvSpPr>
        <p:spPr/>
        <p:txBody>
          <a:bodyPr/>
          <a:lstStyle/>
          <a:p>
            <a:pPr>
              <a:defRPr/>
            </a:pPr>
            <a:endParaRPr lang="en-US" altLang="zh-CN"/>
          </a:p>
        </p:txBody>
      </p:sp>
      <p:sp>
        <p:nvSpPr>
          <p:cNvPr id="6" name="頁尾版面配置區 5"/>
          <p:cNvSpPr>
            <a:spLocks noGrp="1"/>
          </p:cNvSpPr>
          <p:nvPr>
            <p:ph type="ftr" sz="quarter" idx="11"/>
          </p:nvPr>
        </p:nvSpPr>
        <p:spPr/>
        <p:txBody>
          <a:bodyPr/>
          <a:lstStyle/>
          <a:p>
            <a:pPr>
              <a:defRPr/>
            </a:pPr>
            <a:endParaRPr lang="en-US" altLang="zh-CN"/>
          </a:p>
        </p:txBody>
      </p:sp>
      <p:sp>
        <p:nvSpPr>
          <p:cNvPr id="7" name="投影片編號版面配置區 6"/>
          <p:cNvSpPr>
            <a:spLocks noGrp="1"/>
          </p:cNvSpPr>
          <p:nvPr>
            <p:ph type="sldNum" sz="quarter" idx="12"/>
          </p:nvPr>
        </p:nvSpPr>
        <p:spPr/>
        <p:txBody>
          <a:bodyPr/>
          <a:lstStyle/>
          <a:p>
            <a:pPr>
              <a:defRPr/>
            </a:pPr>
            <a:r>
              <a:rPr lang="en-US" altLang="zh-CN" smtClean="0"/>
              <a:t>-</a:t>
            </a:r>
            <a:fld id="{84D0465F-A6A2-4704-8971-06036326BA03}" type="slidenum">
              <a:rPr lang="en-US" altLang="zh-CN" smtClean="0"/>
            </a:fld>
            <a:r>
              <a:rPr lang="en-US" altLang="zh-CN" smtClean="0"/>
              <a:t>-</a:t>
            </a:r>
            <a:endParaRPr lang="en-US" altLang="zh-CN"/>
          </a:p>
        </p:txBody>
      </p:sp>
      <p:sp>
        <p:nvSpPr>
          <p:cNvPr id="12" name="矩形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219456" y="155448"/>
            <a:ext cx="3366867" cy="978408"/>
          </a:xfrm>
        </p:spPr>
        <p:txBody>
          <a:bodyPr lIns="73152" bIns="0" anchor="b">
            <a:sp3d prstMaterial="matte"/>
          </a:bodyPr>
          <a:lstStyle>
            <a:lvl1pPr algn="l">
              <a:defRPr sz="2000" b="0"/>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TW" altLang="en-US" smtClean="0"/>
              <a:t>按一下圖示以新增圖片</a:t>
            </a:r>
            <a:endParaRPr kumimoji="0" lang="en-US" dirty="0"/>
          </a:p>
        </p:txBody>
      </p:sp>
      <p:sp>
        <p:nvSpPr>
          <p:cNvPr id="4" name="文字版面配置區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TW" altLang="en-US" smtClean="0"/>
              <a:t>按一下以編輯母片文字樣式</a:t>
            </a:r>
            <a:endParaRPr kumimoji="0" lang="zh-TW" altLang="en-US" smtClean="0"/>
          </a:p>
        </p:txBody>
      </p:sp>
      <p:sp>
        <p:nvSpPr>
          <p:cNvPr id="5" name="日期版面配置區 4"/>
          <p:cNvSpPr>
            <a:spLocks noGrp="1"/>
          </p:cNvSpPr>
          <p:nvPr>
            <p:ph type="dt" sz="half" idx="10"/>
          </p:nvPr>
        </p:nvSpPr>
        <p:spPr>
          <a:xfrm>
            <a:off x="219456" y="1170432"/>
            <a:ext cx="3364992" cy="201168"/>
          </a:xfrm>
        </p:spPr>
        <p:txBody>
          <a:bodyPr/>
          <a:lstStyle/>
          <a:p>
            <a:pPr>
              <a:defRPr/>
            </a:pPr>
            <a:endParaRPr lang="en-US" altLang="zh-CN"/>
          </a:p>
        </p:txBody>
      </p:sp>
      <p:sp>
        <p:nvSpPr>
          <p:cNvPr id="11" name="矩形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頁尾版面配置區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pPr>
              <a:defRPr/>
            </a:pPr>
            <a:endParaRPr lang="en-US" altLang="zh-CN"/>
          </a:p>
        </p:txBody>
      </p:sp>
      <p:sp>
        <p:nvSpPr>
          <p:cNvPr id="7" name="投影片編號版面配置區 6"/>
          <p:cNvSpPr>
            <a:spLocks noGrp="1"/>
          </p:cNvSpPr>
          <p:nvPr>
            <p:ph type="sldNum" sz="quarter" idx="12"/>
          </p:nvPr>
        </p:nvSpPr>
        <p:spPr>
          <a:xfrm>
            <a:off x="11119104" y="1170432"/>
            <a:ext cx="978485" cy="201168"/>
          </a:xfrm>
        </p:spPr>
        <p:txBody>
          <a:bodyPr/>
          <a:lstStyle/>
          <a:p>
            <a:pPr>
              <a:defRPr/>
            </a:pPr>
            <a:r>
              <a:rPr lang="en-US" altLang="zh-CN" smtClean="0"/>
              <a:t>-</a:t>
            </a:r>
            <a:fld id="{84D0465F-A6A2-4704-8971-06036326BA03}" type="slidenum">
              <a:rPr lang="en-US" altLang="zh-CN" smtClean="0"/>
            </a:fld>
            <a:r>
              <a:rPr lang="en-US" altLang="zh-CN" smtClean="0"/>
              <a:t>-</a:t>
            </a:r>
            <a:endParaRPr lang="en-US" altLang="zh-CN"/>
          </a:p>
        </p:txBody>
      </p:sp>
    </p:spTree>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矩形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標題版面配置區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09600" y="1775192"/>
            <a:ext cx="10972800" cy="4625609"/>
          </a:xfrm>
          <a:prstGeom prst="rect">
            <a:avLst/>
          </a:prstGeom>
        </p:spPr>
        <p:txBody>
          <a:bodyPr vert="horz" lIns="54864" tIns="91440" rtlCol="0">
            <a:normAutofit/>
          </a:bodyPr>
          <a:lstStyle/>
          <a:p>
            <a:pPr lvl="0" eaLnBrk="1" latinLnBrk="0" hangingPunct="1"/>
            <a:r>
              <a:rPr kumimoji="0" lang="zh-TW" altLang="en-US" smtClean="0"/>
              <a:t>按一下以編輯母片文字樣式</a:t>
            </a:r>
            <a:endParaRPr kumimoji="0" lang="zh-TW" altLang="en-US" smtClean="0"/>
          </a:p>
          <a:p>
            <a:pPr lvl="1" eaLnBrk="1" latinLnBrk="0" hangingPunct="1"/>
            <a:r>
              <a:rPr kumimoji="0" lang="zh-TW" altLang="en-US" smtClean="0"/>
              <a:t>第二層</a:t>
            </a:r>
            <a:endParaRPr kumimoji="0" lang="zh-TW" altLang="en-US" smtClean="0"/>
          </a:p>
          <a:p>
            <a:pPr lvl="2" eaLnBrk="1" latinLnBrk="0" hangingPunct="1"/>
            <a:r>
              <a:rPr kumimoji="0" lang="zh-TW" altLang="en-US" smtClean="0"/>
              <a:t>第三層</a:t>
            </a:r>
            <a:endParaRPr kumimoji="0" lang="zh-TW" altLang="en-US" smtClean="0"/>
          </a:p>
          <a:p>
            <a:pPr lvl="3" eaLnBrk="1" latinLnBrk="0" hangingPunct="1"/>
            <a:r>
              <a:rPr kumimoji="0" lang="zh-TW" altLang="en-US" smtClean="0"/>
              <a:t>第四層</a:t>
            </a:r>
            <a:endParaRPr kumimoji="0" lang="zh-TW" altLang="en-US" smtClean="0"/>
          </a:p>
          <a:p>
            <a:pPr lvl="4" eaLnBrk="1" latinLnBrk="0" hangingPunct="1"/>
            <a:r>
              <a:rPr kumimoji="0" lang="zh-TW" altLang="en-US" smtClean="0"/>
              <a:t>第五層</a:t>
            </a:r>
            <a:endParaRPr kumimoji="0" lang="en-US"/>
          </a:p>
        </p:txBody>
      </p:sp>
      <p:sp>
        <p:nvSpPr>
          <p:cNvPr id="4" name="日期版面配置區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lstStyle>
          <a:p>
            <a:pPr>
              <a:defRPr/>
            </a:pPr>
            <a:endParaRPr lang="en-US" altLang="zh-CN"/>
          </a:p>
        </p:txBody>
      </p:sp>
      <p:sp>
        <p:nvSpPr>
          <p:cNvPr id="5" name="頁尾版面配置區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lstStyle>
          <a:p>
            <a:pPr>
              <a:defRPr/>
            </a:pPr>
            <a:endParaRPr lang="en-US" altLang="zh-CN"/>
          </a:p>
        </p:txBody>
      </p:sp>
      <p:sp>
        <p:nvSpPr>
          <p:cNvPr id="6" name="投影片編號版面配置區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lstStyle>
          <a:p>
            <a:pPr>
              <a:defRPr/>
            </a:pPr>
            <a:r>
              <a:rPr lang="en-US" altLang="zh-CN" smtClean="0"/>
              <a:t>-</a:t>
            </a:r>
            <a:fld id="{84D0465F-A6A2-4704-8971-06036326BA03}" type="slidenum">
              <a:rPr lang="en-US" altLang="zh-CN" smtClean="0"/>
            </a:fld>
            <a:r>
              <a:rPr lang="en-US" altLang="zh-CN" smtClean="0"/>
              <a:t>-</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p:titleStyle>
    <p:bodyStyle>
      <a:lvl1pPr marL="438785" indent="-320040" algn="l" rtl="0" eaLnBrk="1" latinLnBrk="0" hangingPunct="1">
        <a:spcBef>
          <a:spcPts val="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panose="05000000000000000000"/>
        <a:buChar char=""/>
        <a:defRPr kumimoji="0" sz="2800" kern="1200">
          <a:solidFill>
            <a:schemeClr val="tx1"/>
          </a:solidFill>
          <a:latin typeface="+mn-lt"/>
          <a:ea typeface="+mn-ea"/>
          <a:cs typeface="+mn-cs"/>
        </a:defRPr>
      </a:lvl2pPr>
      <a:lvl3pPr marL="996950" indent="-228600" algn="l" rtl="0" eaLnBrk="1" latinLnBrk="0" hangingPunct="1">
        <a:spcBef>
          <a:spcPct val="20000"/>
        </a:spcBef>
        <a:buClr>
          <a:schemeClr val="accent3"/>
        </a:buClr>
        <a:buFont typeface="Arial" panose="020B0604020202020204"/>
        <a:buChar char="▪"/>
        <a:defRPr kumimoji="0" sz="2400" kern="1200">
          <a:solidFill>
            <a:schemeClr val="tx1"/>
          </a:solidFill>
          <a:latin typeface="+mn-lt"/>
          <a:ea typeface="+mn-ea"/>
          <a:cs typeface="+mn-cs"/>
        </a:defRPr>
      </a:lvl3pPr>
      <a:lvl4pPr marL="1216025" indent="-182880" algn="l" rtl="0" eaLnBrk="1" latinLnBrk="0" hangingPunct="1">
        <a:spcBef>
          <a:spcPct val="20000"/>
        </a:spcBef>
        <a:buClr>
          <a:schemeClr val="accent4"/>
        </a:buClr>
        <a:buFont typeface="Arial" panose="020B0604020202020204"/>
        <a:buChar char="▪"/>
        <a:defRPr kumimoji="0" sz="2000" kern="1200">
          <a:solidFill>
            <a:schemeClr val="tx1"/>
          </a:solidFill>
          <a:latin typeface="+mn-lt"/>
          <a:ea typeface="+mn-ea"/>
          <a:cs typeface="+mn-cs"/>
        </a:defRPr>
      </a:lvl4pPr>
      <a:lvl5pPr marL="1426210" indent="-182880" algn="l" rtl="0" eaLnBrk="1" latinLnBrk="0" hangingPunct="1">
        <a:spcBef>
          <a:spcPct val="20000"/>
        </a:spcBef>
        <a:buClr>
          <a:schemeClr val="accent5"/>
        </a:buClr>
        <a:buFont typeface="Wingdings 3" panose="05040102010807070707"/>
        <a:buChar char=""/>
        <a:defRPr kumimoji="0" lang="en-US" sz="2000" kern="1200" smtClean="0">
          <a:solidFill>
            <a:schemeClr val="tx1"/>
          </a:solidFill>
          <a:latin typeface="+mn-lt"/>
          <a:ea typeface="+mn-ea"/>
          <a:cs typeface="+mn-cs"/>
        </a:defRPr>
      </a:lvl5pPr>
      <a:lvl6pPr marL="1627505" indent="-182880" algn="l" rtl="0" eaLnBrk="1" latinLnBrk="0" hangingPunct="1">
        <a:spcBef>
          <a:spcPct val="20000"/>
        </a:spcBef>
        <a:buClr>
          <a:schemeClr val="accent6"/>
        </a:buClr>
        <a:buSzPct val="100000"/>
        <a:buFont typeface="Wingdings 2" panose="05020102010507070707"/>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panose="05020102010507070707"/>
        <a:buChar char=""/>
        <a:defRPr kumimoji="0" sz="1800" kern="1200">
          <a:solidFill>
            <a:schemeClr val="tx1"/>
          </a:solidFill>
          <a:latin typeface="+mn-lt"/>
          <a:ea typeface="+mn-ea"/>
          <a:cs typeface="+mn-cs"/>
        </a:defRPr>
      </a:lvl7pPr>
      <a:lvl8pPr marL="2030095" indent="-182880" algn="l" rtl="0" eaLnBrk="1" latinLnBrk="0" hangingPunct="1">
        <a:spcBef>
          <a:spcPct val="20000"/>
        </a:spcBef>
        <a:buClr>
          <a:schemeClr val="accent2"/>
        </a:buClr>
        <a:buFont typeface="Wingdings 2" panose="05020102010507070707" pitchFamily="18" charset="2"/>
        <a:buChar char=""/>
        <a:defRPr kumimoji="0" sz="1800" kern="1200">
          <a:solidFill>
            <a:schemeClr val="tx1"/>
          </a:solidFill>
          <a:latin typeface="+mn-lt"/>
          <a:ea typeface="+mn-ea"/>
          <a:cs typeface="+mn-cs"/>
        </a:defRPr>
      </a:lvl8pPr>
      <a:lvl9pPr marL="2231390" indent="-182880" algn="l" rtl="0" eaLnBrk="1" latinLnBrk="0" hangingPunct="1">
        <a:spcBef>
          <a:spcPct val="20000"/>
        </a:spcBef>
        <a:buClr>
          <a:schemeClr val="accent3"/>
        </a:buClr>
        <a:buFont typeface="Wingdings 2" panose="05020102010507070707"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wmf"/><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32.png"/><Relationship Id="rId1" Type="http://schemas.openxmlformats.org/officeDocument/2006/relationships/image" Target="../media/image31.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png"/><Relationship Id="rId1" Type="http://schemas.openxmlformats.org/officeDocument/2006/relationships/image" Target="../media/image38.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3.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基于</a:t>
            </a:r>
            <a:r>
              <a:rPr lang="en-US" altLang="zh-CN" dirty="0" err="1" smtClean="0"/>
              <a:t>UML的面向对象系统分析与设计</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副标题 2"/>
          <p:cNvSpPr txBox="1"/>
          <p:nvPr/>
        </p:nvSpPr>
        <p:spPr>
          <a:xfrm>
            <a:off x="952464" y="4572008"/>
            <a:ext cx="10769600" cy="1499616"/>
          </a:xfrm>
          <a:prstGeom prst="rect">
            <a:avLst/>
          </a:prstGeom>
        </p:spPr>
        <p:txBody>
          <a:bodyPr vert="horz" lIns="118872" tIns="0" rIns="45720" bIns="0" rtlCol="0" anchor="b">
            <a:normAutofit/>
          </a:bodyPr>
          <a:lstStyle/>
          <a:p>
            <a:pPr marL="0" marR="0" lvl="0" indent="0" algn="r" defTabSz="914400" rtl="0" eaLnBrk="1" fontAlgn="auto" latinLnBrk="0" hangingPunct="1">
              <a:lnSpc>
                <a:spcPct val="100000"/>
              </a:lnSpc>
              <a:spcBef>
                <a:spcPts val="0"/>
              </a:spcBef>
              <a:spcAft>
                <a:spcPts val="0"/>
              </a:spcAft>
              <a:buClr>
                <a:schemeClr val="accent1"/>
              </a:buClr>
              <a:buSzPct val="80000"/>
              <a:buFont typeface="Wingdings 2" panose="05020102010507070707"/>
              <a:buNone/>
              <a:defRPr/>
            </a:pPr>
            <a:r>
              <a:rPr kumimoji="0" lang="zh-CN" altLang="en-US" sz="2000" b="0" i="0" u="none" strike="noStrike" kern="1200" cap="none" spc="0" normalizeH="0" baseline="0" noProof="0" dirty="0" smtClean="0">
                <a:ln>
                  <a:noFill/>
                </a:ln>
                <a:solidFill>
                  <a:srgbClr val="FFFFFF"/>
                </a:solidFill>
                <a:effectLst/>
                <a:uLnTx/>
                <a:uFillTx/>
                <a:latin typeface="+mn-lt"/>
                <a:ea typeface="+mn-ea"/>
                <a:cs typeface="+mn-cs"/>
              </a:rPr>
              <a:t>深圳大学计算机与软件学院　刘嘉祥</a:t>
            </a:r>
            <a:endParaRPr kumimoji="0" lang="zh-CN" altLang="en-US" sz="20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a:t>根据团队情况分步改进</a:t>
            </a:r>
            <a:endParaRPr lang="en-US" altLang="zh-CN"/>
          </a:p>
        </p:txBody>
      </p:sp>
      <p:sp>
        <p:nvSpPr>
          <p:cNvPr id="122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4E0DCB09-7622-4903-8E2B-33C84D108D38}"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sp>
        <p:nvSpPr>
          <p:cNvPr id="657411" name="Text Box 3"/>
          <p:cNvSpPr txBox="1">
            <a:spLocks noChangeArrowheads="1"/>
          </p:cNvSpPr>
          <p:nvPr/>
        </p:nvSpPr>
        <p:spPr bwMode="auto">
          <a:xfrm>
            <a:off x="881027" y="2143116"/>
            <a:ext cx="62642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buClr>
                <a:srgbClr val="A50021"/>
              </a:buClr>
              <a:buFont typeface="黑体" panose="02010609060101010101" pitchFamily="2" charset="-122"/>
              <a:buChar char="☆"/>
            </a:pPr>
            <a:r>
              <a:rPr lang="zh-CN" altLang="en-US" sz="3200" b="0">
                <a:solidFill>
                  <a:srgbClr val="000066"/>
                </a:solidFill>
                <a:latin typeface="微软雅黑" panose="020B0503020204020204" pitchFamily="34" charset="-122"/>
                <a:ea typeface="微软雅黑" panose="020B0503020204020204" pitchFamily="34" charset="-122"/>
              </a:rPr>
              <a:t>用例文档</a:t>
            </a:r>
            <a:r>
              <a:rPr lang="en-US" altLang="zh-CN" sz="3200" b="0">
                <a:solidFill>
                  <a:schemeClr val="hlink"/>
                </a:solidFill>
                <a:latin typeface="微软雅黑" panose="020B0503020204020204" pitchFamily="34" charset="-122"/>
                <a:ea typeface="微软雅黑" panose="020B0503020204020204" pitchFamily="34" charset="-122"/>
              </a:rPr>
              <a:t>(</a:t>
            </a:r>
            <a:r>
              <a:rPr lang="zh-CN" altLang="en-US" sz="3200" b="0">
                <a:solidFill>
                  <a:schemeClr val="hlink"/>
                </a:solidFill>
                <a:latin typeface="微软雅黑" panose="020B0503020204020204" pitchFamily="34" charset="-122"/>
                <a:ea typeface="微软雅黑" panose="020B0503020204020204" pitchFamily="34" charset="-122"/>
              </a:rPr>
              <a:t>需求</a:t>
            </a:r>
            <a:r>
              <a:rPr lang="en-US" altLang="zh-CN" sz="3200" b="0">
                <a:solidFill>
                  <a:schemeClr val="hlink"/>
                </a:solidFill>
                <a:latin typeface="微软雅黑" panose="020B0503020204020204" pitchFamily="34" charset="-122"/>
                <a:ea typeface="微软雅黑" panose="020B0503020204020204" pitchFamily="34" charset="-122"/>
              </a:rPr>
              <a:t>)</a:t>
            </a:r>
            <a:r>
              <a:rPr lang="en-US" altLang="zh-CN" sz="3200" b="0">
                <a:solidFill>
                  <a:srgbClr val="000066"/>
                </a:solidFill>
                <a:latin typeface="微软雅黑" panose="020B0503020204020204" pitchFamily="34" charset="-122"/>
                <a:ea typeface="微软雅黑" panose="020B0503020204020204" pitchFamily="34" charset="-122"/>
              </a:rPr>
              <a:t> </a:t>
            </a:r>
            <a:r>
              <a:rPr lang="en-US" altLang="zh-CN" sz="3200" b="0">
                <a:solidFill>
                  <a:srgbClr val="000066"/>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3200" b="0">
                <a:solidFill>
                  <a:srgbClr val="000066"/>
                </a:solidFill>
                <a:latin typeface="微软雅黑" panose="020B0503020204020204" pitchFamily="34" charset="-122"/>
                <a:ea typeface="微软雅黑" panose="020B0503020204020204" pitchFamily="34" charset="-122"/>
                <a:sym typeface="Wingdings" panose="05000000000000000000" pitchFamily="2" charset="2"/>
              </a:rPr>
              <a:t>老方法</a:t>
            </a:r>
            <a:endParaRPr lang="en-US" altLang="zh-CN" sz="3200" b="0">
              <a:solidFill>
                <a:srgbClr val="000066"/>
              </a:solidFill>
              <a:latin typeface="微软雅黑" panose="020B0503020204020204" pitchFamily="34" charset="-122"/>
              <a:ea typeface="微软雅黑" panose="020B0503020204020204" pitchFamily="34" charset="-122"/>
            </a:endParaRPr>
          </a:p>
        </p:txBody>
      </p:sp>
      <p:sp>
        <p:nvSpPr>
          <p:cNvPr id="657412" name="Text Box 4"/>
          <p:cNvSpPr txBox="1">
            <a:spLocks noChangeArrowheads="1"/>
          </p:cNvSpPr>
          <p:nvPr/>
        </p:nvSpPr>
        <p:spPr bwMode="auto">
          <a:xfrm>
            <a:off x="881026" y="3222616"/>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buClr>
                <a:srgbClr val="A50021"/>
              </a:buClr>
              <a:buFont typeface="黑体" panose="02010609060101010101" pitchFamily="2" charset="-122"/>
              <a:buChar char="☆"/>
            </a:pPr>
            <a:r>
              <a:rPr lang="zh-CN" altLang="en-US" sz="3200" b="0">
                <a:solidFill>
                  <a:srgbClr val="000066"/>
                </a:solidFill>
                <a:latin typeface="微软雅黑" panose="020B0503020204020204" pitchFamily="34" charset="-122"/>
                <a:ea typeface="微软雅黑" panose="020B0503020204020204" pitchFamily="34" charset="-122"/>
              </a:rPr>
              <a:t>用例文档 </a:t>
            </a:r>
            <a:r>
              <a:rPr lang="en-US" altLang="zh-CN" sz="3200" b="0">
                <a:solidFill>
                  <a:srgbClr val="000066"/>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3200" b="0">
                <a:solidFill>
                  <a:srgbClr val="000066"/>
                </a:solidFill>
                <a:latin typeface="微软雅黑" panose="020B0503020204020204" pitchFamily="34" charset="-122"/>
                <a:ea typeface="微软雅黑" panose="020B0503020204020204" pitchFamily="34" charset="-122"/>
                <a:sym typeface="Wingdings" panose="05000000000000000000" pitchFamily="2" charset="2"/>
              </a:rPr>
              <a:t>类图</a:t>
            </a:r>
            <a:r>
              <a:rPr lang="en-US" altLang="zh-CN" sz="3200" b="0">
                <a:solidFill>
                  <a:schemeClr val="hlink"/>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200" b="0">
                <a:solidFill>
                  <a:schemeClr val="hlink"/>
                </a:solidFill>
                <a:latin typeface="微软雅黑" panose="020B0503020204020204" pitchFamily="34" charset="-122"/>
                <a:ea typeface="微软雅黑" panose="020B0503020204020204" pitchFamily="34" charset="-122"/>
                <a:sym typeface="Wingdings" panose="05000000000000000000" pitchFamily="2" charset="2"/>
              </a:rPr>
              <a:t>静态分析</a:t>
            </a:r>
            <a:r>
              <a:rPr lang="en-US" altLang="zh-CN" sz="3200" b="0">
                <a:solidFill>
                  <a:schemeClr val="hlink"/>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3200" b="0">
                <a:solidFill>
                  <a:srgbClr val="000066"/>
                </a:solidFill>
                <a:latin typeface="微软雅黑" panose="020B0503020204020204" pitchFamily="34" charset="-122"/>
                <a:ea typeface="微软雅黑" panose="020B0503020204020204" pitchFamily="34" charset="-122"/>
                <a:sym typeface="Wingdings" panose="05000000000000000000" pitchFamily="2" charset="2"/>
              </a:rPr>
              <a:t>  </a:t>
            </a:r>
            <a:r>
              <a:rPr lang="zh-CN" altLang="en-US" sz="3200" b="0">
                <a:solidFill>
                  <a:srgbClr val="000066"/>
                </a:solidFill>
                <a:latin typeface="微软雅黑" panose="020B0503020204020204" pitchFamily="34" charset="-122"/>
                <a:ea typeface="微软雅黑" panose="020B0503020204020204" pitchFamily="34" charset="-122"/>
                <a:sym typeface="Wingdings" panose="05000000000000000000" pitchFamily="2" charset="2"/>
              </a:rPr>
              <a:t>老方法</a:t>
            </a:r>
            <a:endParaRPr lang="zh-CN" altLang="en-US" sz="3200" b="0">
              <a:solidFill>
                <a:srgbClr val="000066"/>
              </a:solidFill>
              <a:latin typeface="微软雅黑" panose="020B0503020204020204" pitchFamily="34" charset="-122"/>
              <a:ea typeface="微软雅黑" panose="020B0503020204020204" pitchFamily="34" charset="-122"/>
            </a:endParaRPr>
          </a:p>
        </p:txBody>
      </p:sp>
      <p:sp>
        <p:nvSpPr>
          <p:cNvPr id="657413" name="Text Box 5"/>
          <p:cNvSpPr txBox="1">
            <a:spLocks noChangeArrowheads="1"/>
          </p:cNvSpPr>
          <p:nvPr/>
        </p:nvSpPr>
        <p:spPr bwMode="auto">
          <a:xfrm>
            <a:off x="881026" y="4302116"/>
            <a:ext cx="81359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buClr>
                <a:srgbClr val="A50021"/>
              </a:buClr>
              <a:buFont typeface="黑体" panose="02010609060101010101" pitchFamily="2" charset="-122"/>
              <a:buChar char="☆"/>
            </a:pPr>
            <a:r>
              <a:rPr lang="zh-CN" altLang="en-US" sz="3200" b="0">
                <a:solidFill>
                  <a:srgbClr val="000066"/>
                </a:solidFill>
                <a:latin typeface="微软雅黑" panose="020B0503020204020204" pitchFamily="34" charset="-122"/>
                <a:ea typeface="微软雅黑" panose="020B0503020204020204" pitchFamily="34" charset="-122"/>
              </a:rPr>
              <a:t>用例文档 </a:t>
            </a:r>
            <a:r>
              <a:rPr lang="en-US" altLang="zh-CN" sz="3200" b="0">
                <a:solidFill>
                  <a:srgbClr val="000066"/>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3200" b="0">
                <a:solidFill>
                  <a:srgbClr val="000066"/>
                </a:solidFill>
                <a:latin typeface="微软雅黑" panose="020B0503020204020204" pitchFamily="34" charset="-122"/>
                <a:ea typeface="微软雅黑" panose="020B0503020204020204" pitchFamily="34" charset="-122"/>
                <a:sym typeface="Wingdings" panose="05000000000000000000" pitchFamily="2" charset="2"/>
              </a:rPr>
              <a:t>类图 </a:t>
            </a:r>
            <a:r>
              <a:rPr lang="en-US" altLang="zh-CN" sz="3200" b="0">
                <a:solidFill>
                  <a:srgbClr val="000066"/>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3200" b="0">
                <a:solidFill>
                  <a:srgbClr val="000066"/>
                </a:solidFill>
                <a:latin typeface="微软雅黑" panose="020B0503020204020204" pitchFamily="34" charset="-122"/>
                <a:ea typeface="微软雅黑" panose="020B0503020204020204" pitchFamily="34" charset="-122"/>
                <a:sym typeface="Wingdings" panose="05000000000000000000" pitchFamily="2" charset="2"/>
              </a:rPr>
              <a:t>顺序图</a:t>
            </a:r>
            <a:r>
              <a:rPr lang="en-US" altLang="zh-CN" sz="3200" b="0">
                <a:solidFill>
                  <a:schemeClr val="hlink"/>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200" b="0">
                <a:solidFill>
                  <a:schemeClr val="hlink"/>
                </a:solidFill>
                <a:latin typeface="微软雅黑" panose="020B0503020204020204" pitchFamily="34" charset="-122"/>
                <a:ea typeface="微软雅黑" panose="020B0503020204020204" pitchFamily="34" charset="-122"/>
                <a:sym typeface="Wingdings" panose="05000000000000000000" pitchFamily="2" charset="2"/>
              </a:rPr>
              <a:t>动态分析</a:t>
            </a:r>
            <a:r>
              <a:rPr lang="en-US" altLang="zh-CN" sz="3200" b="0">
                <a:solidFill>
                  <a:schemeClr val="hlink"/>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3200" b="0">
              <a:solidFill>
                <a:schemeClr val="hlin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7411"/>
                                        </p:tgtEl>
                                        <p:attrNameLst>
                                          <p:attrName>style.visibility</p:attrName>
                                        </p:attrNameLst>
                                      </p:cBhvr>
                                      <p:to>
                                        <p:strVal val="visible"/>
                                      </p:to>
                                    </p:set>
                                    <p:animEffect transition="in" filter="dissolve">
                                      <p:cBhvr>
                                        <p:cTn id="7" dur="500"/>
                                        <p:tgtEl>
                                          <p:spTgt spid="6574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57412"/>
                                        </p:tgtEl>
                                        <p:attrNameLst>
                                          <p:attrName>style.visibility</p:attrName>
                                        </p:attrNameLst>
                                      </p:cBhvr>
                                      <p:to>
                                        <p:strVal val="visible"/>
                                      </p:to>
                                    </p:set>
                                    <p:animEffect transition="in" filter="dissolve">
                                      <p:cBhvr>
                                        <p:cTn id="12" dur="500"/>
                                        <p:tgtEl>
                                          <p:spTgt spid="6574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7413"/>
                                        </p:tgtEl>
                                        <p:attrNameLst>
                                          <p:attrName>style.visibility</p:attrName>
                                        </p:attrNameLst>
                                      </p:cBhvr>
                                      <p:to>
                                        <p:strVal val="visible"/>
                                      </p:to>
                                    </p:set>
                                    <p:animEffect transition="in" filter="dissolve">
                                      <p:cBhvr>
                                        <p:cTn id="17" dur="500"/>
                                        <p:tgtEl>
                                          <p:spTgt spid="65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1" grpId="0"/>
      <p:bldP spid="657412" grpId="0"/>
      <p:bldP spid="6574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3" name="Rectangle 3"/>
          <p:cNvSpPr>
            <a:spLocks noGrp="1" noChangeArrowheads="1"/>
          </p:cNvSpPr>
          <p:nvPr>
            <p:ph idx="1"/>
          </p:nvPr>
        </p:nvSpPr>
        <p:spPr/>
        <p:txBody>
          <a:bodyPr/>
          <a:lstStyle/>
          <a:p>
            <a:pPr eaLnBrk="1" hangingPunct="1">
              <a:lnSpc>
                <a:spcPct val="150000"/>
              </a:lnSpc>
              <a:defRPr/>
            </a:pPr>
            <a:r>
              <a:rPr lang="zh-CN" altLang="en-US" dirty="0">
                <a:solidFill>
                  <a:srgbClr val="4D4D4D"/>
                </a:solidFill>
              </a:rPr>
              <a:t>分析设计过程简介</a:t>
            </a:r>
            <a:endParaRPr lang="en-US" altLang="zh-CN" dirty="0">
              <a:solidFill>
                <a:srgbClr val="4D4D4D"/>
              </a:solidFill>
            </a:endParaRPr>
          </a:p>
          <a:p>
            <a:pPr eaLnBrk="1" hangingPunct="1">
              <a:lnSpc>
                <a:spcPct val="150000"/>
              </a:lnSpc>
              <a:defRPr/>
            </a:pPr>
            <a:r>
              <a:rPr lang="zh-CN" altLang="en-US" dirty="0">
                <a:solidFill>
                  <a:schemeClr val="hlink"/>
                </a:solidFill>
                <a:effectLst>
                  <a:outerShdw blurRad="38100" dist="38100" dir="2700000" algn="tl">
                    <a:srgbClr val="C0C0C0"/>
                  </a:outerShdw>
                </a:effectLst>
              </a:rPr>
              <a:t>业务建模基础</a:t>
            </a:r>
            <a:endParaRPr lang="zh-CN" altLang="en-US" dirty="0">
              <a:solidFill>
                <a:schemeClr val="hlink"/>
              </a:solidFill>
              <a:effectLst>
                <a:outerShdw blurRad="38100" dist="38100" dir="2700000" algn="tl">
                  <a:srgbClr val="C0C0C0"/>
                </a:outerShdw>
              </a:effectLst>
            </a:endParaRPr>
          </a:p>
          <a:p>
            <a:pPr eaLnBrk="1" hangingPunct="1">
              <a:lnSpc>
                <a:spcPct val="150000"/>
              </a:lnSpc>
            </a:pPr>
            <a:r>
              <a:rPr lang="zh-CN" altLang="en-US" dirty="0"/>
              <a:t>业务用例模型</a:t>
            </a:r>
            <a:endParaRPr lang="zh-CN" altLang="en-US" dirty="0"/>
          </a:p>
          <a:p>
            <a:pPr eaLnBrk="1" hangingPunct="1">
              <a:lnSpc>
                <a:spcPct val="150000"/>
              </a:lnSpc>
            </a:pPr>
            <a:r>
              <a:rPr lang="zh-CN" altLang="en-US" dirty="0"/>
              <a:t>业务对象模型</a:t>
            </a:r>
            <a:endParaRPr lang="en-US" altLang="zh-CN" dirty="0"/>
          </a:p>
          <a:p>
            <a:pPr eaLnBrk="1" hangingPunct="1">
              <a:lnSpc>
                <a:spcPct val="150000"/>
              </a:lnSpc>
              <a:defRPr/>
            </a:pPr>
            <a:r>
              <a:rPr lang="zh-CN" altLang="en-US" dirty="0"/>
              <a:t>业务建模实践</a:t>
            </a:r>
            <a:endParaRPr lang="en-US" altLang="zh-CN" dirty="0"/>
          </a:p>
          <a:p>
            <a:pPr eaLnBrk="1" hangingPunct="1">
              <a:lnSpc>
                <a:spcPct val="150000"/>
              </a:lnSpc>
              <a:defRPr/>
            </a:pPr>
            <a:r>
              <a:rPr lang="zh-CN" altLang="en-US" dirty="0"/>
              <a:t>从业务模型到系统模型</a:t>
            </a:r>
            <a:endParaRPr lang="zh-CN" altLang="en-US" dirty="0"/>
          </a:p>
        </p:txBody>
      </p:sp>
      <p:sp>
        <p:nvSpPr>
          <p:cNvPr id="143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41A0952A-5ACD-4041-AB05-8D43F290B56E}"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sp>
        <p:nvSpPr>
          <p:cNvPr id="2" name="標題 1"/>
          <p:cNvSpPr>
            <a:spLocks noGrp="1"/>
          </p:cNvSpPr>
          <p:nvPr>
            <p:ph type="title"/>
          </p:nvPr>
        </p:nvSpPr>
        <p:spPr/>
        <p:txBody>
          <a:bodyPr/>
          <a:lstStyle/>
          <a:p>
            <a:r>
              <a:rPr lang="zh-CN" altLang="en-US" dirty="0" smtClean="0"/>
              <a:t>内容概要</a:t>
            </a:r>
            <a:endParaRPr lang="zh-TW"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zh-CN" altLang="en-US" dirty="0" smtClean="0"/>
              <a:t>业务建模</a:t>
            </a:r>
            <a:endParaRPr lang="zh-CN" altLang="en-US" dirty="0"/>
          </a:p>
        </p:txBody>
      </p:sp>
      <p:sp>
        <p:nvSpPr>
          <p:cNvPr id="15364" name="Rectangle 3"/>
          <p:cNvSpPr>
            <a:spLocks noGrp="1" noChangeArrowheads="1"/>
          </p:cNvSpPr>
          <p:nvPr>
            <p:ph idx="1"/>
          </p:nvPr>
        </p:nvSpPr>
        <p:spPr/>
        <p:txBody>
          <a:bodyPr/>
          <a:lstStyle/>
          <a:p>
            <a:pPr eaLnBrk="1" hangingPunct="1"/>
            <a:r>
              <a:rPr lang="zh-CN" altLang="en-US" dirty="0" smtClean="0"/>
              <a:t>利用</a:t>
            </a:r>
            <a:r>
              <a:rPr lang="zh-CN" altLang="en-US" dirty="0"/>
              <a:t>软件思想</a:t>
            </a:r>
            <a:r>
              <a:rPr lang="en-US" altLang="zh-CN" dirty="0"/>
              <a:t>(</a:t>
            </a:r>
            <a:r>
              <a:rPr lang="zh-CN" altLang="en-US" dirty="0"/>
              <a:t>用例思想、对象思想</a:t>
            </a:r>
            <a:r>
              <a:rPr lang="en-US" altLang="zh-CN" dirty="0"/>
              <a:t>)</a:t>
            </a:r>
            <a:r>
              <a:rPr lang="zh-CN" altLang="en-US" dirty="0"/>
              <a:t>描述业务的过程，就是业务建模</a:t>
            </a:r>
            <a:endParaRPr lang="en-US" altLang="zh-CN" dirty="0"/>
          </a:p>
          <a:p>
            <a:pPr lvl="1" eaLnBrk="1" hangingPunct="1"/>
            <a:r>
              <a:rPr lang="zh-CN" altLang="zh-CN" dirty="0"/>
              <a:t>业务建模</a:t>
            </a:r>
            <a:r>
              <a:rPr lang="zh-CN" altLang="zh-CN"/>
              <a:t>是</a:t>
            </a:r>
            <a:r>
              <a:rPr lang="zh-CN" altLang="zh-CN" smtClean="0"/>
              <a:t>一</a:t>
            </a:r>
            <a:r>
              <a:rPr lang="zh-CN" altLang="en-US" smtClean="0"/>
              <a:t>组</a:t>
            </a:r>
            <a:r>
              <a:rPr lang="zh-CN" altLang="zh-CN" smtClean="0"/>
              <a:t>建</a:t>
            </a:r>
            <a:r>
              <a:rPr lang="zh-CN" altLang="zh-CN" dirty="0"/>
              <a:t>模方法的集合，目的是对现有业务进行分析和理解，从而建立相应的业务模型</a:t>
            </a:r>
            <a:endParaRPr lang="en-US" altLang="zh-CN" dirty="0"/>
          </a:p>
          <a:p>
            <a:pPr lvl="1" eaLnBrk="1" hangingPunct="1"/>
            <a:r>
              <a:rPr lang="zh-CN" altLang="zh-CN" dirty="0"/>
              <a:t>这一过程不仅有助于开发人员理解业务本质，而且这些模型将作为后续软件系统模型的输入</a:t>
            </a:r>
            <a:endParaRPr lang="en-US" altLang="zh-CN" dirty="0"/>
          </a:p>
        </p:txBody>
      </p:sp>
      <p:sp>
        <p:nvSpPr>
          <p:cNvPr id="153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32D6FD6F-F3BD-44AB-A95F-181494ABE045}"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zh-CN" altLang="en-US" dirty="0"/>
              <a:t>业务</a:t>
            </a:r>
            <a:r>
              <a:rPr lang="zh-CN" altLang="en-US" dirty="0" smtClean="0"/>
              <a:t>建模</a:t>
            </a:r>
            <a:r>
              <a:rPr lang="en-US" altLang="zh-CN" dirty="0" smtClean="0"/>
              <a:t>(续)</a:t>
            </a:r>
            <a:endParaRPr lang="zh-CN" altLang="en-US" dirty="0"/>
          </a:p>
        </p:txBody>
      </p:sp>
      <p:sp>
        <p:nvSpPr>
          <p:cNvPr id="17412" name="Rectangle 3"/>
          <p:cNvSpPr>
            <a:spLocks noGrp="1" noChangeArrowheads="1"/>
          </p:cNvSpPr>
          <p:nvPr>
            <p:ph idx="1"/>
          </p:nvPr>
        </p:nvSpPr>
        <p:spPr/>
        <p:txBody>
          <a:bodyPr/>
          <a:lstStyle/>
          <a:p>
            <a:pPr eaLnBrk="1" hangingPunct="1">
              <a:lnSpc>
                <a:spcPct val="80000"/>
              </a:lnSpc>
            </a:pPr>
            <a:r>
              <a:rPr lang="zh-CN" altLang="en-US" dirty="0"/>
              <a:t>业务建模的目标</a:t>
            </a:r>
            <a:endParaRPr lang="en-US" altLang="zh-CN" dirty="0"/>
          </a:p>
          <a:p>
            <a:pPr lvl="1" eaLnBrk="1" hangingPunct="1">
              <a:lnSpc>
                <a:spcPct val="80000"/>
              </a:lnSpc>
            </a:pPr>
            <a:r>
              <a:rPr lang="zh-CN" altLang="en-US" dirty="0"/>
              <a:t>理解将要实施系统的组织结构和动态特性</a:t>
            </a:r>
            <a:endParaRPr lang="zh-CN" altLang="en-US" dirty="0"/>
          </a:p>
          <a:p>
            <a:pPr lvl="1" eaLnBrk="1" hangingPunct="1">
              <a:lnSpc>
                <a:spcPct val="80000"/>
              </a:lnSpc>
            </a:pPr>
            <a:r>
              <a:rPr lang="zh-CN" altLang="en-US" dirty="0"/>
              <a:t>理解当前目标组织中的问题，并明确改进的潜力</a:t>
            </a:r>
            <a:endParaRPr lang="zh-CN" altLang="en-US" dirty="0"/>
          </a:p>
          <a:p>
            <a:pPr lvl="1" eaLnBrk="1" hangingPunct="1">
              <a:lnSpc>
                <a:spcPct val="80000"/>
              </a:lnSpc>
            </a:pPr>
            <a:r>
              <a:rPr lang="zh-CN" altLang="en-US" dirty="0"/>
              <a:t>确保客户、最终用户和开发人员对目标组织有统一的理解</a:t>
            </a:r>
            <a:endParaRPr lang="zh-CN" altLang="en-US" dirty="0"/>
          </a:p>
          <a:p>
            <a:pPr lvl="1" eaLnBrk="1" hangingPunct="1">
              <a:lnSpc>
                <a:spcPct val="80000"/>
              </a:lnSpc>
            </a:pPr>
            <a:r>
              <a:rPr lang="zh-CN" altLang="en-US" dirty="0"/>
              <a:t>获取用于支持目标组织的</a:t>
            </a:r>
            <a:r>
              <a:rPr lang="zh-CN" altLang="en-US" dirty="0" smtClean="0"/>
              <a:t>系统需求</a:t>
            </a:r>
            <a:endParaRPr lang="en-US" altLang="zh-CN" dirty="0" smtClean="0"/>
          </a:p>
          <a:p>
            <a:pPr lvl="1" eaLnBrk="1" hangingPunct="1">
              <a:lnSpc>
                <a:spcPct val="80000"/>
              </a:lnSpc>
            </a:pPr>
            <a:endParaRPr lang="en-US" altLang="zh-CN" dirty="0"/>
          </a:p>
          <a:p>
            <a:pPr eaLnBrk="1" hangingPunct="1">
              <a:lnSpc>
                <a:spcPct val="80000"/>
              </a:lnSpc>
            </a:pPr>
            <a:r>
              <a:rPr lang="zh-CN" altLang="en-US" dirty="0"/>
              <a:t>业务建模与软件开发过程</a:t>
            </a:r>
            <a:endParaRPr lang="en-US" altLang="zh-CN" dirty="0"/>
          </a:p>
          <a:p>
            <a:pPr lvl="1" eaLnBrk="1" hangingPunct="1">
              <a:lnSpc>
                <a:spcPct val="80000"/>
              </a:lnSpc>
            </a:pPr>
            <a:r>
              <a:rPr lang="zh-CN" altLang="en-US" dirty="0"/>
              <a:t>业务建模是软件开发过程的辅助环节，可以描述业务现状，从而帮助发现软件需求，指导系统设计</a:t>
            </a:r>
            <a:endParaRPr lang="zh-CN" altLang="en-US" dirty="0"/>
          </a:p>
        </p:txBody>
      </p:sp>
      <p:sp>
        <p:nvSpPr>
          <p:cNvPr id="174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C1CF4377-3F15-44CF-89BB-BC9BEF3F693B}"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zh-CN" altLang="en-US"/>
              <a:t>需要业务建模吗？</a:t>
            </a:r>
            <a:endParaRPr lang="zh-CN" altLang="en-US"/>
          </a:p>
        </p:txBody>
      </p:sp>
      <p:sp>
        <p:nvSpPr>
          <p:cNvPr id="18436" name="Rectangle 3"/>
          <p:cNvSpPr>
            <a:spLocks noGrp="1" noChangeArrowheads="1"/>
          </p:cNvSpPr>
          <p:nvPr>
            <p:ph idx="1"/>
          </p:nvPr>
        </p:nvSpPr>
        <p:spPr/>
        <p:txBody>
          <a:bodyPr/>
          <a:lstStyle/>
          <a:p>
            <a:pPr eaLnBrk="1" hangingPunct="1">
              <a:lnSpc>
                <a:spcPct val="150000"/>
              </a:lnSpc>
            </a:pPr>
            <a:r>
              <a:rPr lang="zh-CN" altLang="en-US" dirty="0"/>
              <a:t>不熟悉业务机构</a:t>
            </a:r>
            <a:endParaRPr lang="zh-CN" altLang="en-US" dirty="0"/>
          </a:p>
          <a:p>
            <a:pPr eaLnBrk="1" hangingPunct="1">
              <a:lnSpc>
                <a:spcPct val="150000"/>
              </a:lnSpc>
            </a:pPr>
            <a:r>
              <a:rPr lang="zh-CN" altLang="en-US" dirty="0"/>
              <a:t>机构准备进行业务过程重组</a:t>
            </a:r>
            <a:endParaRPr lang="zh-CN" altLang="en-US" dirty="0"/>
          </a:p>
          <a:p>
            <a:pPr eaLnBrk="1" hangingPunct="1">
              <a:lnSpc>
                <a:spcPct val="150000"/>
              </a:lnSpc>
            </a:pPr>
            <a:r>
              <a:rPr lang="zh-CN" altLang="en-US" dirty="0"/>
              <a:t>机构最近进行了一些业务过程</a:t>
            </a:r>
            <a:r>
              <a:rPr lang="zh-CN" altLang="en-US" dirty="0" smtClean="0"/>
              <a:t>重组</a:t>
            </a:r>
            <a:endParaRPr lang="zh-CN" altLang="en-US" dirty="0"/>
          </a:p>
          <a:p>
            <a:pPr eaLnBrk="1" hangingPunct="1">
              <a:lnSpc>
                <a:spcPct val="150000"/>
              </a:lnSpc>
            </a:pPr>
            <a:r>
              <a:rPr lang="zh-CN" altLang="en-US" dirty="0"/>
              <a:t>机构中大型复杂工作流的文档不足</a:t>
            </a:r>
            <a:endParaRPr lang="zh-CN" altLang="en-US" dirty="0"/>
          </a:p>
        </p:txBody>
      </p:sp>
      <p:sp>
        <p:nvSpPr>
          <p:cNvPr id="184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251CB67B-A21F-4C17-AFB6-775B402183FA}"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5" name="Rectangle 3"/>
          <p:cNvSpPr>
            <a:spLocks noGrp="1" noChangeArrowheads="1"/>
          </p:cNvSpPr>
          <p:nvPr>
            <p:ph idx="1"/>
          </p:nvPr>
        </p:nvSpPr>
        <p:spPr/>
        <p:txBody>
          <a:bodyPr/>
          <a:lstStyle/>
          <a:p>
            <a:pPr eaLnBrk="1" hangingPunct="1">
              <a:lnSpc>
                <a:spcPct val="150000"/>
              </a:lnSpc>
              <a:defRPr/>
            </a:pPr>
            <a:r>
              <a:rPr lang="zh-CN" altLang="en-US" dirty="0">
                <a:solidFill>
                  <a:srgbClr val="4D4D4D"/>
                </a:solidFill>
              </a:rPr>
              <a:t>分析设计过程简介</a:t>
            </a:r>
            <a:endParaRPr lang="en-US" altLang="zh-CN" dirty="0">
              <a:solidFill>
                <a:srgbClr val="4D4D4D"/>
              </a:solidFill>
            </a:endParaRPr>
          </a:p>
          <a:p>
            <a:pPr eaLnBrk="1" hangingPunct="1">
              <a:lnSpc>
                <a:spcPct val="150000"/>
              </a:lnSpc>
              <a:defRPr/>
            </a:pPr>
            <a:r>
              <a:rPr lang="zh-CN" altLang="en-US" dirty="0">
                <a:solidFill>
                  <a:srgbClr val="4D4D4D"/>
                </a:solidFill>
              </a:rPr>
              <a:t>业务建模基础</a:t>
            </a:r>
            <a:endParaRPr lang="zh-CN" altLang="en-US" dirty="0">
              <a:solidFill>
                <a:srgbClr val="4D4D4D"/>
              </a:solidFill>
            </a:endParaRPr>
          </a:p>
          <a:p>
            <a:pPr eaLnBrk="1" hangingPunct="1">
              <a:lnSpc>
                <a:spcPct val="150000"/>
              </a:lnSpc>
            </a:pPr>
            <a:r>
              <a:rPr lang="zh-CN" altLang="en-US" dirty="0">
                <a:solidFill>
                  <a:srgbClr val="FF0000"/>
                </a:solidFill>
                <a:effectLst>
                  <a:outerShdw blurRad="38100" dist="38100" dir="2700000" algn="tl">
                    <a:srgbClr val="000000">
                      <a:alpha val="43137"/>
                    </a:srgbClr>
                  </a:outerShdw>
                </a:effectLst>
              </a:rPr>
              <a:t>业务用例模型</a:t>
            </a:r>
            <a:endParaRPr lang="zh-CN" altLang="en-US" dirty="0">
              <a:solidFill>
                <a:srgbClr val="FF0000"/>
              </a:solidFill>
              <a:effectLst>
                <a:outerShdw blurRad="38100" dist="38100" dir="2700000" algn="tl">
                  <a:srgbClr val="000000">
                    <a:alpha val="43137"/>
                  </a:srgbClr>
                </a:outerShdw>
              </a:effectLst>
            </a:endParaRPr>
          </a:p>
          <a:p>
            <a:pPr eaLnBrk="1" hangingPunct="1">
              <a:lnSpc>
                <a:spcPct val="150000"/>
              </a:lnSpc>
            </a:pPr>
            <a:r>
              <a:rPr lang="zh-CN" altLang="en-US" dirty="0"/>
              <a:t>业务对象模型</a:t>
            </a:r>
            <a:endParaRPr lang="en-US" altLang="zh-CN" dirty="0"/>
          </a:p>
          <a:p>
            <a:pPr eaLnBrk="1" hangingPunct="1">
              <a:lnSpc>
                <a:spcPct val="150000"/>
              </a:lnSpc>
              <a:defRPr/>
            </a:pPr>
            <a:r>
              <a:rPr lang="zh-CN" altLang="en-US" dirty="0"/>
              <a:t>业务建模实践</a:t>
            </a:r>
            <a:endParaRPr lang="en-US" altLang="zh-CN" dirty="0"/>
          </a:p>
          <a:p>
            <a:pPr eaLnBrk="1" hangingPunct="1">
              <a:lnSpc>
                <a:spcPct val="150000"/>
              </a:lnSpc>
              <a:defRPr/>
            </a:pPr>
            <a:r>
              <a:rPr lang="zh-CN" altLang="en-US" dirty="0"/>
              <a:t>从业务模型到系统模型</a:t>
            </a:r>
            <a:endParaRPr lang="zh-CN" altLang="en-US" dirty="0"/>
          </a:p>
        </p:txBody>
      </p:sp>
      <p:sp>
        <p:nvSpPr>
          <p:cNvPr id="215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4DCEA3C8-A547-4A79-B363-00302F944FA3}"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sp>
        <p:nvSpPr>
          <p:cNvPr id="2" name="標題 1"/>
          <p:cNvSpPr>
            <a:spLocks noGrp="1"/>
          </p:cNvSpPr>
          <p:nvPr>
            <p:ph type="title"/>
          </p:nvPr>
        </p:nvSpPr>
        <p:spPr/>
        <p:txBody>
          <a:bodyPr/>
          <a:lstStyle/>
          <a:p>
            <a:r>
              <a:rPr lang="zh-CN" altLang="en-US" dirty="0" smtClean="0"/>
              <a:t>内容概要</a:t>
            </a:r>
            <a:endParaRPr lang="zh-TW"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zh-CN" altLang="en-US"/>
              <a:t>业务建模流程</a:t>
            </a:r>
            <a:endParaRPr lang="zh-CN" altLang="en-US"/>
          </a:p>
        </p:txBody>
      </p:sp>
      <p:sp>
        <p:nvSpPr>
          <p:cNvPr id="670723" name="Rectangle 3"/>
          <p:cNvSpPr>
            <a:spLocks noGrp="1" noChangeArrowheads="1"/>
          </p:cNvSpPr>
          <p:nvPr>
            <p:ph idx="1"/>
          </p:nvPr>
        </p:nvSpPr>
        <p:spPr/>
        <p:txBody>
          <a:bodyPr/>
          <a:lstStyle/>
          <a:p>
            <a:pPr eaLnBrk="1" hangingPunct="1">
              <a:defRPr/>
            </a:pPr>
            <a:r>
              <a:rPr lang="en-US" altLang="zh-CN"/>
              <a:t>0. </a:t>
            </a:r>
            <a:r>
              <a:rPr lang="zh-CN" altLang="en-US"/>
              <a:t>建立</a:t>
            </a:r>
            <a:r>
              <a:rPr lang="zh-CN" altLang="en-US" u="sng">
                <a:solidFill>
                  <a:schemeClr val="hlink"/>
                </a:solidFill>
                <a:effectLst>
                  <a:outerShdw blurRad="38100" dist="38100" dir="2700000" algn="tl">
                    <a:srgbClr val="C0C0C0"/>
                  </a:outerShdw>
                </a:effectLst>
              </a:rPr>
              <a:t>业务用例模型</a:t>
            </a:r>
            <a:endParaRPr lang="zh-CN" altLang="en-US" u="sng">
              <a:solidFill>
                <a:schemeClr val="hlink"/>
              </a:solidFill>
              <a:effectLst>
                <a:outerShdw blurRad="38100" dist="38100" dir="2700000" algn="tl">
                  <a:srgbClr val="C0C0C0"/>
                </a:outerShdw>
              </a:effectLst>
            </a:endParaRPr>
          </a:p>
          <a:p>
            <a:pPr lvl="1" eaLnBrk="1" hangingPunct="1">
              <a:defRPr/>
            </a:pPr>
            <a:r>
              <a:rPr lang="en-US" altLang="zh-CN"/>
              <a:t>1. </a:t>
            </a:r>
            <a:r>
              <a:rPr lang="zh-CN" altLang="en-US"/>
              <a:t>识别业务参与者</a:t>
            </a:r>
            <a:endParaRPr lang="zh-CN" altLang="en-US"/>
          </a:p>
          <a:p>
            <a:pPr lvl="1" eaLnBrk="1" hangingPunct="1">
              <a:defRPr/>
            </a:pPr>
            <a:r>
              <a:rPr lang="en-US" altLang="zh-CN"/>
              <a:t>2. </a:t>
            </a:r>
            <a:r>
              <a:rPr lang="zh-CN" altLang="en-US"/>
              <a:t>识别业务用例</a:t>
            </a:r>
            <a:endParaRPr lang="zh-CN" altLang="en-US"/>
          </a:p>
          <a:p>
            <a:pPr lvl="1" eaLnBrk="1" hangingPunct="1">
              <a:defRPr/>
            </a:pPr>
            <a:r>
              <a:rPr lang="en-US" altLang="zh-CN"/>
              <a:t>3. </a:t>
            </a:r>
            <a:r>
              <a:rPr lang="zh-CN" altLang="en-US"/>
              <a:t>详述业务用例</a:t>
            </a:r>
            <a:endParaRPr lang="zh-CN" altLang="en-US"/>
          </a:p>
          <a:p>
            <a:pPr eaLnBrk="1" hangingPunct="1">
              <a:defRPr/>
            </a:pPr>
            <a:r>
              <a:rPr lang="en-US" altLang="zh-CN"/>
              <a:t>4. </a:t>
            </a:r>
            <a:r>
              <a:rPr lang="zh-CN" altLang="en-US"/>
              <a:t>建立</a:t>
            </a:r>
            <a:r>
              <a:rPr lang="zh-CN" altLang="en-US" u="sng">
                <a:solidFill>
                  <a:schemeClr val="hlink"/>
                </a:solidFill>
                <a:effectLst>
                  <a:outerShdw blurRad="38100" dist="38100" dir="2700000" algn="tl">
                    <a:srgbClr val="C0C0C0"/>
                  </a:outerShdw>
                </a:effectLst>
              </a:rPr>
              <a:t>业务对象模型</a:t>
            </a:r>
            <a:endParaRPr lang="zh-CN" altLang="en-US" u="sng">
              <a:solidFill>
                <a:schemeClr val="hlink"/>
              </a:solidFill>
              <a:effectLst>
                <a:outerShdw blurRad="38100" dist="38100" dir="2700000" algn="tl">
                  <a:srgbClr val="C0C0C0"/>
                </a:outerShdw>
              </a:effectLst>
            </a:endParaRPr>
          </a:p>
          <a:p>
            <a:pPr lvl="1" eaLnBrk="1" hangingPunct="1">
              <a:defRPr/>
            </a:pPr>
            <a:endParaRPr lang="en-US" altLang="zh-CN"/>
          </a:p>
        </p:txBody>
      </p:sp>
      <p:sp>
        <p:nvSpPr>
          <p:cNvPr id="225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597FCC30-B634-4C42-AA11-E2D6C397D49C}"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zh-CN"/>
              <a:t>1.</a:t>
            </a:r>
            <a:r>
              <a:rPr lang="zh-CN" altLang="en-US"/>
              <a:t>业务参与者</a:t>
            </a:r>
            <a:r>
              <a:rPr lang="en-US" altLang="zh-CN"/>
              <a:t>(Business Actor)</a:t>
            </a:r>
            <a:endParaRPr lang="en-US" altLang="zh-CN"/>
          </a:p>
        </p:txBody>
      </p:sp>
      <p:sp>
        <p:nvSpPr>
          <p:cNvPr id="671747" name="Rectangle 3"/>
          <p:cNvSpPr>
            <a:spLocks noGrp="1" noChangeArrowheads="1"/>
          </p:cNvSpPr>
          <p:nvPr>
            <p:ph idx="1"/>
          </p:nvPr>
        </p:nvSpPr>
        <p:spPr/>
        <p:txBody>
          <a:bodyPr/>
          <a:lstStyle/>
          <a:p>
            <a:pPr eaLnBrk="1" hangingPunct="1">
              <a:defRPr/>
            </a:pPr>
            <a:r>
              <a:rPr lang="zh-CN" altLang="en-US"/>
              <a:t>识别业务参与者</a:t>
            </a:r>
            <a:endParaRPr lang="en-US" altLang="zh-CN"/>
          </a:p>
          <a:p>
            <a:pPr lvl="1" eaLnBrk="1" hangingPunct="1">
              <a:defRPr/>
            </a:pPr>
            <a:r>
              <a:rPr lang="zh-CN" altLang="en-US"/>
              <a:t>在</a:t>
            </a:r>
            <a:r>
              <a:rPr lang="zh-CN" altLang="en-US">
                <a:solidFill>
                  <a:schemeClr val="hlink"/>
                </a:solidFill>
                <a:effectLst>
                  <a:outerShdw blurRad="38100" dist="38100" dir="2700000" algn="tl">
                    <a:srgbClr val="C0C0C0"/>
                  </a:outerShdw>
                </a:effectLst>
              </a:rPr>
              <a:t>业务之外</a:t>
            </a:r>
            <a:r>
              <a:rPr lang="zh-CN" altLang="en-US"/>
              <a:t>，与业务进行</a:t>
            </a:r>
            <a:r>
              <a:rPr lang="zh-CN" altLang="en-US">
                <a:solidFill>
                  <a:schemeClr val="hlink"/>
                </a:solidFill>
                <a:effectLst>
                  <a:outerShdw blurRad="38100" dist="38100" dir="2700000" algn="tl">
                    <a:srgbClr val="C0C0C0"/>
                  </a:outerShdw>
                </a:effectLst>
              </a:rPr>
              <a:t>交互</a:t>
            </a:r>
            <a:r>
              <a:rPr lang="zh-CN" altLang="en-US"/>
              <a:t>的人或组织</a:t>
            </a:r>
            <a:endParaRPr lang="en-US" altLang="zh-CN"/>
          </a:p>
        </p:txBody>
      </p:sp>
      <p:sp>
        <p:nvSpPr>
          <p:cNvPr id="23554"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7B32399D-8405-4CEC-8227-D9C73BD97990}"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pic>
        <p:nvPicPr>
          <p:cNvPr id="23557"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24339" y="3357562"/>
            <a:ext cx="3240087"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zh-CN" altLang="en-US"/>
              <a:t>识别业务参与者思路</a:t>
            </a:r>
            <a:endParaRPr lang="en-US" altLang="zh-CN"/>
          </a:p>
        </p:txBody>
      </p:sp>
      <p:sp>
        <p:nvSpPr>
          <p:cNvPr id="26628" name="Rectangle 3"/>
          <p:cNvSpPr>
            <a:spLocks noGrp="1" noChangeArrowheads="1"/>
          </p:cNvSpPr>
          <p:nvPr>
            <p:ph idx="1"/>
          </p:nvPr>
        </p:nvSpPr>
        <p:spPr/>
        <p:txBody>
          <a:bodyPr/>
          <a:lstStyle/>
          <a:p>
            <a:pPr eaLnBrk="1" hangingPunct="1"/>
            <a:r>
              <a:rPr lang="zh-CN" altLang="en-US" dirty="0" smtClean="0"/>
              <a:t>客户（最常见）</a:t>
            </a:r>
            <a:endParaRPr lang="zh-CN" altLang="en-US" dirty="0"/>
          </a:p>
          <a:p>
            <a:pPr eaLnBrk="1" hangingPunct="1"/>
            <a:r>
              <a:rPr lang="zh-CN" altLang="en-US" dirty="0"/>
              <a:t>供应商</a:t>
            </a:r>
            <a:endParaRPr lang="zh-CN" altLang="en-US" dirty="0"/>
          </a:p>
          <a:p>
            <a:pPr eaLnBrk="1" hangingPunct="1"/>
            <a:r>
              <a:rPr lang="zh-CN" altLang="en-US" dirty="0"/>
              <a:t>合作伙伴</a:t>
            </a:r>
            <a:endParaRPr lang="zh-CN" altLang="en-US" dirty="0"/>
          </a:p>
          <a:p>
            <a:pPr eaLnBrk="1" hangingPunct="1"/>
            <a:r>
              <a:rPr lang="zh-CN" altLang="en-US" dirty="0"/>
              <a:t>潜在客户</a:t>
            </a:r>
            <a:endParaRPr lang="zh-CN" altLang="en-US" dirty="0"/>
          </a:p>
          <a:p>
            <a:pPr eaLnBrk="1" hangingPunct="1"/>
            <a:r>
              <a:rPr lang="zh-CN" altLang="en-US" dirty="0"/>
              <a:t>政府</a:t>
            </a:r>
            <a:endParaRPr lang="zh-CN" altLang="en-US" dirty="0"/>
          </a:p>
          <a:p>
            <a:pPr eaLnBrk="1" hangingPunct="1"/>
            <a:r>
              <a:rPr lang="zh-CN" altLang="en-US" dirty="0"/>
              <a:t>组织中未建模部分</a:t>
            </a:r>
            <a:endParaRPr lang="zh-CN" altLang="en-US" dirty="0"/>
          </a:p>
          <a:p>
            <a:pPr eaLnBrk="1" hangingPunct="1"/>
            <a:r>
              <a:rPr lang="en-US" altLang="zh-CN" dirty="0"/>
              <a:t>……</a:t>
            </a:r>
            <a:endParaRPr lang="en-US" altLang="zh-CN" dirty="0"/>
          </a:p>
        </p:txBody>
      </p:sp>
      <p:sp>
        <p:nvSpPr>
          <p:cNvPr id="26626"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1F0B2AB6-05FD-4070-A534-6962E4852936}"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pic>
        <p:nvPicPr>
          <p:cNvPr id="26629"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96000" y="1862150"/>
            <a:ext cx="364807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zh-CN" dirty="0"/>
              <a:t>2.</a:t>
            </a:r>
            <a:r>
              <a:rPr lang="zh-CN" altLang="en-US" dirty="0"/>
              <a:t>业务用例</a:t>
            </a:r>
            <a:r>
              <a:rPr lang="en-US" altLang="zh-CN" dirty="0"/>
              <a:t>(</a:t>
            </a:r>
            <a:r>
              <a:rPr lang="en-US" altLang="zh-CN" sz="4000" dirty="0"/>
              <a:t>Business Use Case</a:t>
            </a:r>
            <a:r>
              <a:rPr lang="en-US" altLang="zh-CN" dirty="0"/>
              <a:t>)</a:t>
            </a:r>
            <a:endParaRPr lang="en-US" altLang="zh-CN" dirty="0"/>
          </a:p>
        </p:txBody>
      </p:sp>
      <p:sp>
        <p:nvSpPr>
          <p:cNvPr id="675843" name="Rectangle 3"/>
          <p:cNvSpPr>
            <a:spLocks noGrp="1" noChangeArrowheads="1"/>
          </p:cNvSpPr>
          <p:nvPr>
            <p:ph idx="1"/>
          </p:nvPr>
        </p:nvSpPr>
        <p:spPr/>
        <p:txBody>
          <a:bodyPr/>
          <a:lstStyle/>
          <a:p>
            <a:pPr eaLnBrk="1" hangingPunct="1">
              <a:defRPr/>
            </a:pPr>
            <a:r>
              <a:rPr lang="zh-CN" altLang="en-US" dirty="0"/>
              <a:t>识别业务用例</a:t>
            </a:r>
            <a:endParaRPr lang="zh-CN" altLang="en-US" dirty="0"/>
          </a:p>
          <a:p>
            <a:pPr lvl="1" eaLnBrk="1" hangingPunct="1">
              <a:defRPr/>
            </a:pPr>
            <a:r>
              <a:rPr lang="zh-CN" altLang="en-US" dirty="0"/>
              <a:t>业务为业务参与者提供的</a:t>
            </a:r>
            <a:r>
              <a:rPr lang="zh-CN" altLang="en-US" dirty="0" smtClean="0">
                <a:solidFill>
                  <a:schemeClr val="hlink"/>
                </a:solidFill>
                <a:effectLst>
                  <a:outerShdw blurRad="38100" dist="38100" dir="2700000" algn="tl">
                    <a:srgbClr val="C0C0C0"/>
                  </a:outerShdw>
                </a:effectLst>
              </a:rPr>
              <a:t>价值</a:t>
            </a:r>
            <a:r>
              <a:rPr lang="zh-CN" altLang="en-US" dirty="0" smtClean="0"/>
              <a:t>（外部视角）</a:t>
            </a:r>
            <a:endParaRPr lang="zh-CN" altLang="en-US" dirty="0"/>
          </a:p>
          <a:p>
            <a:pPr lvl="1" eaLnBrk="1" hangingPunct="1">
              <a:defRPr/>
            </a:pPr>
            <a:r>
              <a:rPr lang="zh-CN" altLang="en-US" dirty="0"/>
              <a:t>体现企业业务</a:t>
            </a:r>
            <a:r>
              <a:rPr lang="zh-CN" altLang="en-US" dirty="0" smtClean="0"/>
              <a:t>本质，是</a:t>
            </a:r>
            <a:r>
              <a:rPr lang="zh-CN" altLang="en-US" dirty="0" smtClean="0">
                <a:solidFill>
                  <a:schemeClr val="hlink"/>
                </a:solidFill>
                <a:effectLst>
                  <a:outerShdw blurRad="38100" dist="38100" dir="2700000" algn="tl">
                    <a:srgbClr val="C0C0C0"/>
                  </a:outerShdw>
                </a:effectLst>
              </a:rPr>
              <a:t>有意义</a:t>
            </a:r>
            <a:r>
              <a:rPr lang="zh-CN" altLang="en-US" dirty="0" smtClean="0"/>
              <a:t>的目标（内部视角）</a:t>
            </a:r>
            <a:endParaRPr lang="en-US" altLang="zh-CN" dirty="0"/>
          </a:p>
        </p:txBody>
      </p:sp>
      <p:sp>
        <p:nvSpPr>
          <p:cNvPr id="27650"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EE698824-25F2-466C-9667-7D22DCCC418D}"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pic>
        <p:nvPicPr>
          <p:cNvPr id="27653"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59151" y="3854467"/>
            <a:ext cx="5256213"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业务</a:t>
            </a:r>
            <a:r>
              <a:rPr lang="zh-CN" altLang="en-US" dirty="0" smtClean="0"/>
              <a:t>建模</a:t>
            </a:r>
            <a:endParaRPr lang="zh-CN" altLang="en-US" dirty="0"/>
          </a:p>
        </p:txBody>
      </p:sp>
      <p:sp>
        <p:nvSpPr>
          <p:cNvPr id="3" name="副标题 2"/>
          <p:cNvSpPr>
            <a:spLocks noGrp="1"/>
          </p:cNvSpPr>
          <p:nvPr>
            <p:ph type="subTitle" idx="1"/>
          </p:nvPr>
        </p:nvSpPr>
        <p:spPr/>
        <p:txBody>
          <a:bodyPr/>
          <a:lstStyle/>
          <a:p>
            <a:r>
              <a:rPr lang="zh-CN" altLang="en-US" dirty="0" smtClean="0"/>
              <a:t>第 </a:t>
            </a:r>
            <a:r>
              <a:rPr lang="en-US" altLang="zh-CN" dirty="0"/>
              <a:t>4</a:t>
            </a:r>
            <a:r>
              <a:rPr lang="en-US" altLang="zh-CN" dirty="0" smtClean="0"/>
              <a:t> </a:t>
            </a:r>
            <a:r>
              <a:rPr lang="zh-CN" altLang="en-US" dirty="0" smtClean="0"/>
              <a:t>部分</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zh-CN" altLang="en-US"/>
              <a:t>业务用例与业务参与者</a:t>
            </a:r>
            <a:endParaRPr lang="en-US" altLang="zh-CN"/>
          </a:p>
        </p:txBody>
      </p:sp>
      <p:sp>
        <p:nvSpPr>
          <p:cNvPr id="286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956468AC-EA97-430C-A9FB-9C59A664B33D}"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pic>
        <p:nvPicPr>
          <p:cNvPr id="28676"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66778" y="2757489"/>
            <a:ext cx="1800225" cy="139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6976" y="1879623"/>
            <a:ext cx="4427537"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3443" y="2133599"/>
            <a:ext cx="22002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0178" y="3687776"/>
            <a:ext cx="4360862"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zh-CN" altLang="en-US"/>
              <a:t>识别业务用例的方法</a:t>
            </a:r>
            <a:endParaRPr lang="en-US" altLang="zh-CN"/>
          </a:p>
        </p:txBody>
      </p:sp>
      <p:sp>
        <p:nvSpPr>
          <p:cNvPr id="29700" name="Rectangle 3"/>
          <p:cNvSpPr>
            <a:spLocks noGrp="1" noChangeArrowheads="1"/>
          </p:cNvSpPr>
          <p:nvPr>
            <p:ph idx="1"/>
          </p:nvPr>
        </p:nvSpPr>
        <p:spPr/>
        <p:txBody>
          <a:bodyPr/>
          <a:lstStyle/>
          <a:p>
            <a:pPr eaLnBrk="1" hangingPunct="1"/>
            <a:r>
              <a:rPr lang="zh-CN" altLang="en-US"/>
              <a:t>直接获得：从业务参与者的角度，从外部推导出来</a:t>
            </a:r>
            <a:endParaRPr lang="en-US" altLang="zh-CN"/>
          </a:p>
          <a:p>
            <a:pPr eaLnBrk="1" hangingPunct="1"/>
            <a:r>
              <a:rPr lang="zh-CN" altLang="en-US"/>
              <a:t>拼装：从里面往外面看，内部业务流程的目标是什么</a:t>
            </a:r>
            <a:endParaRPr lang="en-US" altLang="zh-CN"/>
          </a:p>
        </p:txBody>
      </p:sp>
      <p:sp>
        <p:nvSpPr>
          <p:cNvPr id="29698"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D2116467-6BC3-4DEA-8C77-E9924AA2F86F}"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pic>
        <p:nvPicPr>
          <p:cNvPr id="29701"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38329" y="3284538"/>
            <a:ext cx="165576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02" name="Group 5"/>
          <p:cNvGrpSpPr/>
          <p:nvPr/>
        </p:nvGrpSpPr>
        <p:grpSpPr bwMode="auto">
          <a:xfrm>
            <a:off x="1238216" y="4581525"/>
            <a:ext cx="3563938" cy="1943100"/>
            <a:chOff x="-91" y="2886"/>
            <a:chExt cx="2245" cy="1224"/>
          </a:xfrm>
        </p:grpSpPr>
        <p:pic>
          <p:nvPicPr>
            <p:cNvPr id="2970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 y="2976"/>
              <a:ext cx="1497"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2976"/>
              <a:ext cx="1497"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 y="3657"/>
              <a:ext cx="635"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1"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8" y="3670"/>
              <a:ext cx="635"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2" name="Oval 10"/>
            <p:cNvSpPr>
              <a:spLocks noChangeArrowheads="1"/>
            </p:cNvSpPr>
            <p:nvPr/>
          </p:nvSpPr>
          <p:spPr bwMode="auto">
            <a:xfrm>
              <a:off x="0" y="2886"/>
              <a:ext cx="2087" cy="1224"/>
            </a:xfrm>
            <a:prstGeom prst="ellipse">
              <a:avLst/>
            </a:prstGeom>
            <a:noFill/>
            <a:ln w="9525">
              <a:solidFill>
                <a:srgbClr val="FFCC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9703" name="Line 11"/>
          <p:cNvSpPr>
            <a:spLocks noChangeShapeType="1"/>
          </p:cNvSpPr>
          <p:nvPr/>
        </p:nvSpPr>
        <p:spPr bwMode="auto">
          <a:xfrm>
            <a:off x="3690905" y="3860800"/>
            <a:ext cx="2447925" cy="215900"/>
          </a:xfrm>
          <a:prstGeom prst="line">
            <a:avLst/>
          </a:prstGeom>
          <a:noFill/>
          <a:ln w="25400">
            <a:solidFill>
              <a:schemeClr val="tx1"/>
            </a:solidFill>
            <a:miter lim="800000"/>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9704" name="Line 12"/>
          <p:cNvSpPr>
            <a:spLocks noChangeShapeType="1"/>
          </p:cNvSpPr>
          <p:nvPr/>
        </p:nvSpPr>
        <p:spPr bwMode="auto">
          <a:xfrm flipV="1">
            <a:off x="4267167" y="4365625"/>
            <a:ext cx="1871663" cy="503238"/>
          </a:xfrm>
          <a:prstGeom prst="line">
            <a:avLst/>
          </a:prstGeom>
          <a:noFill/>
          <a:ln w="25400">
            <a:solidFill>
              <a:srgbClr val="FF9900"/>
            </a:solidFill>
            <a:miter lim="800000"/>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9705" name="Rectangle 13"/>
          <p:cNvSpPr>
            <a:spLocks noChangeArrowheads="1"/>
          </p:cNvSpPr>
          <p:nvPr/>
        </p:nvSpPr>
        <p:spPr bwMode="auto">
          <a:xfrm>
            <a:off x="4194141" y="3548063"/>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t>直接获得</a:t>
            </a:r>
            <a:endParaRPr lang="zh-CN" altLang="en-US"/>
          </a:p>
        </p:txBody>
      </p:sp>
      <p:sp>
        <p:nvSpPr>
          <p:cNvPr id="677902" name="Rectangle 14"/>
          <p:cNvSpPr>
            <a:spLocks noChangeArrowheads="1"/>
          </p:cNvSpPr>
          <p:nvPr/>
        </p:nvSpPr>
        <p:spPr bwMode="auto">
          <a:xfrm>
            <a:off x="4694205" y="4221163"/>
            <a:ext cx="796925" cy="457200"/>
          </a:xfrm>
          <a:prstGeom prst="rect">
            <a:avLst/>
          </a:prstGeom>
          <a:noFill/>
          <a:ln w="9525">
            <a:noFill/>
            <a:miter lim="800000"/>
          </a:ln>
          <a:effectLst/>
        </p:spPr>
        <p:txBody>
          <a:bodyPr wrap="none">
            <a:spAutoFit/>
          </a:bodyPr>
          <a:lstStyle/>
          <a:p>
            <a:pPr>
              <a:defRPr/>
            </a:pPr>
            <a:r>
              <a:rPr lang="zh-CN" altLang="en-US">
                <a:solidFill>
                  <a:srgbClr val="996600"/>
                </a:solidFill>
                <a:effectLst>
                  <a:outerShdw blurRad="38100" dist="38100" dir="2700000" algn="tl">
                    <a:srgbClr val="C0C0C0"/>
                  </a:outerShdw>
                </a:effectLst>
              </a:rPr>
              <a:t>拼装</a:t>
            </a:r>
            <a:endParaRPr lang="zh-CN" altLang="en-US">
              <a:solidFill>
                <a:srgbClr val="996600"/>
              </a:solidFill>
              <a:effectLst>
                <a:outerShdw blurRad="38100" dist="38100" dir="2700000" algn="tl">
                  <a:srgbClr val="C0C0C0"/>
                </a:outerShdw>
              </a:effectLst>
            </a:endParaRPr>
          </a:p>
        </p:txBody>
      </p:sp>
      <p:pic>
        <p:nvPicPr>
          <p:cNvPr id="29707" name="Picture 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37242" y="3500439"/>
            <a:ext cx="367347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zh-CN" altLang="en-US" dirty="0" smtClean="0"/>
              <a:t>例：从</a:t>
            </a:r>
            <a:r>
              <a:rPr lang="zh-CN" altLang="en-US" dirty="0"/>
              <a:t>业务流程拼装业务用例</a:t>
            </a:r>
            <a:endParaRPr lang="en-US" altLang="zh-CN" dirty="0"/>
          </a:p>
        </p:txBody>
      </p:sp>
      <p:sp>
        <p:nvSpPr>
          <p:cNvPr id="30724" name="Rectangle 3"/>
          <p:cNvSpPr>
            <a:spLocks noGrp="1" noChangeArrowheads="1"/>
          </p:cNvSpPr>
          <p:nvPr>
            <p:ph idx="1"/>
          </p:nvPr>
        </p:nvSpPr>
        <p:spPr/>
        <p:txBody>
          <a:bodyPr/>
          <a:lstStyle/>
          <a:p>
            <a:pPr eaLnBrk="1" hangingPunct="1"/>
            <a:r>
              <a:rPr lang="zh-CN" altLang="en-US" dirty="0"/>
              <a:t>业务流程</a:t>
            </a:r>
            <a:endParaRPr lang="zh-CN" altLang="en-US" dirty="0"/>
          </a:p>
          <a:p>
            <a:pPr lvl="1" eaLnBrk="1" hangingPunct="1"/>
            <a:r>
              <a:rPr lang="en-US" altLang="zh-CN" dirty="0"/>
              <a:t>1. </a:t>
            </a:r>
            <a:r>
              <a:rPr lang="zh-CN" altLang="en-US" dirty="0"/>
              <a:t>收款人在支票背后签名，写上身份证件号码，把支票和身份证件交给营业员</a:t>
            </a:r>
            <a:endParaRPr lang="zh-CN" altLang="en-US" dirty="0"/>
          </a:p>
          <a:p>
            <a:pPr lvl="1" eaLnBrk="1" hangingPunct="1"/>
            <a:r>
              <a:rPr lang="en-US" altLang="zh-CN" dirty="0"/>
              <a:t>2. </a:t>
            </a:r>
            <a:r>
              <a:rPr lang="zh-CN" altLang="en-US" dirty="0"/>
              <a:t>营业员核对印章正确且证件有效</a:t>
            </a:r>
            <a:endParaRPr lang="zh-CN" altLang="en-US" dirty="0"/>
          </a:p>
          <a:p>
            <a:pPr lvl="1" eaLnBrk="1" hangingPunct="1"/>
            <a:r>
              <a:rPr lang="en-US" altLang="zh-CN" dirty="0"/>
              <a:t>3. </a:t>
            </a:r>
            <a:r>
              <a:rPr lang="zh-CN" altLang="en-US" dirty="0"/>
              <a:t>营业员操作营业受理系统，办理支票兑现手续</a:t>
            </a:r>
            <a:endParaRPr lang="zh-CN" altLang="en-US" dirty="0"/>
          </a:p>
          <a:p>
            <a:pPr lvl="1" eaLnBrk="1" hangingPunct="1"/>
            <a:r>
              <a:rPr lang="en-US" altLang="zh-CN" dirty="0"/>
              <a:t>4. </a:t>
            </a:r>
            <a:r>
              <a:rPr lang="zh-CN" altLang="en-US" dirty="0"/>
              <a:t>营业员把现金和证件</a:t>
            </a:r>
            <a:r>
              <a:rPr lang="zh-CN" altLang="en-US" dirty="0" smtClean="0"/>
              <a:t>交给收款人</a:t>
            </a:r>
            <a:endParaRPr lang="en-US" altLang="zh-CN" dirty="0"/>
          </a:p>
        </p:txBody>
      </p:sp>
      <p:sp>
        <p:nvSpPr>
          <p:cNvPr id="307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058FD09F-686D-4A83-9B8B-3A3E3DEEE21F}"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pic>
        <p:nvPicPr>
          <p:cNvPr id="678916"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24678" y="4652984"/>
            <a:ext cx="5329238" cy="191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78916"/>
                                        </p:tgtEl>
                                        <p:attrNameLst>
                                          <p:attrName>style.visibility</p:attrName>
                                        </p:attrNameLst>
                                      </p:cBhvr>
                                      <p:to>
                                        <p:strVal val="visible"/>
                                      </p:to>
                                    </p:set>
                                    <p:animEffect transition="in" filter="dissolve">
                                      <p:cBhvr>
                                        <p:cTn id="7" dur="500"/>
                                        <p:tgtEl>
                                          <p:spTgt spid="67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zh-CN"/>
              <a:t>3.</a:t>
            </a:r>
            <a:r>
              <a:rPr lang="zh-CN" altLang="en-US"/>
              <a:t>详述业务用例</a:t>
            </a:r>
            <a:endParaRPr lang="en-US" altLang="zh-CN"/>
          </a:p>
        </p:txBody>
      </p:sp>
      <p:sp>
        <p:nvSpPr>
          <p:cNvPr id="32772" name="Rectangle 3"/>
          <p:cNvSpPr>
            <a:spLocks noGrp="1" noChangeArrowheads="1"/>
          </p:cNvSpPr>
          <p:nvPr>
            <p:ph idx="1"/>
          </p:nvPr>
        </p:nvSpPr>
        <p:spPr/>
        <p:txBody>
          <a:bodyPr/>
          <a:lstStyle/>
          <a:p>
            <a:pPr eaLnBrk="1" hangingPunct="1"/>
            <a:r>
              <a:rPr lang="zh-CN" altLang="en-US" dirty="0"/>
              <a:t>业务用例是对业务流程的</a:t>
            </a:r>
            <a:r>
              <a:rPr lang="zh-CN" altLang="en-US" dirty="0" smtClean="0"/>
              <a:t>封装（外部视图），</a:t>
            </a:r>
            <a:r>
              <a:rPr lang="zh-CN" altLang="en-US" dirty="0"/>
              <a:t>在业务建模过程中需要逐一描述其内部</a:t>
            </a:r>
            <a:r>
              <a:rPr lang="zh-CN" altLang="en-US" dirty="0" smtClean="0"/>
              <a:t>细节（内部视图），</a:t>
            </a:r>
            <a:r>
              <a:rPr lang="zh-CN" altLang="en-US" dirty="0"/>
              <a:t>即详述业务用例</a:t>
            </a:r>
            <a:endParaRPr lang="en-US" altLang="zh-CN" dirty="0"/>
          </a:p>
          <a:p>
            <a:pPr eaLnBrk="1" hangingPunct="1"/>
            <a:r>
              <a:rPr lang="zh-CN" altLang="en-US" dirty="0"/>
              <a:t>目的</a:t>
            </a:r>
            <a:endParaRPr lang="zh-CN" altLang="en-US" dirty="0"/>
          </a:p>
          <a:p>
            <a:pPr lvl="1" eaLnBrk="1" hangingPunct="1"/>
            <a:r>
              <a:rPr lang="zh-CN" altLang="en-US" dirty="0"/>
              <a:t>详细说明业务用例的工作流程</a:t>
            </a:r>
            <a:endParaRPr lang="zh-CN" altLang="en-US" dirty="0"/>
          </a:p>
          <a:p>
            <a:pPr lvl="1" eaLnBrk="1" hangingPunct="1"/>
            <a:r>
              <a:rPr lang="zh-CN" altLang="en-US" dirty="0" smtClean="0"/>
              <a:t>便于</a:t>
            </a:r>
            <a:r>
              <a:rPr lang="zh-CN" altLang="en-US" dirty="0"/>
              <a:t>客户、用户和涉众理解 </a:t>
            </a:r>
            <a:endParaRPr lang="zh-CN" altLang="en-US" dirty="0"/>
          </a:p>
        </p:txBody>
      </p:sp>
      <p:sp>
        <p:nvSpPr>
          <p:cNvPr id="327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F2F6685E-0D64-405D-A395-8EA78F4C0E72}"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zh-CN" altLang="en-US"/>
              <a:t>三种可选技术</a:t>
            </a:r>
            <a:endParaRPr lang="en-US" altLang="zh-CN"/>
          </a:p>
        </p:txBody>
      </p:sp>
      <p:sp>
        <p:nvSpPr>
          <p:cNvPr id="337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D908B230-9584-45B4-A2B1-3612CF582AA2}"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pic>
        <p:nvPicPr>
          <p:cNvPr id="33796"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7808" y="1711325"/>
            <a:ext cx="3105150" cy="30861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pic>
      <p:pic>
        <p:nvPicPr>
          <p:cNvPr id="3379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5480" y="1700213"/>
            <a:ext cx="2686050" cy="310515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pic>
      <p:pic>
        <p:nvPicPr>
          <p:cNvPr id="3379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1764" y="1700213"/>
            <a:ext cx="2790825" cy="310515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pic>
      <p:sp>
        <p:nvSpPr>
          <p:cNvPr id="681990" name="Rectangle 6"/>
          <p:cNvSpPr>
            <a:spLocks noChangeArrowheads="1"/>
          </p:cNvSpPr>
          <p:nvPr/>
        </p:nvSpPr>
        <p:spPr bwMode="auto">
          <a:xfrm>
            <a:off x="2301306" y="4868863"/>
            <a:ext cx="906017" cy="523220"/>
          </a:xfrm>
          <a:prstGeom prst="rect">
            <a:avLst/>
          </a:prstGeom>
          <a:noFill/>
          <a:ln w="9525">
            <a:noFill/>
            <a:miter lim="800000"/>
          </a:ln>
          <a:effectLst/>
        </p:spPr>
        <p:txBody>
          <a:bodyPr wrap="none">
            <a:spAutoFit/>
          </a:bodyPr>
          <a:lstStyle/>
          <a:p>
            <a:pPr>
              <a:defRPr/>
            </a:pPr>
            <a:r>
              <a:rPr lang="zh-CN" altLang="en-US" sz="2800" b="0">
                <a:solidFill>
                  <a:schemeClr val="hlink"/>
                </a:solidFill>
                <a:effectLst>
                  <a:outerShdw blurRad="38100" dist="38100" dir="2700000" algn="tl">
                    <a:srgbClr val="C0C0C0"/>
                  </a:outerShdw>
                </a:effectLst>
                <a:ea typeface="微软雅黑" panose="020B0503020204020204" pitchFamily="34" charset="-122"/>
              </a:rPr>
              <a:t>文字</a:t>
            </a:r>
            <a:endParaRPr lang="en-US" altLang="zh-CN" sz="2800" b="0">
              <a:solidFill>
                <a:schemeClr val="hlink"/>
              </a:solidFill>
              <a:effectLst>
                <a:outerShdw blurRad="38100" dist="38100" dir="2700000" algn="tl">
                  <a:srgbClr val="C0C0C0"/>
                </a:outerShdw>
              </a:effectLst>
              <a:ea typeface="微软雅黑" panose="020B0503020204020204" pitchFamily="34" charset="-122"/>
            </a:endParaRPr>
          </a:p>
        </p:txBody>
      </p:sp>
      <p:sp>
        <p:nvSpPr>
          <p:cNvPr id="681991" name="Rectangle 7"/>
          <p:cNvSpPr>
            <a:spLocks noChangeArrowheads="1"/>
          </p:cNvSpPr>
          <p:nvPr/>
        </p:nvSpPr>
        <p:spPr bwMode="auto">
          <a:xfrm>
            <a:off x="5239346" y="4868863"/>
            <a:ext cx="1266693" cy="523220"/>
          </a:xfrm>
          <a:prstGeom prst="rect">
            <a:avLst/>
          </a:prstGeom>
          <a:noFill/>
          <a:ln w="9525">
            <a:noFill/>
            <a:miter lim="800000"/>
          </a:ln>
          <a:effectLst/>
        </p:spPr>
        <p:txBody>
          <a:bodyPr wrap="none">
            <a:spAutoFit/>
          </a:bodyPr>
          <a:lstStyle/>
          <a:p>
            <a:pPr>
              <a:defRPr/>
            </a:pPr>
            <a:r>
              <a:rPr lang="zh-CN" altLang="en-US" sz="2800" b="0">
                <a:solidFill>
                  <a:schemeClr val="hlink"/>
                </a:solidFill>
                <a:effectLst>
                  <a:outerShdw blurRad="38100" dist="38100" dir="2700000" algn="tl">
                    <a:srgbClr val="C0C0C0"/>
                  </a:outerShdw>
                </a:effectLst>
                <a:ea typeface="微软雅黑" panose="020B0503020204020204" pitchFamily="34" charset="-122"/>
              </a:rPr>
              <a:t>活动图</a:t>
            </a:r>
            <a:endParaRPr lang="en-US" altLang="zh-CN" sz="2800" b="0">
              <a:solidFill>
                <a:schemeClr val="hlink"/>
              </a:solidFill>
              <a:effectLst>
                <a:outerShdw blurRad="38100" dist="38100" dir="2700000" algn="tl">
                  <a:srgbClr val="C0C0C0"/>
                </a:outerShdw>
              </a:effectLst>
              <a:ea typeface="微软雅黑" panose="020B0503020204020204" pitchFamily="34" charset="-122"/>
            </a:endParaRPr>
          </a:p>
        </p:txBody>
      </p:sp>
      <p:sp>
        <p:nvSpPr>
          <p:cNvPr id="681992" name="Rectangle 8"/>
          <p:cNvSpPr>
            <a:spLocks noChangeArrowheads="1"/>
          </p:cNvSpPr>
          <p:nvPr/>
        </p:nvSpPr>
        <p:spPr bwMode="auto">
          <a:xfrm>
            <a:off x="8472489" y="4868863"/>
            <a:ext cx="1266693" cy="523220"/>
          </a:xfrm>
          <a:prstGeom prst="rect">
            <a:avLst/>
          </a:prstGeom>
          <a:noFill/>
          <a:ln w="9525">
            <a:noFill/>
            <a:miter lim="800000"/>
          </a:ln>
          <a:effectLst/>
        </p:spPr>
        <p:txBody>
          <a:bodyPr wrap="none">
            <a:spAutoFit/>
          </a:bodyPr>
          <a:lstStyle/>
          <a:p>
            <a:pPr>
              <a:defRPr/>
            </a:pPr>
            <a:r>
              <a:rPr lang="zh-CN" altLang="en-US" sz="2800" b="0">
                <a:solidFill>
                  <a:schemeClr val="hlink"/>
                </a:solidFill>
                <a:effectLst>
                  <a:outerShdw blurRad="38100" dist="38100" dir="2700000" algn="tl">
                    <a:srgbClr val="C0C0C0"/>
                  </a:outerShdw>
                </a:effectLst>
                <a:ea typeface="微软雅黑" panose="020B0503020204020204" pitchFamily="34" charset="-122"/>
              </a:rPr>
              <a:t>顺序图</a:t>
            </a:r>
            <a:endParaRPr lang="zh-CN" altLang="en-US" sz="2800" b="0">
              <a:solidFill>
                <a:schemeClr val="hlink"/>
              </a:solidFill>
              <a:effectLst>
                <a:outerShdw blurRad="38100" dist="38100" dir="2700000" algn="tl">
                  <a:srgbClr val="C0C0C0"/>
                </a:outerShdw>
              </a:effectLst>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zh-CN" altLang="en-US"/>
              <a:t>选择合适的技术</a:t>
            </a:r>
            <a:endParaRPr lang="en-US" altLang="zh-CN"/>
          </a:p>
        </p:txBody>
      </p:sp>
      <p:sp>
        <p:nvSpPr>
          <p:cNvPr id="34820" name="Rectangle 3"/>
          <p:cNvSpPr>
            <a:spLocks noGrp="1" noChangeArrowheads="1"/>
          </p:cNvSpPr>
          <p:nvPr>
            <p:ph idx="1"/>
          </p:nvPr>
        </p:nvSpPr>
        <p:spPr/>
        <p:txBody>
          <a:bodyPr/>
          <a:lstStyle/>
          <a:p>
            <a:pPr eaLnBrk="1" hangingPunct="1"/>
            <a:r>
              <a:rPr lang="zh-CN" altLang="en-US" dirty="0"/>
              <a:t>只有文字</a:t>
            </a:r>
            <a:endParaRPr lang="zh-CN" altLang="en-US" dirty="0"/>
          </a:p>
          <a:p>
            <a:pPr lvl="1" eaLnBrk="1" hangingPunct="1"/>
            <a:r>
              <a:rPr lang="zh-CN" altLang="en-US" dirty="0"/>
              <a:t>不生动，不便于和客户交流</a:t>
            </a:r>
            <a:endParaRPr lang="en-US" altLang="zh-CN" dirty="0"/>
          </a:p>
          <a:p>
            <a:pPr eaLnBrk="1" hangingPunct="1"/>
            <a:r>
              <a:rPr lang="zh-CN" altLang="en-US" dirty="0" smtClean="0"/>
              <a:t>只有图形</a:t>
            </a:r>
            <a:endParaRPr lang="zh-CN" altLang="en-US" dirty="0"/>
          </a:p>
          <a:p>
            <a:pPr lvl="1" eaLnBrk="1" hangingPunct="1"/>
            <a:r>
              <a:rPr lang="zh-CN" altLang="en-US" dirty="0"/>
              <a:t>难以表达所有细节</a:t>
            </a:r>
            <a:endParaRPr lang="en-US" altLang="zh-CN" dirty="0"/>
          </a:p>
          <a:p>
            <a:r>
              <a:rPr lang="zh-CN" altLang="en-US" smtClean="0"/>
              <a:t>业务用例文档中插入活动图</a:t>
            </a:r>
            <a:endParaRPr lang="en-US" altLang="zh-CN" smtClean="0"/>
          </a:p>
          <a:p>
            <a:r>
              <a:rPr lang="zh-CN" altLang="en-US" smtClean="0"/>
              <a:t>活</a:t>
            </a:r>
            <a:r>
              <a:rPr lang="zh-CN" altLang="en-US" dirty="0" smtClean="0"/>
              <a:t>动图</a:t>
            </a:r>
            <a:r>
              <a:rPr lang="zh-CN" altLang="en-US" dirty="0"/>
              <a:t>中插入文字</a:t>
            </a:r>
            <a:r>
              <a:rPr lang="en-US" altLang="zh-CN" dirty="0"/>
              <a:t>(+</a:t>
            </a:r>
            <a:r>
              <a:rPr lang="zh-CN" altLang="en-US" dirty="0"/>
              <a:t>注释</a:t>
            </a:r>
            <a:r>
              <a:rPr lang="en-US" altLang="zh-CN" dirty="0"/>
              <a:t>+</a:t>
            </a:r>
            <a:r>
              <a:rPr lang="zh-CN" altLang="en-US" dirty="0"/>
              <a:t>基本路径</a:t>
            </a:r>
            <a:r>
              <a:rPr lang="en-US" altLang="zh-CN" dirty="0"/>
              <a:t>)</a:t>
            </a:r>
            <a:endParaRPr lang="en-US" altLang="zh-CN" dirty="0"/>
          </a:p>
          <a:p>
            <a:pPr eaLnBrk="1" hangingPunct="1"/>
            <a:r>
              <a:rPr lang="zh-CN" altLang="en-US" dirty="0"/>
              <a:t>顺序图</a:t>
            </a:r>
            <a:r>
              <a:rPr lang="en-US" altLang="zh-CN" dirty="0"/>
              <a:t>(</a:t>
            </a:r>
            <a:r>
              <a:rPr lang="zh-CN" altLang="en-US" dirty="0"/>
              <a:t>需要涉及到业务对象模型</a:t>
            </a:r>
            <a:r>
              <a:rPr lang="en-US" altLang="zh-CN" dirty="0" smtClean="0"/>
              <a:t>)</a:t>
            </a:r>
            <a:endParaRPr lang="en-US" altLang="zh-CN" dirty="0" smtClean="0"/>
          </a:p>
          <a:p>
            <a:endParaRPr lang="zh-CN" altLang="en-US" dirty="0" smtClean="0">
              <a:solidFill>
                <a:srgbClr val="FF0000"/>
              </a:solidFill>
            </a:endParaRPr>
          </a:p>
        </p:txBody>
      </p:sp>
      <p:sp>
        <p:nvSpPr>
          <p:cNvPr id="348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6448F1CD-19D0-474F-B0BD-3CB403D8D506}"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sp>
        <p:nvSpPr>
          <p:cNvPr id="5" name="矩形 4"/>
          <p:cNvSpPr/>
          <p:nvPr/>
        </p:nvSpPr>
        <p:spPr>
          <a:xfrm>
            <a:off x="1023902" y="4357694"/>
            <a:ext cx="6572296" cy="500066"/>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a:t>活动图</a:t>
            </a:r>
            <a:endParaRPr lang="zh-CN" altLang="en-US"/>
          </a:p>
        </p:txBody>
      </p:sp>
      <p:sp>
        <p:nvSpPr>
          <p:cNvPr id="4100" name="Rectangle 3"/>
          <p:cNvSpPr>
            <a:spLocks noGrp="1" noChangeArrowheads="1"/>
          </p:cNvSpPr>
          <p:nvPr>
            <p:ph idx="1"/>
          </p:nvPr>
        </p:nvSpPr>
        <p:spPr/>
        <p:txBody>
          <a:bodyPr/>
          <a:lstStyle/>
          <a:p>
            <a:pPr eaLnBrk="1" hangingPunct="1">
              <a:lnSpc>
                <a:spcPct val="90000"/>
              </a:lnSpc>
            </a:pPr>
            <a:r>
              <a:rPr lang="zh-CN" altLang="en-US" dirty="0"/>
              <a:t>活动图（</a:t>
            </a:r>
            <a:r>
              <a:rPr lang="en-US" altLang="zh-CN" dirty="0"/>
              <a:t>Activity Diagram</a:t>
            </a:r>
            <a:r>
              <a:rPr lang="zh-CN" altLang="en-US" dirty="0"/>
              <a:t>）</a:t>
            </a:r>
            <a:endParaRPr lang="zh-CN" altLang="en-US" dirty="0"/>
          </a:p>
          <a:p>
            <a:pPr lvl="1" eaLnBrk="1" hangingPunct="1">
              <a:lnSpc>
                <a:spcPct val="90000"/>
              </a:lnSpc>
            </a:pPr>
            <a:r>
              <a:rPr lang="zh-CN" altLang="en-US" dirty="0"/>
              <a:t>一</a:t>
            </a:r>
            <a:r>
              <a:rPr lang="zh-CN" altLang="en-US"/>
              <a:t>种行为模型，描述活动或动作之间的流程，</a:t>
            </a:r>
            <a:r>
              <a:rPr lang="zh-CN" altLang="en-US" dirty="0"/>
              <a:t>强调</a:t>
            </a:r>
            <a:r>
              <a:rPr lang="zh-CN" altLang="en-US"/>
              <a:t>行为的执行序列</a:t>
            </a:r>
            <a:r>
              <a:rPr lang="zh-CN" altLang="en-US" dirty="0"/>
              <a:t>和条件</a:t>
            </a:r>
            <a:endParaRPr lang="en-US" altLang="zh-CN" dirty="0"/>
          </a:p>
          <a:p>
            <a:pPr eaLnBrk="1" hangingPunct="1">
              <a:lnSpc>
                <a:spcPct val="90000"/>
              </a:lnSpc>
            </a:pPr>
            <a:r>
              <a:rPr lang="zh-CN" altLang="en-US" dirty="0"/>
              <a:t>活动建模的主要用途</a:t>
            </a:r>
            <a:endParaRPr lang="zh-CN" altLang="en-US" dirty="0"/>
          </a:p>
          <a:p>
            <a:pPr lvl="1"/>
            <a:r>
              <a:rPr lang="zh-CN" altLang="zh-CN" dirty="0"/>
              <a:t>描述业务用例或系统用例，实现对业务流程、工作流和系统处理流程的建模</a:t>
            </a:r>
            <a:endParaRPr lang="zh-CN" altLang="zh-CN" dirty="0"/>
          </a:p>
          <a:p>
            <a:pPr lvl="1"/>
            <a:r>
              <a:rPr lang="zh-CN" altLang="zh-CN" dirty="0"/>
              <a:t>描述算法，实现对系统内部类方法建模</a:t>
            </a:r>
            <a:endParaRPr lang="zh-CN" altLang="zh-CN" dirty="0"/>
          </a:p>
          <a:p>
            <a:pPr lvl="1"/>
            <a:r>
              <a:rPr lang="zh-CN" altLang="zh-CN" dirty="0"/>
              <a:t>对复杂信息系统建模，以确定系统处理信息的层次关系和流程</a:t>
            </a:r>
            <a:endParaRPr lang="en-US" altLang="zh-CN" sz="7600" dirty="0"/>
          </a:p>
        </p:txBody>
      </p:sp>
      <p:sp>
        <p:nvSpPr>
          <p:cNvPr id="4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srgbClr val="4D4D4D"/>
                </a:solidFill>
                <a:latin typeface="Arial" panose="020B0604020202020204" pitchFamily="34" charset="0"/>
              </a:rPr>
              <a:t>-</a:t>
            </a:r>
            <a:fld id="{6BCE51C6-621D-4BC7-BA43-B28D8D46D493}" type="slidenum">
              <a:rPr lang="en-US" altLang="zh-CN" sz="1200">
                <a:solidFill>
                  <a:srgbClr val="4D4D4D"/>
                </a:solidFill>
                <a:latin typeface="Arial" panose="020B0604020202020204" pitchFamily="34" charset="0"/>
              </a:rPr>
            </a:fld>
            <a:r>
              <a:rPr lang="en-US" altLang="zh-CN" sz="1200">
                <a:solidFill>
                  <a:srgbClr val="4D4D4D"/>
                </a:solidFill>
                <a:latin typeface="Arial" panose="020B0604020202020204" pitchFamily="34" charset="0"/>
              </a:rPr>
              <a:t>-</a:t>
            </a:r>
            <a:endParaRPr lang="en-US" altLang="zh-CN" sz="1200">
              <a:solidFill>
                <a:srgbClr val="4D4D4D"/>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活动和活动图</a:t>
            </a:r>
            <a:endParaRPr lang="zh-CN" altLang="en-US"/>
          </a:p>
        </p:txBody>
      </p:sp>
      <p:sp>
        <p:nvSpPr>
          <p:cNvPr id="7171" name="内容占位符 2"/>
          <p:cNvSpPr>
            <a:spLocks noGrp="1"/>
          </p:cNvSpPr>
          <p:nvPr>
            <p:ph idx="1"/>
          </p:nvPr>
        </p:nvSpPr>
        <p:spPr/>
        <p:txBody>
          <a:bodyPr/>
          <a:lstStyle/>
          <a:p>
            <a:r>
              <a:rPr lang="zh-CN" altLang="en-US" dirty="0" smtClean="0"/>
              <a:t>活动</a:t>
            </a:r>
            <a:r>
              <a:rPr lang="en-US" altLang="zh-CN" dirty="0" smtClean="0"/>
              <a:t>(Activity)</a:t>
            </a:r>
            <a:r>
              <a:rPr lang="zh-CN" altLang="en-US" dirty="0" smtClean="0"/>
              <a:t>是</a:t>
            </a:r>
            <a:r>
              <a:rPr lang="zh-CN" altLang="en-US" dirty="0"/>
              <a:t>一种参数化的行为规范，这种行为包含了一组动作的执行序列</a:t>
            </a:r>
            <a:endParaRPr lang="en-US" altLang="zh-CN" dirty="0"/>
          </a:p>
          <a:p>
            <a:pPr lvl="1"/>
            <a:r>
              <a:rPr lang="zh-CN" altLang="en-US" dirty="0"/>
              <a:t>活动的每次执行都包含了一系列内部动作的执行，其中每个动作可能执行</a:t>
            </a:r>
            <a:r>
              <a:rPr lang="en-US" altLang="zh-CN" dirty="0"/>
              <a:t>0</a:t>
            </a:r>
            <a:r>
              <a:rPr lang="zh-CN" altLang="en-US" dirty="0"/>
              <a:t>到多次，并按照一定的次序执行，通过控制流或对象流来协调其内部行为的执行</a:t>
            </a:r>
            <a:endParaRPr lang="en-US" altLang="zh-CN" dirty="0"/>
          </a:p>
          <a:p>
            <a:r>
              <a:rPr lang="zh-CN" altLang="en-US" dirty="0"/>
              <a:t>活动图由一组活动节点通过一系列活动边连接起来</a:t>
            </a:r>
            <a:endParaRPr lang="en-US" altLang="zh-CN" dirty="0"/>
          </a:p>
          <a:p>
            <a:pPr lvl="1"/>
            <a:r>
              <a:rPr lang="zh-CN" altLang="en-US" dirty="0"/>
              <a:t>活动节点（</a:t>
            </a:r>
            <a:r>
              <a:rPr lang="en-US" altLang="zh-CN" dirty="0" smtClean="0"/>
              <a:t>Activity Node</a:t>
            </a:r>
            <a:r>
              <a:rPr lang="zh-CN" altLang="en-US" dirty="0"/>
              <a:t>）</a:t>
            </a:r>
            <a:endParaRPr lang="en-US" altLang="zh-CN" dirty="0"/>
          </a:p>
          <a:p>
            <a:pPr lvl="1"/>
            <a:r>
              <a:rPr lang="zh-CN" altLang="en-US" dirty="0"/>
              <a:t>活动边（</a:t>
            </a:r>
            <a:r>
              <a:rPr lang="en-US" altLang="zh-CN" dirty="0" smtClean="0"/>
              <a:t>Activity Edge</a:t>
            </a:r>
            <a:r>
              <a:rPr lang="zh-CN" altLang="en-US" dirty="0"/>
              <a:t>）</a:t>
            </a:r>
            <a:endParaRPr lang="zh-CN" altLang="en-US" dirty="0"/>
          </a:p>
        </p:txBody>
      </p:sp>
      <p:sp>
        <p:nvSpPr>
          <p:cNvPr id="717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srgbClr val="4D4D4D"/>
                </a:solidFill>
                <a:latin typeface="Arial" panose="020B0604020202020204" pitchFamily="34" charset="0"/>
              </a:rPr>
              <a:t>-</a:t>
            </a:r>
            <a:fld id="{D395D827-B6AC-4BB5-B107-25335F07BE43}" type="slidenum">
              <a:rPr lang="en-US" altLang="zh-CN" sz="1200">
                <a:solidFill>
                  <a:srgbClr val="4D4D4D"/>
                </a:solidFill>
                <a:latin typeface="Arial" panose="020B0604020202020204" pitchFamily="34" charset="0"/>
              </a:rPr>
            </a:fld>
            <a:r>
              <a:rPr lang="en-US" altLang="zh-CN" sz="1200">
                <a:solidFill>
                  <a:srgbClr val="4D4D4D"/>
                </a:solidFill>
                <a:latin typeface="Arial" panose="020B0604020202020204" pitchFamily="34" charset="0"/>
              </a:rPr>
              <a:t>-</a:t>
            </a:r>
            <a:endParaRPr lang="en-US" altLang="zh-CN" sz="1200">
              <a:solidFill>
                <a:srgbClr val="4D4D4D"/>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活动节点和活动边</a:t>
            </a:r>
            <a:endParaRPr lang="zh-CN" altLang="en-US" dirty="0"/>
          </a:p>
        </p:txBody>
      </p:sp>
      <p:sp>
        <p:nvSpPr>
          <p:cNvPr id="8195" name="内容占位符 2"/>
          <p:cNvSpPr>
            <a:spLocks noGrp="1"/>
          </p:cNvSpPr>
          <p:nvPr>
            <p:ph idx="1"/>
          </p:nvPr>
        </p:nvSpPr>
        <p:spPr/>
        <p:txBody>
          <a:bodyPr/>
          <a:lstStyle/>
          <a:p>
            <a:r>
              <a:rPr lang="zh-CN" altLang="en-US" sz="2800" dirty="0"/>
              <a:t>活动节点</a:t>
            </a:r>
            <a:endParaRPr lang="en-US" altLang="zh-CN" sz="2800" dirty="0"/>
          </a:p>
          <a:p>
            <a:pPr lvl="1"/>
            <a:r>
              <a:rPr lang="zh-CN" altLang="en-US" sz="2400" dirty="0"/>
              <a:t>动作节点：可执行算术计算、调用操作、管理对象内部数据等动作</a:t>
            </a:r>
            <a:endParaRPr lang="en-US" altLang="zh-CN" sz="2400" dirty="0"/>
          </a:p>
          <a:p>
            <a:pPr lvl="1"/>
            <a:r>
              <a:rPr lang="zh-CN" altLang="en-US" sz="2400" dirty="0"/>
              <a:t>控制节点：如起点和终点、决策和合并、分叉和汇合等控制逻辑</a:t>
            </a:r>
            <a:endParaRPr lang="en-US" altLang="zh-CN" sz="2400" dirty="0"/>
          </a:p>
          <a:p>
            <a:pPr lvl="1"/>
            <a:r>
              <a:rPr lang="zh-CN" altLang="en-US" sz="2400" dirty="0"/>
              <a:t>对象节点：表示活动中所处理的一个或一组对象</a:t>
            </a:r>
            <a:endParaRPr lang="en-US" altLang="zh-CN" sz="2400" dirty="0"/>
          </a:p>
          <a:p>
            <a:r>
              <a:rPr lang="zh-CN" altLang="en-US" sz="2800" dirty="0"/>
              <a:t>活动边：一种有向边，可以说明条件、权重等内容</a:t>
            </a:r>
            <a:endParaRPr lang="en-US" altLang="zh-CN" sz="2800" dirty="0"/>
          </a:p>
          <a:p>
            <a:pPr lvl="1"/>
            <a:r>
              <a:rPr lang="zh-CN" altLang="en-US" sz="2400" dirty="0"/>
              <a:t>控制流：</a:t>
            </a:r>
            <a:r>
              <a:rPr lang="zh-CN" altLang="en-US" sz="2400" dirty="0" smtClean="0"/>
              <a:t>连接两个动作或控制</a:t>
            </a:r>
            <a:r>
              <a:rPr lang="zh-CN" altLang="en-US" sz="2400" dirty="0"/>
              <a:t>节点的边</a:t>
            </a:r>
            <a:endParaRPr lang="en-US" altLang="zh-CN" sz="2400" dirty="0"/>
          </a:p>
          <a:p>
            <a:pPr lvl="1"/>
            <a:r>
              <a:rPr lang="zh-CN" altLang="en-US" sz="2400" dirty="0"/>
              <a:t>对象流：</a:t>
            </a:r>
            <a:r>
              <a:rPr lang="zh-CN" altLang="en-US" sz="2400" dirty="0" smtClean="0"/>
              <a:t>连接动作节点和对象</a:t>
            </a:r>
            <a:r>
              <a:rPr lang="zh-CN" altLang="en-US" sz="2400" dirty="0"/>
              <a:t>节点的边</a:t>
            </a:r>
            <a:endParaRPr lang="zh-CN" altLang="en-US" sz="2400" dirty="0"/>
          </a:p>
        </p:txBody>
      </p:sp>
      <p:sp>
        <p:nvSpPr>
          <p:cNvPr id="819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srgbClr val="4D4D4D"/>
                </a:solidFill>
                <a:latin typeface="Arial" panose="020B0604020202020204" pitchFamily="34" charset="0"/>
              </a:rPr>
              <a:t>-</a:t>
            </a:r>
            <a:fld id="{17719B72-4739-472C-A8D9-9EB04D7B259E}" type="slidenum">
              <a:rPr lang="en-US" altLang="zh-CN" sz="1200">
                <a:solidFill>
                  <a:srgbClr val="4D4D4D"/>
                </a:solidFill>
                <a:latin typeface="Arial" panose="020B0604020202020204" pitchFamily="34" charset="0"/>
              </a:rPr>
            </a:fld>
            <a:r>
              <a:rPr lang="en-US" altLang="zh-CN" sz="1200">
                <a:solidFill>
                  <a:srgbClr val="4D4D4D"/>
                </a:solidFill>
                <a:latin typeface="Arial" panose="020B0604020202020204" pitchFamily="34" charset="0"/>
              </a:rPr>
              <a:t>-</a:t>
            </a:r>
            <a:endParaRPr lang="en-US" altLang="zh-CN" sz="1200">
              <a:solidFill>
                <a:srgbClr val="4D4D4D"/>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动作节点</a:t>
            </a:r>
            <a:endParaRPr lang="zh-CN" altLang="en-US" dirty="0"/>
          </a:p>
        </p:txBody>
      </p:sp>
      <p:sp>
        <p:nvSpPr>
          <p:cNvPr id="9219" name="内容占位符 2"/>
          <p:cNvSpPr>
            <a:spLocks noGrp="1"/>
          </p:cNvSpPr>
          <p:nvPr>
            <p:ph idx="1"/>
          </p:nvPr>
        </p:nvSpPr>
        <p:spPr/>
        <p:txBody>
          <a:bodyPr/>
          <a:lstStyle/>
          <a:p>
            <a:r>
              <a:rPr lang="zh-CN" altLang="en-US" sz="2800" dirty="0"/>
              <a:t>动作节点（</a:t>
            </a:r>
            <a:r>
              <a:rPr lang="en-US" altLang="zh-CN" sz="2800" dirty="0"/>
              <a:t>action node</a:t>
            </a:r>
            <a:r>
              <a:rPr lang="zh-CN" altLang="en-US" sz="2800" dirty="0"/>
              <a:t>）是活动图中最基本的元素</a:t>
            </a:r>
            <a:endParaRPr lang="en-US" altLang="zh-CN" sz="2800" dirty="0"/>
          </a:p>
          <a:p>
            <a:pPr lvl="1"/>
            <a:r>
              <a:rPr lang="zh-CN" altLang="en-US" sz="2400" dirty="0"/>
              <a:t>一个动作表示一个原子的操作，是最小的行为单位，是一种可执行节点</a:t>
            </a:r>
            <a:endParaRPr lang="en-US" altLang="zh-CN" sz="2400" dirty="0"/>
          </a:p>
          <a:p>
            <a:pPr lvl="1"/>
            <a:r>
              <a:rPr lang="zh-CN" altLang="en-US" sz="2400" dirty="0"/>
              <a:t>从一个活动来看，其中所有的动作都是原子性的、不可再分解</a:t>
            </a:r>
            <a:endParaRPr lang="en-US" altLang="zh-CN" sz="2400" dirty="0"/>
          </a:p>
          <a:p>
            <a:pPr lvl="1"/>
            <a:r>
              <a:rPr lang="zh-CN" altLang="en-US" sz="2400" dirty="0"/>
              <a:t>当动作节点所有的对象流和控制流的前提条件都满足时，才创建动作的一次</a:t>
            </a:r>
            <a:r>
              <a:rPr lang="zh-CN" altLang="en-US" sz="2400" dirty="0" smtClean="0"/>
              <a:t>执行</a:t>
            </a:r>
            <a:endParaRPr lang="en-US" altLang="zh-CN" sz="2400" dirty="0"/>
          </a:p>
        </p:txBody>
      </p:sp>
      <p:sp>
        <p:nvSpPr>
          <p:cNvPr id="922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srgbClr val="4D4D4D"/>
                </a:solidFill>
                <a:latin typeface="Arial" panose="020B0604020202020204" pitchFamily="34" charset="0"/>
              </a:rPr>
              <a:t>-</a:t>
            </a:r>
            <a:fld id="{EBFFC209-5678-41FD-8EE4-4AB6CD4488E1}" type="slidenum">
              <a:rPr lang="en-US" altLang="zh-CN" sz="1200">
                <a:solidFill>
                  <a:srgbClr val="4D4D4D"/>
                </a:solidFill>
                <a:latin typeface="Arial" panose="020B0604020202020204" pitchFamily="34" charset="0"/>
              </a:rPr>
            </a:fld>
            <a:r>
              <a:rPr lang="en-US" altLang="zh-CN" sz="1200">
                <a:solidFill>
                  <a:srgbClr val="4D4D4D"/>
                </a:solidFill>
                <a:latin typeface="Arial" panose="020B0604020202020204" pitchFamily="34" charset="0"/>
              </a:rPr>
              <a:t>-</a:t>
            </a:r>
            <a:endParaRPr lang="en-US" altLang="zh-CN" sz="1200">
              <a:solidFill>
                <a:srgbClr val="4D4D4D"/>
              </a:solidFill>
              <a:latin typeface="Arial" panose="020B0604020202020204" pitchFamily="34" charset="0"/>
            </a:endParaRPr>
          </a:p>
        </p:txBody>
      </p:sp>
      <p:pic>
        <p:nvPicPr>
          <p:cNvPr id="9221"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81290" y="4500570"/>
            <a:ext cx="466725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idx="1"/>
          </p:nvPr>
        </p:nvSpPr>
        <p:spPr/>
        <p:txBody>
          <a:bodyPr/>
          <a:lstStyle/>
          <a:p>
            <a:pPr eaLnBrk="1" hangingPunct="1">
              <a:lnSpc>
                <a:spcPct val="150000"/>
              </a:lnSpc>
            </a:pPr>
            <a:r>
              <a:rPr lang="zh-CN" altLang="en-US" dirty="0"/>
              <a:t>分析设计过程简介</a:t>
            </a:r>
            <a:endParaRPr lang="en-US" altLang="zh-CN" dirty="0"/>
          </a:p>
          <a:p>
            <a:pPr eaLnBrk="1" hangingPunct="1">
              <a:lnSpc>
                <a:spcPct val="150000"/>
              </a:lnSpc>
            </a:pPr>
            <a:r>
              <a:rPr lang="zh-CN" altLang="en-US" dirty="0"/>
              <a:t>业务建模基础</a:t>
            </a:r>
            <a:endParaRPr lang="zh-CN" altLang="en-US" dirty="0"/>
          </a:p>
          <a:p>
            <a:pPr eaLnBrk="1" hangingPunct="1">
              <a:lnSpc>
                <a:spcPct val="150000"/>
              </a:lnSpc>
            </a:pPr>
            <a:r>
              <a:rPr lang="zh-CN" altLang="en-US" dirty="0"/>
              <a:t>业务用例模型</a:t>
            </a:r>
            <a:endParaRPr lang="zh-CN" altLang="en-US" dirty="0"/>
          </a:p>
          <a:p>
            <a:pPr eaLnBrk="1" hangingPunct="1">
              <a:lnSpc>
                <a:spcPct val="150000"/>
              </a:lnSpc>
            </a:pPr>
            <a:r>
              <a:rPr lang="zh-CN" altLang="en-US" dirty="0"/>
              <a:t>业务对象模型</a:t>
            </a:r>
            <a:endParaRPr lang="en-US" altLang="zh-CN" dirty="0"/>
          </a:p>
          <a:p>
            <a:pPr eaLnBrk="1" hangingPunct="1">
              <a:lnSpc>
                <a:spcPct val="150000"/>
              </a:lnSpc>
            </a:pPr>
            <a:r>
              <a:rPr lang="zh-CN" altLang="en-US" dirty="0"/>
              <a:t>业务建模实践</a:t>
            </a:r>
            <a:endParaRPr lang="en-US" altLang="zh-CN" dirty="0"/>
          </a:p>
          <a:p>
            <a:pPr eaLnBrk="1" hangingPunct="1">
              <a:lnSpc>
                <a:spcPct val="150000"/>
              </a:lnSpc>
            </a:pPr>
            <a:r>
              <a:rPr lang="zh-CN" altLang="en-US" dirty="0"/>
              <a:t>从业务模型到系统模型</a:t>
            </a:r>
            <a:endParaRPr lang="zh-CN" altLang="en-US" dirty="0"/>
          </a:p>
        </p:txBody>
      </p:sp>
      <p:sp>
        <p:nvSpPr>
          <p:cNvPr id="61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76C4DDF4-179F-4E42-BCE3-A29F341E0BC0}"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sp>
        <p:nvSpPr>
          <p:cNvPr id="2" name="標題 1"/>
          <p:cNvSpPr>
            <a:spLocks noGrp="1"/>
          </p:cNvSpPr>
          <p:nvPr>
            <p:ph type="title"/>
          </p:nvPr>
        </p:nvSpPr>
        <p:spPr/>
        <p:txBody>
          <a:bodyPr/>
          <a:lstStyle/>
          <a:p>
            <a:r>
              <a:rPr lang="zh-CN" altLang="en-US" dirty="0" smtClean="0"/>
              <a:t>内容概要</a:t>
            </a:r>
            <a:endParaRPr lang="zh-TW"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t>动作的类别</a:t>
            </a:r>
            <a:endParaRPr lang="zh-CN" altLang="en-US"/>
          </a:p>
        </p:txBody>
      </p:sp>
      <p:sp>
        <p:nvSpPr>
          <p:cNvPr id="10243" name="内容占位符 2"/>
          <p:cNvSpPr>
            <a:spLocks noGrp="1"/>
          </p:cNvSpPr>
          <p:nvPr>
            <p:ph idx="1"/>
          </p:nvPr>
        </p:nvSpPr>
        <p:spPr/>
        <p:txBody>
          <a:bodyPr/>
          <a:lstStyle/>
          <a:p>
            <a:r>
              <a:rPr lang="zh-CN" altLang="en-US" dirty="0"/>
              <a:t>活动中可以包含不同种类的动作</a:t>
            </a:r>
            <a:endParaRPr lang="en-US" altLang="zh-CN" dirty="0"/>
          </a:p>
          <a:p>
            <a:pPr lvl="1"/>
            <a:r>
              <a:rPr lang="zh-CN" altLang="en-US" dirty="0"/>
              <a:t>基本功能：如算术运算等原子动作</a:t>
            </a:r>
            <a:endParaRPr lang="en-US" altLang="zh-CN" dirty="0"/>
          </a:p>
          <a:p>
            <a:pPr lvl="1"/>
            <a:r>
              <a:rPr lang="zh-CN" altLang="en-US" dirty="0"/>
              <a:t>行为调用：如调用另一个活动或操作</a:t>
            </a:r>
            <a:endParaRPr lang="en-US" altLang="zh-CN" dirty="0"/>
          </a:p>
          <a:p>
            <a:pPr lvl="1"/>
            <a:r>
              <a:rPr lang="zh-CN" altLang="en-US" dirty="0"/>
              <a:t>通信动作：如发送一个信号，或等待接收某个信号、等待某个时间点</a:t>
            </a:r>
            <a:endParaRPr lang="en-US" altLang="zh-CN" dirty="0"/>
          </a:p>
          <a:p>
            <a:pPr lvl="1"/>
            <a:r>
              <a:rPr lang="zh-CN" altLang="en-US" dirty="0"/>
              <a:t>对象处理：如对属性值或关联值的读写</a:t>
            </a:r>
            <a:endParaRPr lang="zh-CN" altLang="en-US" dirty="0"/>
          </a:p>
        </p:txBody>
      </p:sp>
      <p:sp>
        <p:nvSpPr>
          <p:cNvPr id="1024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srgbClr val="4D4D4D"/>
                </a:solidFill>
                <a:latin typeface="Arial" panose="020B0604020202020204" pitchFamily="34" charset="0"/>
              </a:rPr>
              <a:t>-</a:t>
            </a:r>
            <a:fld id="{70490CFC-8304-4CC4-9D69-A19E07AD0EE4}" type="slidenum">
              <a:rPr lang="en-US" altLang="zh-CN" sz="1200">
                <a:solidFill>
                  <a:srgbClr val="4D4D4D"/>
                </a:solidFill>
                <a:latin typeface="Arial" panose="020B0604020202020204" pitchFamily="34" charset="0"/>
              </a:rPr>
            </a:fld>
            <a:r>
              <a:rPr lang="en-US" altLang="zh-CN" sz="1200">
                <a:solidFill>
                  <a:srgbClr val="4D4D4D"/>
                </a:solidFill>
                <a:latin typeface="Arial" panose="020B0604020202020204" pitchFamily="34" charset="0"/>
              </a:rPr>
              <a:t>-</a:t>
            </a:r>
            <a:endParaRPr lang="en-US" altLang="zh-CN" sz="1200">
              <a:solidFill>
                <a:srgbClr val="4D4D4D"/>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a:t>动作的类别</a:t>
            </a:r>
            <a:endParaRPr lang="zh-CN" altLang="en-US"/>
          </a:p>
        </p:txBody>
      </p:sp>
      <p:sp>
        <p:nvSpPr>
          <p:cNvPr id="11267"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srgbClr val="4D4D4D"/>
                </a:solidFill>
                <a:latin typeface="Arial" panose="020B0604020202020204" pitchFamily="34" charset="0"/>
              </a:rPr>
              <a:t>-</a:t>
            </a:r>
            <a:fld id="{3914310C-29B1-4DC9-91B9-B99C53D6C6FB}" type="slidenum">
              <a:rPr lang="en-US" altLang="zh-CN" sz="1200">
                <a:solidFill>
                  <a:srgbClr val="4D4D4D"/>
                </a:solidFill>
                <a:latin typeface="Arial" panose="020B0604020202020204" pitchFamily="34" charset="0"/>
              </a:rPr>
            </a:fld>
            <a:r>
              <a:rPr lang="en-US" altLang="zh-CN" sz="1200">
                <a:solidFill>
                  <a:srgbClr val="4D4D4D"/>
                </a:solidFill>
                <a:latin typeface="Arial" panose="020B0604020202020204" pitchFamily="34" charset="0"/>
              </a:rPr>
              <a:t>-</a:t>
            </a:r>
            <a:endParaRPr lang="en-US" altLang="zh-CN" sz="1200">
              <a:solidFill>
                <a:srgbClr val="4D4D4D"/>
              </a:solidFill>
              <a:latin typeface="Arial" panose="020B0604020202020204" pitchFamily="34" charset="0"/>
            </a:endParaRPr>
          </a:p>
        </p:txBody>
      </p:sp>
      <p:pic>
        <p:nvPicPr>
          <p:cNvPr id="1126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23902" y="2108223"/>
            <a:ext cx="18573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7001" y="1747860"/>
            <a:ext cx="41529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Text Box 41"/>
          <p:cNvSpPr txBox="1">
            <a:spLocks noChangeArrowheads="1"/>
          </p:cNvSpPr>
          <p:nvPr/>
        </p:nvSpPr>
        <p:spPr bwMode="auto">
          <a:xfrm>
            <a:off x="1452530" y="3044848"/>
            <a:ext cx="35290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kumimoji="0" lang="zh-CN" altLang="en-US" dirty="0">
                <a:solidFill>
                  <a:srgbClr val="0000FF"/>
                </a:solidFill>
                <a:latin typeface="Verdana" panose="020B0604030504040204" pitchFamily="34" charset="0"/>
              </a:rPr>
              <a:t>调用一个活动的动作</a:t>
            </a:r>
            <a:endParaRPr kumimoji="0" lang="zh-CN" altLang="en-US" dirty="0">
              <a:solidFill>
                <a:srgbClr val="0000FF"/>
              </a:solidFill>
              <a:latin typeface="Verdana" panose="020B0604030504040204" pitchFamily="34" charset="0"/>
            </a:endParaRPr>
          </a:p>
        </p:txBody>
      </p:sp>
      <p:pic>
        <p:nvPicPr>
          <p:cNvPr id="1127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55099" y="2179660"/>
            <a:ext cx="2095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Text Box 41"/>
          <p:cNvSpPr txBox="1">
            <a:spLocks noChangeArrowheads="1"/>
          </p:cNvSpPr>
          <p:nvPr/>
        </p:nvSpPr>
        <p:spPr bwMode="auto">
          <a:xfrm>
            <a:off x="8070886" y="2971823"/>
            <a:ext cx="3168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kumimoji="0" lang="zh-CN" altLang="en-US">
                <a:solidFill>
                  <a:srgbClr val="0000FF"/>
                </a:solidFill>
                <a:latin typeface="Verdana" panose="020B0604030504040204" pitchFamily="34" charset="0"/>
              </a:rPr>
              <a:t>调用指定类的操作</a:t>
            </a:r>
            <a:endParaRPr kumimoji="0" lang="zh-CN" altLang="en-US">
              <a:solidFill>
                <a:srgbClr val="0000FF"/>
              </a:solidFill>
              <a:latin typeface="Verdana" panose="020B0604030504040204" pitchFamily="34" charset="0"/>
            </a:endParaRPr>
          </a:p>
        </p:txBody>
      </p:sp>
      <p:pic>
        <p:nvPicPr>
          <p:cNvPr id="11273"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3752" y="4038623"/>
            <a:ext cx="62198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5895" y="5391172"/>
            <a:ext cx="30289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6" name="Text Box 41"/>
          <p:cNvSpPr txBox="1">
            <a:spLocks noChangeArrowheads="1"/>
          </p:cNvSpPr>
          <p:nvPr/>
        </p:nvSpPr>
        <p:spPr bwMode="auto">
          <a:xfrm>
            <a:off x="3457539" y="4599010"/>
            <a:ext cx="3529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kumimoji="0" lang="zh-CN" altLang="en-US">
                <a:solidFill>
                  <a:srgbClr val="0000FF"/>
                </a:solidFill>
                <a:latin typeface="Verdana" panose="020B0604030504040204" pitchFamily="34" charset="0"/>
              </a:rPr>
              <a:t>发送信号动作</a:t>
            </a:r>
            <a:endParaRPr kumimoji="0" lang="zh-CN" altLang="en-US">
              <a:solidFill>
                <a:srgbClr val="0000FF"/>
              </a:solidFill>
              <a:latin typeface="Verdana" panose="020B0604030504040204" pitchFamily="34" charset="0"/>
            </a:endParaRPr>
          </a:p>
        </p:txBody>
      </p:sp>
      <p:sp>
        <p:nvSpPr>
          <p:cNvPr id="11277" name="Text Box 41"/>
          <p:cNvSpPr txBox="1">
            <a:spLocks noChangeArrowheads="1"/>
          </p:cNvSpPr>
          <p:nvPr/>
        </p:nvSpPr>
        <p:spPr bwMode="auto">
          <a:xfrm>
            <a:off x="3781433" y="6038873"/>
            <a:ext cx="3529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kumimoji="0" lang="zh-CN" altLang="en-US">
                <a:solidFill>
                  <a:srgbClr val="0000FF"/>
                </a:solidFill>
                <a:latin typeface="Verdana" panose="020B0604030504040204" pitchFamily="34" charset="0"/>
              </a:rPr>
              <a:t>接收信号事件的动作</a:t>
            </a:r>
            <a:endParaRPr kumimoji="0" lang="zh-CN" altLang="en-US">
              <a:solidFill>
                <a:srgbClr val="0000FF"/>
              </a:solidFill>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81817" y="4057664"/>
            <a:ext cx="55149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标题 1"/>
          <p:cNvSpPr>
            <a:spLocks noGrp="1"/>
          </p:cNvSpPr>
          <p:nvPr>
            <p:ph type="title"/>
          </p:nvPr>
        </p:nvSpPr>
        <p:spPr/>
        <p:txBody>
          <a:bodyPr/>
          <a:lstStyle/>
          <a:p>
            <a:r>
              <a:rPr lang="zh-CN" altLang="en-US" dirty="0"/>
              <a:t>控制节点：决策和合并</a:t>
            </a:r>
            <a:endParaRPr lang="zh-CN" altLang="en-US" dirty="0"/>
          </a:p>
        </p:txBody>
      </p:sp>
      <p:sp>
        <p:nvSpPr>
          <p:cNvPr id="12291" name="内容占位符 2"/>
          <p:cNvSpPr>
            <a:spLocks noGrp="1"/>
          </p:cNvSpPr>
          <p:nvPr>
            <p:ph idx="1"/>
          </p:nvPr>
        </p:nvSpPr>
        <p:spPr/>
        <p:txBody>
          <a:bodyPr/>
          <a:lstStyle/>
          <a:p>
            <a:r>
              <a:rPr lang="zh-CN" altLang="en-US" sz="2800" dirty="0"/>
              <a:t>控制节点（</a:t>
            </a:r>
            <a:r>
              <a:rPr lang="en-US" altLang="zh-CN" sz="2800" dirty="0"/>
              <a:t>control node</a:t>
            </a:r>
            <a:r>
              <a:rPr lang="zh-CN" altLang="en-US" sz="2800" dirty="0"/>
              <a:t>）是一种特殊的活动节点，用于在动作节点或对象节点之间协调</a:t>
            </a:r>
            <a:r>
              <a:rPr lang="zh-CN" altLang="en-US" sz="2800" dirty="0" smtClean="0"/>
              <a:t>流程</a:t>
            </a:r>
            <a:endParaRPr lang="en-US" altLang="zh-CN" sz="2800" dirty="0"/>
          </a:p>
          <a:p>
            <a:r>
              <a:rPr lang="zh-CN" altLang="en-US" sz="2800" dirty="0"/>
              <a:t>决策和合并用来对条件分支进行建模</a:t>
            </a:r>
            <a:endParaRPr lang="en-US" altLang="zh-CN" sz="2800" dirty="0"/>
          </a:p>
          <a:p>
            <a:r>
              <a:rPr lang="zh-CN" altLang="en-US" sz="2800" dirty="0"/>
              <a:t>决策节点（</a:t>
            </a:r>
            <a:r>
              <a:rPr lang="en-US" altLang="zh-CN" sz="2800" dirty="0"/>
              <a:t>decision node</a:t>
            </a:r>
            <a:r>
              <a:rPr lang="zh-CN" altLang="en-US" sz="2800" dirty="0"/>
              <a:t>）</a:t>
            </a:r>
            <a:endParaRPr lang="en-US" altLang="zh-CN" sz="2800" dirty="0"/>
          </a:p>
          <a:p>
            <a:pPr lvl="1"/>
            <a:r>
              <a:rPr lang="zh-CN" altLang="en-US" sz="2400" dirty="0"/>
              <a:t>有一个输入流和多个输出流，在多个输出流上设置不同的条件，按照特定条件进行选择输出流</a:t>
            </a:r>
            <a:endParaRPr lang="en-US" altLang="zh-CN" sz="2400" dirty="0"/>
          </a:p>
          <a:p>
            <a:r>
              <a:rPr lang="zh-CN" altLang="en-US" sz="2800" dirty="0"/>
              <a:t>合并节点（</a:t>
            </a:r>
            <a:r>
              <a:rPr lang="en-US" altLang="zh-CN" sz="2800" dirty="0"/>
              <a:t>merge node</a:t>
            </a:r>
            <a:r>
              <a:rPr lang="zh-CN" altLang="en-US" sz="2800" dirty="0"/>
              <a:t>）</a:t>
            </a:r>
            <a:endParaRPr lang="en-US" altLang="zh-CN" sz="2800" dirty="0"/>
          </a:p>
          <a:p>
            <a:pPr lvl="1"/>
            <a:r>
              <a:rPr lang="zh-CN" altLang="en-US" sz="2400" dirty="0"/>
              <a:t>与决策节点对应</a:t>
            </a:r>
            <a:endParaRPr lang="en-US" altLang="zh-CN" sz="2400" dirty="0"/>
          </a:p>
          <a:p>
            <a:pPr lvl="1"/>
            <a:r>
              <a:rPr lang="zh-CN" altLang="en-US" sz="2400" dirty="0"/>
              <a:t>将多个可选流合并起来，有多个输入流一个输出流</a:t>
            </a:r>
            <a:endParaRPr lang="zh-CN" altLang="en-US" sz="2400" dirty="0"/>
          </a:p>
        </p:txBody>
      </p:sp>
      <p:sp>
        <p:nvSpPr>
          <p:cNvPr id="1229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srgbClr val="4D4D4D"/>
                </a:solidFill>
                <a:latin typeface="Arial" panose="020B0604020202020204" pitchFamily="34" charset="0"/>
              </a:rPr>
              <a:t>-</a:t>
            </a:r>
            <a:fld id="{43349741-76D6-4901-9645-544955D59504}" type="slidenum">
              <a:rPr lang="en-US" altLang="zh-CN" sz="1200">
                <a:solidFill>
                  <a:srgbClr val="4D4D4D"/>
                </a:solidFill>
                <a:latin typeface="Arial" panose="020B0604020202020204" pitchFamily="34" charset="0"/>
              </a:rPr>
            </a:fld>
            <a:r>
              <a:rPr lang="en-US" altLang="zh-CN" sz="1200">
                <a:solidFill>
                  <a:srgbClr val="4D4D4D"/>
                </a:solidFill>
                <a:latin typeface="Arial" panose="020B0604020202020204" pitchFamily="34" charset="0"/>
              </a:rPr>
              <a:t>-</a:t>
            </a:r>
            <a:endParaRPr lang="en-US" altLang="zh-CN" sz="1200">
              <a:solidFill>
                <a:srgbClr val="4D4D4D"/>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dirty="0"/>
              <a:t>控制节点：分叉和汇合</a:t>
            </a:r>
            <a:endParaRPr lang="zh-CN" altLang="en-US" dirty="0"/>
          </a:p>
        </p:txBody>
      </p:sp>
      <p:sp>
        <p:nvSpPr>
          <p:cNvPr id="13315" name="内容占位符 2"/>
          <p:cNvSpPr>
            <a:spLocks noGrp="1"/>
          </p:cNvSpPr>
          <p:nvPr>
            <p:ph idx="1"/>
          </p:nvPr>
        </p:nvSpPr>
        <p:spPr/>
        <p:txBody>
          <a:bodyPr/>
          <a:lstStyle/>
          <a:p>
            <a:r>
              <a:rPr lang="zh-CN" altLang="en-US" sz="2800" dirty="0"/>
              <a:t>分叉和汇合用来对并发执行和同步控制的行为进行建模</a:t>
            </a:r>
            <a:endParaRPr lang="en-US" altLang="zh-CN" sz="2800" dirty="0"/>
          </a:p>
          <a:p>
            <a:r>
              <a:rPr lang="zh-CN" altLang="en-US" sz="2800" dirty="0"/>
              <a:t>分叉节点（</a:t>
            </a:r>
            <a:r>
              <a:rPr lang="en-US" altLang="zh-CN" sz="2800" dirty="0"/>
              <a:t>fork node</a:t>
            </a:r>
            <a:r>
              <a:rPr lang="zh-CN" altLang="en-US" sz="2800" dirty="0"/>
              <a:t>）</a:t>
            </a:r>
            <a:endParaRPr lang="en-US" altLang="zh-CN" sz="2800" dirty="0"/>
          </a:p>
          <a:p>
            <a:pPr lvl="1"/>
            <a:r>
              <a:rPr lang="zh-CN" altLang="en-US" sz="2400" dirty="0"/>
              <a:t>一个输入流多个输出流，从而把一个流分为多个并发的流</a:t>
            </a:r>
            <a:endParaRPr lang="en-US" altLang="zh-CN" sz="2400" dirty="0"/>
          </a:p>
          <a:p>
            <a:r>
              <a:rPr lang="zh-CN" altLang="en-US" sz="2800" dirty="0"/>
              <a:t>汇合节点（</a:t>
            </a:r>
            <a:r>
              <a:rPr lang="en-US" altLang="zh-CN" sz="2800" dirty="0"/>
              <a:t>join node</a:t>
            </a:r>
            <a:r>
              <a:rPr lang="zh-CN" altLang="en-US" sz="2800" dirty="0"/>
              <a:t>）</a:t>
            </a:r>
            <a:endParaRPr lang="en-US" altLang="zh-CN" sz="2800" dirty="0"/>
          </a:p>
          <a:p>
            <a:pPr lvl="1"/>
            <a:r>
              <a:rPr lang="zh-CN" altLang="en-US" sz="2400" dirty="0"/>
              <a:t>多个输入流一个输出流，用于同步多个流</a:t>
            </a:r>
            <a:endParaRPr lang="en-US" altLang="zh-CN" sz="2400" dirty="0"/>
          </a:p>
          <a:p>
            <a:pPr lvl="1"/>
            <a:endParaRPr lang="zh-CN" altLang="en-US" sz="2400" dirty="0"/>
          </a:p>
        </p:txBody>
      </p:sp>
      <p:sp>
        <p:nvSpPr>
          <p:cNvPr id="1331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srgbClr val="4D4D4D"/>
                </a:solidFill>
                <a:latin typeface="Arial" panose="020B0604020202020204" pitchFamily="34" charset="0"/>
              </a:rPr>
              <a:t>-</a:t>
            </a:r>
            <a:fld id="{38D100D9-1ADE-47CC-A2F0-3AE40120BD53}" type="slidenum">
              <a:rPr lang="en-US" altLang="zh-CN" sz="1200">
                <a:solidFill>
                  <a:srgbClr val="4D4D4D"/>
                </a:solidFill>
                <a:latin typeface="Arial" panose="020B0604020202020204" pitchFamily="34" charset="0"/>
              </a:rPr>
            </a:fld>
            <a:r>
              <a:rPr lang="en-US" altLang="zh-CN" sz="1200">
                <a:solidFill>
                  <a:srgbClr val="4D4D4D"/>
                </a:solidFill>
                <a:latin typeface="Arial" panose="020B0604020202020204" pitchFamily="34" charset="0"/>
              </a:rPr>
              <a:t>-</a:t>
            </a:r>
            <a:endParaRPr lang="en-US" altLang="zh-CN" sz="1200">
              <a:solidFill>
                <a:srgbClr val="4D4D4D"/>
              </a:solidFill>
              <a:latin typeface="Arial" panose="020B0604020202020204" pitchFamily="34" charset="0"/>
            </a:endParaRPr>
          </a:p>
        </p:txBody>
      </p:sp>
      <p:pic>
        <p:nvPicPr>
          <p:cNvPr id="13317"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38414" y="4221162"/>
            <a:ext cx="6209195" cy="185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控制节点：起点、终点、流终止</a:t>
            </a:r>
            <a:endParaRPr lang="zh-CN" altLang="en-US" dirty="0"/>
          </a:p>
        </p:txBody>
      </p:sp>
      <p:sp>
        <p:nvSpPr>
          <p:cNvPr id="14339" name="内容占位符 2"/>
          <p:cNvSpPr>
            <a:spLocks noGrp="1"/>
          </p:cNvSpPr>
          <p:nvPr>
            <p:ph idx="1"/>
          </p:nvPr>
        </p:nvSpPr>
        <p:spPr/>
        <p:txBody>
          <a:bodyPr/>
          <a:lstStyle/>
          <a:p>
            <a:pPr eaLnBrk="1" hangingPunct="1">
              <a:lnSpc>
                <a:spcPct val="80000"/>
              </a:lnSpc>
            </a:pPr>
            <a:r>
              <a:rPr lang="zh-CN" altLang="en-US" sz="2800" dirty="0"/>
              <a:t>起点（</a:t>
            </a:r>
            <a:r>
              <a:rPr lang="en-US" altLang="zh-CN" sz="2800" dirty="0"/>
              <a:t>initial node</a:t>
            </a:r>
            <a:r>
              <a:rPr lang="zh-CN" altLang="en-US" sz="2800" dirty="0"/>
              <a:t>）和终点</a:t>
            </a:r>
            <a:r>
              <a:rPr lang="zh-CN" altLang="en-US" sz="2800" dirty="0" smtClean="0"/>
              <a:t>（</a:t>
            </a:r>
            <a:r>
              <a:rPr lang="en-US" altLang="zh-CN" sz="2800" dirty="0" smtClean="0"/>
              <a:t>final </a:t>
            </a:r>
            <a:r>
              <a:rPr lang="en-US" altLang="zh-CN" sz="2800" dirty="0"/>
              <a:t>node</a:t>
            </a:r>
            <a:r>
              <a:rPr lang="zh-CN" altLang="en-US" sz="2800" dirty="0"/>
              <a:t>）</a:t>
            </a:r>
            <a:endParaRPr lang="zh-CN" altLang="en-US" sz="2800" dirty="0"/>
          </a:p>
          <a:p>
            <a:pPr lvl="1" eaLnBrk="1" hangingPunct="1">
              <a:lnSpc>
                <a:spcPct val="80000"/>
              </a:lnSpc>
            </a:pPr>
            <a:r>
              <a:rPr lang="zh-CN" altLang="en-US" sz="2400" dirty="0"/>
              <a:t>活动的一种特殊形式</a:t>
            </a:r>
            <a:endParaRPr lang="en-US" altLang="zh-CN" sz="2400" dirty="0"/>
          </a:p>
          <a:p>
            <a:pPr lvl="1" eaLnBrk="1" hangingPunct="1">
              <a:lnSpc>
                <a:spcPct val="80000"/>
              </a:lnSpc>
            </a:pPr>
            <a:r>
              <a:rPr lang="zh-CN" altLang="en-US" sz="2400" dirty="0"/>
              <a:t>起点：只有离开的控制流，同一层次只有一个</a:t>
            </a:r>
            <a:endParaRPr lang="zh-CN" altLang="en-US" sz="2400" dirty="0"/>
          </a:p>
          <a:p>
            <a:pPr lvl="1" eaLnBrk="1" hangingPunct="1">
              <a:lnSpc>
                <a:spcPct val="80000"/>
              </a:lnSpc>
            </a:pPr>
            <a:r>
              <a:rPr lang="zh-CN" altLang="en-US" sz="2400" dirty="0"/>
              <a:t>终点：只有进入的控制流，可能有多个</a:t>
            </a:r>
            <a:endParaRPr lang="en-US" altLang="zh-CN" sz="2400" dirty="0"/>
          </a:p>
          <a:p>
            <a:pPr eaLnBrk="1" hangingPunct="1">
              <a:lnSpc>
                <a:spcPct val="80000"/>
              </a:lnSpc>
            </a:pPr>
            <a:r>
              <a:rPr lang="zh-CN" altLang="en-US" sz="2800" dirty="0" smtClean="0"/>
              <a:t>流</a:t>
            </a:r>
            <a:r>
              <a:rPr lang="zh-CN" altLang="en-US" sz="2800" dirty="0"/>
              <a:t>终止（</a:t>
            </a:r>
            <a:r>
              <a:rPr lang="en-US" altLang="zh-CN" sz="2800" dirty="0"/>
              <a:t>flow final node</a:t>
            </a:r>
            <a:r>
              <a:rPr lang="zh-CN" altLang="en-US" sz="2800" dirty="0"/>
              <a:t>）</a:t>
            </a:r>
            <a:endParaRPr lang="en-US" altLang="zh-CN" sz="2800" dirty="0"/>
          </a:p>
          <a:p>
            <a:pPr lvl="1" eaLnBrk="1" hangingPunct="1">
              <a:lnSpc>
                <a:spcPct val="80000"/>
              </a:lnSpc>
            </a:pPr>
            <a:r>
              <a:rPr lang="zh-CN" altLang="en-US" sz="2400" dirty="0"/>
              <a:t>某个流结束，不影响当前活动中其他并行流</a:t>
            </a:r>
            <a:endParaRPr lang="zh-CN" altLang="en-US" sz="2400" dirty="0"/>
          </a:p>
          <a:p>
            <a:endParaRPr lang="zh-CN" altLang="en-US" dirty="0"/>
          </a:p>
        </p:txBody>
      </p:sp>
      <p:sp>
        <p:nvSpPr>
          <p:cNvPr id="1434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srgbClr val="4D4D4D"/>
                </a:solidFill>
                <a:latin typeface="Arial" panose="020B0604020202020204" pitchFamily="34" charset="0"/>
              </a:rPr>
              <a:t>-</a:t>
            </a:r>
            <a:fld id="{1843B038-F1ED-4297-BDAE-0D13B4F99AA0}" type="slidenum">
              <a:rPr lang="en-US" altLang="zh-CN" sz="1200">
                <a:solidFill>
                  <a:srgbClr val="4D4D4D"/>
                </a:solidFill>
                <a:latin typeface="Arial" panose="020B0604020202020204" pitchFamily="34" charset="0"/>
              </a:rPr>
            </a:fld>
            <a:r>
              <a:rPr lang="en-US" altLang="zh-CN" sz="1200">
                <a:solidFill>
                  <a:srgbClr val="4D4D4D"/>
                </a:solidFill>
                <a:latin typeface="Arial" panose="020B0604020202020204" pitchFamily="34" charset="0"/>
              </a:rPr>
              <a:t>-</a:t>
            </a:r>
            <a:endParaRPr lang="en-US" altLang="zh-CN" sz="1200">
              <a:solidFill>
                <a:srgbClr val="4D4D4D"/>
              </a:solidFill>
              <a:latin typeface="Arial" panose="020B0604020202020204" pitchFamily="34" charset="0"/>
            </a:endParaRPr>
          </a:p>
        </p:txBody>
      </p:sp>
      <p:pic>
        <p:nvPicPr>
          <p:cNvPr id="14341"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38282" y="4071941"/>
            <a:ext cx="7143800" cy="24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dirty="0"/>
              <a:t>对象节点：一般对象节点</a:t>
            </a:r>
            <a:endParaRPr lang="zh-CN" altLang="en-US" dirty="0"/>
          </a:p>
        </p:txBody>
      </p:sp>
      <p:sp>
        <p:nvSpPr>
          <p:cNvPr id="15363" name="内容占位符 2"/>
          <p:cNvSpPr>
            <a:spLocks noGrp="1"/>
          </p:cNvSpPr>
          <p:nvPr>
            <p:ph idx="1"/>
          </p:nvPr>
        </p:nvSpPr>
        <p:spPr/>
        <p:txBody>
          <a:bodyPr/>
          <a:lstStyle/>
          <a:p>
            <a:r>
              <a:rPr lang="zh-CN" altLang="en-US" sz="2800" dirty="0"/>
              <a:t>对象节点（</a:t>
            </a:r>
            <a:r>
              <a:rPr lang="en-US" altLang="zh-CN" sz="2800" dirty="0"/>
              <a:t>object node</a:t>
            </a:r>
            <a:r>
              <a:rPr lang="zh-CN" altLang="en-US" sz="2800" dirty="0"/>
              <a:t>）是一种特殊的活动节点，用于定义对象流</a:t>
            </a:r>
            <a:endParaRPr lang="en-US" altLang="zh-CN" sz="2800" dirty="0"/>
          </a:p>
          <a:p>
            <a:pPr lvl="1"/>
            <a:r>
              <a:rPr lang="zh-CN" altLang="en-US" sz="2400" dirty="0"/>
              <a:t>本质上是一个实例或一组同类型的实例，可以指定对象名称和类型</a:t>
            </a:r>
            <a:endParaRPr lang="en-US" altLang="zh-CN" sz="2400" dirty="0"/>
          </a:p>
          <a:p>
            <a:pPr lvl="1"/>
            <a:r>
              <a:rPr lang="zh-CN" altLang="en-US" sz="2400" dirty="0"/>
              <a:t>可以说明对象所处的状态</a:t>
            </a:r>
            <a:endParaRPr lang="en-US" altLang="zh-CN" sz="2400" dirty="0"/>
          </a:p>
          <a:p>
            <a:pPr lvl="1"/>
            <a:r>
              <a:rPr lang="zh-CN" altLang="en-US" sz="2400" dirty="0"/>
              <a:t>可以说明一个上界，以限制节点允许驻留实例的最大数量</a:t>
            </a:r>
            <a:endParaRPr lang="en-US" altLang="zh-CN" sz="2400" dirty="0"/>
          </a:p>
          <a:p>
            <a:pPr lvl="1"/>
            <a:r>
              <a:rPr lang="zh-CN" altLang="en-US" sz="2400" dirty="0"/>
              <a:t>可以说明实例的排序方法</a:t>
            </a:r>
            <a:endParaRPr lang="en-US" altLang="zh-CN" sz="2400" dirty="0"/>
          </a:p>
          <a:p>
            <a:pPr lvl="2"/>
            <a:r>
              <a:rPr lang="en-US" altLang="zh-CN" sz="2000" dirty="0"/>
              <a:t>FIFO</a:t>
            </a:r>
            <a:r>
              <a:rPr lang="zh-CN" altLang="en-US" sz="2000" dirty="0"/>
              <a:t>、</a:t>
            </a:r>
            <a:r>
              <a:rPr lang="en-US" altLang="zh-CN" sz="2000" dirty="0"/>
              <a:t>LIFO</a:t>
            </a:r>
            <a:r>
              <a:rPr lang="zh-CN" altLang="en-US" sz="2000" dirty="0"/>
              <a:t>、</a:t>
            </a:r>
            <a:r>
              <a:rPr lang="en-US" altLang="zh-CN" sz="2000" dirty="0"/>
              <a:t>Unordered</a:t>
            </a:r>
            <a:r>
              <a:rPr lang="zh-CN" altLang="en-US" sz="2000" dirty="0"/>
              <a:t>、</a:t>
            </a:r>
            <a:r>
              <a:rPr lang="en-US" altLang="zh-CN" sz="2000" dirty="0"/>
              <a:t>Ordered</a:t>
            </a:r>
            <a:endParaRPr lang="en-US" altLang="zh-CN" sz="2000" dirty="0"/>
          </a:p>
          <a:p>
            <a:pPr lvl="1"/>
            <a:endParaRPr lang="zh-CN" altLang="en-US" sz="2400" dirty="0"/>
          </a:p>
        </p:txBody>
      </p:sp>
      <p:sp>
        <p:nvSpPr>
          <p:cNvPr id="1536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srgbClr val="4D4D4D"/>
                </a:solidFill>
                <a:latin typeface="Arial" panose="020B0604020202020204" pitchFamily="34" charset="0"/>
              </a:rPr>
              <a:t>-</a:t>
            </a:r>
            <a:fld id="{69DB8655-830B-4D75-8AA8-0B7E01204390}" type="slidenum">
              <a:rPr lang="en-US" altLang="zh-CN" sz="1200">
                <a:solidFill>
                  <a:srgbClr val="4D4D4D"/>
                </a:solidFill>
                <a:latin typeface="Arial" panose="020B0604020202020204" pitchFamily="34" charset="0"/>
              </a:rPr>
            </a:fld>
            <a:r>
              <a:rPr lang="en-US" altLang="zh-CN" sz="1200">
                <a:solidFill>
                  <a:srgbClr val="4D4D4D"/>
                </a:solidFill>
                <a:latin typeface="Arial" panose="020B0604020202020204" pitchFamily="34" charset="0"/>
              </a:rPr>
              <a:t>-</a:t>
            </a:r>
            <a:endParaRPr lang="en-US" altLang="zh-CN" sz="1200">
              <a:solidFill>
                <a:srgbClr val="4D4D4D"/>
              </a:solidFill>
              <a:latin typeface="Arial" panose="020B0604020202020204" pitchFamily="34" charset="0"/>
            </a:endParaRPr>
          </a:p>
        </p:txBody>
      </p:sp>
      <p:pic>
        <p:nvPicPr>
          <p:cNvPr id="15365"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10050" y="4532338"/>
            <a:ext cx="2118431" cy="1539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p:cNvSpPr>
          <p:nvPr>
            <p:ph type="title"/>
          </p:nvPr>
        </p:nvSpPr>
        <p:spPr/>
        <p:txBody>
          <a:bodyPr/>
          <a:lstStyle/>
          <a:p>
            <a:r>
              <a:rPr lang="zh-CN" altLang="en-US" dirty="0"/>
              <a:t>对象节点：引脚</a:t>
            </a:r>
            <a:endParaRPr lang="zh-CN" altLang="en-US" dirty="0"/>
          </a:p>
        </p:txBody>
      </p:sp>
      <p:sp>
        <p:nvSpPr>
          <p:cNvPr id="16386" name="内容占位符 2"/>
          <p:cNvSpPr>
            <a:spLocks noGrp="1"/>
          </p:cNvSpPr>
          <p:nvPr>
            <p:ph idx="1"/>
          </p:nvPr>
        </p:nvSpPr>
        <p:spPr/>
        <p:txBody>
          <a:bodyPr/>
          <a:lstStyle/>
          <a:p>
            <a:r>
              <a:rPr lang="zh-CN" altLang="en-US" sz="2800" dirty="0"/>
              <a:t>引脚（</a:t>
            </a:r>
            <a:r>
              <a:rPr lang="en-US" altLang="zh-CN" sz="2800" dirty="0"/>
              <a:t>pin</a:t>
            </a:r>
            <a:r>
              <a:rPr lang="zh-CN" altLang="en-US" sz="2800" dirty="0"/>
              <a:t>）是一种特殊的对象节点，连接在动作上，表示该动作的输入（输入引脚）或输出的值（输出引脚）</a:t>
            </a:r>
            <a:endParaRPr lang="en-US" altLang="zh-CN" sz="2800" dirty="0"/>
          </a:p>
          <a:p>
            <a:pPr lvl="1"/>
            <a:r>
              <a:rPr lang="zh-CN" altLang="en-US" sz="2400" dirty="0"/>
              <a:t>对于调用动作，可定义多个引脚表示调用实参，引脚数目和类型应与被调用的活动或操作的形参一致</a:t>
            </a:r>
            <a:endParaRPr lang="en-US" altLang="zh-CN" sz="2400" dirty="0"/>
          </a:p>
          <a:p>
            <a:pPr lvl="1"/>
            <a:endParaRPr lang="en-US" altLang="zh-CN" sz="2400" dirty="0"/>
          </a:p>
          <a:p>
            <a:pPr lvl="1"/>
            <a:endParaRPr lang="en-US" altLang="zh-CN" sz="2400" dirty="0"/>
          </a:p>
          <a:p>
            <a:pPr lvl="1"/>
            <a:r>
              <a:rPr lang="zh-CN" altLang="en-US" sz="2400" dirty="0"/>
              <a:t>一个动作的输出引脚连接到另一个动作的同名输入引脚，表示了一个输出引脚、一个输入引脚和一个对象流</a:t>
            </a:r>
            <a:endParaRPr lang="en-US" altLang="zh-CN" sz="2400" dirty="0"/>
          </a:p>
        </p:txBody>
      </p:sp>
      <p:sp>
        <p:nvSpPr>
          <p:cNvPr id="1638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srgbClr val="4D4D4D"/>
                </a:solidFill>
                <a:latin typeface="Arial" panose="020B0604020202020204" pitchFamily="34" charset="0"/>
              </a:rPr>
              <a:t>-</a:t>
            </a:r>
            <a:fld id="{475C60CD-408A-4FF8-9FB6-00E6219261FB}" type="slidenum">
              <a:rPr lang="en-US" altLang="zh-CN" sz="1200">
                <a:solidFill>
                  <a:srgbClr val="4D4D4D"/>
                </a:solidFill>
                <a:latin typeface="Arial" panose="020B0604020202020204" pitchFamily="34" charset="0"/>
              </a:rPr>
            </a:fld>
            <a:r>
              <a:rPr lang="en-US" altLang="zh-CN" sz="1200">
                <a:solidFill>
                  <a:srgbClr val="4D4D4D"/>
                </a:solidFill>
                <a:latin typeface="Arial" panose="020B0604020202020204" pitchFamily="34" charset="0"/>
              </a:rPr>
              <a:t>-</a:t>
            </a:r>
            <a:endParaRPr lang="en-US" altLang="zh-CN" sz="1200">
              <a:solidFill>
                <a:srgbClr val="4D4D4D"/>
              </a:solidFill>
              <a:latin typeface="Arial" panose="020B0604020202020204" pitchFamily="34" charset="0"/>
            </a:endParaRPr>
          </a:p>
        </p:txBody>
      </p:sp>
      <p:pic>
        <p:nvPicPr>
          <p:cNvPr id="16389"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09719" y="5424505"/>
            <a:ext cx="3369611" cy="65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0314" y="5357826"/>
            <a:ext cx="3041696" cy="689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5074" y="3286124"/>
            <a:ext cx="3359818" cy="107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左右箭头 11"/>
          <p:cNvSpPr>
            <a:spLocks noChangeArrowheads="1"/>
          </p:cNvSpPr>
          <p:nvPr/>
        </p:nvSpPr>
        <p:spPr bwMode="auto">
          <a:xfrm>
            <a:off x="5440521" y="5568967"/>
            <a:ext cx="512603" cy="215900"/>
          </a:xfrm>
          <a:prstGeom prst="leftRightArrow">
            <a:avLst>
              <a:gd name="adj1" fmla="val 50000"/>
              <a:gd name="adj2" fmla="val 50000"/>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活动边</a:t>
            </a:r>
            <a:endParaRPr lang="zh-CN" altLang="en-US"/>
          </a:p>
        </p:txBody>
      </p:sp>
      <p:sp>
        <p:nvSpPr>
          <p:cNvPr id="19459" name="内容占位符 2"/>
          <p:cNvSpPr>
            <a:spLocks noGrp="1"/>
          </p:cNvSpPr>
          <p:nvPr>
            <p:ph idx="1"/>
          </p:nvPr>
        </p:nvSpPr>
        <p:spPr/>
        <p:txBody>
          <a:bodyPr/>
          <a:lstStyle/>
          <a:p>
            <a:r>
              <a:rPr lang="zh-CN" altLang="en-US" sz="2800" dirty="0"/>
              <a:t>活动边是一种有向连接，从一个源节点指向一个目标节点，包括控制流和对象流</a:t>
            </a:r>
            <a:endParaRPr lang="en-US" altLang="zh-CN" sz="2800" dirty="0"/>
          </a:p>
          <a:p>
            <a:pPr lvl="1"/>
            <a:r>
              <a:rPr lang="zh-CN" altLang="en-US" sz="2400" dirty="0"/>
              <a:t>可以设定一个守卫条件（</a:t>
            </a:r>
            <a:r>
              <a:rPr lang="en-US" altLang="zh-CN" sz="2400" dirty="0"/>
              <a:t>guard condition</a:t>
            </a:r>
            <a:r>
              <a:rPr lang="zh-CN" altLang="en-US" sz="2400" dirty="0"/>
              <a:t>），只有守卫条件为真时才能进入下一个节点</a:t>
            </a:r>
            <a:endParaRPr lang="en-US" altLang="zh-CN" sz="2400" dirty="0"/>
          </a:p>
          <a:p>
            <a:pPr lvl="1"/>
            <a:endParaRPr lang="en-US" altLang="zh-CN" sz="2400" dirty="0"/>
          </a:p>
          <a:p>
            <a:pPr lvl="1"/>
            <a:endParaRPr lang="en-US" altLang="zh-CN" sz="2400" dirty="0"/>
          </a:p>
          <a:p>
            <a:pPr lvl="1"/>
            <a:endParaRPr lang="en-US" altLang="zh-CN" sz="2400" dirty="0"/>
          </a:p>
          <a:p>
            <a:pPr lvl="1"/>
            <a:r>
              <a:rPr lang="zh-CN" altLang="en-US" sz="2400" dirty="0"/>
              <a:t>可以关联动作（</a:t>
            </a:r>
            <a:r>
              <a:rPr lang="en-US" altLang="zh-CN" sz="2400" dirty="0"/>
              <a:t>action</a:t>
            </a:r>
            <a:r>
              <a:rPr lang="zh-CN" altLang="en-US" sz="2400" dirty="0"/>
              <a:t>），发生转移时执行该动作</a:t>
            </a:r>
            <a:endParaRPr lang="en-US" altLang="zh-CN" sz="2400" dirty="0"/>
          </a:p>
          <a:p>
            <a:pPr lvl="1"/>
            <a:r>
              <a:rPr lang="zh-CN" altLang="en-US" sz="2400" dirty="0"/>
              <a:t>可以设定权重（</a:t>
            </a:r>
            <a:r>
              <a:rPr lang="en-US" altLang="zh-CN" sz="2400" dirty="0"/>
              <a:t>weight</a:t>
            </a:r>
            <a:r>
              <a:rPr lang="zh-CN" altLang="en-US" sz="2400" dirty="0"/>
              <a:t>），规定了转移发生时输入对象的最小数目（常量或表达式），缺省为</a:t>
            </a:r>
            <a:r>
              <a:rPr lang="en-US" altLang="zh-CN" sz="2400" dirty="0"/>
              <a:t>all</a:t>
            </a:r>
            <a:endParaRPr lang="zh-CN" altLang="en-US" sz="2400" dirty="0"/>
          </a:p>
        </p:txBody>
      </p:sp>
      <p:sp>
        <p:nvSpPr>
          <p:cNvPr id="1946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srgbClr val="4D4D4D"/>
                </a:solidFill>
                <a:latin typeface="Arial" panose="020B0604020202020204" pitchFamily="34" charset="0"/>
              </a:rPr>
              <a:t>-</a:t>
            </a:r>
            <a:fld id="{34DFAAA1-AB8F-45FC-91DD-8266F8BC40D1}" type="slidenum">
              <a:rPr lang="en-US" altLang="zh-CN" sz="1200">
                <a:solidFill>
                  <a:srgbClr val="4D4D4D"/>
                </a:solidFill>
                <a:latin typeface="Arial" panose="020B0604020202020204" pitchFamily="34" charset="0"/>
              </a:rPr>
            </a:fld>
            <a:r>
              <a:rPr lang="en-US" altLang="zh-CN" sz="1200">
                <a:solidFill>
                  <a:srgbClr val="4D4D4D"/>
                </a:solidFill>
                <a:latin typeface="Arial" panose="020B0604020202020204" pitchFamily="34" charset="0"/>
              </a:rPr>
              <a:t>-</a:t>
            </a:r>
            <a:endParaRPr lang="en-US" altLang="zh-CN" sz="1200">
              <a:solidFill>
                <a:srgbClr val="4D4D4D"/>
              </a:solidFill>
              <a:latin typeface="Arial" panose="020B0604020202020204" pitchFamily="34" charset="0"/>
            </a:endParaRPr>
          </a:p>
        </p:txBody>
      </p:sp>
      <p:pic>
        <p:nvPicPr>
          <p:cNvPr id="1946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81223" y="6072205"/>
            <a:ext cx="3458085" cy="628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1527" y="6072206"/>
            <a:ext cx="4611869" cy="642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4130" y="3214685"/>
            <a:ext cx="6303770" cy="156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控制流和对象流</a:t>
            </a:r>
            <a:endParaRPr lang="zh-CN" altLang="en-US"/>
          </a:p>
        </p:txBody>
      </p:sp>
      <p:sp>
        <p:nvSpPr>
          <p:cNvPr id="20483" name="内容占位符 2"/>
          <p:cNvSpPr>
            <a:spLocks noGrp="1"/>
          </p:cNvSpPr>
          <p:nvPr>
            <p:ph idx="1"/>
          </p:nvPr>
        </p:nvSpPr>
        <p:spPr/>
        <p:txBody>
          <a:bodyPr/>
          <a:lstStyle/>
          <a:p>
            <a:r>
              <a:rPr lang="zh-CN" altLang="en-US" sz="2800" dirty="0"/>
              <a:t>控制流（</a:t>
            </a:r>
            <a:r>
              <a:rPr lang="en-US" altLang="zh-CN" sz="2800" dirty="0"/>
              <a:t>control flow</a:t>
            </a:r>
            <a:r>
              <a:rPr lang="zh-CN" altLang="en-US" sz="2800" dirty="0"/>
              <a:t>），连接两个动作</a:t>
            </a:r>
            <a:r>
              <a:rPr lang="en-US" altLang="zh-CN" sz="2800" dirty="0"/>
              <a:t>/</a:t>
            </a:r>
            <a:r>
              <a:rPr lang="zh-CN" altLang="en-US" sz="2800" dirty="0"/>
              <a:t>控制节点，前一个节点完成后启动下一个</a:t>
            </a:r>
            <a:endParaRPr lang="en-US" altLang="zh-CN" sz="2800" dirty="0"/>
          </a:p>
          <a:p>
            <a:pPr lvl="1"/>
            <a:r>
              <a:rPr lang="zh-CN" altLang="en-US" sz="2400" dirty="0"/>
              <a:t>控制流不传递对象和数据，只传递控制</a:t>
            </a:r>
            <a:r>
              <a:rPr lang="zh-CN" altLang="en-US" sz="2400" dirty="0" smtClean="0"/>
              <a:t>令牌</a:t>
            </a:r>
            <a:r>
              <a:rPr lang="en-US" altLang="zh-CN" sz="2400" dirty="0" smtClean="0"/>
              <a:t>(token)</a:t>
            </a:r>
            <a:r>
              <a:rPr lang="zh-CN" altLang="en-US" sz="2400" dirty="0" smtClean="0"/>
              <a:t>，</a:t>
            </a:r>
            <a:r>
              <a:rPr lang="zh-CN" altLang="en-US" sz="2400" dirty="0"/>
              <a:t>源节点所有令牌都将传递给目标节点</a:t>
            </a:r>
            <a:endParaRPr lang="en-US" altLang="zh-CN" sz="2400" dirty="0"/>
          </a:p>
          <a:p>
            <a:pPr lvl="1"/>
            <a:endParaRPr lang="en-US" altLang="zh-CN" sz="2400" dirty="0"/>
          </a:p>
          <a:p>
            <a:r>
              <a:rPr lang="zh-CN" altLang="en-US" sz="2800" dirty="0"/>
              <a:t>对象流（</a:t>
            </a:r>
            <a:r>
              <a:rPr lang="en-US" altLang="zh-CN" sz="2800" dirty="0"/>
              <a:t>object flow</a:t>
            </a:r>
            <a:r>
              <a:rPr lang="zh-CN" altLang="en-US" sz="2800" dirty="0"/>
              <a:t>）连接一个动作节点和一个对象节点（或连接两个引脚）</a:t>
            </a:r>
            <a:endParaRPr lang="en-US" altLang="zh-CN" sz="2800" dirty="0"/>
          </a:p>
          <a:p>
            <a:pPr lvl="1"/>
            <a:r>
              <a:rPr lang="zh-CN" altLang="en-US" sz="2400" dirty="0"/>
              <a:t>用来传递对象或数据，表示由源动作“生产”对象，或由目标动作“消费”对象</a:t>
            </a:r>
            <a:endParaRPr lang="zh-CN" altLang="en-US" sz="2400" dirty="0"/>
          </a:p>
        </p:txBody>
      </p:sp>
      <p:sp>
        <p:nvSpPr>
          <p:cNvPr id="2048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srgbClr val="4D4D4D"/>
                </a:solidFill>
                <a:latin typeface="Arial" panose="020B0604020202020204" pitchFamily="34" charset="0"/>
              </a:rPr>
              <a:t>-</a:t>
            </a:r>
            <a:fld id="{86140F08-889D-4AFC-9E21-32128DCD65FE}" type="slidenum">
              <a:rPr lang="en-US" altLang="zh-CN" sz="1200">
                <a:solidFill>
                  <a:srgbClr val="4D4D4D"/>
                </a:solidFill>
                <a:latin typeface="Arial" panose="020B0604020202020204" pitchFamily="34" charset="0"/>
              </a:rPr>
            </a:fld>
            <a:r>
              <a:rPr lang="en-US" altLang="zh-CN" sz="1200">
                <a:solidFill>
                  <a:srgbClr val="4D4D4D"/>
                </a:solidFill>
                <a:latin typeface="Arial" panose="020B0604020202020204" pitchFamily="34" charset="0"/>
              </a:rPr>
              <a:t>-</a:t>
            </a:r>
            <a:endParaRPr lang="en-US" altLang="zh-CN" sz="1200">
              <a:solidFill>
                <a:srgbClr val="4D4D4D"/>
              </a:solidFill>
              <a:latin typeface="Arial" panose="020B0604020202020204" pitchFamily="34" charset="0"/>
            </a:endParaRPr>
          </a:p>
        </p:txBody>
      </p:sp>
      <p:pic>
        <p:nvPicPr>
          <p:cNvPr id="20485"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800599" y="3214686"/>
            <a:ext cx="3148115" cy="71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2889" y="5357825"/>
            <a:ext cx="3858718" cy="750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9993" y="5286388"/>
            <a:ext cx="3272287" cy="78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a:t>活动分区</a:t>
            </a:r>
            <a:endParaRPr lang="zh-CN" altLang="en-US"/>
          </a:p>
        </p:txBody>
      </p:sp>
      <p:sp>
        <p:nvSpPr>
          <p:cNvPr id="21507" name="内容占位符 2"/>
          <p:cNvSpPr>
            <a:spLocks noGrp="1"/>
          </p:cNvSpPr>
          <p:nvPr>
            <p:ph idx="1"/>
          </p:nvPr>
        </p:nvSpPr>
        <p:spPr/>
        <p:txBody>
          <a:bodyPr/>
          <a:lstStyle/>
          <a:p>
            <a:r>
              <a:rPr lang="zh-CN" altLang="en-US" sz="2800" dirty="0"/>
              <a:t>活动图一般不关注节点所属的</a:t>
            </a:r>
            <a:r>
              <a:rPr lang="zh-CN" altLang="en-US" sz="2800" dirty="0" smtClean="0"/>
              <a:t>类别</a:t>
            </a:r>
            <a:endParaRPr lang="en-US" altLang="zh-CN" sz="2800" dirty="0"/>
          </a:p>
          <a:p>
            <a:r>
              <a:rPr lang="zh-CN" altLang="en-US" sz="2800" dirty="0"/>
              <a:t>对于复杂的活动图，往往需要明确由什么角色或机构来负责执行这些动作和控制</a:t>
            </a:r>
            <a:endParaRPr lang="en-US" altLang="zh-CN" sz="2800" dirty="0"/>
          </a:p>
          <a:p>
            <a:r>
              <a:rPr lang="zh-CN" altLang="en-US" sz="2800" dirty="0"/>
              <a:t>活动分区（</a:t>
            </a:r>
            <a:r>
              <a:rPr lang="en-US" altLang="zh-CN" sz="2800" dirty="0"/>
              <a:t>partition</a:t>
            </a:r>
            <a:r>
              <a:rPr lang="zh-CN" altLang="en-US" sz="2800" dirty="0"/>
              <a:t>）用于识别具有相同特性的一组动作，这些动作被放入相同的区间。如何分区没有严格的规范，参考的分区规则</a:t>
            </a:r>
            <a:endParaRPr lang="en-US" altLang="zh-CN" sz="2800" dirty="0"/>
          </a:p>
          <a:p>
            <a:pPr lvl="1"/>
            <a:r>
              <a:rPr lang="zh-CN" altLang="en-US" sz="2400" dirty="0"/>
              <a:t>业务模型中，往往按照组织机构的单位或角色进行分区，一个单位或角色负责分区中各节点的行为</a:t>
            </a:r>
            <a:endParaRPr lang="en-US" altLang="zh-CN" sz="2400" dirty="0"/>
          </a:p>
          <a:p>
            <a:pPr lvl="1"/>
            <a:r>
              <a:rPr lang="zh-CN" altLang="en-US" sz="2400" dirty="0"/>
              <a:t>设计模型中，可以按照不同的类进行分区，一个类负责执行该区中的节点的行为</a:t>
            </a:r>
            <a:endParaRPr lang="en-US" altLang="zh-CN" sz="2400" dirty="0"/>
          </a:p>
          <a:p>
            <a:endParaRPr lang="zh-CN" altLang="en-US" sz="2800" dirty="0"/>
          </a:p>
        </p:txBody>
      </p:sp>
      <p:sp>
        <p:nvSpPr>
          <p:cNvPr id="2150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srgbClr val="4D4D4D"/>
                </a:solidFill>
                <a:latin typeface="Arial" panose="020B0604020202020204" pitchFamily="34" charset="0"/>
              </a:rPr>
              <a:t>-</a:t>
            </a:r>
            <a:fld id="{B4E46F16-D0DF-49FA-9083-BBE7484585E3}" type="slidenum">
              <a:rPr lang="en-US" altLang="zh-CN" sz="1200">
                <a:solidFill>
                  <a:srgbClr val="4D4D4D"/>
                </a:solidFill>
                <a:latin typeface="Arial" panose="020B0604020202020204" pitchFamily="34" charset="0"/>
              </a:rPr>
            </a:fld>
            <a:r>
              <a:rPr lang="en-US" altLang="zh-CN" sz="1200">
                <a:solidFill>
                  <a:srgbClr val="4D4D4D"/>
                </a:solidFill>
                <a:latin typeface="Arial" panose="020B0604020202020204" pitchFamily="34" charset="0"/>
              </a:rPr>
              <a:t>-</a:t>
            </a:r>
            <a:endParaRPr lang="en-US" altLang="zh-CN" sz="1200">
              <a:solidFill>
                <a:srgbClr val="4D4D4D"/>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5" name="Rectangle 3"/>
          <p:cNvSpPr>
            <a:spLocks noGrp="1" noChangeArrowheads="1"/>
          </p:cNvSpPr>
          <p:nvPr>
            <p:ph idx="1"/>
          </p:nvPr>
        </p:nvSpPr>
        <p:spPr/>
        <p:txBody>
          <a:bodyPr/>
          <a:lstStyle/>
          <a:p>
            <a:pPr eaLnBrk="1" hangingPunct="1">
              <a:lnSpc>
                <a:spcPct val="150000"/>
              </a:lnSpc>
              <a:defRPr/>
            </a:pPr>
            <a:r>
              <a:rPr lang="zh-CN" altLang="en-US" dirty="0">
                <a:solidFill>
                  <a:schemeClr val="hlink"/>
                </a:solidFill>
                <a:effectLst>
                  <a:outerShdw blurRad="38100" dist="38100" dir="2700000" algn="tl">
                    <a:srgbClr val="C0C0C0"/>
                  </a:outerShdw>
                </a:effectLst>
              </a:rPr>
              <a:t>分析设计过程简介</a:t>
            </a:r>
            <a:endParaRPr lang="en-US" altLang="zh-CN" dirty="0">
              <a:solidFill>
                <a:schemeClr val="hlink"/>
              </a:solidFill>
              <a:effectLst>
                <a:outerShdw blurRad="38100" dist="38100" dir="2700000" algn="tl">
                  <a:srgbClr val="C0C0C0"/>
                </a:outerShdw>
              </a:effectLst>
            </a:endParaRPr>
          </a:p>
          <a:p>
            <a:pPr eaLnBrk="1" hangingPunct="1">
              <a:lnSpc>
                <a:spcPct val="150000"/>
              </a:lnSpc>
              <a:defRPr/>
            </a:pPr>
            <a:r>
              <a:rPr lang="zh-CN" altLang="en-US" dirty="0"/>
              <a:t>业务建模基础</a:t>
            </a:r>
            <a:endParaRPr lang="zh-CN" altLang="en-US" dirty="0"/>
          </a:p>
          <a:p>
            <a:pPr eaLnBrk="1" hangingPunct="1">
              <a:lnSpc>
                <a:spcPct val="150000"/>
              </a:lnSpc>
            </a:pPr>
            <a:r>
              <a:rPr lang="zh-CN" altLang="en-US" dirty="0"/>
              <a:t>业务用例模型</a:t>
            </a:r>
            <a:endParaRPr lang="zh-CN" altLang="en-US" dirty="0"/>
          </a:p>
          <a:p>
            <a:pPr eaLnBrk="1" hangingPunct="1">
              <a:lnSpc>
                <a:spcPct val="150000"/>
              </a:lnSpc>
            </a:pPr>
            <a:r>
              <a:rPr lang="zh-CN" altLang="en-US" dirty="0"/>
              <a:t>业务对象模型</a:t>
            </a:r>
            <a:endParaRPr lang="en-US" altLang="zh-CN" dirty="0"/>
          </a:p>
          <a:p>
            <a:pPr eaLnBrk="1" hangingPunct="1">
              <a:lnSpc>
                <a:spcPct val="150000"/>
              </a:lnSpc>
              <a:defRPr/>
            </a:pPr>
            <a:r>
              <a:rPr lang="zh-CN" altLang="en-US" dirty="0"/>
              <a:t>业务建模实践</a:t>
            </a:r>
            <a:endParaRPr lang="en-US" altLang="zh-CN" dirty="0"/>
          </a:p>
          <a:p>
            <a:pPr eaLnBrk="1" hangingPunct="1">
              <a:lnSpc>
                <a:spcPct val="150000"/>
              </a:lnSpc>
              <a:defRPr/>
            </a:pPr>
            <a:r>
              <a:rPr lang="zh-CN" altLang="en-US" dirty="0"/>
              <a:t>从业务模型到系统模型</a:t>
            </a:r>
            <a:endParaRPr lang="zh-CN" altLang="en-US" dirty="0"/>
          </a:p>
        </p:txBody>
      </p:sp>
      <p:sp>
        <p:nvSpPr>
          <p:cNvPr id="71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C272FC26-D302-48B6-8169-CFE5B4EC1E01}"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sp>
        <p:nvSpPr>
          <p:cNvPr id="2" name="標題 1"/>
          <p:cNvSpPr>
            <a:spLocks noGrp="1"/>
          </p:cNvSpPr>
          <p:nvPr>
            <p:ph type="title"/>
          </p:nvPr>
        </p:nvSpPr>
        <p:spPr/>
        <p:txBody>
          <a:bodyPr/>
          <a:lstStyle/>
          <a:p>
            <a:r>
              <a:rPr lang="zh-CN" altLang="en-US" dirty="0" smtClean="0"/>
              <a:t>内容概要</a:t>
            </a:r>
            <a:endParaRPr lang="zh-TW"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r>
              <a:rPr lang="en-US" altLang="zh-CN"/>
              <a:t>-</a:t>
            </a:r>
            <a:fld id="{3C53F3B8-EBFE-4445-959A-1B2CDDA9072E}" type="slidenum">
              <a:rPr lang="en-US" altLang="zh-CN" smtClean="0"/>
            </a:fld>
            <a:r>
              <a:rPr lang="en-US" altLang="zh-CN"/>
              <a:t>-</a:t>
            </a:r>
            <a:endParaRPr lang="en-US" altLang="zh-CN"/>
          </a:p>
        </p:txBody>
      </p:sp>
      <p:pic>
        <p:nvPicPr>
          <p:cNvPr id="2050"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07568" y="-43116"/>
            <a:ext cx="7344816" cy="6898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p:txBody>
          <a:bodyPr/>
          <a:lstStyle/>
          <a:p>
            <a:pPr eaLnBrk="1" hangingPunct="1"/>
            <a:r>
              <a:rPr lang="zh-CN" altLang="en-US" dirty="0"/>
              <a:t>总结：活动图元语</a:t>
            </a:r>
            <a:endParaRPr lang="en-US" altLang="zh-CN" dirty="0"/>
          </a:p>
        </p:txBody>
      </p:sp>
      <p:sp>
        <p:nvSpPr>
          <p:cNvPr id="1054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2957D016-7A8B-476A-AF00-DD1FD93D167A}"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pic>
        <p:nvPicPr>
          <p:cNvPr id="2" name="图片 1"/>
          <p:cNvPicPr>
            <a:picLocks noChangeAspect="1"/>
          </p:cNvPicPr>
          <p:nvPr/>
        </p:nvPicPr>
        <p:blipFill>
          <a:blip r:embed="rId1" cstate="print"/>
          <a:stretch>
            <a:fillRect/>
          </a:stretch>
        </p:blipFill>
        <p:spPr>
          <a:xfrm>
            <a:off x="1991544" y="1428736"/>
            <a:ext cx="8649907" cy="5420481"/>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5" name="Rectangle 3"/>
          <p:cNvSpPr>
            <a:spLocks noGrp="1" noChangeArrowheads="1"/>
          </p:cNvSpPr>
          <p:nvPr>
            <p:ph idx="1"/>
          </p:nvPr>
        </p:nvSpPr>
        <p:spPr/>
        <p:txBody>
          <a:bodyPr/>
          <a:lstStyle/>
          <a:p>
            <a:pPr eaLnBrk="1" hangingPunct="1">
              <a:lnSpc>
                <a:spcPct val="150000"/>
              </a:lnSpc>
              <a:defRPr/>
            </a:pPr>
            <a:r>
              <a:rPr lang="zh-CN" altLang="en-US" dirty="0">
                <a:solidFill>
                  <a:srgbClr val="4D4D4D"/>
                </a:solidFill>
              </a:rPr>
              <a:t>分析设计过程简介</a:t>
            </a:r>
            <a:endParaRPr lang="en-US" altLang="zh-CN" dirty="0">
              <a:solidFill>
                <a:srgbClr val="4D4D4D"/>
              </a:solidFill>
            </a:endParaRPr>
          </a:p>
          <a:p>
            <a:pPr eaLnBrk="1" hangingPunct="1">
              <a:lnSpc>
                <a:spcPct val="150000"/>
              </a:lnSpc>
              <a:defRPr/>
            </a:pPr>
            <a:r>
              <a:rPr lang="zh-CN" altLang="en-US" dirty="0">
                <a:solidFill>
                  <a:srgbClr val="4D4D4D"/>
                </a:solidFill>
              </a:rPr>
              <a:t>业务建模基础</a:t>
            </a:r>
            <a:endParaRPr lang="zh-CN" altLang="en-US" dirty="0">
              <a:solidFill>
                <a:srgbClr val="4D4D4D"/>
              </a:solidFill>
            </a:endParaRPr>
          </a:p>
          <a:p>
            <a:pPr eaLnBrk="1" hangingPunct="1">
              <a:lnSpc>
                <a:spcPct val="150000"/>
              </a:lnSpc>
            </a:pPr>
            <a:r>
              <a:rPr lang="zh-CN" altLang="en-US" dirty="0">
                <a:solidFill>
                  <a:srgbClr val="4D4D4D"/>
                </a:solidFill>
              </a:rPr>
              <a:t>业务用例模型</a:t>
            </a:r>
            <a:endParaRPr lang="zh-CN" altLang="en-US" dirty="0">
              <a:solidFill>
                <a:srgbClr val="4D4D4D"/>
              </a:solidFill>
            </a:endParaRPr>
          </a:p>
          <a:p>
            <a:pPr eaLnBrk="1" hangingPunct="1">
              <a:lnSpc>
                <a:spcPct val="150000"/>
              </a:lnSpc>
            </a:pPr>
            <a:r>
              <a:rPr lang="zh-CN" altLang="en-US" dirty="0">
                <a:solidFill>
                  <a:srgbClr val="FF0000"/>
                </a:solidFill>
                <a:effectLst>
                  <a:outerShdw blurRad="38100" dist="38100" dir="2700000" algn="tl">
                    <a:srgbClr val="000000">
                      <a:alpha val="43137"/>
                    </a:srgbClr>
                  </a:outerShdw>
                </a:effectLst>
              </a:rPr>
              <a:t>业务对象模型</a:t>
            </a:r>
            <a:endParaRPr lang="en-US" altLang="zh-CN" dirty="0">
              <a:solidFill>
                <a:srgbClr val="FF0000"/>
              </a:solidFill>
              <a:effectLst>
                <a:outerShdw blurRad="38100" dist="38100" dir="2700000" algn="tl">
                  <a:srgbClr val="000000">
                    <a:alpha val="43137"/>
                  </a:srgbClr>
                </a:outerShdw>
              </a:effectLst>
            </a:endParaRPr>
          </a:p>
          <a:p>
            <a:pPr eaLnBrk="1" hangingPunct="1">
              <a:lnSpc>
                <a:spcPct val="150000"/>
              </a:lnSpc>
              <a:defRPr/>
            </a:pPr>
            <a:r>
              <a:rPr lang="zh-CN" altLang="en-US" dirty="0"/>
              <a:t>业务建模实践</a:t>
            </a:r>
            <a:endParaRPr lang="en-US" altLang="zh-CN" dirty="0"/>
          </a:p>
          <a:p>
            <a:pPr eaLnBrk="1" hangingPunct="1">
              <a:lnSpc>
                <a:spcPct val="150000"/>
              </a:lnSpc>
              <a:defRPr/>
            </a:pPr>
            <a:r>
              <a:rPr lang="zh-CN" altLang="en-US" dirty="0"/>
              <a:t>从业务模型到系统模型</a:t>
            </a:r>
            <a:endParaRPr lang="zh-CN" altLang="en-US" dirty="0"/>
          </a:p>
        </p:txBody>
      </p:sp>
      <p:sp>
        <p:nvSpPr>
          <p:cNvPr id="215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4DCEA3C8-A547-4A79-B363-00302F944FA3}"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sp>
        <p:nvSpPr>
          <p:cNvPr id="2" name="標題 1"/>
          <p:cNvSpPr>
            <a:spLocks noGrp="1"/>
          </p:cNvSpPr>
          <p:nvPr>
            <p:ph type="title"/>
          </p:nvPr>
        </p:nvSpPr>
        <p:spPr/>
        <p:txBody>
          <a:bodyPr/>
          <a:lstStyle/>
          <a:p>
            <a:r>
              <a:rPr lang="zh-CN" altLang="en-US" dirty="0" smtClean="0"/>
              <a:t>内容概要</a:t>
            </a:r>
            <a:endParaRPr lang="zh-TW"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zh-CN" altLang="en-US" dirty="0"/>
              <a:t>业务对象模型</a:t>
            </a:r>
            <a:endParaRPr lang="en-US" altLang="zh-CN" dirty="0"/>
          </a:p>
        </p:txBody>
      </p:sp>
      <p:sp>
        <p:nvSpPr>
          <p:cNvPr id="43012" name="Rectangle 3"/>
          <p:cNvSpPr>
            <a:spLocks noGrp="1" noChangeArrowheads="1"/>
          </p:cNvSpPr>
          <p:nvPr>
            <p:ph idx="1"/>
          </p:nvPr>
        </p:nvSpPr>
        <p:spPr/>
        <p:txBody>
          <a:bodyPr/>
          <a:lstStyle/>
          <a:p>
            <a:pPr eaLnBrk="1" hangingPunct="1"/>
            <a:r>
              <a:rPr lang="zh-CN" altLang="en-US" dirty="0"/>
              <a:t>业务对象模型</a:t>
            </a:r>
            <a:r>
              <a:rPr lang="en-US" altLang="zh-CN" dirty="0"/>
              <a:t>(Business Object Model)</a:t>
            </a:r>
            <a:endParaRPr lang="en-US" altLang="zh-CN" dirty="0"/>
          </a:p>
          <a:p>
            <a:pPr lvl="1" eaLnBrk="1" hangingPunct="1"/>
            <a:r>
              <a:rPr lang="zh-CN" altLang="en-US" dirty="0"/>
              <a:t>勾勒出实现业务关系中的人、事物、设备、资源以及它们之间的关系；即业务工人和业务实体之间的静态关系</a:t>
            </a:r>
            <a:endParaRPr lang="en-US" altLang="zh-CN" dirty="0"/>
          </a:p>
          <a:p>
            <a:pPr lvl="1" eaLnBrk="1" hangingPunct="1"/>
            <a:r>
              <a:rPr lang="zh-CN" altLang="en-US" dirty="0"/>
              <a:t>另一个视角描述业务，</a:t>
            </a:r>
            <a:r>
              <a:rPr kumimoji="0" lang="zh-CN" altLang="en-US" dirty="0"/>
              <a:t>使用</a:t>
            </a:r>
            <a:r>
              <a:rPr kumimoji="0" lang="en-US" altLang="zh-CN" dirty="0"/>
              <a:t>UML</a:t>
            </a:r>
            <a:r>
              <a:rPr kumimoji="0" lang="zh-CN" altLang="en-US" dirty="0"/>
              <a:t>类图</a:t>
            </a:r>
            <a:endParaRPr kumimoji="0" lang="zh-CN" altLang="en-US" dirty="0"/>
          </a:p>
          <a:p>
            <a:pPr lvl="2" eaLnBrk="1" hangingPunct="1">
              <a:lnSpc>
                <a:spcPct val="90000"/>
              </a:lnSpc>
              <a:defRPr/>
            </a:pPr>
            <a:r>
              <a:rPr lang="zh-CN" altLang="en-US" dirty="0"/>
              <a:t>人们在组织中扮演的角色表示为</a:t>
            </a:r>
            <a:r>
              <a:rPr lang="zh-CN" altLang="en-US" dirty="0">
                <a:solidFill>
                  <a:schemeClr val="hlink"/>
                </a:solidFill>
                <a:effectLst>
                  <a:outerShdw blurRad="38100" dist="38100" dir="2700000" algn="tl">
                    <a:srgbClr val="C0C0C0"/>
                  </a:outerShdw>
                </a:effectLst>
              </a:rPr>
              <a:t>业务工人</a:t>
            </a:r>
            <a:r>
              <a:rPr lang="en-US" altLang="zh-CN" dirty="0">
                <a:solidFill>
                  <a:schemeClr val="hlink"/>
                </a:solidFill>
                <a:effectLst>
                  <a:outerShdw blurRad="38100" dist="38100" dir="2700000" algn="tl">
                    <a:srgbClr val="C0C0C0"/>
                  </a:outerShdw>
                </a:effectLst>
              </a:rPr>
              <a:t>(Business Worker)</a:t>
            </a:r>
            <a:endParaRPr lang="en-US" altLang="zh-CN" dirty="0">
              <a:solidFill>
                <a:schemeClr val="hlink"/>
              </a:solidFill>
              <a:effectLst>
                <a:outerShdw blurRad="38100" dist="38100" dir="2700000" algn="tl">
                  <a:srgbClr val="C0C0C0"/>
                </a:outerShdw>
              </a:effectLst>
            </a:endParaRPr>
          </a:p>
          <a:p>
            <a:pPr lvl="2" eaLnBrk="1" hangingPunct="1">
              <a:lnSpc>
                <a:spcPct val="90000"/>
              </a:lnSpc>
              <a:defRPr/>
            </a:pPr>
            <a:r>
              <a:rPr lang="zh-CN" altLang="en-US" dirty="0"/>
              <a:t>组织管理或制造的“东西”表示为</a:t>
            </a:r>
            <a:r>
              <a:rPr lang="zh-CN" altLang="en-US" dirty="0">
                <a:solidFill>
                  <a:schemeClr val="hlink"/>
                </a:solidFill>
                <a:effectLst>
                  <a:outerShdw blurRad="38100" dist="38100" dir="2700000" algn="tl">
                    <a:srgbClr val="C0C0C0"/>
                  </a:outerShdw>
                </a:effectLst>
              </a:rPr>
              <a:t>业务实体</a:t>
            </a:r>
            <a:r>
              <a:rPr lang="en-US" altLang="zh-CN" dirty="0">
                <a:solidFill>
                  <a:schemeClr val="hlink"/>
                </a:solidFill>
                <a:effectLst>
                  <a:outerShdw blurRad="38100" dist="38100" dir="2700000" algn="tl">
                    <a:srgbClr val="C0C0C0"/>
                  </a:outerShdw>
                </a:effectLst>
              </a:rPr>
              <a:t>(Business Entity)</a:t>
            </a:r>
            <a:endParaRPr lang="en-US" altLang="zh-CN" dirty="0">
              <a:solidFill>
                <a:schemeClr val="hlink"/>
              </a:solidFill>
              <a:effectLst>
                <a:outerShdw blurRad="38100" dist="38100" dir="2700000" algn="tl">
                  <a:srgbClr val="C0C0C0"/>
                </a:outerShdw>
              </a:effectLst>
            </a:endParaRPr>
          </a:p>
        </p:txBody>
      </p:sp>
      <p:sp>
        <p:nvSpPr>
          <p:cNvPr id="430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070DD27F-E4E7-4907-9BCD-08C91810C3C3}"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zh-CN" altLang="en-US" dirty="0"/>
              <a:t>区分业务参与者和业务工人</a:t>
            </a:r>
            <a:endParaRPr lang="en-US" altLang="zh-CN" dirty="0"/>
          </a:p>
        </p:txBody>
      </p:sp>
      <p:sp>
        <p:nvSpPr>
          <p:cNvPr id="24580" name="Rectangle 3"/>
          <p:cNvSpPr>
            <a:spLocks noGrp="1" noChangeArrowheads="1"/>
          </p:cNvSpPr>
          <p:nvPr>
            <p:ph idx="1"/>
          </p:nvPr>
        </p:nvSpPr>
        <p:spPr/>
        <p:txBody>
          <a:bodyPr/>
          <a:lstStyle/>
          <a:p>
            <a:pPr eaLnBrk="1" hangingPunct="1"/>
            <a:r>
              <a:rPr lang="zh-CN" altLang="en-US"/>
              <a:t>业务参与者在业务外面</a:t>
            </a:r>
            <a:endParaRPr lang="zh-CN" altLang="en-US"/>
          </a:p>
          <a:p>
            <a:pPr eaLnBrk="1" hangingPunct="1"/>
            <a:r>
              <a:rPr lang="zh-CN" altLang="en-US"/>
              <a:t>业务工人在业务里面</a:t>
            </a:r>
            <a:endParaRPr lang="en-US" altLang="zh-CN"/>
          </a:p>
        </p:txBody>
      </p:sp>
      <p:sp>
        <p:nvSpPr>
          <p:cNvPr id="24578"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0E1570BE-985E-4A1A-A68E-558BE254C18A}"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pic>
        <p:nvPicPr>
          <p:cNvPr id="24581"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05489" y="2205038"/>
            <a:ext cx="2736850"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4051" y="4292601"/>
            <a:ext cx="28194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7802" y="2349501"/>
            <a:ext cx="2352675" cy="185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8876" y="4437064"/>
            <a:ext cx="3117850"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zh-CN" altLang="en-US"/>
              <a:t>餐馆的业务对象模型</a:t>
            </a:r>
            <a:endParaRPr lang="en-US" altLang="zh-CN"/>
          </a:p>
        </p:txBody>
      </p:sp>
      <p:sp>
        <p:nvSpPr>
          <p:cNvPr id="440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E388CA7E-C78F-4F92-9176-782A683533B9}"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pic>
        <p:nvPicPr>
          <p:cNvPr id="44036"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95438" y="1633559"/>
            <a:ext cx="8964612" cy="47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1" name="Rectangle 3"/>
          <p:cNvSpPr>
            <a:spLocks noGrp="1" noChangeArrowheads="1"/>
          </p:cNvSpPr>
          <p:nvPr>
            <p:ph idx="1"/>
          </p:nvPr>
        </p:nvSpPr>
        <p:spPr/>
        <p:txBody>
          <a:bodyPr/>
          <a:lstStyle/>
          <a:p>
            <a:pPr eaLnBrk="1" hangingPunct="1">
              <a:lnSpc>
                <a:spcPct val="150000"/>
              </a:lnSpc>
              <a:defRPr/>
            </a:pPr>
            <a:r>
              <a:rPr lang="zh-CN" altLang="en-US" dirty="0">
                <a:solidFill>
                  <a:srgbClr val="4D4D4D"/>
                </a:solidFill>
              </a:rPr>
              <a:t>分析设计过程简介</a:t>
            </a:r>
            <a:endParaRPr lang="en-US" altLang="zh-CN" dirty="0">
              <a:solidFill>
                <a:srgbClr val="4D4D4D"/>
              </a:solidFill>
            </a:endParaRPr>
          </a:p>
          <a:p>
            <a:pPr eaLnBrk="1" hangingPunct="1">
              <a:lnSpc>
                <a:spcPct val="150000"/>
              </a:lnSpc>
              <a:defRPr/>
            </a:pPr>
            <a:r>
              <a:rPr lang="zh-CN" altLang="en-US" dirty="0">
                <a:solidFill>
                  <a:srgbClr val="4D4D4D"/>
                </a:solidFill>
              </a:rPr>
              <a:t>业务建模基础</a:t>
            </a:r>
            <a:endParaRPr lang="zh-CN" altLang="en-US" dirty="0">
              <a:solidFill>
                <a:srgbClr val="4D4D4D"/>
              </a:solidFill>
            </a:endParaRPr>
          </a:p>
          <a:p>
            <a:pPr eaLnBrk="1" hangingPunct="1">
              <a:lnSpc>
                <a:spcPct val="150000"/>
              </a:lnSpc>
            </a:pPr>
            <a:r>
              <a:rPr lang="zh-CN" altLang="en-US" dirty="0">
                <a:solidFill>
                  <a:srgbClr val="4D4D4D"/>
                </a:solidFill>
              </a:rPr>
              <a:t>业务用例模型</a:t>
            </a:r>
            <a:endParaRPr lang="zh-CN" altLang="en-US" dirty="0">
              <a:solidFill>
                <a:srgbClr val="4D4D4D"/>
              </a:solidFill>
            </a:endParaRPr>
          </a:p>
          <a:p>
            <a:pPr eaLnBrk="1" hangingPunct="1">
              <a:lnSpc>
                <a:spcPct val="150000"/>
              </a:lnSpc>
            </a:pPr>
            <a:r>
              <a:rPr lang="zh-CN" altLang="en-US" dirty="0">
                <a:solidFill>
                  <a:srgbClr val="4D4D4D"/>
                </a:solidFill>
              </a:rPr>
              <a:t>业务对象模型</a:t>
            </a:r>
            <a:endParaRPr lang="en-US" altLang="zh-CN" dirty="0">
              <a:solidFill>
                <a:srgbClr val="4D4D4D"/>
              </a:solidFill>
            </a:endParaRPr>
          </a:p>
          <a:p>
            <a:pPr eaLnBrk="1" hangingPunct="1">
              <a:lnSpc>
                <a:spcPct val="150000"/>
              </a:lnSpc>
              <a:defRPr/>
            </a:pPr>
            <a:r>
              <a:rPr lang="zh-CN" altLang="en-US" dirty="0">
                <a:solidFill>
                  <a:schemeClr val="hlink"/>
                </a:solidFill>
                <a:effectLst>
                  <a:outerShdw blurRad="38100" dist="38100" dir="2700000" algn="tl">
                    <a:srgbClr val="C0C0C0"/>
                  </a:outerShdw>
                </a:effectLst>
              </a:rPr>
              <a:t>业务建模实践</a:t>
            </a:r>
            <a:endParaRPr lang="en-US" altLang="zh-CN" dirty="0">
              <a:solidFill>
                <a:schemeClr val="hlink"/>
              </a:solidFill>
              <a:effectLst>
                <a:outerShdw blurRad="38100" dist="38100" dir="2700000" algn="tl">
                  <a:srgbClr val="C0C0C0"/>
                </a:outerShdw>
              </a:effectLst>
            </a:endParaRPr>
          </a:p>
          <a:p>
            <a:pPr eaLnBrk="1" hangingPunct="1">
              <a:lnSpc>
                <a:spcPct val="150000"/>
              </a:lnSpc>
              <a:defRPr/>
            </a:pPr>
            <a:r>
              <a:rPr lang="zh-CN" altLang="en-US" dirty="0"/>
              <a:t>从业务模型到系统模型</a:t>
            </a:r>
            <a:endParaRPr lang="zh-CN" altLang="en-US" dirty="0"/>
          </a:p>
        </p:txBody>
      </p:sp>
      <p:sp>
        <p:nvSpPr>
          <p:cNvPr id="450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CE4C8DE8-E1B6-4C08-B0A1-8A37001DAD90}"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sp>
        <p:nvSpPr>
          <p:cNvPr id="2" name="標題 1"/>
          <p:cNvSpPr>
            <a:spLocks noGrp="1"/>
          </p:cNvSpPr>
          <p:nvPr>
            <p:ph type="title"/>
          </p:nvPr>
        </p:nvSpPr>
        <p:spPr/>
        <p:txBody>
          <a:bodyPr/>
          <a:lstStyle/>
          <a:p>
            <a:r>
              <a:rPr lang="zh-CN" altLang="en-US" dirty="0" smtClean="0"/>
              <a:t>内容概要</a:t>
            </a:r>
            <a:endParaRPr lang="zh-TW"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dirty="0"/>
              <a:t>业务建模实践：建模指南</a:t>
            </a:r>
            <a:endParaRPr lang="en-US" altLang="zh-CN" dirty="0"/>
          </a:p>
        </p:txBody>
      </p:sp>
      <p:sp>
        <p:nvSpPr>
          <p:cNvPr id="46084" name="Rectangle 3"/>
          <p:cNvSpPr>
            <a:spLocks noGrp="1" noChangeArrowheads="1"/>
          </p:cNvSpPr>
          <p:nvPr>
            <p:ph idx="1"/>
          </p:nvPr>
        </p:nvSpPr>
        <p:spPr/>
        <p:txBody>
          <a:bodyPr/>
          <a:lstStyle/>
          <a:p>
            <a:pPr eaLnBrk="1" hangingPunct="1"/>
            <a:r>
              <a:rPr lang="zh-CN" altLang="en-US" dirty="0"/>
              <a:t>业务模型不是</a:t>
            </a:r>
            <a:r>
              <a:rPr lang="en-US" altLang="zh-CN" dirty="0"/>
              <a:t>UML</a:t>
            </a:r>
            <a:r>
              <a:rPr lang="zh-CN" altLang="en-US" dirty="0"/>
              <a:t>标准直接支持的，但是通过</a:t>
            </a:r>
            <a:r>
              <a:rPr lang="en-US" altLang="zh-CN" dirty="0"/>
              <a:t>UML</a:t>
            </a:r>
            <a:r>
              <a:rPr lang="zh-CN" altLang="en-US" dirty="0"/>
              <a:t>的扩展机制可以很方便的建立业务模型</a:t>
            </a:r>
            <a:endParaRPr lang="zh-CN" altLang="en-US" dirty="0"/>
          </a:p>
          <a:p>
            <a:pPr eaLnBrk="1" hangingPunct="1"/>
            <a:r>
              <a:rPr lang="zh-CN" altLang="en-US" dirty="0"/>
              <a:t>主要构造型</a:t>
            </a:r>
            <a:r>
              <a:rPr lang="en-US" altLang="zh-CN" dirty="0"/>
              <a:t>(stereotype)</a:t>
            </a:r>
            <a:endParaRPr lang="en-US" altLang="zh-CN" dirty="0"/>
          </a:p>
          <a:p>
            <a:pPr lvl="1" eaLnBrk="1" hangingPunct="1"/>
            <a:r>
              <a:rPr lang="zh-CN" altLang="en-US" dirty="0"/>
              <a:t>业务用例模型</a:t>
            </a:r>
            <a:endParaRPr lang="zh-CN" altLang="en-US" dirty="0"/>
          </a:p>
          <a:p>
            <a:pPr lvl="2" eaLnBrk="1" hangingPunct="1"/>
            <a:r>
              <a:rPr lang="zh-CN" altLang="en-US" dirty="0" smtClean="0"/>
              <a:t>业务</a:t>
            </a:r>
            <a:r>
              <a:rPr lang="zh-CN" altLang="en-US" dirty="0"/>
              <a:t>参与者</a:t>
            </a:r>
            <a:r>
              <a:rPr lang="en-US" altLang="zh-CN" dirty="0"/>
              <a:t>(Business Actor</a:t>
            </a:r>
            <a:r>
              <a:rPr lang="en-US" altLang="zh-CN" dirty="0" smtClean="0"/>
              <a:t>)：</a:t>
            </a:r>
            <a:r>
              <a:rPr lang="en-US" altLang="zh-CN" dirty="0" err="1" smtClean="0"/>
              <a:t>参与者的扩展</a:t>
            </a:r>
            <a:endParaRPr lang="en-US" altLang="zh-CN" dirty="0"/>
          </a:p>
          <a:p>
            <a:pPr lvl="2" eaLnBrk="1" hangingPunct="1"/>
            <a:r>
              <a:rPr lang="zh-CN" altLang="en-US" dirty="0" smtClean="0"/>
              <a:t>业务</a:t>
            </a:r>
            <a:r>
              <a:rPr lang="zh-CN" altLang="en-US" dirty="0"/>
              <a:t>用例</a:t>
            </a:r>
            <a:r>
              <a:rPr lang="en-US" altLang="zh-CN" dirty="0"/>
              <a:t>(Business Use Case</a:t>
            </a:r>
            <a:r>
              <a:rPr lang="en-US" altLang="zh-CN" dirty="0" smtClean="0"/>
              <a:t>)：</a:t>
            </a:r>
            <a:r>
              <a:rPr lang="en-US" altLang="zh-CN" dirty="0" err="1" smtClean="0"/>
              <a:t>用例的扩展</a:t>
            </a:r>
            <a:endParaRPr lang="en-US" altLang="zh-CN" dirty="0"/>
          </a:p>
          <a:p>
            <a:pPr lvl="1" eaLnBrk="1" hangingPunct="1"/>
            <a:r>
              <a:rPr lang="zh-CN" altLang="en-US" dirty="0"/>
              <a:t>业务对象模型</a:t>
            </a:r>
            <a:endParaRPr lang="en-US" altLang="zh-CN" dirty="0"/>
          </a:p>
          <a:p>
            <a:pPr lvl="2" eaLnBrk="1" hangingPunct="1"/>
            <a:r>
              <a:rPr lang="zh-CN" altLang="en-US" dirty="0" smtClean="0"/>
              <a:t>业务</a:t>
            </a:r>
            <a:r>
              <a:rPr lang="zh-CN" altLang="en-US" dirty="0"/>
              <a:t>工人</a:t>
            </a:r>
            <a:r>
              <a:rPr lang="en-US" altLang="zh-CN" dirty="0"/>
              <a:t>(Business Worker</a:t>
            </a:r>
            <a:r>
              <a:rPr lang="en-US" altLang="zh-CN" dirty="0" smtClean="0"/>
              <a:t>)：</a:t>
            </a:r>
            <a:r>
              <a:rPr lang="en-US" altLang="zh-CN" dirty="0" err="1" smtClean="0"/>
              <a:t>类的扩展</a:t>
            </a:r>
            <a:endParaRPr lang="en-US" altLang="zh-CN" dirty="0" smtClean="0"/>
          </a:p>
          <a:p>
            <a:pPr lvl="2" eaLnBrk="1" hangingPunct="1"/>
            <a:r>
              <a:rPr lang="zh-CN" altLang="en-US" dirty="0" smtClean="0"/>
              <a:t>业务</a:t>
            </a:r>
            <a:r>
              <a:rPr lang="zh-CN" altLang="en-US" dirty="0"/>
              <a:t>实体</a:t>
            </a:r>
            <a:r>
              <a:rPr lang="en-US" altLang="zh-CN" dirty="0"/>
              <a:t>(Business Entity</a:t>
            </a:r>
            <a:r>
              <a:rPr lang="en-US" altLang="zh-CN" dirty="0" smtClean="0"/>
              <a:t>)：</a:t>
            </a:r>
            <a:r>
              <a:rPr lang="en-US" altLang="zh-CN" dirty="0" err="1" smtClean="0"/>
              <a:t>类的扩展</a:t>
            </a:r>
            <a:endParaRPr lang="en-US" altLang="zh-CN" dirty="0"/>
          </a:p>
        </p:txBody>
      </p:sp>
      <p:sp>
        <p:nvSpPr>
          <p:cNvPr id="460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82DFD1C9-6B4A-4D1A-BD10-032A6487A640}"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type="body" sz="half" idx="1"/>
          </p:nvPr>
        </p:nvSpPr>
        <p:spPr>
          <a:xfrm>
            <a:off x="595274" y="1500174"/>
            <a:ext cx="5177367" cy="5400675"/>
          </a:xfrm>
        </p:spPr>
        <p:txBody>
          <a:bodyPr/>
          <a:lstStyle/>
          <a:p>
            <a:pPr eaLnBrk="1" hangingPunct="1"/>
            <a:r>
              <a:rPr lang="zh-CN" altLang="en-US" dirty="0"/>
              <a:t>利用“包”组织</a:t>
            </a:r>
            <a:r>
              <a:rPr lang="zh-CN" altLang="en-US" dirty="0" smtClean="0"/>
              <a:t>模型</a:t>
            </a:r>
            <a:endParaRPr lang="en-US" altLang="zh-CN" dirty="0" smtClean="0"/>
          </a:p>
          <a:p>
            <a:pPr eaLnBrk="1" hangingPunct="1"/>
            <a:r>
              <a:rPr lang="en-US" altLang="zh-CN" dirty="0" smtClean="0"/>
              <a:t>“4+1”视图</a:t>
            </a:r>
            <a:endParaRPr lang="zh-CN" altLang="en-US" dirty="0"/>
          </a:p>
          <a:p>
            <a:pPr lvl="1"/>
            <a:r>
              <a:rPr lang="zh-CN" altLang="en-US" dirty="0"/>
              <a:t>用例视图中</a:t>
            </a:r>
            <a:endParaRPr lang="zh-CN" altLang="en-US" dirty="0"/>
          </a:p>
          <a:p>
            <a:pPr lvl="2"/>
            <a:r>
              <a:rPr kumimoji="0" lang="zh-CN" altLang="en-US" dirty="0"/>
              <a:t>“业务用例模型”</a:t>
            </a:r>
            <a:endParaRPr kumimoji="0" lang="zh-CN" altLang="en-US" dirty="0"/>
          </a:p>
          <a:p>
            <a:pPr lvl="2"/>
            <a:r>
              <a:rPr kumimoji="0" lang="zh-CN" altLang="en-US" dirty="0"/>
              <a:t>每个业务用例的</a:t>
            </a:r>
            <a:br>
              <a:rPr kumimoji="0" lang="zh-CN" altLang="en-US" dirty="0"/>
            </a:br>
            <a:r>
              <a:rPr lang="en-US" altLang="zh-CN" dirty="0" smtClean="0"/>
              <a:t>“</a:t>
            </a:r>
            <a:r>
              <a:rPr kumimoji="0" lang="zh-CN" altLang="en-US" dirty="0" smtClean="0"/>
              <a:t>状态</a:t>
            </a:r>
            <a:r>
              <a:rPr kumimoji="0" lang="en-US" altLang="zh-CN" dirty="0"/>
              <a:t>/</a:t>
            </a:r>
            <a:r>
              <a:rPr kumimoji="0" lang="zh-CN" altLang="en-US" dirty="0"/>
              <a:t>活动模型</a:t>
            </a:r>
            <a:r>
              <a:rPr kumimoji="0" lang="en-US" altLang="zh-CN" dirty="0"/>
              <a:t>”</a:t>
            </a:r>
            <a:endParaRPr kumimoji="0" lang="en-US" altLang="zh-CN" dirty="0"/>
          </a:p>
          <a:p>
            <a:pPr lvl="1"/>
            <a:r>
              <a:rPr kumimoji="0" lang="zh-CN" altLang="en-US" dirty="0"/>
              <a:t>逻辑视图中</a:t>
            </a:r>
            <a:endParaRPr kumimoji="0" lang="zh-CN" altLang="en-US" dirty="0"/>
          </a:p>
          <a:p>
            <a:pPr lvl="2"/>
            <a:r>
              <a:rPr kumimoji="0" lang="zh-CN" altLang="en-US" dirty="0" smtClean="0"/>
              <a:t>“业务对象模型”</a:t>
            </a:r>
            <a:endParaRPr kumimoji="0" lang="en-US" altLang="zh-CN" dirty="0" smtClean="0"/>
          </a:p>
          <a:p>
            <a:r>
              <a:rPr lang="zh-CN" altLang="en-US" dirty="0" smtClean="0"/>
              <a:t>按照开发阶段组织的架构</a:t>
            </a:r>
            <a:endParaRPr lang="en-US" altLang="zh-CN" dirty="0" smtClean="0"/>
          </a:p>
          <a:p>
            <a:pPr lvl="1"/>
            <a:r>
              <a:rPr kumimoji="0" lang="zh-CN" altLang="en-US" dirty="0" smtClean="0"/>
              <a:t>业务模型</a:t>
            </a:r>
            <a:endParaRPr kumimoji="0" lang="en-US" altLang="zh-CN" dirty="0"/>
          </a:p>
        </p:txBody>
      </p:sp>
      <p:pic>
        <p:nvPicPr>
          <p:cNvPr id="47109" name="Picture 4"/>
          <p:cNvPicPr>
            <a:picLocks noGrp="1"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6315076" y="1457349"/>
            <a:ext cx="3884613" cy="5400675"/>
          </a:xfrm>
        </p:spPr>
      </p:pic>
      <p:sp>
        <p:nvSpPr>
          <p:cNvPr id="47106"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B99E34F9-A4B6-4E88-9C3E-D847CE2AE31E}"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grpSp>
        <p:nvGrpSpPr>
          <p:cNvPr id="2" name="Group 5"/>
          <p:cNvGrpSpPr/>
          <p:nvPr/>
        </p:nvGrpSpPr>
        <p:grpSpPr bwMode="auto">
          <a:xfrm>
            <a:off x="4166296" y="2142933"/>
            <a:ext cx="5530154" cy="1071873"/>
            <a:chOff x="2640" y="976"/>
            <a:chExt cx="2508" cy="915"/>
          </a:xfrm>
        </p:grpSpPr>
        <p:sp>
          <p:nvSpPr>
            <p:cNvPr id="47117" name="Line 6"/>
            <p:cNvSpPr>
              <a:spLocks noChangeShapeType="1"/>
            </p:cNvSpPr>
            <p:nvPr/>
          </p:nvSpPr>
          <p:spPr bwMode="auto">
            <a:xfrm>
              <a:off x="3904" y="976"/>
              <a:ext cx="1244" cy="5"/>
            </a:xfrm>
            <a:prstGeom prst="line">
              <a:avLst/>
            </a:prstGeom>
            <a:noFill/>
            <a:ln w="38100">
              <a:solidFill>
                <a:schemeClr val="hlink"/>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7118" name="Line 7"/>
            <p:cNvSpPr>
              <a:spLocks noChangeShapeType="1"/>
            </p:cNvSpPr>
            <p:nvPr/>
          </p:nvSpPr>
          <p:spPr bwMode="auto">
            <a:xfrm flipV="1">
              <a:off x="2640" y="1037"/>
              <a:ext cx="1134" cy="854"/>
            </a:xfrm>
            <a:prstGeom prst="line">
              <a:avLst/>
            </a:prstGeom>
            <a:noFill/>
            <a:ln w="25400">
              <a:solidFill>
                <a:schemeClr val="hlink"/>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8"/>
          <p:cNvGrpSpPr/>
          <p:nvPr/>
        </p:nvGrpSpPr>
        <p:grpSpPr bwMode="auto">
          <a:xfrm>
            <a:off x="3952902" y="3214204"/>
            <a:ext cx="6215772" cy="928556"/>
            <a:chOff x="1719" y="1610"/>
            <a:chExt cx="3723" cy="372"/>
          </a:xfrm>
        </p:grpSpPr>
        <p:sp>
          <p:nvSpPr>
            <p:cNvPr id="47115" name="Line 9"/>
            <p:cNvSpPr>
              <a:spLocks noChangeShapeType="1"/>
            </p:cNvSpPr>
            <p:nvPr/>
          </p:nvSpPr>
          <p:spPr bwMode="auto">
            <a:xfrm flipV="1">
              <a:off x="1719" y="1639"/>
              <a:ext cx="1754" cy="343"/>
            </a:xfrm>
            <a:prstGeom prst="line">
              <a:avLst/>
            </a:prstGeom>
            <a:noFill/>
            <a:ln w="25400">
              <a:solidFill>
                <a:schemeClr val="hlink"/>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116" name="Line 10"/>
            <p:cNvSpPr>
              <a:spLocks noChangeShapeType="1"/>
            </p:cNvSpPr>
            <p:nvPr/>
          </p:nvSpPr>
          <p:spPr bwMode="auto">
            <a:xfrm>
              <a:off x="3718" y="1610"/>
              <a:ext cx="1724" cy="0"/>
            </a:xfrm>
            <a:prstGeom prst="line">
              <a:avLst/>
            </a:prstGeom>
            <a:noFill/>
            <a:ln w="25400">
              <a:solidFill>
                <a:schemeClr val="hlink"/>
              </a:solidFill>
              <a:miter lim="800000"/>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Group 11"/>
          <p:cNvGrpSpPr/>
          <p:nvPr/>
        </p:nvGrpSpPr>
        <p:grpSpPr bwMode="auto">
          <a:xfrm>
            <a:off x="4024313" y="4358196"/>
            <a:ext cx="5643560" cy="714376"/>
            <a:chOff x="1575" y="2282"/>
            <a:chExt cx="3555" cy="450"/>
          </a:xfrm>
        </p:grpSpPr>
        <p:sp>
          <p:nvSpPr>
            <p:cNvPr id="47113" name="Line 12"/>
            <p:cNvSpPr>
              <a:spLocks noChangeShapeType="1"/>
            </p:cNvSpPr>
            <p:nvPr/>
          </p:nvSpPr>
          <p:spPr bwMode="auto">
            <a:xfrm>
              <a:off x="3542" y="2282"/>
              <a:ext cx="1588" cy="0"/>
            </a:xfrm>
            <a:prstGeom prst="line">
              <a:avLst/>
            </a:prstGeom>
            <a:noFill/>
            <a:ln w="38100">
              <a:solidFill>
                <a:schemeClr val="hlink"/>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7114" name="Line 13"/>
            <p:cNvSpPr>
              <a:spLocks noChangeShapeType="1"/>
            </p:cNvSpPr>
            <p:nvPr/>
          </p:nvSpPr>
          <p:spPr bwMode="auto">
            <a:xfrm flipV="1">
              <a:off x="1575" y="2296"/>
              <a:ext cx="1849" cy="436"/>
            </a:xfrm>
            <a:prstGeom prst="line">
              <a:avLst/>
            </a:prstGeom>
            <a:noFill/>
            <a:ln w="25400">
              <a:solidFill>
                <a:schemeClr val="hlink"/>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6" name="Rectangle 2"/>
          <p:cNvSpPr>
            <a:spLocks noGrp="1" noChangeArrowheads="1"/>
          </p:cNvSpPr>
          <p:nvPr>
            <p:ph type="title"/>
          </p:nvPr>
        </p:nvSpPr>
        <p:spPr>
          <a:xfrm>
            <a:off x="609600" y="155448"/>
            <a:ext cx="10972800" cy="1252728"/>
          </a:xfrm>
        </p:spPr>
        <p:txBody>
          <a:bodyPr/>
          <a:lstStyle/>
          <a:p>
            <a:pPr eaLnBrk="1" hangingPunct="1"/>
            <a:r>
              <a:rPr lang="zh-CN" altLang="en-US" dirty="0" smtClean="0"/>
              <a:t>建模指南：模型的组织</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zh-CN" altLang="en-US"/>
              <a:t>建模指南：使用构造型</a:t>
            </a:r>
            <a:endParaRPr lang="en-US" altLang="zh-CN"/>
          </a:p>
        </p:txBody>
      </p:sp>
      <p:sp>
        <p:nvSpPr>
          <p:cNvPr id="48132" name="Rectangle 3"/>
          <p:cNvSpPr>
            <a:spLocks noGrp="1" noChangeArrowheads="1"/>
          </p:cNvSpPr>
          <p:nvPr>
            <p:ph idx="1"/>
          </p:nvPr>
        </p:nvSpPr>
        <p:spPr/>
        <p:txBody>
          <a:bodyPr/>
          <a:lstStyle/>
          <a:p>
            <a:pPr eaLnBrk="1" hangingPunct="1"/>
            <a:r>
              <a:rPr lang="zh-CN" altLang="en-US" dirty="0"/>
              <a:t>业务用例模型是在</a:t>
            </a:r>
            <a:r>
              <a:rPr lang="en-US" altLang="zh-CN" dirty="0"/>
              <a:t>UML</a:t>
            </a:r>
            <a:r>
              <a:rPr lang="zh-CN" altLang="en-US" dirty="0"/>
              <a:t>的用例模型</a:t>
            </a:r>
            <a:r>
              <a:rPr lang="en-US" altLang="zh-CN" dirty="0"/>
              <a:t>(</a:t>
            </a:r>
            <a:r>
              <a:rPr lang="zh-CN" altLang="en-US" dirty="0"/>
              <a:t>用例图</a:t>
            </a:r>
            <a:r>
              <a:rPr lang="en-US" altLang="zh-CN" dirty="0"/>
              <a:t>)</a:t>
            </a:r>
            <a:r>
              <a:rPr lang="zh-CN" altLang="en-US" dirty="0"/>
              <a:t>基础上添加构造型来实现的</a:t>
            </a:r>
            <a:endParaRPr lang="zh-CN" altLang="en-US" dirty="0"/>
          </a:p>
          <a:p>
            <a:pPr eaLnBrk="1" hangingPunct="1"/>
            <a:r>
              <a:rPr lang="zh-CN" altLang="en-US" dirty="0"/>
              <a:t>业务对象模型是在</a:t>
            </a:r>
            <a:r>
              <a:rPr lang="en-US" altLang="zh-CN" dirty="0"/>
              <a:t>UML</a:t>
            </a:r>
            <a:r>
              <a:rPr lang="zh-CN" altLang="en-US" dirty="0"/>
              <a:t>的对象模型</a:t>
            </a:r>
            <a:r>
              <a:rPr lang="en-US" altLang="zh-CN" dirty="0"/>
              <a:t>(</a:t>
            </a:r>
            <a:r>
              <a:rPr lang="zh-CN" altLang="en-US" dirty="0"/>
              <a:t>类图</a:t>
            </a:r>
            <a:r>
              <a:rPr lang="en-US" altLang="zh-CN" dirty="0"/>
              <a:t>)</a:t>
            </a:r>
            <a:r>
              <a:rPr lang="zh-CN" altLang="en-US" dirty="0"/>
              <a:t>基础上添加构造型来实现的</a:t>
            </a:r>
            <a:endParaRPr lang="en-US" altLang="zh-CN" dirty="0"/>
          </a:p>
          <a:p>
            <a:pPr lvl="1" eaLnBrk="1" hangingPunct="1"/>
            <a:r>
              <a:rPr lang="zh-CN" altLang="en-US" dirty="0"/>
              <a:t>利用已有元素添加构造型</a:t>
            </a:r>
            <a:endParaRPr lang="zh-CN" altLang="en-US" dirty="0"/>
          </a:p>
          <a:p>
            <a:pPr lvl="1" eaLnBrk="1" hangingPunct="1"/>
            <a:r>
              <a:rPr lang="zh-CN" altLang="en-US" dirty="0"/>
              <a:t>很多建模工具直接</a:t>
            </a:r>
            <a:br>
              <a:rPr lang="en-US" altLang="zh-CN" dirty="0"/>
            </a:br>
            <a:r>
              <a:rPr lang="zh-CN" altLang="en-US" dirty="0"/>
              <a:t>支持</a:t>
            </a:r>
            <a:endParaRPr lang="en-US" altLang="zh-CN" dirty="0"/>
          </a:p>
          <a:p>
            <a:pPr lvl="1" eaLnBrk="1" hangingPunct="1"/>
            <a:endParaRPr lang="en-US" altLang="zh-CN" dirty="0"/>
          </a:p>
          <a:p>
            <a:pPr lvl="1" eaLnBrk="1" hangingPunct="1"/>
            <a:endParaRPr lang="en-US" altLang="zh-CN" dirty="0"/>
          </a:p>
        </p:txBody>
      </p:sp>
      <p:sp>
        <p:nvSpPr>
          <p:cNvPr id="481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19F5B5C6-59E0-4233-B7B0-CED5DC26AF35}"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pic>
        <p:nvPicPr>
          <p:cNvPr id="2" name="Snagit_PPTDCF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10578" y="3500438"/>
            <a:ext cx="3566231" cy="2882374"/>
          </a:xfrm>
          <a:prstGeom prst="rect">
            <a:avLst/>
          </a:prstGeom>
        </p:spPr>
      </p:pic>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4496" y="4286256"/>
            <a:ext cx="2664296" cy="248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zh-CN"/>
              <a:t>UML</a:t>
            </a:r>
            <a:r>
              <a:rPr lang="zh-CN" altLang="en-US"/>
              <a:t>是标准的符号 </a:t>
            </a:r>
            <a:endParaRPr lang="zh-CN" altLang="en-US"/>
          </a:p>
        </p:txBody>
      </p:sp>
      <p:sp>
        <p:nvSpPr>
          <p:cNvPr id="81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FD0D11BE-4D18-4B5C-9ADB-A82EB3DD4F41}"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sp>
        <p:nvSpPr>
          <p:cNvPr id="652291" name="Text Box 3"/>
          <p:cNvSpPr txBox="1">
            <a:spLocks noChangeArrowheads="1"/>
          </p:cNvSpPr>
          <p:nvPr/>
        </p:nvSpPr>
        <p:spPr bwMode="auto">
          <a:xfrm>
            <a:off x="1126878" y="1836141"/>
            <a:ext cx="4176712" cy="519113"/>
          </a:xfrm>
          <a:prstGeom prst="rect">
            <a:avLst/>
          </a:prstGeom>
          <a:noFill/>
          <a:ln w="9525">
            <a:noFill/>
            <a:miter lim="800000"/>
          </a:ln>
          <a:effectLst/>
        </p:spPr>
        <p:txBody>
          <a:bodyPr>
            <a:spAutoFit/>
          </a:bodyPr>
          <a:lstStyle/>
          <a:p>
            <a:pPr>
              <a:spcBef>
                <a:spcPct val="50000"/>
              </a:spcBef>
              <a:defRPr/>
            </a:pPr>
            <a:r>
              <a:rPr lang="en-US" altLang="zh-CN" sz="2800" b="0">
                <a:effectLst>
                  <a:outerShdw blurRad="38100" dist="38100" dir="2700000" algn="tl">
                    <a:srgbClr val="C0C0C0"/>
                  </a:outerShdw>
                </a:effectLst>
                <a:latin typeface="Times New Roman" panose="02020603050405020304" pitchFamily="18" charset="0"/>
                <a:ea typeface="微软雅黑" panose="020B0503020204020204" pitchFamily="34" charset="-122"/>
              </a:rPr>
              <a:t>1. </a:t>
            </a:r>
            <a:r>
              <a:rPr lang="zh-CN" altLang="en-US" sz="2800" b="0">
                <a:effectLst>
                  <a:outerShdw blurRad="38100" dist="38100" dir="2700000" algn="tl">
                    <a:srgbClr val="C0C0C0"/>
                  </a:outerShdw>
                </a:effectLst>
                <a:latin typeface="Times New Roman" panose="02020603050405020304" pitchFamily="18" charset="0"/>
                <a:ea typeface="微软雅黑" panose="020B0503020204020204" pitchFamily="34" charset="-122"/>
              </a:rPr>
              <a:t>用</a:t>
            </a:r>
            <a:r>
              <a:rPr lang="en-US" altLang="zh-CN" sz="2800" b="0">
                <a:effectLst>
                  <a:outerShdw blurRad="38100" dist="38100" dir="2700000" algn="tl">
                    <a:srgbClr val="C0C0C0"/>
                  </a:outerShdw>
                </a:effectLst>
                <a:latin typeface="Times New Roman" panose="02020603050405020304" pitchFamily="18" charset="0"/>
                <a:ea typeface="微软雅黑" panose="020B0503020204020204" pitchFamily="34" charset="-122"/>
              </a:rPr>
              <a:t>UML</a:t>
            </a:r>
            <a:r>
              <a:rPr lang="zh-CN" altLang="en-US" sz="2800" b="0">
                <a:effectLst>
                  <a:outerShdw blurRad="38100" dist="38100" dir="2700000" algn="tl">
                    <a:srgbClr val="C0C0C0"/>
                  </a:outerShdw>
                </a:effectLst>
                <a:latin typeface="Times New Roman" panose="02020603050405020304" pitchFamily="18" charset="0"/>
                <a:ea typeface="微软雅黑" panose="020B0503020204020204" pitchFamily="34" charset="-122"/>
              </a:rPr>
              <a:t>画图很容易</a:t>
            </a:r>
            <a:endParaRPr lang="zh-CN" altLang="en-US" sz="2800" b="0">
              <a:effectLst>
                <a:outerShdw blurRad="38100" dist="38100" dir="2700000" algn="tl">
                  <a:srgbClr val="C0C0C0"/>
                </a:outerShdw>
              </a:effectLst>
              <a:latin typeface="Times New Roman" panose="02020603050405020304" pitchFamily="18" charset="0"/>
              <a:ea typeface="微软雅黑" panose="020B0503020204020204" pitchFamily="34" charset="-122"/>
            </a:endParaRPr>
          </a:p>
        </p:txBody>
      </p:sp>
      <p:sp>
        <p:nvSpPr>
          <p:cNvPr id="652292" name="Text Box 4"/>
          <p:cNvSpPr txBox="1">
            <a:spLocks noChangeArrowheads="1"/>
          </p:cNvSpPr>
          <p:nvPr/>
        </p:nvSpPr>
        <p:spPr bwMode="auto">
          <a:xfrm>
            <a:off x="6167785" y="1790103"/>
            <a:ext cx="2376487" cy="519112"/>
          </a:xfrm>
          <a:prstGeom prst="rect">
            <a:avLst/>
          </a:prstGeom>
          <a:noFill/>
          <a:ln w="9525">
            <a:noFill/>
            <a:miter lim="800000"/>
          </a:ln>
          <a:effectLst/>
        </p:spPr>
        <p:txBody>
          <a:bodyPr>
            <a:spAutoFit/>
          </a:bodyPr>
          <a:lstStyle/>
          <a:p>
            <a:pPr>
              <a:spcBef>
                <a:spcPct val="50000"/>
              </a:spcBef>
              <a:defRPr/>
            </a:pPr>
            <a:r>
              <a:rPr lang="zh-CN" altLang="en-US" sz="2800" b="0" dirty="0">
                <a:solidFill>
                  <a:schemeClr val="hlink"/>
                </a:solidFill>
                <a:effectLst>
                  <a:outerShdw blurRad="38100" dist="38100" dir="2700000" algn="tl">
                    <a:srgbClr val="C0C0C0"/>
                  </a:outerShdw>
                </a:effectLst>
                <a:latin typeface="Times New Roman" panose="02020603050405020304" pitchFamily="18" charset="0"/>
                <a:ea typeface="微软雅黑" panose="020B0503020204020204" pitchFamily="34" charset="-122"/>
              </a:rPr>
              <a:t>摆脱符号烦恼</a:t>
            </a:r>
            <a:endParaRPr lang="zh-CN" altLang="en-US" sz="2800" b="0" dirty="0">
              <a:solidFill>
                <a:schemeClr val="hlink"/>
              </a:solidFill>
              <a:effectLst>
                <a:outerShdw blurRad="38100" dist="38100" dir="2700000" algn="tl">
                  <a:srgbClr val="C0C0C0"/>
                </a:outerShdw>
              </a:effectLst>
              <a:latin typeface="Times New Roman" panose="02020603050405020304" pitchFamily="18" charset="0"/>
              <a:ea typeface="微软雅黑" panose="020B0503020204020204" pitchFamily="34" charset="-122"/>
            </a:endParaRPr>
          </a:p>
        </p:txBody>
      </p:sp>
      <p:sp>
        <p:nvSpPr>
          <p:cNvPr id="652293" name="Text Box 5"/>
          <p:cNvSpPr txBox="1">
            <a:spLocks noChangeArrowheads="1"/>
          </p:cNvSpPr>
          <p:nvPr/>
        </p:nvSpPr>
        <p:spPr bwMode="auto">
          <a:xfrm>
            <a:off x="6167785" y="2294928"/>
            <a:ext cx="2376487" cy="519112"/>
          </a:xfrm>
          <a:prstGeom prst="rect">
            <a:avLst/>
          </a:prstGeom>
          <a:noFill/>
          <a:ln w="9525">
            <a:noFill/>
            <a:miter lim="800000"/>
          </a:ln>
          <a:effectLst/>
        </p:spPr>
        <p:txBody>
          <a:bodyPr>
            <a:spAutoFit/>
          </a:bodyPr>
          <a:lstStyle/>
          <a:p>
            <a:pPr>
              <a:spcBef>
                <a:spcPct val="50000"/>
              </a:spcBef>
              <a:defRPr/>
            </a:pPr>
            <a:r>
              <a:rPr lang="zh-CN" altLang="en-US" sz="2800" b="0" dirty="0">
                <a:solidFill>
                  <a:schemeClr val="hlink"/>
                </a:solidFill>
                <a:effectLst>
                  <a:outerShdw blurRad="38100" dist="38100" dir="2700000" algn="tl">
                    <a:srgbClr val="C0C0C0"/>
                  </a:outerShdw>
                </a:effectLst>
                <a:latin typeface="Times New Roman" panose="02020603050405020304" pitchFamily="18" charset="0"/>
                <a:ea typeface="微软雅黑" panose="020B0503020204020204" pitchFamily="34" charset="-122"/>
              </a:rPr>
              <a:t>专</a:t>
            </a:r>
            <a:r>
              <a:rPr lang="zh-CN" altLang="en-US" sz="2800" b="0" dirty="0" smtClean="0">
                <a:solidFill>
                  <a:schemeClr val="hlink"/>
                </a:solidFill>
                <a:effectLst>
                  <a:outerShdw blurRad="38100" dist="38100" dir="2700000" algn="tl">
                    <a:srgbClr val="C0C0C0"/>
                  </a:outerShdw>
                </a:effectLst>
                <a:latin typeface="Times New Roman" panose="02020603050405020304" pitchFamily="18" charset="0"/>
                <a:ea typeface="微软雅黑" panose="020B0503020204020204" pitchFamily="34" charset="-122"/>
              </a:rPr>
              <a:t>心</a:t>
            </a:r>
            <a:r>
              <a:rPr lang="zh-CN" altLang="en-US" sz="2800" b="0" dirty="0">
                <a:solidFill>
                  <a:schemeClr val="hlink"/>
                </a:solidFill>
                <a:effectLst>
                  <a:outerShdw blurRad="38100" dist="38100" dir="2700000" algn="tl">
                    <a:srgbClr val="C0C0C0"/>
                  </a:outerShdw>
                </a:effectLst>
                <a:latin typeface="Times New Roman" panose="02020603050405020304" pitchFamily="18" charset="0"/>
                <a:ea typeface="微软雅黑" panose="020B0503020204020204" pitchFamily="34" charset="-122"/>
              </a:rPr>
              <a:t>面对问题</a:t>
            </a:r>
            <a:endParaRPr lang="zh-CN" altLang="en-US" sz="2800" b="0" dirty="0">
              <a:solidFill>
                <a:schemeClr val="hlink"/>
              </a:solidFill>
              <a:effectLst>
                <a:outerShdw blurRad="38100" dist="38100" dir="2700000" algn="tl">
                  <a:srgbClr val="C0C0C0"/>
                </a:outerShdw>
              </a:effectLst>
              <a:latin typeface="Times New Roman" panose="02020603050405020304" pitchFamily="18" charset="0"/>
              <a:ea typeface="微软雅黑" panose="020B0503020204020204" pitchFamily="34" charset="-122"/>
            </a:endParaRPr>
          </a:p>
        </p:txBody>
      </p:sp>
      <p:sp>
        <p:nvSpPr>
          <p:cNvPr id="652294" name="Text Box 6"/>
          <p:cNvSpPr txBox="1">
            <a:spLocks noChangeArrowheads="1"/>
          </p:cNvSpPr>
          <p:nvPr/>
        </p:nvSpPr>
        <p:spPr bwMode="auto">
          <a:xfrm>
            <a:off x="1055440" y="3518891"/>
            <a:ext cx="7704138" cy="519113"/>
          </a:xfrm>
          <a:prstGeom prst="rect">
            <a:avLst/>
          </a:prstGeom>
          <a:noFill/>
          <a:ln w="9525">
            <a:noFill/>
            <a:miter lim="800000"/>
          </a:ln>
          <a:effectLst/>
        </p:spPr>
        <p:txBody>
          <a:bodyPr>
            <a:spAutoFit/>
          </a:bodyPr>
          <a:lstStyle/>
          <a:p>
            <a:pPr>
              <a:spcBef>
                <a:spcPct val="50000"/>
              </a:spcBef>
              <a:defRPr/>
            </a:pPr>
            <a:r>
              <a:rPr lang="zh-CN" altLang="zh-CN" sz="2800" b="0" dirty="0">
                <a:effectLst>
                  <a:outerShdw blurRad="38100" dist="38100" dir="2700000" algn="tl">
                    <a:srgbClr val="C0C0C0"/>
                  </a:outerShdw>
                </a:effectLst>
                <a:latin typeface="Times New Roman" panose="02020603050405020304" pitchFamily="18" charset="0"/>
                <a:ea typeface="微软雅黑" panose="020B0503020204020204" pitchFamily="34" charset="-122"/>
              </a:rPr>
              <a:t>2</a:t>
            </a:r>
            <a:r>
              <a:rPr lang="en-US" altLang="zh-CN" sz="2800" b="0" dirty="0">
                <a:effectLst>
                  <a:outerShdw blurRad="38100" dist="38100" dir="2700000" algn="tl">
                    <a:srgbClr val="C0C0C0"/>
                  </a:outerShdw>
                </a:effectLst>
                <a:latin typeface="Times New Roman" panose="02020603050405020304" pitchFamily="18" charset="0"/>
                <a:ea typeface="微软雅黑" panose="020B0503020204020204" pitchFamily="34" charset="-122"/>
              </a:rPr>
              <a:t>. </a:t>
            </a:r>
            <a:r>
              <a:rPr lang="zh-CN" altLang="zh-CN" sz="2800" b="0" dirty="0">
                <a:effectLst>
                  <a:outerShdw blurRad="38100" dist="38100" dir="2700000" algn="tl">
                    <a:srgbClr val="C0C0C0"/>
                  </a:outerShdw>
                </a:effectLst>
                <a:latin typeface="Times New Roman" panose="02020603050405020304" pitchFamily="18" charset="0"/>
                <a:ea typeface="微软雅黑" panose="020B0503020204020204" pitchFamily="34" charset="-122"/>
              </a:rPr>
              <a:t>UML仅仅是一种表达形式</a:t>
            </a:r>
            <a:endParaRPr lang="zh-CN" altLang="en-US" sz="2800" b="0" dirty="0">
              <a:effectLst>
                <a:outerShdw blurRad="38100" dist="38100" dir="2700000" algn="tl">
                  <a:srgbClr val="C0C0C0"/>
                </a:outerShdw>
              </a:effectLst>
              <a:latin typeface="Times New Roman" panose="02020603050405020304" pitchFamily="18" charset="0"/>
              <a:ea typeface="微软雅黑" panose="020B0503020204020204" pitchFamily="34" charset="-122"/>
            </a:endParaRPr>
          </a:p>
        </p:txBody>
      </p:sp>
      <p:sp>
        <p:nvSpPr>
          <p:cNvPr id="652295" name="Rectangle 7"/>
          <p:cNvSpPr>
            <a:spLocks noChangeArrowheads="1"/>
          </p:cNvSpPr>
          <p:nvPr/>
        </p:nvSpPr>
        <p:spPr bwMode="auto">
          <a:xfrm>
            <a:off x="1368178" y="4060229"/>
            <a:ext cx="7967984" cy="1384995"/>
          </a:xfrm>
          <a:prstGeom prst="rect">
            <a:avLst/>
          </a:prstGeom>
          <a:noFill/>
          <a:ln w="9525">
            <a:noFill/>
            <a:miter lim="800000"/>
          </a:ln>
          <a:effectLst/>
        </p:spPr>
        <p:txBody>
          <a:bodyPr wrap="square">
            <a:spAutoFit/>
          </a:bodyPr>
          <a:lstStyle/>
          <a:p>
            <a:pPr>
              <a:spcBef>
                <a:spcPct val="50000"/>
              </a:spcBef>
              <a:defRPr/>
            </a:pPr>
            <a:r>
              <a:rPr lang="zh-CN" altLang="zh-CN" sz="2800" b="0" dirty="0">
                <a:effectLst>
                  <a:outerShdw blurRad="38100" dist="38100" dir="2700000" algn="tl">
                    <a:srgbClr val="C0C0C0"/>
                  </a:outerShdw>
                </a:effectLst>
                <a:latin typeface="Times New Roman" panose="02020603050405020304" pitchFamily="18" charset="0"/>
                <a:ea typeface="微软雅黑" panose="020B0503020204020204" pitchFamily="34" charset="-122"/>
              </a:rPr>
              <a:t>用好UML首先需要掌握</a:t>
            </a:r>
            <a:r>
              <a:rPr lang="zh-CN" altLang="zh-CN" sz="2800" b="0" u="sng" dirty="0">
                <a:solidFill>
                  <a:schemeClr val="hlink"/>
                </a:solidFill>
                <a:effectLst>
                  <a:outerShdw blurRad="38100" dist="38100" dir="2700000" algn="tl">
                    <a:srgbClr val="C0C0C0"/>
                  </a:outerShdw>
                </a:effectLst>
                <a:latin typeface="Times New Roman" panose="02020603050405020304" pitchFamily="18" charset="0"/>
                <a:ea typeface="微软雅黑" panose="020B0503020204020204" pitchFamily="34" charset="-122"/>
              </a:rPr>
              <a:t>OOAD的基本原则和方法</a:t>
            </a:r>
            <a:r>
              <a:rPr lang="zh-CN" altLang="zh-CN" sz="2800" b="0" dirty="0">
                <a:effectLst>
                  <a:outerShdw blurRad="38100" dist="38100" dir="2700000" algn="tl">
                    <a:srgbClr val="C0C0C0"/>
                  </a:outerShdw>
                </a:effectLst>
                <a:latin typeface="Times New Roman" panose="02020603050405020304" pitchFamily="18" charset="0"/>
                <a:ea typeface="微软雅黑" panose="020B0503020204020204" pitchFamily="34" charset="-122"/>
              </a:rPr>
              <a:t>，并在一定的</a:t>
            </a:r>
            <a:r>
              <a:rPr lang="zh-CN" altLang="zh-CN" sz="2800" b="0" u="sng" dirty="0">
                <a:solidFill>
                  <a:schemeClr val="hlink"/>
                </a:solidFill>
                <a:effectLst>
                  <a:outerShdw blurRad="38100" dist="38100" dir="2700000" algn="tl">
                    <a:srgbClr val="C0C0C0"/>
                  </a:outerShdw>
                </a:effectLst>
                <a:latin typeface="Times New Roman" panose="02020603050405020304" pitchFamily="18" charset="0"/>
                <a:ea typeface="微软雅黑" panose="020B0503020204020204" pitchFamily="34" charset="-122"/>
              </a:rPr>
              <a:t>软件开发过程</a:t>
            </a:r>
            <a:r>
              <a:rPr lang="zh-CN" altLang="zh-CN" sz="2800" b="0" dirty="0">
                <a:effectLst>
                  <a:outerShdw blurRad="38100" dist="38100" dir="2700000" algn="tl">
                    <a:srgbClr val="C0C0C0"/>
                  </a:outerShdw>
                </a:effectLst>
                <a:latin typeface="Times New Roman" panose="02020603050405020304" pitchFamily="18" charset="0"/>
                <a:ea typeface="微软雅黑" panose="020B0503020204020204" pitchFamily="34" charset="-122"/>
              </a:rPr>
              <a:t>（如统一</a:t>
            </a:r>
            <a:r>
              <a:rPr lang="zh-CN" altLang="zh-CN" sz="2800" b="0" dirty="0" smtClean="0">
                <a:effectLst>
                  <a:outerShdw blurRad="38100" dist="38100" dir="2700000" algn="tl">
                    <a:srgbClr val="C0C0C0"/>
                  </a:outerShdw>
                </a:effectLst>
                <a:latin typeface="Times New Roman" panose="02020603050405020304" pitchFamily="18" charset="0"/>
                <a:ea typeface="微软雅黑" panose="020B0503020204020204" pitchFamily="34" charset="-122"/>
              </a:rPr>
              <a:t>过程</a:t>
            </a:r>
            <a:r>
              <a:rPr lang="en-US" altLang="zh-CN" sz="2800" b="0" dirty="0" smtClean="0">
                <a:effectLst>
                  <a:outerShdw blurRad="38100" dist="38100" dir="2700000" algn="tl">
                    <a:srgbClr val="C0C0C0"/>
                  </a:outerShdw>
                </a:effectLst>
                <a:latin typeface="Times New Roman" panose="02020603050405020304" pitchFamily="18" charset="0"/>
                <a:ea typeface="微软雅黑" panose="020B0503020204020204" pitchFamily="34" charset="-122"/>
              </a:rPr>
              <a:t>RUP</a:t>
            </a:r>
            <a:r>
              <a:rPr lang="zh-CN" altLang="en-US" sz="2800" b="0" dirty="0" smtClean="0">
                <a:effectLst>
                  <a:outerShdw blurRad="38100" dist="38100" dir="2700000" algn="tl">
                    <a:srgbClr val="C0C0C0"/>
                  </a:outerShdw>
                </a:effectLst>
                <a:latin typeface="Times New Roman" panose="02020603050405020304" pitchFamily="18" charset="0"/>
                <a:ea typeface="微软雅黑" panose="020B0503020204020204" pitchFamily="34" charset="-122"/>
              </a:rPr>
              <a:t>、</a:t>
            </a:r>
            <a:r>
              <a:rPr lang="zh-CN" altLang="en-US" sz="2800" b="0" dirty="0">
                <a:effectLst>
                  <a:outerShdw blurRad="38100" dist="38100" dir="2700000" algn="tl">
                    <a:srgbClr val="C0C0C0"/>
                  </a:outerShdw>
                </a:effectLst>
                <a:latin typeface="Times New Roman" panose="02020603050405020304" pitchFamily="18" charset="0"/>
                <a:ea typeface="微软雅黑" panose="020B0503020204020204" pitchFamily="34" charset="-122"/>
              </a:rPr>
              <a:t>敏捷过程</a:t>
            </a:r>
            <a:r>
              <a:rPr lang="zh-CN" altLang="zh-CN" sz="2800" b="0" dirty="0">
                <a:effectLst>
                  <a:outerShdw blurRad="38100" dist="38100" dir="2700000" algn="tl">
                    <a:srgbClr val="C0C0C0"/>
                  </a:outerShdw>
                </a:effectLst>
                <a:latin typeface="Times New Roman" panose="02020603050405020304" pitchFamily="18" charset="0"/>
                <a:ea typeface="微软雅黑" panose="020B0503020204020204" pitchFamily="34" charset="-122"/>
              </a:rPr>
              <a:t>等）的指导下进行有取舍的运用</a:t>
            </a:r>
            <a:endParaRPr lang="zh-CN" altLang="en-US" sz="2800" b="0" dirty="0">
              <a:effectLst>
                <a:outerShdw blurRad="38100" dist="38100" dir="2700000" algn="tl">
                  <a:srgbClr val="C0C0C0"/>
                </a:outerShdw>
              </a:effectLst>
              <a:latin typeface="Times New Roman" panose="02020603050405020304" pitchFamily="18" charset="0"/>
              <a:ea typeface="微软雅黑" panose="020B0503020204020204" pitchFamily="34" charset="-122"/>
            </a:endParaRPr>
          </a:p>
        </p:txBody>
      </p:sp>
      <p:sp>
        <p:nvSpPr>
          <p:cNvPr id="652296" name="Rectangle 8"/>
          <p:cNvSpPr>
            <a:spLocks noChangeArrowheads="1"/>
          </p:cNvSpPr>
          <p:nvPr/>
        </p:nvSpPr>
        <p:spPr bwMode="auto">
          <a:xfrm>
            <a:off x="1553915" y="2313978"/>
            <a:ext cx="4512774" cy="523220"/>
          </a:xfrm>
          <a:prstGeom prst="rect">
            <a:avLst/>
          </a:prstGeom>
          <a:noFill/>
          <a:ln w="9525">
            <a:noFill/>
            <a:miter lim="800000"/>
          </a:ln>
          <a:effectLst/>
        </p:spPr>
        <p:txBody>
          <a:bodyPr wrap="none">
            <a:spAutoFit/>
          </a:bodyPr>
          <a:lstStyle/>
          <a:p>
            <a:pPr>
              <a:spcBef>
                <a:spcPct val="50000"/>
              </a:spcBef>
              <a:defRPr/>
            </a:pPr>
            <a:r>
              <a:rPr lang="zh-CN" altLang="en-US" sz="2800" b="0" dirty="0">
                <a:effectLst>
                  <a:outerShdw blurRad="38100" dist="38100" dir="2700000" algn="tl">
                    <a:srgbClr val="C0C0C0"/>
                  </a:outerShdw>
                </a:effectLst>
                <a:latin typeface="Times New Roman" panose="02020603050405020304" pitchFamily="18" charset="0"/>
                <a:ea typeface="微软雅黑" panose="020B0503020204020204" pitchFamily="34" charset="-122"/>
              </a:rPr>
              <a:t>但知道要画什么是困难的！</a:t>
            </a:r>
            <a:endParaRPr lang="zh-CN" altLang="en-US" sz="2800" b="0" dirty="0">
              <a:effectLst>
                <a:outerShdw blurRad="38100" dist="38100" dir="2700000" algn="tl">
                  <a:srgbClr val="C0C0C0"/>
                </a:outerShdw>
              </a:effectLst>
              <a:latin typeface="Times New Roman" panose="02020603050405020304" pitchFamily="18"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2291"/>
                                        </p:tgtEl>
                                        <p:attrNameLst>
                                          <p:attrName>style.visibility</p:attrName>
                                        </p:attrNameLst>
                                      </p:cBhvr>
                                      <p:to>
                                        <p:strVal val="visible"/>
                                      </p:to>
                                    </p:set>
                                    <p:animEffect transition="in" filter="dissolve">
                                      <p:cBhvr>
                                        <p:cTn id="7" dur="500"/>
                                        <p:tgtEl>
                                          <p:spTgt spid="65229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52292"/>
                                        </p:tgtEl>
                                        <p:attrNameLst>
                                          <p:attrName>style.visibility</p:attrName>
                                        </p:attrNameLst>
                                      </p:cBhvr>
                                      <p:to>
                                        <p:strVal val="visible"/>
                                      </p:to>
                                    </p:set>
                                    <p:animEffect transition="in" filter="dissolve">
                                      <p:cBhvr>
                                        <p:cTn id="12" dur="500"/>
                                        <p:tgtEl>
                                          <p:spTgt spid="65229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2296"/>
                                        </p:tgtEl>
                                        <p:attrNameLst>
                                          <p:attrName>style.visibility</p:attrName>
                                        </p:attrNameLst>
                                      </p:cBhvr>
                                      <p:to>
                                        <p:strVal val="visible"/>
                                      </p:to>
                                    </p:set>
                                    <p:animEffect transition="in" filter="dissolve">
                                      <p:cBhvr>
                                        <p:cTn id="17" dur="500"/>
                                        <p:tgtEl>
                                          <p:spTgt spid="65229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52293"/>
                                        </p:tgtEl>
                                        <p:attrNameLst>
                                          <p:attrName>style.visibility</p:attrName>
                                        </p:attrNameLst>
                                      </p:cBhvr>
                                      <p:to>
                                        <p:strVal val="visible"/>
                                      </p:to>
                                    </p:set>
                                    <p:animEffect transition="in" filter="dissolve">
                                      <p:cBhvr>
                                        <p:cTn id="22" dur="500"/>
                                        <p:tgtEl>
                                          <p:spTgt spid="65229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52294"/>
                                        </p:tgtEl>
                                        <p:attrNameLst>
                                          <p:attrName>style.visibility</p:attrName>
                                        </p:attrNameLst>
                                      </p:cBhvr>
                                      <p:to>
                                        <p:strVal val="visible"/>
                                      </p:to>
                                    </p:set>
                                    <p:animEffect transition="in" filter="dissolve">
                                      <p:cBhvr>
                                        <p:cTn id="27" dur="500"/>
                                        <p:tgtEl>
                                          <p:spTgt spid="65229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52295"/>
                                        </p:tgtEl>
                                        <p:attrNameLst>
                                          <p:attrName>style.visibility</p:attrName>
                                        </p:attrNameLst>
                                      </p:cBhvr>
                                      <p:to>
                                        <p:strVal val="visible"/>
                                      </p:to>
                                    </p:set>
                                    <p:animEffect transition="in" filter="dissolve">
                                      <p:cBhvr>
                                        <p:cTn id="32" dur="500"/>
                                        <p:tgtEl>
                                          <p:spTgt spid="65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1" grpId="0"/>
      <p:bldP spid="652292" grpId="0"/>
      <p:bldP spid="652293" grpId="0"/>
      <p:bldP spid="652294" grpId="0"/>
      <p:bldP spid="652295" grpId="0"/>
      <p:bldP spid="65229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zh-CN" altLang="en-US"/>
              <a:t>业务建模实践：实例分析</a:t>
            </a:r>
            <a:endParaRPr lang="zh-CN" altLang="en-US"/>
          </a:p>
        </p:txBody>
      </p:sp>
      <p:sp>
        <p:nvSpPr>
          <p:cNvPr id="49156" name="Rectangle 3"/>
          <p:cNvSpPr>
            <a:spLocks noGrp="1" noChangeArrowheads="1"/>
          </p:cNvSpPr>
          <p:nvPr>
            <p:ph idx="1"/>
          </p:nvPr>
        </p:nvSpPr>
        <p:spPr/>
        <p:txBody>
          <a:bodyPr/>
          <a:lstStyle/>
          <a:p>
            <a:pPr eaLnBrk="1" hangingPunct="1">
              <a:lnSpc>
                <a:spcPct val="80000"/>
              </a:lnSpc>
            </a:pPr>
            <a:r>
              <a:rPr lang="zh-CN" altLang="en-US"/>
              <a:t>研究对象：某旅店</a:t>
            </a:r>
            <a:endParaRPr lang="zh-CN" altLang="en-US"/>
          </a:p>
          <a:p>
            <a:pPr eaLnBrk="1" hangingPunct="1">
              <a:lnSpc>
                <a:spcPct val="80000"/>
              </a:lnSpc>
            </a:pPr>
            <a:r>
              <a:rPr lang="zh-CN" altLang="en-US"/>
              <a:t>业务现状：</a:t>
            </a:r>
            <a:endParaRPr lang="zh-CN" altLang="en-US"/>
          </a:p>
          <a:p>
            <a:pPr lvl="1" eaLnBrk="1" hangingPunct="1">
              <a:lnSpc>
                <a:spcPct val="80000"/>
              </a:lnSpc>
            </a:pPr>
            <a:r>
              <a:rPr lang="zh-CN" altLang="en-US"/>
              <a:t>某旅店可对外开放</a:t>
            </a:r>
            <a:r>
              <a:rPr lang="en-US" altLang="zh-CN"/>
              <a:t>50</a:t>
            </a:r>
            <a:r>
              <a:rPr lang="zh-CN" altLang="en-US"/>
              <a:t>个双人间和</a:t>
            </a:r>
            <a:r>
              <a:rPr lang="en-US" altLang="zh-CN"/>
              <a:t>20</a:t>
            </a:r>
            <a:r>
              <a:rPr lang="zh-CN" altLang="en-US"/>
              <a:t>个单人间，房间费用视情况按季节调整，但周一到周五提供半价（周末全价）折扣</a:t>
            </a:r>
            <a:endParaRPr lang="zh-CN" altLang="en-US"/>
          </a:p>
          <a:p>
            <a:pPr lvl="1" eaLnBrk="1" hangingPunct="1">
              <a:lnSpc>
                <a:spcPct val="80000"/>
              </a:lnSpc>
            </a:pPr>
            <a:r>
              <a:rPr lang="zh-CN" altLang="en-US"/>
              <a:t>旅客可以直接入住房间</a:t>
            </a:r>
            <a:r>
              <a:rPr lang="en-US" altLang="zh-CN"/>
              <a:t>(</a:t>
            </a:r>
            <a:r>
              <a:rPr lang="zh-CN" altLang="en-US"/>
              <a:t>如果有空房</a:t>
            </a:r>
            <a:r>
              <a:rPr lang="en-US" altLang="zh-CN"/>
              <a:t>)</a:t>
            </a:r>
            <a:r>
              <a:rPr lang="zh-CN" altLang="en-US"/>
              <a:t>，也可提前预订；入住和预订都需要登记个人信息</a:t>
            </a:r>
            <a:endParaRPr lang="en-US" altLang="zh-CN"/>
          </a:p>
          <a:p>
            <a:pPr lvl="1" eaLnBrk="1" hangingPunct="1">
              <a:lnSpc>
                <a:spcPct val="80000"/>
              </a:lnSpc>
            </a:pPr>
            <a:r>
              <a:rPr lang="zh-CN" altLang="en-US"/>
              <a:t>旅客提前预订房间时，需提交一定的订金；入住时间</a:t>
            </a:r>
            <a:r>
              <a:rPr lang="en-US" altLang="zh-CN"/>
              <a:t>24</a:t>
            </a:r>
            <a:r>
              <a:rPr lang="zh-CN" altLang="en-US"/>
              <a:t>小时之外的旅客可以取消预订，并退回所有订金，</a:t>
            </a:r>
            <a:r>
              <a:rPr lang="en-US" altLang="zh-CN"/>
              <a:t>24</a:t>
            </a:r>
            <a:r>
              <a:rPr lang="zh-CN" altLang="en-US"/>
              <a:t>小时以内则不退还订金</a:t>
            </a:r>
            <a:endParaRPr lang="zh-CN" altLang="en-US"/>
          </a:p>
          <a:p>
            <a:pPr lvl="1" eaLnBrk="1" hangingPunct="1">
              <a:lnSpc>
                <a:spcPct val="80000"/>
              </a:lnSpc>
            </a:pPr>
            <a:r>
              <a:rPr lang="zh-CN" altLang="en-US"/>
              <a:t>退房时缴纳全部的住宿费用</a:t>
            </a:r>
            <a:endParaRPr lang="en-US" altLang="zh-CN"/>
          </a:p>
          <a:p>
            <a:pPr lvl="1" eaLnBrk="1" hangingPunct="1">
              <a:lnSpc>
                <a:spcPct val="80000"/>
              </a:lnSpc>
            </a:pPr>
            <a:r>
              <a:rPr lang="zh-CN" altLang="en-US"/>
              <a:t>服务员每月为经理提供房间的预订情况和入住情况的详细信息</a:t>
            </a:r>
            <a:endParaRPr lang="en-US" altLang="zh-CN"/>
          </a:p>
        </p:txBody>
      </p:sp>
      <p:sp>
        <p:nvSpPr>
          <p:cNvPr id="491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D2A4E01D-31AA-4111-9AB0-2C04461A7D50}"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a:t>实例分析：业务用例模型</a:t>
            </a:r>
            <a:endParaRPr lang="en-US" altLang="zh-CN"/>
          </a:p>
        </p:txBody>
      </p:sp>
      <p:sp>
        <p:nvSpPr>
          <p:cNvPr id="501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2959E49D-84A6-4494-978B-CCF3AAEDA66B}"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pic>
        <p:nvPicPr>
          <p:cNvPr id="50180"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63975" y="1700213"/>
            <a:ext cx="42481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0420" name="Rectangle 4"/>
          <p:cNvSpPr>
            <a:spLocks noChangeArrowheads="1"/>
          </p:cNvSpPr>
          <p:nvPr/>
        </p:nvSpPr>
        <p:spPr bwMode="auto">
          <a:xfrm>
            <a:off x="2279650" y="3860800"/>
            <a:ext cx="7704138" cy="1373188"/>
          </a:xfrm>
          <a:prstGeom prst="rect">
            <a:avLst/>
          </a:prstGeom>
          <a:noFill/>
          <a:ln w="9525">
            <a:noFill/>
            <a:miter lim="800000"/>
          </a:ln>
          <a:effectLst/>
        </p:spPr>
        <p:txBody>
          <a:bodyPr>
            <a:spAutoFit/>
          </a:bodyPr>
          <a:lstStyle/>
          <a:p>
            <a:pPr>
              <a:defRPr/>
            </a:pPr>
            <a:r>
              <a:rPr kumimoji="0" lang="zh-CN" altLang="en-US" sz="2800">
                <a:solidFill>
                  <a:schemeClr val="hlink"/>
                </a:solidFill>
                <a:effectLst>
                  <a:outerShdw blurRad="38100" dist="38100" dir="2700000" algn="tl">
                    <a:srgbClr val="C0C0C0"/>
                  </a:outerShdw>
                </a:effectLst>
              </a:rPr>
              <a:t>旅店的本质就是为旅客提供住宿服务，其它的只是为达到这个目标而采用的手段</a:t>
            </a:r>
            <a:endParaRPr kumimoji="0" lang="en-US" altLang="zh-CN" sz="2800">
              <a:solidFill>
                <a:schemeClr val="hlink"/>
              </a:solidFill>
              <a:effectLst>
                <a:outerShdw blurRad="38100" dist="38100" dir="2700000" algn="tl">
                  <a:srgbClr val="C0C0C0"/>
                </a:outerShdw>
              </a:effectLst>
            </a:endParaRPr>
          </a:p>
          <a:p>
            <a:pPr>
              <a:defRPr/>
            </a:pPr>
            <a:r>
              <a:rPr kumimoji="0" lang="en-US" altLang="zh-CN" sz="2800">
                <a:solidFill>
                  <a:schemeClr val="hlink"/>
                </a:solidFill>
                <a:effectLst>
                  <a:outerShdw blurRad="38100" dist="38100" dir="2700000" algn="tl">
                    <a:srgbClr val="C0C0C0"/>
                  </a:outerShdw>
                </a:effectLst>
              </a:rPr>
              <a:t>(</a:t>
            </a:r>
            <a:r>
              <a:rPr kumimoji="0" lang="zh-CN" altLang="en-US" sz="2800">
                <a:solidFill>
                  <a:schemeClr val="hlink"/>
                </a:solidFill>
                <a:effectLst>
                  <a:outerShdw blurRad="38100" dist="38100" dir="2700000" algn="tl">
                    <a:srgbClr val="C0C0C0"/>
                  </a:outerShdw>
                </a:effectLst>
              </a:rPr>
              <a:t>用例观点：把业务看成对外提供价值的价值流</a:t>
            </a:r>
            <a:r>
              <a:rPr kumimoji="0" lang="en-US" altLang="zh-CN" sz="2800">
                <a:solidFill>
                  <a:schemeClr val="hlink"/>
                </a:solidFill>
                <a:effectLst>
                  <a:outerShdw blurRad="38100" dist="38100" dir="2700000" algn="tl">
                    <a:srgbClr val="C0C0C0"/>
                  </a:outerShdw>
                </a:effectLst>
              </a:rPr>
              <a:t>)</a:t>
            </a:r>
            <a:endParaRPr kumimoji="0" lang="en-US" altLang="zh-CN" sz="2800">
              <a:solidFill>
                <a:schemeClr val="hlink"/>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0420"/>
                                        </p:tgtEl>
                                        <p:attrNameLst>
                                          <p:attrName>style.visibility</p:attrName>
                                        </p:attrNameLst>
                                      </p:cBhvr>
                                      <p:to>
                                        <p:strVal val="visible"/>
                                      </p:to>
                                    </p:set>
                                    <p:animEffect transition="in" filter="dissolve">
                                      <p:cBhvr>
                                        <p:cTn id="7" dur="500"/>
                                        <p:tgtEl>
                                          <p:spTgt spid="70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2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zh-CN" altLang="en-US"/>
              <a:t>实例分析：旅客住宿业务流程</a:t>
            </a:r>
            <a:endParaRPr lang="zh-CN" altLang="en-US"/>
          </a:p>
        </p:txBody>
      </p:sp>
      <p:sp>
        <p:nvSpPr>
          <p:cNvPr id="512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F1B8F19B-111F-484C-B1FB-26C3A88FC3BC}"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pic>
        <p:nvPicPr>
          <p:cNvPr id="51204"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43150" y="1285899"/>
            <a:ext cx="7505700"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zh-CN" altLang="en-US"/>
              <a:t>实例分析：检查业务用例模型</a:t>
            </a:r>
            <a:endParaRPr lang="en-US" altLang="zh-CN"/>
          </a:p>
        </p:txBody>
      </p:sp>
      <p:sp>
        <p:nvSpPr>
          <p:cNvPr id="704515" name="Rectangle 3"/>
          <p:cNvSpPr>
            <a:spLocks noGrp="1" noChangeArrowheads="1"/>
          </p:cNvSpPr>
          <p:nvPr>
            <p:ph idx="1"/>
          </p:nvPr>
        </p:nvSpPr>
        <p:spPr/>
        <p:txBody>
          <a:bodyPr/>
          <a:lstStyle/>
          <a:p>
            <a:pPr eaLnBrk="1" hangingPunct="1"/>
            <a:r>
              <a:rPr lang="zh-CN" altLang="en-US" dirty="0"/>
              <a:t>该业务用例模型体现了整个旅店的业务需求吗？</a:t>
            </a:r>
            <a:endParaRPr lang="zh-CN" altLang="en-US" dirty="0"/>
          </a:p>
          <a:p>
            <a:pPr eaLnBrk="1" hangingPunct="1"/>
            <a:r>
              <a:rPr lang="zh-CN" altLang="en-US" dirty="0"/>
              <a:t>如何考虑这项业务：服务员每月为经理提供房间的预订情况和入住情况的详细信息？</a:t>
            </a:r>
            <a:endParaRPr lang="zh-CN" altLang="en-US" dirty="0"/>
          </a:p>
          <a:p>
            <a:pPr lvl="1" eaLnBrk="1" hangingPunct="1"/>
            <a:r>
              <a:rPr lang="zh-CN" altLang="en-US" dirty="0"/>
              <a:t>经理是什么，如何体现在业务建模过程中？</a:t>
            </a:r>
            <a:endParaRPr lang="zh-CN" altLang="en-US" dirty="0"/>
          </a:p>
          <a:p>
            <a:pPr lvl="1" eaLnBrk="1" hangingPunct="1"/>
            <a:r>
              <a:rPr lang="zh-CN" altLang="en-US" dirty="0"/>
              <a:t>是业务参与者还是业务工人</a:t>
            </a:r>
            <a:r>
              <a:rPr lang="zh-CN" altLang="en-US" dirty="0" smtClean="0"/>
              <a:t>？</a:t>
            </a:r>
            <a:endParaRPr lang="en-US" altLang="zh-CN" dirty="0"/>
          </a:p>
        </p:txBody>
      </p:sp>
      <p:sp>
        <p:nvSpPr>
          <p:cNvPr id="522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F1C749F9-8901-4FE7-BC5D-86A6650CAEF1}"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04515">
                                            <p:txEl>
                                              <p:pRg st="1" end="1"/>
                                            </p:txEl>
                                          </p:spTgt>
                                        </p:tgtEl>
                                        <p:attrNameLst>
                                          <p:attrName>style.visibility</p:attrName>
                                        </p:attrNameLst>
                                      </p:cBhvr>
                                      <p:to>
                                        <p:strVal val="visible"/>
                                      </p:to>
                                    </p:set>
                                    <p:animEffect transition="in" filter="dissolve">
                                      <p:cBhvr>
                                        <p:cTn id="7" dur="500"/>
                                        <p:tgtEl>
                                          <p:spTgt spid="7045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04515">
                                            <p:txEl>
                                              <p:pRg st="2" end="2"/>
                                            </p:txEl>
                                          </p:spTgt>
                                        </p:tgtEl>
                                        <p:attrNameLst>
                                          <p:attrName>style.visibility</p:attrName>
                                        </p:attrNameLst>
                                      </p:cBhvr>
                                      <p:to>
                                        <p:strVal val="visible"/>
                                      </p:to>
                                    </p:set>
                                    <p:animEffect transition="in" filter="dissolve">
                                      <p:cBhvr>
                                        <p:cTn id="12" dur="500"/>
                                        <p:tgtEl>
                                          <p:spTgt spid="7045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04515">
                                            <p:txEl>
                                              <p:pRg st="3" end="3"/>
                                            </p:txEl>
                                          </p:spTgt>
                                        </p:tgtEl>
                                        <p:attrNameLst>
                                          <p:attrName>style.visibility</p:attrName>
                                        </p:attrNameLst>
                                      </p:cBhvr>
                                      <p:to>
                                        <p:strVal val="visible"/>
                                      </p:to>
                                    </p:set>
                                    <p:animEffect transition="in" filter="dissolve">
                                      <p:cBhvr>
                                        <p:cTn id="17" dur="500"/>
                                        <p:tgtEl>
                                          <p:spTgt spid="704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zh-CN" altLang="en-US"/>
              <a:t>实例分析：业务对象模型</a:t>
            </a:r>
            <a:endParaRPr lang="en-US" altLang="zh-CN"/>
          </a:p>
        </p:txBody>
      </p:sp>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1A410E37-55C2-42A4-8AF0-2FEAA82ED5CF}"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pic>
        <p:nvPicPr>
          <p:cNvPr id="53252"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5914" y="1551009"/>
            <a:ext cx="6408737"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3" name="Rectangle 3"/>
          <p:cNvSpPr>
            <a:spLocks noGrp="1" noChangeArrowheads="1"/>
          </p:cNvSpPr>
          <p:nvPr>
            <p:ph idx="1"/>
          </p:nvPr>
        </p:nvSpPr>
        <p:spPr/>
        <p:txBody>
          <a:bodyPr/>
          <a:lstStyle/>
          <a:p>
            <a:pPr eaLnBrk="1" hangingPunct="1">
              <a:lnSpc>
                <a:spcPct val="150000"/>
              </a:lnSpc>
              <a:defRPr/>
            </a:pPr>
            <a:r>
              <a:rPr lang="zh-CN" altLang="en-US" dirty="0">
                <a:solidFill>
                  <a:srgbClr val="4D4D4D"/>
                </a:solidFill>
              </a:rPr>
              <a:t>分析设计过程简介</a:t>
            </a:r>
            <a:endParaRPr lang="en-US" altLang="zh-CN" dirty="0">
              <a:solidFill>
                <a:srgbClr val="4D4D4D"/>
              </a:solidFill>
            </a:endParaRPr>
          </a:p>
          <a:p>
            <a:pPr eaLnBrk="1" hangingPunct="1">
              <a:lnSpc>
                <a:spcPct val="150000"/>
              </a:lnSpc>
              <a:defRPr/>
            </a:pPr>
            <a:r>
              <a:rPr lang="zh-CN" altLang="en-US" dirty="0">
                <a:solidFill>
                  <a:srgbClr val="4D4D4D"/>
                </a:solidFill>
              </a:rPr>
              <a:t>业务建模基础</a:t>
            </a:r>
            <a:endParaRPr lang="zh-CN" altLang="en-US" dirty="0">
              <a:solidFill>
                <a:srgbClr val="4D4D4D"/>
              </a:solidFill>
            </a:endParaRPr>
          </a:p>
          <a:p>
            <a:pPr eaLnBrk="1" hangingPunct="1">
              <a:lnSpc>
                <a:spcPct val="150000"/>
              </a:lnSpc>
            </a:pPr>
            <a:r>
              <a:rPr lang="zh-CN" altLang="en-US" dirty="0">
                <a:solidFill>
                  <a:srgbClr val="4D4D4D"/>
                </a:solidFill>
              </a:rPr>
              <a:t>业务用例模型</a:t>
            </a:r>
            <a:endParaRPr lang="zh-CN" altLang="en-US" dirty="0">
              <a:solidFill>
                <a:srgbClr val="4D4D4D"/>
              </a:solidFill>
            </a:endParaRPr>
          </a:p>
          <a:p>
            <a:pPr eaLnBrk="1" hangingPunct="1">
              <a:lnSpc>
                <a:spcPct val="150000"/>
              </a:lnSpc>
            </a:pPr>
            <a:r>
              <a:rPr lang="zh-CN" altLang="en-US" dirty="0">
                <a:solidFill>
                  <a:srgbClr val="4D4D4D"/>
                </a:solidFill>
              </a:rPr>
              <a:t>业务对象模型</a:t>
            </a:r>
            <a:endParaRPr lang="en-US" altLang="zh-CN" dirty="0">
              <a:solidFill>
                <a:srgbClr val="4D4D4D"/>
              </a:solidFill>
            </a:endParaRPr>
          </a:p>
          <a:p>
            <a:pPr eaLnBrk="1" hangingPunct="1">
              <a:lnSpc>
                <a:spcPct val="150000"/>
              </a:lnSpc>
              <a:defRPr/>
            </a:pPr>
            <a:r>
              <a:rPr lang="zh-CN" altLang="en-US" dirty="0">
                <a:solidFill>
                  <a:srgbClr val="4D4D4D"/>
                </a:solidFill>
              </a:rPr>
              <a:t>业务建模实践</a:t>
            </a:r>
            <a:endParaRPr lang="en-US" altLang="zh-CN" dirty="0">
              <a:solidFill>
                <a:srgbClr val="4D4D4D"/>
              </a:solidFill>
            </a:endParaRPr>
          </a:p>
          <a:p>
            <a:pPr eaLnBrk="1" hangingPunct="1">
              <a:lnSpc>
                <a:spcPct val="150000"/>
              </a:lnSpc>
              <a:defRPr/>
            </a:pPr>
            <a:r>
              <a:rPr lang="zh-CN" altLang="en-US" dirty="0">
                <a:solidFill>
                  <a:schemeClr val="hlink"/>
                </a:solidFill>
                <a:effectLst>
                  <a:outerShdw blurRad="38100" dist="38100" dir="2700000" algn="tl">
                    <a:srgbClr val="C0C0C0"/>
                  </a:outerShdw>
                </a:effectLst>
              </a:rPr>
              <a:t>从业务模型到系统模型</a:t>
            </a:r>
            <a:endParaRPr lang="zh-CN" altLang="en-US" dirty="0">
              <a:solidFill>
                <a:schemeClr val="hlink"/>
              </a:solidFill>
              <a:effectLst>
                <a:outerShdw blurRad="38100" dist="38100" dir="2700000" algn="tl">
                  <a:srgbClr val="C0C0C0"/>
                </a:outerShdw>
              </a:effectLst>
            </a:endParaRPr>
          </a:p>
        </p:txBody>
      </p:sp>
      <p:sp>
        <p:nvSpPr>
          <p:cNvPr id="542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B3F5444D-79CD-45B5-8EDB-B05070FB62E5}"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sp>
        <p:nvSpPr>
          <p:cNvPr id="2" name="標題 1"/>
          <p:cNvSpPr>
            <a:spLocks noGrp="1"/>
          </p:cNvSpPr>
          <p:nvPr>
            <p:ph type="title"/>
          </p:nvPr>
        </p:nvSpPr>
        <p:spPr/>
        <p:txBody>
          <a:bodyPr/>
          <a:lstStyle/>
          <a:p>
            <a:r>
              <a:rPr lang="zh-CN" altLang="en-US" dirty="0" smtClean="0"/>
              <a:t>内容概要</a:t>
            </a:r>
            <a:endParaRPr lang="zh-TW"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zh-CN" altLang="en-US"/>
              <a:t>从业务模型到系统模型</a:t>
            </a:r>
            <a:endParaRPr lang="en-US" altLang="zh-CN"/>
          </a:p>
        </p:txBody>
      </p:sp>
      <p:sp>
        <p:nvSpPr>
          <p:cNvPr id="55300" name="Rectangle 3"/>
          <p:cNvSpPr>
            <a:spLocks noGrp="1" noChangeArrowheads="1"/>
          </p:cNvSpPr>
          <p:nvPr>
            <p:ph idx="1"/>
          </p:nvPr>
        </p:nvSpPr>
        <p:spPr/>
        <p:txBody>
          <a:bodyPr/>
          <a:lstStyle/>
          <a:p>
            <a:pPr eaLnBrk="1" hangingPunct="1"/>
            <a:r>
              <a:rPr lang="zh-CN" altLang="en-US" dirty="0"/>
              <a:t>对于软件开发而言，业务建模只是辅助环节，并不是最终目标</a:t>
            </a:r>
            <a:endParaRPr lang="zh-CN" altLang="en-US" dirty="0"/>
          </a:p>
          <a:p>
            <a:pPr lvl="1" eaLnBrk="1" hangingPunct="1"/>
            <a:r>
              <a:rPr lang="zh-CN" altLang="en-US" dirty="0"/>
              <a:t>软件工程师最终目标是要构造软件系统</a:t>
            </a:r>
            <a:endParaRPr lang="zh-CN" altLang="en-US" dirty="0"/>
          </a:p>
          <a:p>
            <a:pPr lvl="1" eaLnBrk="1" hangingPunct="1"/>
            <a:r>
              <a:rPr lang="zh-CN" altLang="en-US" dirty="0"/>
              <a:t>业务建模则是一种定义系统模型的辅助手段</a:t>
            </a:r>
            <a:endParaRPr lang="zh-CN" altLang="en-US" dirty="0"/>
          </a:p>
          <a:p>
            <a:pPr eaLnBrk="1" hangingPunct="1"/>
            <a:endParaRPr lang="zh-CN" altLang="en-US" dirty="0"/>
          </a:p>
        </p:txBody>
      </p:sp>
      <p:sp>
        <p:nvSpPr>
          <p:cNvPr id="552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296FD144-DD34-41FA-9F39-AD91167E821B}"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zh-CN" altLang="en-US"/>
              <a:t>业务模型为系统模型提供素材</a:t>
            </a:r>
            <a:endParaRPr lang="en-US" altLang="zh-CN"/>
          </a:p>
        </p:txBody>
      </p:sp>
      <p:sp>
        <p:nvSpPr>
          <p:cNvPr id="56324" name="Rectangle 3"/>
          <p:cNvSpPr>
            <a:spLocks noGrp="1" noChangeArrowheads="1"/>
          </p:cNvSpPr>
          <p:nvPr>
            <p:ph idx="1"/>
          </p:nvPr>
        </p:nvSpPr>
        <p:spPr/>
        <p:txBody>
          <a:bodyPr/>
          <a:lstStyle/>
          <a:p>
            <a:pPr eaLnBrk="1" hangingPunct="1">
              <a:lnSpc>
                <a:spcPct val="90000"/>
              </a:lnSpc>
            </a:pPr>
            <a:r>
              <a:rPr lang="zh-CN" altLang="en-US" dirty="0"/>
              <a:t>为用例视图和逻辑视图提供输入</a:t>
            </a:r>
            <a:endParaRPr lang="zh-CN" altLang="en-US" dirty="0"/>
          </a:p>
          <a:p>
            <a:pPr lvl="1" eaLnBrk="1" hangingPunct="1">
              <a:lnSpc>
                <a:spcPct val="90000"/>
              </a:lnSpc>
            </a:pPr>
            <a:r>
              <a:rPr lang="zh-CN" altLang="en-US" dirty="0"/>
              <a:t>对于每个将被系统实现的业务用例，在用例视图中确定一个系统用例或用例包（或单独的子系统）来实现该业</a:t>
            </a:r>
            <a:r>
              <a:rPr lang="zh-CN" altLang="en-US" dirty="0" smtClean="0"/>
              <a:t>务</a:t>
            </a:r>
            <a:endParaRPr lang="zh-CN" altLang="en-US" dirty="0"/>
          </a:p>
          <a:p>
            <a:pPr lvl="1" eaLnBrk="1" hangingPunct="1">
              <a:lnSpc>
                <a:spcPct val="90000"/>
              </a:lnSpc>
            </a:pPr>
            <a:r>
              <a:rPr lang="zh-CN" altLang="en-US" dirty="0"/>
              <a:t>对于业务对象模型中的业务实体，可以在系统模型中定义对应的实体类</a:t>
            </a:r>
            <a:endParaRPr lang="zh-CN" altLang="en-US" dirty="0"/>
          </a:p>
          <a:p>
            <a:pPr eaLnBrk="1" hangingPunct="1">
              <a:lnSpc>
                <a:spcPct val="90000"/>
              </a:lnSpc>
            </a:pPr>
            <a:r>
              <a:rPr lang="zh-CN" altLang="en-US" dirty="0"/>
              <a:t>为</a:t>
            </a:r>
            <a:r>
              <a:rPr lang="zh-CN" altLang="en-US" dirty="0" smtClean="0"/>
              <a:t>系统</a:t>
            </a:r>
            <a:r>
              <a:rPr lang="zh-CN" altLang="en-US" dirty="0" smtClean="0"/>
              <a:t>架构</a:t>
            </a:r>
            <a:r>
              <a:rPr lang="zh-CN" altLang="en-US" dirty="0" smtClean="0"/>
              <a:t>提供</a:t>
            </a:r>
            <a:r>
              <a:rPr lang="zh-CN" altLang="en-US" dirty="0"/>
              <a:t>一些重要</a:t>
            </a:r>
            <a:r>
              <a:rPr lang="zh-CN" altLang="en-US" dirty="0" smtClean="0"/>
              <a:t>的架构机制</a:t>
            </a:r>
            <a:endParaRPr lang="zh-CN" altLang="en-US" dirty="0"/>
          </a:p>
          <a:p>
            <a:pPr lvl="1" eaLnBrk="1" hangingPunct="1">
              <a:lnSpc>
                <a:spcPct val="90000"/>
              </a:lnSpc>
            </a:pPr>
            <a:r>
              <a:rPr lang="zh-CN" altLang="en-US" dirty="0"/>
              <a:t>在</a:t>
            </a:r>
            <a:r>
              <a:rPr lang="zh-CN" altLang="en-US" dirty="0" smtClean="0"/>
              <a:t>软件架构中</a:t>
            </a:r>
            <a:r>
              <a:rPr lang="zh-CN" altLang="en-US" dirty="0"/>
              <a:t>定义专用层来实现复杂的业务逻辑</a:t>
            </a:r>
            <a:endParaRPr lang="zh-CN" altLang="en-US" dirty="0"/>
          </a:p>
        </p:txBody>
      </p:sp>
      <p:sp>
        <p:nvSpPr>
          <p:cNvPr id="563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AFA64361-8864-4CF5-87E5-A0B22E48EA8E}"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zh-CN" altLang="en-US"/>
              <a:t>业务模型映射到系统模型</a:t>
            </a:r>
            <a:endParaRPr lang="en-US" altLang="zh-CN"/>
          </a:p>
        </p:txBody>
      </p:sp>
      <p:sp>
        <p:nvSpPr>
          <p:cNvPr id="710659" name="Rectangle 3"/>
          <p:cNvSpPr>
            <a:spLocks noGrp="1" noChangeArrowheads="1"/>
          </p:cNvSpPr>
          <p:nvPr>
            <p:ph idx="1"/>
          </p:nvPr>
        </p:nvSpPr>
        <p:spPr/>
        <p:txBody>
          <a:bodyPr/>
          <a:lstStyle/>
          <a:p>
            <a:pPr eaLnBrk="1" hangingPunct="1">
              <a:defRPr/>
            </a:pPr>
            <a:r>
              <a:rPr lang="zh-CN" altLang="en-US" dirty="0" smtClean="0"/>
              <a:t>可能</a:t>
            </a:r>
            <a:r>
              <a:rPr lang="zh-CN" altLang="en-US" dirty="0"/>
              <a:t>的对应关系</a:t>
            </a:r>
            <a:r>
              <a:rPr lang="en-US" altLang="zh-CN" dirty="0"/>
              <a:t>(</a:t>
            </a:r>
            <a:r>
              <a:rPr lang="zh-CN" altLang="en-US" dirty="0"/>
              <a:t>并非一一对应</a:t>
            </a:r>
            <a:r>
              <a:rPr lang="en-US" altLang="zh-CN" dirty="0"/>
              <a:t>)</a:t>
            </a:r>
            <a:endParaRPr lang="en-US" altLang="zh-CN" dirty="0"/>
          </a:p>
          <a:p>
            <a:pPr lvl="1" eaLnBrk="1" hangingPunct="1">
              <a:defRPr/>
            </a:pPr>
            <a:r>
              <a:rPr lang="zh-CN" altLang="en-US" dirty="0"/>
              <a:t>业务用例 </a:t>
            </a:r>
            <a:r>
              <a:rPr lang="en-US" altLang="zh-CN" dirty="0">
                <a:sym typeface="Wingdings" panose="05000000000000000000" pitchFamily="2" charset="2"/>
              </a:rPr>
              <a:t> </a:t>
            </a:r>
            <a:r>
              <a:rPr lang="zh-CN" altLang="en-US" dirty="0">
                <a:sym typeface="Wingdings" panose="05000000000000000000" pitchFamily="2" charset="2"/>
              </a:rPr>
              <a:t>系统</a:t>
            </a:r>
            <a:r>
              <a:rPr lang="en-US" altLang="zh-CN" dirty="0">
                <a:sym typeface="Wingdings" panose="05000000000000000000" pitchFamily="2" charset="2"/>
              </a:rPr>
              <a:t>(</a:t>
            </a:r>
            <a:r>
              <a:rPr lang="zh-CN" altLang="en-US" dirty="0">
                <a:sym typeface="Wingdings" panose="05000000000000000000" pitchFamily="2" charset="2"/>
              </a:rPr>
              <a:t>子系统</a:t>
            </a:r>
            <a:r>
              <a:rPr lang="en-US" altLang="zh-CN" dirty="0">
                <a:sym typeface="Wingdings" panose="05000000000000000000" pitchFamily="2" charset="2"/>
              </a:rPr>
              <a:t>)</a:t>
            </a:r>
            <a:endParaRPr lang="en-US" altLang="zh-CN" dirty="0">
              <a:sym typeface="Wingdings" panose="05000000000000000000" pitchFamily="2" charset="2"/>
            </a:endParaRPr>
          </a:p>
          <a:p>
            <a:pPr lvl="1" eaLnBrk="1" hangingPunct="1">
              <a:defRPr/>
            </a:pPr>
            <a:r>
              <a:rPr lang="zh-CN" altLang="en-US" dirty="0">
                <a:sym typeface="Wingdings" panose="05000000000000000000" pitchFamily="2" charset="2"/>
              </a:rPr>
              <a:t>业务参与者 </a:t>
            </a:r>
            <a:r>
              <a:rPr lang="en-US" altLang="zh-CN" dirty="0">
                <a:sym typeface="Wingdings" panose="05000000000000000000" pitchFamily="2" charset="2"/>
              </a:rPr>
              <a:t> </a:t>
            </a:r>
            <a:r>
              <a:rPr lang="zh-CN" altLang="en-US" dirty="0">
                <a:sym typeface="Wingdings" panose="05000000000000000000" pitchFamily="2" charset="2"/>
              </a:rPr>
              <a:t>系统参与者</a:t>
            </a:r>
            <a:endParaRPr lang="zh-CN" altLang="en-US" dirty="0">
              <a:sym typeface="Wingdings" panose="05000000000000000000" pitchFamily="2" charset="2"/>
            </a:endParaRPr>
          </a:p>
          <a:p>
            <a:pPr lvl="1" eaLnBrk="1" hangingPunct="1">
              <a:defRPr/>
            </a:pPr>
            <a:r>
              <a:rPr lang="zh-CN" altLang="en-US" dirty="0">
                <a:sym typeface="Wingdings" panose="05000000000000000000" pitchFamily="2" charset="2"/>
              </a:rPr>
              <a:t>业务工人 </a:t>
            </a:r>
            <a:r>
              <a:rPr lang="en-US" altLang="zh-CN" dirty="0">
                <a:sym typeface="Wingdings" panose="05000000000000000000" pitchFamily="2" charset="2"/>
              </a:rPr>
              <a:t> </a:t>
            </a:r>
            <a:r>
              <a:rPr lang="zh-CN" altLang="en-US" dirty="0">
                <a:sym typeface="Wingdings" panose="05000000000000000000" pitchFamily="2" charset="2"/>
              </a:rPr>
              <a:t>系统参与者</a:t>
            </a:r>
            <a:endParaRPr lang="zh-CN" altLang="en-US" dirty="0">
              <a:sym typeface="Wingdings" panose="05000000000000000000" pitchFamily="2" charset="2"/>
            </a:endParaRPr>
          </a:p>
          <a:p>
            <a:pPr lvl="1" eaLnBrk="1" hangingPunct="1">
              <a:defRPr/>
            </a:pPr>
            <a:r>
              <a:rPr lang="zh-CN" altLang="en-US" dirty="0">
                <a:sym typeface="Wingdings" panose="05000000000000000000" pitchFamily="2" charset="2"/>
              </a:rPr>
              <a:t>业务工人的操作</a:t>
            </a:r>
            <a:r>
              <a:rPr lang="en-US" altLang="zh-CN" dirty="0">
                <a:sym typeface="Wingdings" panose="05000000000000000000" pitchFamily="2" charset="2"/>
              </a:rPr>
              <a:t>(</a:t>
            </a:r>
            <a:r>
              <a:rPr lang="zh-CN" altLang="en-US" dirty="0">
                <a:sym typeface="Wingdings" panose="05000000000000000000" pitchFamily="2" charset="2"/>
              </a:rPr>
              <a:t>活动</a:t>
            </a:r>
            <a:r>
              <a:rPr lang="en-US" altLang="zh-CN" dirty="0">
                <a:sym typeface="Wingdings" panose="05000000000000000000" pitchFamily="2" charset="2"/>
              </a:rPr>
              <a:t>)  </a:t>
            </a:r>
            <a:r>
              <a:rPr lang="zh-CN" altLang="en-US" dirty="0">
                <a:sym typeface="Wingdings" panose="05000000000000000000" pitchFamily="2" charset="2"/>
              </a:rPr>
              <a:t>系统用例</a:t>
            </a:r>
            <a:endParaRPr lang="zh-CN" altLang="en-US" dirty="0">
              <a:sym typeface="Wingdings" panose="05000000000000000000" pitchFamily="2" charset="2"/>
            </a:endParaRPr>
          </a:p>
          <a:p>
            <a:pPr lvl="1" eaLnBrk="1" hangingPunct="1">
              <a:defRPr/>
            </a:pPr>
            <a:r>
              <a:rPr lang="zh-CN" altLang="en-US" dirty="0">
                <a:sym typeface="Wingdings" panose="05000000000000000000" pitchFamily="2" charset="2"/>
              </a:rPr>
              <a:t>业务实体 </a:t>
            </a:r>
            <a:r>
              <a:rPr lang="en-US" altLang="zh-CN" dirty="0">
                <a:sym typeface="Wingdings" panose="05000000000000000000" pitchFamily="2" charset="2"/>
              </a:rPr>
              <a:t> </a:t>
            </a:r>
            <a:r>
              <a:rPr lang="zh-CN" altLang="en-US" dirty="0">
                <a:sym typeface="Wingdings" panose="05000000000000000000" pitchFamily="2" charset="2"/>
              </a:rPr>
              <a:t>实体类</a:t>
            </a:r>
            <a:endParaRPr lang="en-US" altLang="zh-CN" dirty="0"/>
          </a:p>
        </p:txBody>
      </p:sp>
      <p:sp>
        <p:nvSpPr>
          <p:cNvPr id="573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654A4E06-C2E9-4336-8D07-A687E18F0DFF}"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ctrTitle"/>
          </p:nvPr>
        </p:nvSpPr>
        <p:spPr>
          <a:xfrm>
            <a:off x="2206625" y="1928816"/>
            <a:ext cx="7772400" cy="1755775"/>
          </a:xfrm>
        </p:spPr>
        <p:txBody>
          <a:bodyPr/>
          <a:lstStyle/>
          <a:p>
            <a:pPr eaLnBrk="1" hangingPunct="1">
              <a:defRPr/>
            </a:pPr>
            <a:r>
              <a:rPr lang="zh-CN" altLang="en-US" sz="8800" dirty="0"/>
              <a:t>谢 谢</a:t>
            </a:r>
            <a:r>
              <a:rPr lang="en-US" altLang="zh-CN" sz="8800" dirty="0"/>
              <a:t>!</a:t>
            </a:r>
            <a:endParaRPr lang="zh-CN" altLang="en-US" sz="8800" dirty="0"/>
          </a:p>
        </p:txBody>
      </p:sp>
      <p:sp>
        <p:nvSpPr>
          <p:cNvPr id="114691" name="Rectangle 3"/>
          <p:cNvSpPr>
            <a:spLocks noGrp="1" noChangeArrowheads="1"/>
          </p:cNvSpPr>
          <p:nvPr>
            <p:ph type="subTitle" idx="1"/>
          </p:nvPr>
        </p:nvSpPr>
        <p:spPr/>
        <p:txBody>
          <a:bodyPr/>
          <a:lstStyle/>
          <a:p>
            <a:pPr eaLnBrk="1" hangingPunct="1"/>
            <a:endParaRPr lang="zh-CN" altLang="en-US" dirty="0"/>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a:t>
            </a:r>
            <a:r>
              <a:rPr lang="zh-CN" altLang="en-US" dirty="0"/>
              <a:t>分析设计过程解析</a:t>
            </a:r>
            <a:endParaRPr lang="zh-CN" altLang="en-US" dirty="0"/>
          </a:p>
        </p:txBody>
      </p:sp>
      <p:sp>
        <p:nvSpPr>
          <p:cNvPr id="3" name="内容占位符 2"/>
          <p:cNvSpPr>
            <a:spLocks noGrp="1"/>
          </p:cNvSpPr>
          <p:nvPr>
            <p:ph idx="1"/>
          </p:nvPr>
        </p:nvSpPr>
        <p:spPr/>
        <p:txBody>
          <a:bodyPr/>
          <a:lstStyle/>
          <a:p>
            <a:r>
              <a:rPr lang="zh-CN" altLang="en-US" dirty="0"/>
              <a:t>业务建模</a:t>
            </a:r>
            <a:endParaRPr lang="en-US" altLang="zh-CN" dirty="0"/>
          </a:p>
          <a:p>
            <a:pPr lvl="1"/>
            <a:r>
              <a:rPr lang="zh-CN" altLang="zh-CN" dirty="0"/>
              <a:t>采用软件建模方法分析和理解</a:t>
            </a:r>
            <a:r>
              <a:rPr lang="zh-CN" altLang="en-US" dirty="0"/>
              <a:t>待</a:t>
            </a:r>
            <a:r>
              <a:rPr lang="zh-CN" altLang="zh-CN" dirty="0"/>
              <a:t>开发的业务，描述业务流程</a:t>
            </a:r>
            <a:endParaRPr lang="en-US" altLang="zh-CN" dirty="0"/>
          </a:p>
          <a:p>
            <a:r>
              <a:rPr lang="zh-CN" altLang="en-US" dirty="0"/>
              <a:t>需求：用例建模</a:t>
            </a:r>
            <a:endParaRPr lang="en-US" altLang="zh-CN" dirty="0"/>
          </a:p>
          <a:p>
            <a:pPr lvl="1"/>
            <a:r>
              <a:rPr lang="zh-CN" altLang="en-US" dirty="0"/>
              <a:t>采用</a:t>
            </a:r>
            <a:r>
              <a:rPr lang="en-US" altLang="zh-CN" dirty="0"/>
              <a:t>UML</a:t>
            </a:r>
            <a:r>
              <a:rPr lang="zh-CN" altLang="en-US" dirty="0"/>
              <a:t>用例技术描述软件需求</a:t>
            </a:r>
            <a:endParaRPr lang="en-US" altLang="zh-CN" dirty="0"/>
          </a:p>
          <a:p>
            <a:r>
              <a:rPr lang="zh-CN" altLang="en-US" dirty="0"/>
              <a:t>需求分析：用例分析</a:t>
            </a:r>
            <a:endParaRPr lang="en-US" altLang="zh-CN" dirty="0"/>
          </a:p>
          <a:p>
            <a:pPr lvl="1"/>
            <a:r>
              <a:rPr lang="zh-CN" altLang="zh-CN" dirty="0"/>
              <a:t>采用</a:t>
            </a:r>
            <a:r>
              <a:rPr lang="en-US" altLang="zh-CN" dirty="0"/>
              <a:t>UML</a:t>
            </a:r>
            <a:r>
              <a:rPr lang="zh-CN" altLang="zh-CN" dirty="0"/>
              <a:t>用例分析技术分析软件需求，建立软件系统的分析模型</a:t>
            </a:r>
            <a:endParaRPr lang="en-US" altLang="zh-CN" dirty="0"/>
          </a:p>
        </p:txBody>
      </p:sp>
      <p:sp>
        <p:nvSpPr>
          <p:cNvPr id="4" name="灯片编号占位符 3"/>
          <p:cNvSpPr>
            <a:spLocks noGrp="1"/>
          </p:cNvSpPr>
          <p:nvPr>
            <p:ph type="sldNum" sz="quarter" idx="12"/>
          </p:nvPr>
        </p:nvSpPr>
        <p:spPr/>
        <p:txBody>
          <a:bodyPr/>
          <a:lstStyle/>
          <a:p>
            <a:pPr>
              <a:defRPr/>
            </a:pPr>
            <a:r>
              <a:rPr lang="en-US" altLang="zh-CN"/>
              <a:t>-</a:t>
            </a:r>
            <a:fld id="{3C53F3B8-EBFE-4445-959A-1B2CDDA9072E}" type="slidenum">
              <a:rPr lang="en-US" altLang="zh-CN" smtClean="0"/>
            </a:fld>
            <a:r>
              <a:rPr lang="en-US" altLang="zh-CN"/>
              <a:t>-</a:t>
            </a: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a:t>
            </a:r>
            <a:r>
              <a:rPr lang="zh-CN" altLang="en-US" dirty="0"/>
              <a:t>分析设计过程解析</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架构设计</a:t>
            </a:r>
            <a:r>
              <a:rPr lang="en-US" altLang="zh-CN" dirty="0"/>
              <a:t>	</a:t>
            </a:r>
            <a:endParaRPr lang="en-US" altLang="zh-CN" dirty="0"/>
          </a:p>
          <a:p>
            <a:pPr lvl="1"/>
            <a:r>
              <a:rPr lang="zh-CN" altLang="zh-CN" dirty="0"/>
              <a:t>在系统的全局范围内，以分析模型为基础，设计系统的架构</a:t>
            </a:r>
            <a:endParaRPr lang="en-US" altLang="zh-CN" dirty="0"/>
          </a:p>
          <a:p>
            <a:r>
              <a:rPr lang="zh-CN" altLang="en-US" dirty="0"/>
              <a:t>构件设计</a:t>
            </a:r>
            <a:endParaRPr lang="en-US" altLang="zh-CN" dirty="0"/>
          </a:p>
          <a:p>
            <a:pPr lvl="1"/>
            <a:r>
              <a:rPr lang="zh-CN" altLang="zh-CN" dirty="0"/>
              <a:t>根据架构设计的成果，将分析模型细化，设计系统构件的实现细节</a:t>
            </a:r>
            <a:endParaRPr lang="en-US" altLang="zh-CN" dirty="0"/>
          </a:p>
          <a:p>
            <a:r>
              <a:rPr lang="zh-CN" altLang="en-US" dirty="0"/>
              <a:t>代码实现</a:t>
            </a:r>
            <a:endParaRPr lang="en-US" altLang="zh-CN" dirty="0"/>
          </a:p>
          <a:p>
            <a:pPr lvl="1"/>
            <a:r>
              <a:rPr lang="zh-CN" altLang="zh-CN" dirty="0"/>
              <a:t>将系统构件映射到目标语言上</a:t>
            </a:r>
            <a:endParaRPr lang="zh-CN" altLang="en-US" dirty="0"/>
          </a:p>
        </p:txBody>
      </p:sp>
      <p:sp>
        <p:nvSpPr>
          <p:cNvPr id="4" name="灯片编号占位符 3"/>
          <p:cNvSpPr>
            <a:spLocks noGrp="1"/>
          </p:cNvSpPr>
          <p:nvPr>
            <p:ph type="sldNum" sz="quarter" idx="12"/>
          </p:nvPr>
        </p:nvSpPr>
        <p:spPr/>
        <p:txBody>
          <a:bodyPr/>
          <a:lstStyle/>
          <a:p>
            <a:pPr>
              <a:defRPr/>
            </a:pPr>
            <a:r>
              <a:rPr lang="en-US" altLang="zh-CN"/>
              <a:t>-</a:t>
            </a:r>
            <a:fld id="{3C53F3B8-EBFE-4445-959A-1B2CDDA9072E}" type="slidenum">
              <a:rPr lang="en-US" altLang="zh-CN" smtClean="0"/>
            </a:fld>
            <a:r>
              <a:rPr lang="en-US" altLang="zh-CN"/>
              <a:t>-</a:t>
            </a:r>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分析设计过程解析</a:t>
            </a:r>
            <a:r>
              <a:rPr lang="en-US" altLang="zh-CN" dirty="0"/>
              <a:t>(</a:t>
            </a:r>
            <a:r>
              <a:rPr lang="zh-CN" altLang="en-US" dirty="0"/>
              <a:t>续</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r>
              <a:rPr lang="en-US" altLang="zh-CN"/>
              <a:t>-</a:t>
            </a:r>
            <a:fld id="{3C53F3B8-EBFE-4445-959A-1B2CDDA9072E}" type="slidenum">
              <a:rPr lang="en-US" altLang="zh-CN" smtClean="0"/>
            </a:fld>
            <a:r>
              <a:rPr lang="en-US" altLang="zh-CN"/>
              <a:t>-</a:t>
            </a:r>
            <a:endParaRPr lang="en-US" altLang="zh-CN"/>
          </a:p>
        </p:txBody>
      </p:sp>
      <p:pic>
        <p:nvPicPr>
          <p:cNvPr id="3"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75520" y="1943894"/>
            <a:ext cx="8333428" cy="270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dirty="0"/>
              <a:t>结合过程应用</a:t>
            </a:r>
            <a:r>
              <a:rPr lang="en-US" altLang="zh-CN" dirty="0"/>
              <a:t>UML</a:t>
            </a:r>
            <a:endParaRPr lang="en-US" altLang="zh-CN" dirty="0"/>
          </a:p>
        </p:txBody>
      </p:sp>
      <p:sp>
        <p:nvSpPr>
          <p:cNvPr id="11268" name="Rectangle 3"/>
          <p:cNvSpPr>
            <a:spLocks noGrp="1" noChangeArrowheads="1"/>
          </p:cNvSpPr>
          <p:nvPr>
            <p:ph idx="1"/>
          </p:nvPr>
        </p:nvSpPr>
        <p:spPr/>
        <p:txBody>
          <a:bodyPr/>
          <a:lstStyle/>
          <a:p>
            <a:pPr eaLnBrk="1" hangingPunct="1"/>
            <a:r>
              <a:rPr lang="en-US" altLang="zh-CN" dirty="0"/>
              <a:t>UML2</a:t>
            </a:r>
            <a:r>
              <a:rPr lang="zh-CN" altLang="en-US" dirty="0"/>
              <a:t>提供</a:t>
            </a:r>
            <a:r>
              <a:rPr lang="zh-CN" altLang="en-US" dirty="0" smtClean="0"/>
              <a:t>的</a:t>
            </a:r>
            <a:r>
              <a:rPr lang="en-US" altLang="zh-CN" dirty="0" smtClean="0"/>
              <a:t>14</a:t>
            </a:r>
            <a:r>
              <a:rPr lang="zh-CN" altLang="en-US" dirty="0"/>
              <a:t>种图</a:t>
            </a:r>
            <a:endParaRPr lang="zh-CN" altLang="en-US" dirty="0"/>
          </a:p>
          <a:p>
            <a:pPr eaLnBrk="1" hangingPunct="1"/>
            <a:r>
              <a:rPr lang="zh-CN" altLang="en-US" dirty="0"/>
              <a:t>各类软件过程模型提供了不同的开发活动和工作流</a:t>
            </a:r>
            <a:endParaRPr lang="zh-CN" altLang="en-US" dirty="0"/>
          </a:p>
          <a:p>
            <a:r>
              <a:rPr lang="zh-CN" altLang="en-US" dirty="0" smtClean="0"/>
              <a:t>是一种多对多的关系，没有严格的对应，但有些最佳</a:t>
            </a:r>
            <a:r>
              <a:rPr lang="zh-CN" altLang="en-US" dirty="0" smtClean="0"/>
              <a:t>实践</a:t>
            </a:r>
            <a:endParaRPr lang="zh-CN" altLang="en-US" dirty="0"/>
          </a:p>
          <a:p>
            <a:r>
              <a:rPr kumimoji="0" lang="zh-CN" altLang="en-US" dirty="0" smtClean="0"/>
              <a:t>过程</a:t>
            </a:r>
            <a:r>
              <a:rPr kumimoji="0" lang="zh-CN" altLang="en-US" dirty="0"/>
              <a:t>只是一个模板，每个团</a:t>
            </a:r>
            <a:r>
              <a:rPr kumimoji="0" lang="zh-CN" altLang="en-US" dirty="0" smtClean="0"/>
              <a:t>队</a:t>
            </a:r>
            <a:r>
              <a:rPr lang="zh-CN" altLang="en-US" dirty="0" smtClean="0"/>
              <a:t>、项目</a:t>
            </a:r>
            <a:r>
              <a:rPr kumimoji="0" lang="zh-CN" altLang="en-US" dirty="0" smtClean="0"/>
              <a:t>都</a:t>
            </a:r>
            <a:r>
              <a:rPr kumimoji="0" lang="zh-CN" altLang="en-US" dirty="0"/>
              <a:t>有自己的特点，根据这个模板定义自己的过程</a:t>
            </a:r>
            <a:endParaRPr kumimoji="0" lang="en-US" altLang="zh-CN" dirty="0"/>
          </a:p>
        </p:txBody>
      </p:sp>
      <p:sp>
        <p:nvSpPr>
          <p:cNvPr id="112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lang="en-US" altLang="zh-CN" sz="1200" b="0">
                <a:solidFill>
                  <a:srgbClr val="4D4D4D"/>
                </a:solidFill>
                <a:latin typeface="Arial" panose="020B0604020202020204" pitchFamily="34" charset="0"/>
              </a:rPr>
              <a:t>-</a:t>
            </a:r>
            <a:fld id="{2A641E8E-AACA-4EB1-B02A-2C69ED72A249}" type="slidenum">
              <a:rPr lang="en-US" altLang="zh-CN" sz="1200" b="0">
                <a:solidFill>
                  <a:srgbClr val="4D4D4D"/>
                </a:solidFill>
                <a:latin typeface="Arial" panose="020B0604020202020204" pitchFamily="34" charset="0"/>
              </a:rPr>
            </a:fld>
            <a:r>
              <a:rPr lang="en-US" altLang="zh-CN" sz="1200" b="0">
                <a:solidFill>
                  <a:srgbClr val="4D4D4D"/>
                </a:solidFill>
                <a:latin typeface="Arial" panose="020B0604020202020204" pitchFamily="34" charset="0"/>
              </a:rPr>
              <a:t>-</a:t>
            </a:r>
            <a:endParaRPr lang="en-US" altLang="zh-CN" sz="1200" b="0">
              <a:solidFill>
                <a:srgbClr val="4D4D4D"/>
              </a:solidFill>
              <a:latin typeface="Arial" panose="020B0604020202020204" pitchFamily="34"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56d174b2-258e-48ec-971c-e955ffcfcc56"/>
  <p:tag name="COMMONDATA" val="eyJoZGlkIjoiNWI4MjA0ODNhMTkxNTA0ZmJlMDEyMGNmNTBmMzEyMjg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組">
  <a:themeElements>
    <a:clrScheme name="模組">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自訂 1">
      <a:majorFont>
        <a:latin typeface="Times New Roman"/>
        <a:ea typeface="华文楷体"/>
        <a:cs typeface=""/>
      </a:majorFont>
      <a:minorFont>
        <a:latin typeface="Times New Roman"/>
        <a:ea typeface="华文楷体"/>
        <a:cs typeface=""/>
      </a:minorFont>
    </a:fontScheme>
    <a:fmtScheme name="模組">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emplate>
  <TotalTime>0</TotalTime>
  <Words>5198</Words>
  <Application>WPS 演示</Application>
  <PresentationFormat>自定义</PresentationFormat>
  <Paragraphs>558</Paragraphs>
  <Slides>59</Slides>
  <Notes>11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59</vt:i4>
      </vt:variant>
    </vt:vector>
  </HeadingPairs>
  <TitlesOfParts>
    <vt:vector size="75" baseType="lpstr">
      <vt:lpstr>Arial</vt:lpstr>
      <vt:lpstr>宋体</vt:lpstr>
      <vt:lpstr>Wingdings</vt:lpstr>
      <vt:lpstr>Tahoma</vt:lpstr>
      <vt:lpstr>Wingdings 2</vt:lpstr>
      <vt:lpstr>Wingdings</vt:lpstr>
      <vt:lpstr>Arial</vt:lpstr>
      <vt:lpstr>Wingdings 3</vt:lpstr>
      <vt:lpstr>Wingdings 2</vt:lpstr>
      <vt:lpstr>Times New Roman</vt:lpstr>
      <vt:lpstr>微软雅黑</vt:lpstr>
      <vt:lpstr>黑体</vt:lpstr>
      <vt:lpstr>华文楷体</vt:lpstr>
      <vt:lpstr>Arial Unicode MS</vt:lpstr>
      <vt:lpstr>Verdana</vt:lpstr>
      <vt:lpstr>模組</vt:lpstr>
      <vt:lpstr>基于UML的面向对象系统分析与设计</vt:lpstr>
      <vt:lpstr>业务建模</vt:lpstr>
      <vt:lpstr>内容概要</vt:lpstr>
      <vt:lpstr>内容概要</vt:lpstr>
      <vt:lpstr>UML是标准的符号 </vt:lpstr>
      <vt:lpstr>UML分析设计过程解析</vt:lpstr>
      <vt:lpstr>UML分析设计过程解析(续)</vt:lpstr>
      <vt:lpstr>分析设计过程解析(续)</vt:lpstr>
      <vt:lpstr>结合过程应用UML</vt:lpstr>
      <vt:lpstr>根据团队情况分步改进</vt:lpstr>
      <vt:lpstr>内容概要</vt:lpstr>
      <vt:lpstr>业务建模</vt:lpstr>
      <vt:lpstr>业务建模(续)</vt:lpstr>
      <vt:lpstr>需要业务建模吗？</vt:lpstr>
      <vt:lpstr>内容概要</vt:lpstr>
      <vt:lpstr>业务建模流程</vt:lpstr>
      <vt:lpstr>1.业务参与者(Business Actor)</vt:lpstr>
      <vt:lpstr>识别业务参与者思路</vt:lpstr>
      <vt:lpstr>2.业务用例(Business Use Case)</vt:lpstr>
      <vt:lpstr>业务用例与业务参与者</vt:lpstr>
      <vt:lpstr>识别业务用例的方法</vt:lpstr>
      <vt:lpstr>例：从业务流程拼装业务用例</vt:lpstr>
      <vt:lpstr>3.详述业务用例</vt:lpstr>
      <vt:lpstr>三种可选技术</vt:lpstr>
      <vt:lpstr>选择合适的技术</vt:lpstr>
      <vt:lpstr>活动图</vt:lpstr>
      <vt:lpstr>活动和活动图</vt:lpstr>
      <vt:lpstr>活动节点和活动边</vt:lpstr>
      <vt:lpstr>动作节点</vt:lpstr>
      <vt:lpstr>动作的类别</vt:lpstr>
      <vt:lpstr>动作的类别</vt:lpstr>
      <vt:lpstr>控制节点：决策和合并</vt:lpstr>
      <vt:lpstr>控制节点：分叉和汇合</vt:lpstr>
      <vt:lpstr>控制节点：起点、终点、流终止</vt:lpstr>
      <vt:lpstr>对象节点：一般对象节点</vt:lpstr>
      <vt:lpstr>对象节点：引脚</vt:lpstr>
      <vt:lpstr>活动边</vt:lpstr>
      <vt:lpstr>控制流和对象流</vt:lpstr>
      <vt:lpstr>活动分区</vt:lpstr>
      <vt:lpstr>PowerPoint 演示文稿</vt:lpstr>
      <vt:lpstr>总结：活动图元语</vt:lpstr>
      <vt:lpstr>内容概要</vt:lpstr>
      <vt:lpstr>业务对象模型</vt:lpstr>
      <vt:lpstr>区分业务参与者和业务工人</vt:lpstr>
      <vt:lpstr>餐馆的业务对象模型</vt:lpstr>
      <vt:lpstr>内容概要</vt:lpstr>
      <vt:lpstr>业务建模实践：建模指南</vt:lpstr>
      <vt:lpstr>建模指南：模型的组织</vt:lpstr>
      <vt:lpstr>建模指南：使用构造型</vt:lpstr>
      <vt:lpstr>业务建模实践：实例分析</vt:lpstr>
      <vt:lpstr>实例分析：业务用例模型</vt:lpstr>
      <vt:lpstr>实例分析：旅客住宿业务流程</vt:lpstr>
      <vt:lpstr>实例分析：检查业务用例模型</vt:lpstr>
      <vt:lpstr>实例分析：业务对象模型</vt:lpstr>
      <vt:lpstr>内容概要</vt:lpstr>
      <vt:lpstr>从业务模型到系统模型</vt:lpstr>
      <vt:lpstr>业务模型为系统模型提供素材</vt:lpstr>
      <vt:lpstr>业务模型映射到系统模型</vt:lpstr>
      <vt:lpstr>谢 谢!</vt:lpstr>
    </vt:vector>
  </TitlesOfParts>
  <Company>buaa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面向对象分析设计课程讲义</dc:title>
  <dc:creator>thbin</dc:creator>
  <cp:category>UML</cp:category>
  <cp:lastModifiedBy>Taki</cp:lastModifiedBy>
  <cp:revision>857</cp:revision>
  <cp:lastPrinted>2113-01-01T00:00:00Z</cp:lastPrinted>
  <dcterms:created xsi:type="dcterms:W3CDTF">2005-09-05T02:45:00Z</dcterms:created>
  <dcterms:modified xsi:type="dcterms:W3CDTF">2022-10-20T11:07:52Z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B4136597F73A4B2AA5A33F4296FAE98F</vt:lpwstr>
  </property>
  <property fmtid="{D5CDD505-2E9C-101B-9397-08002B2CF9AE}" pid="3" name="KSOProductBuildVer">
    <vt:lpwstr>2052-11.1.0.12598</vt:lpwstr>
  </property>
</Properties>
</file>