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handoutMasterIdLst>
    <p:handoutMasterId r:id="rId70"/>
  </p:handoutMasterIdLst>
  <p:sldIdLst>
    <p:sldId id="406" r:id="rId3"/>
    <p:sldId id="407" r:id="rId4"/>
    <p:sldId id="259" r:id="rId5"/>
    <p:sldId id="260" r:id="rId7"/>
    <p:sldId id="261" r:id="rId8"/>
    <p:sldId id="376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4" r:id="rId31"/>
    <p:sldId id="285" r:id="rId32"/>
    <p:sldId id="286" r:id="rId33"/>
    <p:sldId id="287" r:id="rId34"/>
    <p:sldId id="288" r:id="rId35"/>
    <p:sldId id="289" r:id="rId36"/>
    <p:sldId id="390" r:id="rId37"/>
    <p:sldId id="290" r:id="rId38"/>
    <p:sldId id="291" r:id="rId39"/>
    <p:sldId id="292" r:id="rId40"/>
    <p:sldId id="293" r:id="rId41"/>
    <p:sldId id="294" r:id="rId42"/>
    <p:sldId id="297" r:id="rId43"/>
    <p:sldId id="298" r:id="rId44"/>
    <p:sldId id="299" r:id="rId45"/>
    <p:sldId id="300" r:id="rId46"/>
    <p:sldId id="301" r:id="rId47"/>
    <p:sldId id="391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93" r:id="rId57"/>
    <p:sldId id="311" r:id="rId58"/>
    <p:sldId id="312" r:id="rId59"/>
    <p:sldId id="313" r:id="rId60"/>
    <p:sldId id="314" r:id="rId61"/>
    <p:sldId id="315" r:id="rId62"/>
    <p:sldId id="316" r:id="rId63"/>
    <p:sldId id="318" r:id="rId64"/>
    <p:sldId id="319" r:id="rId65"/>
    <p:sldId id="320" r:id="rId66"/>
    <p:sldId id="394" r:id="rId67"/>
    <p:sldId id="321" r:id="rId68"/>
    <p:sldId id="408" r:id="rId69"/>
  </p:sldIdLst>
  <p:sldSz cx="12192000" cy="6858000"/>
  <p:notesSz cx="7099300" cy="10234295"/>
  <p:custDataLst>
    <p:tags r:id="rId7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99CCFF"/>
    <a:srgbClr val="808000"/>
    <a:srgbClr val="333300"/>
    <a:srgbClr val="003300"/>
    <a:srgbClr val="336699"/>
    <a:srgbClr val="0099CC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5114" autoAdjust="0"/>
  </p:normalViewPr>
  <p:slideViewPr>
    <p:cSldViewPr>
      <p:cViewPr varScale="1">
        <p:scale>
          <a:sx n="80" d="100"/>
          <a:sy n="80" d="100"/>
        </p:scale>
        <p:origin x="-67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44"/>
    </p:cViewPr>
  </p:sorterViewPr>
  <p:notesViewPr>
    <p:cSldViewPr>
      <p:cViewPr varScale="1">
        <p:scale>
          <a:sx n="77" d="100"/>
          <a:sy n="77" d="100"/>
        </p:scale>
        <p:origin x="-4026" y="-8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4" Type="http://schemas.openxmlformats.org/officeDocument/2006/relationships/tags" Target="tags/tag1.xml"/><Relationship Id="rId73" Type="http://schemas.openxmlformats.org/officeDocument/2006/relationships/tableStyles" Target="tableStyles.xml"/><Relationship Id="rId72" Type="http://schemas.openxmlformats.org/officeDocument/2006/relationships/viewProps" Target="viewProps.xml"/><Relationship Id="rId71" Type="http://schemas.openxmlformats.org/officeDocument/2006/relationships/presProps" Target="presProps.xml"/><Relationship Id="rId70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457A214-3559-4BD8-A032-319DD952FC99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D5963AB-51D7-4B56-957C-52AD6A606A3F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E334A79-A6EA-4649-90AC-1FA7CBC46ED8}" type="slidenum">
              <a:rPr lang="zh-CN" altLang="en-US" sz="1300" b="0" smtClean="0">
                <a:latin typeface="Arial" panose="020B0604020202020204" pitchFamily="34" charset="0"/>
              </a:rPr>
            </a:fld>
            <a:endParaRPr lang="en-US" altLang="zh-CN" sz="1300" b="0">
              <a:latin typeface="Arial" panose="020B0604020202020204" pitchFamily="34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老板考虑预定，所以入住、退房这些就暂时不在考虑范围</a:t>
            </a:r>
            <a:r>
              <a:rPr lang="zh-CN" altLang="en-US"/>
              <a:t>内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091DC07-F5F3-48DD-B962-8D4AFD55F6D2}" type="slidenum">
              <a:rPr lang="zh-CN" altLang="en-US" sz="1300" b="0" smtClean="0">
                <a:latin typeface="Arial" panose="020B0604020202020204" pitchFamily="34" charset="0"/>
              </a:rPr>
            </a:fld>
            <a:endParaRPr lang="en-US" altLang="zh-CN" sz="1300" b="0">
              <a:latin typeface="Arial" panose="020B0604020202020204" pitchFamily="34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68DD9CF-5DC3-417A-ADD6-D523250DFA39}" type="slidenum">
              <a:rPr lang="zh-CN" altLang="en-US" sz="1300" b="0" smtClean="0">
                <a:latin typeface="Arial" panose="020B0604020202020204" pitchFamily="34" charset="0"/>
              </a:rPr>
            </a:fld>
            <a:endParaRPr lang="en-US" altLang="zh-CN" sz="1300" b="0">
              <a:latin typeface="Arial" panose="020B0604020202020204" pitchFamily="34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EA79AC-6B24-463D-A805-26585D538AB6}" type="slidenum">
              <a:rPr lang="zh-CN" altLang="en-US" sz="1300" b="0" smtClean="0">
                <a:latin typeface="Arial" panose="020B0604020202020204" pitchFamily="34" charset="0"/>
              </a:rPr>
            </a:fld>
            <a:endParaRPr lang="en-US" altLang="zh-CN" sz="1300" b="0">
              <a:latin typeface="Arial" panose="020B0604020202020204" pitchFamily="34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B5CBDFE-A75F-4E36-9296-487B36070BBF}" type="slidenum">
              <a:rPr lang="zh-CN" altLang="en-US" sz="1300" b="0" smtClean="0">
                <a:latin typeface="Arial" panose="020B0604020202020204" pitchFamily="34" charset="0"/>
              </a:rPr>
            </a:fld>
            <a:endParaRPr lang="en-US" altLang="zh-CN" sz="1300" b="0">
              <a:latin typeface="Arial" panose="020B0604020202020204" pitchFamily="34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DAB9A9-C240-4474-B846-3DD7D67965CC}" type="slidenum">
              <a:rPr lang="zh-CN" altLang="en-US" sz="1300" b="0" smtClean="0">
                <a:latin typeface="Arial" panose="020B0604020202020204" pitchFamily="34" charset="0"/>
              </a:rPr>
            </a:fld>
            <a:endParaRPr lang="en-US" altLang="zh-CN" sz="1300" b="0">
              <a:latin typeface="Arial" panose="020B0604020202020204" pitchFamily="34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参与者：系统外（清楚系统</a:t>
            </a:r>
            <a:r>
              <a:rPr lang="zh-CN" altLang="en-US"/>
              <a:t>边界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系统的功能通常需要有一些外部的触发来发起</a:t>
            </a:r>
            <a:r>
              <a:rPr lang="en-US" altLang="zh-CN"/>
              <a:t>/</a:t>
            </a:r>
            <a:r>
              <a:rPr lang="zh-CN" altLang="en-US"/>
              <a:t>激励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经理会继承雇员的</a:t>
            </a:r>
            <a:r>
              <a:rPr lang="zh-CN" altLang="en-US"/>
              <a:t>用例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BEC2261-82C5-4DBC-B99A-AE055979CE19}" type="slidenum">
              <a:rPr lang="zh-CN" altLang="en-US" sz="1300" b="0" smtClean="0">
                <a:latin typeface="Arial" panose="020B0604020202020204" pitchFamily="34" charset="0"/>
              </a:rPr>
            </a:fld>
            <a:endParaRPr lang="en-US" altLang="zh-CN" sz="1300" b="0">
              <a:latin typeface="Arial" panose="020B0604020202020204" pitchFamily="34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价值由系统生成，如果不是系统生成的，不能说是</a:t>
            </a:r>
            <a:r>
              <a:rPr lang="zh-CN" altLang="en-US"/>
              <a:t>用例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01AB779-42F9-44DA-AD36-932B11CBE7D6}" type="slidenum">
              <a:rPr lang="zh-CN" altLang="en-US" sz="1300" b="0" smtClean="0">
                <a:latin typeface="Arial" panose="020B0604020202020204" pitchFamily="34" charset="0"/>
              </a:rPr>
            </a:fld>
            <a:endParaRPr lang="en-US" altLang="zh-CN" sz="1300" b="0">
              <a:latin typeface="Arial" panose="020B0604020202020204" pitchFamily="34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400EF7-CB98-41CC-B99D-6AE26E71F366}" type="slidenum">
              <a:rPr lang="zh-CN" altLang="en-US" sz="1300" b="0" smtClean="0">
                <a:latin typeface="Arial" panose="020B0604020202020204" pitchFamily="34" charset="0"/>
              </a:rPr>
            </a:fld>
            <a:endParaRPr lang="en-US" altLang="zh-CN" sz="1300" b="0">
              <a:latin typeface="Arial" panose="020B0604020202020204" pitchFamily="34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吃饭没有办法由系统生成，就不能作为</a:t>
            </a:r>
            <a:r>
              <a:rPr lang="zh-CN" altLang="en-US">
                <a:ea typeface="宋体" panose="02010600030101010101" pitchFamily="2" charset="-122"/>
              </a:rPr>
              <a:t>用例</a:t>
            </a:r>
            <a:endParaRPr lang="zh-CN" altLang="en-US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不同于业务建模，业务建模考虑业务可以提供的价值；这里是软件系统提供的价值，并不包括</a:t>
            </a:r>
            <a:r>
              <a:rPr lang="zh-CN" altLang="en-US">
                <a:ea typeface="宋体" panose="02010600030101010101" pitchFamily="2" charset="-122"/>
              </a:rPr>
              <a:t>业务功能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用户可以理解的</a:t>
            </a:r>
            <a:r>
              <a:rPr lang="zh-CN" altLang="en-US"/>
              <a:t>词汇</a:t>
            </a:r>
            <a:endParaRPr lang="zh-CN" altLang="en-US"/>
          </a:p>
          <a:p>
            <a:r>
              <a:rPr lang="zh-CN" altLang="en-US"/>
              <a:t>但技术词汇并非永远</a:t>
            </a:r>
            <a:r>
              <a:rPr lang="zh-CN" altLang="en-US"/>
              <a:t>不能用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系统</a:t>
            </a:r>
            <a:r>
              <a:rPr lang="zh-CN" altLang="en-US"/>
              <a:t>观点这样的用例图并不推荐，建议用</a:t>
            </a:r>
            <a:r>
              <a:rPr lang="zh-CN" altLang="en-US"/>
              <a:t>用户观点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系统观点</a:t>
            </a:r>
            <a:r>
              <a:rPr lang="en-US" altLang="zh-CN"/>
              <a:t>→</a:t>
            </a:r>
            <a:r>
              <a:rPr lang="zh-CN" altLang="en-US"/>
              <a:t>功能</a:t>
            </a: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38B8112-C754-4337-BFE8-32271EC274B2}" type="slidenum">
              <a:rPr lang="zh-CN" altLang="en-US" sz="1300" b="0" smtClean="0">
                <a:latin typeface="Arial" panose="020B0604020202020204" pitchFamily="34" charset="0"/>
              </a:rPr>
            </a:fld>
            <a:endParaRPr lang="en-US" altLang="zh-CN" sz="1300" b="0">
              <a:latin typeface="Arial" panose="020B0604020202020204" pitchFamily="34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B9ECB40-F0C0-4E0A-8519-A18187CC363E}" type="slidenum">
              <a:rPr lang="zh-CN" altLang="en-US" sz="1300" b="0" smtClean="0">
                <a:latin typeface="Arial" panose="020B0604020202020204" pitchFamily="34" charset="0"/>
              </a:rPr>
            </a:fld>
            <a:endParaRPr lang="en-US" altLang="zh-CN" sz="1300" b="0">
              <a:latin typeface="Arial" panose="020B0604020202020204" pitchFamily="34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笔记：</a:t>
            </a:r>
            <a:endParaRPr lang="zh-CN" altLang="en-US"/>
          </a:p>
          <a:p>
            <a:r>
              <a:rPr lang="zh-CN" altLang="en-US"/>
              <a:t>用户一开始不明确自己需要的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用例优点：</a:t>
            </a:r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抽象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稳定</a:t>
            </a:r>
            <a:endParaRPr lang="zh-CN" altLang="en-US"/>
          </a:p>
          <a:p>
            <a:r>
              <a:rPr lang="zh-CN" altLang="en-US"/>
              <a:t>可以把容易变更的东西进行</a:t>
            </a:r>
            <a:r>
              <a:rPr lang="zh-CN" altLang="en-US"/>
              <a:t>封装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从用户视角</a:t>
            </a:r>
            <a:r>
              <a:rPr lang="zh-CN" altLang="en-US"/>
              <a:t>出发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092736-F996-44C3-B7EB-4A46309A42EC}" type="slidenum">
              <a:rPr lang="zh-CN" altLang="en-US" sz="1300" b="0" smtClean="0">
                <a:latin typeface="Arial" panose="020B0604020202020204" pitchFamily="34" charset="0"/>
              </a:rPr>
            </a:fld>
            <a:endParaRPr lang="en-US" altLang="zh-CN" sz="1300" b="0">
              <a:latin typeface="Arial" panose="020B0604020202020204" pitchFamily="34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6848A4-8428-43CD-BBD2-EE99095B85A6}" type="slidenum">
              <a:rPr lang="zh-CN" altLang="en-US" sz="1300" b="0" smtClean="0">
                <a:latin typeface="Arial" panose="020B0604020202020204" pitchFamily="34" charset="0"/>
              </a:rPr>
            </a:fld>
            <a:endParaRPr lang="en-US" altLang="zh-CN" sz="1300" b="0">
              <a:latin typeface="Arial" panose="020B0604020202020204" pitchFamily="34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6ACB9-5BFE-4EF3-B91C-463DEBBCCA89}" type="slidenum">
              <a:rPr lang="zh-CN" altLang="en-US" smtClean="0"/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013A5948-C572-4A45-8388-DE4E873D8B50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EA087514-DBC3-4F18-B126-1E056A3FAD03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74C2F54C-52AD-47FC-B80B-56D32F7F9136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D6E6B468-02A4-41FE-B3CE-B77921BD89DB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313B5030-E818-4E33-B39F-291F5E9F4D7A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3606F398-8D4B-4DEB-B16A-FAF288C18440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032872BE-FA2C-46C2-A169-1F30EC6FAD64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DFCFE3A8-A593-4639-BBAE-F87840FCABEA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5B838669-9B40-452C-9C7C-05CE661747FF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DF5EE5D7-DA54-4996-B04D-BEB0C65CB3ED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-</a:t>
            </a:r>
            <a:fld id="{84D0465F-A6A2-4704-8971-06036326BA03}" type="slidenum">
              <a:rPr lang="en-US" altLang="zh-CN" smtClean="0"/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438785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 panose="05020102010507070707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 panose="05000000000000000000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28600" algn="l" rtl="0" eaLnBrk="1" latinLnBrk="0" hangingPunct="1">
        <a:spcBef>
          <a:spcPct val="20000"/>
        </a:spcBef>
        <a:buClr>
          <a:schemeClr val="accent3"/>
        </a:buClr>
        <a:buFont typeface="Arial" panose="020B0604020202020204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880" algn="l" rtl="0" eaLnBrk="1" latinLnBrk="0" hangingPunct="1">
        <a:spcBef>
          <a:spcPct val="20000"/>
        </a:spcBef>
        <a:buClr>
          <a:schemeClr val="accent4"/>
        </a:buClr>
        <a:buFont typeface="Arial" panose="020B0604020202020204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210" indent="-182880" algn="l" rtl="0" eaLnBrk="1" latinLnBrk="0" hangingPunct="1">
        <a:spcBef>
          <a:spcPct val="20000"/>
        </a:spcBef>
        <a:buClr>
          <a:schemeClr val="accent5"/>
        </a:buClr>
        <a:buFont typeface="Wingdings 3" panose="05040102010807070707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505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390" indent="-182880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1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w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w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UML的面向对象系统分析与设计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副标题 2"/>
          <p:cNvSpPr txBox="1"/>
          <p:nvPr/>
        </p:nvSpPr>
        <p:spPr>
          <a:xfrm>
            <a:off x="952464" y="4572008"/>
            <a:ext cx="107696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深圳大学计算机与软件学院　刘嘉祥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以用例为中心组织需求</a:t>
            </a:r>
            <a:endParaRPr lang="zh-CN" altLang="en-US"/>
          </a:p>
        </p:txBody>
      </p:sp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4458B7C3-8E1E-4A41-BD57-A0AA88F11D3A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727043" name="Oval 3"/>
          <p:cNvSpPr>
            <a:spLocks noChangeArrowheads="1"/>
          </p:cNvSpPr>
          <p:nvPr/>
        </p:nvSpPr>
        <p:spPr bwMode="auto">
          <a:xfrm>
            <a:off x="4897415" y="3479819"/>
            <a:ext cx="1150938" cy="1079500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44" name="Oval 4"/>
          <p:cNvSpPr>
            <a:spLocks noChangeArrowheads="1"/>
          </p:cNvSpPr>
          <p:nvPr/>
        </p:nvSpPr>
        <p:spPr bwMode="auto">
          <a:xfrm>
            <a:off x="4825978" y="3406794"/>
            <a:ext cx="1295400" cy="1223962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45" name="Text Box 5"/>
          <p:cNvSpPr txBox="1">
            <a:spLocks noChangeArrowheads="1"/>
          </p:cNvSpPr>
          <p:nvPr/>
        </p:nvSpPr>
        <p:spPr bwMode="auto">
          <a:xfrm>
            <a:off x="4968853" y="3765569"/>
            <a:ext cx="1008062" cy="457200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0" lang="zh-CN" altLang="en-US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用例</a:t>
            </a:r>
            <a:endParaRPr kumimoji="0" lang="zh-CN" altLang="en-US">
              <a:solidFill>
                <a:srgbClr val="FF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7046" name="Oval 6"/>
          <p:cNvSpPr>
            <a:spLocks noChangeArrowheads="1"/>
          </p:cNvSpPr>
          <p:nvPr/>
        </p:nvSpPr>
        <p:spPr bwMode="auto">
          <a:xfrm>
            <a:off x="3025753" y="1678007"/>
            <a:ext cx="4895850" cy="4537075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47" name="Line 7"/>
          <p:cNvSpPr>
            <a:spLocks noChangeShapeType="1"/>
          </p:cNvSpPr>
          <p:nvPr/>
        </p:nvSpPr>
        <p:spPr bwMode="auto">
          <a:xfrm flipV="1">
            <a:off x="5976915" y="2398732"/>
            <a:ext cx="1225550" cy="12239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48" name="Line 8"/>
          <p:cNvSpPr>
            <a:spLocks noChangeShapeType="1"/>
          </p:cNvSpPr>
          <p:nvPr/>
        </p:nvSpPr>
        <p:spPr bwMode="auto">
          <a:xfrm>
            <a:off x="6121379" y="4125932"/>
            <a:ext cx="1800225" cy="1444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49" name="Line 9"/>
          <p:cNvSpPr>
            <a:spLocks noChangeShapeType="1"/>
          </p:cNvSpPr>
          <p:nvPr/>
        </p:nvSpPr>
        <p:spPr bwMode="auto">
          <a:xfrm flipV="1">
            <a:off x="5473679" y="1678006"/>
            <a:ext cx="71437" cy="17287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50" name="Line 10"/>
          <p:cNvSpPr>
            <a:spLocks noChangeShapeType="1"/>
          </p:cNvSpPr>
          <p:nvPr/>
        </p:nvSpPr>
        <p:spPr bwMode="auto">
          <a:xfrm flipH="1" flipV="1">
            <a:off x="3816328" y="2325707"/>
            <a:ext cx="1223962" cy="12239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51" name="Line 11"/>
          <p:cNvSpPr>
            <a:spLocks noChangeShapeType="1"/>
          </p:cNvSpPr>
          <p:nvPr/>
        </p:nvSpPr>
        <p:spPr bwMode="auto">
          <a:xfrm flipH="1">
            <a:off x="3600429" y="4414857"/>
            <a:ext cx="1368425" cy="10080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52" name="Line 12"/>
          <p:cNvSpPr>
            <a:spLocks noChangeShapeType="1"/>
          </p:cNvSpPr>
          <p:nvPr/>
        </p:nvSpPr>
        <p:spPr bwMode="auto">
          <a:xfrm>
            <a:off x="5400653" y="4630757"/>
            <a:ext cx="0" cy="15843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53" name="Line 13"/>
          <p:cNvSpPr>
            <a:spLocks noChangeShapeType="1"/>
          </p:cNvSpPr>
          <p:nvPr/>
        </p:nvSpPr>
        <p:spPr bwMode="auto">
          <a:xfrm>
            <a:off x="5905478" y="4486295"/>
            <a:ext cx="1223962" cy="11525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54" name="Line 14"/>
          <p:cNvSpPr>
            <a:spLocks noChangeShapeType="1"/>
          </p:cNvSpPr>
          <p:nvPr/>
        </p:nvSpPr>
        <p:spPr bwMode="auto">
          <a:xfrm flipH="1">
            <a:off x="3024166" y="3983056"/>
            <a:ext cx="180022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55" name="Text Box 15"/>
          <p:cNvSpPr txBox="1">
            <a:spLocks noChangeArrowheads="1"/>
          </p:cNvSpPr>
          <p:nvPr/>
        </p:nvSpPr>
        <p:spPr bwMode="auto">
          <a:xfrm>
            <a:off x="5616554" y="2470170"/>
            <a:ext cx="1152525" cy="369887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可支持性</a:t>
            </a:r>
            <a:endParaRPr kumimoji="0" lang="zh-CN" altLang="en-US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7056" name="Text Box 16"/>
          <p:cNvSpPr txBox="1">
            <a:spLocks noChangeArrowheads="1"/>
          </p:cNvSpPr>
          <p:nvPr/>
        </p:nvSpPr>
        <p:spPr bwMode="auto">
          <a:xfrm>
            <a:off x="6408716" y="3406795"/>
            <a:ext cx="1439863" cy="369887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数据需求</a:t>
            </a:r>
            <a:endParaRPr kumimoji="0" lang="zh-CN" altLang="en-US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7057" name="Text Box 17"/>
          <p:cNvSpPr txBox="1">
            <a:spLocks noChangeArrowheads="1"/>
          </p:cNvSpPr>
          <p:nvPr/>
        </p:nvSpPr>
        <p:spPr bwMode="auto">
          <a:xfrm>
            <a:off x="6265840" y="4406919"/>
            <a:ext cx="1511300" cy="366712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业务规则</a:t>
            </a:r>
            <a:endParaRPr kumimoji="0" lang="zh-CN" altLang="en-US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7058" name="Text Box 18"/>
          <p:cNvSpPr txBox="1">
            <a:spLocks noChangeArrowheads="1"/>
          </p:cNvSpPr>
          <p:nvPr/>
        </p:nvSpPr>
        <p:spPr bwMode="auto">
          <a:xfrm>
            <a:off x="5473678" y="5199081"/>
            <a:ext cx="1295400" cy="369332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设计约束</a:t>
            </a:r>
            <a:endParaRPr kumimoji="0" lang="zh-CN" altLang="en-US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7059" name="Text Box 19"/>
          <p:cNvSpPr txBox="1">
            <a:spLocks noChangeArrowheads="1"/>
          </p:cNvSpPr>
          <p:nvPr/>
        </p:nvSpPr>
        <p:spPr bwMode="auto">
          <a:xfrm>
            <a:off x="4321154" y="5056207"/>
            <a:ext cx="1296987" cy="366713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/>
                <a:ea typeface="宋体" panose="02010600030101010101" pitchFamily="2" charset="-122"/>
              </a:rPr>
              <a:t>……</a:t>
            </a:r>
            <a:endParaRPr kumimoji="0" lang="en-US" altLang="zh-CN" sz="18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7060" name="Text Box 20"/>
          <p:cNvSpPr txBox="1">
            <a:spLocks noChangeArrowheads="1"/>
          </p:cNvSpPr>
          <p:nvPr/>
        </p:nvSpPr>
        <p:spPr bwMode="auto">
          <a:xfrm>
            <a:off x="3384529" y="4264045"/>
            <a:ext cx="1584325" cy="369887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可用性</a:t>
            </a:r>
            <a:endParaRPr kumimoji="0" lang="zh-CN" altLang="en-US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7061" name="Text Box 21"/>
          <p:cNvSpPr txBox="1">
            <a:spLocks noChangeArrowheads="1"/>
          </p:cNvSpPr>
          <p:nvPr/>
        </p:nvSpPr>
        <p:spPr bwMode="auto">
          <a:xfrm>
            <a:off x="3384529" y="3327420"/>
            <a:ext cx="1368425" cy="369887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可靠性</a:t>
            </a:r>
            <a:endParaRPr kumimoji="0" lang="zh-CN" altLang="en-US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7062" name="Text Box 22"/>
          <p:cNvSpPr txBox="1">
            <a:spLocks noChangeArrowheads="1"/>
          </p:cNvSpPr>
          <p:nvPr/>
        </p:nvSpPr>
        <p:spPr bwMode="auto">
          <a:xfrm>
            <a:off x="4319565" y="2470169"/>
            <a:ext cx="1296988" cy="366712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性能</a:t>
            </a:r>
            <a:endParaRPr kumimoji="0" lang="zh-CN" altLang="en-US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2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2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2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2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2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2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2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2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2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2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2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2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2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2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2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2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2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2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3" grpId="0" animBg="1"/>
      <p:bldP spid="727044" grpId="0" animBg="1"/>
      <p:bldP spid="727045" grpId="0"/>
      <p:bldP spid="727046" grpId="0" animBg="1"/>
      <p:bldP spid="727047" grpId="0" animBg="1"/>
      <p:bldP spid="727048" grpId="0" animBg="1"/>
      <p:bldP spid="727049" grpId="0" animBg="1"/>
      <p:bldP spid="727050" grpId="0" animBg="1"/>
      <p:bldP spid="727051" grpId="0" animBg="1"/>
      <p:bldP spid="727052" grpId="0" animBg="1"/>
      <p:bldP spid="727053" grpId="0" animBg="1"/>
      <p:bldP spid="727054" grpId="0" animBg="1"/>
      <p:bldP spid="727055" grpId="0"/>
      <p:bldP spid="727056" grpId="0"/>
      <p:bldP spid="727057" grpId="0"/>
      <p:bldP spid="727058" grpId="0"/>
      <p:bldP spid="727059" grpId="0"/>
      <p:bldP spid="727060" grpId="0"/>
      <p:bldP spid="727061" grpId="0"/>
      <p:bldP spid="7270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用例</a:t>
            </a:r>
            <a:r>
              <a:rPr lang="zh-CN" altLang="en-US" dirty="0" smtClean="0"/>
              <a:t>的发展</a:t>
            </a:r>
            <a:endParaRPr lang="zh-CN" altLang="en-US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zh-CN" dirty="0"/>
              <a:t>Use Cases —Yesterday, Today and Tomorrow</a:t>
            </a:r>
            <a:r>
              <a:rPr lang="zh-CN" altLang="en-US" dirty="0"/>
              <a:t>（</a:t>
            </a:r>
            <a:r>
              <a:rPr lang="en-US" altLang="zh-CN" dirty="0" err="1"/>
              <a:t>Ivar</a:t>
            </a:r>
            <a:r>
              <a:rPr lang="en-US" altLang="zh-CN" dirty="0"/>
              <a:t> Jacobson, The Rational Edge, 2003.3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 eaLnBrk="1" hangingPunct="1">
              <a:lnSpc>
                <a:spcPct val="70000"/>
              </a:lnSpc>
            </a:pPr>
            <a:r>
              <a:rPr lang="zh-CN" altLang="en-US" dirty="0"/>
              <a:t>萌芽期（</a:t>
            </a:r>
            <a:r>
              <a:rPr lang="en-US" altLang="zh-CN" dirty="0"/>
              <a:t>1967-1986</a:t>
            </a:r>
            <a:r>
              <a:rPr lang="zh-CN" altLang="en-US" dirty="0"/>
              <a:t>）</a:t>
            </a:r>
            <a:endParaRPr lang="zh-CN" altLang="en-US" dirty="0"/>
          </a:p>
          <a:p>
            <a:pPr lvl="2" eaLnBrk="1" hangingPunct="1">
              <a:lnSpc>
                <a:spcPct val="70000"/>
              </a:lnSpc>
            </a:pPr>
            <a:r>
              <a:rPr lang="en-US" altLang="zh-CN" dirty="0" err="1"/>
              <a:t>Ivar</a:t>
            </a:r>
            <a:r>
              <a:rPr lang="en-US" altLang="zh-CN" dirty="0"/>
              <a:t> Jacobson</a:t>
            </a:r>
            <a:r>
              <a:rPr lang="zh-CN" altLang="en-US" dirty="0"/>
              <a:t>在爱立信，把各种不同类型的电话呼叫称为</a:t>
            </a:r>
            <a:r>
              <a:rPr lang="en-US" altLang="zh-CN" dirty="0"/>
              <a:t>traffic case</a:t>
            </a:r>
            <a:r>
              <a:rPr lang="zh-CN" altLang="en-US" dirty="0"/>
              <a:t>，而完成呼叫则需要交换机具备相应的功能</a:t>
            </a:r>
            <a:r>
              <a:rPr lang="en-US" altLang="zh-CN" dirty="0"/>
              <a:t>function</a:t>
            </a:r>
            <a:r>
              <a:rPr lang="zh-CN" altLang="en-US" dirty="0"/>
              <a:t>或特征</a:t>
            </a:r>
            <a:r>
              <a:rPr lang="en-US" altLang="zh-CN" dirty="0"/>
              <a:t>feature</a:t>
            </a:r>
            <a:endParaRPr lang="en-US" altLang="zh-CN" dirty="0"/>
          </a:p>
          <a:p>
            <a:pPr lvl="2" eaLnBrk="1" hangingPunct="1">
              <a:lnSpc>
                <a:spcPct val="70000"/>
              </a:lnSpc>
            </a:pPr>
            <a:r>
              <a:rPr lang="en-US" altLang="zh-CN" dirty="0"/>
              <a:t>1986</a:t>
            </a:r>
            <a:r>
              <a:rPr lang="zh-CN" altLang="en-US" dirty="0"/>
              <a:t>年，提出术语</a:t>
            </a:r>
            <a:r>
              <a:rPr lang="en-US" altLang="zh-CN" dirty="0"/>
              <a:t>use case</a:t>
            </a:r>
            <a:endParaRPr lang="en-US" altLang="zh-CN" dirty="0"/>
          </a:p>
          <a:p>
            <a:pPr lvl="2" eaLnBrk="1" hangingPunct="1">
              <a:lnSpc>
                <a:spcPct val="70000"/>
              </a:lnSpc>
            </a:pPr>
            <a:r>
              <a:rPr lang="en-US" altLang="zh-CN" dirty="0"/>
              <a:t>1987</a:t>
            </a:r>
            <a:r>
              <a:rPr lang="zh-CN" altLang="en-US" dirty="0"/>
              <a:t>年，</a:t>
            </a:r>
            <a:r>
              <a:rPr lang="en-US" altLang="zh-CN" dirty="0"/>
              <a:t>OOPSLA’86</a:t>
            </a:r>
            <a:r>
              <a:rPr lang="zh-CN" altLang="en-US" dirty="0"/>
              <a:t>采用</a:t>
            </a:r>
            <a:r>
              <a:rPr lang="en-US" altLang="zh-CN" dirty="0"/>
              <a:t>Jacobson</a:t>
            </a:r>
            <a:r>
              <a:rPr lang="zh-CN" altLang="en-US" dirty="0"/>
              <a:t>论文，用例诞生</a:t>
            </a:r>
            <a:endParaRPr lang="zh-CN" altLang="en-US" dirty="0"/>
          </a:p>
          <a:p>
            <a:pPr lvl="1" eaLnBrk="1" hangingPunct="1">
              <a:lnSpc>
                <a:spcPct val="70000"/>
              </a:lnSpc>
            </a:pPr>
            <a:r>
              <a:rPr lang="zh-CN" altLang="en-US" dirty="0"/>
              <a:t>成熟期（</a:t>
            </a:r>
            <a:r>
              <a:rPr lang="en-US" altLang="zh-CN" dirty="0"/>
              <a:t>1987-1992</a:t>
            </a:r>
            <a:r>
              <a:rPr lang="zh-CN" altLang="en-US" dirty="0"/>
              <a:t>）</a:t>
            </a:r>
            <a:endParaRPr lang="zh-CN" altLang="en-US" dirty="0"/>
          </a:p>
          <a:p>
            <a:pPr lvl="2" eaLnBrk="1" hangingPunct="1">
              <a:lnSpc>
                <a:spcPct val="70000"/>
              </a:lnSpc>
            </a:pPr>
            <a:r>
              <a:rPr lang="en-US" altLang="zh-CN" dirty="0" err="1"/>
              <a:t>Objectory</a:t>
            </a:r>
            <a:r>
              <a:rPr lang="en-US" altLang="zh-CN" dirty="0"/>
              <a:t> AB</a:t>
            </a:r>
            <a:r>
              <a:rPr lang="zh-CN" altLang="en-US" dirty="0"/>
              <a:t>公司，以用例内容为核心的</a:t>
            </a:r>
            <a:r>
              <a:rPr lang="en-US" altLang="zh-CN" dirty="0" err="1"/>
              <a:t>Objectory</a:t>
            </a:r>
            <a:r>
              <a:rPr lang="en-US" altLang="zh-CN" dirty="0"/>
              <a:t> Process</a:t>
            </a:r>
            <a:r>
              <a:rPr lang="zh-CN" altLang="en-US" dirty="0"/>
              <a:t>（对象工厂过程）</a:t>
            </a:r>
            <a:endParaRPr lang="zh-CN" altLang="en-US" dirty="0"/>
          </a:p>
          <a:p>
            <a:pPr lvl="1" eaLnBrk="1" hangingPunct="1">
              <a:lnSpc>
                <a:spcPct val="70000"/>
              </a:lnSpc>
            </a:pPr>
            <a:r>
              <a:rPr lang="zh-CN" altLang="en-US" dirty="0"/>
              <a:t>发展期（</a:t>
            </a:r>
            <a:r>
              <a:rPr lang="en-US" altLang="zh-CN" dirty="0"/>
              <a:t>1992-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 eaLnBrk="1" hangingPunct="1">
              <a:lnSpc>
                <a:spcPct val="70000"/>
              </a:lnSpc>
            </a:pPr>
            <a:r>
              <a:rPr lang="zh-CN" altLang="en-US" dirty="0"/>
              <a:t>用例在面向对象方法中的应用，并成为</a:t>
            </a:r>
            <a:r>
              <a:rPr lang="en-US" altLang="zh-CN" dirty="0"/>
              <a:t>UML</a:t>
            </a:r>
            <a:r>
              <a:rPr lang="zh-CN" altLang="en-US" dirty="0"/>
              <a:t>的一部分</a:t>
            </a:r>
            <a:endParaRPr lang="zh-CN" altLang="en-US" dirty="0"/>
          </a:p>
        </p:txBody>
      </p:sp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27974309-1339-4FC4-BD11-30C3ABB68741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4D4D4D"/>
                </a:solidFill>
              </a:rPr>
              <a:t>理解需求</a:t>
            </a:r>
            <a:endParaRPr lang="en-US" altLang="zh-CN" dirty="0">
              <a:solidFill>
                <a:srgbClr val="4D4D4D"/>
              </a:solidFill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需求获取</a:t>
            </a:r>
            <a:endParaRPr lang="zh-CN" altLang="en-US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zh-CN" altLang="en-US" dirty="0"/>
              <a:t>用例建模流程</a:t>
            </a:r>
            <a:endParaRPr lang="zh-CN" altLang="en-US" dirty="0"/>
          </a:p>
          <a:p>
            <a:pPr lvl="1" eaLnBrk="1" hangingPunct="1">
              <a:defRPr/>
            </a:pPr>
            <a:r>
              <a:rPr kumimoji="0" lang="zh-CN" altLang="en-US" dirty="0"/>
              <a:t>获取原始需求</a:t>
            </a:r>
            <a:endParaRPr kumimoji="0" lang="zh-CN" altLang="en-US" dirty="0"/>
          </a:p>
          <a:p>
            <a:pPr lvl="1" eaLnBrk="1" hangingPunct="1">
              <a:defRPr/>
            </a:pPr>
            <a:r>
              <a:rPr kumimoji="0" lang="zh-CN" altLang="en-US" dirty="0"/>
              <a:t>构建初始用例模型</a:t>
            </a:r>
            <a:endParaRPr kumimoji="0" lang="zh-CN" altLang="en-US" dirty="0"/>
          </a:p>
          <a:p>
            <a:pPr lvl="1" eaLnBrk="1" hangingPunct="1">
              <a:defRPr/>
            </a:pPr>
            <a:r>
              <a:rPr kumimoji="0" lang="zh-CN" altLang="en-US" dirty="0"/>
              <a:t>编写用例文档</a:t>
            </a:r>
            <a:endParaRPr kumimoji="0" lang="zh-CN" altLang="en-US" dirty="0"/>
          </a:p>
          <a:p>
            <a:pPr lvl="1" eaLnBrk="1" hangingPunct="1">
              <a:defRPr/>
            </a:pPr>
            <a:r>
              <a:rPr kumimoji="0" lang="zh-CN" altLang="en-US" dirty="0"/>
              <a:t>重构用例模型</a:t>
            </a:r>
            <a:endParaRPr kumimoji="0" lang="en-US" altLang="zh-CN" dirty="0"/>
          </a:p>
          <a:p>
            <a:pPr eaLnBrk="1" hangingPunct="1">
              <a:defRPr/>
            </a:pPr>
            <a:r>
              <a:rPr kumimoji="0" lang="zh-CN" altLang="en-US" dirty="0"/>
              <a:t>其他问题</a:t>
            </a:r>
            <a:endParaRPr kumimoji="0" lang="en-US" altLang="zh-CN" dirty="0"/>
          </a:p>
        </p:txBody>
      </p:sp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503ECDE6-B7E4-4897-BBCA-17228FB8E0AA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内容概要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需求获取</a:t>
            </a:r>
            <a:endParaRPr lang="en-US" altLang="zh-CN"/>
          </a:p>
        </p:txBody>
      </p:sp>
      <p:sp>
        <p:nvSpPr>
          <p:cNvPr id="73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有业务模型：从业务模型获取需求</a:t>
            </a:r>
            <a:endParaRPr lang="zh-CN" altLang="en-US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/>
              <a:t>无</a:t>
            </a:r>
            <a:r>
              <a:rPr lang="zh-CN" altLang="en-US" dirty="0"/>
              <a:t>业务模型：采用需求启发技术，从涉众获得</a:t>
            </a:r>
            <a:endParaRPr lang="zh-CN" altLang="en-US" dirty="0"/>
          </a:p>
          <a:p>
            <a:pPr eaLnBrk="1" hangingPunct="1">
              <a:lnSpc>
                <a:spcPct val="150000"/>
              </a:lnSpc>
              <a:defRPr/>
            </a:pPr>
            <a:endParaRPr lang="en-US" altLang="zh-CN" dirty="0"/>
          </a:p>
        </p:txBody>
      </p:sp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7612D75A-CEAC-4382-B2F0-F17502E4169D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从业务模型获取需求</a:t>
            </a:r>
            <a:endParaRPr lang="en-US" altLang="zh-CN"/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从业务用例模型中获取系统需求，来构建系统用例模型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1. </a:t>
            </a:r>
            <a:r>
              <a:rPr lang="zh-CN" altLang="en-US" dirty="0"/>
              <a:t>寻找业务改进点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2. </a:t>
            </a:r>
            <a:r>
              <a:rPr lang="zh-CN" altLang="en-US" dirty="0"/>
              <a:t>定义项目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远景</a:t>
            </a:r>
            <a:endParaRPr lang="zh-CN" altLang="en-US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/>
            <a:r>
              <a:rPr lang="en-US" altLang="zh-CN" dirty="0"/>
              <a:t>3. </a:t>
            </a:r>
            <a:r>
              <a:rPr lang="zh-CN" altLang="en-US" dirty="0"/>
              <a:t>导出系统需求</a:t>
            </a:r>
            <a:endParaRPr lang="en-US" altLang="zh-CN" dirty="0"/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E60023A1-2AFE-4428-8ABB-0C2F0A3F9176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 </a:t>
            </a:r>
            <a:r>
              <a:rPr lang="zh-CN" altLang="en-US"/>
              <a:t>业务改进点</a:t>
            </a:r>
            <a:endParaRPr lang="en-US" altLang="zh-CN"/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业务模型描述业务现状，这些现状：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有些可能一直运转的很好，不需要改进，也就没有必要作为软件需求来由系统实现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而另外可能更多的业务在运转过程中存在这样或那样的问题，这些问题就成为业务待改进的</a:t>
            </a:r>
            <a:r>
              <a:rPr lang="zh-CN" altLang="en-US" dirty="0">
                <a:solidFill>
                  <a:srgbClr val="FF0000"/>
                </a:solidFill>
              </a:rPr>
              <a:t>改进点</a:t>
            </a:r>
            <a:r>
              <a:rPr lang="zh-CN" altLang="en-US" dirty="0"/>
              <a:t>，也就很可能作为软件需求而存在</a:t>
            </a:r>
            <a:endParaRPr lang="zh-CN" altLang="en-US" dirty="0"/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E9358A09-FD69-4445-AE3C-41172D17A7C9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寻找业务改进点</a:t>
            </a:r>
            <a:endParaRPr lang="en-US" altLang="zh-CN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从业务流程中获取改进点的思路：</a:t>
            </a:r>
            <a:endParaRPr lang="en-US" altLang="zh-CN" dirty="0"/>
          </a:p>
          <a:p>
            <a:pPr lvl="1" eaLnBrk="1" hangingPunct="1"/>
            <a:r>
              <a:rPr lang="zh-CN" altLang="en-US" dirty="0" smtClean="0"/>
              <a:t>流程</a:t>
            </a:r>
            <a:r>
              <a:rPr lang="zh-CN" altLang="en-US" dirty="0"/>
              <a:t>控制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复杂业务逻辑</a:t>
            </a:r>
            <a:endParaRPr lang="zh-CN" altLang="en-US" dirty="0"/>
          </a:p>
          <a:p>
            <a:pPr lvl="1" eaLnBrk="1" hangingPunct="1"/>
            <a:r>
              <a:rPr kumimoji="0" lang="zh-CN" altLang="en-US" dirty="0" smtClean="0"/>
              <a:t>使用业务</a:t>
            </a:r>
            <a:r>
              <a:rPr kumimoji="0" lang="zh-CN" altLang="en-US" dirty="0"/>
              <a:t>对象</a:t>
            </a:r>
            <a:endParaRPr kumimoji="0" lang="zh-CN" altLang="en-US" dirty="0"/>
          </a:p>
          <a:p>
            <a:pPr lvl="1" eaLnBrk="1" hangingPunct="1"/>
            <a:r>
              <a:rPr kumimoji="0" lang="zh-CN" altLang="en-US" dirty="0"/>
              <a:t>自动化业务</a:t>
            </a:r>
            <a:endParaRPr kumimoji="0" lang="zh-CN" altLang="en-US" dirty="0"/>
          </a:p>
          <a:p>
            <a:pPr lvl="1" eaLnBrk="1" hangingPunct="1"/>
            <a:r>
              <a:rPr kumimoji="0" lang="en-US" altLang="zh-CN" dirty="0"/>
              <a:t>……</a:t>
            </a:r>
            <a:endParaRPr kumimoji="0" lang="en-US" altLang="zh-CN" dirty="0"/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4436B348-45C8-479B-A117-2573FFD8519E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改进点</a:t>
            </a:r>
            <a:r>
              <a:rPr lang="en-US" altLang="zh-CN" dirty="0"/>
              <a:t>1</a:t>
            </a:r>
            <a:r>
              <a:rPr lang="zh-CN" altLang="en-US" dirty="0"/>
              <a:t>：流程控制</a:t>
            </a:r>
            <a:endParaRPr lang="en-US" altLang="zh-CN" dirty="0"/>
          </a:p>
        </p:txBody>
      </p:sp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38E9B691-4F99-4F21-89A5-D13E9BFE19BF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1" y="2133600"/>
            <a:ext cx="55530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626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1773239"/>
            <a:ext cx="17716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改进点</a:t>
            </a:r>
            <a:r>
              <a:rPr lang="en-US" altLang="zh-CN" dirty="0"/>
              <a:t>2</a:t>
            </a:r>
            <a:r>
              <a:rPr lang="zh-CN" altLang="en-US" dirty="0"/>
              <a:t>：复杂业务逻辑</a:t>
            </a:r>
            <a:endParaRPr lang="en-US" altLang="zh-CN" dirty="0"/>
          </a:p>
        </p:txBody>
      </p:sp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A6D0DE95-211A-4133-A5DC-505BED2DBE6D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2505869"/>
            <a:ext cx="28194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改进点</a:t>
            </a:r>
            <a:r>
              <a:rPr lang="en-US" altLang="zh-CN" dirty="0"/>
              <a:t>3</a:t>
            </a:r>
            <a:r>
              <a:rPr lang="zh-CN" altLang="en-US" dirty="0"/>
              <a:t>：访问和操作业务对象</a:t>
            </a:r>
            <a:endParaRPr lang="en-US" altLang="zh-CN" dirty="0"/>
          </a:p>
        </p:txBody>
      </p:sp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8AABD33F-C3F6-4CE9-8912-715328B1EA27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1916113"/>
            <a:ext cx="6264275" cy="314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用例建模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 </a:t>
            </a:r>
            <a:r>
              <a:rPr lang="en-US" altLang="zh-CN" dirty="0" smtClean="0"/>
              <a:t>5 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改进点</a:t>
            </a:r>
            <a:r>
              <a:rPr lang="en-US" altLang="zh-CN" dirty="0"/>
              <a:t>4</a:t>
            </a:r>
            <a:r>
              <a:rPr lang="zh-CN" altLang="en-US" dirty="0"/>
              <a:t>：自动化业务</a:t>
            </a:r>
            <a:endParaRPr lang="en-US" altLang="zh-CN" dirty="0"/>
          </a:p>
        </p:txBody>
      </p:sp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C9AB68DC-EFFA-444B-B1B1-1B9564F458A6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2708276"/>
            <a:ext cx="37147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933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1" y="1628775"/>
            <a:ext cx="24288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 </a:t>
            </a:r>
            <a:r>
              <a:rPr lang="zh-CN" altLang="en-US"/>
              <a:t>远景</a:t>
            </a:r>
            <a:r>
              <a:rPr lang="en-US" altLang="zh-CN"/>
              <a:t>(Vision)</a:t>
            </a:r>
            <a:endParaRPr lang="en-US" altLang="zh-CN"/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 smtClean="0"/>
              <a:t>业务改进</a:t>
            </a:r>
            <a:r>
              <a:rPr lang="zh-CN" altLang="en-US" dirty="0"/>
              <a:t>点不等同于软件需求</a:t>
            </a:r>
            <a:endParaRPr lang="zh-CN" altLang="en-US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用户根据自身的</a:t>
            </a:r>
            <a:r>
              <a:rPr lang="zh-CN" altLang="en-US" dirty="0">
                <a:solidFill>
                  <a:srgbClr val="FF0000"/>
                </a:solidFill>
              </a:rPr>
              <a:t>工作特点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支付能力</a:t>
            </a:r>
            <a:r>
              <a:rPr lang="zh-CN" altLang="en-US" dirty="0"/>
              <a:t>决定哪些应该改进，哪些不需要改进</a:t>
            </a:r>
            <a:endParaRPr lang="zh-CN" altLang="en-US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这就是用户的远景，它表明用户改进的目标，这也将成为项目的目标</a:t>
            </a:r>
            <a:endParaRPr lang="zh-CN" altLang="en-US" dirty="0"/>
          </a:p>
          <a:p>
            <a:pPr eaLnBrk="1" hangingPunct="1">
              <a:lnSpc>
                <a:spcPct val="80000"/>
              </a:lnSpc>
            </a:pPr>
            <a:r>
              <a:rPr lang="zh-CN" altLang="en-US" dirty="0"/>
              <a:t>业务模型描述了“现实是什么”，远景则描述“希望的改进” </a:t>
            </a:r>
            <a:endParaRPr lang="zh-CN" altLang="en-US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远景表达了“为什么要开发这个系统”</a:t>
            </a:r>
            <a:endParaRPr lang="zh-CN" altLang="en-US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在业务现状</a:t>
            </a:r>
            <a:r>
              <a:rPr lang="en-US" altLang="zh-CN" dirty="0"/>
              <a:t>(</a:t>
            </a:r>
            <a:r>
              <a:rPr lang="zh-CN" altLang="en-US" dirty="0"/>
              <a:t>业务模型</a:t>
            </a:r>
            <a:r>
              <a:rPr lang="en-US" altLang="zh-CN" dirty="0"/>
              <a:t>)</a:t>
            </a:r>
            <a:r>
              <a:rPr lang="zh-CN" altLang="en-US" dirty="0"/>
              <a:t>下，开发系统是为了达到什么目标？</a:t>
            </a:r>
            <a:endParaRPr lang="zh-CN" altLang="en-US" dirty="0"/>
          </a:p>
        </p:txBody>
      </p:sp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E7B8BF18-BDDC-4552-BAA9-DABE2E44C63C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项目远景的作用</a:t>
            </a:r>
            <a:endParaRPr lang="en-US" altLang="zh-CN" dirty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远景包含了对待开发系统的目标和约束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代表了项目涉及的</a:t>
            </a:r>
            <a:r>
              <a:rPr lang="zh-CN" altLang="en-US" dirty="0">
                <a:solidFill>
                  <a:srgbClr val="FF0000"/>
                </a:solidFill>
              </a:rPr>
              <a:t>所有人</a:t>
            </a:r>
            <a:r>
              <a:rPr lang="zh-CN" altLang="en-US" dirty="0"/>
              <a:t>之间达成的第一个</a:t>
            </a:r>
            <a:r>
              <a:rPr lang="zh-CN" altLang="en-US" dirty="0">
                <a:solidFill>
                  <a:srgbClr val="FF0000"/>
                </a:solidFill>
              </a:rPr>
              <a:t>共识</a:t>
            </a:r>
            <a:endParaRPr lang="zh-CN" altLang="en-US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是项目核心需求的概览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为更详细的技术需求提供了契约性的依据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指导团队实现具体的业务目标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远景的作用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最初，根据项目的远景目标来决定项目是否值得继续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在项目批准后，团队根据项目远景来指导后续的需求和设计</a:t>
            </a:r>
            <a:endParaRPr lang="zh-CN" altLang="en-US" dirty="0"/>
          </a:p>
        </p:txBody>
      </p:sp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0ED79E87-1353-442A-8A82-00452FA4A269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远景说明</a:t>
            </a:r>
            <a:endParaRPr lang="en-US" altLang="zh-CN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远景可以作为一个单独的文档存在，而这其中最重要的部分就是关于远景目标的说明，它建立了一个项目涉及的所有人的共同目标</a:t>
            </a:r>
            <a:endParaRPr lang="zh-CN" altLang="en-US" sz="2800"/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远景说明应该是精确、清晰和激励性的描述，以便激励所有的团队成员为达成该远景而努力。一个好的远景应该具有以下五个特点</a:t>
            </a:r>
            <a:r>
              <a:rPr lang="en-US" altLang="zh-CN" sz="2800"/>
              <a:t>(SMART)</a:t>
            </a:r>
            <a:r>
              <a:rPr lang="zh-CN" altLang="en-US" sz="2800"/>
              <a:t>：</a:t>
            </a:r>
            <a:endParaRPr lang="zh-CN" altLang="en-US" sz="280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具体的（</a:t>
            </a:r>
            <a:r>
              <a:rPr lang="en-US" altLang="zh-CN" sz="2400"/>
              <a:t>Specific</a:t>
            </a:r>
            <a:r>
              <a:rPr lang="zh-CN" altLang="en-US" sz="2400"/>
              <a:t>）</a:t>
            </a:r>
            <a:endParaRPr lang="zh-CN" altLang="en-US" sz="240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可测量的（</a:t>
            </a:r>
            <a:r>
              <a:rPr lang="en-US" altLang="zh-CN" sz="2400"/>
              <a:t>Measurable</a:t>
            </a:r>
            <a:r>
              <a:rPr lang="zh-CN" altLang="en-US" sz="2400"/>
              <a:t>）</a:t>
            </a:r>
            <a:endParaRPr lang="zh-CN" altLang="en-US" sz="240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可实现的（</a:t>
            </a:r>
            <a:r>
              <a:rPr lang="en-US" altLang="zh-CN" sz="2400"/>
              <a:t>Achievable</a:t>
            </a:r>
            <a:r>
              <a:rPr lang="zh-CN" altLang="en-US" sz="2400"/>
              <a:t>）</a:t>
            </a:r>
            <a:endParaRPr lang="zh-CN" altLang="en-US" sz="240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相关的（</a:t>
            </a:r>
            <a:r>
              <a:rPr lang="en-US" altLang="zh-CN" sz="2400"/>
              <a:t>Relevant</a:t>
            </a:r>
            <a:r>
              <a:rPr lang="zh-CN" altLang="en-US" sz="2400"/>
              <a:t>）</a:t>
            </a:r>
            <a:endParaRPr lang="zh-CN" altLang="en-US" sz="240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基于时间的（</a:t>
            </a:r>
            <a:r>
              <a:rPr lang="en-US" altLang="zh-CN" sz="2400"/>
              <a:t>Time-based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B74248B7-B269-49D2-932D-15792462125C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 </a:t>
            </a:r>
            <a:r>
              <a:rPr lang="zh-CN" altLang="en-US"/>
              <a:t>导出系统需求</a:t>
            </a:r>
            <a:endParaRPr lang="en-US" altLang="zh-CN"/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从业务改进点入手，结合项目远景，导出系统需求：</a:t>
            </a:r>
            <a:endParaRPr lang="zh-CN" altLang="en-US"/>
          </a:p>
          <a:p>
            <a:pPr lvl="1" eaLnBrk="1" hangingPunct="1"/>
            <a:r>
              <a:rPr lang="zh-CN" altLang="en-US"/>
              <a:t>对于每一个业务改进点，明确是否是为了达到远景目标的需要</a:t>
            </a:r>
            <a:endParaRPr lang="zh-CN" altLang="en-US"/>
          </a:p>
          <a:p>
            <a:pPr lvl="1" eaLnBrk="1" hangingPunct="1"/>
            <a:r>
              <a:rPr lang="zh-CN" altLang="en-US"/>
              <a:t>如果是则作为软件需求而存在，并把相</a:t>
            </a:r>
            <a:r>
              <a:rPr lang="zh-CN" altLang="en-US" smtClean="0"/>
              <a:t>应的模</a:t>
            </a:r>
            <a:r>
              <a:rPr lang="zh-CN" altLang="en-US"/>
              <a:t>型作为系统模型</a:t>
            </a:r>
            <a:endParaRPr lang="zh-CN" altLang="en-US"/>
          </a:p>
          <a:p>
            <a:pPr lvl="1" eaLnBrk="1" hangingPunct="1"/>
            <a:r>
              <a:rPr lang="zh-CN" altLang="en-US"/>
              <a:t>如果不是则不作为需求而存在，可能作为一项潜在的需求考虑，也可能直接抛弃 </a:t>
            </a:r>
            <a:endParaRPr lang="zh-CN" altLang="en-US"/>
          </a:p>
        </p:txBody>
      </p:sp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25817841-BB4E-4F56-9270-BB5219D00A30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实例分析：旅店系统开发背景</a:t>
            </a:r>
            <a:endParaRPr lang="zh-CN" altLang="en-US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随着旅店声誉日益提高，住宿人员越来越多，旅客为了能够获得好的房间，均提前预订房间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r>
              <a:rPr kumimoji="0" lang="zh-CN" altLang="en-US" sz="2800" dirty="0"/>
              <a:t>然而，随着预订的增多、预订周期的拉长，前台服务员工作压力也日益增大，还经常出现工作的失误，使得已经预订好房间的旅客也不能按期入住，这给旅店的声誉带来不好的影响</a:t>
            </a:r>
            <a:endParaRPr kumimoji="0" lang="zh-CN" altLang="en-US" sz="2800" dirty="0"/>
          </a:p>
          <a:p>
            <a:pPr eaLnBrk="1" hangingPunct="1">
              <a:lnSpc>
                <a:spcPct val="80000"/>
              </a:lnSpc>
            </a:pPr>
            <a:r>
              <a:rPr kumimoji="0" lang="zh-CN" altLang="en-US" sz="2800" dirty="0"/>
              <a:t>为此，旅店</a:t>
            </a:r>
            <a:r>
              <a:rPr kumimoji="0" lang="zh-CN" altLang="en-US" sz="2800" dirty="0" smtClean="0"/>
              <a:t>老板希望</a:t>
            </a:r>
            <a:r>
              <a:rPr kumimoji="0" lang="zh-CN" altLang="en-US" sz="2800" dirty="0"/>
              <a:t>能够通过计算机来自动管理这些预订业务，不过由于目前资金的问题，目前只开发一个单机版的系统，不提供网上业务；并且旅店方面的其它业务暂不考虑信息化问题</a:t>
            </a:r>
            <a:endParaRPr kumimoji="0" lang="zh-CN" altLang="en-US" sz="2800" dirty="0"/>
          </a:p>
          <a:p>
            <a:pPr eaLnBrk="1" hangingPunct="1">
              <a:lnSpc>
                <a:spcPct val="80000"/>
              </a:lnSpc>
            </a:pPr>
            <a:r>
              <a:rPr kumimoji="0" lang="zh-CN" altLang="en-US" sz="2800" dirty="0"/>
              <a:t>旅店老板委托某计算机公司开发该系统，并承诺如果系统运转良好的话，将会考虑进一步合作事宜</a:t>
            </a:r>
            <a:endParaRPr kumimoji="0" lang="zh-CN" altLang="en-US" sz="2800" dirty="0"/>
          </a:p>
        </p:txBody>
      </p:sp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60847EFF-4157-4325-B7A9-558ADFF962AC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远景：旅店预订系统</a:t>
            </a:r>
            <a:endParaRPr lang="en-US" altLang="zh-CN"/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A</a:t>
            </a:r>
            <a:r>
              <a:rPr lang="zh-CN" altLang="en-US" sz="2800" dirty="0"/>
              <a:t>很荣幸地成为项目经理，并被要求在两个月之内发布该系统的第一个版本，同时还被要求要为后续的开发提供必备的接口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结合现状和老板的要求，考虑</a:t>
            </a:r>
            <a:r>
              <a:rPr lang="zh-CN" altLang="en-US" sz="2800" dirty="0" smtClean="0"/>
              <a:t>到项目</a:t>
            </a:r>
            <a:r>
              <a:rPr lang="zh-CN" altLang="en-US" sz="2800" dirty="0"/>
              <a:t>可扩展的要求，</a:t>
            </a:r>
            <a:r>
              <a:rPr lang="en-US" altLang="zh-CN" sz="2800" dirty="0"/>
              <a:t>A</a:t>
            </a:r>
            <a:r>
              <a:rPr lang="zh-CN" altLang="en-US" sz="2800" dirty="0"/>
              <a:t>首先进行了简单的业务建模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之后，</a:t>
            </a:r>
            <a:r>
              <a:rPr lang="en-US" altLang="zh-CN" sz="2800" dirty="0"/>
              <a:t>A</a:t>
            </a:r>
            <a:r>
              <a:rPr lang="zh-CN" altLang="en-US" sz="2800" dirty="0"/>
              <a:t>初步定义了项目的</a:t>
            </a:r>
            <a:r>
              <a:rPr lang="zh-CN" altLang="en-US" sz="2800" dirty="0" smtClean="0"/>
              <a:t>远景“在未来两个月内，实现旅店预订系统，能够准确、快捷地为旅客预订所需的房间”：</a:t>
            </a:r>
            <a:endParaRPr lang="zh-CN" altLang="en-US" sz="2800" dirty="0"/>
          </a:p>
          <a:p>
            <a:pPr lvl="1" eaLnBrk="1" hangingPunct="1">
              <a:lnSpc>
                <a:spcPct val="80000"/>
              </a:lnSpc>
            </a:pPr>
            <a:r>
              <a:rPr kumimoji="0" lang="zh-CN" altLang="en-US" sz="2400" dirty="0"/>
              <a:t>提前准确地为旅客预订所需的房间</a:t>
            </a:r>
            <a:endParaRPr kumimoji="0" lang="zh-CN" altLang="en-US" sz="2400" dirty="0"/>
          </a:p>
          <a:p>
            <a:pPr lvl="1" eaLnBrk="1" hangingPunct="1">
              <a:lnSpc>
                <a:spcPct val="80000"/>
              </a:lnSpc>
            </a:pPr>
            <a:r>
              <a:rPr kumimoji="0" lang="zh-CN" altLang="en-US" sz="2400" dirty="0"/>
              <a:t>旅客可以在规定的时间内方便地取消预订的房间</a:t>
            </a:r>
            <a:endParaRPr kumimoji="0" lang="zh-CN" altLang="en-US" sz="2400" dirty="0"/>
          </a:p>
          <a:p>
            <a:pPr lvl="1" eaLnBrk="1" hangingPunct="1">
              <a:lnSpc>
                <a:spcPct val="80000"/>
              </a:lnSpc>
            </a:pPr>
            <a:r>
              <a:rPr kumimoji="0" lang="zh-CN" altLang="en-US" sz="2400" dirty="0"/>
              <a:t>旅店老板能够</a:t>
            </a:r>
            <a:r>
              <a:rPr kumimoji="0" lang="zh-CN" altLang="en-US" sz="2400" dirty="0" smtClean="0"/>
              <a:t>定期地获取预订信息</a:t>
            </a:r>
            <a:r>
              <a:rPr kumimoji="0" lang="zh-CN" altLang="en-US" sz="2400" dirty="0"/>
              <a:t>，根据这些信息可以及时调整</a:t>
            </a:r>
            <a:r>
              <a:rPr kumimoji="0" lang="zh-CN" altLang="en-US" sz="2400" dirty="0" smtClean="0"/>
              <a:t>房间价格</a:t>
            </a:r>
            <a:endParaRPr kumimoji="0" lang="zh-CN" altLang="en-US" sz="2400" dirty="0"/>
          </a:p>
          <a:p>
            <a:pPr lvl="1" eaLnBrk="1" hangingPunct="1">
              <a:lnSpc>
                <a:spcPct val="80000"/>
              </a:lnSpc>
            </a:pPr>
            <a:r>
              <a:rPr kumimoji="0" lang="zh-CN" altLang="en-US" sz="2400" dirty="0"/>
              <a:t>及时、快速地计算房间费用、预订费用、取消预订后退款金额等信息</a:t>
            </a:r>
            <a:endParaRPr kumimoji="0" lang="zh-CN" altLang="en-US" sz="2400" dirty="0"/>
          </a:p>
          <a:p>
            <a:pPr lvl="1" eaLnBrk="1" hangingPunct="1">
              <a:lnSpc>
                <a:spcPct val="80000"/>
              </a:lnSpc>
            </a:pPr>
            <a:r>
              <a:rPr kumimoji="0" lang="zh-CN" altLang="en-US" sz="2400" dirty="0" smtClean="0"/>
              <a:t>预留</a:t>
            </a:r>
            <a:r>
              <a:rPr kumimoji="0" lang="zh-CN" altLang="en-US" sz="2400" dirty="0"/>
              <a:t>接口：可以为以后的网络版，以及其它业务系统的开发提供支持</a:t>
            </a:r>
            <a:endParaRPr kumimoji="0" lang="zh-CN" altLang="en-US" sz="2400" dirty="0"/>
          </a:p>
          <a:p>
            <a:pPr>
              <a:lnSpc>
                <a:spcPct val="80000"/>
              </a:lnSpc>
            </a:pPr>
            <a:r>
              <a:rPr kumimoji="0" lang="zh-CN" altLang="en-US" dirty="0" smtClean="0"/>
              <a:t>具体</a:t>
            </a:r>
            <a:r>
              <a:rPr kumimoji="0" lang="en-US" altLang="zh-CN" dirty="0" smtClean="0"/>
              <a:t>(S)</a:t>
            </a:r>
            <a:r>
              <a:rPr kumimoji="0" lang="zh-CN" altLang="en-US" dirty="0" smtClean="0"/>
              <a:t>、可测量</a:t>
            </a:r>
            <a:r>
              <a:rPr kumimoji="0" lang="en-US" altLang="zh-CN" dirty="0" smtClean="0"/>
              <a:t>(M)</a:t>
            </a:r>
            <a:r>
              <a:rPr kumimoji="0" lang="zh-CN" altLang="en-US" dirty="0" smtClean="0"/>
              <a:t>、可实现</a:t>
            </a:r>
            <a:r>
              <a:rPr kumimoji="0" lang="en-US" altLang="zh-CN" dirty="0" smtClean="0"/>
              <a:t>(A)</a:t>
            </a:r>
            <a:r>
              <a:rPr kumimoji="0" lang="zh-CN" altLang="en-US" dirty="0" smtClean="0"/>
              <a:t>、相关</a:t>
            </a:r>
            <a:r>
              <a:rPr kumimoji="0" lang="en-US" altLang="zh-CN" dirty="0" smtClean="0"/>
              <a:t>(R)</a:t>
            </a:r>
            <a:r>
              <a:rPr kumimoji="0" lang="zh-CN" altLang="en-US" dirty="0" smtClean="0"/>
              <a:t>、基于时间</a:t>
            </a:r>
            <a:r>
              <a:rPr kumimoji="0" lang="en-US" altLang="zh-CN" dirty="0" smtClean="0"/>
              <a:t>(T)</a:t>
            </a:r>
            <a:r>
              <a:rPr kumimoji="0" lang="zh-CN" altLang="en-US" dirty="0" smtClean="0"/>
              <a:t>？</a:t>
            </a:r>
            <a:endParaRPr kumimoji="0" lang="en-US" altLang="zh-CN" dirty="0"/>
          </a:p>
        </p:txBody>
      </p:sp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12AD0808-C32E-40BE-AD01-2B6B4025458D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结合远景，获取系统需求</a:t>
            </a:r>
            <a:endParaRPr lang="zh-CN" altLang="en-US"/>
          </a:p>
        </p:txBody>
      </p:sp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EE45DAA1-1B7C-4202-A9A4-51C8D61DC278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30723" name="Picture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85860"/>
            <a:ext cx="7505700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/>
          <p:nvPr/>
        </p:nvGrpSpPr>
        <p:grpSpPr bwMode="auto">
          <a:xfrm>
            <a:off x="3000376" y="1501759"/>
            <a:ext cx="7343775" cy="2303462"/>
            <a:chOff x="930" y="663"/>
            <a:chExt cx="4626" cy="1451"/>
          </a:xfrm>
        </p:grpSpPr>
        <p:sp>
          <p:nvSpPr>
            <p:cNvPr id="30731" name="Oval 5"/>
            <p:cNvSpPr>
              <a:spLocks noChangeArrowheads="1"/>
            </p:cNvSpPr>
            <p:nvPr/>
          </p:nvSpPr>
          <p:spPr bwMode="auto">
            <a:xfrm>
              <a:off x="930" y="1207"/>
              <a:ext cx="2268" cy="907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0732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2" y="663"/>
              <a:ext cx="1814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3" name="Line 7"/>
            <p:cNvSpPr>
              <a:spLocks noChangeShapeType="1"/>
            </p:cNvSpPr>
            <p:nvPr/>
          </p:nvSpPr>
          <p:spPr bwMode="auto">
            <a:xfrm flipV="1">
              <a:off x="3061" y="1026"/>
              <a:ext cx="2087" cy="40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4" name="Line 8"/>
            <p:cNvSpPr>
              <a:spLocks noChangeShapeType="1"/>
            </p:cNvSpPr>
            <p:nvPr/>
          </p:nvSpPr>
          <p:spPr bwMode="auto">
            <a:xfrm>
              <a:off x="3061" y="663"/>
              <a:ext cx="817" cy="363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5"/>
          <p:cNvGrpSpPr/>
          <p:nvPr/>
        </p:nvGrpSpPr>
        <p:grpSpPr bwMode="auto">
          <a:xfrm>
            <a:off x="5303838" y="1501760"/>
            <a:ext cx="5364162" cy="4568825"/>
            <a:chOff x="2381" y="663"/>
            <a:chExt cx="3379" cy="2878"/>
          </a:xfrm>
        </p:grpSpPr>
        <p:sp>
          <p:nvSpPr>
            <p:cNvPr id="30727" name="Oval 10"/>
            <p:cNvSpPr>
              <a:spLocks noChangeArrowheads="1"/>
            </p:cNvSpPr>
            <p:nvPr/>
          </p:nvSpPr>
          <p:spPr bwMode="auto">
            <a:xfrm rot="-3600000">
              <a:off x="3026" y="2014"/>
              <a:ext cx="882" cy="2172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0728" name="Picture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8" y="1661"/>
              <a:ext cx="1882" cy="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9" name="Line 12"/>
            <p:cNvSpPr>
              <a:spLocks noChangeShapeType="1"/>
            </p:cNvSpPr>
            <p:nvPr/>
          </p:nvSpPr>
          <p:spPr bwMode="auto">
            <a:xfrm flipV="1">
              <a:off x="3606" y="2024"/>
              <a:ext cx="1588" cy="64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0" name="Line 13"/>
            <p:cNvSpPr>
              <a:spLocks noChangeShapeType="1"/>
            </p:cNvSpPr>
            <p:nvPr/>
          </p:nvSpPr>
          <p:spPr bwMode="auto">
            <a:xfrm>
              <a:off x="3061" y="663"/>
              <a:ext cx="1045" cy="1406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4D4D4D"/>
                </a:solidFill>
              </a:rPr>
              <a:t>理解需求</a:t>
            </a:r>
            <a:endParaRPr lang="en-US" altLang="zh-CN" dirty="0">
              <a:solidFill>
                <a:srgbClr val="4D4D4D"/>
              </a:solidFill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rgbClr val="4D4D4D"/>
                </a:solidFill>
              </a:rPr>
              <a:t>需求获取</a:t>
            </a:r>
            <a:endParaRPr lang="zh-CN" altLang="en-US" dirty="0">
              <a:solidFill>
                <a:srgbClr val="4D4D4D"/>
              </a:solidFill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用例建模流程</a:t>
            </a:r>
            <a:endParaRPr lang="zh-CN" altLang="en-US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defRPr/>
            </a:pPr>
            <a:r>
              <a:rPr kumimoji="0" lang="zh-CN" altLang="en-US" dirty="0"/>
              <a:t>获取原始需求</a:t>
            </a:r>
            <a:endParaRPr kumimoji="0" lang="zh-CN" altLang="en-US" dirty="0"/>
          </a:p>
          <a:p>
            <a:pPr lvl="1" eaLnBrk="1" hangingPunct="1">
              <a:defRPr/>
            </a:pPr>
            <a:r>
              <a:rPr kumimoji="0" lang="zh-CN" altLang="en-US" dirty="0"/>
              <a:t>构建初始用例模型</a:t>
            </a:r>
            <a:endParaRPr kumimoji="0" lang="zh-CN" altLang="en-US" dirty="0"/>
          </a:p>
          <a:p>
            <a:pPr lvl="1" eaLnBrk="1" hangingPunct="1">
              <a:defRPr/>
            </a:pPr>
            <a:r>
              <a:rPr kumimoji="0" lang="zh-CN" altLang="en-US" dirty="0"/>
              <a:t>编写用例文档</a:t>
            </a:r>
            <a:endParaRPr kumimoji="0" lang="zh-CN" altLang="en-US" dirty="0"/>
          </a:p>
          <a:p>
            <a:pPr lvl="1" eaLnBrk="1" hangingPunct="1">
              <a:defRPr/>
            </a:pPr>
            <a:r>
              <a:rPr kumimoji="0" lang="zh-CN" altLang="en-US" dirty="0"/>
              <a:t>重构用例模型</a:t>
            </a:r>
            <a:endParaRPr kumimoji="0" lang="en-US" altLang="zh-CN" dirty="0"/>
          </a:p>
          <a:p>
            <a:pPr eaLnBrk="1" hangingPunct="1">
              <a:defRPr/>
            </a:pPr>
            <a:r>
              <a:rPr kumimoji="0" lang="zh-CN" altLang="en-US" dirty="0"/>
              <a:t>其他问题</a:t>
            </a:r>
            <a:endParaRPr kumimoji="0" lang="en-US" altLang="zh-CN" dirty="0"/>
          </a:p>
        </p:txBody>
      </p:sp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B9A184AE-BF9C-45C8-B146-FEFA3A4E7FAC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内容概要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用例建模流程</a:t>
            </a:r>
            <a:endParaRPr lang="zh-CN" altLang="en-US"/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获取原始需求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开发一个可以理解的需求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2.1 </a:t>
            </a:r>
            <a:r>
              <a:rPr lang="zh-CN" altLang="en-US" dirty="0"/>
              <a:t>识别参与者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2.2 </a:t>
            </a:r>
            <a:r>
              <a:rPr lang="zh-CN" altLang="en-US" dirty="0"/>
              <a:t>识别用例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2.3 </a:t>
            </a:r>
            <a:r>
              <a:rPr lang="zh-CN" altLang="en-US" dirty="0"/>
              <a:t>绘制用例图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3 </a:t>
            </a:r>
            <a:r>
              <a:rPr lang="zh-CN" altLang="en-US" dirty="0"/>
              <a:t>详细、完整地描述需求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编写用例文档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4 </a:t>
            </a:r>
            <a:r>
              <a:rPr lang="zh-CN" altLang="en-US" dirty="0"/>
              <a:t>重构用例模型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4.1 </a:t>
            </a:r>
            <a:r>
              <a:rPr lang="zh-CN" altLang="en-US" dirty="0"/>
              <a:t>识别用例间的关系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4.2 </a:t>
            </a:r>
            <a:r>
              <a:rPr lang="zh-CN" altLang="en-US" dirty="0"/>
              <a:t>对用例进行分包和分级</a:t>
            </a:r>
            <a:endParaRPr lang="zh-CN" altLang="en-US" dirty="0"/>
          </a:p>
        </p:txBody>
      </p:sp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D8A3B061-E856-490C-B706-D544D5736134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理解需求</a:t>
            </a:r>
            <a:endParaRPr lang="en-US" altLang="zh-CN" dirty="0"/>
          </a:p>
          <a:p>
            <a:pPr eaLnBrk="1" hangingPunct="1"/>
            <a:r>
              <a:rPr lang="zh-CN" altLang="en-US" dirty="0"/>
              <a:t>需求获取</a:t>
            </a:r>
            <a:endParaRPr lang="zh-CN" altLang="en-US" dirty="0"/>
          </a:p>
          <a:p>
            <a:pPr eaLnBrk="1" hangingPunct="1"/>
            <a:r>
              <a:rPr lang="zh-CN" altLang="en-US" dirty="0"/>
              <a:t>用例建模流程</a:t>
            </a:r>
            <a:endParaRPr lang="zh-CN" altLang="en-US" dirty="0"/>
          </a:p>
          <a:p>
            <a:pPr lvl="1" eaLnBrk="1" hangingPunct="1"/>
            <a:r>
              <a:rPr kumimoji="0" lang="zh-CN" altLang="en-US" dirty="0"/>
              <a:t>获取原始需求</a:t>
            </a:r>
            <a:endParaRPr kumimoji="0" lang="zh-CN" altLang="en-US" dirty="0"/>
          </a:p>
          <a:p>
            <a:pPr lvl="1" eaLnBrk="1" hangingPunct="1"/>
            <a:r>
              <a:rPr kumimoji="0" lang="zh-CN" altLang="en-US" dirty="0"/>
              <a:t>构建初始用例模型</a:t>
            </a:r>
            <a:endParaRPr kumimoji="0" lang="zh-CN" altLang="en-US" dirty="0"/>
          </a:p>
          <a:p>
            <a:pPr lvl="1" eaLnBrk="1" hangingPunct="1"/>
            <a:r>
              <a:rPr kumimoji="0" lang="zh-CN" altLang="en-US" dirty="0"/>
              <a:t>编写用例文档</a:t>
            </a:r>
            <a:endParaRPr kumimoji="0" lang="zh-CN" altLang="en-US" dirty="0"/>
          </a:p>
          <a:p>
            <a:pPr lvl="1" eaLnBrk="1" hangingPunct="1"/>
            <a:r>
              <a:rPr kumimoji="0" lang="zh-CN" altLang="en-US" dirty="0"/>
              <a:t>重构用例模型</a:t>
            </a:r>
            <a:endParaRPr kumimoji="0" lang="en-US" altLang="zh-CN" dirty="0"/>
          </a:p>
          <a:p>
            <a:pPr eaLnBrk="1" hangingPunct="1"/>
            <a:r>
              <a:rPr kumimoji="0" lang="zh-CN" altLang="en-US" dirty="0"/>
              <a:t>其他问题</a:t>
            </a:r>
            <a:endParaRPr kumimoji="0" lang="en-US" altLang="zh-CN" dirty="0"/>
          </a:p>
        </p:txBody>
      </p:sp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BBF42B38-5F48-4239-AF31-09361EB882F1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内容概要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用例建模流程</a:t>
            </a:r>
            <a:endParaRPr lang="zh-CN" altLang="en-US"/>
          </a:p>
        </p:txBody>
      </p:sp>
      <p:sp>
        <p:nvSpPr>
          <p:cNvPr id="7526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获取原始需求</a:t>
            </a:r>
            <a:endParaRPr lang="zh-CN" altLang="en-US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/>
              <a:t>2. </a:t>
            </a:r>
            <a:r>
              <a:rPr lang="zh-CN" altLang="en-US" dirty="0"/>
              <a:t>开发一个可以理解的需求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2.1 </a:t>
            </a:r>
            <a:r>
              <a:rPr lang="zh-CN" altLang="en-US" dirty="0"/>
              <a:t>识别参与者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2.2 </a:t>
            </a:r>
            <a:r>
              <a:rPr lang="zh-CN" altLang="en-US" dirty="0"/>
              <a:t>识别用例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2.3 </a:t>
            </a:r>
            <a:r>
              <a:rPr lang="zh-CN" altLang="en-US" dirty="0"/>
              <a:t>绘制用例图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/>
              <a:t>3 </a:t>
            </a:r>
            <a:r>
              <a:rPr lang="zh-CN" altLang="en-US" dirty="0"/>
              <a:t>详细、完整地描述需求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编写用例文档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/>
              <a:t>4 </a:t>
            </a:r>
            <a:r>
              <a:rPr lang="zh-CN" altLang="en-US" dirty="0"/>
              <a:t>重构用例模型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4.1 </a:t>
            </a:r>
            <a:r>
              <a:rPr lang="zh-CN" altLang="en-US" dirty="0"/>
              <a:t>识别用例间的关系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4.2 </a:t>
            </a:r>
            <a:r>
              <a:rPr lang="zh-CN" altLang="en-US" dirty="0"/>
              <a:t>对用例进行分包和分级</a:t>
            </a:r>
            <a:endParaRPr lang="zh-CN" altLang="en-US" dirty="0"/>
          </a:p>
        </p:txBody>
      </p:sp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E0D9352F-1208-4BDA-ADAA-4DADF6EAD052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</a:t>
            </a:r>
            <a:r>
              <a:rPr lang="zh-CN" altLang="en-US"/>
              <a:t>需求从何而来</a:t>
            </a:r>
            <a:endParaRPr lang="en-US" altLang="zh-CN"/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需求只能来自涉众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最终用户、客户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政府、法律、文化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开发人员、管理人员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竞争对手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…</a:t>
            </a:r>
            <a:endParaRPr lang="en-US" altLang="zh-CN" dirty="0"/>
          </a:p>
          <a:p>
            <a:pPr eaLnBrk="1" hangingPunct="1"/>
            <a:r>
              <a:rPr lang="zh-CN" altLang="en-US" dirty="0"/>
              <a:t>但并不是直接从涉众中来</a:t>
            </a:r>
            <a:endParaRPr lang="zh-CN" altLang="en-US" dirty="0"/>
          </a:p>
          <a:p>
            <a:pPr lvl="1" eaLnBrk="1" hangingPunct="1"/>
            <a:r>
              <a:rPr kumimoji="0" lang="zh-CN" altLang="en-US" dirty="0"/>
              <a:t>你们的需求是什么？</a:t>
            </a:r>
            <a:endParaRPr kumimoji="0" lang="en-US" altLang="zh-CN" dirty="0"/>
          </a:p>
        </p:txBody>
      </p:sp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55806154-9F42-452C-A69C-45726C130B21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涉众无法直接提供需求</a:t>
            </a:r>
            <a:endParaRPr lang="en-US" altLang="zh-CN"/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用户不可能直接提供系统的最终需求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用户描述的只是现状，对于未来软件的工作模式，用户不可能描述清楚的</a:t>
            </a:r>
            <a:endParaRPr lang="en-US" altLang="zh-CN" dirty="0"/>
          </a:p>
          <a:p>
            <a:pPr eaLnBrk="1" hangingPunct="1"/>
            <a:r>
              <a:rPr lang="zh-CN" altLang="en-US" dirty="0"/>
              <a:t>用户提供的只是个人或组织的</a:t>
            </a:r>
            <a:r>
              <a:rPr lang="zh-CN" altLang="en-US" dirty="0">
                <a:solidFill>
                  <a:srgbClr val="00B0F0"/>
                </a:solidFill>
              </a:rPr>
              <a:t>需要</a:t>
            </a:r>
            <a:r>
              <a:rPr lang="en-US" altLang="zh-CN" dirty="0">
                <a:solidFill>
                  <a:srgbClr val="00B0F0"/>
                </a:solidFill>
              </a:rPr>
              <a:t>(Need)</a:t>
            </a:r>
            <a:r>
              <a:rPr lang="zh-CN" altLang="en-US" dirty="0"/>
              <a:t>或想法</a:t>
            </a:r>
            <a:endParaRPr lang="en-US" altLang="zh-CN" dirty="0"/>
          </a:p>
          <a:p>
            <a:pPr eaLnBrk="1" hangingPunct="1"/>
            <a:r>
              <a:rPr lang="zh-CN" altLang="en-US" dirty="0"/>
              <a:t>需求获取：系统分析师必须能够透过这些原始的需要来获取软件的最终需求</a:t>
            </a:r>
            <a:endParaRPr lang="en-US" altLang="zh-CN" dirty="0"/>
          </a:p>
        </p:txBody>
      </p:sp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34859B71-4975-4D07-B38A-C939F3AA1AE1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需求获取技术</a:t>
            </a:r>
            <a:endParaRPr lang="en-US" altLang="zh-CN" dirty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 dirty="0"/>
              <a:t>系统分析师借助于不同的需求获取方式，从涉众中获取需求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收集资料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现场观察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访谈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开会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原型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问卷调查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…</a:t>
            </a:r>
            <a:endParaRPr lang="en-US" altLang="zh-CN" dirty="0"/>
          </a:p>
        </p:txBody>
      </p:sp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25072CB0-D294-4ACA-B3A2-CBA9D9AA6B79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需求获取技术对比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5754343B-143F-433B-AAA2-B251BF3FFF11}" type="slidenum">
              <a:rPr lang="en-US" altLang="zh-CN" smtClean="0"/>
            </a:fld>
            <a:r>
              <a:rPr lang="en-US" altLang="zh-CN"/>
              <a:t>-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637518" y="1747458"/>
            <a:ext cx="9030483" cy="461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用例建模流程</a:t>
            </a:r>
            <a:endParaRPr lang="zh-CN" altLang="en-US"/>
          </a:p>
        </p:txBody>
      </p:sp>
      <p:sp>
        <p:nvSpPr>
          <p:cNvPr id="757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4D4D4D"/>
                </a:solidFill>
              </a:rPr>
              <a:t>1. </a:t>
            </a:r>
            <a:r>
              <a:rPr lang="zh-CN" altLang="en-US" dirty="0">
                <a:solidFill>
                  <a:srgbClr val="4D4D4D"/>
                </a:solidFill>
              </a:rPr>
              <a:t>获取原始需求</a:t>
            </a:r>
            <a:endParaRPr lang="zh-CN" altLang="en-US" dirty="0">
              <a:solidFill>
                <a:srgbClr val="4D4D4D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开发一个可以理解的</a:t>
            </a: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需求（用例模型）</a:t>
            </a:r>
            <a:endParaRPr lang="zh-CN" altLang="en-US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2.1 </a:t>
            </a:r>
            <a:r>
              <a:rPr lang="zh-CN" altLang="en-US" dirty="0"/>
              <a:t>识别参与者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2.2 </a:t>
            </a:r>
            <a:r>
              <a:rPr lang="zh-CN" altLang="en-US" dirty="0"/>
              <a:t>识别用例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2.3 </a:t>
            </a:r>
            <a:r>
              <a:rPr lang="zh-CN" altLang="en-US" dirty="0"/>
              <a:t>绘制用例图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/>
              <a:t>3 </a:t>
            </a:r>
            <a:r>
              <a:rPr lang="zh-CN" altLang="en-US" dirty="0"/>
              <a:t>详细、完整地描述需求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编写用例文档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/>
              <a:t>4 </a:t>
            </a:r>
            <a:r>
              <a:rPr lang="zh-CN" altLang="en-US" dirty="0"/>
              <a:t>重构用例模型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4.1 </a:t>
            </a:r>
            <a:r>
              <a:rPr lang="zh-CN" altLang="en-US" dirty="0"/>
              <a:t>识别用例间的关系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4.2 </a:t>
            </a:r>
            <a:r>
              <a:rPr lang="zh-CN" altLang="en-US" dirty="0"/>
              <a:t>对用例进行分包和分级</a:t>
            </a:r>
            <a:endParaRPr lang="zh-CN" altLang="en-US" dirty="0"/>
          </a:p>
        </p:txBody>
      </p:sp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8CB94CA0-50EC-4658-BCBF-2DF69C45B3F6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2.1 </a:t>
            </a:r>
            <a:r>
              <a:rPr lang="zh-CN" altLang="en-US"/>
              <a:t>识别参与者</a:t>
            </a:r>
            <a:r>
              <a:rPr lang="en-US" altLang="zh-CN"/>
              <a:t>(Actor)</a:t>
            </a:r>
            <a:endParaRPr lang="en-US" altLang="zh-CN"/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识别参与者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关键词：</a:t>
            </a:r>
            <a:r>
              <a:rPr lang="zh-CN" altLang="en-US" dirty="0">
                <a:solidFill>
                  <a:srgbClr val="FF3300"/>
                </a:solidFill>
              </a:rPr>
              <a:t>边界</a:t>
            </a:r>
            <a:endParaRPr lang="zh-CN" altLang="en-US" dirty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dirty="0"/>
              <a:t>参与者：在</a:t>
            </a:r>
            <a:r>
              <a:rPr lang="zh-CN" altLang="en-US" dirty="0">
                <a:solidFill>
                  <a:srgbClr val="FF3300"/>
                </a:solidFill>
              </a:rPr>
              <a:t>系统之外</a:t>
            </a:r>
            <a:r>
              <a:rPr lang="zh-CN" altLang="en-US" dirty="0"/>
              <a:t>，透过</a:t>
            </a:r>
            <a:r>
              <a:rPr lang="zh-CN" altLang="en-US" dirty="0">
                <a:solidFill>
                  <a:srgbClr val="FF3300"/>
                </a:solidFill>
              </a:rPr>
              <a:t>系统边界</a:t>
            </a:r>
            <a:r>
              <a:rPr lang="zh-CN" altLang="en-US" dirty="0"/>
              <a:t>与系统进行</a:t>
            </a:r>
            <a:r>
              <a:rPr lang="zh-CN" altLang="en-US" dirty="0">
                <a:solidFill>
                  <a:srgbClr val="FF3300"/>
                </a:solidFill>
              </a:rPr>
              <a:t>有意义交互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3300"/>
                </a:solidFill>
              </a:rPr>
              <a:t>任何</a:t>
            </a:r>
            <a:r>
              <a:rPr lang="zh-CN" altLang="en-US" dirty="0" smtClean="0">
                <a:solidFill>
                  <a:srgbClr val="FF3300"/>
                </a:solidFill>
              </a:rPr>
              <a:t>事物</a:t>
            </a:r>
            <a:endParaRPr lang="en-US" altLang="zh-CN" dirty="0" smtClean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dirty="0" smtClean="0"/>
              <a:t>注意：与业务参与者的区别和联系</a:t>
            </a:r>
            <a:endParaRPr lang="zh-CN" altLang="en-US" dirty="0"/>
          </a:p>
        </p:txBody>
      </p:sp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D3C899EE-9911-4EB9-974F-BA1AC491E4D4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75" y="3786190"/>
            <a:ext cx="1757363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参与者要点分析</a:t>
            </a:r>
            <a:endParaRPr lang="zh-CN" altLang="en-US"/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75192"/>
            <a:ext cx="10972800" cy="508280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系统外</a:t>
            </a:r>
            <a:endParaRPr lang="zh-CN" altLang="en-US" sz="2800" dirty="0"/>
          </a:p>
          <a:p>
            <a:pPr lvl="1" eaLnBrk="1" hangingPunct="1"/>
            <a:r>
              <a:rPr lang="zh-CN" altLang="en-US" sz="2400" dirty="0"/>
              <a:t>参与者不是系统的一部分，处于系统的外部</a:t>
            </a:r>
            <a:endParaRPr lang="zh-CN" altLang="en-US" sz="2400" dirty="0"/>
          </a:p>
          <a:p>
            <a:pPr eaLnBrk="1" hangingPunct="1"/>
            <a:r>
              <a:rPr lang="zh-CN" altLang="en-US" sz="2800" dirty="0"/>
              <a:t>系统边界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参与者透过系统边界</a:t>
            </a:r>
            <a:r>
              <a:rPr lang="zh-CN" altLang="en-US" sz="2400" dirty="0">
                <a:solidFill>
                  <a:srgbClr val="000000"/>
                </a:solidFill>
              </a:rPr>
              <a:t>直接</a:t>
            </a:r>
            <a:r>
              <a:rPr lang="zh-CN" altLang="en-US" sz="2400" dirty="0"/>
              <a:t>与系统交互，参与者的确定代表</a:t>
            </a:r>
            <a:r>
              <a:rPr lang="zh-CN" altLang="en-US" sz="2400" dirty="0">
                <a:solidFill>
                  <a:srgbClr val="000000"/>
                </a:solidFill>
              </a:rPr>
              <a:t>系统边界</a:t>
            </a:r>
            <a:r>
              <a:rPr lang="zh-CN" altLang="en-US" sz="2400" dirty="0"/>
              <a:t>的确定</a:t>
            </a:r>
            <a:endParaRPr lang="zh-CN" altLang="en-US" sz="2400" dirty="0"/>
          </a:p>
          <a:p>
            <a:pPr eaLnBrk="1" hangingPunct="1"/>
            <a:r>
              <a:rPr lang="zh-CN" altLang="en-US" sz="2800" dirty="0"/>
              <a:t>系统角色</a:t>
            </a:r>
            <a:endParaRPr lang="zh-CN" altLang="en-US" sz="2800" dirty="0"/>
          </a:p>
          <a:p>
            <a:pPr lvl="1" eaLnBrk="1" hangingPunct="1"/>
            <a:r>
              <a:rPr lang="zh-CN" altLang="en-US" sz="2400" dirty="0"/>
              <a:t>参与者与使用系统的物理人和职务没有关系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需要从参与</a:t>
            </a:r>
            <a:r>
              <a:rPr lang="zh-CN" altLang="en-US" sz="2400" dirty="0" smtClean="0"/>
              <a:t>系统交互的</a:t>
            </a:r>
            <a:r>
              <a:rPr lang="zh-CN" altLang="en-US" sz="2400" smtClean="0"/>
              <a:t>角色（作用）来</a:t>
            </a:r>
            <a:r>
              <a:rPr lang="zh-CN" altLang="en-US" sz="2400" dirty="0"/>
              <a:t>寻找参与者</a:t>
            </a:r>
            <a:endParaRPr lang="zh-CN" altLang="en-US" sz="2400" dirty="0"/>
          </a:p>
          <a:p>
            <a:pPr eaLnBrk="1" hangingPunct="1"/>
            <a:r>
              <a:rPr lang="zh-CN" altLang="en-US" sz="2800" dirty="0"/>
              <a:t>与系统交互</a:t>
            </a:r>
            <a:endParaRPr lang="zh-CN" altLang="en-US" sz="2800" dirty="0"/>
          </a:p>
          <a:p>
            <a:pPr lvl="1" eaLnBrk="1" hangingPunct="1"/>
            <a:r>
              <a:rPr lang="zh-CN" altLang="en-US" sz="2400" dirty="0"/>
              <a:t>系统需要处理其交互过程，即系统职责</a:t>
            </a:r>
            <a:endParaRPr lang="en-US" altLang="zh-CN" sz="2400" dirty="0"/>
          </a:p>
          <a:p>
            <a:pPr eaLnBrk="1" hangingPunct="1"/>
            <a:r>
              <a:rPr lang="zh-CN" altLang="en-US" sz="2800" dirty="0"/>
              <a:t>任何事物</a:t>
            </a:r>
            <a:endParaRPr lang="zh-CN" altLang="en-US" sz="2800" dirty="0"/>
          </a:p>
          <a:p>
            <a:pPr lvl="1" eaLnBrk="1" hangingPunct="1"/>
            <a:r>
              <a:rPr lang="zh-CN" altLang="en-US" sz="2400" dirty="0"/>
              <a:t>人、外系统、外部因素、时间</a:t>
            </a:r>
            <a:endParaRPr lang="zh-CN" altLang="en-US" sz="2400" dirty="0"/>
          </a:p>
        </p:txBody>
      </p:sp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575E6A65-9B83-4507-84DB-777851D721F9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要点：与系统进行信息交互</a:t>
            </a:r>
            <a:endParaRPr lang="en-US" altLang="zh-CN"/>
          </a:p>
        </p:txBody>
      </p:sp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68FD10B3-3F64-4491-81E8-F255E6008731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2105043"/>
            <a:ext cx="8569325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要点：任何事物</a:t>
            </a:r>
            <a:endParaRPr lang="en-US" altLang="zh-CN"/>
          </a:p>
        </p:txBody>
      </p:sp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4ABCC6F9-E58C-44F5-B5E5-F159E2892EB5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1622446"/>
            <a:ext cx="7416800" cy="473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理解需求</a:t>
            </a:r>
            <a:endParaRPr lang="en-US" altLang="zh-CN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zh-CN" altLang="en-US" dirty="0"/>
              <a:t>需求获取</a:t>
            </a:r>
            <a:endParaRPr lang="zh-CN" altLang="en-US" dirty="0"/>
          </a:p>
          <a:p>
            <a:pPr eaLnBrk="1" hangingPunct="1">
              <a:defRPr/>
            </a:pPr>
            <a:r>
              <a:rPr lang="zh-CN" altLang="en-US" dirty="0"/>
              <a:t>用例建模流程</a:t>
            </a:r>
            <a:endParaRPr lang="zh-CN" altLang="en-US" dirty="0"/>
          </a:p>
          <a:p>
            <a:pPr lvl="1" eaLnBrk="1" hangingPunct="1">
              <a:defRPr/>
            </a:pPr>
            <a:r>
              <a:rPr kumimoji="0" lang="zh-CN" altLang="en-US" dirty="0"/>
              <a:t>获取原始需求</a:t>
            </a:r>
            <a:endParaRPr kumimoji="0" lang="zh-CN" altLang="en-US" dirty="0"/>
          </a:p>
          <a:p>
            <a:pPr lvl="1" eaLnBrk="1" hangingPunct="1">
              <a:defRPr/>
            </a:pPr>
            <a:r>
              <a:rPr kumimoji="0" lang="zh-CN" altLang="en-US" dirty="0"/>
              <a:t>构建初始用例模型</a:t>
            </a:r>
            <a:endParaRPr kumimoji="0" lang="zh-CN" altLang="en-US" dirty="0"/>
          </a:p>
          <a:p>
            <a:pPr lvl="1" eaLnBrk="1" hangingPunct="1">
              <a:defRPr/>
            </a:pPr>
            <a:r>
              <a:rPr kumimoji="0" lang="zh-CN" altLang="en-US" dirty="0"/>
              <a:t>编写用例文档</a:t>
            </a:r>
            <a:endParaRPr kumimoji="0" lang="zh-CN" altLang="en-US" dirty="0"/>
          </a:p>
          <a:p>
            <a:pPr lvl="1" eaLnBrk="1" hangingPunct="1">
              <a:defRPr/>
            </a:pPr>
            <a:r>
              <a:rPr kumimoji="0" lang="zh-CN" altLang="en-US" dirty="0"/>
              <a:t>重构用例模型</a:t>
            </a:r>
            <a:endParaRPr kumimoji="0" lang="en-US" altLang="zh-CN" dirty="0"/>
          </a:p>
          <a:p>
            <a:pPr eaLnBrk="1" hangingPunct="1">
              <a:defRPr/>
            </a:pPr>
            <a:r>
              <a:rPr kumimoji="0" lang="zh-CN" altLang="en-US" dirty="0"/>
              <a:t>其他问题</a:t>
            </a:r>
            <a:endParaRPr kumimoji="0" lang="en-US" altLang="zh-CN" dirty="0"/>
          </a:p>
        </p:txBody>
      </p:sp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90CB347B-D980-4A7F-859B-AA07807A55F0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内容概要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要点：</a:t>
            </a:r>
            <a:r>
              <a:rPr lang="zh-CN" altLang="en-US" dirty="0"/>
              <a:t>参与者与</a:t>
            </a:r>
            <a:r>
              <a:rPr lang="zh-CN" altLang="en-US" dirty="0" smtClean="0"/>
              <a:t>系统边界</a:t>
            </a:r>
            <a:endParaRPr lang="zh-CN" altLang="en-US" dirty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某企业要求开发一个企业信息管理系统，并与原来已有的库存系统相连接</a:t>
            </a:r>
            <a:endParaRPr lang="zh-CN" altLang="en-US" dirty="0"/>
          </a:p>
          <a:p>
            <a:pPr eaLnBrk="1" hangingPunct="1"/>
            <a:r>
              <a:rPr lang="zh-CN" altLang="en-US" dirty="0"/>
              <a:t>某企业要求开发一个企业信息管理系统，并把原来已有的库存管理系统加以改造，成为企业信息管理系统的一部分</a:t>
            </a:r>
            <a:endParaRPr lang="zh-CN" altLang="en-US" dirty="0"/>
          </a:p>
        </p:txBody>
      </p:sp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1CFC2FA7-793A-46D9-8F9D-6C0DE0E18788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识别参与者的思路</a:t>
            </a:r>
            <a:endParaRPr lang="en-US" altLang="zh-CN"/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可以从以下要点来识别参与者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系统在哪些部门使用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谁向系统提供信息、使用和删除信</a:t>
            </a:r>
            <a:r>
              <a:rPr lang="zh-CN" altLang="en-US" dirty="0" smtClean="0"/>
              <a:t>息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谁与系统的需求有关联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谁对系统进行维护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与外部系统是否有关联</a:t>
            </a:r>
            <a:endParaRPr lang="zh-CN" altLang="en-US" dirty="0"/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时间参与者</a:t>
            </a:r>
            <a:r>
              <a:rPr lang="zh-CN" altLang="en-US" dirty="0"/>
              <a:t>：一种习惯用法，用于激活那些系统定期的、自动执行的用例</a:t>
            </a:r>
            <a:endParaRPr lang="zh-CN" altLang="en-US" dirty="0"/>
          </a:p>
        </p:txBody>
      </p:sp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778474B6-5F2D-4FEB-BC51-0E0F36E231BE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参与者的命名</a:t>
            </a:r>
            <a:endParaRPr lang="en-US" altLang="zh-CN"/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对参与者赋予能更好地表达其角色</a:t>
            </a:r>
            <a:r>
              <a:rPr lang="en-US" altLang="zh-CN" dirty="0"/>
              <a:t>(</a:t>
            </a:r>
            <a:r>
              <a:rPr lang="zh-CN" altLang="en-US" dirty="0"/>
              <a:t>作用</a:t>
            </a:r>
            <a:r>
              <a:rPr lang="en-US" altLang="zh-CN" dirty="0"/>
              <a:t>)</a:t>
            </a:r>
            <a:r>
              <a:rPr lang="zh-CN" altLang="en-US" dirty="0"/>
              <a:t>的名称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不好的参与者命名的例子：用职务名称和个人姓名来命名</a:t>
            </a:r>
            <a:endParaRPr lang="zh-CN" altLang="en-US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例如，张三、老李、校长、科长</a:t>
            </a:r>
            <a:r>
              <a:rPr lang="en-US" altLang="zh-CN" dirty="0"/>
              <a:t>…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若使用系统的人（职务名称）变化的话，就不是参与者了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好的参与者命名的例子：</a:t>
            </a:r>
            <a:r>
              <a:rPr lang="zh-CN" altLang="en-US" dirty="0" smtClean="0"/>
              <a:t>用其</a:t>
            </a:r>
            <a:r>
              <a:rPr lang="zh-CN" altLang="en-US" dirty="0"/>
              <a:t>角色的名称来命名</a:t>
            </a:r>
            <a:endParaRPr lang="zh-CN" altLang="en-US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例如，学生、订单管理员、维护部门</a:t>
            </a:r>
            <a:r>
              <a:rPr lang="en-US" altLang="zh-CN" dirty="0"/>
              <a:t>…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即使使用系统的人改变，从系统来看，使用者的角色（作用）是相同的。</a:t>
            </a:r>
            <a:endParaRPr lang="zh-CN" altLang="en-US" dirty="0"/>
          </a:p>
        </p:txBody>
      </p:sp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6AAF5743-4E41-4655-92F1-0D6EC2D617A6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参与者之间的关系：泛化</a:t>
            </a:r>
            <a:endParaRPr lang="zh-CN" altLang="en-US"/>
          </a:p>
        </p:txBody>
      </p:sp>
      <p:sp>
        <p:nvSpPr>
          <p:cNvPr id="771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参与者可以通过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泛化关系</a:t>
            </a:r>
            <a:r>
              <a:rPr lang="zh-CN" altLang="en-US" dirty="0"/>
              <a:t>来定义，在这种泛化关系中，一个参与者的抽象描述可以被一个或多个具体的参与者所共享</a:t>
            </a:r>
            <a:endParaRPr lang="zh-CN" altLang="en-US" dirty="0"/>
          </a:p>
          <a:p>
            <a:pPr lvl="1" eaLnBrk="1" hangingPunct="1">
              <a:defRPr/>
            </a:pPr>
            <a:r>
              <a:rPr lang="zh-CN" altLang="en-US" dirty="0"/>
              <a:t>如系统中经理可以参加雇员的所有用例</a:t>
            </a:r>
            <a:endParaRPr lang="zh-CN" altLang="en-US" dirty="0"/>
          </a:p>
        </p:txBody>
      </p:sp>
      <p:sp>
        <p:nvSpPr>
          <p:cNvPr id="49154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9DA946A4-044D-4AF1-B2BA-0FD0364B013A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49157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102" y="2895627"/>
            <a:ext cx="4310062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参与者</a:t>
            </a:r>
            <a:r>
              <a:rPr lang="zh-CN" altLang="en-US" dirty="0" smtClean="0"/>
              <a:t>地位：辅助需求定义</a:t>
            </a:r>
            <a:endParaRPr lang="zh-CN" altLang="en-US" dirty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识别用例之前</a:t>
            </a:r>
            <a:r>
              <a:rPr lang="en-US" altLang="zh-CN" dirty="0"/>
              <a:t>—</a:t>
            </a:r>
            <a:r>
              <a:rPr lang="zh-CN" altLang="en-US" dirty="0"/>
              <a:t>重要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有助于识别用例，宁多勿少</a:t>
            </a:r>
            <a:endParaRPr lang="zh-CN" altLang="en-US" dirty="0"/>
          </a:p>
          <a:p>
            <a:pPr eaLnBrk="1" hangingPunct="1"/>
            <a:r>
              <a:rPr lang="zh-CN" altLang="en-US" dirty="0"/>
              <a:t>开始书写用例文档以后</a:t>
            </a:r>
            <a:r>
              <a:rPr lang="en-US" altLang="zh-CN" dirty="0"/>
              <a:t>—</a:t>
            </a:r>
            <a:r>
              <a:rPr lang="zh-CN" altLang="en-US" dirty="0"/>
              <a:t>不重要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涉及的参与者太多</a:t>
            </a:r>
            <a:endParaRPr lang="zh-CN" altLang="en-US" dirty="0"/>
          </a:p>
          <a:p>
            <a:pPr eaLnBrk="1" hangingPunct="1"/>
            <a:r>
              <a:rPr lang="zh-CN" altLang="en-US" dirty="0"/>
              <a:t>测试和部署阶段</a:t>
            </a:r>
            <a:r>
              <a:rPr lang="en-US" altLang="zh-CN" dirty="0"/>
              <a:t>—</a:t>
            </a:r>
            <a:r>
              <a:rPr lang="zh-CN" altLang="en-US" dirty="0"/>
              <a:t>重要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需要从参与者的角度考虑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7F031684-6520-41A4-8EE9-4246B5855474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文档化参与者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参与者的文档没有固定的格式，但至少应该包含如下信息</a:t>
            </a:r>
            <a:endParaRPr lang="en-US" altLang="zh-CN" dirty="0"/>
          </a:p>
          <a:p>
            <a:pPr lvl="1"/>
            <a:r>
              <a:rPr lang="zh-CN" altLang="zh-CN" dirty="0"/>
              <a:t>描述</a:t>
            </a:r>
            <a:r>
              <a:rPr lang="zh-CN" altLang="en-US" dirty="0"/>
              <a:t>：</a:t>
            </a:r>
            <a:r>
              <a:rPr lang="zh-CN" altLang="zh-CN" dirty="0"/>
              <a:t>为每一个参与者提供一个简要的描述，准确地</a:t>
            </a:r>
            <a:r>
              <a:rPr lang="zh-CN" altLang="en-US" dirty="0"/>
              <a:t>描述</a:t>
            </a:r>
            <a:r>
              <a:rPr lang="zh-CN" altLang="zh-CN" dirty="0"/>
              <a:t>该参与者的所扮演的角色和职责</a:t>
            </a:r>
            <a:endParaRPr lang="en-US" altLang="zh-CN" dirty="0"/>
          </a:p>
          <a:p>
            <a:pPr lvl="1"/>
            <a:r>
              <a:rPr lang="zh-CN" altLang="zh-CN" dirty="0"/>
              <a:t>基本特征</a:t>
            </a:r>
            <a:r>
              <a:rPr lang="zh-CN" altLang="en-US" dirty="0"/>
              <a:t>：</a:t>
            </a:r>
            <a:r>
              <a:rPr lang="zh-CN" altLang="zh-CN" dirty="0"/>
              <a:t>针对参与者的职责范围、物理环境、使用习惯、用户数量和类型、使用系统的频率等特性进行说明</a:t>
            </a:r>
            <a:endParaRPr lang="en-US" altLang="zh-CN" dirty="0"/>
          </a:p>
          <a:p>
            <a:pPr lvl="1"/>
            <a:r>
              <a:rPr lang="zh-CN" altLang="zh-CN" dirty="0"/>
              <a:t>相关的涉众和典型用户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5754343B-143F-433B-AAA2-B251BF3FFF11}" type="slidenum">
              <a:rPr lang="en-US" altLang="zh-CN" smtClean="0"/>
            </a:fld>
            <a:r>
              <a:rPr lang="en-US" altLang="zh-CN"/>
              <a:t>-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2.2 </a:t>
            </a:r>
            <a:r>
              <a:rPr lang="zh-CN" altLang="en-US"/>
              <a:t>识别用例</a:t>
            </a:r>
            <a:endParaRPr lang="zh-CN" altLang="en-US"/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关键词：价值</a:t>
            </a:r>
            <a:endParaRPr lang="zh-CN" altLang="en-US" dirty="0"/>
          </a:p>
          <a:p>
            <a:pPr eaLnBrk="1" hangingPunct="1"/>
            <a:r>
              <a:rPr lang="zh-CN" altLang="en-US" dirty="0"/>
              <a:t>简洁定义：参与者</a:t>
            </a:r>
            <a:r>
              <a:rPr lang="zh-CN" altLang="en-US" dirty="0">
                <a:solidFill>
                  <a:srgbClr val="FF3300"/>
                </a:solidFill>
              </a:rPr>
              <a:t>使用系统</a:t>
            </a:r>
            <a:r>
              <a:rPr lang="zh-CN" altLang="en-US" dirty="0"/>
              <a:t>达到</a:t>
            </a:r>
            <a:r>
              <a:rPr lang="zh-CN" altLang="en-US" dirty="0">
                <a:solidFill>
                  <a:srgbClr val="FF0000"/>
                </a:solidFill>
              </a:rPr>
              <a:t>某个目标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/>
              <a:t>定义</a:t>
            </a:r>
            <a:endParaRPr lang="zh-CN" altLang="en-US" dirty="0"/>
          </a:p>
          <a:p>
            <a:pPr lvl="1"/>
            <a:r>
              <a:rPr lang="zh-CN" altLang="en-US" dirty="0" smtClean="0"/>
              <a:t>一个用例定义</a:t>
            </a:r>
            <a:r>
              <a:rPr lang="zh-CN" altLang="en-US" dirty="0" smtClean="0">
                <a:solidFill>
                  <a:srgbClr val="FF3300"/>
                </a:solidFill>
              </a:rPr>
              <a:t>一组用例实例（场景）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用例</a:t>
            </a:r>
            <a:r>
              <a:rPr lang="zh-CN" altLang="en-US" dirty="0"/>
              <a:t>实例是</a:t>
            </a:r>
            <a:r>
              <a:rPr lang="zh-CN" altLang="en-US" dirty="0">
                <a:solidFill>
                  <a:srgbClr val="FF3300"/>
                </a:solidFill>
              </a:rPr>
              <a:t>系统执行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3300"/>
                </a:solidFill>
              </a:rPr>
              <a:t>一系列动作</a:t>
            </a:r>
            <a:r>
              <a:rPr lang="zh-CN" altLang="en-US" dirty="0"/>
              <a:t>，这些动作将生成特定</a:t>
            </a:r>
            <a:r>
              <a:rPr lang="zh-CN" altLang="en-US" dirty="0">
                <a:solidFill>
                  <a:srgbClr val="FF3300"/>
                </a:solidFill>
              </a:rPr>
              <a:t>参与者可观测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3300"/>
                </a:solidFill>
              </a:rPr>
              <a:t>结果</a:t>
            </a:r>
            <a:r>
              <a:rPr lang="zh-CN" altLang="en-US" dirty="0" smtClean="0">
                <a:solidFill>
                  <a:srgbClr val="FF3300"/>
                </a:solidFill>
              </a:rPr>
              <a:t>值</a:t>
            </a:r>
            <a:endParaRPr lang="zh-CN" altLang="en-US" dirty="0"/>
          </a:p>
        </p:txBody>
      </p:sp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0440811B-2EEA-4CEA-A724-47C80B181658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52229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3" y="5008583"/>
            <a:ext cx="3384550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用例要点</a:t>
            </a:r>
            <a:endParaRPr lang="zh-CN" altLang="en-US"/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可观测</a:t>
            </a:r>
            <a:r>
              <a:rPr lang="zh-CN" altLang="en-US" dirty="0">
                <a:latin typeface="宋体" panose="02010600030101010101" pitchFamily="2" charset="-122"/>
              </a:rPr>
              <a:t>→</a:t>
            </a:r>
            <a:r>
              <a:rPr lang="zh-CN" altLang="en-US" dirty="0"/>
              <a:t>用例止于系统边界</a:t>
            </a:r>
            <a:endParaRPr lang="zh-CN" altLang="en-US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结果值</a:t>
            </a:r>
            <a:r>
              <a:rPr lang="zh-CN" altLang="en-US" dirty="0">
                <a:latin typeface="宋体" panose="02010600030101010101" pitchFamily="2" charset="-122"/>
              </a:rPr>
              <a:t>→</a:t>
            </a:r>
            <a:r>
              <a:rPr lang="zh-CN" altLang="en-US" dirty="0"/>
              <a:t>用例是有意义的目标</a:t>
            </a:r>
            <a:endParaRPr lang="zh-CN" altLang="en-US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系统执行</a:t>
            </a:r>
            <a:r>
              <a:rPr lang="zh-CN" altLang="en-US" dirty="0">
                <a:latin typeface="宋体" panose="02010600030101010101" pitchFamily="2" charset="-122"/>
              </a:rPr>
              <a:t>→</a:t>
            </a:r>
            <a:r>
              <a:rPr lang="zh-CN" altLang="en-US" dirty="0"/>
              <a:t>结果值由系统生成</a:t>
            </a:r>
            <a:endParaRPr lang="zh-CN" altLang="en-US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由参与者观测→</a:t>
            </a:r>
            <a:r>
              <a:rPr lang="zh-CN" altLang="en-US" dirty="0"/>
              <a:t>业务语言、用户观点</a:t>
            </a:r>
            <a:endParaRPr lang="zh-CN" altLang="en-US" dirty="0"/>
          </a:p>
        </p:txBody>
      </p:sp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DDE2C22B-9417-4EEC-B38E-90EC690A2CFD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要点：用例止于系统边界</a:t>
            </a:r>
            <a:endParaRPr lang="zh-CN" altLang="en-US"/>
          </a:p>
        </p:txBody>
      </p:sp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160EC34B-8554-4DFA-A78B-DF460AE4499E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5519739" y="1901825"/>
            <a:ext cx="2808287" cy="2376488"/>
          </a:xfrm>
          <a:prstGeom prst="rect">
            <a:avLst/>
          </a:prstGeom>
          <a:solidFill>
            <a:srgbClr val="33333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277" name="Line 4"/>
          <p:cNvSpPr>
            <a:spLocks noChangeShapeType="1"/>
          </p:cNvSpPr>
          <p:nvPr/>
        </p:nvSpPr>
        <p:spPr bwMode="auto">
          <a:xfrm>
            <a:off x="3646488" y="2117725"/>
            <a:ext cx="18716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78" name="Line 5"/>
          <p:cNvSpPr>
            <a:spLocks noChangeShapeType="1"/>
          </p:cNvSpPr>
          <p:nvPr/>
        </p:nvSpPr>
        <p:spPr bwMode="auto">
          <a:xfrm flipH="1">
            <a:off x="3646488" y="2765425"/>
            <a:ext cx="1873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79" name="Line 6"/>
          <p:cNvSpPr>
            <a:spLocks noChangeShapeType="1"/>
          </p:cNvSpPr>
          <p:nvPr/>
        </p:nvSpPr>
        <p:spPr bwMode="auto">
          <a:xfrm>
            <a:off x="3646488" y="3413125"/>
            <a:ext cx="1873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0" name="Line 7"/>
          <p:cNvSpPr>
            <a:spLocks noChangeShapeType="1"/>
          </p:cNvSpPr>
          <p:nvPr/>
        </p:nvSpPr>
        <p:spPr bwMode="auto">
          <a:xfrm flipH="1">
            <a:off x="3646488" y="4062413"/>
            <a:ext cx="1873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7224" name="Text Box 8"/>
          <p:cNvSpPr txBox="1">
            <a:spLocks noChangeArrowheads="1"/>
          </p:cNvSpPr>
          <p:nvPr/>
        </p:nvSpPr>
        <p:spPr bwMode="auto">
          <a:xfrm>
            <a:off x="1992314" y="4926013"/>
            <a:ext cx="8207375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 sz="2800" u="sng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描述交互，而不是内在的系统活动</a:t>
            </a:r>
            <a:endParaRPr kumimoji="0" lang="zh-CN" altLang="en-US" sz="2800" u="sng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要点：有意义的目标</a:t>
            </a:r>
            <a:endParaRPr lang="zh-CN" altLang="en-US"/>
          </a:p>
        </p:txBody>
      </p:sp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986D2FEF-9326-4DDA-9358-B502D499224B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1916832"/>
            <a:ext cx="7470387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需求</a:t>
            </a:r>
            <a:r>
              <a:rPr lang="en-US" altLang="zh-CN"/>
              <a:t>—</a:t>
            </a:r>
            <a:r>
              <a:rPr lang="zh-CN" altLang="en-US"/>
              <a:t>建造“正确”的系统</a:t>
            </a:r>
            <a:endParaRPr lang="zh-CN" altLang="en-US"/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需求：客户可接受的、系统必须满足的条件或具备的能力</a:t>
            </a:r>
            <a:endParaRPr lang="zh-CN" altLang="en-US" dirty="0"/>
          </a:p>
          <a:p>
            <a:pPr eaLnBrk="1" hangingPunct="1"/>
            <a:r>
              <a:rPr lang="en-US" altLang="zh-CN" dirty="0"/>
              <a:t>RUP</a:t>
            </a:r>
            <a:r>
              <a:rPr lang="zh-CN" altLang="en-US" dirty="0"/>
              <a:t>中的</a:t>
            </a:r>
            <a:r>
              <a:rPr lang="en-US" altLang="zh-CN" dirty="0"/>
              <a:t>FURPS+</a:t>
            </a:r>
            <a:r>
              <a:rPr lang="zh-CN" altLang="en-US" dirty="0"/>
              <a:t>软件质量准则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功能性（</a:t>
            </a:r>
            <a:r>
              <a:rPr lang="en-US" altLang="zh-CN" dirty="0"/>
              <a:t>Functionality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使用性（</a:t>
            </a:r>
            <a:r>
              <a:rPr lang="en-US" altLang="zh-CN" dirty="0"/>
              <a:t>Usability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可靠性（</a:t>
            </a:r>
            <a:r>
              <a:rPr lang="en-US" altLang="zh-CN" dirty="0"/>
              <a:t>Reliability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性能（</a:t>
            </a:r>
            <a:r>
              <a:rPr lang="en-US" altLang="zh-CN" dirty="0"/>
              <a:t>Performance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可支持性（</a:t>
            </a:r>
            <a:r>
              <a:rPr lang="en-US" altLang="zh-CN" dirty="0"/>
              <a:t>Supportability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+</a:t>
            </a:r>
            <a:endParaRPr lang="en-US" altLang="zh-CN" dirty="0"/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C95D3BE0-3908-48E8-8F48-40BBC5249F28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8197" name="AutoShape 4"/>
          <p:cNvSpPr/>
          <p:nvPr/>
        </p:nvSpPr>
        <p:spPr bwMode="auto">
          <a:xfrm>
            <a:off x="6452394" y="3500438"/>
            <a:ext cx="142875" cy="2319238"/>
          </a:xfrm>
          <a:prstGeom prst="rightBrace">
            <a:avLst>
              <a:gd name="adj1" fmla="val 20148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1925" name="Text Box 5"/>
          <p:cNvSpPr txBox="1">
            <a:spLocks noChangeArrowheads="1"/>
          </p:cNvSpPr>
          <p:nvPr/>
        </p:nvSpPr>
        <p:spPr bwMode="auto">
          <a:xfrm>
            <a:off x="6650057" y="4400560"/>
            <a:ext cx="21605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非功能性需求</a:t>
            </a:r>
            <a:endParaRPr kumimoji="0" lang="zh-CN" altLang="en-US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要点：结果值由系统生成</a:t>
            </a:r>
            <a:endParaRPr lang="zh-CN" altLang="en-US"/>
          </a:p>
        </p:txBody>
      </p:sp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2FB8D65F-43DB-4A77-83F2-170A5F913512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780292" name="Text Box 4"/>
          <p:cNvSpPr txBox="1">
            <a:spLocks noChangeArrowheads="1"/>
          </p:cNvSpPr>
          <p:nvPr/>
        </p:nvSpPr>
        <p:spPr bwMode="auto">
          <a:xfrm>
            <a:off x="2855913" y="4133851"/>
            <a:ext cx="6335712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系统需要处理的，由系统生成</a:t>
            </a:r>
            <a:endParaRPr kumimoji="0" lang="zh-CN" altLang="en-US" sz="2800" u="sng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9" y="2060848"/>
            <a:ext cx="5381077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要点：业务语言而非技术语言</a:t>
            </a:r>
            <a:endParaRPr lang="zh-CN" altLang="en-US"/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用户词汇，而不是技术词汇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如：发票，商品，洗衣机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而不是：记录，字段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等</a:t>
            </a:r>
            <a:endParaRPr lang="zh-CN" altLang="en-US" dirty="0"/>
          </a:p>
        </p:txBody>
      </p:sp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C3327654-25FE-4514-9E54-1603B28B4E2C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要点：用户观点而非系统观点</a:t>
            </a:r>
            <a:endParaRPr lang="zh-CN" altLang="en-US"/>
          </a:p>
        </p:txBody>
      </p:sp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282AF8B9-DB2F-4497-9883-87781385807E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58372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1628775"/>
            <a:ext cx="4697413" cy="303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326" y="1701800"/>
            <a:ext cx="4932363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3365" name="Text Box 5"/>
          <p:cNvSpPr txBox="1">
            <a:spLocks noChangeArrowheads="1"/>
          </p:cNvSpPr>
          <p:nvPr/>
        </p:nvSpPr>
        <p:spPr bwMode="auto">
          <a:xfrm>
            <a:off x="2998788" y="4870450"/>
            <a:ext cx="23050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用户观点</a:t>
            </a:r>
            <a:endParaRPr kumimoji="0" lang="zh-CN" altLang="en-US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3366" name="Text Box 6"/>
          <p:cNvSpPr txBox="1">
            <a:spLocks noChangeArrowheads="1"/>
          </p:cNvSpPr>
          <p:nvPr/>
        </p:nvSpPr>
        <p:spPr bwMode="auto">
          <a:xfrm>
            <a:off x="6672263" y="4870450"/>
            <a:ext cx="23050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系统观点</a:t>
            </a:r>
            <a:endParaRPr kumimoji="0" lang="zh-CN" altLang="en-US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用例 </a:t>
            </a:r>
            <a:r>
              <a:rPr lang="en-US" altLang="zh-CN" dirty="0"/>
              <a:t>VS. </a:t>
            </a:r>
            <a:r>
              <a:rPr lang="zh-CN" altLang="en-US" dirty="0"/>
              <a:t>功能</a:t>
            </a:r>
            <a:endParaRPr lang="zh-CN" altLang="en-US" dirty="0"/>
          </a:p>
        </p:txBody>
      </p:sp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6F4BF699-4034-49A7-B71D-A0BD8B2775EE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59395" name="Picture 2" descr="siemens04110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8" y="1924060"/>
            <a:ext cx="1905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2816225" y="2095500"/>
            <a:ext cx="320833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>
                <a:solidFill>
                  <a:srgbClr val="000000"/>
                </a:solidFill>
                <a:latin typeface="Arial" panose="020B0604020202020204" pitchFamily="34" charset="0"/>
              </a:rPr>
              <a:t>呼叫某人</a:t>
            </a: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>
                <a:solidFill>
                  <a:srgbClr val="000000"/>
                </a:solidFill>
                <a:latin typeface="Arial" panose="020B0604020202020204" pitchFamily="34" charset="0"/>
              </a:rPr>
              <a:t>接听电话</a:t>
            </a: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>
                <a:solidFill>
                  <a:srgbClr val="000000"/>
                </a:solidFill>
                <a:latin typeface="Arial" panose="020B0604020202020204" pitchFamily="34" charset="0"/>
              </a:rPr>
              <a:t>发送短信</a:t>
            </a: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t>登记电</a:t>
            </a:r>
            <a:r>
              <a:rPr kumimoji="0" lang="zh-CN" altLang="en-US">
                <a:solidFill>
                  <a:srgbClr val="000000"/>
                </a:solidFill>
                <a:latin typeface="Arial" panose="020B0604020202020204" pitchFamily="34" charset="0"/>
              </a:rPr>
              <a:t>话号码</a:t>
            </a: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en-US" altLang="zh-CN">
                <a:solidFill>
                  <a:srgbClr val="000000"/>
                </a:solidFill>
                <a:latin typeface="Arial" panose="020B0604020202020204" pitchFamily="34" charset="0"/>
              </a:rPr>
              <a:t>……</a:t>
            </a:r>
            <a:endParaRPr kumimoji="0"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9398" name="Text Box 5"/>
          <p:cNvSpPr txBox="1">
            <a:spLocks noChangeArrowheads="1"/>
          </p:cNvSpPr>
          <p:nvPr/>
        </p:nvSpPr>
        <p:spPr bwMode="auto">
          <a:xfrm>
            <a:off x="6672263" y="2101850"/>
            <a:ext cx="381635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传输</a:t>
            </a:r>
            <a:r>
              <a:rPr kumimoji="0"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kumimoji="0"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接收</a:t>
            </a:r>
            <a:endParaRPr kumimoji="0"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电源</a:t>
            </a:r>
            <a:endParaRPr kumimoji="0"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输入输出（显示、键盘）</a:t>
            </a:r>
            <a:endParaRPr kumimoji="0"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电话簿管理</a:t>
            </a:r>
            <a:endParaRPr kumimoji="0"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……</a:t>
            </a:r>
            <a:endParaRPr kumimoji="0"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84390" name="Text Box 6"/>
          <p:cNvSpPr txBox="1">
            <a:spLocks noChangeArrowheads="1"/>
          </p:cNvSpPr>
          <p:nvPr/>
        </p:nvSpPr>
        <p:spPr bwMode="auto">
          <a:xfrm>
            <a:off x="2889250" y="4819651"/>
            <a:ext cx="1728788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用户观点</a:t>
            </a:r>
            <a:endParaRPr kumimoji="0" lang="zh-CN" altLang="en-US" sz="2800" u="sng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4391" name="Text Box 7"/>
          <p:cNvSpPr txBox="1">
            <a:spLocks noChangeArrowheads="1"/>
          </p:cNvSpPr>
          <p:nvPr/>
        </p:nvSpPr>
        <p:spPr bwMode="auto">
          <a:xfrm>
            <a:off x="6959600" y="4854576"/>
            <a:ext cx="1728788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系统观点</a:t>
            </a:r>
            <a:endParaRPr kumimoji="0" lang="zh-CN" altLang="en-US" sz="2800" u="sng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确定用例</a:t>
            </a:r>
            <a:endParaRPr lang="en-US" altLang="zh-CN" dirty="0"/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75192"/>
            <a:ext cx="10972800" cy="508280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zh-CN" sz="2800" dirty="0"/>
              <a:t>从参与者的角度入手，通过分析参与者使用系统达成的目标来识别用例</a:t>
            </a:r>
            <a:endParaRPr lang="zh-CN" altLang="en-US" sz="2800" dirty="0"/>
          </a:p>
          <a:p>
            <a:pPr lvl="1" eaLnBrk="1" hangingPunct="1"/>
            <a:r>
              <a:rPr lang="zh-CN" altLang="en-US" sz="2400" dirty="0"/>
              <a:t>参与者的日常工作是什么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参与者在业务中承担什么样的作用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参与者是否生成、使用或删除系统相关信息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参与者是否需要把外部变更通知系统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系统是否需要把内部事情通知</a:t>
            </a:r>
            <a:r>
              <a:rPr lang="zh-CN" altLang="en-US" sz="2400" dirty="0" smtClean="0"/>
              <a:t>参与者：通知</a:t>
            </a:r>
            <a:r>
              <a:rPr lang="zh-CN" altLang="en-US" sz="2400" dirty="0"/>
              <a:t>参与者过程就是系统用例的行为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是否存在进行系统维护的用例</a:t>
            </a:r>
            <a:endParaRPr lang="zh-CN" altLang="en-US" sz="2400" dirty="0"/>
          </a:p>
          <a:p>
            <a:pPr eaLnBrk="1" hangingPunct="1"/>
            <a:r>
              <a:rPr lang="zh-CN" altLang="en-US" sz="2800" dirty="0"/>
              <a:t>用例数量的参考基准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1</a:t>
            </a:r>
            <a:r>
              <a:rPr lang="zh-CN" altLang="en-US" sz="2400" dirty="0"/>
              <a:t>个系统中存在十几个用例</a:t>
            </a:r>
            <a:r>
              <a:rPr lang="en-US" altLang="zh-CN" sz="2400" dirty="0"/>
              <a:t>(</a:t>
            </a:r>
            <a:r>
              <a:rPr lang="zh-CN" altLang="en-US" sz="2400" dirty="0"/>
              <a:t>或更少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1</a:t>
            </a:r>
            <a:r>
              <a:rPr lang="zh-CN" altLang="en-US" sz="2400" dirty="0"/>
              <a:t>个用例中有多个用例实例</a:t>
            </a:r>
            <a:r>
              <a:rPr lang="en-US" altLang="zh-CN" sz="2400" dirty="0"/>
              <a:t>(</a:t>
            </a:r>
            <a:r>
              <a:rPr lang="zh-CN" altLang="en-US" sz="2400" dirty="0"/>
              <a:t>场景</a:t>
            </a:r>
            <a:r>
              <a:rPr lang="en-US" altLang="zh-CN" sz="2400" dirty="0"/>
              <a:t>)</a:t>
            </a:r>
            <a:endParaRPr lang="en-US" altLang="zh-CN" sz="2400" dirty="0"/>
          </a:p>
        </p:txBody>
      </p:sp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92F72269-F5EC-4303-AACF-C98F6F707338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用例命名</a:t>
            </a:r>
            <a:endParaRPr lang="zh-CN" altLang="en-US" dirty="0"/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参与者视角：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（状语）</a:t>
            </a:r>
            <a:r>
              <a:rPr lang="zh-CN" altLang="en-US" dirty="0" smtClean="0"/>
              <a:t>动词 </a:t>
            </a:r>
            <a:r>
              <a:rPr lang="en-US" altLang="zh-CN" dirty="0" smtClean="0"/>
              <a:t>+</a:t>
            </a:r>
            <a:r>
              <a:rPr lang="zh-CN" altLang="en-US" dirty="0"/>
              <a:t>（</a:t>
            </a:r>
            <a:r>
              <a:rPr lang="zh-CN" altLang="en-US" dirty="0" smtClean="0"/>
              <a:t>定语 </a:t>
            </a:r>
            <a:r>
              <a:rPr lang="en-US" altLang="zh-CN" dirty="0" smtClean="0"/>
              <a:t>+ </a:t>
            </a:r>
            <a:r>
              <a:rPr lang="zh-CN" altLang="en-US" dirty="0"/>
              <a:t>）宾语</a:t>
            </a:r>
            <a:endParaRPr lang="zh-CN" altLang="en-US" dirty="0"/>
          </a:p>
        </p:txBody>
      </p:sp>
      <p:sp>
        <p:nvSpPr>
          <p:cNvPr id="60418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EC74E618-0DC4-47C1-9E2A-F6299D835F79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528" y="3230614"/>
            <a:ext cx="6120606" cy="148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用例粒度</a:t>
            </a:r>
            <a:endParaRPr lang="en-US" altLang="zh-CN" dirty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用例是一组用例实例的抽象；其内部要有路径，路径要有步骤</a:t>
            </a:r>
            <a:endParaRPr lang="zh-CN" altLang="en-US" dirty="0"/>
          </a:p>
          <a:p>
            <a:pPr eaLnBrk="1" hangingPunct="1"/>
            <a:r>
              <a:rPr lang="zh-CN" altLang="en-US" dirty="0"/>
              <a:t>最常犯错误：粒度过细，陷入功能分解</a:t>
            </a:r>
            <a:endParaRPr lang="zh-CN" altLang="en-US" dirty="0"/>
          </a:p>
          <a:p>
            <a:pPr lvl="1" eaLnBrk="1" hangingPunct="1"/>
            <a:r>
              <a:rPr kumimoji="0" lang="zh-CN" altLang="en-US" dirty="0"/>
              <a:t>通过执行用例，</a:t>
            </a:r>
            <a:r>
              <a:rPr lang="zh-CN" altLang="en-US" dirty="0"/>
              <a:t>参与者完成想做的事情</a:t>
            </a:r>
            <a:r>
              <a:rPr lang="en-US" altLang="zh-CN" dirty="0"/>
              <a:t>(</a:t>
            </a:r>
            <a:r>
              <a:rPr lang="zh-CN" altLang="en-US" dirty="0"/>
              <a:t>最终的目的</a:t>
            </a:r>
            <a:r>
              <a:rPr lang="en-US" altLang="zh-CN" dirty="0"/>
              <a:t>)</a:t>
            </a:r>
            <a:r>
              <a:rPr lang="zh-CN" altLang="en-US" dirty="0"/>
              <a:t>，并为参与者产生所需要的价值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过细的粒度，一般都会导致技术语言的描述，而不再是业务语言</a:t>
            </a:r>
            <a:endParaRPr lang="zh-CN" altLang="en-US" dirty="0"/>
          </a:p>
        </p:txBody>
      </p:sp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1D0088D9-ED73-4F7C-972A-D488DCAC1907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用例粒度（续）</a:t>
            </a:r>
            <a:endParaRPr lang="en-US" altLang="zh-CN" dirty="0"/>
          </a:p>
        </p:txBody>
      </p:sp>
      <p:sp>
        <p:nvSpPr>
          <p:cNvPr id="787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把步骤当用例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把系统活动当用例</a:t>
            </a:r>
            <a:endParaRPr lang="zh-CN" altLang="en-US"/>
          </a:p>
        </p:txBody>
      </p:sp>
      <p:sp>
        <p:nvSpPr>
          <p:cNvPr id="624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4E60B9CE-4D70-4B4D-A674-39BB90AB074B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16" y="1628801"/>
            <a:ext cx="5832648" cy="2023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159" y="4315440"/>
            <a:ext cx="4251617" cy="1974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用例粒度：四轮马车</a:t>
            </a:r>
            <a:endParaRPr lang="en-US" altLang="zh-CN" dirty="0"/>
          </a:p>
        </p:txBody>
      </p:sp>
      <p:sp>
        <p:nvSpPr>
          <p:cNvPr id="634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四轮马车</a:t>
            </a:r>
            <a:r>
              <a:rPr lang="en-US" altLang="zh-CN" dirty="0"/>
              <a:t>CRUD</a:t>
            </a:r>
            <a:r>
              <a:rPr lang="zh-CN" altLang="en-US" dirty="0"/>
              <a:t>：</a:t>
            </a:r>
            <a:r>
              <a:rPr lang="en-US" altLang="zh-CN" sz="2800" dirty="0"/>
              <a:t>C(Create)</a:t>
            </a:r>
            <a:r>
              <a:rPr lang="zh-CN" altLang="en-US" sz="2800" dirty="0"/>
              <a:t>、</a:t>
            </a:r>
            <a:r>
              <a:rPr lang="en-US" altLang="zh-CN" sz="2800" dirty="0"/>
              <a:t>R(Read)</a:t>
            </a:r>
            <a:r>
              <a:rPr lang="zh-CN" altLang="en-US" sz="2800" dirty="0"/>
              <a:t>、</a:t>
            </a:r>
            <a:r>
              <a:rPr lang="en-US" altLang="zh-CN" sz="2800" dirty="0"/>
              <a:t>U(Update)</a:t>
            </a:r>
            <a:r>
              <a:rPr lang="zh-CN" altLang="en-US" sz="2800" dirty="0"/>
              <a:t>、</a:t>
            </a:r>
            <a:r>
              <a:rPr lang="en-US" altLang="zh-CN" sz="2800" dirty="0"/>
              <a:t>D(Delete)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所有业务最终对会成为</a:t>
            </a:r>
            <a:r>
              <a:rPr lang="en-US" altLang="zh-CN" dirty="0"/>
              <a:t>CRUD</a:t>
            </a:r>
            <a:r>
              <a:rPr lang="zh-CN" altLang="en-US" dirty="0"/>
              <a:t>？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CRUD</a:t>
            </a:r>
            <a:r>
              <a:rPr lang="zh-CN" altLang="en-US" dirty="0" smtClean="0"/>
              <a:t>能为参与者提供</a:t>
            </a:r>
            <a:r>
              <a:rPr lang="zh-CN" altLang="en-US" dirty="0"/>
              <a:t>价值？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FF33CC"/>
                </a:solidFill>
              </a:rPr>
              <a:t>CRUD</a:t>
            </a:r>
            <a:r>
              <a:rPr lang="zh-CN" altLang="en-US" dirty="0">
                <a:solidFill>
                  <a:srgbClr val="FF33CC"/>
                </a:solidFill>
              </a:rPr>
              <a:t>掩盖</a:t>
            </a:r>
            <a:r>
              <a:rPr lang="zh-CN" altLang="en-US" dirty="0" smtClean="0">
                <a:solidFill>
                  <a:srgbClr val="FF33CC"/>
                </a:solidFill>
              </a:rPr>
              <a:t>业务</a:t>
            </a:r>
            <a:r>
              <a:rPr lang="zh-CN" altLang="en-US" dirty="0" smtClean="0"/>
              <a:t>，退变</a:t>
            </a:r>
            <a:r>
              <a:rPr lang="zh-CN" altLang="en-US" dirty="0" smtClean="0">
                <a:solidFill>
                  <a:srgbClr val="000000"/>
                </a:solidFill>
              </a:rPr>
              <a:t>成</a:t>
            </a:r>
            <a:r>
              <a:rPr lang="zh-CN" altLang="en-US" dirty="0">
                <a:solidFill>
                  <a:srgbClr val="000000"/>
                </a:solidFill>
              </a:rPr>
              <a:t>关系数据库的建模</a:t>
            </a:r>
            <a:endParaRPr lang="zh-CN" altLang="en-US" dirty="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“系统就是数据的增删改查”</a:t>
            </a:r>
            <a:endParaRPr lang="zh-CN" altLang="en-US" dirty="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关心数据的存储和维护，反而忽略了用户的目的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3490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A9BCE2A3-8633-4AA9-8A21-A733C0B849F9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10" y="4626346"/>
            <a:ext cx="631344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用例粒度：四轮马车（续）</a:t>
            </a:r>
            <a:endParaRPr lang="en-US" altLang="zh-CN" dirty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如果确实是</a:t>
            </a:r>
            <a:r>
              <a:rPr lang="en-US" altLang="zh-CN" dirty="0"/>
              <a:t>CRUD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如果</a:t>
            </a:r>
            <a:r>
              <a:rPr lang="en-US" altLang="zh-CN" dirty="0"/>
              <a:t>CRUD</a:t>
            </a:r>
            <a:r>
              <a:rPr lang="zh-CN" altLang="en-US" dirty="0"/>
              <a:t>不涉及复杂的交互，一个用例“管理</a:t>
            </a:r>
            <a:r>
              <a:rPr lang="en-US" altLang="zh-CN" dirty="0"/>
              <a:t>××”</a:t>
            </a:r>
            <a:r>
              <a:rPr lang="zh-CN" altLang="en-US" dirty="0"/>
              <a:t>即可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不管是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R</a:t>
            </a:r>
            <a:r>
              <a:rPr lang="zh-CN" altLang="en-US" dirty="0"/>
              <a:t>、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，都是为了完成“管理”目标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甚至很多种的基本数据管理都可以用一个用例表示</a:t>
            </a:r>
            <a:endParaRPr lang="zh-CN" altLang="en-US" dirty="0"/>
          </a:p>
        </p:txBody>
      </p:sp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473B15B8-21EB-4154-B31D-ED53B2468CC0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5122" name="图片 1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4149080"/>
            <a:ext cx="4318609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需求工程的主要活动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定义需求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理解用户的需要，建立</a:t>
            </a:r>
            <a:r>
              <a:rPr lang="zh-CN" altLang="en-US" dirty="0">
                <a:solidFill>
                  <a:srgbClr val="FF0000"/>
                </a:solidFill>
              </a:rPr>
              <a:t>用户可理解</a:t>
            </a:r>
            <a:r>
              <a:rPr lang="zh-CN" altLang="en-US" dirty="0"/>
              <a:t>的系统需求模型</a:t>
            </a:r>
            <a:r>
              <a:rPr lang="zh-CN" altLang="en-US" dirty="0" smtClean="0"/>
              <a:t>（本部分）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分析需求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根据需求模型，</a:t>
            </a:r>
            <a:r>
              <a:rPr lang="zh-CN" altLang="en-US"/>
              <a:t>建</a:t>
            </a:r>
            <a:r>
              <a:rPr lang="zh-CN" altLang="en-US" smtClean="0"/>
              <a:t>立</a:t>
            </a:r>
            <a:r>
              <a:rPr lang="zh-CN" altLang="en-US" smtClean="0">
                <a:solidFill>
                  <a:srgbClr val="FF0000"/>
                </a:solidFill>
              </a:rPr>
              <a:t>对于开</a:t>
            </a:r>
            <a:r>
              <a:rPr lang="zh-CN" altLang="en-US" dirty="0">
                <a:solidFill>
                  <a:srgbClr val="FF0000"/>
                </a:solidFill>
              </a:rPr>
              <a:t>发者</a:t>
            </a:r>
            <a:r>
              <a:rPr lang="zh-CN" altLang="en-US" dirty="0"/>
              <a:t>无二义性解释的分析模型</a:t>
            </a:r>
            <a:r>
              <a:rPr lang="zh-CN" altLang="en-US" dirty="0" smtClean="0"/>
              <a:t>（第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部分）</a:t>
            </a:r>
            <a:endParaRPr lang="zh-CN" altLang="en-US" dirty="0"/>
          </a:p>
          <a:p>
            <a:pPr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需求管理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08351370-C42E-4ED6-A698-AB778C09399D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用例粒度：四轮马车（续）</a:t>
            </a:r>
            <a:endParaRPr lang="en-US" altLang="zh-CN" dirty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灵活处理</a:t>
            </a:r>
            <a:r>
              <a:rPr lang="en-US" altLang="zh-CN"/>
              <a:t>CRUD</a:t>
            </a:r>
            <a:endParaRPr lang="en-US" altLang="zh-CN"/>
          </a:p>
        </p:txBody>
      </p:sp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2B416C93-F3C5-456B-ACBD-8580C8DF22C3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790533" name="Text Box 5"/>
          <p:cNvSpPr txBox="1">
            <a:spLocks noChangeArrowheads="1"/>
          </p:cNvSpPr>
          <p:nvPr/>
        </p:nvSpPr>
        <p:spPr bwMode="auto">
          <a:xfrm>
            <a:off x="2351089" y="5013326"/>
            <a:ext cx="74898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可以把包含复杂交互的路径独立出去形成用例</a:t>
            </a:r>
            <a:endParaRPr kumimoji="0" lang="zh-CN" altLang="en-US" sz="2800" u="sng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146" name="图片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785" y="2492896"/>
            <a:ext cx="651714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思考：识别用例</a:t>
            </a:r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Email</a:t>
            </a:r>
            <a:r>
              <a:rPr lang="zh-CN" altLang="en-US"/>
              <a:t>客户端（如：</a:t>
            </a:r>
            <a:r>
              <a:rPr lang="en-US" altLang="zh-CN"/>
              <a:t>outlook</a:t>
            </a:r>
            <a:r>
              <a:rPr lang="zh-CN" altLang="en-US"/>
              <a:t>），</a:t>
            </a:r>
            <a:r>
              <a:rPr lang="en-US" altLang="zh-CN"/>
              <a:t>A</a:t>
            </a:r>
            <a:r>
              <a:rPr lang="zh-CN" altLang="en-US"/>
              <a:t>在北京发邮件给上海的</a:t>
            </a:r>
            <a:r>
              <a:rPr lang="en-US" altLang="zh-CN"/>
              <a:t>B</a:t>
            </a:r>
            <a:r>
              <a:rPr lang="zh-CN" altLang="en-US"/>
              <a:t>，系统提醒</a:t>
            </a:r>
            <a:r>
              <a:rPr lang="en-US" altLang="zh-CN"/>
              <a:t>B</a:t>
            </a:r>
            <a:r>
              <a:rPr lang="zh-CN" altLang="en-US"/>
              <a:t>你有“新邮件”，</a:t>
            </a:r>
            <a:r>
              <a:rPr lang="en-US" altLang="zh-CN"/>
              <a:t>B</a:t>
            </a:r>
            <a:r>
              <a:rPr lang="zh-CN" altLang="en-US"/>
              <a:t>收邮件</a:t>
            </a:r>
            <a:endParaRPr lang="zh-CN" altLang="en-US"/>
          </a:p>
        </p:txBody>
      </p:sp>
      <p:sp>
        <p:nvSpPr>
          <p:cNvPr id="67586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9AD3D208-AEEB-4AAB-865C-F61A681BAC0F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792580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320" y="3138510"/>
            <a:ext cx="7273925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92581" name="Rectangle 5"/>
          <p:cNvSpPr>
            <a:spLocks noChangeArrowheads="1"/>
          </p:cNvSpPr>
          <p:nvPr/>
        </p:nvSpPr>
        <p:spPr bwMode="auto">
          <a:xfrm>
            <a:off x="3503614" y="5711847"/>
            <a:ext cx="5113337" cy="8604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kumimoji="0" lang="zh-CN" altLang="en-US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微软雅黑" panose="020B0503020204020204" charset="-122"/>
              </a:rPr>
              <a:t>用例是一个完整的交互</a:t>
            </a:r>
            <a:endParaRPr kumimoji="0" lang="zh-CN" altLang="en-US" sz="2800" b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微软雅黑" panose="020B0503020204020204" charset="-122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kumimoji="0" lang="zh-CN" altLang="en-US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微软雅黑" panose="020B0503020204020204" charset="-122"/>
              </a:rPr>
              <a:t>用例之间没有顺序的关系</a:t>
            </a:r>
            <a:endParaRPr kumimoji="0" lang="zh-CN" altLang="en-US" sz="2800" b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9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92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92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9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8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思考：识别用例</a:t>
            </a:r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686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BD03660C-B426-410D-96F9-7B46207BDB2D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68612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4" y="1733572"/>
            <a:ext cx="5400675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2.3</a:t>
            </a:r>
            <a:r>
              <a:rPr lang="zh-CN" altLang="en-US" dirty="0"/>
              <a:t> 绘制用例图</a:t>
            </a:r>
            <a:endParaRPr lang="en-US" altLang="zh-CN" dirty="0"/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用例图：表达参与者与用例关系图形</a:t>
            </a:r>
            <a:endParaRPr lang="zh-CN" altLang="en-US" dirty="0"/>
          </a:p>
        </p:txBody>
      </p:sp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A95708CD-10AB-42CF-B46E-8DDEDB9E7DEB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785" y="1818604"/>
            <a:ext cx="7326397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关联关系：参与者和用例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参与者和用例之间的关联关系：参与者参与用例的执行</a:t>
            </a:r>
            <a:endParaRPr lang="en-US" altLang="zh-CN" dirty="0"/>
          </a:p>
          <a:p>
            <a:pPr lvl="1"/>
            <a:r>
              <a:rPr lang="zh-CN" altLang="zh-CN" dirty="0"/>
              <a:t>箭头</a:t>
            </a:r>
            <a:r>
              <a:rPr lang="zh-CN" altLang="en-US" dirty="0"/>
              <a:t>（关联的方向）</a:t>
            </a:r>
            <a:r>
              <a:rPr lang="zh-CN" altLang="zh-CN" dirty="0"/>
              <a:t>并不代表数据流或业务流的方向</a:t>
            </a:r>
            <a:endParaRPr lang="en-US" altLang="zh-CN" dirty="0"/>
          </a:p>
          <a:p>
            <a:pPr lvl="1"/>
            <a:r>
              <a:rPr lang="zh-CN" altLang="zh-CN" dirty="0"/>
              <a:t>箭头代表通信的发起方</a:t>
            </a:r>
            <a:endParaRPr lang="en-US" altLang="zh-CN" dirty="0"/>
          </a:p>
          <a:p>
            <a:pPr lvl="2"/>
            <a:r>
              <a:rPr lang="zh-CN" altLang="zh-CN" dirty="0"/>
              <a:t>箭头由通信的主动方指向被动</a:t>
            </a:r>
            <a:r>
              <a:rPr lang="zh-CN" altLang="zh-CN" dirty="0" smtClean="0"/>
              <a:t>方</a:t>
            </a:r>
            <a:endParaRPr lang="en-US" altLang="zh-CN" dirty="0"/>
          </a:p>
          <a:p>
            <a:pPr lvl="2"/>
            <a:r>
              <a:rPr lang="zh-CN" altLang="zh-CN" dirty="0"/>
              <a:t>不带箭头意味着没有考虑这种影响的方向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5754343B-143F-433B-AAA2-B251BF3FFF11}" type="slidenum">
              <a:rPr lang="en-US" altLang="zh-CN" smtClean="0"/>
            </a:fld>
            <a:r>
              <a:rPr lang="en-US" altLang="zh-CN"/>
              <a:t>-</a:t>
            </a:r>
            <a:endParaRPr lang="en-US" altLang="zh-CN"/>
          </a:p>
        </p:txBody>
      </p:sp>
      <p:pic>
        <p:nvPicPr>
          <p:cNvPr id="9218" name="图片 1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264" y="4572008"/>
            <a:ext cx="5756736" cy="136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实例分析：旅店预订系统</a:t>
            </a:r>
            <a:endParaRPr lang="en-US" altLang="zh-CN"/>
          </a:p>
        </p:txBody>
      </p:sp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5AD8B7D0-098E-4C35-A5D1-859D2E3DA950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pic>
        <p:nvPicPr>
          <p:cNvPr id="8195" name="图片 1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3" y="1898592"/>
            <a:ext cx="6411063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6625" y="1928816"/>
            <a:ext cx="7772400" cy="1755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8800" dirty="0"/>
              <a:t>谢 谢</a:t>
            </a:r>
            <a:r>
              <a:rPr lang="en-US" altLang="zh-CN" sz="8800" dirty="0"/>
              <a:t>!</a:t>
            </a:r>
            <a:endParaRPr lang="zh-CN" altLang="en-US" sz="880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需求难在何处：石头问题</a:t>
            </a:r>
            <a:endParaRPr lang="zh-CN" altLang="en-US"/>
          </a:p>
        </p:txBody>
      </p:sp>
      <p:sp>
        <p:nvSpPr>
          <p:cNvPr id="72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我要一块石头</a:t>
            </a:r>
            <a:r>
              <a:rPr lang="en-US" altLang="zh-CN" dirty="0"/>
              <a:t>…</a:t>
            </a:r>
            <a:endParaRPr lang="en-US" altLang="zh-CN" dirty="0"/>
          </a:p>
          <a:p>
            <a:pPr eaLnBrk="1" hangingPunct="1"/>
            <a:r>
              <a:rPr lang="zh-CN" altLang="en-US" dirty="0"/>
              <a:t>差不多，但我要小一点的</a:t>
            </a:r>
            <a:r>
              <a:rPr lang="en-US" altLang="zh-CN" dirty="0"/>
              <a:t>…</a:t>
            </a:r>
            <a:endParaRPr lang="en-US" altLang="zh-CN" dirty="0"/>
          </a:p>
          <a:p>
            <a:pPr eaLnBrk="1" hangingPunct="1"/>
            <a:r>
              <a:rPr lang="zh-CN" altLang="en-US" dirty="0"/>
              <a:t>很好，不过我要蓝色的</a:t>
            </a:r>
            <a:r>
              <a:rPr lang="en-US" altLang="zh-CN" dirty="0"/>
              <a:t>…</a:t>
            </a:r>
            <a:endParaRPr lang="en-US" altLang="zh-CN" dirty="0"/>
          </a:p>
          <a:p>
            <a:pPr eaLnBrk="1" hangingPunct="1"/>
            <a:r>
              <a:rPr lang="zh-CN" altLang="en-US" dirty="0"/>
              <a:t>啊，没有那么小</a:t>
            </a:r>
            <a:r>
              <a:rPr lang="en-US" altLang="zh-CN" dirty="0"/>
              <a:t>…</a:t>
            </a:r>
            <a:endParaRPr lang="en-US" altLang="zh-CN" dirty="0"/>
          </a:p>
          <a:p>
            <a:pPr eaLnBrk="1" hangingPunct="1"/>
            <a:r>
              <a:rPr lang="en-US" altLang="zh-CN" dirty="0" err="1" smtClean="0"/>
              <a:t>Emm</a:t>
            </a:r>
            <a:r>
              <a:rPr lang="zh-CN" altLang="en-US" dirty="0" smtClean="0"/>
              <a:t>，</a:t>
            </a:r>
            <a:r>
              <a:rPr lang="zh-CN" altLang="en-US" dirty="0"/>
              <a:t>还是原来那个好了</a:t>
            </a:r>
            <a:r>
              <a:rPr lang="en-US" altLang="zh-CN" dirty="0"/>
              <a:t>… </a:t>
            </a:r>
            <a:endParaRPr lang="en-US" altLang="zh-CN" dirty="0"/>
          </a:p>
        </p:txBody>
      </p:sp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6C253C83-286F-4683-B6E7-5B8E0D7D9935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723972" name="Text Box 4"/>
          <p:cNvSpPr txBox="1">
            <a:spLocks noChangeArrowheads="1"/>
          </p:cNvSpPr>
          <p:nvPr/>
        </p:nvSpPr>
        <p:spPr bwMode="auto">
          <a:xfrm>
            <a:off x="2063750" y="4797426"/>
            <a:ext cx="80645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40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小一点的蓝色大理石</a:t>
            </a:r>
            <a:endParaRPr lang="zh-CN" altLang="en-US" sz="4000" u="sng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3973" name="Text Box 5"/>
          <p:cNvSpPr txBox="1">
            <a:spLocks noChangeArrowheads="1"/>
          </p:cNvSpPr>
          <p:nvPr/>
        </p:nvSpPr>
        <p:spPr bwMode="auto">
          <a:xfrm>
            <a:off x="8982830" y="2058989"/>
            <a:ext cx="677108" cy="3441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eaVert"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难捕获，易</a:t>
            </a:r>
            <a:r>
              <a:rPr kumimoji="0" lang="zh-CN" altLang="en-US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变更！</a:t>
            </a:r>
            <a:endParaRPr kumimoji="0" lang="zh-CN" altLang="en-US" sz="320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2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71" grpId="0" build="p"/>
      <p:bldP spid="723972" grpId="0"/>
      <p:bldP spid="7239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需求：也需要开发</a:t>
            </a:r>
            <a:endParaRPr lang="zh-CN" altLang="en-US"/>
          </a:p>
        </p:txBody>
      </p:sp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A38547B7-F6F3-49E3-9C6D-D2D014040EE7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2927350" y="1773239"/>
            <a:ext cx="1944688" cy="936625"/>
          </a:xfrm>
          <a:prstGeom prst="rect">
            <a:avLst/>
          </a:prstGeom>
          <a:solidFill>
            <a:srgbClr val="00FFFF"/>
          </a:solidFill>
          <a:ln w="19050">
            <a:solidFill>
              <a:schemeClr val="hlink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2927351" y="1917701"/>
            <a:ext cx="20161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客户</a:t>
            </a:r>
            <a:r>
              <a:rPr kumimoji="0" lang="en-US" altLang="zh-CN" sz="2000">
                <a:solidFill>
                  <a:srgbClr val="000000"/>
                </a:solidFill>
                <a:latin typeface="Verdana" panose="020B0604030504040204" pitchFamily="34" charset="0"/>
              </a:rPr>
              <a:t>/</a:t>
            </a:r>
            <a:r>
              <a:rPr kumimoji="0" lang="zh-CN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用户的要求</a:t>
            </a:r>
            <a:r>
              <a:rPr kumimoji="0" lang="en-US" altLang="zh-CN" sz="2000">
                <a:solidFill>
                  <a:srgbClr val="000000"/>
                </a:solidFill>
                <a:latin typeface="Verdana" panose="020B0604030504040204" pitchFamily="34" charset="0"/>
              </a:rPr>
              <a:t>/</a:t>
            </a:r>
            <a:r>
              <a:rPr kumimoji="0" lang="zh-CN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想法</a:t>
            </a:r>
            <a:r>
              <a:rPr kumimoji="0" lang="en-US" altLang="zh-CN" sz="2000">
                <a:solidFill>
                  <a:srgbClr val="000000"/>
                </a:solidFill>
                <a:latin typeface="Verdana" panose="020B0604030504040204" pitchFamily="34" charset="0"/>
              </a:rPr>
              <a:t>/</a:t>
            </a:r>
            <a:r>
              <a:rPr kumimoji="0" lang="zh-CN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期望</a:t>
            </a:r>
            <a:endParaRPr kumimoji="0" lang="zh-CN" altLang="en-US" sz="20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724997" name="Line 5"/>
          <p:cNvSpPr>
            <a:spLocks noChangeShapeType="1"/>
          </p:cNvSpPr>
          <p:nvPr/>
        </p:nvSpPr>
        <p:spPr bwMode="auto">
          <a:xfrm>
            <a:off x="3863975" y="2781301"/>
            <a:ext cx="0" cy="1439863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4998" name="Rectangle 6"/>
          <p:cNvSpPr>
            <a:spLocks noChangeArrowheads="1"/>
          </p:cNvSpPr>
          <p:nvPr/>
        </p:nvSpPr>
        <p:spPr bwMode="auto">
          <a:xfrm>
            <a:off x="6815139" y="4292601"/>
            <a:ext cx="1944687" cy="936625"/>
          </a:xfrm>
          <a:prstGeom prst="rect">
            <a:avLst/>
          </a:prstGeom>
          <a:solidFill>
            <a:srgbClr val="00FFFF"/>
          </a:solidFill>
          <a:ln w="19050">
            <a:solidFill>
              <a:schemeClr val="hlink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4999" name="Text Box 7"/>
          <p:cNvSpPr txBox="1">
            <a:spLocks noChangeArrowheads="1"/>
          </p:cNvSpPr>
          <p:nvPr/>
        </p:nvSpPr>
        <p:spPr bwMode="auto">
          <a:xfrm>
            <a:off x="6815138" y="4545014"/>
            <a:ext cx="1873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软件设计</a:t>
            </a:r>
            <a:endParaRPr kumimoji="0" lang="zh-CN" altLang="en-US" sz="20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725000" name="Rectangle 8"/>
          <p:cNvSpPr>
            <a:spLocks noChangeArrowheads="1"/>
          </p:cNvSpPr>
          <p:nvPr/>
        </p:nvSpPr>
        <p:spPr bwMode="auto">
          <a:xfrm>
            <a:off x="6815139" y="1809751"/>
            <a:ext cx="1944687" cy="936625"/>
          </a:xfrm>
          <a:prstGeom prst="rect">
            <a:avLst/>
          </a:prstGeom>
          <a:solidFill>
            <a:srgbClr val="00FFFF"/>
          </a:solidFill>
          <a:ln w="19050">
            <a:solidFill>
              <a:schemeClr val="hlink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5001" name="Text Box 9"/>
          <p:cNvSpPr txBox="1">
            <a:spLocks noChangeArrowheads="1"/>
          </p:cNvSpPr>
          <p:nvPr/>
        </p:nvSpPr>
        <p:spPr bwMode="auto">
          <a:xfrm>
            <a:off x="6815138" y="2062164"/>
            <a:ext cx="1873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软件产品</a:t>
            </a:r>
            <a:endParaRPr kumimoji="0" lang="zh-CN" altLang="en-US" sz="20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725002" name="Text Box 10"/>
          <p:cNvSpPr txBox="1">
            <a:spLocks noChangeArrowheads="1"/>
          </p:cNvSpPr>
          <p:nvPr/>
        </p:nvSpPr>
        <p:spPr bwMode="auto">
          <a:xfrm>
            <a:off x="3214689" y="3286126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开发</a:t>
            </a:r>
            <a:endParaRPr kumimoji="0" lang="zh-CN" altLang="en-US" sz="20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725003" name="Line 11"/>
          <p:cNvSpPr>
            <a:spLocks noChangeShapeType="1"/>
          </p:cNvSpPr>
          <p:nvPr/>
        </p:nvSpPr>
        <p:spPr bwMode="auto">
          <a:xfrm flipH="1" flipV="1">
            <a:off x="7751763" y="2854325"/>
            <a:ext cx="0" cy="1295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5004" name="Text Box 12"/>
          <p:cNvSpPr txBox="1">
            <a:spLocks noChangeArrowheads="1"/>
          </p:cNvSpPr>
          <p:nvPr/>
        </p:nvSpPr>
        <p:spPr bwMode="auto">
          <a:xfrm>
            <a:off x="7823200" y="3357564"/>
            <a:ext cx="1512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编码和测试</a:t>
            </a:r>
            <a:endParaRPr kumimoji="0" lang="zh-CN" altLang="en-US" sz="20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725005" name="Line 13"/>
          <p:cNvSpPr>
            <a:spLocks noChangeShapeType="1"/>
          </p:cNvSpPr>
          <p:nvPr/>
        </p:nvSpPr>
        <p:spPr bwMode="auto">
          <a:xfrm flipH="1">
            <a:off x="4943475" y="2854325"/>
            <a:ext cx="2305050" cy="15827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5006" name="Text Box 14"/>
          <p:cNvSpPr txBox="1">
            <a:spLocks noChangeArrowheads="1"/>
          </p:cNvSpPr>
          <p:nvPr/>
        </p:nvSpPr>
        <p:spPr bwMode="auto">
          <a:xfrm>
            <a:off x="5375276" y="3357564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验收</a:t>
            </a:r>
            <a:endParaRPr kumimoji="0" lang="zh-CN" altLang="en-US" sz="20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725007" name="Rectangle 15"/>
          <p:cNvSpPr>
            <a:spLocks noChangeArrowheads="1"/>
          </p:cNvSpPr>
          <p:nvPr/>
        </p:nvSpPr>
        <p:spPr bwMode="auto">
          <a:xfrm>
            <a:off x="2927350" y="4294189"/>
            <a:ext cx="1944688" cy="936625"/>
          </a:xfrm>
          <a:prstGeom prst="rect">
            <a:avLst/>
          </a:prstGeom>
          <a:solidFill>
            <a:srgbClr val="CCECFF"/>
          </a:solidFill>
          <a:ln w="19050">
            <a:solidFill>
              <a:schemeClr val="hlink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5008" name="Text Box 16"/>
          <p:cNvSpPr txBox="1">
            <a:spLocks noChangeArrowheads="1"/>
          </p:cNvSpPr>
          <p:nvPr/>
        </p:nvSpPr>
        <p:spPr bwMode="auto">
          <a:xfrm>
            <a:off x="2927350" y="4435476"/>
            <a:ext cx="18732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有价值的</a:t>
            </a:r>
            <a:br>
              <a:rPr kumimoji="0" lang="zh-CN" altLang="en-US" sz="200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kumimoji="0" lang="zh-CN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软件需求</a:t>
            </a:r>
            <a:endParaRPr kumimoji="0" lang="zh-CN" altLang="en-US" sz="20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725009" name="Line 17"/>
          <p:cNvSpPr>
            <a:spLocks noChangeShapeType="1"/>
          </p:cNvSpPr>
          <p:nvPr/>
        </p:nvSpPr>
        <p:spPr bwMode="auto">
          <a:xfrm flipV="1">
            <a:off x="4943476" y="4725988"/>
            <a:ext cx="180022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5010" name="Text Box 18"/>
          <p:cNvSpPr txBox="1">
            <a:spLocks noChangeArrowheads="1"/>
          </p:cNvSpPr>
          <p:nvPr/>
        </p:nvSpPr>
        <p:spPr bwMode="auto">
          <a:xfrm>
            <a:off x="5087939" y="4797426"/>
            <a:ext cx="1512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分析和设计</a:t>
            </a:r>
            <a:endParaRPr kumimoji="0" lang="zh-CN" altLang="en-US" sz="20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2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2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2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2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2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2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2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2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2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2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2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7" grpId="0" animBg="1"/>
      <p:bldP spid="724998" grpId="0" animBg="1"/>
      <p:bldP spid="724999" grpId="0"/>
      <p:bldP spid="725000" grpId="0" animBg="1"/>
      <p:bldP spid="725001" grpId="0"/>
      <p:bldP spid="725002" grpId="0"/>
      <p:bldP spid="725003" grpId="0" animBg="1"/>
      <p:bldP spid="725004" grpId="0"/>
      <p:bldP spid="725005" grpId="0" animBg="1"/>
      <p:bldP spid="725006" grpId="0"/>
      <p:bldP spid="725007" grpId="0" animBg="1"/>
      <p:bldP spid="725008" grpId="0"/>
      <p:bldP spid="725009" grpId="0" animBg="1"/>
      <p:bldP spid="7250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需求问题：对策</a:t>
            </a:r>
            <a:endParaRPr lang="zh-CN" altLang="en-US"/>
          </a:p>
        </p:txBody>
      </p:sp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fld id="{85432086-CCC8-411F-ADAF-B00CFBD20FD3}" type="slidenum"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</a:fld>
            <a:r>
              <a:rPr lang="en-US" altLang="zh-CN" sz="1200" b="0">
                <a:solidFill>
                  <a:srgbClr val="4D4D4D"/>
                </a:solidFill>
                <a:latin typeface="Arial" panose="020B0604020202020204" pitchFamily="34" charset="0"/>
              </a:rPr>
              <a:t>-</a:t>
            </a:r>
            <a:endParaRPr lang="en-US" altLang="zh-CN" sz="1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726019" name="Text Box 3"/>
          <p:cNvSpPr txBox="1">
            <a:spLocks noChangeArrowheads="1"/>
          </p:cNvSpPr>
          <p:nvPr/>
        </p:nvSpPr>
        <p:spPr bwMode="auto">
          <a:xfrm>
            <a:off x="2424114" y="2543176"/>
            <a:ext cx="136842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难捕获</a:t>
            </a:r>
            <a:endParaRPr kumimoji="0" lang="zh-CN" altLang="en-US" sz="280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6020" name="Text Box 4"/>
          <p:cNvSpPr txBox="1">
            <a:spLocks noChangeArrowheads="1"/>
          </p:cNvSpPr>
          <p:nvPr/>
        </p:nvSpPr>
        <p:spPr bwMode="auto">
          <a:xfrm>
            <a:off x="2425700" y="4062413"/>
            <a:ext cx="17145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易</a:t>
            </a:r>
            <a:r>
              <a:rPr kumimoji="0" lang="zh-CN" altLang="en-US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变更</a:t>
            </a:r>
            <a:endParaRPr kumimoji="0" lang="zh-CN" altLang="en-US" sz="280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6021" name="Text Box 5"/>
          <p:cNvSpPr txBox="1">
            <a:spLocks noChangeArrowheads="1"/>
          </p:cNvSpPr>
          <p:nvPr/>
        </p:nvSpPr>
        <p:spPr bwMode="auto">
          <a:xfrm>
            <a:off x="4368801" y="2492376"/>
            <a:ext cx="316706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从用户视角看问题</a:t>
            </a:r>
            <a:endParaRPr kumimoji="0" lang="zh-CN" altLang="en-US" sz="280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6022" name="Text Box 6"/>
          <p:cNvSpPr txBox="1">
            <a:spLocks noChangeArrowheads="1"/>
          </p:cNvSpPr>
          <p:nvPr/>
        </p:nvSpPr>
        <p:spPr bwMode="auto">
          <a:xfrm>
            <a:off x="4367213" y="4062413"/>
            <a:ext cx="33401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合理的结构</a:t>
            </a:r>
            <a:endParaRPr kumimoji="0" lang="zh-CN" altLang="en-US" sz="280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6023" name="Text Box 7"/>
          <p:cNvSpPr txBox="1">
            <a:spLocks noChangeArrowheads="1"/>
          </p:cNvSpPr>
          <p:nvPr/>
        </p:nvSpPr>
        <p:spPr bwMode="auto">
          <a:xfrm>
            <a:off x="8831264" y="3349625"/>
            <a:ext cx="1152525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用例</a:t>
            </a:r>
            <a:endParaRPr kumimoji="0" lang="zh-CN" altLang="en-US" sz="320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6024" name="AutoShape 8"/>
          <p:cNvSpPr>
            <a:spLocks noChangeArrowheads="1"/>
          </p:cNvSpPr>
          <p:nvPr/>
        </p:nvSpPr>
        <p:spPr bwMode="auto">
          <a:xfrm>
            <a:off x="3789364" y="2563814"/>
            <a:ext cx="649287" cy="485775"/>
          </a:xfrm>
          <a:prstGeom prst="rightArrow">
            <a:avLst>
              <a:gd name="adj1" fmla="val 50000"/>
              <a:gd name="adj2" fmla="val 33415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6025" name="AutoShape 9"/>
          <p:cNvSpPr>
            <a:spLocks noChangeArrowheads="1"/>
          </p:cNvSpPr>
          <p:nvPr/>
        </p:nvSpPr>
        <p:spPr bwMode="auto">
          <a:xfrm>
            <a:off x="7680325" y="3435351"/>
            <a:ext cx="1150938" cy="485775"/>
          </a:xfrm>
          <a:prstGeom prst="rightArrow">
            <a:avLst>
              <a:gd name="adj1" fmla="val 50000"/>
              <a:gd name="adj2" fmla="val 59232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6026" name="AutoShape 10"/>
          <p:cNvSpPr/>
          <p:nvPr/>
        </p:nvSpPr>
        <p:spPr bwMode="auto">
          <a:xfrm>
            <a:off x="7464426" y="2643189"/>
            <a:ext cx="73025" cy="1944687"/>
          </a:xfrm>
          <a:prstGeom prst="rightBrace">
            <a:avLst>
              <a:gd name="adj1" fmla="val 22192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6027" name="AutoShape 11"/>
          <p:cNvSpPr>
            <a:spLocks noChangeArrowheads="1"/>
          </p:cNvSpPr>
          <p:nvPr/>
        </p:nvSpPr>
        <p:spPr bwMode="auto">
          <a:xfrm>
            <a:off x="3790950" y="4095751"/>
            <a:ext cx="649288" cy="485775"/>
          </a:xfrm>
          <a:prstGeom prst="rightArrow">
            <a:avLst>
              <a:gd name="adj1" fmla="val 50000"/>
              <a:gd name="adj2" fmla="val 33415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2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2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2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2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2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2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21" grpId="0"/>
      <p:bldP spid="726022" grpId="0"/>
      <p:bldP spid="726023" grpId="0"/>
      <p:bldP spid="726024" grpId="0" animBg="1"/>
      <p:bldP spid="726025" grpId="0" animBg="1"/>
      <p:bldP spid="726026" grpId="0" animBg="1"/>
      <p:bldP spid="726027" grpId="0" animBg="1"/>
    </p:bldLst>
  </p:timing>
</p:sld>
</file>

<file path=ppt/tags/tag1.xml><?xml version="1.0" encoding="utf-8"?>
<p:tagLst xmlns:p="http://schemas.openxmlformats.org/presentationml/2006/main">
  <p:tag name="COMMONDATA" val="eyJoZGlkIjoiNWI4MjA0ODNhMTkxNTA0ZmJlMDEyMGNmNTBmMzEyMjg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5319</Words>
  <Application>WPS 演示</Application>
  <PresentationFormat>自定义</PresentationFormat>
  <Paragraphs>644</Paragraphs>
  <Slides>66</Slides>
  <Notes>13</Notes>
  <HiddenSlides>4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81" baseType="lpstr">
      <vt:lpstr>Arial</vt:lpstr>
      <vt:lpstr>宋体</vt:lpstr>
      <vt:lpstr>Wingdings</vt:lpstr>
      <vt:lpstr>Tahoma</vt:lpstr>
      <vt:lpstr>Wingdings 2</vt:lpstr>
      <vt:lpstr>Wingdings</vt:lpstr>
      <vt:lpstr>Arial</vt:lpstr>
      <vt:lpstr>Wingdings 3</vt:lpstr>
      <vt:lpstr>Wingdings 2</vt:lpstr>
      <vt:lpstr>Verdana</vt:lpstr>
      <vt:lpstr>Times New Roman</vt:lpstr>
      <vt:lpstr>华文楷体</vt:lpstr>
      <vt:lpstr>微软雅黑</vt:lpstr>
      <vt:lpstr>Arial Unicode MS</vt:lpstr>
      <vt:lpstr>模块</vt:lpstr>
      <vt:lpstr>基于UML的面向对象系统分析与设计</vt:lpstr>
      <vt:lpstr>用例建模</vt:lpstr>
      <vt:lpstr>内容概要</vt:lpstr>
      <vt:lpstr>内容概要</vt:lpstr>
      <vt:lpstr>需求—建造“正确”的系统</vt:lpstr>
      <vt:lpstr>需求工程的主要活动</vt:lpstr>
      <vt:lpstr>需求难在何处：石头问题</vt:lpstr>
      <vt:lpstr>需求：也需要开发</vt:lpstr>
      <vt:lpstr>需求问题：对策</vt:lpstr>
      <vt:lpstr>以用例为中心组织需求</vt:lpstr>
      <vt:lpstr>用例的发展</vt:lpstr>
      <vt:lpstr>内容概要</vt:lpstr>
      <vt:lpstr>需求获取</vt:lpstr>
      <vt:lpstr>从业务模型获取需求</vt:lpstr>
      <vt:lpstr>1. 业务改进点</vt:lpstr>
      <vt:lpstr>寻找业务改进点</vt:lpstr>
      <vt:lpstr>改进点1：流程控制</vt:lpstr>
      <vt:lpstr>改进点2：复杂业务逻辑</vt:lpstr>
      <vt:lpstr>改进点3：访问和操作业务对象</vt:lpstr>
      <vt:lpstr>改进点4：自动化业务</vt:lpstr>
      <vt:lpstr>2. 远景(Vision)</vt:lpstr>
      <vt:lpstr>项目远景的作用</vt:lpstr>
      <vt:lpstr>远景说明</vt:lpstr>
      <vt:lpstr>3. 导出系统需求</vt:lpstr>
      <vt:lpstr>实例分析：旅店系统开发背景</vt:lpstr>
      <vt:lpstr>远景：旅店预订系统</vt:lpstr>
      <vt:lpstr>结合远景，获取系统需求</vt:lpstr>
      <vt:lpstr>内容概要</vt:lpstr>
      <vt:lpstr>用例建模流程</vt:lpstr>
      <vt:lpstr>用例建模流程</vt:lpstr>
      <vt:lpstr>1.需求从何而来</vt:lpstr>
      <vt:lpstr>涉众无法直接提供需求</vt:lpstr>
      <vt:lpstr>需求获取技术</vt:lpstr>
      <vt:lpstr>需求获取技术对比</vt:lpstr>
      <vt:lpstr>用例建模流程</vt:lpstr>
      <vt:lpstr>2.1 识别参与者(Actor)</vt:lpstr>
      <vt:lpstr>参与者要点分析</vt:lpstr>
      <vt:lpstr>要点：与系统进行信息交互</vt:lpstr>
      <vt:lpstr>要点：任何事物</vt:lpstr>
      <vt:lpstr>要点：参与者与系统边界</vt:lpstr>
      <vt:lpstr>识别参与者的思路</vt:lpstr>
      <vt:lpstr>参与者的命名</vt:lpstr>
      <vt:lpstr>参与者之间的关系：泛化</vt:lpstr>
      <vt:lpstr>参与者地位：辅助需求定义</vt:lpstr>
      <vt:lpstr>文档化参与者</vt:lpstr>
      <vt:lpstr>2.2 识别用例</vt:lpstr>
      <vt:lpstr>用例要点</vt:lpstr>
      <vt:lpstr>要点：用例止于系统边界</vt:lpstr>
      <vt:lpstr>要点：有意义的目标</vt:lpstr>
      <vt:lpstr>要点：结果值由系统生成</vt:lpstr>
      <vt:lpstr>要点：业务语言而非技术语言</vt:lpstr>
      <vt:lpstr>要点：用户观点而非系统观点</vt:lpstr>
      <vt:lpstr>用例 VS. 功能</vt:lpstr>
      <vt:lpstr>确定用例</vt:lpstr>
      <vt:lpstr>用例命名</vt:lpstr>
      <vt:lpstr>用例粒度</vt:lpstr>
      <vt:lpstr>用例粒度（续）</vt:lpstr>
      <vt:lpstr>用例粒度：四轮马车</vt:lpstr>
      <vt:lpstr>用例粒度：四轮马车（续）</vt:lpstr>
      <vt:lpstr>用例粒度：四轮马车（续）</vt:lpstr>
      <vt:lpstr>思考：识别用例-1</vt:lpstr>
      <vt:lpstr>思考：识别用例-2</vt:lpstr>
      <vt:lpstr>2.3 绘制用例图</vt:lpstr>
      <vt:lpstr>关联关系：参与者和用例</vt:lpstr>
      <vt:lpstr>实例分析：旅店预订系统</vt:lpstr>
      <vt:lpstr>谢 谢!</vt:lpstr>
    </vt:vector>
  </TitlesOfParts>
  <Company>buaa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面向对象分析设计课程讲义</dc:title>
  <dc:creator>thbin</dc:creator>
  <cp:category>UML</cp:category>
  <cp:lastModifiedBy>Taki</cp:lastModifiedBy>
  <cp:revision>567</cp:revision>
  <cp:lastPrinted>2113-01-01T00:00:00Z</cp:lastPrinted>
  <dcterms:created xsi:type="dcterms:W3CDTF">2005-09-05T02:45:00Z</dcterms:created>
  <dcterms:modified xsi:type="dcterms:W3CDTF">2022-10-11T12:19:41Z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6081D03F1EF44782B7B4E7ECC2EBB5FA</vt:lpwstr>
  </property>
  <property fmtid="{D5CDD505-2E9C-101B-9397-08002B2CF9AE}" pid="3" name="KSOProductBuildVer">
    <vt:lpwstr>2052-11.1.0.12358</vt:lpwstr>
  </property>
</Properties>
</file>