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39"/>
  </p:handoutMasterIdLst>
  <p:sldIdLst>
    <p:sldId id="400" r:id="rId3"/>
    <p:sldId id="401" r:id="rId4"/>
    <p:sldId id="260" r:id="rId5"/>
    <p:sldId id="261" r:id="rId7"/>
    <p:sldId id="262" r:id="rId8"/>
    <p:sldId id="264" r:id="rId9"/>
    <p:sldId id="265" r:id="rId10"/>
    <p:sldId id="342" r:id="rId11"/>
    <p:sldId id="343" r:id="rId12"/>
    <p:sldId id="266" r:id="rId13"/>
    <p:sldId id="267" r:id="rId14"/>
    <p:sldId id="268" r:id="rId15"/>
    <p:sldId id="365" r:id="rId16"/>
    <p:sldId id="366" r:id="rId17"/>
    <p:sldId id="367" r:id="rId18"/>
    <p:sldId id="269" r:id="rId19"/>
    <p:sldId id="270" r:id="rId20"/>
    <p:sldId id="274" r:id="rId21"/>
    <p:sldId id="337" r:id="rId22"/>
    <p:sldId id="275" r:id="rId23"/>
    <p:sldId id="276" r:id="rId24"/>
    <p:sldId id="277" r:id="rId25"/>
    <p:sldId id="278" r:id="rId26"/>
    <p:sldId id="280" r:id="rId27"/>
    <p:sldId id="282" r:id="rId28"/>
    <p:sldId id="283" r:id="rId29"/>
    <p:sldId id="284" r:id="rId30"/>
    <p:sldId id="285" r:id="rId31"/>
    <p:sldId id="286" r:id="rId32"/>
    <p:sldId id="340" r:id="rId33"/>
    <p:sldId id="341" r:id="rId34"/>
    <p:sldId id="289" r:id="rId35"/>
    <p:sldId id="290" r:id="rId36"/>
    <p:sldId id="291" r:id="rId37"/>
    <p:sldId id="402" r:id="rId38"/>
  </p:sldIdLst>
  <p:sldSz cx="12192000" cy="6858000"/>
  <p:notesSz cx="7099300" cy="10234295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99CCFF"/>
    <a:srgbClr val="808000"/>
    <a:srgbClr val="333300"/>
    <a:srgbClr val="003300"/>
    <a:srgbClr val="336699"/>
    <a:srgbClr val="0099C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358" autoAdjust="0"/>
  </p:normalViewPr>
  <p:slideViewPr>
    <p:cSldViewPr>
      <p:cViewPr varScale="1">
        <p:scale>
          <a:sx n="127" d="100"/>
          <a:sy n="127" d="100"/>
        </p:scale>
        <p:origin x="-161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57A214-3559-4BD8-A032-319DD952FC9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D5963AB-51D7-4B56-957C-52AD6A606A3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D9924F-B564-4DFC-BA7D-056901D563B7}" type="slidenum">
              <a:rPr lang="zh-CN" altLang="en-US" sz="1200" b="0" smtClean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6D7BB7-C610-4632-B73A-B0CD735BF9E0}" type="slidenum">
              <a:rPr lang="zh-CN" altLang="en-US" sz="1200" b="0" smtClean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从用例行为中识别</a:t>
            </a:r>
            <a:r>
              <a:rPr lang="zh-CN" altLang="en-US"/>
              <a:t>分析类</a:t>
            </a:r>
            <a:endParaRPr lang="zh-CN" altLang="en-US"/>
          </a:p>
          <a:p>
            <a:r>
              <a:rPr lang="zh-CN" altLang="en-US"/>
              <a:t>在对象技术中，一个用例的所有行为都是由相应的类来完成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这些行为必须被分配到</a:t>
            </a:r>
            <a:r>
              <a:rPr lang="zh-CN" altLang="en-US"/>
              <a:t>类中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分析类：代表</a:t>
            </a:r>
            <a:r>
              <a:rPr lang="en-US" altLang="zh-CN"/>
              <a:t>“</a:t>
            </a:r>
            <a:r>
              <a:rPr lang="zh-CN" altLang="en-US"/>
              <a:t>系统中必须具备职责和行为的事物</a:t>
            </a:r>
            <a:r>
              <a:rPr lang="en-US" altLang="zh-CN"/>
              <a:t>”</a:t>
            </a:r>
            <a:r>
              <a:rPr lang="zh-CN" altLang="en-US"/>
              <a:t>的早期</a:t>
            </a:r>
            <a:r>
              <a:rPr lang="zh-CN" altLang="en-US"/>
              <a:t>概念模型</a:t>
            </a:r>
            <a:endParaRPr lang="zh-CN" altLang="en-US"/>
          </a:p>
          <a:p>
            <a:r>
              <a:rPr lang="zh-CN" altLang="en-US"/>
              <a:t>分析类处理主要的功能需求，模型化问题域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根据备选架构定义三种分析</a:t>
            </a:r>
            <a:r>
              <a:rPr lang="zh-CN" altLang="en-US"/>
              <a:t>类：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边界类：表示系统与环境的交互边界，包括用户边界类、系统和设备接口</a:t>
            </a:r>
            <a:r>
              <a:rPr lang="zh-CN" altLang="en-US"/>
              <a:t>类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控制类：表示系统的控制逻辑，通常每一个用例定义一个</a:t>
            </a:r>
            <a:r>
              <a:rPr lang="zh-CN" altLang="en-US"/>
              <a:t>控制类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实体类：系统使用的信息。代表待开发系统的核心概念；提供了另一个理解系统的</a:t>
            </a:r>
            <a:r>
              <a:rPr lang="zh-CN" altLang="en-US"/>
              <a:t>观点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识别实体类：分析用例事件流中的名词、名词短语找出系统所需的实体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综合考虑名词在系统中的作用</a:t>
            </a:r>
            <a:r>
              <a:rPr lang="zh-CN" altLang="en-US"/>
              <a:t>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F5178A-0E0C-4592-90FC-D321D6991B48}" type="slidenum">
              <a:rPr lang="zh-CN" altLang="en-US" sz="1200" b="0" smtClean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1246E2-0704-4C70-BC43-D6E1EAD1DDA8}" type="slidenum">
              <a:rPr lang="zh-CN" altLang="en-US" sz="1200" b="0" smtClean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分析模型：对用例模型的</a:t>
            </a:r>
            <a:r>
              <a:rPr lang="zh-CN" altLang="en-US"/>
              <a:t>细化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A1E969-04DF-4D71-885C-333EAA0CD6ED}" type="slidenum">
              <a:rPr lang="zh-CN" altLang="en-US" sz="1200" b="0" smtClean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通过用例建模获取系统</a:t>
            </a:r>
            <a:r>
              <a:rPr lang="en-US" altLang="zh-CN"/>
              <a:t>60%-80%</a:t>
            </a:r>
            <a:r>
              <a:rPr lang="zh-CN" altLang="en-US"/>
              <a:t>的需求后，从中找出</a:t>
            </a:r>
            <a:r>
              <a:rPr lang="en-US" altLang="zh-CN"/>
              <a:t>5%-10%</a:t>
            </a:r>
            <a:r>
              <a:rPr lang="zh-CN" altLang="en-US"/>
              <a:t>重要的用例，来定义系统候选体系架构，如果变化则只影响这个迭代周期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8869BE-F31A-4464-867C-5F11EC4FAEBE}" type="slidenum">
              <a:rPr lang="zh-CN" altLang="en-US" sz="1200" b="0" smtClean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27EE92-8489-4595-A628-5E3F01880E2E}" type="slidenum">
              <a:rPr lang="zh-CN" altLang="en-US" sz="1200" b="0" smtClean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整个分析</a:t>
            </a:r>
            <a:r>
              <a:rPr lang="zh-CN" altLang="en-US"/>
              <a:t>阶段步骤</a:t>
            </a:r>
            <a:endParaRPr lang="zh-CN" altLang="en-US"/>
          </a:p>
          <a:p>
            <a:pPr eaLnBrk="1" hangingPunct="1"/>
            <a:r>
              <a:rPr lang="en-US" altLang="zh-CN"/>
              <a:t>1. </a:t>
            </a:r>
            <a:r>
              <a:rPr lang="zh-CN" altLang="en-US"/>
              <a:t>定义第一个</a:t>
            </a:r>
            <a:r>
              <a:rPr lang="zh-CN" altLang="en-US"/>
              <a:t>迭代周期</a:t>
            </a:r>
            <a:endParaRPr lang="zh-CN" altLang="en-US"/>
          </a:p>
          <a:p>
            <a:pPr eaLnBrk="1" hangingPunct="1"/>
            <a:r>
              <a:rPr lang="en-US" altLang="zh-CN"/>
              <a:t>2. </a:t>
            </a:r>
            <a:r>
              <a:rPr lang="zh-CN" altLang="en-US"/>
              <a:t>架构分析</a:t>
            </a:r>
            <a:endParaRPr lang="zh-CN" altLang="en-US"/>
          </a:p>
          <a:p>
            <a:pPr eaLnBrk="1" hangingPunct="1"/>
            <a:r>
              <a:rPr lang="en-US" altLang="zh-CN"/>
              <a:t>3. </a:t>
            </a:r>
            <a:r>
              <a:rPr lang="zh-CN" altLang="en-US"/>
              <a:t>构造用例</a:t>
            </a:r>
            <a:r>
              <a:rPr lang="zh-CN" altLang="en-US"/>
              <a:t>实现</a:t>
            </a:r>
            <a:endParaRPr lang="zh-CN" altLang="en-US"/>
          </a:p>
          <a:p>
            <a:pPr eaLnBrk="1" hangingPunct="1"/>
            <a:r>
              <a:rPr lang="en-US" altLang="zh-CN"/>
              <a:t>4. </a:t>
            </a:r>
            <a:r>
              <a:rPr lang="zh-CN" altLang="en-US"/>
              <a:t>定义</a:t>
            </a:r>
            <a:r>
              <a:rPr lang="zh-CN" altLang="en-US"/>
              <a:t>分析类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4EC856-CCAA-4590-A480-3097759F46E3}" type="slidenum">
              <a:rPr lang="zh-CN" altLang="en-US" sz="1200" b="0" smtClean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ACB9-5BFE-4EF3-B91C-463DEBBCCA89}" type="slidenum">
              <a:rPr lang="zh-CN" altLang="en-US" smtClean="0"/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13A5948-C572-4A45-8388-DE4E873D8B50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EA087514-DBC3-4F18-B126-1E056A3FAD03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2" y="260350"/>
            <a:ext cx="10581217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07533" y="981076"/>
            <a:ext cx="10560051" cy="5400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79F1E9-65E1-40DC-A5C5-996A70B92A35}" type="slidenum">
              <a:rPr lang="en-US" altLang="zh-CN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6E6B468-02A4-41FE-B3CE-B77921BD89DB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13B5030-E818-4E33-B39F-291F5E9F4D7A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606F398-8D4B-4DEB-B16A-FAF288C18440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32872BE-FA2C-46C2-A169-1F30EC6FAD64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CFE3A8-A593-4639-BBAE-F87840FCABEA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B838669-9B40-452C-9C7C-05CE661747FF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5EE5D7-DA54-4996-B04D-BEB0C65CB3ED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 panose="05020102010507070707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 panose="05040102010807070707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UML的面向对象系统分析与设计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952464" y="4572008"/>
            <a:ext cx="107696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深圳大学计算机与软件学院　刘嘉祥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/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理解分析</a:t>
            </a:r>
            <a:endParaRPr lang="zh-CN" altLang="en-US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从用例开始分析</a:t>
            </a:r>
            <a:endParaRPr kumimoji="0"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CN" altLang="en-US" dirty="0"/>
              <a:t>架构分析</a:t>
            </a:r>
            <a:endParaRPr kumimoji="0" lang="zh-CN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CN" altLang="en-US" dirty="0"/>
              <a:t>构造用例实现</a:t>
            </a:r>
            <a:endParaRPr kumimoji="0" lang="zh-CN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CN" altLang="en-US" dirty="0"/>
              <a:t>定义分析类</a:t>
            </a:r>
            <a:endParaRPr kumimoji="0" lang="en-US" altLang="zh-CN" dirty="0"/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941B4B8F-BB5E-4CBC-9224-F8F551256ED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如何开始分析？</a:t>
            </a:r>
            <a:endParaRPr lang="zh-CN" altLang="en-US"/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B41E4B1C-5A3D-4FA7-8C9E-196CA2260EEA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700419" name="Text Box 3"/>
          <p:cNvSpPr txBox="1">
            <a:spLocks noChangeArrowheads="1"/>
          </p:cNvSpPr>
          <p:nvPr/>
        </p:nvSpPr>
        <p:spPr bwMode="auto">
          <a:xfrm>
            <a:off x="3071814" y="2852739"/>
            <a:ext cx="6048375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5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从 用 例 开 始！</a:t>
            </a:r>
            <a:endParaRPr lang="zh-CN" altLang="en-US" sz="5400" u="sng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分析模型与用例模型</a:t>
            </a:r>
            <a:endParaRPr lang="zh-CN" altLang="en-US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78014A80-F71E-4BDC-8AF7-11279DAE06FF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701443" name="Rectangle 3"/>
          <p:cNvSpPr>
            <a:spLocks noChangeArrowheads="1"/>
          </p:cNvSpPr>
          <p:nvPr/>
        </p:nvSpPr>
        <p:spPr bwMode="auto">
          <a:xfrm>
            <a:off x="5370344" y="3340113"/>
            <a:ext cx="3889375" cy="2017713"/>
          </a:xfrm>
          <a:prstGeom prst="rect">
            <a:avLst/>
          </a:prstGeom>
          <a:solidFill>
            <a:srgbClr val="FF99CC"/>
          </a:solidFill>
          <a:ln w="28575">
            <a:solidFill>
              <a:srgbClr val="FF00FF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5659268" y="3629037"/>
            <a:ext cx="1008062" cy="431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8035756" y="3557600"/>
            <a:ext cx="504825" cy="8636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5875168" y="4492638"/>
            <a:ext cx="792162" cy="792163"/>
          </a:xfrm>
          <a:prstGeom prst="rect">
            <a:avLst/>
          </a:prstGeom>
          <a:solidFill>
            <a:srgbClr val="99CCFF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7530930" y="4853000"/>
            <a:ext cx="1511300" cy="431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 flipV="1">
            <a:off x="6667331" y="3989401"/>
            <a:ext cx="1368425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V="1">
            <a:off x="8323093" y="44212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6667330" y="4997462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6162505" y="4060837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3" name="Oval 12"/>
          <p:cNvSpPr>
            <a:spLocks noChangeArrowheads="1"/>
          </p:cNvSpPr>
          <p:nvPr/>
        </p:nvSpPr>
        <p:spPr bwMode="auto">
          <a:xfrm>
            <a:off x="6235531" y="2405076"/>
            <a:ext cx="1008063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4" name="Oval 13"/>
          <p:cNvSpPr>
            <a:spLocks noChangeArrowheads="1"/>
          </p:cNvSpPr>
          <p:nvPr/>
        </p:nvSpPr>
        <p:spPr bwMode="auto">
          <a:xfrm>
            <a:off x="7675393" y="2332051"/>
            <a:ext cx="1079500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>
            <a:off x="6883231" y="2908312"/>
            <a:ext cx="1368425" cy="649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>
            <a:off x="8251655" y="2836876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 flipH="1" flipV="1">
            <a:off x="6162506" y="2260612"/>
            <a:ext cx="288925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1457" name="Text Box 17"/>
          <p:cNvSpPr txBox="1">
            <a:spLocks noChangeArrowheads="1"/>
          </p:cNvSpPr>
          <p:nvPr/>
        </p:nvSpPr>
        <p:spPr bwMode="auto">
          <a:xfrm>
            <a:off x="1771182" y="2476909"/>
            <a:ext cx="23764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用例：外观</a:t>
            </a:r>
            <a:endParaRPr kumimoji="0" lang="zh-CN" altLang="en-US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01458" name="Text Box 18"/>
          <p:cNvSpPr txBox="1">
            <a:spLocks noChangeArrowheads="1"/>
          </p:cNvSpPr>
          <p:nvPr/>
        </p:nvSpPr>
        <p:spPr bwMode="auto">
          <a:xfrm>
            <a:off x="1309654" y="4079888"/>
            <a:ext cx="305404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分析</a:t>
            </a:r>
            <a:r>
              <a:rPr kumimoji="0"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/</a:t>
            </a:r>
            <a:r>
              <a:rPr kumimoji="0"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设计：内部机理</a:t>
            </a:r>
            <a:endParaRPr kumimoji="0" lang="zh-CN" altLang="en-US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380" name="AutoShape 19"/>
          <p:cNvSpPr>
            <a:spLocks noChangeArrowheads="1"/>
          </p:cNvSpPr>
          <p:nvPr/>
        </p:nvSpPr>
        <p:spPr bwMode="auto">
          <a:xfrm>
            <a:off x="4363695" y="2476513"/>
            <a:ext cx="1120775" cy="485775"/>
          </a:xfrm>
          <a:prstGeom prst="rightArrow">
            <a:avLst>
              <a:gd name="adj1" fmla="val 50000"/>
              <a:gd name="adj2" fmla="val 5768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AutoShape 20"/>
          <p:cNvSpPr>
            <a:spLocks noChangeArrowheads="1"/>
          </p:cNvSpPr>
          <p:nvPr/>
        </p:nvSpPr>
        <p:spPr bwMode="auto">
          <a:xfrm>
            <a:off x="4363695" y="4060838"/>
            <a:ext cx="1120775" cy="485775"/>
          </a:xfrm>
          <a:prstGeom prst="rightArrow">
            <a:avLst>
              <a:gd name="adj1" fmla="val 50000"/>
              <a:gd name="adj2" fmla="val 5768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从用例开始分析迭代</a:t>
            </a:r>
            <a:endParaRPr lang="zh-CN" altLang="en-US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迭代开发是现代软件开发的主流，而迭代的基础就是用例</a:t>
            </a:r>
            <a:endParaRPr lang="zh-CN" altLang="en-US" dirty="0"/>
          </a:p>
          <a:p>
            <a:pPr eaLnBrk="1" hangingPunct="1"/>
            <a:r>
              <a:rPr lang="zh-CN" altLang="en-US" dirty="0"/>
              <a:t>从用例开始</a:t>
            </a:r>
            <a:r>
              <a:rPr lang="zh-CN" altLang="en-US" dirty="0" smtClean="0"/>
              <a:t>分析的基本</a:t>
            </a:r>
            <a:r>
              <a:rPr lang="zh-CN" altLang="en-US" dirty="0"/>
              <a:t>思路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用例分级：根据风险、重要性以及项目组的能力确定用例以及用例相关路径的优先级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早期迭代关注的重点（架构）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核心业务的主要部分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系统架构有重要影响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影响系统性能等其他关键非功能需求的部分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存在高风险的部分，如新技术、新产品</a:t>
            </a:r>
            <a:endParaRPr lang="zh-CN" altLang="en-US" dirty="0"/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5CB163A8-CCAD-44C1-B48A-2930AA9EE7DC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利用早期迭代建立软件架构</a:t>
            </a:r>
            <a:endParaRPr lang="zh-CN" altLang="en-US" sz="4000" dirty="0"/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70470D07-5591-40FA-8C9B-11922B56FA23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801832"/>
            <a:ext cx="6191250" cy="43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定义良好的迭代周期</a:t>
            </a:r>
            <a:endParaRPr lang="zh-CN" altLang="en-US"/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57F8F410-21FE-4F59-BC30-4107D6219BB5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1495445"/>
            <a:ext cx="7056460" cy="428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7588" name="Rectangle 4"/>
          <p:cNvSpPr>
            <a:spLocks noChangeArrowheads="1"/>
          </p:cNvSpPr>
          <p:nvPr/>
        </p:nvSpPr>
        <p:spPr bwMode="auto">
          <a:xfrm>
            <a:off x="1847851" y="5830911"/>
            <a:ext cx="8353425" cy="95567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99CC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通过用例建模获取系统</a:t>
            </a:r>
            <a:r>
              <a:rPr kumimoji="0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60%-80%</a:t>
            </a:r>
            <a:r>
              <a:rPr kumimoji="0"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的需求后，从中找出</a:t>
            </a:r>
            <a:r>
              <a:rPr kumimoji="0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5%-10%</a:t>
            </a:r>
            <a:r>
              <a:rPr kumimoji="0"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重要的用例，来定义系统备选架构</a:t>
            </a:r>
            <a:endParaRPr kumimoji="0" lang="zh-CN" altLang="en-US" sz="2800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分析阶段的用例</a:t>
            </a:r>
            <a:r>
              <a:rPr lang="en-US" altLang="zh-CN"/>
              <a:t>—</a:t>
            </a:r>
            <a:r>
              <a:rPr lang="zh-CN" altLang="en-US"/>
              <a:t>用例实现</a:t>
            </a:r>
            <a:endParaRPr lang="en-US" altLang="zh-CN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用例实现</a:t>
            </a:r>
            <a:r>
              <a:rPr lang="en-US" altLang="zh-CN" dirty="0">
                <a:solidFill>
                  <a:schemeClr val="tx2"/>
                </a:solidFill>
              </a:rPr>
              <a:t>(UML2</a:t>
            </a:r>
            <a:r>
              <a:rPr lang="zh-CN" altLang="en-US" dirty="0">
                <a:solidFill>
                  <a:schemeClr val="tx2"/>
                </a:solidFill>
              </a:rPr>
              <a:t>协作，</a:t>
            </a:r>
            <a:r>
              <a:rPr lang="en-US" altLang="zh-CN" dirty="0">
                <a:solidFill>
                  <a:schemeClr val="tx2"/>
                </a:solidFill>
              </a:rPr>
              <a:t>Collaboration)</a:t>
            </a:r>
            <a:r>
              <a:rPr lang="zh-CN" altLang="en-US" dirty="0" smtClean="0"/>
              <a:t>是分析（设计）模型</a:t>
            </a:r>
            <a:r>
              <a:rPr lang="zh-CN" altLang="en-US" dirty="0"/>
              <a:t>中系统用例</a:t>
            </a:r>
            <a:r>
              <a:rPr lang="zh-CN" altLang="en-US" dirty="0" smtClean="0"/>
              <a:t>的表现形式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描述</a:t>
            </a:r>
            <a:r>
              <a:rPr lang="zh-CN" altLang="en-US" dirty="0"/>
              <a:t>了对象间的</a:t>
            </a:r>
            <a:r>
              <a:rPr lang="zh-CN" altLang="en-US" dirty="0" smtClean="0"/>
              <a:t>协作（为了完成</a:t>
            </a:r>
            <a:r>
              <a:rPr lang="zh-CN" altLang="en-US" dirty="0"/>
              <a:t>用例</a:t>
            </a:r>
            <a:r>
              <a:rPr lang="zh-CN" altLang="en-US" dirty="0" smtClean="0"/>
              <a:t>目标）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将用例模型中的用例</a:t>
            </a:r>
            <a:r>
              <a:rPr lang="zh-CN" altLang="en-US" dirty="0" smtClean="0"/>
              <a:t>和分析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)</a:t>
            </a:r>
            <a:r>
              <a:rPr lang="zh-CN" altLang="en-US" dirty="0"/>
              <a:t>模型中的类和关系连接在一起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说明了每个用例必须</a:t>
            </a:r>
            <a:r>
              <a:rPr lang="zh-CN" altLang="en-US" dirty="0" smtClean="0"/>
              <a:t>用哪些类</a:t>
            </a:r>
            <a:r>
              <a:rPr lang="zh-CN" altLang="en-US" dirty="0"/>
              <a:t>来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使用构造型</a:t>
            </a:r>
            <a:r>
              <a:rPr lang="en-US" altLang="zh-CN" dirty="0" smtClean="0"/>
              <a:t>&lt;&lt;use-case realization&gt;&gt;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EA</a:t>
            </a:r>
            <a:r>
              <a:rPr lang="zh-CN" altLang="en-US" dirty="0" smtClean="0"/>
              <a:t>中直接使用协作（</a:t>
            </a:r>
            <a:r>
              <a:rPr lang="en-US" altLang="zh-CN" dirty="0" smtClean="0"/>
              <a:t>Collaboration</a:t>
            </a:r>
            <a:r>
              <a:rPr lang="zh-CN" altLang="en-US" dirty="0" smtClean="0"/>
              <a:t>）来表示</a:t>
            </a:r>
            <a:endParaRPr lang="zh-CN" altLang="en-US" dirty="0"/>
          </a:p>
          <a:p>
            <a:pPr eaLnBrk="1" hangingPunct="1"/>
            <a:r>
              <a:rPr lang="zh-CN" altLang="en-US" dirty="0"/>
              <a:t>用例实现提供了从分析和设计到需求的可跟踪性</a:t>
            </a:r>
            <a:endParaRPr lang="en-US" altLang="zh-CN" dirty="0"/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A6AB0ED4-1616-4830-937C-54DBEBA05C04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创建用例实现</a:t>
            </a:r>
            <a:endParaRPr lang="en-US" altLang="zh-CN"/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161B4649-60A5-4DCF-99DB-85ED6C295C86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6" y="1752619"/>
            <a:ext cx="5472113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45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4013219"/>
            <a:ext cx="13906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/>
          <p:nvPr/>
        </p:nvGrpSpPr>
        <p:grpSpPr bwMode="auto">
          <a:xfrm>
            <a:off x="4727575" y="3652856"/>
            <a:ext cx="5672138" cy="2419350"/>
            <a:chOff x="2018" y="1951"/>
            <a:chExt cx="3573" cy="1524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" y="1951"/>
              <a:ext cx="2892" cy="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AutoShape 7"/>
            <p:cNvSpPr>
              <a:spLocks noChangeArrowheads="1"/>
            </p:cNvSpPr>
            <p:nvPr/>
          </p:nvSpPr>
          <p:spPr bwMode="auto">
            <a:xfrm>
              <a:off x="2018" y="2586"/>
              <a:ext cx="453" cy="181"/>
            </a:xfrm>
            <a:prstGeom prst="rightArrow">
              <a:avLst>
                <a:gd name="adj1" fmla="val 50000"/>
                <a:gd name="adj2" fmla="val 62569"/>
              </a:avLst>
            </a:prstGeom>
            <a:solidFill>
              <a:srgbClr val="FF0000"/>
            </a:solidFill>
            <a:ln w="9525">
              <a:solidFill>
                <a:srgbClr val="8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实例</a:t>
            </a:r>
            <a:r>
              <a:rPr lang="zh-CN" altLang="en-US" sz="4000" dirty="0"/>
              <a:t>：</a:t>
            </a:r>
            <a:r>
              <a:rPr lang="zh-CN" altLang="en-US" sz="4000" dirty="0" smtClean="0"/>
              <a:t>旅店</a:t>
            </a:r>
            <a:r>
              <a:rPr lang="zh-CN" altLang="en-US" sz="4000" dirty="0"/>
              <a:t>预订系统的迭代和用例实现</a:t>
            </a:r>
            <a:endParaRPr lang="en-US" altLang="zh-CN" sz="4000" dirty="0"/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10F67C48-9B0F-4DDA-8E9C-EA3F1C2F6808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709635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1" y="1822466"/>
            <a:ext cx="4321175" cy="38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96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1733569"/>
            <a:ext cx="3455988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/>
          <p:nvPr/>
        </p:nvGrpSpPr>
        <p:grpSpPr bwMode="auto">
          <a:xfrm>
            <a:off x="6600825" y="3749694"/>
            <a:ext cx="3671888" cy="2393950"/>
            <a:chOff x="3152" y="2115"/>
            <a:chExt cx="2313" cy="1508"/>
          </a:xfrm>
        </p:grpSpPr>
        <p:pic>
          <p:nvPicPr>
            <p:cNvPr id="21511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2115"/>
              <a:ext cx="2313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2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2890"/>
              <a:ext cx="2313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实例</a:t>
            </a:r>
            <a:r>
              <a:rPr lang="zh-CN" altLang="en-US" sz="4000" dirty="0"/>
              <a:t>：</a:t>
            </a:r>
            <a:r>
              <a:rPr lang="zh-CN" altLang="en-US" sz="4000" dirty="0" smtClean="0"/>
              <a:t>旅游</a:t>
            </a:r>
            <a:r>
              <a:rPr lang="zh-CN" altLang="en-US" sz="4000" dirty="0"/>
              <a:t>申请系统迭代</a:t>
            </a:r>
            <a:r>
              <a:rPr lang="en-US" altLang="zh-CN" sz="4000" dirty="0"/>
              <a:t>1</a:t>
            </a:r>
            <a:endParaRPr lang="en-US" altLang="zh-CN" sz="4000" dirty="0"/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23A3B175-753F-47C7-9C1B-6CAC3E9EA1A8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1709755"/>
            <a:ext cx="7056437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用例分析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6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/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理解分析</a:t>
            </a:r>
            <a:endParaRPr lang="zh-CN" altLang="en-US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CN" altLang="en-US" dirty="0">
                <a:solidFill>
                  <a:srgbClr val="4D4D4D"/>
                </a:solidFill>
              </a:rPr>
              <a:t>从用例开始分析</a:t>
            </a:r>
            <a:endParaRPr kumimoji="0" lang="zh-CN" altLang="en-US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架构分析</a:t>
            </a:r>
            <a:endParaRPr kumimoji="0"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CN" altLang="en-US" dirty="0"/>
              <a:t>构造用例实现</a:t>
            </a:r>
            <a:endParaRPr kumimoji="0" lang="zh-CN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CN" altLang="en-US" dirty="0"/>
              <a:t>定义分析类</a:t>
            </a:r>
            <a:endParaRPr kumimoji="0" lang="en-US" altLang="zh-CN" dirty="0"/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FF8A3EC4-C10E-44A5-97D6-4EED3AB4BCA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架构分析</a:t>
            </a:r>
            <a:endParaRPr lang="en-US" altLang="zh-CN" dirty="0"/>
          </a:p>
        </p:txBody>
      </p:sp>
      <p:sp>
        <p:nvSpPr>
          <p:cNvPr id="71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架构分析的过程就是定义系统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高层组织结构</a:t>
            </a:r>
            <a:r>
              <a:rPr lang="zh-CN" altLang="en-US" dirty="0"/>
              <a:t>和核心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架构机制</a:t>
            </a:r>
            <a:r>
              <a:rPr lang="zh-CN" altLang="en-US" dirty="0"/>
              <a:t>的过程</a:t>
            </a:r>
            <a:endParaRPr lang="zh-CN" altLang="en-US" dirty="0"/>
          </a:p>
          <a:p>
            <a:pPr lvl="1" eaLnBrk="1" hangingPunct="1">
              <a:defRPr/>
            </a:pPr>
            <a:r>
              <a:rPr lang="en-US" altLang="zh-CN" dirty="0"/>
              <a:t>1.</a:t>
            </a:r>
            <a:r>
              <a:rPr lang="zh-CN" altLang="en-US" dirty="0"/>
              <a:t>定义系统高层组织结构</a:t>
            </a:r>
            <a:r>
              <a:rPr lang="en-US" altLang="zh-CN" dirty="0"/>
              <a:t>—</a:t>
            </a:r>
            <a:r>
              <a:rPr lang="zh-CN" altLang="en-US" dirty="0"/>
              <a:t>备选架构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2.</a:t>
            </a:r>
            <a:r>
              <a:rPr lang="zh-CN" altLang="en-US" dirty="0"/>
              <a:t>确定系统通用架构机制</a:t>
            </a:r>
            <a:r>
              <a:rPr lang="en-US" altLang="zh-CN" dirty="0"/>
              <a:t>—</a:t>
            </a:r>
            <a:r>
              <a:rPr lang="zh-CN" altLang="en-US" dirty="0"/>
              <a:t>分析机制</a:t>
            </a:r>
            <a:endParaRPr lang="zh-CN" altLang="en-US" dirty="0"/>
          </a:p>
          <a:p>
            <a:pPr lvl="1" eaLnBrk="1" hangingPunct="1">
              <a:defRPr/>
            </a:pPr>
            <a:r>
              <a:rPr lang="en-US" altLang="zh-CN" dirty="0"/>
              <a:t>3.</a:t>
            </a:r>
            <a:r>
              <a:rPr lang="zh-CN" altLang="en-US" dirty="0"/>
              <a:t>提取系统的关键抽象以揭示系统必须能够处理的核心概念</a:t>
            </a:r>
            <a:r>
              <a:rPr lang="en-US" altLang="zh-CN" dirty="0"/>
              <a:t>—</a:t>
            </a:r>
            <a:r>
              <a:rPr lang="zh-CN" altLang="en-US" dirty="0"/>
              <a:t>关键抽象</a:t>
            </a:r>
            <a:endParaRPr lang="zh-CN" altLang="en-US" dirty="0"/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创建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用例实现来启动用例分析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用例实现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 eaLnBrk="1" hangingPunct="1">
              <a:defRPr/>
            </a:pPr>
            <a:endParaRPr lang="en-US" altLang="zh-CN" dirty="0"/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A7FF2C9D-0260-472A-A88A-28DE4A7ED41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定义备选架构</a:t>
            </a:r>
            <a:endParaRPr lang="zh-CN" altLang="en-US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定义备选架构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架构的初始草图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初步定义系统的分层与</a:t>
            </a:r>
            <a:r>
              <a:rPr lang="zh-CN" altLang="en-US" dirty="0" smtClean="0"/>
              <a:t>组织形式</a:t>
            </a:r>
            <a:endParaRPr lang="zh-CN" altLang="en-US" dirty="0"/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3C8B2568-91EA-41DB-8372-F4B1D4339D9E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备选架构模式</a:t>
            </a:r>
            <a:endParaRPr lang="en-US" altLang="zh-CN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架构模式表示了对软件系统的一个基础结构组织形式。它提供了一套预定义子系统，详细说明它们的职责，并且包括组织它们之间的规则和指南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客户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服务器（</a:t>
            </a:r>
            <a:r>
              <a:rPr lang="en-US" altLang="zh-CN" dirty="0" smtClean="0"/>
              <a:t>C-S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视图</a:t>
            </a:r>
            <a:r>
              <a:rPr lang="en-US" altLang="zh-CN" dirty="0"/>
              <a:t>-</a:t>
            </a:r>
            <a:r>
              <a:rPr lang="zh-CN" altLang="en-US" dirty="0"/>
              <a:t>控制器</a:t>
            </a:r>
            <a:r>
              <a:rPr lang="en-US" altLang="zh-CN" dirty="0"/>
              <a:t>(M-V-C)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管道和</a:t>
            </a:r>
            <a:r>
              <a:rPr lang="zh-CN" altLang="en-US" dirty="0" smtClean="0"/>
              <a:t>过滤器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A1192142-A18A-4BF4-9D81-43DAC9E04886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分层架构动机</a:t>
            </a:r>
            <a:endParaRPr lang="zh-CN" altLang="en-US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将应用逻辑作为单独的构件从系统中分离出来，以便这些构件在其他系统中能得到重用</a:t>
            </a:r>
            <a:endParaRPr lang="zh-CN" altLang="en-US"/>
          </a:p>
          <a:p>
            <a:pPr eaLnBrk="1" hangingPunct="1"/>
            <a:r>
              <a:rPr lang="zh-CN" altLang="en-US"/>
              <a:t>将各个层次分配到各个不同的物理计算节点，或者分配给不同的进程。这样可以改善系统性能、更好地支持客户和服务器系统中的信息共享和协调</a:t>
            </a:r>
            <a:endParaRPr lang="zh-CN" altLang="en-US"/>
          </a:p>
          <a:p>
            <a:pPr eaLnBrk="1" hangingPunct="1"/>
            <a:r>
              <a:rPr lang="zh-CN" altLang="en-US"/>
              <a:t>将不同层的开发任务在开发者之间适当地分配，这可以有效地利用开发人员的专长和开发技巧，并且能够提高并行开发能力</a:t>
            </a:r>
            <a:endParaRPr lang="zh-CN" altLang="en-US"/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5861B07D-87DA-4336-8B38-9F20D12AB7F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分析阶段备选分层架构</a:t>
            </a:r>
            <a:r>
              <a:rPr lang="en-US" altLang="zh-CN" dirty="0"/>
              <a:t>B-C-E</a:t>
            </a:r>
            <a:endParaRPr lang="zh-CN" altLang="en-US" dirty="0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0E8678A2-65BC-43A8-90A3-B5CAC0CA1B3A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500174"/>
            <a:ext cx="6840538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B-C-E</a:t>
            </a:r>
            <a:r>
              <a:rPr lang="zh-CN" altLang="en-US" dirty="0"/>
              <a:t>三层架构解析</a:t>
            </a:r>
            <a:endParaRPr lang="zh-CN" alt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以构造型</a:t>
            </a:r>
            <a:r>
              <a:rPr lang="en-US" altLang="zh-CN"/>
              <a:t>&lt;&lt;layer&gt;&gt;</a:t>
            </a:r>
            <a:r>
              <a:rPr lang="zh-CN" altLang="en-US"/>
              <a:t>表示系统不同层次</a:t>
            </a:r>
            <a:endParaRPr lang="en-US" altLang="zh-CN"/>
          </a:p>
          <a:p>
            <a:pPr eaLnBrk="1" hangingPunct="1"/>
            <a:r>
              <a:rPr lang="zh-CN" altLang="en-US"/>
              <a:t>以</a:t>
            </a:r>
            <a:r>
              <a:rPr lang="en-US" altLang="zh-CN"/>
              <a:t>B-C-E</a:t>
            </a:r>
            <a:r>
              <a:rPr lang="zh-CN" altLang="en-US"/>
              <a:t>三层划分系统三类处理逻辑</a:t>
            </a:r>
            <a:endParaRPr lang="zh-CN" altLang="en-US"/>
          </a:p>
          <a:p>
            <a:pPr lvl="1" eaLnBrk="1" hangingPunct="1"/>
            <a:r>
              <a:rPr lang="zh-CN" altLang="en-US"/>
              <a:t>边界层</a:t>
            </a:r>
            <a:r>
              <a:rPr lang="en-US" altLang="zh-CN"/>
              <a:t>(Boundary)</a:t>
            </a:r>
            <a:r>
              <a:rPr lang="zh-CN" altLang="en-US"/>
              <a:t>负责系统与参与者之间的交互</a:t>
            </a:r>
            <a:endParaRPr lang="en-US" altLang="zh-CN"/>
          </a:p>
          <a:p>
            <a:pPr lvl="1" eaLnBrk="1" hangingPunct="1"/>
            <a:r>
              <a:rPr lang="zh-CN" altLang="en-US"/>
              <a:t>控制层</a:t>
            </a:r>
            <a:r>
              <a:rPr lang="en-US" altLang="zh-CN"/>
              <a:t>(Control)</a:t>
            </a:r>
            <a:r>
              <a:rPr lang="zh-CN" altLang="en-US"/>
              <a:t>处理系统的控制逻辑</a:t>
            </a:r>
            <a:endParaRPr lang="en-US" altLang="zh-CN"/>
          </a:p>
          <a:p>
            <a:pPr lvl="1" eaLnBrk="1" hangingPunct="1"/>
            <a:r>
              <a:rPr lang="zh-CN" altLang="en-US"/>
              <a:t>实体层</a:t>
            </a:r>
            <a:r>
              <a:rPr lang="en-US" altLang="zh-CN"/>
              <a:t>(Entity)</a:t>
            </a:r>
            <a:r>
              <a:rPr lang="zh-CN" altLang="en-US"/>
              <a:t>管理系统使用的信息</a:t>
            </a:r>
            <a:endParaRPr lang="en-US" altLang="zh-CN"/>
          </a:p>
          <a:p>
            <a:pPr eaLnBrk="1" hangingPunct="1"/>
            <a:r>
              <a:rPr lang="zh-CN" altLang="en-US"/>
              <a:t>层之间建立依赖关系</a:t>
            </a:r>
            <a:endParaRPr lang="en-US" altLang="zh-CN"/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F79E9A77-ED46-4054-997E-88AD91E0EE32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</a:t>
            </a:r>
            <a:r>
              <a:rPr lang="zh-CN" altLang="en-US" dirty="0"/>
              <a:t>架构机制</a:t>
            </a:r>
            <a:endParaRPr lang="en-US" altLang="zh-CN" dirty="0"/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架构机制是对通用问题的决策、方针和实践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架构机制描述了针对一个经常发生的问题的一种通用解决方案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作为系统架构的一部分，架构机制常常集中和定位在系统的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非功能需求</a:t>
            </a:r>
            <a:r>
              <a:rPr lang="zh-CN" altLang="en-US" dirty="0"/>
              <a:t>上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三类架构机制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分析机制（概念）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设计机制（具体）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实现机制（实际）</a:t>
            </a:r>
            <a:endParaRPr lang="en-US" altLang="zh-CN" dirty="0"/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C3214F67-9A8E-4490-9F51-E51DFDB61C3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为什么使用分析机制</a:t>
            </a:r>
            <a:endParaRPr lang="en-US" altLang="zh-CN"/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2378FA35-3E47-47CD-B242-698D34556837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798659"/>
            <a:ext cx="39528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1924" name="Rectangle 4"/>
          <p:cNvSpPr>
            <a:spLocks noChangeArrowheads="1"/>
          </p:cNvSpPr>
          <p:nvPr/>
        </p:nvSpPr>
        <p:spPr bwMode="auto">
          <a:xfrm>
            <a:off x="1595438" y="5616597"/>
            <a:ext cx="8964612" cy="95567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99CC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分析机制用于在分析阶段中向设计人员提供复杂行为的简短表示，从而减少分析的复杂性并提高分析的一致性</a:t>
            </a:r>
            <a:endParaRPr kumimoji="0" lang="en-US" altLang="zh-CN" sz="280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721925" name="AutoShape 5"/>
          <p:cNvSpPr>
            <a:spLocks noChangeArrowheads="1"/>
          </p:cNvSpPr>
          <p:nvPr/>
        </p:nvSpPr>
        <p:spPr bwMode="auto">
          <a:xfrm>
            <a:off x="5375276" y="1604983"/>
            <a:ext cx="5076825" cy="1511300"/>
          </a:xfrm>
          <a:prstGeom prst="wedgeRectCallout">
            <a:avLst>
              <a:gd name="adj1" fmla="val -58662"/>
              <a:gd name="adj2" fmla="val 115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/>
              <a:t>哦！不好了，我发现有一组类具有需要永久保存的数据。如果我现在还不知道将使用什么数据库的话，我如何去设计它们呢？</a:t>
            </a:r>
            <a:endParaRPr lang="en-US" altLang="zh-CN"/>
          </a:p>
        </p:txBody>
      </p:sp>
      <p:sp>
        <p:nvSpPr>
          <p:cNvPr id="721926" name="AutoShape 6"/>
          <p:cNvSpPr>
            <a:spLocks noChangeArrowheads="1"/>
          </p:cNvSpPr>
          <p:nvPr/>
        </p:nvSpPr>
        <p:spPr bwMode="auto">
          <a:xfrm>
            <a:off x="5411788" y="3621108"/>
            <a:ext cx="5148262" cy="1511300"/>
          </a:xfrm>
          <a:prstGeom prst="wedgeRectCallout">
            <a:avLst>
              <a:gd name="adj1" fmla="val -62227"/>
              <a:gd name="adj2" fmla="val -310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dirty="0"/>
              <a:t>没关系，这就是我们为什么要有一个持久性分析机制的原因。我们了解得还不充分，我们可以先标记下来，设计时再仔细</a:t>
            </a:r>
            <a:r>
              <a:rPr lang="zh-CN" altLang="en-US" dirty="0" smtClean="0"/>
              <a:t>定义它的</a:t>
            </a:r>
            <a:r>
              <a:rPr lang="zh-CN" altLang="en-US" dirty="0"/>
              <a:t>存储结构和方式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4" grpId="0" animBg="1"/>
      <p:bldP spid="721925" grpId="0" animBg="1"/>
      <p:bldP spid="7219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常见的分析机制</a:t>
            </a:r>
            <a:endParaRPr lang="en-US" altLang="zh-CN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持久性</a:t>
            </a:r>
            <a:r>
              <a:rPr lang="en-US" altLang="zh-CN" dirty="0"/>
              <a:t>(Persistency)</a:t>
            </a:r>
            <a:endParaRPr lang="en-US" altLang="zh-CN" dirty="0"/>
          </a:p>
          <a:p>
            <a:pPr eaLnBrk="1" hangingPunct="1"/>
            <a:r>
              <a:rPr kumimoji="0" lang="zh-CN" altLang="en-US" dirty="0"/>
              <a:t>分布</a:t>
            </a:r>
            <a:r>
              <a:rPr kumimoji="0" lang="en-US" altLang="zh-CN" dirty="0"/>
              <a:t>(Distribution)</a:t>
            </a:r>
            <a:endParaRPr kumimoji="0" lang="en-US" altLang="zh-CN" dirty="0"/>
          </a:p>
          <a:p>
            <a:pPr eaLnBrk="1" hangingPunct="1"/>
            <a:r>
              <a:rPr kumimoji="0" lang="zh-CN" altLang="en-US" dirty="0"/>
              <a:t>安全性</a:t>
            </a:r>
            <a:r>
              <a:rPr kumimoji="0" lang="en-US" altLang="zh-CN" dirty="0"/>
              <a:t>(Security)</a:t>
            </a:r>
            <a:endParaRPr kumimoji="0" lang="en-US" altLang="zh-CN" dirty="0"/>
          </a:p>
          <a:p>
            <a:pPr eaLnBrk="1" hangingPunct="1"/>
            <a:r>
              <a:rPr kumimoji="0" lang="zh-CN" altLang="en-US" dirty="0"/>
              <a:t>遗留接口</a:t>
            </a:r>
            <a:r>
              <a:rPr kumimoji="0" lang="en-US" altLang="zh-CN" dirty="0"/>
              <a:t>(Legacy Interface)</a:t>
            </a:r>
            <a:endParaRPr kumimoji="0" lang="en-US" altLang="zh-CN" dirty="0"/>
          </a:p>
          <a:p>
            <a:pPr eaLnBrk="1" hangingPunct="1"/>
            <a:r>
              <a:rPr kumimoji="0" lang="zh-CN" altLang="en-US" dirty="0"/>
              <a:t>事务管理</a:t>
            </a:r>
            <a:r>
              <a:rPr kumimoji="0" lang="en-US" altLang="zh-CN" dirty="0"/>
              <a:t>(Transaction Management)</a:t>
            </a:r>
            <a:endParaRPr kumimoji="0" lang="en-US" altLang="zh-CN" dirty="0"/>
          </a:p>
          <a:p>
            <a:pPr eaLnBrk="1" hangingPunct="1"/>
            <a:r>
              <a:rPr kumimoji="0" lang="zh-CN" altLang="en-US" dirty="0"/>
              <a:t>进程控制和同步</a:t>
            </a:r>
            <a:r>
              <a:rPr kumimoji="0" lang="en-US" altLang="zh-CN" dirty="0"/>
              <a:t>(Process Control and Synchronization)</a:t>
            </a:r>
            <a:endParaRPr kumimoji="0" lang="en-US" altLang="zh-CN" dirty="0"/>
          </a:p>
          <a:p>
            <a:pPr eaLnBrk="1" hangingPunct="1"/>
            <a:r>
              <a:rPr kumimoji="0" lang="zh-CN" altLang="en-US" dirty="0"/>
              <a:t>通信</a:t>
            </a:r>
            <a:r>
              <a:rPr kumimoji="0" lang="en-US" altLang="zh-CN" dirty="0"/>
              <a:t>(Communication)</a:t>
            </a:r>
            <a:endParaRPr kumimoji="0" lang="en-US" altLang="zh-CN" dirty="0"/>
          </a:p>
          <a:p>
            <a:pPr eaLnBrk="1" hangingPunct="1"/>
            <a:r>
              <a:rPr kumimoji="0" lang="en-US" altLang="zh-CN" dirty="0"/>
              <a:t>……</a:t>
            </a:r>
            <a:endParaRPr kumimoji="0" lang="en-US" altLang="zh-CN" dirty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A4E0E4AC-D943-4AB2-841C-5B36E63FCBB3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理解分析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kumimoji="0" lang="zh-CN" altLang="en-US" dirty="0"/>
              <a:t>从用例开始分析</a:t>
            </a:r>
            <a:endParaRPr kumimoji="0" lang="zh-CN" altLang="en-US" dirty="0"/>
          </a:p>
          <a:p>
            <a:pPr eaLnBrk="1" hangingPunct="1">
              <a:lnSpc>
                <a:spcPct val="150000"/>
              </a:lnSpc>
            </a:pPr>
            <a:r>
              <a:rPr kumimoji="0" lang="zh-CN" altLang="en-US" dirty="0"/>
              <a:t>架构分析</a:t>
            </a:r>
            <a:endParaRPr kumimoji="0" lang="zh-CN" altLang="en-US" dirty="0"/>
          </a:p>
          <a:p>
            <a:pPr eaLnBrk="1" hangingPunct="1">
              <a:lnSpc>
                <a:spcPct val="150000"/>
              </a:lnSpc>
            </a:pPr>
            <a:r>
              <a:rPr kumimoji="0" lang="zh-CN" altLang="en-US" dirty="0"/>
              <a:t>构造用例实现</a:t>
            </a:r>
            <a:endParaRPr kumimoji="0" lang="zh-CN" altLang="en-US" dirty="0"/>
          </a:p>
          <a:p>
            <a:pPr eaLnBrk="1" hangingPunct="1">
              <a:lnSpc>
                <a:spcPct val="150000"/>
              </a:lnSpc>
            </a:pPr>
            <a:r>
              <a:rPr kumimoji="0" lang="zh-CN" altLang="en-US" dirty="0"/>
              <a:t>定义分析类</a:t>
            </a:r>
            <a:endParaRPr kumimoji="0" lang="zh-CN" altLang="en-US" dirty="0"/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4F0FB7D6-B3B6-4355-90A9-788A5A375D8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关键抽象</a:t>
            </a:r>
            <a:endParaRPr lang="zh-CN" alt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关键抽象是一个通常在需求上被揭示的概念，系统必须能够对其处理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来源于业务，体现了业务的核心价值，即业务需要处理哪些信息；这些信息所构成的实体即可作为初步的实体分析类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领域专家建立系统的初始关键抽象候选集合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再结合业务对象模型、需求和词汇表等业务文档资料进行补充和完善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通过一个或多个类图来展示关键抽象，并为其编写简要的</a:t>
            </a:r>
            <a:r>
              <a:rPr lang="zh-CN" altLang="en-US" dirty="0" smtClean="0"/>
              <a:t>说明</a:t>
            </a:r>
            <a:endParaRPr lang="en-US" altLang="zh-CN" dirty="0" smtClean="0"/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208C6AF3-D6A9-46D1-ABEB-7D64C84E96B7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4D6B5390-1C41-48A9-B766-4640C69598E0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36868" name="Picture 14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1700213"/>
            <a:ext cx="8496300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zh-CN" altLang="en-US" sz="4500" b="1" kern="12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实例：旅游</a:t>
            </a:r>
            <a:r>
              <a:rPr lang="zh-CN" altLang="en-US" sz="4500" b="1" kern="12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申请系统中的关键抽象</a:t>
            </a:r>
            <a:endParaRPr lang="zh-CN" altLang="en-US" sz="4500" b="1" kern="1200" dirty="0">
              <a:solidFill>
                <a:schemeClr val="accent1"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理解分析</a:t>
            </a:r>
            <a:endParaRPr lang="zh-CN" altLang="en-US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CN" altLang="en-US" dirty="0">
                <a:solidFill>
                  <a:srgbClr val="4D4D4D"/>
                </a:solidFill>
              </a:rPr>
              <a:t>从用例开始分析</a:t>
            </a:r>
            <a:endParaRPr kumimoji="0" lang="zh-CN" altLang="en-US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CN" altLang="en-US" dirty="0">
                <a:solidFill>
                  <a:srgbClr val="4D4D4D"/>
                </a:solidFill>
              </a:rPr>
              <a:t>架构分析</a:t>
            </a:r>
            <a:endParaRPr kumimoji="0" lang="zh-CN" altLang="en-US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构造用例实现</a:t>
            </a:r>
            <a:endParaRPr kumimoji="0"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CN" altLang="en-US" dirty="0"/>
              <a:t>定义分析类</a:t>
            </a:r>
            <a:endParaRPr kumimoji="0" lang="en-US" altLang="zh-CN" dirty="0"/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615813C4-1C3D-4A54-8722-E7A6D342F00E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构造用例实现</a:t>
            </a:r>
            <a:endParaRPr lang="zh-CN" altLang="en-US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71612"/>
            <a:ext cx="10972800" cy="5143536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/>
              <a:t>构造用例实现是分析</a:t>
            </a:r>
            <a:r>
              <a:rPr lang="zh-CN" altLang="en-US" dirty="0" smtClean="0"/>
              <a:t>阶段</a:t>
            </a:r>
            <a:r>
              <a:rPr lang="en-US" altLang="zh-CN" dirty="0" err="1" smtClean="0"/>
              <a:t>最核心的工作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en-US" altLang="zh-CN" dirty="0" err="1" smtClean="0"/>
              <a:t>获得实现用例行为所必须的分析类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err="1" smtClean="0"/>
              <a:t>利用这些分析类来描述</a:t>
            </a:r>
            <a:r>
              <a:rPr lang="zh-CN" altLang="en-US" dirty="0" smtClean="0"/>
              <a:t>用例</a:t>
            </a:r>
            <a:r>
              <a:rPr lang="en-US" altLang="zh-CN" dirty="0" err="1" smtClean="0"/>
              <a:t>实现逻辑</a:t>
            </a: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en-US" altLang="zh-CN" dirty="0" err="1"/>
              <a:t>针对每一个用例实现</a:t>
            </a:r>
            <a:r>
              <a:rPr lang="en-US" altLang="zh-CN" dirty="0"/>
              <a:t>：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1. </a:t>
            </a:r>
            <a:r>
              <a:rPr lang="en-US" altLang="zh-CN" dirty="0" err="1"/>
              <a:t>完善用例文档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识别分析类</a:t>
            </a:r>
            <a:endParaRPr lang="zh-CN" altLang="en-US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/>
              <a:t>边界类、控制类和实体类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3. </a:t>
            </a:r>
            <a:r>
              <a:rPr lang="en-US" altLang="zh-CN" dirty="0" err="1"/>
              <a:t>分析交互</a:t>
            </a:r>
            <a:endParaRPr lang="en-US" altLang="zh-CN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/>
              <a:t>将用例行为分配给类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4. </a:t>
            </a:r>
            <a:r>
              <a:rPr lang="en-US" altLang="zh-CN" dirty="0" err="1"/>
              <a:t>完成参与类类图</a:t>
            </a:r>
            <a:endParaRPr lang="en-US" altLang="zh-CN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/>
              <a:t>参与用例实现的类的类图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. </a:t>
            </a:r>
            <a:r>
              <a:rPr lang="zh-CN" altLang="en-US" dirty="0"/>
              <a:t>处理用例关系</a:t>
            </a:r>
            <a:endParaRPr lang="zh-CN" altLang="en-US" dirty="0"/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10EF8329-BDA0-41FD-A866-3DC80FECA725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</a:t>
            </a:r>
            <a:r>
              <a:rPr lang="zh-CN" altLang="en-US"/>
              <a:t>完善用例文档</a:t>
            </a:r>
            <a:endParaRPr lang="zh-CN" altLang="en-US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需求阶段的用例文档是</a:t>
            </a:r>
            <a:r>
              <a:rPr lang="zh-CN" altLang="en-US" u="sng" dirty="0">
                <a:solidFill>
                  <a:schemeClr val="hlink"/>
                </a:solidFill>
              </a:rPr>
              <a:t>从用户角度</a:t>
            </a:r>
            <a:r>
              <a:rPr lang="zh-CN" altLang="en-US" dirty="0"/>
              <a:t>看待用户问题，侧重描述交互的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步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分析阶段则需要</a:t>
            </a:r>
            <a:r>
              <a:rPr lang="zh-CN" altLang="en-US" u="sng" dirty="0">
                <a:solidFill>
                  <a:schemeClr val="hlink"/>
                </a:solidFill>
              </a:rPr>
              <a:t>从系统角度</a:t>
            </a:r>
            <a:r>
              <a:rPr lang="zh-CN" altLang="en-US" dirty="0"/>
              <a:t>看待用户问题，重点关注交互的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步：即系统如何响应用户请求；此时可以对需求阶段用例文档中系统的处理流程进一步细化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获取理解系统必要的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内部行为</a:t>
            </a:r>
            <a:r>
              <a:rPr lang="zh-CN" altLang="en-US" dirty="0"/>
              <a:t>所需的其他信息：从“黑盒”到“白盒”的过渡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有些情况下，可能找到一些不正确或不易理解的需求；此时，原始的用例事件流也需要进行更新</a:t>
            </a:r>
            <a:endParaRPr kumimoji="0" lang="en-US" altLang="zh-CN" dirty="0"/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04BAC68A-E535-44B4-8067-1E3DFD0DEC5A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625" y="1928816"/>
            <a:ext cx="7772400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800" dirty="0"/>
              <a:t>谢 谢</a:t>
            </a:r>
            <a:r>
              <a:rPr lang="en-US" altLang="zh-CN" sz="8800" dirty="0"/>
              <a:t>!</a:t>
            </a:r>
            <a:endParaRPr lang="zh-CN" altLang="en-US" sz="88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/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理解分析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CN" altLang="en-US" dirty="0"/>
              <a:t>从用例开始分析</a:t>
            </a:r>
            <a:endParaRPr kumimoji="0" lang="zh-CN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CN" altLang="en-US" dirty="0"/>
              <a:t>架构分析</a:t>
            </a:r>
            <a:endParaRPr kumimoji="0" lang="zh-CN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CN" altLang="en-US" dirty="0"/>
              <a:t>构造用例实现</a:t>
            </a:r>
            <a:endParaRPr kumimoji="0" lang="zh-CN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kumimoji="0" lang="zh-CN" altLang="en-US" dirty="0"/>
              <a:t>定义分析类</a:t>
            </a:r>
            <a:endParaRPr kumimoji="0" lang="en-US" altLang="zh-CN" dirty="0"/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5A95F11A-FC7F-4EEA-A1BD-FA55239FFB15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分析</a:t>
            </a:r>
            <a:endParaRPr lang="en-US" altLang="zh-CN"/>
          </a:p>
        </p:txBody>
      </p:sp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分析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为了满足需求模型中所描述的功能，系统内部应该有什么样的业务核心</a:t>
            </a:r>
            <a:r>
              <a:rPr lang="zh-CN" altLang="en-US" dirty="0" smtClean="0"/>
              <a:t>机制（做</a:t>
            </a:r>
            <a:r>
              <a:rPr lang="zh-CN" altLang="en-US" dirty="0"/>
              <a:t>什么</a:t>
            </a:r>
            <a:r>
              <a:rPr lang="zh-CN" altLang="en-US" dirty="0" smtClean="0"/>
              <a:t>？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分析的</a:t>
            </a:r>
            <a:r>
              <a:rPr lang="zh-CN" altLang="en-US" dirty="0" smtClean="0"/>
              <a:t>目标：开发</a:t>
            </a:r>
            <a:r>
              <a:rPr lang="zh-CN" altLang="en-US" dirty="0"/>
              <a:t>一系列模型，以描述软件核心成分，从而满足客户定义的需求：</a:t>
            </a:r>
            <a:r>
              <a:rPr lang="zh-CN" altLang="en-US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分析模型</a:t>
            </a:r>
            <a:endParaRPr lang="zh-CN" altLang="en-US" u="sng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包括两个层次：架构分析和用例分析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包括两类模型：静态结构</a:t>
            </a:r>
            <a:r>
              <a:rPr lang="en-US" altLang="zh-CN" dirty="0"/>
              <a:t>(</a:t>
            </a:r>
            <a:r>
              <a:rPr lang="zh-CN" altLang="en-US" dirty="0"/>
              <a:t>包图、</a:t>
            </a:r>
            <a:r>
              <a:rPr lang="zh-CN" altLang="en-US" dirty="0">
                <a:solidFill>
                  <a:srgbClr val="FF0000"/>
                </a:solidFill>
              </a:rPr>
              <a:t>类图</a:t>
            </a:r>
            <a:r>
              <a:rPr lang="en-US" altLang="zh-CN" dirty="0"/>
              <a:t>)</a:t>
            </a:r>
            <a:r>
              <a:rPr lang="zh-CN" altLang="en-US" dirty="0"/>
              <a:t>和动态交互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顺序图</a:t>
            </a:r>
            <a:r>
              <a:rPr lang="zh-CN" altLang="en-US" dirty="0"/>
              <a:t>、通信图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模型元素按照架构来组织，</a:t>
            </a:r>
            <a:r>
              <a:rPr lang="zh-CN" altLang="en-US" dirty="0" smtClean="0"/>
              <a:t>各个类</a:t>
            </a:r>
            <a:r>
              <a:rPr lang="zh-CN" altLang="en-US" dirty="0"/>
              <a:t>视图按照</a:t>
            </a:r>
            <a:r>
              <a:rPr lang="zh-CN" altLang="en-US" dirty="0">
                <a:solidFill>
                  <a:schemeClr val="hlink"/>
                </a:solidFill>
              </a:rPr>
              <a:t>用例实现</a:t>
            </a:r>
            <a:r>
              <a:rPr lang="en-US" altLang="zh-CN" dirty="0"/>
              <a:t>(</a:t>
            </a:r>
            <a:r>
              <a:rPr lang="zh-CN" altLang="en-US" dirty="0"/>
              <a:t>协作</a:t>
            </a:r>
            <a:r>
              <a:rPr lang="en-US" altLang="zh-CN" dirty="0"/>
              <a:t>)</a:t>
            </a:r>
            <a:r>
              <a:rPr lang="zh-CN" altLang="en-US" dirty="0"/>
              <a:t>来组织</a:t>
            </a:r>
            <a:endParaRPr lang="zh-CN" altLang="en-US" dirty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8641AA6F-B19E-49E0-9143-AFDBC1363367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从需求到分析</a:t>
            </a:r>
            <a:endParaRPr lang="zh-CN" altLang="en-US"/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C21B2865-B7DA-41D4-B160-B7117F15505C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44" y="1922478"/>
            <a:ext cx="3625850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24" name="AutoShape 4"/>
          <p:cNvSpPr>
            <a:spLocks noChangeArrowheads="1"/>
          </p:cNvSpPr>
          <p:nvPr/>
        </p:nvSpPr>
        <p:spPr bwMode="auto">
          <a:xfrm>
            <a:off x="4933919" y="3435365"/>
            <a:ext cx="1871662" cy="863600"/>
          </a:xfrm>
          <a:prstGeom prst="notchedRightArrow">
            <a:avLst>
              <a:gd name="adj1" fmla="val 49778"/>
              <a:gd name="adj2" fmla="val 51543"/>
            </a:avLst>
          </a:prstGeom>
          <a:solidFill>
            <a:srgbClr val="FFFF99"/>
          </a:solidFill>
          <a:ln w="9525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Analysis workflow</a:t>
            </a:r>
            <a:endParaRPr lang="en-US" altLang="zh-CN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6877019" y="1922478"/>
            <a:ext cx="2894012" cy="3649662"/>
            <a:chOff x="3597" y="995"/>
            <a:chExt cx="1823" cy="2299"/>
          </a:xfrm>
        </p:grpSpPr>
        <p:pic>
          <p:nvPicPr>
            <p:cNvPr id="9223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" y="995"/>
              <a:ext cx="1823" cy="2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4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820"/>
              <a:ext cx="1619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Text Box 8"/>
            <p:cNvSpPr txBox="1">
              <a:spLocks noChangeArrowheads="1"/>
            </p:cNvSpPr>
            <p:nvPr/>
          </p:nvSpPr>
          <p:spPr bwMode="auto">
            <a:xfrm>
              <a:off x="4459" y="2966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0">
                  <a:latin typeface="Arial" panose="020B0604020202020204" pitchFamily="34" charset="0"/>
                </a:rPr>
                <a:t>Analysis Class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pic>
          <p:nvPicPr>
            <p:cNvPr id="9226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614"/>
              <a:ext cx="862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2432"/>
              <a:ext cx="998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8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1428"/>
              <a:ext cx="68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分析与需求的关系</a:t>
            </a:r>
            <a:endParaRPr lang="en-US" altLang="zh-CN"/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分析是建立在需求收集的基础上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分析模型建立在用例模型的基础上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用例模型确定了分析模型的结构（通过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用例实现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协作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dirty="0"/>
              <a:t>来组织分析模型）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用户视角理解用户问题过渡到开发团队视角分析用户问题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/>
              <a:t>与需求一样，它还是在</a:t>
            </a:r>
            <a:r>
              <a:rPr lang="zh-CN" altLang="en-US" dirty="0">
                <a:solidFill>
                  <a:srgbClr val="FF0000"/>
                </a:solidFill>
              </a:rPr>
              <a:t>问题域</a:t>
            </a:r>
            <a:r>
              <a:rPr lang="zh-CN" altLang="en-US" dirty="0"/>
              <a:t>中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/>
              <a:t>从用户视角跨入开发团队视角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分析与需求捕获在很大程度上重叠，这两个活动常常相辅相成，为了澄清和找出任何</a:t>
            </a:r>
            <a:r>
              <a:rPr lang="zh-CN" altLang="en-US" dirty="0">
                <a:solidFill>
                  <a:srgbClr val="00B0F0"/>
                </a:solidFill>
              </a:rPr>
              <a:t>遗漏或歪曲的需求</a:t>
            </a:r>
            <a:r>
              <a:rPr lang="zh-CN" altLang="en-US" dirty="0"/>
              <a:t>，常常需要在需求之上作一些分析</a:t>
            </a:r>
            <a:endParaRPr lang="zh-CN" altLang="en-US" dirty="0"/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B0678DFF-9B1E-4CB5-9336-A6C3762516E3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分析</a:t>
            </a:r>
            <a:r>
              <a:rPr lang="zh-CN" altLang="en-US" dirty="0" smtClean="0"/>
              <a:t>的“度”</a:t>
            </a:r>
            <a:endParaRPr lang="zh-CN" alt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面向对象分析是以对象的视角去理解业务问题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不同于以自然语言描述的需求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也不同于以技术语言去表示的设计</a:t>
            </a:r>
            <a:endParaRPr lang="zh-CN" altLang="en-US" dirty="0"/>
          </a:p>
          <a:p>
            <a:pPr eaLnBrk="1" hangingPunct="1"/>
            <a:r>
              <a:rPr lang="zh-CN" altLang="en-US" dirty="0"/>
              <a:t>如何把握这种介于业务和技术之间的分析活动的“度”是非常关键的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过度的</a:t>
            </a:r>
            <a:r>
              <a:rPr lang="zh-CN" altLang="en-US" dirty="0"/>
              <a:t>分析会陷入设计误区，从而难以有效的达到分析的目标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不够深入的分析则容易遗漏那些重要的信息，从而无法及早发现并处理需求中的问题</a:t>
            </a:r>
            <a:endParaRPr lang="zh-CN" altLang="en-US" dirty="0"/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700096FD-B269-42EA-B72C-56127C2ED154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把握分析的“度”</a:t>
            </a:r>
            <a:endParaRPr lang="zh-CN" alt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把整个分析活动限制在业务问题域词汇，而不考虑任何技术领域的实现策略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保持对系统结构和行为的</a:t>
            </a:r>
            <a:r>
              <a:rPr lang="zh-CN" altLang="en-US" dirty="0">
                <a:solidFill>
                  <a:srgbClr val="00B0F0"/>
                </a:solidFill>
              </a:rPr>
              <a:t>精确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B0F0"/>
                </a:solidFill>
              </a:rPr>
              <a:t>简单</a:t>
            </a:r>
            <a:r>
              <a:rPr lang="zh-CN" altLang="en-US" dirty="0"/>
              <a:t>陈述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所有与实现相关内容都留给设计和实现阶段来考虑</a:t>
            </a:r>
            <a:endParaRPr lang="zh-CN" altLang="en-US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一些具体的分析原则：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分析模型使用</a:t>
            </a:r>
            <a:r>
              <a:rPr lang="zh-CN" altLang="en-US" dirty="0">
                <a:solidFill>
                  <a:srgbClr val="FF0000"/>
                </a:solidFill>
              </a:rPr>
              <a:t>业务语言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分析类和关系等应该是业务中明确存在的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分析是对需求模型的重新表述，是以理想化的方式来实现用例行为，不考虑技术实现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分析侧重于系统</a:t>
            </a:r>
            <a:r>
              <a:rPr lang="zh-CN" altLang="en-US" dirty="0">
                <a:solidFill>
                  <a:srgbClr val="00B0F0"/>
                </a:solidFill>
              </a:rPr>
              <a:t>主要部分</a:t>
            </a:r>
            <a:r>
              <a:rPr lang="zh-CN" altLang="en-US" dirty="0"/>
              <a:t>，关注核心的业务场景；对支撑性行为、非功能需求等不做深入的分析</a:t>
            </a:r>
            <a:endParaRPr lang="zh-CN" altLang="en-US" dirty="0"/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C4B58E5E-6A7F-433F-959F-5BCAE979AC03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333807cc-8e46-49eb-be08-ddd251b2a29f"/>
  <p:tag name="COMMONDATA" val="eyJoZGlkIjoiNWI4MjA0ODNhMTkxNTA0ZmJlMDEyMGNmNTBmMzEyMjg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3033</Words>
  <Application>WPS 演示</Application>
  <PresentationFormat>自定义</PresentationFormat>
  <Paragraphs>303</Paragraphs>
  <Slides>35</Slides>
  <Notes>8</Notes>
  <HiddenSlides>2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Arial</vt:lpstr>
      <vt:lpstr>宋体</vt:lpstr>
      <vt:lpstr>Wingdings</vt:lpstr>
      <vt:lpstr>Tahoma</vt:lpstr>
      <vt:lpstr>Wingdings 2</vt:lpstr>
      <vt:lpstr>Wingdings</vt:lpstr>
      <vt:lpstr>Arial</vt:lpstr>
      <vt:lpstr>Wingdings 3</vt:lpstr>
      <vt:lpstr>Wingdings 2</vt:lpstr>
      <vt:lpstr>Times New Roman</vt:lpstr>
      <vt:lpstr>华文楷体</vt:lpstr>
      <vt:lpstr>微软雅黑</vt:lpstr>
      <vt:lpstr>Arial Unicode MS</vt:lpstr>
      <vt:lpstr>隶书</vt:lpstr>
      <vt:lpstr>幼圆</vt:lpstr>
      <vt:lpstr>模块</vt:lpstr>
      <vt:lpstr>基于UML的面向对象系统分析与设计</vt:lpstr>
      <vt:lpstr>用例分析</vt:lpstr>
      <vt:lpstr>内容概要</vt:lpstr>
      <vt:lpstr>内容概要</vt:lpstr>
      <vt:lpstr>分析</vt:lpstr>
      <vt:lpstr>从需求到分析</vt:lpstr>
      <vt:lpstr>分析与需求的关系</vt:lpstr>
      <vt:lpstr>分析的“度”</vt:lpstr>
      <vt:lpstr>把握分析的“度”</vt:lpstr>
      <vt:lpstr>内容概要</vt:lpstr>
      <vt:lpstr>如何开始分析？</vt:lpstr>
      <vt:lpstr>分析模型与用例模型</vt:lpstr>
      <vt:lpstr>从用例开始分析迭代</vt:lpstr>
      <vt:lpstr>利用早期迭代建立软件架构</vt:lpstr>
      <vt:lpstr>定义良好的迭代周期</vt:lpstr>
      <vt:lpstr>分析阶段的用例—用例实现</vt:lpstr>
      <vt:lpstr>创建用例实现</vt:lpstr>
      <vt:lpstr>实例：旅店预订系统的迭代和用例实现</vt:lpstr>
      <vt:lpstr>实例：旅游申请系统迭代1</vt:lpstr>
      <vt:lpstr>内容概要</vt:lpstr>
      <vt:lpstr>架构分析</vt:lpstr>
      <vt:lpstr>1.定义备选架构</vt:lpstr>
      <vt:lpstr>备选架构模式</vt:lpstr>
      <vt:lpstr>分层架构动机</vt:lpstr>
      <vt:lpstr>分析阶段备选分层架构B-C-E</vt:lpstr>
      <vt:lpstr>B-C-E三层架构解析</vt:lpstr>
      <vt:lpstr>2.架构机制</vt:lpstr>
      <vt:lpstr>为什么使用分析机制</vt:lpstr>
      <vt:lpstr>常见的分析机制</vt:lpstr>
      <vt:lpstr>3.关键抽象</vt:lpstr>
      <vt:lpstr>实例：旅游申请系统中的关键抽象</vt:lpstr>
      <vt:lpstr>内容概要</vt:lpstr>
      <vt:lpstr>构造用例实现</vt:lpstr>
      <vt:lpstr>1.完善用例文档</vt:lpstr>
      <vt:lpstr>谢 谢!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category>UML</cp:category>
  <cp:lastModifiedBy>Taki</cp:lastModifiedBy>
  <cp:revision>518</cp:revision>
  <cp:lastPrinted>2113-01-01T00:00:00Z</cp:lastPrinted>
  <dcterms:created xsi:type="dcterms:W3CDTF">2005-09-05T02:45:00Z</dcterms:created>
  <dcterms:modified xsi:type="dcterms:W3CDTF">2022-11-01T11:26:20Z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5BF80257DD6944079CE9F2C853CBF48F</vt:lpwstr>
  </property>
  <property fmtid="{D5CDD505-2E9C-101B-9397-08002B2CF9AE}" pid="3" name="KSOProductBuildVer">
    <vt:lpwstr>2052-11.1.0.12598</vt:lpwstr>
  </property>
</Properties>
</file>