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6"/>
  </p:notesMasterIdLst>
  <p:sldIdLst>
    <p:sldId id="264" r:id="rId4"/>
    <p:sldId id="266" r:id="rId5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81" d="100"/>
          <a:sy n="81" d="100"/>
        </p:scale>
        <p:origin x="-174" y="36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319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关键字集：</a:t>
            </a:r>
            <a:r>
              <a:rPr lang="en-US" altLang="zh-CN" dirty="0"/>
              <a:t>begin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then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</a:t>
            </a:r>
            <a:r>
              <a:rPr lang="zh-CN" altLang="en-US" dirty="0"/>
              <a:t>、</a:t>
            </a:r>
            <a:r>
              <a:rPr lang="en-US" altLang="zh-CN" dirty="0"/>
              <a:t>end</a:t>
            </a:r>
            <a:endParaRPr lang="en-US" altLang="zh-CN" dirty="0"/>
          </a:p>
          <a:p>
            <a:r>
              <a:rPr lang="zh-CN" altLang="en-US" dirty="0"/>
              <a:t>运算符集：</a:t>
            </a:r>
            <a:r>
              <a:rPr lang="en-US" altLang="zh-CN" dirty="0"/>
              <a:t>:= + - * / &lt; &lt;= &gt; &gt;= &lt;&gt; = ; ( ) #</a:t>
            </a:r>
            <a:endParaRPr lang="en-US" altLang="zh-CN" dirty="0"/>
          </a:p>
          <a:p>
            <a:r>
              <a:rPr lang="zh-CN" altLang="en-US" dirty="0"/>
              <a:t>输出</a:t>
            </a:r>
            <a:r>
              <a:rPr lang="zh-CN" altLang="en-US" dirty="0"/>
              <a:t>单词二元组：（单词种别码，单词自身的</a:t>
            </a:r>
            <a:r>
              <a:rPr lang="zh-CN" altLang="en-US" dirty="0"/>
              <a:t>值）</a:t>
            </a:r>
            <a:endParaRPr lang="zh-CN" altLang="en-US" dirty="0"/>
          </a:p>
          <a:p>
            <a:r>
              <a:rPr lang="zh-CN" altLang="en-US" dirty="0"/>
              <a:t>1.关键字</a:t>
            </a:r>
            <a:endParaRPr lang="zh-CN" altLang="en-US" dirty="0"/>
          </a:p>
          <a:p>
            <a:r>
              <a:rPr lang="zh-CN" altLang="en-US" dirty="0"/>
              <a:t>const char*KeyWord[] = { "void","char","int","float","bool","w_char","include","enum",</a:t>
            </a:r>
            <a:endParaRPr lang="zh-CN" altLang="en-US" dirty="0"/>
          </a:p>
          <a:p>
            <a:r>
              <a:rPr lang="zh-CN" altLang="en-US" dirty="0"/>
              <a:t>	                        "iostream","scanf","main","printf","struct","union",</a:t>
            </a:r>
            <a:endParaRPr lang="zh-CN" altLang="en-US" dirty="0"/>
          </a:p>
          <a:p>
            <a:r>
              <a:rPr lang="zh-CN" altLang="en-US" dirty="0"/>
              <a:t>	                        "class","typedef","std","long","short","signed","unsigned",</a:t>
            </a:r>
            <a:endParaRPr lang="zh-CN" altLang="en-US" dirty="0"/>
          </a:p>
          <a:p>
            <a:r>
              <a:rPr lang="zh-CN" altLang="en-US" dirty="0"/>
              <a:t>	                         "const","volatile", "do","for","while", </a:t>
            </a:r>
            <a:endParaRPr lang="zh-CN" altLang="en-US" dirty="0"/>
          </a:p>
          <a:p>
            <a:r>
              <a:rPr lang="zh-CN" altLang="en-US" dirty="0"/>
              <a:t>	                         "break","continue","return","goto",  </a:t>
            </a:r>
            <a:endParaRPr lang="zh-CN" altLang="en-US" dirty="0"/>
          </a:p>
          <a:p>
            <a:r>
              <a:rPr lang="zh-CN" altLang="en-US" dirty="0"/>
              <a:t>	                         "auto","register","static","extern","inline",</a:t>
            </a:r>
            <a:endParaRPr lang="zh-CN" altLang="en-US" dirty="0"/>
          </a:p>
          <a:p>
            <a:r>
              <a:rPr lang="zh-CN" altLang="en-US" dirty="0"/>
              <a:t>							"if","else","switch","case","default",</a:t>
            </a:r>
            <a:endParaRPr lang="zh-CN" altLang="en-US" dirty="0"/>
          </a:p>
          <a:p>
            <a:r>
              <a:rPr lang="zh-CN" altLang="en-US" dirty="0"/>
              <a:t>							"new","delete","sizeof",</a:t>
            </a:r>
            <a:endParaRPr lang="zh-CN" altLang="en-US" dirty="0"/>
          </a:p>
          <a:p>
            <a:r>
              <a:rPr lang="zh-CN" altLang="en-US" dirty="0"/>
              <a:t>							"private","protected","public",</a:t>
            </a:r>
            <a:endParaRPr lang="zh-CN" altLang="en-US" dirty="0"/>
          </a:p>
          <a:p>
            <a:r>
              <a:rPr lang="zh-CN" altLang="en-US" dirty="0"/>
              <a:t>							"this","friend","true","false","template","typename",</a:t>
            </a:r>
            <a:endParaRPr lang="zh-CN" altLang="en-US" dirty="0"/>
          </a:p>
          <a:p>
            <a:r>
              <a:rPr lang="zh-CN" altLang="en-US" dirty="0"/>
              <a:t>							"using","namespace","throw","try","catch","operator"};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2.标识符</a:t>
            </a:r>
            <a:endParaRPr lang="zh-CN" altLang="en-US" dirty="0"/>
          </a:p>
          <a:p>
            <a:r>
              <a:rPr lang="zh-CN" altLang="en-US" dirty="0"/>
              <a:t>3.常数</a:t>
            </a:r>
            <a:endParaRPr lang="zh-CN" altLang="en-US" dirty="0"/>
          </a:p>
          <a:p>
            <a:r>
              <a:rPr lang="zh-CN" altLang="en-US" dirty="0"/>
              <a:t>4.运算符</a:t>
            </a:r>
            <a:endParaRPr lang="zh-CN" altLang="en-US" dirty="0"/>
          </a:p>
          <a:p>
            <a:r>
              <a:rPr lang="zh-CN" altLang="en-US" dirty="0"/>
              <a:t>char Operator[8] = { '+','-','*','/','&gt;','&lt;','=','!' };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5.分隔符</a:t>
            </a:r>
            <a:endParaRPr lang="zh-CN" altLang="en-US" dirty="0"/>
          </a:p>
          <a:p>
            <a:r>
              <a:rPr lang="zh-CN" altLang="en-US" dirty="0"/>
              <a:t>char Separater[8] = { ';',',','{','}','[',']','(',')' };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2.png"/><Relationship Id="rId5" Type="http://schemas.openxmlformats.org/officeDocument/2006/relationships/tags" Target="../tags/tag65.xml"/><Relationship Id="rId4" Type="http://schemas.openxmlformats.org/officeDocument/2006/relationships/image" Target="../media/image1.jpe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4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image" Target="../media/image6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5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../media/image8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image" Target="../media/image7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2.png"/><Relationship Id="rId5" Type="http://schemas.openxmlformats.org/officeDocument/2006/relationships/tags" Target="../tags/tag160.xml"/><Relationship Id="rId4" Type="http://schemas.openxmlformats.org/officeDocument/2006/relationships/image" Target="../media/image1.jpe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1.jpe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image" Target="../media/image3.png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image" Target="../media/image2.png"/><Relationship Id="rId5" Type="http://schemas.openxmlformats.org/officeDocument/2006/relationships/tags" Target="../tags/tag197.xml"/><Relationship Id="rId4" Type="http://schemas.openxmlformats.org/officeDocument/2006/relationships/image" Target="../media/image1.jpe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1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2.png"/><Relationship Id="rId5" Type="http://schemas.openxmlformats.org/officeDocument/2006/relationships/tags" Target="../tags/tag222.xml"/><Relationship Id="rId4" Type="http://schemas.openxmlformats.org/officeDocument/2006/relationships/image" Target="../media/image1.jpeg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4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image" Target="../media/image4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8" Type="http://schemas.openxmlformats.org/officeDocument/2006/relationships/tags" Target="../tags/tag284.xml"/><Relationship Id="rId17" Type="http://schemas.openxmlformats.org/officeDocument/2006/relationships/tags" Target="../tags/tag283.xml"/><Relationship Id="rId16" Type="http://schemas.openxmlformats.org/officeDocument/2006/relationships/tags" Target="../tags/tag282.xml"/><Relationship Id="rId15" Type="http://schemas.openxmlformats.org/officeDocument/2006/relationships/tags" Target="../tags/tag281.xml"/><Relationship Id="rId14" Type="http://schemas.openxmlformats.org/officeDocument/2006/relationships/tags" Target="../tags/tag280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image" Target="../media/image6.png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image" Target="../media/image5.png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7" Type="http://schemas.openxmlformats.org/officeDocument/2006/relationships/tags" Target="../tags/tag298.xml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tags" Target="../tags/tag295.xml"/><Relationship Id="rId13" Type="http://schemas.openxmlformats.org/officeDocument/2006/relationships/tags" Target="../tags/tag294.xml"/><Relationship Id="rId12" Type="http://schemas.openxmlformats.org/officeDocument/2006/relationships/tags" Target="../tags/tag293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image" Target="../media/image8.png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image" Target="../media/image7.png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image" Target="../media/image1.jpe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>
            <p:custDataLst>
              <p:tags r:id="rId10"/>
            </p:custDataLst>
          </p:nvPr>
        </p:nvSpPr>
        <p:spPr>
          <a:xfrm>
            <a:off x="3378699" y="3574104"/>
            <a:ext cx="4365172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208015"/>
            <a:ext cx="6036473" cy="12950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786404"/>
            <a:ext cx="6036473" cy="613318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103901"/>
            <a:ext cx="3614057" cy="1343394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873500"/>
            <a:ext cx="4525566" cy="70674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5121275"/>
            <a:ext cx="807720" cy="171577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429" y="-4445"/>
            <a:ext cx="3674269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5040626"/>
            <a:ext cx="807881" cy="1715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8216265" y="211455"/>
            <a:ext cx="667226" cy="1174750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>
            <a:normAutofit/>
          </a:bodyPr>
          <a:lstStyle>
            <a:lvl1pPr algn="ctr"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1659600"/>
            <a:ext cx="8231981" cy="828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808000"/>
            <a:ext cx="82242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>
            <a:normAutofit/>
          </a:bodyPr>
          <a:lstStyle>
            <a:lvl1pPr algn="ctr"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1681200"/>
            <a:ext cx="82431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5180400"/>
            <a:ext cx="82512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7342823" y="5666740"/>
            <a:ext cx="1633061" cy="1131570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127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94310"/>
            <a:ext cx="613410" cy="946150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4291" y="14605"/>
            <a:ext cx="1058704" cy="1880870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5511800"/>
            <a:ext cx="664369" cy="798830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44364" y="5080635"/>
            <a:ext cx="845820" cy="1656715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 userDrawn="1">
            <p:custDataLst>
              <p:tags r:id="rId10"/>
            </p:custDataLst>
          </p:nvPr>
        </p:nvSpPr>
        <p:spPr>
          <a:xfrm>
            <a:off x="3378699" y="3537828"/>
            <a:ext cx="4365172" cy="143206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513261"/>
            <a:ext cx="6036473" cy="971284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697053"/>
            <a:ext cx="6036473" cy="459989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4358003" y="3391977"/>
            <a:ext cx="3300521" cy="557798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358003" y="3379636"/>
            <a:ext cx="3300521" cy="74373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7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435176"/>
            <a:ext cx="3614057" cy="1007546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762375"/>
            <a:ext cx="4525566" cy="530058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 userDrawn="1">
            <p:custDataLst>
              <p:tags r:id="rId5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14789" y="1062038"/>
            <a:ext cx="8712041" cy="47339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4698206"/>
            <a:ext cx="807720" cy="128682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4799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429" y="853916"/>
            <a:ext cx="3674269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4637720"/>
            <a:ext cx="807881" cy="1286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180250"/>
            <a:ext cx="2967300" cy="3069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34704"/>
            <a:ext cx="4860000" cy="381595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8216265" y="1015841"/>
            <a:ext cx="667226" cy="881063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210195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963250"/>
            <a:ext cx="8224200" cy="25731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2118150"/>
            <a:ext cx="8243100" cy="2408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4742550"/>
            <a:ext cx="8251200" cy="7587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7342823" y="5107305"/>
            <a:ext cx="1633061" cy="848678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</p:grpSp>
      <p:sp>
        <p:nvSpPr>
          <p:cNvPr id="10" name="矩形 9"/>
          <p:cNvSpPr/>
          <p:nvPr userDrawn="1">
            <p:custDataLst>
              <p:tags r:id="rId9"/>
            </p:custDataLst>
          </p:nvPr>
        </p:nvSpPr>
        <p:spPr>
          <a:xfrm>
            <a:off x="0" y="858203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1035450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210465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210465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469850"/>
            <a:ext cx="40068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467150"/>
            <a:ext cx="40257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002983"/>
            <a:ext cx="613410" cy="709613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auto">
          <a:xfrm>
            <a:off x="44291" y="868204"/>
            <a:ext cx="1058704" cy="1410653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4991100"/>
            <a:ext cx="664369" cy="599123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 userDrawn="1">
            <p:custDataLst>
              <p:tags r:id="rId8"/>
            </p:custDataLst>
          </p:nvPr>
        </p:nvSpPr>
        <p:spPr bwMode="auto">
          <a:xfrm>
            <a:off x="8244364" y="4667726"/>
            <a:ext cx="845820" cy="1242536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14.xml"/><Relationship Id="rId23" Type="http://schemas.openxmlformats.org/officeDocument/2006/relationships/tags" Target="../tags/tag313.xml"/><Relationship Id="rId22" Type="http://schemas.openxmlformats.org/officeDocument/2006/relationships/tags" Target="../tags/tag312.xml"/><Relationship Id="rId21" Type="http://schemas.openxmlformats.org/officeDocument/2006/relationships/tags" Target="../tags/tag311.xml"/><Relationship Id="rId20" Type="http://schemas.openxmlformats.org/officeDocument/2006/relationships/tags" Target="../tags/tag310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09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编译原理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上机实验</a:t>
            </a:r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扫描器的设计</a:t>
            </a:r>
            <a:endParaRPr lang="zh-CN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>
              <a:buNone/>
            </a:pPr>
            <a:r>
              <a:rPr lang="zh-CN" dirty="0">
                <a:sym typeface="+mn-ea"/>
              </a:rPr>
              <a:t>设计一个扫描器类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能（初始化）设置关键字集、分隔符</a:t>
            </a:r>
            <a:r>
              <a:rPr lang="zh-CN" altLang="en-US" dirty="0">
                <a:sym typeface="+mn-ea"/>
              </a:rPr>
              <a:t>集</a:t>
            </a:r>
            <a:r>
              <a:rPr lang="zh-CN" altLang="en-US" dirty="0">
                <a:sym typeface="+mn-ea"/>
              </a:rPr>
              <a:t>和运算符</a:t>
            </a:r>
            <a:r>
              <a:rPr lang="zh-CN" altLang="en-US" dirty="0">
                <a:sym typeface="+mn-ea"/>
              </a:rPr>
              <a:t>集</a:t>
            </a:r>
            <a:endParaRPr lang="zh-CN" altLang="en-US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dirty="0">
                <a:sym typeface="+mn-ea"/>
              </a:rPr>
              <a:t>设计恰当的扫描函数，能扫描输入的字符串，并按尽可能长的匹配策略，将匹配到关键字、分隔符和运算符依次、逐行输出到给定文件中。</a:t>
            </a:r>
            <a:endParaRPr lang="zh-CN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>
                <a:sym typeface="+mn-ea"/>
              </a:rPr>
              <a:t>Boolean scan(String input, File output){ ……}</a:t>
            </a:r>
            <a:endParaRPr lang="en-US" altLang="zh-CN">
              <a:sym typeface="+mn-ea"/>
            </a:endParaRPr>
          </a:p>
          <a:p>
            <a:pPr lvl="1" eaLnBrk="1" hangingPunct="1">
              <a:buNone/>
            </a:pPr>
            <a:r>
              <a:rPr lang="en-US" altLang="zh-CN"/>
              <a:t>3. </a:t>
            </a:r>
            <a:r>
              <a:rPr lang="zh-CN" altLang="en-US">
                <a:sym typeface="+mn-ea"/>
              </a:rPr>
              <a:t>思考</a:t>
            </a:r>
            <a:r>
              <a:rPr lang="zh-CN" altLang="en-US"/>
              <a:t>分析</a:t>
            </a:r>
            <a:r>
              <a:rPr lang="en-US" altLang="zh-CN"/>
              <a:t>scan</a:t>
            </a:r>
            <a:r>
              <a:rPr lang="zh-CN" altLang="en-US"/>
              <a:t>函数对输入字符串长</a:t>
            </a:r>
            <a:r>
              <a:rPr lang="en-US" altLang="zh-CN"/>
              <a:t>n</a:t>
            </a:r>
            <a:r>
              <a:rPr lang="zh-CN" altLang="en-US"/>
              <a:t>和关键字个数</a:t>
            </a:r>
            <a:r>
              <a:rPr lang="en-US" altLang="zh-CN"/>
              <a:t>m</a:t>
            </a:r>
            <a:r>
              <a:rPr lang="zh-CN" altLang="en-US"/>
              <a:t>的算法复杂度，并做实验验证你的分析。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31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61_9*a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61_9*f*1"/>
  <p:tag name="KSO_WM_TEMPLATE_CATEGORY" val="custom"/>
  <p:tag name="KSO_WM_TEMPLATE_INDEX" val="20202661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ID" val="custom20202661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661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319.xml><?xml version="1.0" encoding="utf-8"?>
<p:tagLst xmlns:p="http://schemas.openxmlformats.org/presentationml/2006/main">
  <p:tag name="KSO_DOCER_TEMPLATE_OPEN_ONCE_MARK" val="1"/>
  <p:tag name="KSO_WPP_MARK_KEY" val="5ebc2612-d031-4d42-9749-78a4f3ccaa9b"/>
  <p:tag name="COMMONDATA" val="eyJoZGlkIjoiNWI4MjA0ODNhMTkxNTA0ZmJlMDEyMGNmNTBmMzEyMjg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在屏幕上显示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编译原理</vt:lpstr>
      <vt:lpstr>扫描器的设计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第一次实验内容</dc:title>
  <dc:creator>Lenovo User</dc:creator>
  <cp:lastModifiedBy>Taki</cp:lastModifiedBy>
  <cp:revision>28</cp:revision>
  <dcterms:created xsi:type="dcterms:W3CDTF">2017-03-15T06:46:00Z</dcterms:created>
  <dcterms:modified xsi:type="dcterms:W3CDTF">2023-03-21T08:19:30Z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BF03550AF09045AEA1E56D0DF14B948F</vt:lpwstr>
  </property>
</Properties>
</file>