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8"/>
  </p:notesMasterIdLst>
  <p:sldIdLst>
    <p:sldId id="264" r:id="rId4"/>
    <p:sldId id="268" r:id="rId5"/>
    <p:sldId id="269" r:id="rId6"/>
    <p:sldId id="266" r:id="rId7"/>
    <p:sldId id="267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32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上机实验</a:t>
            </a:r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基于</a:t>
            </a:r>
            <a:r>
              <a:rPr lang="en-US" altLang="zh-CN"/>
              <a:t>DFA</a:t>
            </a:r>
            <a:r>
              <a:rPr lang="zh-CN" altLang="en-US"/>
              <a:t>的（简单）扫描器设计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/>
          </a:bodyPr>
          <a:p>
            <a:pPr eaLnBrk="1" hangingPunct="1">
              <a:buNone/>
            </a:pPr>
            <a:r>
              <a:rPr lang="zh-CN" dirty="0">
                <a:sym typeface="+mn-ea"/>
              </a:rPr>
              <a:t>设计一个扫描器类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能（初始化）设置关键字集、分隔符集和运算符集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能根据关键字集、分隔符集和运算符集合，设计对应的</a:t>
            </a:r>
            <a:r>
              <a:rPr lang="en-US" altLang="zh-CN" dirty="0">
                <a:sym typeface="+mn-ea"/>
              </a:rPr>
              <a:t>DFA</a:t>
            </a:r>
            <a:r>
              <a:rPr lang="zh-CN" altLang="en-US" dirty="0">
                <a:sym typeface="+mn-ea"/>
              </a:rPr>
              <a:t>，并基于该</a:t>
            </a:r>
            <a:r>
              <a:rPr lang="en-US" altLang="zh-CN" dirty="0">
                <a:sym typeface="+mn-ea"/>
              </a:rPr>
              <a:t>DFA</a:t>
            </a:r>
            <a:r>
              <a:rPr lang="zh-CN" dirty="0">
                <a:sym typeface="+mn-ea"/>
              </a:rPr>
              <a:t>设计恰当的扫描函数，能扫描输入的字符串，并按尽可能长的匹配策略，将匹配到关键字、分隔符和运算符依次、逐行输出到给定文件中。</a:t>
            </a:r>
            <a:endParaRPr 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>
                <a:sym typeface="+mn-ea"/>
              </a:rPr>
              <a:t>Boolean scan(String input, File output){ ……}</a:t>
            </a:r>
            <a:endParaRPr lang="en-US" altLang="zh-CN">
              <a:sym typeface="+mn-ea"/>
            </a:endParaRPr>
          </a:p>
          <a:p>
            <a:pPr lvl="1" eaLnBrk="1" hangingPunct="1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>
                <a:sym typeface="+mn-ea"/>
              </a:rPr>
              <a:t>与上个实验区别，本次实验基于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实现扫描器（区别于之前的扫描器）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基于</a:t>
            </a:r>
            <a:r>
              <a:rPr lang="en-US" altLang="zh-CN"/>
              <a:t>RE</a:t>
            </a:r>
            <a:r>
              <a:rPr lang="zh-CN" altLang="en-US"/>
              <a:t>的</a:t>
            </a:r>
            <a:r>
              <a:rPr lang="en-US" altLang="zh-CN"/>
              <a:t>DFA</a:t>
            </a:r>
            <a:r>
              <a:rPr lang="zh-CN" altLang="en-US"/>
              <a:t>构造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利用正则表达式构造</a:t>
            </a:r>
            <a:r>
              <a:rPr lang="en-US" altLang="zh-CN"/>
              <a:t>DFA</a:t>
            </a:r>
            <a:r>
              <a:rPr lang="zh-CN" altLang="en-US"/>
              <a:t>，例如</a:t>
            </a:r>
            <a:r>
              <a:rPr lang="en-US" altLang="zh-CN"/>
              <a:t> </a:t>
            </a:r>
            <a:r>
              <a:rPr lang="zh-CN" altLang="en-US"/>
              <a:t>字母（字母</a:t>
            </a:r>
            <a:r>
              <a:rPr lang="en-US" altLang="zh-CN"/>
              <a:t>|</a:t>
            </a:r>
            <a:r>
              <a:rPr lang="zh-CN" altLang="en-US"/>
              <a:t>数字）</a:t>
            </a:r>
            <a:r>
              <a:rPr lang="en-US" altLang="zh-CN" cap="all" baseline="30000">
                <a:sym typeface="+mn-ea"/>
              </a:rPr>
              <a:t>*</a:t>
            </a:r>
            <a:r>
              <a:rPr lang="zh-CN" altLang="en-US" cap="all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是标识符的定义，则可基于该定义构造</a:t>
            </a:r>
            <a:r>
              <a:rPr lang="en-US" altLang="zh-CN" cap="all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DFA</a:t>
            </a:r>
            <a:r>
              <a:rPr lang="zh-CN" altLang="en-US" cap="all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来识别该语言（字母（字母</a:t>
            </a:r>
            <a:r>
              <a:rPr lang="en-US" altLang="zh-CN" cap="all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|</a:t>
            </a:r>
            <a:r>
              <a:rPr lang="zh-CN" altLang="en-US" cap="all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数字）</a:t>
            </a:r>
            <a:r>
              <a:rPr lang="en-US" altLang="zh-CN" cap="all" baseline="30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*</a:t>
            </a:r>
            <a:endParaRPr lang="en-US" altLang="zh-CN" cap="all" baseline="30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（提前思考）简单语言</a:t>
            </a:r>
            <a:r>
              <a:rPr lang="zh-CN" dirty="0" smtClean="0">
                <a:sym typeface="+mn-ea"/>
              </a:rPr>
              <a:t>的</a:t>
            </a:r>
            <a:r>
              <a:rPr lang="zh-CN" dirty="0">
                <a:sym typeface="+mn-ea"/>
              </a:rPr>
              <a:t>设计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dirty="0">
                <a:sym typeface="+mn-ea"/>
              </a:rPr>
              <a:t>设计一</a:t>
            </a:r>
            <a:r>
              <a:rPr lang="zh-CN" dirty="0" smtClean="0">
                <a:sym typeface="+mn-ea"/>
              </a:rPr>
              <a:t>个简单的程序设计语言，</a:t>
            </a:r>
            <a:r>
              <a:rPr lang="zh-CN" altLang="en-US" dirty="0">
                <a:sym typeface="+mn-ea"/>
              </a:rPr>
              <a:t>至少包括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1. 3</a:t>
            </a:r>
            <a:r>
              <a:rPr lang="zh-CN" altLang="en-US" dirty="0">
                <a:sym typeface="+mn-ea"/>
              </a:rPr>
              <a:t>种结构：顺序（</a:t>
            </a:r>
            <a:r>
              <a:rPr lang="zh-CN" altLang="en-US" dirty="0">
                <a:sym typeface="+mn-ea"/>
              </a:rPr>
              <a:t>如</a:t>
            </a:r>
            <a:r>
              <a:rPr lang="en-US" altLang="zh-CN" dirty="0">
                <a:sym typeface="+mn-ea"/>
              </a:rPr>
              <a:t>L;S</a:t>
            </a:r>
            <a:r>
              <a:rPr lang="zh-CN" altLang="en-US" dirty="0">
                <a:sym typeface="+mn-ea"/>
              </a:rPr>
              <a:t>）、选择（如</a:t>
            </a:r>
            <a:r>
              <a:rPr lang="en-US" altLang="zh-CN" dirty="0">
                <a:sym typeface="+mn-ea"/>
              </a:rPr>
              <a:t>if B then S else S</a:t>
            </a:r>
            <a:r>
              <a:rPr lang="zh-CN" altLang="en-US" dirty="0">
                <a:sym typeface="+mn-ea"/>
              </a:rPr>
              <a:t>）和循环（如</a:t>
            </a:r>
            <a:r>
              <a:rPr lang="en-US" altLang="zh-CN" dirty="0">
                <a:sym typeface="+mn-ea"/>
              </a:rPr>
              <a:t>for(S;B;S){S})</a:t>
            </a:r>
            <a:endParaRPr lang="en-US" alt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赋值语句（如</a:t>
            </a:r>
            <a:r>
              <a:rPr lang="en-US" altLang="zh-CN" dirty="0">
                <a:sym typeface="+mn-ea"/>
              </a:rPr>
              <a:t>V=E</a:t>
            </a:r>
            <a:r>
              <a:rPr lang="zh-CN" altLang="en-US" dirty="0">
                <a:sym typeface="+mn-ea"/>
              </a:rPr>
              <a:t>）；四则和布尔运算表达式；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/>
              <a:t>3. </a:t>
            </a:r>
            <a:r>
              <a:rPr lang="zh-CN" altLang="en-US" dirty="0"/>
              <a:t>变量声明（</a:t>
            </a:r>
            <a:r>
              <a:rPr lang="zh-CN" altLang="en-US" dirty="0">
                <a:sym typeface="+mn-ea"/>
              </a:rPr>
              <a:t>整型、浮点和字符串，</a:t>
            </a:r>
            <a:r>
              <a:rPr lang="zh-CN" altLang="en-US" dirty="0">
                <a:sym typeface="+mn-ea"/>
              </a:rPr>
              <a:t>如</a:t>
            </a:r>
            <a:r>
              <a:rPr lang="en-US" altLang="zh-CN" dirty="0">
                <a:sym typeface="+mn-ea"/>
              </a:rPr>
              <a:t>int a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>
                <a:sym typeface="+mn-ea"/>
              </a:rPr>
              <a:t>单词类别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eaLnBrk="1" hangingPunct="1">
              <a:buNone/>
            </a:pPr>
            <a:r>
              <a:rPr lang="zh-CN" dirty="0">
                <a:sym typeface="+mn-ea"/>
              </a:rPr>
              <a:t>将前述语言的单词进行分类：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关键字：如</a:t>
            </a:r>
            <a:r>
              <a:rPr lang="en-US" altLang="zh-CN" dirty="0">
                <a:sym typeface="+mn-ea"/>
              </a:rPr>
              <a:t>if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then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else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等等</a:t>
            </a:r>
            <a:endParaRPr lang="en-US" alt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运算符：如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&amp;&amp;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||</a:t>
            </a:r>
            <a:r>
              <a:rPr lang="zh-CN" altLang="en-US" dirty="0">
                <a:sym typeface="+mn-ea"/>
              </a:rPr>
              <a:t>等等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/>
              <a:t>3. </a:t>
            </a:r>
            <a:r>
              <a:rPr lang="zh-CN" dirty="0"/>
              <a:t>分隔符：如</a:t>
            </a:r>
            <a:r>
              <a:rPr lang="en-US" altLang="zh-CN" dirty="0"/>
              <a:t>{</a:t>
            </a:r>
            <a:r>
              <a:rPr lang="zh-CN" altLang="en-US" dirty="0"/>
              <a:t>、</a:t>
            </a:r>
            <a:r>
              <a:rPr lang="en-US" altLang="zh-CN" dirty="0"/>
              <a:t>}</a:t>
            </a:r>
            <a:r>
              <a:rPr lang="zh-CN" altLang="en-US" dirty="0"/>
              <a:t>、；、等等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4. </a:t>
            </a:r>
            <a:r>
              <a:rPr lang="zh-CN" altLang="en-US" dirty="0"/>
              <a:t>标识符：通常定义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5. </a:t>
            </a:r>
            <a:r>
              <a:rPr lang="zh-CN" altLang="en-US" dirty="0"/>
              <a:t>无符号数：通常定义</a:t>
            </a:r>
            <a:endParaRPr lang="zh-CN" altLang="en-US" dirty="0"/>
          </a:p>
          <a:p>
            <a:pPr lvl="0" eaLnBrk="1" hangingPunct="1">
              <a:buNone/>
            </a:pP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9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61_9*f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2661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61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9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61_9*f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ID" val="custom20202661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61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24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YmJlMDhmOTMyN2U4NjE0NTBlNjcxZDdkODQxMTY3Mzg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全屏显示(4:3)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PowerPoint 演示文稿</vt:lpstr>
      <vt:lpstr>基于RE的DFA构造</vt:lpstr>
      <vt:lpstr>DFA的设计</vt:lpstr>
      <vt:lpstr>简单语言的设计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蔡树彬</cp:lastModifiedBy>
  <cp:revision>31</cp:revision>
  <dcterms:created xsi:type="dcterms:W3CDTF">2017-03-15T06:46:00Z</dcterms:created>
  <dcterms:modified xsi:type="dcterms:W3CDTF">2023-04-03T20:24:42Z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BF03550AF09045AEA1E56D0DF14B948F</vt:lpwstr>
  </property>
</Properties>
</file>