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  <p:sldMasterId id="2147483794" r:id="rId2"/>
  </p:sldMasterIdLst>
  <p:sldIdLst>
    <p:sldId id="256" r:id="rId3"/>
    <p:sldId id="262" r:id="rId4"/>
    <p:sldId id="263" r:id="rId5"/>
    <p:sldId id="264" r:id="rId6"/>
    <p:sldId id="265" r:id="rId7"/>
    <p:sldId id="258" r:id="rId8"/>
    <p:sldId id="260" r:id="rId9"/>
    <p:sldId id="270" r:id="rId10"/>
    <p:sldId id="261" r:id="rId11"/>
    <p:sldId id="271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F96AB-7BBA-9655-23FC-991FFB423FC9}" v="1" dt="2024-11-17T23:22:54.513"/>
    <p1510:client id="{6A63EE7E-4469-FA04-297A-524165C1004C}" v="247" dt="2024-11-18T01:08:48.160"/>
    <p1510:client id="{AAA2A5BA-8147-8CB2-5464-060666603011}" v="403" dt="2024-11-18T01:16:00.246"/>
    <p1510:client id="{AD6ED01B-CB95-1A39-BAD2-0E92F413EAE0}" v="9" dt="2024-11-17T15:58:11.487"/>
    <p1510:client id="{E1A69146-183B-C702-546B-F8BA10536083}" v="10" dt="2024-11-17T18:37:30.485"/>
    <p1510:client id="{EEF94D45-EEFD-700A-FAB2-D3EED9E03FAE}" v="152" dt="2024-11-17T18:14:24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55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5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6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8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1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0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5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1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33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92" r:id="rId6"/>
    <p:sldLayoutId id="2147483787" r:id="rId7"/>
    <p:sldLayoutId id="2147483788" r:id="rId8"/>
    <p:sldLayoutId id="2147483789" r:id="rId9"/>
    <p:sldLayoutId id="2147483791" r:id="rId10"/>
    <p:sldLayoutId id="214748379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-listing-delta.vercel.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3578D-8C07-CE3C-8E65-4606CE28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34" y="1899908"/>
            <a:ext cx="4140683" cy="2037951"/>
          </a:xfrm>
        </p:spPr>
        <p:txBody>
          <a:bodyPr anchor="ctr">
            <a:normAutofit/>
          </a:bodyPr>
          <a:lstStyle/>
          <a:p>
            <a:r>
              <a:rPr lang="en-US" sz="4000"/>
              <a:t>Car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8794-5AE3-960B-0372-43645272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4267199"/>
            <a:ext cx="3777168" cy="861849"/>
          </a:xfrm>
        </p:spPr>
        <p:txBody>
          <a:bodyPr anchor="b">
            <a:normAutofit fontScale="85000" lnSpcReduction="10000"/>
          </a:bodyPr>
          <a:lstStyle/>
          <a:p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Aashutosh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Krishnan, Kevin Puga, Hoang Tran, John Thomas, Saurabh Mittal, Edith Solorzano, Blanca Berrios</a:t>
            </a:r>
          </a:p>
        </p:txBody>
      </p:sp>
      <p:pic>
        <p:nvPicPr>
          <p:cNvPr id="4" name="Picture 3" descr="Vintage english car">
            <a:extLst>
              <a:ext uri="{FF2B5EF4-FFF2-40B4-BE49-F238E27FC236}">
                <a16:creationId xmlns:a16="http://schemas.microsoft.com/office/drawing/2014/main" id="{D13941DD-72A6-C33C-70F8-2A4A55D5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53" r="30313" b="-1"/>
          <a:stretch/>
        </p:blipFill>
        <p:spPr>
          <a:xfrm>
            <a:off x="6096000" y="10"/>
            <a:ext cx="6096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3CAF-33D6-6129-D242-F16C7A2B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DELETE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0738-BFB0-7A84-E2A5-570C518C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 DELETE FROM vehicle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 WHERE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vinnum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= '1HGCM82633A123456';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80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BCD54-91CE-4AF3-1A1B-AA37C427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BE3E1-6345-3714-7DB9-968120865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9E6C64-E641-EFB4-1D11-7654EE3B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CD5B-8493-9FCB-E6AC-955AB5FB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Delete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8" descr="A screenshot of a dashboard&#10;&#10;Description automatically generated">
            <a:extLst>
              <a:ext uri="{FF2B5EF4-FFF2-40B4-BE49-F238E27FC236}">
                <a16:creationId xmlns:a16="http://schemas.microsoft.com/office/drawing/2014/main" id="{87512043-4CA3-5636-66C7-A8405A95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2524346"/>
            <a:ext cx="5459615" cy="3685674"/>
          </a:xfrm>
          <a:prstGeom prst="rect">
            <a:avLst/>
          </a:prstGeom>
        </p:spPr>
      </p:pic>
      <p:pic>
        <p:nvPicPr>
          <p:cNvPr id="9" name="Picture 8" descr="A screenshot of a car dashboard&#10;&#10;Description automatically generated">
            <a:extLst>
              <a:ext uri="{FF2B5EF4-FFF2-40B4-BE49-F238E27FC236}">
                <a16:creationId xmlns:a16="http://schemas.microsoft.com/office/drawing/2014/main" id="{55EB2D21-F051-C82C-6FC7-8EC9481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16" y="2527138"/>
            <a:ext cx="5529679" cy="34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7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3CAF-33D6-6129-D242-F16C7A2B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UPDATE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B083-D56A-E614-D290-C6C9C2AE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UPDATE vehicle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SET color = 'Yellow', mileage = 200000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WHERE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vinnum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= '1FTFW1ET0EKE12345';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UPDATE listing 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SET description = '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Arial"/>
              </a:rPr>
              <a:t>Great condition Ford F-150, has been repainted yellow.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 </a:t>
            </a:r>
          </a:p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WHERE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vinnum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= '1FTFW1ET0EKE12345';</a:t>
            </a: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58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BCD54-91CE-4AF3-1A1B-AA37C427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BE3E1-6345-3714-7DB9-968120865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9E6C64-E641-EFB4-1D11-7654EE3B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CD5B-8493-9FCB-E6AC-955AB5FB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Update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70C45C-08AA-26AE-AD47-FB09275F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6" y="2859670"/>
            <a:ext cx="5689561" cy="2836280"/>
          </a:xfrm>
          <a:prstGeom prst="rect">
            <a:avLst/>
          </a:prstGeom>
        </p:spPr>
      </p:pic>
      <p:pic>
        <p:nvPicPr>
          <p:cNvPr id="13" name="Picture 1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3A1613A2-7151-F0E6-AFE7-334B2369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88" y="2864071"/>
            <a:ext cx="5946494" cy="28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BCD54-91CE-4AF3-1A1B-AA37C427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BE3E1-6345-3714-7DB9-968120865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9E6C64-E641-EFB4-1D11-7654EE3B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CD5B-8493-9FCB-E6AC-955AB5FB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4537-FBC6-18B2-107C-38863694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58341"/>
            <a:ext cx="6414302" cy="3432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CREATE VIEW Compare AS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SELECT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v.make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v.model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v.mileage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l.price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l.datelisted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FROM vehicle v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JOIN listing l</a:t>
            </a: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ON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v.vinnum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=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l.vinnum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WHERE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v.make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IN ('Nissan', 'Jeep');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A screenshot of a car listing&#10;&#10;Description automatically generated">
            <a:extLst>
              <a:ext uri="{FF2B5EF4-FFF2-40B4-BE49-F238E27FC236}">
                <a16:creationId xmlns:a16="http://schemas.microsoft.com/office/drawing/2014/main" id="{D5C70EBD-342F-ADC4-4034-F1746D55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82" y="1716911"/>
            <a:ext cx="5168415" cy="51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5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BCD54-91CE-4AF3-1A1B-AA37C427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BE3E1-6345-3714-7DB9-968120865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9E6C64-E641-EFB4-1D11-7654EE3B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CD5B-8493-9FCB-E6AC-955AB5FB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Conclusion and Future 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4537-FBC6-18B2-107C-38863694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Not much change as everyone did their roles</a:t>
            </a:r>
          </a:p>
          <a:p>
            <a:pPr>
              <a:buClr>
                <a:srgbClr val="000000"/>
              </a:buClr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Admin/Superuser implemented – CRUD Privileges</a:t>
            </a:r>
          </a:p>
          <a:p>
            <a:pPr>
              <a:buClr>
                <a:srgbClr val="000000"/>
              </a:buClr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Implementing advanced 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71017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80613-C8FD-E73B-3CC9-915B05F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oudy Old Style"/>
              </a:rPr>
              <a:t>About our PROJECT</a:t>
            </a:r>
            <a:endParaRPr lang="en-US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BBFB-685F-7895-031C-8F8DE493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10181164" cy="3949701"/>
          </a:xfrm>
        </p:spPr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system to manage a database of used car listings.</a:t>
            </a:r>
          </a:p>
          <a:p>
            <a:pPr>
              <a:buClr>
                <a:srgbClr val="000000"/>
              </a:buClr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Provides a front-end interface for users to:</a:t>
            </a:r>
          </a:p>
          <a:p>
            <a:pPr lvl="1">
              <a:buClr>
                <a:srgbClr val="000000"/>
              </a:buClr>
              <a:buFont typeface="Courier New"/>
              <a:buChar char="o"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Browse and search car options.</a:t>
            </a:r>
          </a:p>
          <a:p>
            <a:pPr lvl="1">
              <a:buClr>
                <a:srgbClr val="000000"/>
              </a:buClr>
              <a:buFont typeface="Courier New"/>
              <a:buChar char="o"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Filter listings based on attributes such as:</a:t>
            </a:r>
          </a:p>
          <a:p>
            <a:pPr lvl="2">
              <a:buClr>
                <a:srgbClr val="000000"/>
              </a:buClr>
              <a:buFont typeface="Wingdings"/>
              <a:buChar char="§"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Make, Model, Year, Color, Features, Location, and Price.</a:t>
            </a:r>
          </a:p>
          <a:p>
            <a:pPr>
              <a:buClr>
                <a:srgbClr val="000000"/>
              </a:buClr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Accessible for:</a:t>
            </a:r>
          </a:p>
          <a:p>
            <a:pPr lvl="1">
              <a:buClr>
                <a:srgbClr val="000000"/>
              </a:buClr>
              <a:buFont typeface="Courier New"/>
              <a:buChar char="o"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Car dealerships</a:t>
            </a:r>
          </a:p>
          <a:p>
            <a:pPr lvl="1">
              <a:buClr>
                <a:srgbClr val="000000"/>
              </a:buClr>
              <a:buFont typeface="Courier New"/>
              <a:buChar char="o"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Independent sellers</a:t>
            </a:r>
            <a:endParaRPr lang="en-US"/>
          </a:p>
          <a:p>
            <a:pPr lvl="1">
              <a:buClr>
                <a:srgbClr val="000000"/>
              </a:buClr>
              <a:buFont typeface="Courier New"/>
              <a:buChar char="o"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Potential buyers</a:t>
            </a:r>
            <a:endParaRPr lang="en-US"/>
          </a:p>
          <a:p>
            <a:pPr lvl="1">
              <a:buClr>
                <a:srgbClr val="000000"/>
              </a:buClr>
              <a:buFont typeface="Courier New"/>
              <a:buChar char="o"/>
            </a:pP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306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11FFF-7EE5-D6C8-91B4-39FE1308E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493F2-D903-FAEF-1E20-C46A7662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6FAD3-6373-6717-4230-D09112BC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A2016-C7DB-4EDB-FE79-612F0FAB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3024-0629-5599-336D-138AFB5E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Growing demand for easy-to-use platforms to browse and compare used cars.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Inspired by existing systems like CarMax and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AutoTrader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Aim to provide a scalable and versatile solution that isn’t limited to one dealership.</a:t>
            </a:r>
            <a:endParaRPr lang="en-US"/>
          </a:p>
          <a:p>
            <a:pPr>
              <a:buClr>
                <a:srgbClr val="000000"/>
              </a:buClr>
            </a:pP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4" descr="CarMax Logo, symbol, meaning, history, PNG, brand">
            <a:extLst>
              <a:ext uri="{FF2B5EF4-FFF2-40B4-BE49-F238E27FC236}">
                <a16:creationId xmlns:a16="http://schemas.microsoft.com/office/drawing/2014/main" id="{DD5A3501-587F-B63D-1330-5A76810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05" y="5160768"/>
            <a:ext cx="2743200" cy="1543050"/>
          </a:xfrm>
          <a:prstGeom prst="rect">
            <a:avLst/>
          </a:prstGeom>
        </p:spPr>
      </p:pic>
      <p:pic>
        <p:nvPicPr>
          <p:cNvPr id="7" name="Picture 6" descr="Autotrader Media Room - Press Kits">
            <a:extLst>
              <a:ext uri="{FF2B5EF4-FFF2-40B4-BE49-F238E27FC236}">
                <a16:creationId xmlns:a16="http://schemas.microsoft.com/office/drawing/2014/main" id="{EDC25FF2-B479-2E99-D839-CDCDB69D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92" y="4913822"/>
            <a:ext cx="2743199" cy="17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6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11FFF-7EE5-D6C8-91B4-39FE1308E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493F2-D903-FAEF-1E20-C46A7662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6FAD3-6373-6717-4230-D09112BC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A2016-C7DB-4EDB-FE79-612F0FAB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0086C-E64C-2B8C-244B-F5EF48A8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45" y="1684822"/>
            <a:ext cx="10150706" cy="51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11FFF-7EE5-D6C8-91B4-39FE1308E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493F2-D903-FAEF-1E20-C46A7662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6FAD3-6373-6717-4230-D09112BC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A2016-C7DB-4EDB-FE79-612F0FAB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Relational Data Model</a:t>
            </a:r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8E2713-1337-07CD-0BDD-343F296B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6" y="1686608"/>
            <a:ext cx="8049253" cy="50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7C38B-DBE6-38EB-88DB-C8114876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91670-C6B8-25CA-5D3B-83ED0A13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16176-0A07-F917-ABB8-591FA1F6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F2B2D-B8CF-91A3-F0D3-D306ABB2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Implementation:</a:t>
            </a:r>
          </a:p>
        </p:txBody>
      </p:sp>
      <p:pic>
        <p:nvPicPr>
          <p:cNvPr id="4" name="Content Placeholder 3" descr="A screenshot of a car listing&#10;&#10;Description automatically generated">
            <a:extLst>
              <a:ext uri="{FF2B5EF4-FFF2-40B4-BE49-F238E27FC236}">
                <a16:creationId xmlns:a16="http://schemas.microsoft.com/office/drawing/2014/main" id="{5481DF33-143B-A45F-D563-D6B1980F2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347" y="1712088"/>
            <a:ext cx="5973269" cy="48796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2ADBE-C99B-B1EF-54F2-348FD6F2BC5C}"/>
              </a:ext>
            </a:extLst>
          </p:cNvPr>
          <p:cNvSpPr txBox="1"/>
          <p:nvPr/>
        </p:nvSpPr>
        <p:spPr>
          <a:xfrm>
            <a:off x="6284924" y="6079538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+mn-lt"/>
                <a:cs typeface="+mn-lt"/>
                <a:hlinkClick r:id="rId3"/>
              </a:rPr>
              <a:t>car-listing-delta.vercel.app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6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31807-79B2-15DE-D461-2A41B4254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FA52B8-53F3-764D-775E-CDE326864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BDEC6A-52DD-14FB-B574-E0C1860A3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8DCC9-0307-7B9C-BEA5-76B52D4D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Query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02F07A8-CC41-129E-A110-541E9DA6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60" y="2618624"/>
            <a:ext cx="5887954" cy="2583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50AB54-3359-E091-E9F2-BAD86A46AF3E}"/>
              </a:ext>
            </a:extLst>
          </p:cNvPr>
          <p:cNvSpPr txBox="1"/>
          <p:nvPr/>
        </p:nvSpPr>
        <p:spPr>
          <a:xfrm>
            <a:off x="521368" y="2526631"/>
            <a:ext cx="5410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</a:p>
          <a:p>
            <a:r>
              <a:rPr lang="en-US" err="1">
                <a:ea typeface="+mn-lt"/>
                <a:cs typeface="+mn-lt"/>
              </a:rPr>
              <a:t>l.description</a:t>
            </a:r>
            <a:r>
              <a:rPr lang="en-US">
                <a:ea typeface="+mn-lt"/>
                <a:cs typeface="+mn-lt"/>
              </a:rPr>
              <a:t>, </a:t>
            </a:r>
          </a:p>
          <a:p>
            <a:r>
              <a:rPr lang="en-US" err="1">
                <a:ea typeface="+mn-lt"/>
                <a:cs typeface="+mn-lt"/>
              </a:rPr>
              <a:t>v.vinnum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v.trim_lvl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v.mileage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v.color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v.type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FROM vehicle v </a:t>
            </a:r>
          </a:p>
          <a:p>
            <a:r>
              <a:rPr lang="en-US">
                <a:ea typeface="+mn-lt"/>
                <a:cs typeface="+mn-lt"/>
              </a:rPr>
              <a:t>LEFT JOIN listing l </a:t>
            </a:r>
          </a:p>
          <a:p>
            <a:r>
              <a:rPr lang="en-US">
                <a:ea typeface="+mn-lt"/>
                <a:cs typeface="+mn-lt"/>
              </a:rPr>
              <a:t>ON </a:t>
            </a:r>
            <a:r>
              <a:rPr lang="en-US" err="1">
                <a:ea typeface="+mn-lt"/>
                <a:cs typeface="+mn-lt"/>
              </a:rPr>
              <a:t>v.vinnum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l.vinnum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v.vinnum</a:t>
            </a:r>
            <a:r>
              <a:rPr lang="en-US">
                <a:ea typeface="+mn-lt"/>
                <a:cs typeface="+mn-lt"/>
              </a:rPr>
              <a:t> = '1HGCM82633A123456';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6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019C9-3F34-E7F3-9D20-18527B05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INSERT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3359-72A7-4D82-BBB3-685DF0D3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1075823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INSERT INTO vehicle (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vinnum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year, make, model, </a:t>
            </a:r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trim_lvl</a:t>
            </a: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mileage, color, type)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VALUES ('1HGCM82633A654321', 2022, 'Toyota', 'Camry', 'SE', 5000, 'Red', 'Sedan');</a:t>
            </a:r>
            <a:endParaRPr lang="en-US">
              <a:gradFill flip="none" rotWithShape="1">
                <a:gsLst>
                  <a:gs pos="0">
                    <a:prstClr val="black"/>
                  </a:gs>
                  <a:gs pos="100000">
                    <a:prstClr val="black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8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BCD54-91CE-4AF3-1A1B-AA37C427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BE3E1-6345-3714-7DB9-968120865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9E6C64-E641-EFB4-1D11-7654EE3B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CD5B-8493-9FCB-E6AC-955AB5FB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Insert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64F84B-EA5D-291D-8EC5-B842D5D37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41430"/>
              </p:ext>
            </p:extLst>
          </p:nvPr>
        </p:nvGraphicFramePr>
        <p:xfrm>
          <a:off x="2011680" y="1895455"/>
          <a:ext cx="81686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736">
                  <a:extLst>
                    <a:ext uri="{9D8B030D-6E8A-4147-A177-3AD203B41FA5}">
                      <a16:colId xmlns:a16="http://schemas.microsoft.com/office/drawing/2014/main" val="775513574"/>
                    </a:ext>
                  </a:extLst>
                </a:gridCol>
                <a:gridCol w="4077903">
                  <a:extLst>
                    <a:ext uri="{9D8B030D-6E8A-4147-A177-3AD203B41FA5}">
                      <a16:colId xmlns:a16="http://schemas.microsoft.com/office/drawing/2014/main" val="162727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05659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B3FE95-7179-EE7B-6541-C1CC2518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" r="-29" b="-323"/>
          <a:stretch/>
        </p:blipFill>
        <p:spPr>
          <a:xfrm>
            <a:off x="891787" y="2466474"/>
            <a:ext cx="5204766" cy="3429000"/>
          </a:xfrm>
          <a:prstGeom prst="rect">
            <a:avLst/>
          </a:prstGeom>
        </p:spPr>
      </p:pic>
      <p:pic>
        <p:nvPicPr>
          <p:cNvPr id="9" name="Content Placeholder 8" descr="A screenshot of a dashboard&#10;&#10;Description automatically generated">
            <a:extLst>
              <a:ext uri="{FF2B5EF4-FFF2-40B4-BE49-F238E27FC236}">
                <a16:creationId xmlns:a16="http://schemas.microsoft.com/office/drawing/2014/main" id="{2BD14B79-6BBD-EEBD-1243-F35BAF492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762" y="2466473"/>
            <a:ext cx="5459615" cy="3685674"/>
          </a:xfrm>
        </p:spPr>
      </p:pic>
    </p:spTree>
    <p:extLst>
      <p:ext uri="{BB962C8B-B14F-4D97-AF65-F5344CB8AC3E}">
        <p14:creationId xmlns:p14="http://schemas.microsoft.com/office/powerpoint/2010/main" val="308696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PoiseVTI</vt:lpstr>
      <vt:lpstr>Mesh</vt:lpstr>
      <vt:lpstr>Car Listing</vt:lpstr>
      <vt:lpstr>About our PROJECT</vt:lpstr>
      <vt:lpstr>Motivation</vt:lpstr>
      <vt:lpstr>EER</vt:lpstr>
      <vt:lpstr>Relational Data Model</vt:lpstr>
      <vt:lpstr>Implementation:</vt:lpstr>
      <vt:lpstr>Query</vt:lpstr>
      <vt:lpstr>INSERT</vt:lpstr>
      <vt:lpstr>Insert</vt:lpstr>
      <vt:lpstr>DELETE</vt:lpstr>
      <vt:lpstr>Delete</vt:lpstr>
      <vt:lpstr>UPDATE</vt:lpstr>
      <vt:lpstr>Update</vt:lpstr>
      <vt:lpstr>View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Berrios Henriquez, Blanca Johana</dc:creator>
  <cp:revision>4</cp:revision>
  <dcterms:created xsi:type="dcterms:W3CDTF">2024-11-16T08:54:14Z</dcterms:created>
  <dcterms:modified xsi:type="dcterms:W3CDTF">2024-11-18T02:57:59Z</dcterms:modified>
</cp:coreProperties>
</file>