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1" r:id="rId1"/>
  </p:sldMasterIdLst>
  <p:sldIdLst>
    <p:sldId id="256" r:id="rId2"/>
    <p:sldId id="266" r:id="rId3"/>
    <p:sldId id="257" r:id="rId4"/>
    <p:sldId id="267" r:id="rId5"/>
    <p:sldId id="270" r:id="rId6"/>
    <p:sldId id="264" r:id="rId7"/>
    <p:sldId id="265" r:id="rId8"/>
    <p:sldId id="259" r:id="rId9"/>
    <p:sldId id="260" r:id="rId10"/>
    <p:sldId id="262" r:id="rId11"/>
    <p:sldId id="269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888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03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9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92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29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1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93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76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49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8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95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19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4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087" y="3556001"/>
            <a:ext cx="8200571" cy="97245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</a:pPr>
            <a:r>
              <a:rPr lang="en-US" sz="4000" spc="10" dirty="0">
                <a:latin typeface="+mn-lt"/>
                <a:ea typeface="+mn-ea"/>
                <a:cs typeface="+mn-cs"/>
              </a:rPr>
              <a:t>     A Deep Learning Approach</a:t>
            </a:r>
            <a:endParaRPr sz="4000" spc="1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1714" y="1309916"/>
            <a:ext cx="7309829" cy="1748971"/>
          </a:xfrm>
        </p:spPr>
        <p:txBody>
          <a:bodyPr>
            <a:normAutofit fontScale="85000" lnSpcReduction="10000"/>
          </a:bodyPr>
          <a:lstStyle/>
          <a:p>
            <a:r>
              <a:rPr lang="en-IN" sz="3600" dirty="0"/>
              <a:t>      </a:t>
            </a:r>
            <a:r>
              <a:rPr lang="en-IN" sz="4800" dirty="0">
                <a:solidFill>
                  <a:schemeClr val="tx1"/>
                </a:solidFill>
              </a:rPr>
              <a:t>PNEUMONIA DETECTION  </a:t>
            </a:r>
          </a:p>
          <a:p>
            <a:r>
              <a:rPr lang="en-IN" sz="4800" dirty="0">
                <a:solidFill>
                  <a:schemeClr val="tx1"/>
                </a:solidFill>
              </a:rPr>
              <a:t>               USING CNN</a:t>
            </a:r>
          </a:p>
          <a:p>
            <a:endParaRPr lang="en-IN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14" y="926534"/>
            <a:ext cx="7269480" cy="1325562"/>
          </a:xfrm>
        </p:spPr>
        <p:txBody>
          <a:bodyPr/>
          <a:lstStyle/>
          <a:p>
            <a:r>
              <a:rPr lang="en-IN" dirty="0"/>
              <a:t>🛠️</a:t>
            </a:r>
            <a:r>
              <a:rPr lang="en-US" sz="4000" dirty="0"/>
              <a:t>TECHNOLOGIES USED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757" y="1872342"/>
            <a:ext cx="10733314" cy="339634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/>
          </a:p>
          <a:p>
            <a:r>
              <a:rPr lang="en-IN" sz="2400" b="1" dirty="0"/>
              <a:t>Flask</a:t>
            </a:r>
            <a:r>
              <a:rPr lang="en-IN" sz="2400" dirty="0"/>
              <a:t>  –  For creating the web server and managing routes.</a:t>
            </a:r>
            <a:endParaRPr lang="en-IN" sz="2400" b="1" dirty="0"/>
          </a:p>
          <a:p>
            <a:r>
              <a:rPr lang="en-IN" sz="2400" b="1" dirty="0"/>
              <a:t>HTML (Hyper Text Markup Language) : </a:t>
            </a:r>
            <a:r>
              <a:rPr lang="en-IN" sz="2400" dirty="0"/>
              <a:t>Used for creating the structure of webpages like forms, buttons, and image upload sections.</a:t>
            </a:r>
          </a:p>
          <a:p>
            <a:r>
              <a:rPr lang="en-IN" sz="2400" b="1" dirty="0"/>
              <a:t>CSS (Cascading Style Sheets)</a:t>
            </a:r>
            <a:r>
              <a:rPr lang="en-IN" sz="2400" dirty="0"/>
              <a:t>Used to apply styling and design to the web pages for a better user experience.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012B-B8A9-16B5-2AD7-91D6892E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579" y="968830"/>
            <a:ext cx="9603275" cy="688928"/>
          </a:xfrm>
        </p:spPr>
        <p:txBody>
          <a:bodyPr/>
          <a:lstStyle/>
          <a:p>
            <a:r>
              <a:rPr lang="en-IN" dirty="0"/>
              <a:t>   📚</a:t>
            </a:r>
            <a:r>
              <a:rPr lang="en-IN" sz="3600" dirty="0"/>
              <a:t>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A615-7505-7C19-AB68-EA93DFC71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057" y="2179018"/>
            <a:ext cx="10575883" cy="3450613"/>
          </a:xfrm>
        </p:spPr>
        <p:txBody>
          <a:bodyPr>
            <a:normAutofit/>
          </a:bodyPr>
          <a:lstStyle/>
          <a:p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Keras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High-level neural networks API for building and training deep learning models.</a:t>
            </a:r>
          </a:p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cv2 (OpenCV)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Library for computer vision and image processing</a:t>
            </a:r>
          </a:p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Matplotlib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Data visualization library for plotting graphs and charts</a:t>
            </a:r>
          </a:p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Pandas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Data manipulation and analysis library, often used for working with structured data.</a:t>
            </a:r>
          </a:p>
          <a:p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Library for numerical computations and working with arrays, often used for scientific computing and data processing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76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890" y="1004139"/>
            <a:ext cx="7269480" cy="1325562"/>
          </a:xfrm>
        </p:spPr>
        <p:txBody>
          <a:bodyPr/>
          <a:lstStyle/>
          <a:p>
            <a:r>
              <a:rPr lang="en-IN" dirty="0"/>
              <a:t>✅</a:t>
            </a:r>
            <a:r>
              <a:rPr dirty="0"/>
              <a:t>Advantages of Using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891" y="2203427"/>
            <a:ext cx="10396510" cy="345061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 </a:t>
            </a:r>
            <a:r>
              <a:rPr lang="en-US" sz="2800" b="1" dirty="0"/>
              <a:t>Automated Feature Extraction</a:t>
            </a:r>
            <a:r>
              <a:rPr lang="en-US" sz="2800" dirty="0"/>
              <a:t>: No manual feature selection required.</a:t>
            </a:r>
            <a:endParaRPr sz="2800" dirty="0"/>
          </a:p>
          <a:p>
            <a:r>
              <a:rPr lang="en-IN" sz="2800" dirty="0"/>
              <a:t> </a:t>
            </a:r>
            <a:r>
              <a:rPr sz="2800" b="1" dirty="0"/>
              <a:t>High Accuracy</a:t>
            </a:r>
            <a:r>
              <a:rPr sz="2800" dirty="0"/>
              <a:t>: CNNs perform well in medical image classification.</a:t>
            </a:r>
          </a:p>
          <a:p>
            <a:r>
              <a:rPr lang="en-IN" sz="2800" dirty="0"/>
              <a:t> </a:t>
            </a:r>
            <a:r>
              <a:rPr sz="2800" b="1" dirty="0"/>
              <a:t>Robustness:</a:t>
            </a:r>
            <a:r>
              <a:rPr sz="2800" dirty="0"/>
              <a:t> Works even with variations in image quality.</a:t>
            </a:r>
          </a:p>
          <a:p>
            <a:r>
              <a:rPr lang="en-IN" sz="2800" dirty="0"/>
              <a:t> </a:t>
            </a:r>
            <a:r>
              <a:rPr sz="2800" b="1" dirty="0"/>
              <a:t>Scalability</a:t>
            </a:r>
            <a:r>
              <a:rPr sz="2800" dirty="0"/>
              <a:t>: Can process large datasets quickly.</a:t>
            </a:r>
          </a:p>
          <a:p>
            <a:r>
              <a:rPr lang="en-IN" sz="2800" dirty="0"/>
              <a:t> </a:t>
            </a:r>
            <a:r>
              <a:rPr sz="2800" b="1" dirty="0"/>
              <a:t>Early Detection</a:t>
            </a:r>
            <a:r>
              <a:rPr sz="2800" dirty="0"/>
              <a:t>: Helps in faster and more accurate pneumonia diagnosis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C3AC-5155-6AD3-24C6-03E2A10AD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2828" y="1948542"/>
            <a:ext cx="7999261" cy="1371600"/>
          </a:xfrm>
        </p:spPr>
        <p:txBody>
          <a:bodyPr>
            <a:normAutofit/>
          </a:bodyPr>
          <a:lstStyle/>
          <a:p>
            <a:r>
              <a:rPr lang="en-IN" dirty="0"/>
              <a:t>    THANK YOU🤝 </a:t>
            </a:r>
          </a:p>
        </p:txBody>
      </p:sp>
    </p:spTree>
    <p:extLst>
      <p:ext uri="{BB962C8B-B14F-4D97-AF65-F5344CB8AC3E}">
        <p14:creationId xmlns:p14="http://schemas.microsoft.com/office/powerpoint/2010/main" val="217038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F771A6-648E-4649-6F69-76D2477D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150" y="946034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👥</a:t>
            </a:r>
            <a:r>
              <a:rPr lang="en-IN" sz="4100" dirty="0">
                <a:latin typeface="+mn-lt"/>
                <a:ea typeface="+mn-ea"/>
                <a:cs typeface="+mn-cs"/>
              </a:rPr>
              <a:t>OUR</a:t>
            </a:r>
            <a:r>
              <a:rPr lang="en-IN" dirty="0"/>
              <a:t> </a:t>
            </a:r>
            <a:r>
              <a:rPr lang="en-IN" sz="4100" dirty="0">
                <a:latin typeface="+mn-lt"/>
                <a:ea typeface="+mn-ea"/>
                <a:cs typeface="+mn-cs"/>
              </a:rPr>
              <a:t>TEAM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D4A94-A806-DBB1-63A1-2A1D27A7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514" y="2331418"/>
            <a:ext cx="10336397" cy="285018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K. AKANKSHA                      -      21JN1A4390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K. SWAPNA SRI                    -      21JN1A4365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B. NITHYA SANTHOSHI       -      21JN1A4367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K. BHAGYA LAKSHMI           -      22JN5A4302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J. KANCHANA                     -       21JN1A4378</a:t>
            </a:r>
          </a:p>
        </p:txBody>
      </p:sp>
    </p:spTree>
    <p:extLst>
      <p:ext uri="{BB962C8B-B14F-4D97-AF65-F5344CB8AC3E}">
        <p14:creationId xmlns:p14="http://schemas.microsoft.com/office/powerpoint/2010/main" val="225006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13" y="914400"/>
            <a:ext cx="7823343" cy="734468"/>
          </a:xfrm>
        </p:spPr>
        <p:txBody>
          <a:bodyPr/>
          <a:lstStyle/>
          <a:p>
            <a:r>
              <a:rPr lang="en-IN" sz="4000" dirty="0"/>
              <a:t> </a:t>
            </a:r>
            <a:r>
              <a:rPr lang="en-IN" sz="3600" dirty="0"/>
              <a:t>🧩</a:t>
            </a:r>
            <a:r>
              <a:rPr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81634"/>
            <a:ext cx="10177487" cy="3730919"/>
          </a:xfrm>
        </p:spPr>
        <p:txBody>
          <a:bodyPr>
            <a:norm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800" dirty="0"/>
              <a:t>Pneumonia is a serious lung infection that can be fatal if not diagnosed early. Traditional methods require expert radiologists and can be time-consuming. Using deep learning, specifically CNNs, we can automate pneumonia detection from chest X-rays.</a:t>
            </a:r>
          </a:p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A0E4-43B0-806C-F2B4-9EC1A464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8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 dirty="0"/>
              <a:t>🎯OBJECTIVE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A944-B4C1-A5C9-B437-D495F9909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979" y="2330481"/>
            <a:ext cx="9603275" cy="2197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develop an efficient and accurate deep learning-based model that can automatically detect pneumonia from chest X-ray images, thereby assisting medical professionals in early diagnosis and reducing the burden of manual radiological interpretation</a:t>
            </a:r>
            <a:r>
              <a:rPr lang="en-US" sz="2800" dirty="0">
                <a:latin typeface="Lucida Bright" panose="02040602050505020304" pitchFamily="18" charset="0"/>
              </a:rPr>
              <a:t>.</a:t>
            </a:r>
            <a:endParaRPr lang="en-IN" sz="28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7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73CA-936D-0D1E-73D1-BC3B374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7" y="1098087"/>
            <a:ext cx="9977168" cy="587136"/>
          </a:xfrm>
        </p:spPr>
        <p:txBody>
          <a:bodyPr>
            <a:normAutofit/>
          </a:bodyPr>
          <a:lstStyle/>
          <a:p>
            <a:r>
              <a:rPr lang="en-IN" sz="3600" dirty="0"/>
              <a:t>📝ABSTRACT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FE46-ACCE-70FD-8FD1-C9AD9040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7164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presents a deep learning-based approach for detecting pneumonia using chest X-ray images. A Convolutional Neural Network (CNN) model was developed to classify images as either normal or pneumonia. The system is trained on a large, labeled dataset and enhanced through preprocessing and data augmentation techniques. By automating the detection process, the model aims to assist healthcare professionals in making faster and more accurate diagnoses.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7087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8DAC9-8AFF-03DD-0D96-B9AB13FF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72" y="1022233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 dirty="0"/>
              <a:t>🧠Existing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6BA4-F416-4CC5-BEAB-C59C0705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958" y="2324241"/>
            <a:ext cx="7772400" cy="4206240"/>
          </a:xfrm>
        </p:spPr>
        <p:txBody>
          <a:bodyPr/>
          <a:lstStyle/>
          <a:p>
            <a:r>
              <a:rPr lang="en-US" sz="2800" dirty="0"/>
              <a:t> Manual diagnosis using X-rays</a:t>
            </a:r>
          </a:p>
          <a:p>
            <a:r>
              <a:rPr lang="en-US" sz="2800" dirty="0"/>
              <a:t> Dependence on radiologists</a:t>
            </a:r>
          </a:p>
          <a:p>
            <a:r>
              <a:rPr lang="en-US" sz="2800" dirty="0"/>
              <a:t>  Time-consuming and error-prone</a:t>
            </a:r>
          </a:p>
          <a:p>
            <a:r>
              <a:rPr lang="en-US" sz="2800" dirty="0"/>
              <a:t>  Limited accessibility in remote areas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864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1FB9-95AC-3EEF-4072-3197D9E9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48" y="956919"/>
            <a:ext cx="9603275" cy="1049235"/>
          </a:xfrm>
        </p:spPr>
        <p:txBody>
          <a:bodyPr/>
          <a:lstStyle/>
          <a:p>
            <a:r>
              <a:rPr lang="en-IN" sz="4000" dirty="0"/>
              <a:t>💡</a:t>
            </a:r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1AC8-2356-8E7C-3F7B-00E44C454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457" y="2162362"/>
            <a:ext cx="8414656" cy="3171638"/>
          </a:xfrm>
        </p:spPr>
        <p:txBody>
          <a:bodyPr/>
          <a:lstStyle/>
          <a:p>
            <a:r>
              <a:rPr lang="en-US" sz="2800" dirty="0"/>
              <a:t> Use of deep learning (CNNs) for automated detection</a:t>
            </a:r>
          </a:p>
          <a:p>
            <a:r>
              <a:rPr lang="en-US" sz="2800" dirty="0"/>
              <a:t>  Trained on a dataset of chest X-rays</a:t>
            </a:r>
          </a:p>
          <a:p>
            <a:r>
              <a:rPr lang="en-US" sz="2800" dirty="0"/>
              <a:t>  Faster and more accurate predictions</a:t>
            </a:r>
          </a:p>
          <a:p>
            <a:r>
              <a:rPr lang="en-US" sz="2800" dirty="0"/>
              <a:t>   Can assist radiologists in decision-making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01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18" y="910044"/>
            <a:ext cx="8524167" cy="1325562"/>
          </a:xfrm>
        </p:spPr>
        <p:txBody>
          <a:bodyPr/>
          <a:lstStyle/>
          <a:p>
            <a:r>
              <a:rPr lang="en-IN" sz="4000" dirty="0"/>
              <a:t>   🔧</a:t>
            </a:r>
            <a:r>
              <a:rPr dirty="0"/>
              <a:t>Proposed CNN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429" y="2329548"/>
            <a:ext cx="11288485" cy="4351337"/>
          </a:xfrm>
        </p:spPr>
        <p:txBody>
          <a:bodyPr>
            <a:normAutofit/>
          </a:bodyPr>
          <a:lstStyle/>
          <a:p>
            <a:r>
              <a:rPr lang="en-IN" sz="2800" b="1" dirty="0"/>
              <a:t> </a:t>
            </a:r>
            <a:r>
              <a:rPr sz="2400" b="1" dirty="0"/>
              <a:t>Input Layer</a:t>
            </a:r>
            <a:r>
              <a:rPr sz="2400" dirty="0"/>
              <a:t>: Preprocessed chest X-ray images.</a:t>
            </a:r>
          </a:p>
          <a:p>
            <a:r>
              <a:rPr sz="2400" dirty="0"/>
              <a:t> </a:t>
            </a:r>
            <a:r>
              <a:rPr sz="2400" b="1" dirty="0"/>
              <a:t>Convolutional Layers</a:t>
            </a:r>
            <a:r>
              <a:rPr sz="2400" dirty="0"/>
              <a:t>: Extract key features from images.</a:t>
            </a:r>
          </a:p>
          <a:p>
            <a:r>
              <a:rPr sz="2400" dirty="0"/>
              <a:t> </a:t>
            </a:r>
            <a:r>
              <a:rPr sz="2400" b="1" dirty="0"/>
              <a:t>Pooling Layers</a:t>
            </a:r>
            <a:r>
              <a:rPr sz="2400" dirty="0"/>
              <a:t>: Reduce dimensionality while preserving important features.</a:t>
            </a:r>
          </a:p>
          <a:p>
            <a:r>
              <a:rPr sz="2400" dirty="0"/>
              <a:t> </a:t>
            </a:r>
            <a:r>
              <a:rPr sz="2400" b="1" dirty="0"/>
              <a:t>Fully Connected Layers</a:t>
            </a:r>
            <a:r>
              <a:rPr sz="2400" dirty="0"/>
              <a:t>: Combine learned features for classification.</a:t>
            </a:r>
          </a:p>
          <a:p>
            <a:r>
              <a:rPr sz="2400" dirty="0"/>
              <a:t> </a:t>
            </a:r>
            <a:r>
              <a:rPr sz="2400" b="1" dirty="0"/>
              <a:t>Output Layer</a:t>
            </a:r>
            <a:r>
              <a:rPr sz="2400" dirty="0"/>
              <a:t>:</a:t>
            </a:r>
            <a:r>
              <a:rPr lang="en-IN" sz="2400" dirty="0"/>
              <a:t>  </a:t>
            </a:r>
            <a:r>
              <a:rPr sz="2400" dirty="0" err="1"/>
              <a:t>Softmax</a:t>
            </a:r>
            <a:r>
              <a:rPr sz="2400" dirty="0"/>
              <a:t> classifier to predict 'Pneumonia' or 'Normal'.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718" y="990601"/>
            <a:ext cx="7269480" cy="1325562"/>
          </a:xfrm>
        </p:spPr>
        <p:txBody>
          <a:bodyPr>
            <a:normAutofit/>
          </a:bodyPr>
          <a:lstStyle/>
          <a:p>
            <a:r>
              <a:rPr lang="en-IN" sz="3600" dirty="0"/>
              <a:t>🔄</a:t>
            </a:r>
            <a:r>
              <a:rPr sz="3600" dirty="0"/>
              <a:t>Expected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9922" y="2316163"/>
            <a:ext cx="9603275" cy="2926382"/>
          </a:xfrm>
        </p:spPr>
        <p:txBody>
          <a:bodyPr>
            <a:noAutofit/>
          </a:bodyPr>
          <a:lstStyle/>
          <a:p>
            <a:r>
              <a:rPr sz="2800" b="1" dirty="0"/>
              <a:t>Data Collection</a:t>
            </a:r>
            <a:r>
              <a:rPr sz="2800" dirty="0"/>
              <a:t>: Gather and label chest X-ray images.</a:t>
            </a:r>
          </a:p>
          <a:p>
            <a:r>
              <a:rPr sz="2800" b="1" dirty="0"/>
              <a:t>Preprocessing</a:t>
            </a:r>
            <a:r>
              <a:rPr sz="2800" dirty="0"/>
              <a:t>: Normalize images, remove noise, and apply data augmentation.</a:t>
            </a:r>
          </a:p>
          <a:p>
            <a:r>
              <a:rPr sz="2800" b="1" dirty="0"/>
              <a:t>Model Training</a:t>
            </a:r>
            <a:r>
              <a:rPr sz="2800" dirty="0"/>
              <a:t>: Train the CNN model on labeled datasets.</a:t>
            </a:r>
          </a:p>
          <a:p>
            <a:r>
              <a:rPr sz="2800" b="1" dirty="0"/>
              <a:t>Evaluation</a:t>
            </a:r>
            <a:r>
              <a:rPr sz="2800" dirty="0"/>
              <a:t>: Validate model accuracy using test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558</TotalTime>
  <Words>561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Gill Sans MT</vt:lpstr>
      <vt:lpstr>Lucida Bright</vt:lpstr>
      <vt:lpstr>Wingdings</vt:lpstr>
      <vt:lpstr>Gallery</vt:lpstr>
      <vt:lpstr>     A Deep Learning Approach</vt:lpstr>
      <vt:lpstr>👥OUR TEAM</vt:lpstr>
      <vt:lpstr> 🧩Problem Statement</vt:lpstr>
      <vt:lpstr>🎯OBJECTIVE</vt:lpstr>
      <vt:lpstr>📝ABSTRACT</vt:lpstr>
      <vt:lpstr>🧠Existing System</vt:lpstr>
      <vt:lpstr>💡Proposed System</vt:lpstr>
      <vt:lpstr>   🔧Proposed CNN Architecture</vt:lpstr>
      <vt:lpstr>🔄Expected Workflow</vt:lpstr>
      <vt:lpstr>🛠️TECHNOLOGIES USED</vt:lpstr>
      <vt:lpstr>   📚LIBRARIES USED</vt:lpstr>
      <vt:lpstr>✅Advantages of Using CNN</vt:lpstr>
      <vt:lpstr>    THANK YOU🤝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swapna</dc:creator>
  <cp:keywords/>
  <dc:description>generated using python-pptx</dc:description>
  <cp:lastModifiedBy>swapnasri1122003@outlook.com</cp:lastModifiedBy>
  <cp:revision>12</cp:revision>
  <dcterms:created xsi:type="dcterms:W3CDTF">2013-01-27T09:14:16Z</dcterms:created>
  <dcterms:modified xsi:type="dcterms:W3CDTF">2025-04-16T13:58:14Z</dcterms:modified>
  <cp:category/>
</cp:coreProperties>
</file>