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66" r:id="rId3"/>
    <p:sldId id="257" r:id="rId4"/>
    <p:sldId id="258" r:id="rId5"/>
    <p:sldId id="259" r:id="rId6"/>
    <p:sldId id="260" r:id="rId7"/>
    <p:sldId id="261" r:id="rId8"/>
    <p:sldId id="264" r:id="rId9"/>
    <p:sldId id="262" r:id="rId10"/>
    <p:sldId id="263"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AC55C-6BED-4B72-ABF4-AF9A77D3D341}" type="datetimeFigureOut">
              <a:rPr lang="zh-CN" altLang="en-US" smtClean="0"/>
              <a:t>2019/5/19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49B0C-ECC5-499F-9F19-58F72B5FFFF5}" type="slidenum">
              <a:rPr lang="zh-CN" altLang="en-US" smtClean="0"/>
              <a:t>‹#›</a:t>
            </a:fld>
            <a:endParaRPr lang="zh-CN" altLang="en-US"/>
          </a:p>
        </p:txBody>
      </p:sp>
    </p:spTree>
    <p:extLst>
      <p:ext uri="{BB962C8B-B14F-4D97-AF65-F5344CB8AC3E}">
        <p14:creationId xmlns:p14="http://schemas.microsoft.com/office/powerpoint/2010/main" val="2681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49B0C-ECC5-499F-9F19-58F72B5FFFF5}" type="slidenum">
              <a:rPr lang="zh-CN" altLang="en-US" smtClean="0"/>
              <a:t>4</a:t>
            </a:fld>
            <a:endParaRPr lang="zh-CN" altLang="en-US"/>
          </a:p>
        </p:txBody>
      </p:sp>
    </p:spTree>
    <p:extLst>
      <p:ext uri="{BB962C8B-B14F-4D97-AF65-F5344CB8AC3E}">
        <p14:creationId xmlns:p14="http://schemas.microsoft.com/office/powerpoint/2010/main" val="322424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B65F6F-A382-4745-849D-AEF9F13E0D0A}" type="datetimeFigureOut">
              <a:rPr lang="zh-CN" altLang="en-US" smtClean="0"/>
              <a:t>2019/5/19</a:t>
            </a:fld>
            <a:endParaRPr lang="zh-CN"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DDB91C1-9E89-4690-8E72-AD448B010FB3}" type="slidenum">
              <a:rPr lang="zh-CN" altLang="en-US" smtClean="0"/>
              <a:t>‹#›</a:t>
            </a:fld>
            <a:endParaRPr lang="zh-CN"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844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B65F6F-A382-4745-849D-AEF9F13E0D0A}" type="datetimeFigureOut">
              <a:rPr lang="zh-CN" altLang="en-US" smtClean="0"/>
              <a:t>2019/5/19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374290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B65F6F-A382-4745-849D-AEF9F13E0D0A}" type="datetimeFigureOut">
              <a:rPr lang="zh-CN" altLang="en-US" smtClean="0"/>
              <a:t>2019/5/19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419141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B65F6F-A382-4745-849D-AEF9F13E0D0A}" type="datetimeFigureOut">
              <a:rPr lang="zh-CN" altLang="en-US" smtClean="0"/>
              <a:t>2019/5/19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392215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AB65F6F-A382-4745-849D-AEF9F13E0D0A}" type="datetimeFigureOut">
              <a:rPr lang="zh-CN" altLang="en-US" smtClean="0"/>
              <a:t>2019/5/19</a:t>
            </a:fld>
            <a:endParaRPr lang="zh-CN"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DDB91C1-9E89-4690-8E72-AD448B010FB3}" type="slidenum">
              <a:rPr lang="zh-CN" altLang="en-US" smtClean="0"/>
              <a:t>‹#›</a:t>
            </a:fld>
            <a:endParaRPr lang="zh-CN"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576102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AB65F6F-A382-4745-849D-AEF9F13E0D0A}" type="datetimeFigureOut">
              <a:rPr lang="zh-CN" altLang="en-US" smtClean="0"/>
              <a:t>2019/5/19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248000255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AB65F6F-A382-4745-849D-AEF9F13E0D0A}" type="datetimeFigureOut">
              <a:rPr lang="zh-CN" altLang="en-US" smtClean="0"/>
              <a:t>2019/5/19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297009566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AB65F6F-A382-4745-849D-AEF9F13E0D0A}" type="datetimeFigureOut">
              <a:rPr lang="zh-CN" altLang="en-US" smtClean="0"/>
              <a:t>2019/5/19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287700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65F6F-A382-4745-849D-AEF9F13E0D0A}" type="datetimeFigureOut">
              <a:rPr lang="zh-CN" altLang="en-US" smtClean="0"/>
              <a:t>2019/5/19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281355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65051" y="6375679"/>
            <a:ext cx="1233355" cy="348462"/>
          </a:xfrm>
        </p:spPr>
        <p:txBody>
          <a:bodyPr/>
          <a:lstStyle/>
          <a:p>
            <a:fld id="{EAB65F6F-A382-4745-849D-AEF9F13E0D0A}" type="datetimeFigureOut">
              <a:rPr lang="zh-CN" altLang="en-US" smtClean="0"/>
              <a:t>2019/5/19</a:t>
            </a:fld>
            <a:endParaRPr lang="zh-CN" altLang="en-US"/>
          </a:p>
        </p:txBody>
      </p:sp>
      <p:sp>
        <p:nvSpPr>
          <p:cNvPr id="6" name="Footer Placeholder 5"/>
          <p:cNvSpPr>
            <a:spLocks noGrp="1"/>
          </p:cNvSpPr>
          <p:nvPr>
            <p:ph type="ftr" sz="quarter" idx="11"/>
          </p:nvPr>
        </p:nvSpPr>
        <p:spPr>
          <a:xfrm>
            <a:off x="2103620" y="6375679"/>
            <a:ext cx="3482179" cy="345796"/>
          </a:xfrm>
        </p:spPr>
        <p:txBody>
          <a:bodyPr/>
          <a:lstStyle/>
          <a:p>
            <a:endParaRPr lang="zh-CN" altLang="en-US"/>
          </a:p>
        </p:txBody>
      </p:sp>
      <p:sp>
        <p:nvSpPr>
          <p:cNvPr id="7" name="Slide Number Placeholder 6"/>
          <p:cNvSpPr>
            <a:spLocks noGrp="1"/>
          </p:cNvSpPr>
          <p:nvPr>
            <p:ph type="sldNum" sz="quarter" idx="12"/>
          </p:nvPr>
        </p:nvSpPr>
        <p:spPr>
          <a:xfrm>
            <a:off x="5691014" y="6375679"/>
            <a:ext cx="1232456" cy="345796"/>
          </a:xfrm>
        </p:spPr>
        <p:txBody>
          <a:bodyPr/>
          <a:lstStyle/>
          <a:p>
            <a:fld id="{0DDB91C1-9E89-4690-8E72-AD448B010FB3}" type="slidenum">
              <a:rPr lang="zh-CN" altLang="en-US" smtClean="0"/>
              <a:t>‹#›</a:t>
            </a:fld>
            <a:endParaRPr lang="zh-CN"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452533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65950" y="6375679"/>
            <a:ext cx="1232456" cy="348462"/>
          </a:xfrm>
        </p:spPr>
        <p:txBody>
          <a:bodyPr/>
          <a:lstStyle/>
          <a:p>
            <a:fld id="{EAB65F6F-A382-4745-849D-AEF9F13E0D0A}" type="datetimeFigureOut">
              <a:rPr lang="zh-CN" altLang="en-US" smtClean="0"/>
              <a:t>2019/5/19</a:t>
            </a:fld>
            <a:endParaRPr lang="zh-CN" altLang="en-US"/>
          </a:p>
        </p:txBody>
      </p:sp>
      <p:sp>
        <p:nvSpPr>
          <p:cNvPr id="6" name="Footer Placeholder 5"/>
          <p:cNvSpPr>
            <a:spLocks noGrp="1"/>
          </p:cNvSpPr>
          <p:nvPr>
            <p:ph type="ftr" sz="quarter" idx="11"/>
          </p:nvPr>
        </p:nvSpPr>
        <p:spPr>
          <a:xfrm>
            <a:off x="2103621" y="6375679"/>
            <a:ext cx="3482178" cy="345796"/>
          </a:xfrm>
        </p:spPr>
        <p:txBody>
          <a:bodyPr/>
          <a:lstStyle/>
          <a:p>
            <a:endParaRPr lang="zh-CN" altLang="en-US"/>
          </a:p>
        </p:txBody>
      </p:sp>
      <p:sp>
        <p:nvSpPr>
          <p:cNvPr id="7" name="Slide Number Placeholder 6"/>
          <p:cNvSpPr>
            <a:spLocks noGrp="1"/>
          </p:cNvSpPr>
          <p:nvPr>
            <p:ph type="sldNum" sz="quarter" idx="12"/>
          </p:nvPr>
        </p:nvSpPr>
        <p:spPr>
          <a:xfrm>
            <a:off x="5687568" y="6375679"/>
            <a:ext cx="1234440" cy="345796"/>
          </a:xfrm>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350213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AB65F6F-A382-4745-849D-AEF9F13E0D0A}" type="datetimeFigureOut">
              <a:rPr lang="zh-CN" altLang="en-US" smtClean="0"/>
              <a:t>2019/5/19</a:t>
            </a:fld>
            <a:endParaRPr lang="zh-CN"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DDB91C1-9E89-4690-8E72-AD448B010FB3}" type="slidenum">
              <a:rPr lang="zh-CN" altLang="en-US" smtClean="0"/>
              <a:t>‹#›</a:t>
            </a:fld>
            <a:endParaRPr lang="zh-CN"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792542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log.sina.com.cn/s/blog_7a00bf7501018m3t.html" TargetMode="External"/><Relationship Id="rId2" Type="http://schemas.openxmlformats.org/officeDocument/2006/relationships/hyperlink" Target="https://learnopengl-cn.github.io/intro/" TargetMode="External"/><Relationship Id="rId1" Type="http://schemas.openxmlformats.org/officeDocument/2006/relationships/slideLayout" Target="../slideLayouts/slideLayout2.xml"/><Relationship Id="rId6" Type="http://schemas.openxmlformats.org/officeDocument/2006/relationships/hyperlink" Target="https://www.cnblogs.com/yangxi/archive/2011/09/16/2178470.html" TargetMode="External"/><Relationship Id="rId5" Type="http://schemas.openxmlformats.org/officeDocument/2006/relationships/hyperlink" Target="https://www.cnblogs.com/lomper/p/3806098.html" TargetMode="External"/><Relationship Id="rId4" Type="http://schemas.openxmlformats.org/officeDocument/2006/relationships/hyperlink" Target="https://blog.csdn.net/qiushibaiyi/article/details/912492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zh-CN" altLang="en-US" dirty="0" smtClean="0"/>
              <a:t>实现太阳系模拟</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8206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018" y="1362363"/>
            <a:ext cx="4516946" cy="4826001"/>
          </a:xfrm>
        </p:spPr>
      </p:pic>
      <p:sp>
        <p:nvSpPr>
          <p:cNvPr id="5" name="文本框 4"/>
          <p:cNvSpPr txBox="1"/>
          <p:nvPr/>
        </p:nvSpPr>
        <p:spPr>
          <a:xfrm>
            <a:off x="1376218" y="665018"/>
            <a:ext cx="6417141" cy="369332"/>
          </a:xfrm>
          <a:prstGeom prst="rect">
            <a:avLst/>
          </a:prstGeom>
          <a:noFill/>
        </p:spPr>
        <p:txBody>
          <a:bodyPr wrap="none" rtlCol="0">
            <a:spAutoFit/>
          </a:bodyPr>
          <a:lstStyle/>
          <a:p>
            <a:r>
              <a:rPr lang="zh-CN" altLang="en-US" dirty="0" smtClean="0"/>
              <a:t>其他工作：包括搜索换算太阳系各行星的大小、轨道半径等。</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892" y="1906155"/>
            <a:ext cx="5365963" cy="3555759"/>
          </a:xfrm>
          <a:prstGeom prst="rect">
            <a:avLst/>
          </a:prstGeom>
        </p:spPr>
      </p:pic>
    </p:spTree>
    <p:extLst>
      <p:ext uri="{BB962C8B-B14F-4D97-AF65-F5344CB8AC3E}">
        <p14:creationId xmlns:p14="http://schemas.microsoft.com/office/powerpoint/2010/main" val="33735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2109" y="655782"/>
            <a:ext cx="11033790" cy="1477328"/>
          </a:xfrm>
          <a:prstGeom prst="rect">
            <a:avLst/>
          </a:prstGeom>
          <a:noFill/>
        </p:spPr>
        <p:txBody>
          <a:bodyPr wrap="none" rtlCol="0">
            <a:spAutoFit/>
          </a:bodyPr>
          <a:lstStyle/>
          <a:p>
            <a:r>
              <a:rPr lang="zh-CN" altLang="en-US" dirty="0" smtClean="0"/>
              <a:t>更多尝试：本来我们打算像项目描述中说的一样给太阳系以及宇宙背景和行星纹理（也就是贴图片上去），</a:t>
            </a:r>
            <a:endParaRPr lang="en-US" altLang="zh-CN" dirty="0" smtClean="0"/>
          </a:p>
          <a:p>
            <a:r>
              <a:rPr lang="zh-CN" altLang="en-US" dirty="0" smtClean="0"/>
              <a:t>结果实在不知道怎么实现把图片放入程序中以及如何拉伸，最后都作罢。</a:t>
            </a:r>
            <a:endParaRPr lang="en-US" altLang="zh-CN" dirty="0" smtClean="0"/>
          </a:p>
          <a:p>
            <a:endParaRPr lang="en-US" altLang="zh-CN" dirty="0"/>
          </a:p>
          <a:p>
            <a:r>
              <a:rPr lang="zh-CN" altLang="en-US" dirty="0" smtClean="0"/>
              <a:t>其他尝试：也可以通过</a:t>
            </a:r>
            <a:r>
              <a:rPr lang="en-US" altLang="zh-CN" dirty="0" smtClean="0"/>
              <a:t>RGB</a:t>
            </a:r>
            <a:r>
              <a:rPr lang="zh-CN" altLang="en-US" dirty="0" smtClean="0"/>
              <a:t>定义星球的颜色，但是我们选择了黑白色的，以体现光源的效果，可能是因为</a:t>
            </a:r>
            <a:endParaRPr lang="en-US" altLang="zh-CN" dirty="0" smtClean="0"/>
          </a:p>
          <a:p>
            <a:r>
              <a:rPr lang="zh-CN" altLang="en-US" dirty="0" smtClean="0"/>
              <a:t>我们的反光纹理写的有问题，以至于有颜色时反光不明显（毕竟那部分函数很难，都是从网上现学的。）</a:t>
            </a:r>
            <a:endParaRPr lang="zh-CN" altLang="en-US" dirty="0"/>
          </a:p>
        </p:txBody>
      </p:sp>
    </p:spTree>
    <p:extLst>
      <p:ext uri="{BB962C8B-B14F-4D97-AF65-F5344CB8AC3E}">
        <p14:creationId xmlns:p14="http://schemas.microsoft.com/office/powerpoint/2010/main" val="112347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分工：</a:t>
            </a:r>
            <a:endParaRPr lang="en-US" altLang="zh-CN" dirty="0" smtClean="0"/>
          </a:p>
          <a:p>
            <a:r>
              <a:rPr lang="zh-CN" altLang="en-US" dirty="0" smtClean="0"/>
              <a:t>马靖成：构建</a:t>
            </a:r>
            <a:r>
              <a:rPr lang="en-US" altLang="zh-CN" dirty="0" err="1" smtClean="0"/>
              <a:t>opengl</a:t>
            </a:r>
            <a:r>
              <a:rPr lang="zh-CN" altLang="en-US" dirty="0" smtClean="0"/>
              <a:t>环境，汇总代码，写初始化函数，参与</a:t>
            </a:r>
            <a:r>
              <a:rPr lang="en-US" altLang="zh-CN" dirty="0" smtClean="0"/>
              <a:t>ball</a:t>
            </a:r>
            <a:r>
              <a:rPr lang="zh-CN" altLang="en-US" dirty="0" smtClean="0"/>
              <a:t>类的制作</a:t>
            </a:r>
            <a:endParaRPr lang="en-US" altLang="zh-CN" dirty="0" smtClean="0"/>
          </a:p>
          <a:p>
            <a:r>
              <a:rPr lang="zh-CN" altLang="en-US" dirty="0" smtClean="0"/>
              <a:t>鲁沛：收集换算行星半径、行星公转轨道，写星球的具体实现</a:t>
            </a:r>
            <a:endParaRPr lang="en-US" altLang="zh-CN" dirty="0" smtClean="0"/>
          </a:p>
          <a:p>
            <a:r>
              <a:rPr lang="zh-CN" altLang="en-US" dirty="0" smtClean="0"/>
              <a:t>鲁睿：参与</a:t>
            </a:r>
            <a:r>
              <a:rPr lang="en-US" altLang="zh-CN" dirty="0" smtClean="0"/>
              <a:t>ball</a:t>
            </a:r>
            <a:r>
              <a:rPr lang="zh-CN" altLang="en-US" dirty="0" smtClean="0"/>
              <a:t>类的制作，</a:t>
            </a:r>
            <a:r>
              <a:rPr lang="en-US" altLang="zh-CN" dirty="0" err="1" smtClean="0"/>
              <a:t>lightball</a:t>
            </a:r>
            <a:r>
              <a:rPr lang="zh-CN" altLang="en-US" dirty="0" smtClean="0"/>
              <a:t>，</a:t>
            </a:r>
            <a:r>
              <a:rPr lang="en-US" altLang="zh-CN" dirty="0" err="1" smtClean="0"/>
              <a:t>mateball</a:t>
            </a:r>
            <a:r>
              <a:rPr lang="zh-CN" altLang="en-US" dirty="0" smtClean="0"/>
              <a:t>类的制作</a:t>
            </a:r>
            <a:endParaRPr lang="en-US" altLang="zh-CN" dirty="0" smtClean="0"/>
          </a:p>
          <a:p>
            <a:r>
              <a:rPr lang="zh-CN" altLang="en-US" dirty="0" smtClean="0"/>
              <a:t>陆世炜：写键鼠交互的内容，参与星球的具体实现</a:t>
            </a:r>
            <a:endParaRPr lang="en-US" altLang="zh-CN" dirty="0" smtClean="0"/>
          </a:p>
          <a:p>
            <a:r>
              <a:rPr lang="zh-CN" altLang="en-US" dirty="0"/>
              <a:t>林文</a:t>
            </a:r>
            <a:r>
              <a:rPr lang="zh-CN" altLang="en-US" dirty="0" smtClean="0"/>
              <a:t>锋：构建宏以及设置时间函数和</a:t>
            </a:r>
            <a:r>
              <a:rPr lang="en-US" altLang="zh-CN" dirty="0" smtClean="0"/>
              <a:t>update</a:t>
            </a:r>
            <a:r>
              <a:rPr lang="zh-CN" altLang="en-US" dirty="0" smtClean="0"/>
              <a:t>函数</a:t>
            </a:r>
            <a:endParaRPr lang="zh-CN" altLang="en-US" dirty="0"/>
          </a:p>
        </p:txBody>
      </p:sp>
      <p:sp>
        <p:nvSpPr>
          <p:cNvPr id="4" name="文本框 3"/>
          <p:cNvSpPr txBox="1"/>
          <p:nvPr/>
        </p:nvSpPr>
        <p:spPr>
          <a:xfrm>
            <a:off x="1505527" y="461818"/>
            <a:ext cx="4801314" cy="369332"/>
          </a:xfrm>
          <a:prstGeom prst="rect">
            <a:avLst/>
          </a:prstGeom>
          <a:noFill/>
        </p:spPr>
        <p:txBody>
          <a:bodyPr wrap="none" rtlCol="0">
            <a:spAutoFit/>
          </a:bodyPr>
          <a:lstStyle/>
          <a:p>
            <a:r>
              <a:rPr lang="zh-CN" altLang="en-US" dirty="0" smtClean="0"/>
              <a:t>组员：马靖成，鲁沛，鲁睿，陆世炜，林文锋</a:t>
            </a:r>
            <a:endParaRPr lang="zh-CN" altLang="en-US" dirty="0"/>
          </a:p>
        </p:txBody>
      </p:sp>
    </p:spTree>
    <p:extLst>
      <p:ext uri="{BB962C8B-B14F-4D97-AF65-F5344CB8AC3E}">
        <p14:creationId xmlns:p14="http://schemas.microsoft.com/office/powerpoint/2010/main" val="188312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opengL</a:t>
            </a:r>
            <a:r>
              <a:rPr lang="en-US" altLang="zh-CN" dirty="0" smtClean="0"/>
              <a:t> </a:t>
            </a:r>
            <a:r>
              <a:rPr lang="zh-CN" altLang="en-US" dirty="0" smtClean="0"/>
              <a:t>的安装与学习</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Opengl</a:t>
            </a:r>
            <a:r>
              <a:rPr lang="zh-CN" altLang="en-US" dirty="0" smtClean="0"/>
              <a:t>除了自己自带的库之外我们还可以借助一些工具库，包括</a:t>
            </a:r>
            <a:r>
              <a:rPr lang="en-US" altLang="zh-CN" dirty="0"/>
              <a:t>GLUT</a:t>
            </a:r>
            <a:r>
              <a:rPr lang="zh-CN" altLang="en-US" dirty="0"/>
              <a:t>，</a:t>
            </a:r>
            <a:r>
              <a:rPr lang="en-US" altLang="zh-CN" dirty="0"/>
              <a:t>SDL</a:t>
            </a:r>
            <a:r>
              <a:rPr lang="zh-CN" altLang="en-US" dirty="0"/>
              <a:t>，</a:t>
            </a:r>
            <a:r>
              <a:rPr lang="en-US" altLang="zh-CN" dirty="0"/>
              <a:t>SFML</a:t>
            </a:r>
            <a:r>
              <a:rPr lang="zh-CN" altLang="en-US" dirty="0"/>
              <a:t>和</a:t>
            </a:r>
            <a:r>
              <a:rPr lang="en-US" altLang="zh-CN" dirty="0" smtClean="0"/>
              <a:t>GLFW,</a:t>
            </a:r>
            <a:r>
              <a:rPr lang="zh-CN" altLang="en-US" dirty="0" smtClean="0"/>
              <a:t>其中</a:t>
            </a:r>
            <a:r>
              <a:rPr lang="en-US" altLang="zh-CN" dirty="0" smtClean="0"/>
              <a:t>GLUT</a:t>
            </a:r>
            <a:r>
              <a:rPr lang="zh-CN" altLang="en-US" dirty="0" smtClean="0"/>
              <a:t>已经很久没有更新了，但是由于这次我们要实现的功能比较简单，所以我们还是选择了</a:t>
            </a:r>
            <a:r>
              <a:rPr lang="en-US" altLang="zh-CN" dirty="0" smtClean="0"/>
              <a:t>GLUT</a:t>
            </a:r>
            <a:r>
              <a:rPr lang="zh-CN" altLang="en-US" dirty="0" smtClean="0"/>
              <a:t>。</a:t>
            </a:r>
            <a:endParaRPr lang="en-US" altLang="zh-CN" dirty="0" smtClean="0"/>
          </a:p>
          <a:p>
            <a:r>
              <a:rPr lang="zh-CN" altLang="en-US" dirty="0" smtClean="0"/>
              <a:t>如果要学习新版（即使用</a:t>
            </a:r>
            <a:r>
              <a:rPr lang="en-US" altLang="zh-CN" dirty="0" smtClean="0"/>
              <a:t>GLFW</a:t>
            </a:r>
            <a:r>
              <a:rPr lang="zh-CN" altLang="en-US" dirty="0" smtClean="0"/>
              <a:t>）的</a:t>
            </a:r>
            <a:r>
              <a:rPr lang="en-US" altLang="zh-CN" dirty="0" err="1" smtClean="0"/>
              <a:t>opengl</a:t>
            </a:r>
            <a:r>
              <a:rPr lang="zh-CN" altLang="en-US" dirty="0" smtClean="0"/>
              <a:t>，可以去</a:t>
            </a:r>
            <a:r>
              <a:rPr lang="en-US" altLang="zh-CN" dirty="0">
                <a:hlinkClick r:id="rId2"/>
              </a:rPr>
              <a:t>https://learnopengl-cn.github.io/intro</a:t>
            </a:r>
            <a:r>
              <a:rPr lang="en-US" altLang="zh-CN" dirty="0" smtClean="0">
                <a:hlinkClick r:id="rId2"/>
              </a:rPr>
              <a:t>/</a:t>
            </a:r>
            <a:r>
              <a:rPr lang="zh-CN" altLang="en-US" dirty="0" smtClean="0"/>
              <a:t>。</a:t>
            </a:r>
            <a:endParaRPr lang="en-US" altLang="zh-CN" dirty="0" smtClean="0"/>
          </a:p>
          <a:p>
            <a:r>
              <a:rPr lang="zh-CN" altLang="en-US" dirty="0" smtClean="0"/>
              <a:t>如果要安装旧版（</a:t>
            </a:r>
            <a:r>
              <a:rPr lang="en-US" altLang="zh-CN" dirty="0" smtClean="0"/>
              <a:t>GLUT</a:t>
            </a:r>
            <a:r>
              <a:rPr lang="zh-CN" altLang="en-US" dirty="0" smtClean="0"/>
              <a:t>）的话可以看下面的连接：</a:t>
            </a:r>
            <a:r>
              <a:rPr lang="en-US" altLang="zh-CN" dirty="0" smtClean="0"/>
              <a:t>VS</a:t>
            </a:r>
            <a:r>
              <a:rPr lang="zh-CN" altLang="en-US" dirty="0" smtClean="0"/>
              <a:t>和</a:t>
            </a:r>
            <a:r>
              <a:rPr lang="en-US" altLang="zh-CN" dirty="0" smtClean="0"/>
              <a:t>dev</a:t>
            </a:r>
            <a:r>
              <a:rPr lang="zh-CN" altLang="en-US" dirty="0" smtClean="0"/>
              <a:t>都差不多</a:t>
            </a:r>
            <a:endParaRPr lang="en-US" altLang="zh-CN" dirty="0" smtClean="0"/>
          </a:p>
          <a:p>
            <a:r>
              <a:rPr lang="en-US" altLang="zh-CN" dirty="0" smtClean="0"/>
              <a:t>1</a:t>
            </a:r>
            <a:r>
              <a:rPr lang="zh-CN" altLang="en-US" dirty="0" smtClean="0"/>
              <a:t>、</a:t>
            </a:r>
            <a:r>
              <a:rPr lang="en-US" altLang="zh-CN" dirty="0" smtClean="0">
                <a:hlinkClick r:id="rId3"/>
              </a:rPr>
              <a:t>http</a:t>
            </a:r>
            <a:r>
              <a:rPr lang="en-US" altLang="zh-CN" dirty="0">
                <a:hlinkClick r:id="rId3"/>
              </a:rPr>
              <a:t>://</a:t>
            </a:r>
            <a:r>
              <a:rPr lang="en-US" altLang="zh-CN" dirty="0" smtClean="0">
                <a:hlinkClick r:id="rId3"/>
              </a:rPr>
              <a:t>blog.sina.com.cn/s/blog_7a00bf7501018m3t.html</a:t>
            </a:r>
            <a:r>
              <a:rPr lang="zh-CN" altLang="en-US" dirty="0" smtClean="0"/>
              <a:t>。</a:t>
            </a:r>
            <a:endParaRPr lang="en-US" altLang="zh-CN" dirty="0" smtClean="0"/>
          </a:p>
          <a:p>
            <a:r>
              <a:rPr lang="en-US" altLang="zh-CN" dirty="0" smtClean="0"/>
              <a:t>2</a:t>
            </a:r>
            <a:r>
              <a:rPr lang="zh-CN" altLang="en-US" dirty="0" smtClean="0"/>
              <a:t>、</a:t>
            </a:r>
            <a:r>
              <a:rPr lang="en-US" altLang="zh-CN" dirty="0">
                <a:hlinkClick r:id="rId4"/>
              </a:rPr>
              <a:t>https://</a:t>
            </a:r>
            <a:r>
              <a:rPr lang="en-US" altLang="zh-CN" dirty="0" smtClean="0">
                <a:hlinkClick r:id="rId4"/>
              </a:rPr>
              <a:t>blog.csdn.net/qiushibaiyi/article/details/9124929</a:t>
            </a:r>
            <a:r>
              <a:rPr lang="zh-CN" altLang="en-US" dirty="0" smtClean="0"/>
              <a:t>。</a:t>
            </a:r>
            <a:endParaRPr lang="en-US" altLang="zh-CN" dirty="0" smtClean="0"/>
          </a:p>
          <a:p>
            <a:r>
              <a:rPr lang="en-US" altLang="zh-CN" dirty="0" smtClean="0"/>
              <a:t>3</a:t>
            </a:r>
            <a:r>
              <a:rPr lang="zh-CN" altLang="en-US" dirty="0" smtClean="0"/>
              <a:t>、</a:t>
            </a:r>
            <a:r>
              <a:rPr lang="en-US" altLang="zh-CN" dirty="0" smtClean="0">
                <a:hlinkClick r:id="rId5"/>
              </a:rPr>
              <a:t>https</a:t>
            </a:r>
            <a:r>
              <a:rPr lang="en-US" altLang="zh-CN" dirty="0">
                <a:hlinkClick r:id="rId5"/>
              </a:rPr>
              <a:t>://</a:t>
            </a:r>
            <a:r>
              <a:rPr lang="en-US" altLang="zh-CN" dirty="0" smtClean="0">
                <a:hlinkClick r:id="rId5"/>
              </a:rPr>
              <a:t>www.cnblogs.com/lomper/p/3806098.html</a:t>
            </a:r>
            <a:r>
              <a:rPr lang="zh-CN" altLang="en-US" dirty="0" smtClean="0"/>
              <a:t>。</a:t>
            </a:r>
            <a:endParaRPr lang="en-US" altLang="zh-CN" dirty="0" smtClean="0"/>
          </a:p>
          <a:p>
            <a:r>
              <a:rPr lang="zh-CN" altLang="en-US" dirty="0" smtClean="0"/>
              <a:t>学习旧版的用法可以参考上面的</a:t>
            </a:r>
            <a:r>
              <a:rPr lang="en-US" altLang="zh-CN" dirty="0" err="1" smtClean="0"/>
              <a:t>learnopengl-cn</a:t>
            </a:r>
            <a:r>
              <a:rPr lang="zh-CN" altLang="en-US" dirty="0" smtClean="0"/>
              <a:t>以及：</a:t>
            </a:r>
            <a:r>
              <a:rPr lang="en-US" altLang="zh-CN" dirty="0">
                <a:hlinkClick r:id="rId6"/>
              </a:rPr>
              <a:t>https://</a:t>
            </a:r>
            <a:r>
              <a:rPr lang="en-US" altLang="zh-CN" dirty="0" smtClean="0">
                <a:hlinkClick r:id="rId6"/>
              </a:rPr>
              <a:t>www.cnblogs.com/yangxi/archive/2011/09/16/2178470.html</a:t>
            </a:r>
            <a:r>
              <a:rPr lang="zh-CN" altLang="en-US" dirty="0" smtClean="0"/>
              <a:t>。</a:t>
            </a:r>
            <a:endParaRPr lang="zh-CN" altLang="en-US" dirty="0"/>
          </a:p>
        </p:txBody>
      </p:sp>
    </p:spTree>
    <p:extLst>
      <p:ext uri="{BB962C8B-B14F-4D97-AF65-F5344CB8AC3E}">
        <p14:creationId xmlns:p14="http://schemas.microsoft.com/office/powerpoint/2010/main" val="351680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9776540" cy="929180"/>
          </a:xfrm>
        </p:spPr>
        <p:txBody>
          <a:bodyPr>
            <a:normAutofit fontScale="90000"/>
          </a:bodyPr>
          <a:lstStyle/>
          <a:p>
            <a:r>
              <a:rPr lang="zh-CN" altLang="en-US" sz="2200" dirty="0" smtClean="0"/>
              <a:t>介绍一下实现我们的太阳系要的基本功能（需要用的函数挺多的）只主要说明和构造太阳系相关的</a:t>
            </a:r>
            <a:r>
              <a:rPr lang="zh-CN" altLang="en-US" dirty="0" smtClean="0"/>
              <a:t>。</a:t>
            </a:r>
            <a:endParaRPr lang="zh-CN" altLang="en-US" dirty="0"/>
          </a:p>
        </p:txBody>
      </p:sp>
      <p:sp>
        <p:nvSpPr>
          <p:cNvPr id="3" name="内容占位符 2"/>
          <p:cNvSpPr>
            <a:spLocks noGrp="1"/>
          </p:cNvSpPr>
          <p:nvPr>
            <p:ph idx="1"/>
          </p:nvPr>
        </p:nvSpPr>
        <p:spPr>
          <a:xfrm>
            <a:off x="762150" y="1390074"/>
            <a:ext cx="11337486" cy="5467926"/>
          </a:xfrm>
        </p:spPr>
        <p:txBody>
          <a:bodyPr>
            <a:normAutofit fontScale="25000" lnSpcReduction="20000"/>
          </a:bodyPr>
          <a:lstStyle/>
          <a:p>
            <a:r>
              <a:rPr lang="zh-CN" altLang="en-US" sz="7200" dirty="0" smtClean="0"/>
              <a:t>初始化函数，初始化窗口位置，初始化名称之类的函数就简单介绍一下（这是每个程序都需要的部分）：</a:t>
            </a:r>
            <a:endParaRPr lang="en-US" altLang="zh-CN" sz="7200" dirty="0" smtClean="0"/>
          </a:p>
          <a:p>
            <a:r>
              <a:rPr lang="zh-CN" altLang="en-US" sz="7200" dirty="0" smtClean="0"/>
              <a:t>在</a:t>
            </a:r>
            <a:r>
              <a:rPr lang="zh-CN" altLang="en-US" sz="7200" dirty="0"/>
              <a:t>这个部分我们将在我们的程序里建立一个</a:t>
            </a:r>
            <a:r>
              <a:rPr lang="en-US" altLang="zh-CN" sz="7200" dirty="0"/>
              <a:t>main</a:t>
            </a:r>
            <a:r>
              <a:rPr lang="zh-CN" altLang="en-US" sz="7200" dirty="0"/>
              <a:t>函数，这个</a:t>
            </a:r>
            <a:r>
              <a:rPr lang="en-US" altLang="zh-CN" sz="7200" dirty="0"/>
              <a:t>main</a:t>
            </a:r>
            <a:r>
              <a:rPr lang="zh-CN" altLang="en-US" sz="7200" dirty="0"/>
              <a:t>函数将完成必须的初始化和开启事件处理循环。所有的</a:t>
            </a:r>
            <a:r>
              <a:rPr lang="en-US" altLang="zh-CN" sz="7200" dirty="0"/>
              <a:t>GLUT</a:t>
            </a:r>
            <a:r>
              <a:rPr lang="zh-CN" altLang="en-US" sz="7200" dirty="0"/>
              <a:t>函数都有</a:t>
            </a:r>
            <a:r>
              <a:rPr lang="en-US" altLang="zh-CN" sz="7200" dirty="0"/>
              <a:t>glut</a:t>
            </a:r>
            <a:r>
              <a:rPr lang="zh-CN" altLang="en-US" sz="7200" dirty="0"/>
              <a:t>前缀并且那些完成一些初始化的函数有</a:t>
            </a:r>
            <a:r>
              <a:rPr lang="en-US" altLang="zh-CN" sz="7200" dirty="0" err="1"/>
              <a:t>glutInit</a:t>
            </a:r>
            <a:r>
              <a:rPr lang="zh-CN" altLang="en-US" sz="7200" dirty="0"/>
              <a:t>前缀。你首先要做的是调用函数</a:t>
            </a:r>
            <a:r>
              <a:rPr lang="en-US" altLang="zh-CN" sz="7200" dirty="0" err="1"/>
              <a:t>glutInit</a:t>
            </a:r>
            <a:r>
              <a:rPr lang="en-US" altLang="zh-CN" sz="7200" dirty="0"/>
              <a:t>()</a:t>
            </a:r>
            <a:r>
              <a:rPr lang="zh-CN" altLang="en-US" sz="7200" dirty="0" smtClean="0"/>
              <a:t>。：</a:t>
            </a:r>
            <a:r>
              <a:rPr lang="en-US" altLang="zh-CN" sz="7200" dirty="0" smtClean="0"/>
              <a:t>Void </a:t>
            </a:r>
            <a:r>
              <a:rPr lang="en-US" altLang="zh-CN" sz="7200" dirty="0" err="1"/>
              <a:t>glutInit</a:t>
            </a:r>
            <a:r>
              <a:rPr lang="en-US" altLang="zh-CN" sz="7200" dirty="0"/>
              <a:t>(</a:t>
            </a:r>
            <a:r>
              <a:rPr lang="en-US" altLang="zh-CN" sz="7200" dirty="0" err="1"/>
              <a:t>int</a:t>
            </a:r>
            <a:r>
              <a:rPr lang="en-US" altLang="zh-CN" sz="7200" dirty="0"/>
              <a:t>*</a:t>
            </a:r>
            <a:r>
              <a:rPr lang="en-US" altLang="zh-CN" sz="7200" dirty="0" err="1"/>
              <a:t>argc,char</a:t>
            </a:r>
            <a:r>
              <a:rPr lang="en-US" altLang="zh-CN" sz="7200" dirty="0"/>
              <a:t>**</a:t>
            </a:r>
            <a:r>
              <a:rPr lang="en-US" altLang="zh-CN" sz="7200" dirty="0" err="1"/>
              <a:t>argv</a:t>
            </a:r>
            <a:r>
              <a:rPr lang="en-US" altLang="zh-CN" sz="7200" dirty="0"/>
              <a:t>)</a:t>
            </a:r>
            <a:r>
              <a:rPr lang="zh-CN" altLang="en-US" sz="7200" dirty="0" smtClean="0"/>
              <a:t>；参数：  </a:t>
            </a:r>
            <a:r>
              <a:rPr lang="en-US" altLang="zh-CN" sz="7200" dirty="0" err="1" smtClean="0"/>
              <a:t>Argc</a:t>
            </a:r>
            <a:r>
              <a:rPr lang="zh-CN" altLang="en-US" sz="7200" dirty="0"/>
              <a:t>：一个指针，指向从</a:t>
            </a:r>
            <a:r>
              <a:rPr lang="en-US" altLang="zh-CN" sz="7200" dirty="0"/>
              <a:t>main</a:t>
            </a:r>
            <a:r>
              <a:rPr lang="zh-CN" altLang="en-US" sz="7200" dirty="0"/>
              <a:t>（）函数传递过来的没更改的</a:t>
            </a:r>
            <a:r>
              <a:rPr lang="en-US" altLang="zh-CN" sz="7200" dirty="0" err="1"/>
              <a:t>argc</a:t>
            </a:r>
            <a:r>
              <a:rPr lang="zh-CN" altLang="en-US" sz="7200" dirty="0"/>
              <a:t>变量</a:t>
            </a:r>
            <a:r>
              <a:rPr lang="zh-CN" altLang="en-US" sz="7200" dirty="0" smtClean="0"/>
              <a:t>。</a:t>
            </a:r>
            <a:r>
              <a:rPr lang="zh-CN" altLang="en-US" sz="7200" dirty="0"/>
              <a:t> </a:t>
            </a:r>
            <a:r>
              <a:rPr lang="en-US" altLang="zh-CN" sz="7200" dirty="0" err="1" smtClean="0"/>
              <a:t>Argv</a:t>
            </a:r>
            <a:r>
              <a:rPr lang="zh-CN" altLang="en-US" sz="7200" dirty="0"/>
              <a:t>：一个指针，指向从</a:t>
            </a:r>
            <a:r>
              <a:rPr lang="en-US" altLang="zh-CN" sz="7200" dirty="0"/>
              <a:t>main</a:t>
            </a:r>
            <a:r>
              <a:rPr lang="zh-CN" altLang="en-US" sz="7200" dirty="0"/>
              <a:t>（）函数传递过来的没更改的</a:t>
            </a:r>
            <a:r>
              <a:rPr lang="en-US" altLang="zh-CN" sz="7200" dirty="0" err="1"/>
              <a:t>argv</a:t>
            </a:r>
            <a:r>
              <a:rPr lang="zh-CN" altLang="en-US" sz="7200" dirty="0"/>
              <a:t>变量。</a:t>
            </a:r>
          </a:p>
          <a:p>
            <a:r>
              <a:rPr lang="zh-CN" altLang="en-US" sz="7200" dirty="0"/>
              <a:t>在初始化</a:t>
            </a:r>
            <a:r>
              <a:rPr lang="en-US" altLang="zh-CN" sz="7200" dirty="0"/>
              <a:t>GLUT</a:t>
            </a:r>
            <a:r>
              <a:rPr lang="zh-CN" altLang="en-US" sz="7200" dirty="0"/>
              <a:t>后，我们开始定义我们的窗口。首先确定窗口位置（它默认的是屏幕左上角），我们使用函数</a:t>
            </a:r>
            <a:r>
              <a:rPr lang="en-US" altLang="zh-CN" sz="7200" dirty="0" err="1"/>
              <a:t>glutInitWindowPosition</a:t>
            </a:r>
            <a:r>
              <a:rPr lang="zh-CN" altLang="en-US" sz="7200" dirty="0"/>
              <a:t>（）。</a:t>
            </a:r>
          </a:p>
          <a:p>
            <a:r>
              <a:rPr lang="en-US" altLang="zh-CN" sz="7200" dirty="0"/>
              <a:t>Void </a:t>
            </a:r>
            <a:r>
              <a:rPr lang="en-US" altLang="zh-CN" sz="7200" dirty="0" err="1"/>
              <a:t>glutInitWindowPositon</a:t>
            </a:r>
            <a:r>
              <a:rPr lang="en-US" altLang="zh-CN" sz="7200" dirty="0"/>
              <a:t>(</a:t>
            </a:r>
            <a:r>
              <a:rPr lang="en-US" altLang="zh-CN" sz="7200" dirty="0" err="1"/>
              <a:t>int</a:t>
            </a:r>
            <a:r>
              <a:rPr lang="en-US" altLang="zh-CN" sz="7200" dirty="0"/>
              <a:t> </a:t>
            </a:r>
            <a:r>
              <a:rPr lang="en-US" altLang="zh-CN" sz="7200" dirty="0" err="1"/>
              <a:t>x,int</a:t>
            </a:r>
            <a:r>
              <a:rPr lang="en-US" altLang="zh-CN" sz="7200" dirty="0"/>
              <a:t> y);</a:t>
            </a:r>
            <a:endParaRPr lang="zh-CN" altLang="en-US" sz="7200" dirty="0"/>
          </a:p>
          <a:p>
            <a:r>
              <a:rPr lang="zh-CN" altLang="en-US" sz="7200" dirty="0"/>
              <a:t>参数</a:t>
            </a:r>
            <a:r>
              <a:rPr lang="zh-CN" altLang="en-US" sz="7200" dirty="0" smtClean="0"/>
              <a:t>：</a:t>
            </a:r>
            <a:r>
              <a:rPr lang="en-US" altLang="zh-CN" sz="7200" dirty="0" smtClean="0"/>
              <a:t>X</a:t>
            </a:r>
            <a:r>
              <a:rPr lang="en-US" altLang="zh-CN" sz="7200" dirty="0"/>
              <a:t>: </a:t>
            </a:r>
            <a:r>
              <a:rPr lang="zh-CN" altLang="en-US" sz="7200" dirty="0"/>
              <a:t>距离屏幕左边的像素数。－</a:t>
            </a:r>
            <a:r>
              <a:rPr lang="en-US" altLang="zh-CN" sz="7200" dirty="0"/>
              <a:t>1</a:t>
            </a:r>
            <a:r>
              <a:rPr lang="zh-CN" altLang="en-US" sz="7200" dirty="0"/>
              <a:t>是默认值，意思就是由窗口管理程序决定窗口出现在哪里。如果不使用默认值，那你就自己设置一个值</a:t>
            </a:r>
            <a:r>
              <a:rPr lang="zh-CN" altLang="en-US" sz="7200" dirty="0" smtClean="0"/>
              <a:t>。</a:t>
            </a:r>
            <a:r>
              <a:rPr lang="en-US" altLang="zh-CN" sz="7200" dirty="0" smtClean="0"/>
              <a:t>Y</a:t>
            </a:r>
            <a:r>
              <a:rPr lang="zh-CN" altLang="en-US" sz="7200" dirty="0"/>
              <a:t>：距离屏幕上边的像素数。和</a:t>
            </a:r>
            <a:r>
              <a:rPr lang="en-US" altLang="zh-CN" sz="7200" dirty="0"/>
              <a:t>X</a:t>
            </a:r>
            <a:r>
              <a:rPr lang="zh-CN" altLang="en-US" sz="7200" dirty="0"/>
              <a:t>一样。</a:t>
            </a:r>
          </a:p>
          <a:p>
            <a:r>
              <a:rPr lang="zh-CN" altLang="en-US" sz="7200" dirty="0"/>
              <a:t>注意，参数仅仅是对窗口管理程序的一个建议。尽管你精心的设置了窗口位置，</a:t>
            </a:r>
            <a:r>
              <a:rPr lang="en-US" altLang="zh-CN" sz="7200" dirty="0"/>
              <a:t>window</a:t>
            </a:r>
            <a:r>
              <a:rPr lang="zh-CN" altLang="en-US" sz="7200" dirty="0"/>
              <a:t>返回的可能是不同的位置。如果你设置了，一般会得到你想要的结果</a:t>
            </a:r>
            <a:r>
              <a:rPr lang="zh-CN" altLang="en-US" sz="7200" dirty="0" smtClean="0"/>
              <a:t>。</a:t>
            </a:r>
            <a:endParaRPr lang="en-US" altLang="zh-CN" sz="7200" dirty="0" smtClean="0"/>
          </a:p>
          <a:p>
            <a:r>
              <a:rPr lang="zh-CN" altLang="en-US" sz="7200" dirty="0" smtClean="0"/>
              <a:t>接下来</a:t>
            </a:r>
            <a:r>
              <a:rPr lang="zh-CN" altLang="en-US" sz="7200" dirty="0"/>
              <a:t>我们设置窗口大小，使用函数</a:t>
            </a:r>
            <a:r>
              <a:rPr lang="en-US" altLang="zh-CN" sz="7200" dirty="0" err="1"/>
              <a:t>glutInitWindowSize</a:t>
            </a:r>
            <a:r>
              <a:rPr lang="zh-CN" altLang="en-US" sz="7200" dirty="0"/>
              <a:t>（）。</a:t>
            </a:r>
          </a:p>
          <a:p>
            <a:r>
              <a:rPr lang="en-US" altLang="zh-CN" sz="7200" dirty="0"/>
              <a:t>Void </a:t>
            </a:r>
            <a:r>
              <a:rPr lang="en-US" altLang="zh-CN" sz="7200" dirty="0" err="1"/>
              <a:t>glutInitWindowSize</a:t>
            </a:r>
            <a:r>
              <a:rPr lang="en-US" altLang="zh-CN" sz="7200" dirty="0"/>
              <a:t>(</a:t>
            </a:r>
            <a:r>
              <a:rPr lang="en-US" altLang="zh-CN" sz="7200" dirty="0" err="1"/>
              <a:t>int</a:t>
            </a:r>
            <a:r>
              <a:rPr lang="en-US" altLang="zh-CN" sz="7200" dirty="0"/>
              <a:t> </a:t>
            </a:r>
            <a:r>
              <a:rPr lang="en-US" altLang="zh-CN" sz="7200" dirty="0" err="1"/>
              <a:t>width,int</a:t>
            </a:r>
            <a:r>
              <a:rPr lang="en-US" altLang="zh-CN" sz="7200" dirty="0"/>
              <a:t> height);</a:t>
            </a:r>
            <a:endParaRPr lang="zh-CN" altLang="en-US" sz="7200" dirty="0"/>
          </a:p>
          <a:p>
            <a:r>
              <a:rPr lang="zh-CN" altLang="en-US" sz="7200" dirty="0"/>
              <a:t>参数</a:t>
            </a:r>
            <a:r>
              <a:rPr lang="zh-CN" altLang="en-US" sz="7200" dirty="0" smtClean="0"/>
              <a:t>：</a:t>
            </a:r>
            <a:r>
              <a:rPr lang="en-US" altLang="zh-CN" sz="7200" dirty="0" smtClean="0"/>
              <a:t>Width</a:t>
            </a:r>
            <a:r>
              <a:rPr lang="zh-CN" altLang="en-US" sz="7200" dirty="0"/>
              <a:t>：窗口的宽度</a:t>
            </a:r>
            <a:r>
              <a:rPr lang="zh-CN" altLang="en-US" sz="7200" dirty="0" smtClean="0"/>
              <a:t>。</a:t>
            </a:r>
            <a:r>
              <a:rPr lang="en-US" altLang="zh-CN" sz="7200" dirty="0" smtClean="0"/>
              <a:t>Height</a:t>
            </a:r>
            <a:r>
              <a:rPr lang="zh-CN" altLang="en-US" sz="7200" dirty="0"/>
              <a:t>：窗口的高度</a:t>
            </a:r>
            <a:r>
              <a:rPr lang="zh-CN" altLang="en-US" sz="7200" dirty="0" smtClean="0"/>
              <a:t>。同样</a:t>
            </a:r>
            <a:r>
              <a:rPr lang="en-US" altLang="zh-CN" sz="7200" dirty="0"/>
              <a:t>width</a:t>
            </a:r>
            <a:r>
              <a:rPr lang="zh-CN" altLang="en-US" sz="7200" dirty="0"/>
              <a:t>，</a:t>
            </a:r>
            <a:r>
              <a:rPr lang="en-US" altLang="zh-CN" sz="7200" dirty="0"/>
              <a:t>height</a:t>
            </a:r>
            <a:r>
              <a:rPr lang="zh-CN" altLang="en-US" sz="7200" dirty="0"/>
              <a:t>也只是一个参考数字。避免使用负数。</a:t>
            </a:r>
          </a:p>
          <a:p>
            <a:r>
              <a:rPr lang="zh-CN" altLang="en-US" sz="7200" dirty="0"/>
              <a:t> </a:t>
            </a:r>
            <a:r>
              <a:rPr lang="zh-CN" altLang="en-US" sz="7200" dirty="0" smtClean="0"/>
              <a:t>接下来。</a:t>
            </a:r>
            <a:endParaRPr lang="zh-CN" altLang="en-US" sz="7200" dirty="0"/>
          </a:p>
          <a:p>
            <a:endParaRPr lang="zh-CN" altLang="en-US" dirty="0"/>
          </a:p>
        </p:txBody>
      </p:sp>
    </p:spTree>
    <p:extLst>
      <p:ext uri="{BB962C8B-B14F-4D97-AF65-F5344CB8AC3E}">
        <p14:creationId xmlns:p14="http://schemas.microsoft.com/office/powerpoint/2010/main" val="211965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7" y="382385"/>
            <a:ext cx="9480977" cy="476597"/>
          </a:xfrm>
        </p:spPr>
        <p:txBody>
          <a:bodyPr>
            <a:normAutofit/>
          </a:bodyPr>
          <a:lstStyle/>
          <a:p>
            <a:r>
              <a:rPr lang="zh-CN" altLang="en-US" sz="2400" dirty="0" smtClean="0"/>
              <a:t>接上页（这部分函数中的特殊缓冲我们也不是很会用）</a:t>
            </a:r>
            <a:endParaRPr lang="zh-CN" altLang="en-US" sz="2400" dirty="0"/>
          </a:p>
        </p:txBody>
      </p:sp>
      <p:sp>
        <p:nvSpPr>
          <p:cNvPr id="3" name="内容占位符 2"/>
          <p:cNvSpPr>
            <a:spLocks noGrp="1"/>
          </p:cNvSpPr>
          <p:nvPr>
            <p:ph idx="1"/>
          </p:nvPr>
        </p:nvSpPr>
        <p:spPr>
          <a:xfrm>
            <a:off x="882223" y="1260764"/>
            <a:ext cx="10968031" cy="5481781"/>
          </a:xfrm>
        </p:spPr>
        <p:txBody>
          <a:bodyPr>
            <a:normAutofit fontScale="62500" lnSpcReduction="20000"/>
          </a:bodyPr>
          <a:lstStyle/>
          <a:p>
            <a:r>
              <a:rPr lang="zh-CN" altLang="en-US" sz="2900" dirty="0"/>
              <a:t>你应该使用函数</a:t>
            </a:r>
            <a:r>
              <a:rPr lang="en-US" altLang="zh-CN" sz="2900" dirty="0" err="1"/>
              <a:t>glutInitDisplayMode</a:t>
            </a:r>
            <a:r>
              <a:rPr lang="en-US" altLang="zh-CN" sz="2900" dirty="0"/>
              <a:t>()</a:t>
            </a:r>
            <a:r>
              <a:rPr lang="zh-CN" altLang="en-US" sz="2900" dirty="0"/>
              <a:t>定义显示方式。</a:t>
            </a:r>
          </a:p>
          <a:p>
            <a:r>
              <a:rPr lang="en-US" altLang="zh-CN" sz="2900" dirty="0"/>
              <a:t>Void </a:t>
            </a:r>
            <a:r>
              <a:rPr lang="en-US" altLang="zh-CN" sz="2900" dirty="0" err="1"/>
              <a:t>glutInitDisplayMode</a:t>
            </a:r>
            <a:r>
              <a:rPr lang="en-US" altLang="zh-CN" sz="2900" dirty="0"/>
              <a:t>(</a:t>
            </a:r>
            <a:r>
              <a:rPr lang="en-US" altLang="zh-CN" sz="2900" dirty="0" err="1"/>
              <a:t>unsighed</a:t>
            </a:r>
            <a:r>
              <a:rPr lang="en-US" altLang="zh-CN" sz="2900" dirty="0"/>
              <a:t> </a:t>
            </a:r>
            <a:r>
              <a:rPr lang="en-US" altLang="zh-CN" sz="2900" dirty="0" err="1"/>
              <a:t>int</a:t>
            </a:r>
            <a:r>
              <a:rPr lang="en-US" altLang="zh-CN" sz="2900" dirty="0"/>
              <a:t> mode)</a:t>
            </a:r>
            <a:r>
              <a:rPr lang="zh-CN" altLang="en-US" sz="2900" dirty="0" smtClean="0"/>
              <a:t>参数）（</a:t>
            </a:r>
            <a:r>
              <a:rPr lang="zh-CN" altLang="en-US" sz="2900" dirty="0"/>
              <a:t>要</a:t>
            </a:r>
            <a:r>
              <a:rPr lang="zh-CN" altLang="en-US" sz="2900" dirty="0" smtClean="0"/>
              <a:t>注意的是，如果你要指定两个参数，中间应用“</a:t>
            </a:r>
            <a:r>
              <a:rPr lang="en-US" altLang="zh-CN" sz="2900" dirty="0" smtClean="0"/>
              <a:t>|</a:t>
            </a:r>
            <a:r>
              <a:rPr lang="zh-CN" altLang="en-US" sz="2900" dirty="0" smtClean="0"/>
              <a:t>”号隔开）</a:t>
            </a:r>
            <a:endParaRPr lang="zh-CN" altLang="en-US" sz="2900" dirty="0"/>
          </a:p>
          <a:p>
            <a:r>
              <a:rPr lang="en-US" altLang="zh-CN" sz="2900" dirty="0"/>
              <a:t>Mode――</a:t>
            </a:r>
            <a:r>
              <a:rPr lang="zh-CN" altLang="en-US" sz="2900" dirty="0"/>
              <a:t>可以指定下列显示模式</a:t>
            </a:r>
          </a:p>
          <a:p>
            <a:r>
              <a:rPr lang="en-US" altLang="zh-CN" sz="2900" dirty="0"/>
              <a:t>Mode</a:t>
            </a:r>
            <a:r>
              <a:rPr lang="zh-CN" altLang="en-US" sz="2900" dirty="0"/>
              <a:t>参数是一个</a:t>
            </a:r>
            <a:r>
              <a:rPr lang="en-US" altLang="zh-CN" sz="2900" dirty="0"/>
              <a:t>GLUT</a:t>
            </a:r>
            <a:r>
              <a:rPr lang="zh-CN" altLang="en-US" sz="2900" dirty="0"/>
              <a:t>库里预定义的可能的布尔组合。你使用</a:t>
            </a:r>
            <a:r>
              <a:rPr lang="en-US" altLang="zh-CN" sz="2900" dirty="0"/>
              <a:t>mode</a:t>
            </a:r>
            <a:r>
              <a:rPr lang="zh-CN" altLang="en-US" sz="2900" dirty="0"/>
              <a:t>去指定颜色模式，数量和缓冲区类型。</a:t>
            </a:r>
          </a:p>
          <a:p>
            <a:r>
              <a:rPr lang="zh-CN" altLang="en-US" sz="2900" dirty="0"/>
              <a:t>指定颜色模式的预定义常量有：</a:t>
            </a:r>
          </a:p>
          <a:p>
            <a:r>
              <a:rPr lang="en-US" altLang="zh-CN" sz="2900" dirty="0"/>
              <a:t>1</a:t>
            </a:r>
            <a:r>
              <a:rPr lang="zh-CN" altLang="en-US" sz="2900" dirty="0"/>
              <a:t>：</a:t>
            </a:r>
            <a:r>
              <a:rPr lang="en-US" altLang="zh-CN" sz="2900" dirty="0"/>
              <a:t>GLUT_RGBA</a:t>
            </a:r>
            <a:r>
              <a:rPr lang="zh-CN" altLang="en-US" sz="2900" dirty="0"/>
              <a:t>或者</a:t>
            </a:r>
            <a:r>
              <a:rPr lang="en-US" altLang="zh-CN" sz="2900" dirty="0"/>
              <a:t>GLUT_RGB</a:t>
            </a:r>
            <a:r>
              <a:rPr lang="zh-CN" altLang="en-US" sz="2900" dirty="0"/>
              <a:t>。指定一个</a:t>
            </a:r>
            <a:r>
              <a:rPr lang="en-US" altLang="zh-CN" sz="2900" dirty="0"/>
              <a:t>RGBA</a:t>
            </a:r>
            <a:r>
              <a:rPr lang="zh-CN" altLang="en-US" sz="2900" dirty="0"/>
              <a:t>窗口，这是一个默认的颜色模式。</a:t>
            </a:r>
          </a:p>
          <a:p>
            <a:r>
              <a:rPr lang="en-US" altLang="zh-CN" sz="2900" dirty="0"/>
              <a:t>2</a:t>
            </a:r>
            <a:r>
              <a:rPr lang="zh-CN" altLang="en-US" sz="2900" dirty="0"/>
              <a:t>：</a:t>
            </a:r>
            <a:r>
              <a:rPr lang="en-US" altLang="zh-CN" sz="2900" dirty="0"/>
              <a:t>GLUT_INDEX</a:t>
            </a:r>
            <a:r>
              <a:rPr lang="zh-CN" altLang="en-US" sz="2900" dirty="0"/>
              <a:t>。指定颜色索引模式。</a:t>
            </a:r>
          </a:p>
          <a:p>
            <a:r>
              <a:rPr lang="zh-CN" altLang="en-US" sz="2900" dirty="0"/>
              <a:t>这个显示模式还允许你选择单缓冲区或双缓冲区窗口。</a:t>
            </a:r>
          </a:p>
          <a:p>
            <a:r>
              <a:rPr lang="en-US" altLang="zh-CN" sz="2900" dirty="0"/>
              <a:t>1</a:t>
            </a:r>
            <a:r>
              <a:rPr lang="zh-CN" altLang="en-US" sz="2900" dirty="0"/>
              <a:t>：</a:t>
            </a:r>
            <a:r>
              <a:rPr lang="en-US" altLang="zh-CN" sz="2900" dirty="0"/>
              <a:t>GLUT_SINGLE.</a:t>
            </a:r>
            <a:r>
              <a:rPr lang="zh-CN" altLang="en-US" sz="2900" dirty="0"/>
              <a:t>单缓冲区窗口。</a:t>
            </a:r>
          </a:p>
          <a:p>
            <a:r>
              <a:rPr lang="en-US" altLang="zh-CN" sz="2900" dirty="0"/>
              <a:t>2</a:t>
            </a:r>
            <a:r>
              <a:rPr lang="zh-CN" altLang="en-US" sz="2900" dirty="0"/>
              <a:t>：</a:t>
            </a:r>
            <a:r>
              <a:rPr lang="en-US" altLang="zh-CN" sz="2900" dirty="0"/>
              <a:t>GLUT_BUFFER.</a:t>
            </a:r>
            <a:r>
              <a:rPr lang="zh-CN" altLang="en-US" sz="2900" dirty="0"/>
              <a:t>双缓冲区窗口，这是产生流畅动画必须选的。</a:t>
            </a:r>
          </a:p>
          <a:p>
            <a:r>
              <a:rPr lang="zh-CN" altLang="en-US" sz="2900" dirty="0"/>
              <a:t>还可以指定更多，如果你想指定一组特殊的缓冲的话，用下面的变量：</a:t>
            </a:r>
          </a:p>
          <a:p>
            <a:r>
              <a:rPr lang="en-US" altLang="zh-CN" sz="2900" dirty="0"/>
              <a:t>1</a:t>
            </a:r>
            <a:r>
              <a:rPr lang="zh-CN" altLang="en-US" sz="2900" dirty="0"/>
              <a:t>：</a:t>
            </a:r>
            <a:r>
              <a:rPr lang="en-US" altLang="zh-CN" sz="2900" dirty="0"/>
              <a:t>GLUT_ACCUM.</a:t>
            </a:r>
            <a:r>
              <a:rPr lang="zh-CN" altLang="en-US" sz="2900" dirty="0"/>
              <a:t>累积缓冲区。</a:t>
            </a:r>
          </a:p>
          <a:p>
            <a:r>
              <a:rPr lang="en-US" altLang="zh-CN" sz="2900" dirty="0"/>
              <a:t>2</a:t>
            </a:r>
            <a:r>
              <a:rPr lang="zh-CN" altLang="en-US" sz="2900" dirty="0"/>
              <a:t>：</a:t>
            </a:r>
            <a:r>
              <a:rPr lang="en-US" altLang="zh-CN" sz="2900" dirty="0"/>
              <a:t>GLUT_STENCIL.</a:t>
            </a:r>
            <a:r>
              <a:rPr lang="zh-CN" altLang="en-US" sz="2900" dirty="0"/>
              <a:t>模板缓冲区</a:t>
            </a:r>
            <a:r>
              <a:rPr lang="zh-CN" altLang="en-US" sz="2900" dirty="0" smtClean="0"/>
              <a:t>。</a:t>
            </a:r>
            <a:endParaRPr lang="en-US" altLang="zh-CN" sz="2900" dirty="0" smtClean="0"/>
          </a:p>
          <a:p>
            <a:r>
              <a:rPr lang="en-US" altLang="zh-CN" sz="2900" dirty="0"/>
              <a:t>3</a:t>
            </a:r>
            <a:r>
              <a:rPr lang="zh-CN" altLang="en-US" sz="2900" dirty="0"/>
              <a:t>：</a:t>
            </a:r>
            <a:r>
              <a:rPr lang="en-US" altLang="zh-CN" sz="2900" dirty="0"/>
              <a:t>GLUT_DEPTH.</a:t>
            </a:r>
            <a:r>
              <a:rPr lang="zh-CN" altLang="en-US" sz="2900" dirty="0"/>
              <a:t>深度缓冲区。</a:t>
            </a:r>
          </a:p>
          <a:p>
            <a:endParaRPr lang="zh-CN" altLang="en-US" dirty="0"/>
          </a:p>
        </p:txBody>
      </p:sp>
    </p:spTree>
    <p:extLst>
      <p:ext uri="{BB962C8B-B14F-4D97-AF65-F5344CB8AC3E}">
        <p14:creationId xmlns:p14="http://schemas.microsoft.com/office/powerpoint/2010/main" val="208185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3823" y="1177846"/>
            <a:ext cx="10178322" cy="3593591"/>
          </a:xfrm>
        </p:spPr>
        <p:txBody>
          <a:bodyPr/>
          <a:lstStyle/>
          <a:p>
            <a:r>
              <a:rPr lang="en-US" altLang="zh-CN" dirty="0"/>
              <a:t>void </a:t>
            </a:r>
            <a:r>
              <a:rPr lang="en-US" altLang="zh-CN" dirty="0" err="1"/>
              <a:t>glRotatef</a:t>
            </a:r>
            <a:r>
              <a:rPr lang="en-US" altLang="zh-CN" dirty="0"/>
              <a:t>(</a:t>
            </a:r>
            <a:r>
              <a:rPr lang="en-US" altLang="zh-CN" dirty="0" err="1"/>
              <a:t>GLfloat</a:t>
            </a:r>
            <a:r>
              <a:rPr lang="en-US" altLang="zh-CN" dirty="0"/>
              <a:t> angle,  </a:t>
            </a:r>
            <a:r>
              <a:rPr lang="en-US" altLang="zh-CN" dirty="0" err="1"/>
              <a:t>GLfloat</a:t>
            </a:r>
            <a:r>
              <a:rPr lang="en-US" altLang="zh-CN" dirty="0"/>
              <a:t> x,  </a:t>
            </a:r>
            <a:r>
              <a:rPr lang="en-US" altLang="zh-CN" dirty="0" err="1"/>
              <a:t>GLfloat</a:t>
            </a:r>
            <a:r>
              <a:rPr lang="en-US" altLang="zh-CN" dirty="0"/>
              <a:t> y,  </a:t>
            </a:r>
            <a:r>
              <a:rPr lang="en-US" altLang="zh-CN" dirty="0" err="1"/>
              <a:t>GLfloat</a:t>
            </a:r>
            <a:r>
              <a:rPr lang="en-US" altLang="zh-CN" dirty="0"/>
              <a:t> z</a:t>
            </a:r>
            <a:r>
              <a:rPr lang="en-US" altLang="zh-CN" dirty="0" smtClean="0"/>
              <a:t>)</a:t>
            </a:r>
            <a:r>
              <a:rPr lang="zh-CN" altLang="en-US" dirty="0" smtClean="0"/>
              <a:t>；是旋转（</a:t>
            </a:r>
            <a:r>
              <a:rPr lang="en-US" altLang="zh-CN" dirty="0" smtClean="0"/>
              <a:t>angle</a:t>
            </a:r>
            <a:r>
              <a:rPr lang="zh-CN" altLang="en-US" dirty="0" smtClean="0"/>
              <a:t>是旋转角，</a:t>
            </a:r>
            <a:r>
              <a:rPr lang="en-US" altLang="zh-CN" dirty="0" smtClean="0"/>
              <a:t>xyz</a:t>
            </a:r>
            <a:r>
              <a:rPr lang="zh-CN" altLang="en-US" dirty="0" smtClean="0"/>
              <a:t>是旋转轴）</a:t>
            </a:r>
            <a:endParaRPr lang="en-US" altLang="zh-CN" dirty="0" smtClean="0"/>
          </a:p>
          <a:p>
            <a:r>
              <a:rPr lang="en-US" altLang="zh-CN" dirty="0" err="1" smtClean="0"/>
              <a:t>glTranslate</a:t>
            </a:r>
            <a:r>
              <a:rPr lang="en-US" altLang="zh-CN" dirty="0" smtClean="0"/>
              <a:t>(</a:t>
            </a:r>
            <a:r>
              <a:rPr lang="en-US" altLang="zh-CN" dirty="0" err="1" smtClean="0"/>
              <a:t>x,y,z</a:t>
            </a:r>
            <a:r>
              <a:rPr lang="en-US" altLang="zh-CN" dirty="0" smtClean="0"/>
              <a:t>)</a:t>
            </a:r>
            <a:r>
              <a:rPr lang="zh-CN" altLang="en-US" dirty="0"/>
              <a:t>是移动</a:t>
            </a:r>
            <a:r>
              <a:rPr lang="zh-CN" altLang="en-US" dirty="0" smtClean="0"/>
              <a:t>坐标系  </a:t>
            </a:r>
            <a:r>
              <a:rPr lang="en-US" altLang="zh-CN" dirty="0" err="1" smtClean="0"/>
              <a:t>glPushMatirx</a:t>
            </a:r>
            <a:r>
              <a:rPr lang="en-US" altLang="zh-CN" dirty="0" smtClean="0"/>
              <a:t>()</a:t>
            </a:r>
            <a:r>
              <a:rPr lang="zh-CN" altLang="en-US" dirty="0" smtClean="0"/>
              <a:t>是绘图的借口，其他的函数简介部分都在注释中</a:t>
            </a:r>
            <a:endParaRPr lang="zh-CN" altLang="en-US" dirty="0"/>
          </a:p>
        </p:txBody>
      </p:sp>
      <p:sp>
        <p:nvSpPr>
          <p:cNvPr id="5" name="文本框 4"/>
          <p:cNvSpPr txBox="1"/>
          <p:nvPr/>
        </p:nvSpPr>
        <p:spPr>
          <a:xfrm>
            <a:off x="1251678" y="249382"/>
            <a:ext cx="10604313" cy="923330"/>
          </a:xfrm>
          <a:prstGeom prst="rect">
            <a:avLst/>
          </a:prstGeom>
          <a:noFill/>
        </p:spPr>
        <p:txBody>
          <a:bodyPr wrap="none" rtlCol="0">
            <a:spAutoFit/>
          </a:bodyPr>
          <a:lstStyle/>
          <a:p>
            <a:r>
              <a:rPr lang="zh-CN" altLang="en-US" dirty="0"/>
              <a:t>先</a:t>
            </a:r>
            <a:r>
              <a:rPr lang="zh-CN" altLang="en-US" dirty="0" smtClean="0"/>
              <a:t>从绘制球的函数开始介绍，即使</a:t>
            </a:r>
            <a:r>
              <a:rPr lang="en-US" altLang="zh-CN" dirty="0" smtClean="0"/>
              <a:t>glut</a:t>
            </a:r>
            <a:r>
              <a:rPr lang="zh-CN" altLang="en-US" dirty="0" smtClean="0"/>
              <a:t>中有绘制实心球的函数：</a:t>
            </a:r>
            <a:r>
              <a:rPr lang="en-US" altLang="zh-CN" dirty="0"/>
              <a:t>void </a:t>
            </a:r>
            <a:r>
              <a:rPr lang="en-US" altLang="zh-CN" dirty="0" err="1"/>
              <a:t>glutSolidSphere</a:t>
            </a:r>
            <a:r>
              <a:rPr lang="en-US" altLang="zh-CN" dirty="0"/>
              <a:t>(</a:t>
            </a:r>
            <a:r>
              <a:rPr lang="en-US" altLang="zh-CN" dirty="0" err="1"/>
              <a:t>GLdouble</a:t>
            </a:r>
            <a:r>
              <a:rPr lang="en-US" altLang="zh-CN" dirty="0"/>
              <a:t> </a:t>
            </a:r>
            <a:r>
              <a:rPr lang="en-US" altLang="zh-CN" i="1" dirty="0" smtClean="0"/>
              <a:t>radius</a:t>
            </a:r>
          </a:p>
          <a:p>
            <a:r>
              <a:rPr lang="en-US" altLang="zh-CN" i="1" dirty="0" smtClean="0"/>
              <a:t>,</a:t>
            </a:r>
            <a:r>
              <a:rPr lang="en-US" altLang="zh-CN" i="1" dirty="0"/>
              <a:t> </a:t>
            </a:r>
            <a:r>
              <a:rPr lang="en-US" altLang="zh-CN" dirty="0" err="1"/>
              <a:t>GLint</a:t>
            </a:r>
            <a:r>
              <a:rPr lang="en-US" altLang="zh-CN" i="1" dirty="0"/>
              <a:t> slices</a:t>
            </a:r>
            <a:r>
              <a:rPr lang="en-US" altLang="zh-CN" dirty="0"/>
              <a:t>, </a:t>
            </a:r>
            <a:r>
              <a:rPr lang="en-US" altLang="zh-CN" dirty="0" err="1"/>
              <a:t>GLint</a:t>
            </a:r>
            <a:r>
              <a:rPr lang="en-US" altLang="zh-CN" i="1" dirty="0"/>
              <a:t> </a:t>
            </a:r>
            <a:r>
              <a:rPr lang="en-US" altLang="zh-CN" i="1" dirty="0" smtClean="0"/>
              <a:t>stacks</a:t>
            </a:r>
            <a:r>
              <a:rPr lang="zh-CN" altLang="en-US" i="1" dirty="0" smtClean="0"/>
              <a:t>）要让球进行公转与自转也要很多其他的函数，这部分内容我们在网上大量学习</a:t>
            </a:r>
            <a:endParaRPr lang="en-US" altLang="zh-CN" i="1" dirty="0" smtClean="0"/>
          </a:p>
          <a:p>
            <a:r>
              <a:rPr lang="zh-CN" altLang="en-US" i="1" dirty="0" smtClean="0"/>
              <a:t>借鉴才终于搞定了。</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634" y="2309091"/>
            <a:ext cx="7681856" cy="4405593"/>
          </a:xfrm>
          <a:prstGeom prst="rect">
            <a:avLst/>
          </a:prstGeom>
        </p:spPr>
      </p:pic>
    </p:spTree>
    <p:extLst>
      <p:ext uri="{BB962C8B-B14F-4D97-AF65-F5344CB8AC3E}">
        <p14:creationId xmlns:p14="http://schemas.microsoft.com/office/powerpoint/2010/main" val="185545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06" y="1806359"/>
            <a:ext cx="4812587" cy="3594100"/>
          </a:xfrm>
        </p:spPr>
      </p:pic>
      <p:sp>
        <p:nvSpPr>
          <p:cNvPr id="4" name="文本框 3"/>
          <p:cNvSpPr txBox="1"/>
          <p:nvPr/>
        </p:nvSpPr>
        <p:spPr>
          <a:xfrm>
            <a:off x="1596448" y="501851"/>
            <a:ext cx="1338828" cy="369332"/>
          </a:xfrm>
          <a:prstGeom prst="rect">
            <a:avLst/>
          </a:prstGeom>
          <a:noFill/>
        </p:spPr>
        <p:txBody>
          <a:bodyPr wrap="none" rtlCol="0">
            <a:spAutoFit/>
          </a:bodyPr>
          <a:lstStyle/>
          <a:p>
            <a:r>
              <a:rPr lang="zh-CN" altLang="en-US" dirty="0" smtClean="0"/>
              <a:t>接上页画圆</a:t>
            </a:r>
            <a:endParaRPr lang="zh-CN" altLang="en-US" dirty="0"/>
          </a:p>
        </p:txBody>
      </p:sp>
      <p:sp>
        <p:nvSpPr>
          <p:cNvPr id="6" name="文本框 5"/>
          <p:cNvSpPr txBox="1"/>
          <p:nvPr/>
        </p:nvSpPr>
        <p:spPr>
          <a:xfrm>
            <a:off x="5581939" y="501851"/>
            <a:ext cx="5301672" cy="1200329"/>
          </a:xfrm>
          <a:prstGeom prst="rect">
            <a:avLst/>
          </a:prstGeom>
          <a:noFill/>
        </p:spPr>
        <p:txBody>
          <a:bodyPr wrap="square" rtlCol="0">
            <a:spAutoFit/>
          </a:bodyPr>
          <a:lstStyle/>
          <a:p>
            <a:r>
              <a:rPr lang="zh-CN" altLang="en-US" dirty="0" smtClean="0"/>
              <a:t>现在我们就定义各个球的参数，分别是（</a:t>
            </a:r>
            <a:r>
              <a:rPr lang="en-US" altLang="zh-CN" dirty="0" smtClean="0"/>
              <a:t>Ball(Float Radius, Float Distance, Float Speed, Float </a:t>
            </a:r>
            <a:r>
              <a:rPr lang="en-US" altLang="zh-CN" dirty="0" err="1" smtClean="0"/>
              <a:t>SelfSpeed</a:t>
            </a:r>
            <a:r>
              <a:rPr lang="en-US" altLang="zh-CN" dirty="0" smtClean="0"/>
              <a:t>, Ball * Parent, Float3 color);</a:t>
            </a:r>
            <a:r>
              <a:rPr lang="zh-CN" altLang="en-US" dirty="0" smtClean="0"/>
              <a:t>）即半径，公转距离，公转速率，自转速率，公转行星，颜色。</a:t>
            </a:r>
            <a:endParaRPr lang="zh-CN" altLang="en-US" dirty="0"/>
          </a:p>
        </p:txBody>
      </p:sp>
      <p:sp>
        <p:nvSpPr>
          <p:cNvPr id="7" name="文本框 6"/>
          <p:cNvSpPr txBox="1"/>
          <p:nvPr/>
        </p:nvSpPr>
        <p:spPr>
          <a:xfrm>
            <a:off x="843107" y="5725977"/>
            <a:ext cx="4570482" cy="1200329"/>
          </a:xfrm>
          <a:prstGeom prst="rect">
            <a:avLst/>
          </a:prstGeom>
          <a:noFill/>
        </p:spPr>
        <p:txBody>
          <a:bodyPr wrap="none" rtlCol="0">
            <a:spAutoFit/>
          </a:bodyPr>
          <a:lstStyle/>
          <a:p>
            <a:r>
              <a:rPr lang="zh-CN" altLang="en-US" dirty="0" smtClean="0"/>
              <a:t>这个</a:t>
            </a:r>
            <a:r>
              <a:rPr lang="en-US" altLang="zh-CN" dirty="0" smtClean="0"/>
              <a:t>ball</a:t>
            </a:r>
            <a:r>
              <a:rPr lang="zh-CN" altLang="en-US" dirty="0" smtClean="0"/>
              <a:t>的类有两个子类</a:t>
            </a:r>
            <a:r>
              <a:rPr lang="en-US" altLang="zh-CN" dirty="0" err="1" smtClean="0"/>
              <a:t>lightball</a:t>
            </a:r>
            <a:r>
              <a:rPr lang="zh-CN" altLang="en-US" dirty="0" smtClean="0"/>
              <a:t>以及</a:t>
            </a:r>
            <a:r>
              <a:rPr lang="en-US" altLang="zh-CN" dirty="0" err="1" smtClean="0"/>
              <a:t>mateball</a:t>
            </a:r>
            <a:endParaRPr lang="en-US" altLang="zh-CN" dirty="0" smtClean="0"/>
          </a:p>
          <a:p>
            <a:r>
              <a:rPr lang="zh-CN" altLang="en-US" dirty="0"/>
              <a:t>一</a:t>
            </a:r>
            <a:r>
              <a:rPr lang="zh-CN" altLang="en-US" dirty="0" smtClean="0"/>
              <a:t>个是发光球一个是材质球，在下一页展示</a:t>
            </a:r>
            <a:endParaRPr lang="en-US" altLang="zh-CN" dirty="0" smtClean="0"/>
          </a:p>
          <a:p>
            <a:r>
              <a:rPr lang="zh-CN" altLang="en-US" dirty="0" smtClean="0"/>
              <a:t>其代码。</a:t>
            </a:r>
            <a:endParaRPr lang="en-US" altLang="zh-CN" dirty="0" smtClean="0"/>
          </a:p>
          <a:p>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040" y="1826643"/>
            <a:ext cx="6814182" cy="4069332"/>
          </a:xfrm>
          <a:prstGeom prst="rect">
            <a:avLst/>
          </a:prstGeom>
        </p:spPr>
      </p:pic>
    </p:spTree>
    <p:extLst>
      <p:ext uri="{BB962C8B-B14F-4D97-AF65-F5344CB8AC3E}">
        <p14:creationId xmlns:p14="http://schemas.microsoft.com/office/powerpoint/2010/main" val="416795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57745" y="443345"/>
            <a:ext cx="10395603" cy="646331"/>
          </a:xfrm>
          <a:prstGeom prst="rect">
            <a:avLst/>
          </a:prstGeom>
          <a:noFill/>
        </p:spPr>
        <p:txBody>
          <a:bodyPr wrap="none" rtlCol="0">
            <a:spAutoFit/>
          </a:bodyPr>
          <a:lstStyle/>
          <a:p>
            <a:r>
              <a:rPr lang="en-US" altLang="zh-CN" dirty="0" smtClean="0"/>
              <a:t>BALL</a:t>
            </a:r>
            <a:r>
              <a:rPr lang="zh-CN" altLang="en-US" dirty="0" smtClean="0"/>
              <a:t>的两种子类，一种是发光的恒星，一种是行星。反光参数等参数我们参考了网上的数据，函数的</a:t>
            </a:r>
            <a:endParaRPr lang="en-US" altLang="zh-CN" dirty="0" smtClean="0"/>
          </a:p>
          <a:p>
            <a:r>
              <a:rPr lang="zh-CN" altLang="en-US" dirty="0"/>
              <a:t>使</a:t>
            </a:r>
            <a:r>
              <a:rPr lang="zh-CN" altLang="en-US" dirty="0" smtClean="0"/>
              <a:t>用也是慢慢看来的，其实花的时间多没啥效果。</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608" y="1415473"/>
            <a:ext cx="5580101" cy="3594100"/>
          </a:xfr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2213" y="2981614"/>
            <a:ext cx="6480405" cy="3419186"/>
          </a:xfrm>
          <a:prstGeom prst="rect">
            <a:avLst/>
          </a:prstGeom>
        </p:spPr>
      </p:pic>
    </p:spTree>
    <p:extLst>
      <p:ext uri="{BB962C8B-B14F-4D97-AF65-F5344CB8AC3E}">
        <p14:creationId xmlns:p14="http://schemas.microsoft.com/office/powerpoint/2010/main" val="3218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63723"/>
            <a:ext cx="4191000" cy="1057275"/>
          </a:xfrm>
        </p:spPr>
      </p:pic>
      <p:sp>
        <p:nvSpPr>
          <p:cNvPr id="4" name="文本框 3"/>
          <p:cNvSpPr txBox="1"/>
          <p:nvPr/>
        </p:nvSpPr>
        <p:spPr>
          <a:xfrm>
            <a:off x="831638" y="278245"/>
            <a:ext cx="11018401" cy="1477328"/>
          </a:xfrm>
          <a:prstGeom prst="rect">
            <a:avLst/>
          </a:prstGeom>
          <a:noFill/>
        </p:spPr>
        <p:txBody>
          <a:bodyPr wrap="none" rtlCol="0">
            <a:spAutoFit/>
          </a:bodyPr>
          <a:lstStyle/>
          <a:p>
            <a:r>
              <a:rPr lang="zh-CN" altLang="en-US" dirty="0" smtClean="0"/>
              <a:t>接下来是视角以及键盘鼠标的互动部分。首先先介绍</a:t>
            </a:r>
            <a:r>
              <a:rPr lang="en-US" altLang="zh-CN" dirty="0" err="1" smtClean="0"/>
              <a:t>opengl</a:t>
            </a:r>
            <a:r>
              <a:rPr lang="zh-CN" altLang="en-US" dirty="0" smtClean="0"/>
              <a:t>中的</a:t>
            </a:r>
            <a:r>
              <a:rPr lang="en-US" altLang="zh-CN" dirty="0" err="1" smtClean="0"/>
              <a:t>lookat</a:t>
            </a:r>
            <a:r>
              <a:rPr lang="zh-CN" altLang="en-US" dirty="0" smtClean="0"/>
              <a:t>参数：</a:t>
            </a:r>
            <a:r>
              <a:rPr lang="en-US" altLang="zh-CN" dirty="0" smtClean="0"/>
              <a:t>void </a:t>
            </a:r>
            <a:r>
              <a:rPr lang="en-US" altLang="zh-CN" dirty="0" err="1" smtClean="0"/>
              <a:t>gluLookAt</a:t>
            </a:r>
            <a:r>
              <a:rPr lang="en-US" altLang="zh-CN" dirty="0" smtClean="0"/>
              <a:t>(</a:t>
            </a:r>
            <a:r>
              <a:rPr lang="en-US" altLang="zh-CN" dirty="0" err="1" smtClean="0"/>
              <a:t>GLdouble</a:t>
            </a:r>
            <a:r>
              <a:rPr lang="en-US" altLang="zh-CN" dirty="0" smtClean="0"/>
              <a:t> </a:t>
            </a:r>
            <a:r>
              <a:rPr lang="en-US" altLang="zh-CN" dirty="0" err="1" smtClean="0"/>
              <a:t>eyex</a:t>
            </a:r>
            <a:r>
              <a:rPr lang="en-US" altLang="zh-CN" dirty="0" smtClean="0"/>
              <a:t>,</a:t>
            </a:r>
          </a:p>
          <a:p>
            <a:r>
              <a:rPr lang="en-US" altLang="zh-CN" dirty="0" err="1" smtClean="0"/>
              <a:t>GLdouble</a:t>
            </a:r>
            <a:r>
              <a:rPr lang="en-US" altLang="zh-CN" dirty="0" smtClean="0"/>
              <a:t> </a:t>
            </a:r>
            <a:r>
              <a:rPr lang="en-US" altLang="zh-CN" dirty="0" err="1" smtClean="0"/>
              <a:t>eyey,GLdouble</a:t>
            </a:r>
            <a:r>
              <a:rPr lang="en-US" altLang="zh-CN" dirty="0" smtClean="0"/>
              <a:t> </a:t>
            </a:r>
            <a:r>
              <a:rPr lang="en-US" altLang="zh-CN" dirty="0" err="1" smtClean="0"/>
              <a:t>eyez,GLdouble</a:t>
            </a:r>
            <a:r>
              <a:rPr lang="en-US" altLang="zh-CN" dirty="0" smtClean="0"/>
              <a:t> </a:t>
            </a:r>
            <a:r>
              <a:rPr lang="en-US" altLang="zh-CN" dirty="0" err="1" smtClean="0"/>
              <a:t>centerx,GLdouble</a:t>
            </a:r>
            <a:r>
              <a:rPr lang="en-US" altLang="zh-CN" dirty="0" smtClean="0"/>
              <a:t> </a:t>
            </a:r>
            <a:r>
              <a:rPr lang="en-US" altLang="zh-CN" dirty="0" err="1" smtClean="0"/>
              <a:t>centery,GLdouble</a:t>
            </a:r>
            <a:r>
              <a:rPr lang="en-US" altLang="zh-CN" dirty="0" smtClean="0"/>
              <a:t> </a:t>
            </a:r>
            <a:r>
              <a:rPr lang="en-US" altLang="zh-CN" dirty="0" err="1" smtClean="0"/>
              <a:t>centerz,GLdouble</a:t>
            </a:r>
            <a:r>
              <a:rPr lang="en-US" altLang="zh-CN" dirty="0" smtClean="0"/>
              <a:t> </a:t>
            </a:r>
            <a:r>
              <a:rPr lang="en-US" altLang="zh-CN" dirty="0" err="1" smtClean="0"/>
              <a:t>upx,GLdouble</a:t>
            </a:r>
            <a:r>
              <a:rPr lang="en-US" altLang="zh-CN" dirty="0" smtClean="0"/>
              <a:t> </a:t>
            </a:r>
            <a:r>
              <a:rPr lang="en-US" altLang="zh-CN" dirty="0" err="1" smtClean="0"/>
              <a:t>upy</a:t>
            </a:r>
            <a:r>
              <a:rPr lang="en-US" altLang="zh-CN" dirty="0" smtClean="0"/>
              <a:t>,</a:t>
            </a:r>
          </a:p>
          <a:p>
            <a:r>
              <a:rPr lang="en-US" altLang="zh-CN" dirty="0" err="1" smtClean="0"/>
              <a:t>GLdouble</a:t>
            </a:r>
            <a:r>
              <a:rPr lang="en-US" altLang="zh-CN" dirty="0" smtClean="0"/>
              <a:t> </a:t>
            </a:r>
            <a:r>
              <a:rPr lang="en-US" altLang="zh-CN" dirty="0" err="1" smtClean="0"/>
              <a:t>upz</a:t>
            </a:r>
            <a:r>
              <a:rPr lang="en-US" altLang="zh-CN" dirty="0" smtClean="0"/>
              <a:t>);</a:t>
            </a:r>
            <a:r>
              <a:rPr lang="zh-CN" altLang="en-US" dirty="0" smtClean="0"/>
              <a:t>该函数定义一个视图矩阵，并与当前矩阵相乘。第一组</a:t>
            </a:r>
            <a:r>
              <a:rPr lang="en-US" altLang="zh-CN" dirty="0" err="1" smtClean="0"/>
              <a:t>eyex</a:t>
            </a:r>
            <a:r>
              <a:rPr lang="en-US" altLang="zh-CN" dirty="0" smtClean="0"/>
              <a:t>, </a:t>
            </a:r>
            <a:r>
              <a:rPr lang="en-US" altLang="zh-CN" dirty="0" err="1" smtClean="0"/>
              <a:t>eyey,eyez</a:t>
            </a:r>
            <a:r>
              <a:rPr lang="en-US" altLang="zh-CN" dirty="0" smtClean="0"/>
              <a:t> </a:t>
            </a:r>
            <a:r>
              <a:rPr lang="zh-CN" altLang="en-US" dirty="0" smtClean="0"/>
              <a:t>相机在世界坐标的位置</a:t>
            </a:r>
            <a:endParaRPr lang="en-US" altLang="zh-CN" dirty="0" smtClean="0"/>
          </a:p>
          <a:p>
            <a:r>
              <a:rPr lang="zh-CN" altLang="en-US" dirty="0" smtClean="0"/>
              <a:t>第二组</a:t>
            </a:r>
            <a:r>
              <a:rPr lang="en-US" altLang="zh-CN" dirty="0" err="1" smtClean="0"/>
              <a:t>centerx,centery,centerz</a:t>
            </a:r>
            <a:r>
              <a:rPr lang="en-US" altLang="zh-CN" dirty="0" smtClean="0"/>
              <a:t> </a:t>
            </a:r>
            <a:r>
              <a:rPr lang="zh-CN" altLang="en-US" dirty="0" smtClean="0"/>
              <a:t>相机镜头对准的物体在世界坐标的位置</a:t>
            </a:r>
            <a:endParaRPr lang="en-US" altLang="zh-CN" dirty="0" smtClean="0"/>
          </a:p>
          <a:p>
            <a:r>
              <a:rPr lang="zh-CN" altLang="en-US" dirty="0" smtClean="0"/>
              <a:t>第三组</a:t>
            </a:r>
            <a:r>
              <a:rPr lang="en-US" altLang="zh-CN" dirty="0" err="1" smtClean="0"/>
              <a:t>upx,upy,upz</a:t>
            </a:r>
            <a:r>
              <a:rPr lang="en-US" altLang="zh-CN" dirty="0" smtClean="0"/>
              <a:t> </a:t>
            </a:r>
            <a:r>
              <a:rPr lang="zh-CN" altLang="en-US" dirty="0" smtClean="0"/>
              <a:t>相机向上的方向在世界坐标中的方向</a:t>
            </a:r>
          </a:p>
        </p:txBody>
      </p:sp>
      <p:sp>
        <p:nvSpPr>
          <p:cNvPr id="6" name="文本框 5"/>
          <p:cNvSpPr txBox="1"/>
          <p:nvPr/>
        </p:nvSpPr>
        <p:spPr>
          <a:xfrm>
            <a:off x="905164" y="1874982"/>
            <a:ext cx="2111475" cy="369332"/>
          </a:xfrm>
          <a:prstGeom prst="rect">
            <a:avLst/>
          </a:prstGeom>
          <a:noFill/>
        </p:spPr>
        <p:txBody>
          <a:bodyPr wrap="none" rtlCol="0">
            <a:spAutoFit/>
          </a:bodyPr>
          <a:lstStyle/>
          <a:p>
            <a:r>
              <a:rPr lang="zh-CN" altLang="en-US" dirty="0" smtClean="0"/>
              <a:t>初始化</a:t>
            </a:r>
            <a:r>
              <a:rPr lang="en-US" altLang="zh-CN" dirty="0" err="1" smtClean="0"/>
              <a:t>LookAt</a:t>
            </a:r>
            <a:r>
              <a:rPr lang="en-US" altLang="zh-CN" dirty="0" smtClean="0"/>
              <a:t> </a:t>
            </a:r>
            <a:r>
              <a:rPr lang="zh-CN" altLang="en-US" dirty="0" smtClean="0"/>
              <a:t>参数</a:t>
            </a:r>
            <a:endParaRPr lang="zh-CN" altLang="en-US" dirty="0"/>
          </a:p>
        </p:txBody>
      </p:sp>
      <p:sp>
        <p:nvSpPr>
          <p:cNvPr id="7" name="文本框 6"/>
          <p:cNvSpPr txBox="1"/>
          <p:nvPr/>
        </p:nvSpPr>
        <p:spPr>
          <a:xfrm>
            <a:off x="6340838" y="1570907"/>
            <a:ext cx="3877985" cy="369332"/>
          </a:xfrm>
          <a:prstGeom prst="rect">
            <a:avLst/>
          </a:prstGeom>
          <a:noFill/>
        </p:spPr>
        <p:txBody>
          <a:bodyPr wrap="none" rtlCol="0">
            <a:spAutoFit/>
          </a:bodyPr>
          <a:lstStyle/>
          <a:p>
            <a:r>
              <a:rPr lang="zh-CN" altLang="en-US" dirty="0" smtClean="0"/>
              <a:t>接下来通过键盘鼠标控制视角的移动</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340" y="2023304"/>
            <a:ext cx="8267116" cy="4669848"/>
          </a:xfrm>
          <a:prstGeom prst="rect">
            <a:avLst/>
          </a:prstGeom>
        </p:spPr>
      </p:pic>
    </p:spTree>
    <p:extLst>
      <p:ext uri="{BB962C8B-B14F-4D97-AF65-F5344CB8AC3E}">
        <p14:creationId xmlns:p14="http://schemas.microsoft.com/office/powerpoint/2010/main" val="314685594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TM10001106[[fn=徽章]]</Template>
  <TotalTime>170</TotalTime>
  <Words>1011</Words>
  <Application>Microsoft Office PowerPoint</Application>
  <PresentationFormat>宽屏</PresentationFormat>
  <Paragraphs>68</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华文中宋</vt:lpstr>
      <vt:lpstr>宋体</vt:lpstr>
      <vt:lpstr>Arial</vt:lpstr>
      <vt:lpstr>Gill Sans MT</vt:lpstr>
      <vt:lpstr>Impact</vt:lpstr>
      <vt:lpstr>Badge</vt:lpstr>
      <vt:lpstr>C++实现太阳系模拟</vt:lpstr>
      <vt:lpstr>PowerPoint 演示文稿</vt:lpstr>
      <vt:lpstr>opengL 的安装与学习</vt:lpstr>
      <vt:lpstr>介绍一下实现我们的太阳系要的基本功能（需要用的函数挺多的）只主要说明和构造太阳系相关的。</vt:lpstr>
      <vt:lpstr>接上页（这部分函数中的特殊缓冲我们也不是很会用）</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C++实现太阳系模拟</dc:title>
  <dc:creator>MaJinCheng</dc:creator>
  <cp:lastModifiedBy>MaJinCheng</cp:lastModifiedBy>
  <cp:revision>15</cp:revision>
  <dcterms:created xsi:type="dcterms:W3CDTF">2019-05-19T09:39:25Z</dcterms:created>
  <dcterms:modified xsi:type="dcterms:W3CDTF">2019-05-19T12:30:06Z</dcterms:modified>
</cp:coreProperties>
</file>