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1" r:id="rId11"/>
    <p:sldId id="276" r:id="rId12"/>
    <p:sldId id="263" r:id="rId13"/>
    <p:sldId id="267" r:id="rId14"/>
    <p:sldId id="264" r:id="rId15"/>
    <p:sldId id="268" r:id="rId16"/>
    <p:sldId id="269" r:id="rId17"/>
    <p:sldId id="266" r:id="rId18"/>
    <p:sldId id="270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82766-141C-530A-85E0-83FE86E9716F}" v="81" dt="2019-04-15T12:01:05.103"/>
    <p1510:client id="{13F6856E-BA85-66B5-59C5-433D7B2EE616}" v="1" dt="2019-04-14T22:55:26.643"/>
    <p1510:client id="{D18B2A91-FBB2-792F-CA52-1B90D67FD440}" v="91" dt="2019-04-15T07:43:42.705"/>
    <p1510:client id="{990D4DFC-40E0-4976-9F25-3B8F590532FC}" v="66" dt="2019-04-15T07:35:25.394"/>
    <p1510:client id="{94AB45C1-761F-BD63-5573-A91B76A9FD48}" v="1411" dt="2019-04-15T10:14:25.693"/>
    <p1510:client id="{6FE2F9E2-3632-79B8-3FBD-BB46CCF41739}" v="100" dt="2019-04-14T17:51:27.661"/>
    <p1510:client id="{A287BB02-9D54-A2D3-8B33-97A652B98731}" v="508" dt="2019-04-15T11:53:50.628"/>
    <p1510:client id="{2FB3BCFF-1CF5-F958-7227-9CBD2DCFCAF8}" v="49" dt="2019-04-15T10:44:45.138"/>
    <p1510:client id="{DF868912-198D-C519-6711-AA3D9CDDFD44}" v="14" dt="2019-04-15T12:20:30.263"/>
    <p1510:client id="{4003345B-EF08-0425-DB12-1BB8B27B7DD3}" v="3" dt="2019-04-15T12:21:06.291"/>
    <p1510:client id="{3A5D7BD7-8ED9-E610-D97A-950B212398A0}" v="24" dt="2019-04-15T17:00:21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-stats.tomtom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Crédit : Eric LEGALE">
            <a:extLst>
              <a:ext uri="{FF2B5EF4-FFF2-40B4-BE49-F238E27FC236}">
                <a16:creationId xmlns:a16="http://schemas.microsoft.com/office/drawing/2014/main" id="{40AD179B-7D34-4789-8345-139345CC8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8" r="-1" b="-1"/>
          <a:stretch/>
        </p:blipFill>
        <p:spPr>
          <a:xfrm>
            <a:off x="3743381" y="-6928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Cil4Sys</a:t>
            </a:r>
          </a:p>
        </p:txBody>
      </p:sp>
      <p:sp>
        <p:nvSpPr>
          <p:cNvPr id="26" name="Sous-titre 25">
            <a:extLst>
              <a:ext uri="{FF2B5EF4-FFF2-40B4-BE49-F238E27FC236}">
                <a16:creationId xmlns:a16="http://schemas.microsoft.com/office/drawing/2014/main" id="{56C20AC3-6F49-44DD-8923-81D9C017C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fr-FR" sz="1600">
                <a:solidFill>
                  <a:schemeClr val="tx2"/>
                </a:solidFill>
              </a:rPr>
              <a:t>Projet Smart-City</a:t>
            </a:r>
          </a:p>
          <a:p>
            <a:r>
              <a:rPr lang="fr-FR" sz="1600">
                <a:solidFill>
                  <a:schemeClr val="tx2"/>
                </a:solidFill>
              </a:rPr>
              <a:t>Thomas – Margaux – Philippe - Adrien</a:t>
            </a:r>
          </a:p>
        </p:txBody>
      </p:sp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63AA68-A17B-43C5-AA98-ADDEF603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/>
              <a:t>Les différents modèles</a:t>
            </a:r>
          </a:p>
        </p:txBody>
      </p:sp>
      <p:sp>
        <p:nvSpPr>
          <p:cNvPr id="9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A527366-747D-4BF9-81C2-3312C2F49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464548"/>
              </p:ext>
            </p:extLst>
          </p:nvPr>
        </p:nvGraphicFramePr>
        <p:xfrm>
          <a:off x="789709" y="1614054"/>
          <a:ext cx="10826699" cy="479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5925">
                  <a:extLst>
                    <a:ext uri="{9D8B030D-6E8A-4147-A177-3AD203B41FA5}">
                      <a16:colId xmlns:a16="http://schemas.microsoft.com/office/drawing/2014/main" val="353278918"/>
                    </a:ext>
                  </a:extLst>
                </a:gridCol>
                <a:gridCol w="3452518">
                  <a:extLst>
                    <a:ext uri="{9D8B030D-6E8A-4147-A177-3AD203B41FA5}">
                      <a16:colId xmlns:a16="http://schemas.microsoft.com/office/drawing/2014/main" val="2646981618"/>
                    </a:ext>
                  </a:extLst>
                </a:gridCol>
                <a:gridCol w="3658256">
                  <a:extLst>
                    <a:ext uri="{9D8B030D-6E8A-4147-A177-3AD203B41FA5}">
                      <a16:colId xmlns:a16="http://schemas.microsoft.com/office/drawing/2014/main" val="1849908531"/>
                    </a:ext>
                  </a:extLst>
                </a:gridCol>
              </a:tblGrid>
              <a:tr h="651163">
                <a:tc>
                  <a:txBody>
                    <a:bodyPr/>
                    <a:lstStyle/>
                    <a:p>
                      <a:pPr algn="ctr"/>
                      <a:r>
                        <a:rPr lang="fr-FR" sz="2000" b="0" i="1">
                          <a:solidFill>
                            <a:schemeClr val="bg1"/>
                          </a:solidFill>
                        </a:rPr>
                        <a:t>Etats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1">
                          <a:solidFill>
                            <a:schemeClr val="bg1"/>
                          </a:solidFill>
                        </a:rPr>
                        <a:t>Récompenses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i="1">
                          <a:solidFill>
                            <a:schemeClr val="bg1"/>
                          </a:solidFill>
                        </a:rPr>
                        <a:t>Commentaires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402067355"/>
                  </a:ext>
                </a:extLst>
              </a:tr>
              <a:tr h="1381877"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fr-FR" sz="1600">
                          <a:solidFill>
                            <a:schemeClr val="tx2"/>
                          </a:solidFill>
                        </a:rPr>
                        <a:t>Récompense les vitesses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263193833"/>
                  </a:ext>
                </a:extLst>
              </a:tr>
              <a:tr h="1381877"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chemeClr val="tx2"/>
                          </a:solidFill>
                          <a:latin typeface="Trebuchet MS"/>
                        </a:rPr>
                        <a:t>Récompense les vitesses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chemeClr val="tx2"/>
                          </a:solidFill>
                          <a:latin typeface="Trebuchet MS"/>
                        </a:rPr>
                        <a:t>Pénalise les accélérations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781975571"/>
                  </a:ext>
                </a:extLst>
              </a:tr>
              <a:tr h="1381877"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fr-FR" sz="3300">
                        <a:solidFill>
                          <a:schemeClr val="tx2"/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chemeClr val="tx2"/>
                          </a:solidFill>
                          <a:latin typeface="Trebuchet MS"/>
                        </a:rPr>
                        <a:t>Récompense les vitesses</a:t>
                      </a:r>
                      <a:endParaRPr lang="en-US" sz="1600" b="0" i="0" u="none" strike="noStrike" noProof="0">
                        <a:solidFill>
                          <a:schemeClr val="tx2"/>
                        </a:solidFill>
                        <a:latin typeface="Trebuchet MS"/>
                      </a:endParaRPr>
                    </a:p>
                    <a:p>
                      <a:pPr marL="285750" lvl="0" indent="-285750" algn="l"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chemeClr val="tx2"/>
                          </a:solidFill>
                          <a:latin typeface="Trebuchet MS"/>
                        </a:rPr>
                        <a:t>Pénalise les accélérations</a:t>
                      </a:r>
                    </a:p>
                    <a:p>
                      <a:pPr marL="285750" lvl="0" indent="-285750" algn="l"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chemeClr val="tx2"/>
                          </a:solidFill>
                          <a:latin typeface="Trebuchet MS"/>
                        </a:rPr>
                        <a:t>Pénalise les temps l'arrêts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21604"/>
                  </a:ext>
                </a:extLst>
              </a:tr>
            </a:tbl>
          </a:graphicData>
        </a:graphic>
      </p:graphicFrame>
      <p:pic>
        <p:nvPicPr>
          <p:cNvPr id="17" name="Picture 17" descr="A drawing of a person&#10;&#10;Description generated with high confidence">
            <a:extLst>
              <a:ext uri="{FF2B5EF4-FFF2-40B4-BE49-F238E27FC236}">
                <a16:creationId xmlns:a16="http://schemas.microsoft.com/office/drawing/2014/main" id="{A0C24A76-C1F4-4D6A-A4FB-B0CE360F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81" y="4034951"/>
            <a:ext cx="2743200" cy="594317"/>
          </a:xfrm>
          <a:prstGeom prst="rect">
            <a:avLst/>
          </a:prstGeom>
        </p:spPr>
      </p:pic>
      <p:pic>
        <p:nvPicPr>
          <p:cNvPr id="19" name="Picture 19" descr="A drawing of a person&#10;&#10;Description generated with high confidence">
            <a:extLst>
              <a:ext uri="{FF2B5EF4-FFF2-40B4-BE49-F238E27FC236}">
                <a16:creationId xmlns:a16="http://schemas.microsoft.com/office/drawing/2014/main" id="{D28BED7D-2D80-444A-9046-38D37B08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78" y="2630016"/>
            <a:ext cx="1870664" cy="600781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392788B5-032C-4D81-A862-2D0C0017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660" y="2777850"/>
            <a:ext cx="1802460" cy="295709"/>
          </a:xfrm>
          <a:prstGeom prst="rect">
            <a:avLst/>
          </a:prstGeom>
        </p:spPr>
      </p:pic>
      <p:pic>
        <p:nvPicPr>
          <p:cNvPr id="25" name="Picture 2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94E2337-B3A7-4F25-B14A-C51113B10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4173294"/>
            <a:ext cx="2460978" cy="317632"/>
          </a:xfrm>
          <a:prstGeom prst="rect">
            <a:avLst/>
          </a:prstGeom>
        </p:spPr>
      </p:pic>
      <p:pic>
        <p:nvPicPr>
          <p:cNvPr id="27" name="Picture 2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94334BC-039E-4CBF-B824-8D93A9A1E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493" y="5563482"/>
            <a:ext cx="3403013" cy="293629"/>
          </a:xfrm>
          <a:prstGeom prst="rect">
            <a:avLst/>
          </a:prstGeom>
        </p:spPr>
      </p:pic>
      <p:pic>
        <p:nvPicPr>
          <p:cNvPr id="3" name="Picture 3" descr="A drawing of a person&#10;&#10;Description generated with high confidence">
            <a:extLst>
              <a:ext uri="{FF2B5EF4-FFF2-40B4-BE49-F238E27FC236}">
                <a16:creationId xmlns:a16="http://schemas.microsoft.com/office/drawing/2014/main" id="{0357094F-5957-4CB4-A86F-8C1209DB1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1511" y="5429288"/>
            <a:ext cx="3241792" cy="5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AA9CC-4B98-4374-B69A-797F9EAC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Modèles d'études</a:t>
            </a:r>
          </a:p>
        </p:txBody>
      </p:sp>
      <p:pic>
        <p:nvPicPr>
          <p:cNvPr id="4" name="Image 4" descr="Une image contenant lumière&#10;&#10;Description générée avec un niveau de confiance élevé">
            <a:extLst>
              <a:ext uri="{FF2B5EF4-FFF2-40B4-BE49-F238E27FC236}">
                <a16:creationId xmlns:a16="http://schemas.microsoft.com/office/drawing/2014/main" id="{90B721FA-B86E-498A-83B3-A8DAECD0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96" y="2941403"/>
            <a:ext cx="4026885" cy="3410404"/>
          </a:xfrm>
          <a:prstGeom prst="rect">
            <a:avLst/>
          </a:prstGeom>
        </p:spPr>
      </p:pic>
      <p:pic>
        <p:nvPicPr>
          <p:cNvPr id="8" name="Image 8" descr="Une image contenant intérieur, regardant&#10;&#10;Description générée avec un niveau de confiance très élevé">
            <a:extLst>
              <a:ext uri="{FF2B5EF4-FFF2-40B4-BE49-F238E27FC236}">
                <a16:creationId xmlns:a16="http://schemas.microsoft.com/office/drawing/2014/main" id="{C6ACD6AA-9DC7-4798-8144-7B92050BF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104" y="2942551"/>
            <a:ext cx="3580459" cy="337178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7B36D512-409A-473A-86D6-D14DF9D0650C}"/>
              </a:ext>
            </a:extLst>
          </p:cNvPr>
          <p:cNvSpPr txBox="1"/>
          <p:nvPr/>
        </p:nvSpPr>
        <p:spPr>
          <a:xfrm>
            <a:off x="737423" y="1273644"/>
            <a:ext cx="1031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Idée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5C42B96-CDFD-4A65-B3DA-A040521A269C}"/>
              </a:ext>
            </a:extLst>
          </p:cNvPr>
          <p:cNvSpPr txBox="1"/>
          <p:nvPr/>
        </p:nvSpPr>
        <p:spPr>
          <a:xfrm>
            <a:off x="1469437" y="1271882"/>
            <a:ext cx="6543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Disposer d'un modèle simple servant de banc d'essai 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AF3B7D45-C632-47E1-B621-443000305DA2}"/>
              </a:ext>
            </a:extLst>
          </p:cNvPr>
          <p:cNvSpPr txBox="1">
            <a:spLocks/>
          </p:cNvSpPr>
          <p:nvPr/>
        </p:nvSpPr>
        <p:spPr>
          <a:xfrm>
            <a:off x="1335853" y="1652591"/>
            <a:ext cx="7090922" cy="1265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fr-FR"/>
              <a:t>Système observé entièrement ou partiellement</a:t>
            </a:r>
            <a:endParaRPr lang="en-US"/>
          </a:p>
          <a:p>
            <a:pPr>
              <a:buFont typeface="Wingdings 3" charset="2"/>
              <a:buAutoNum type="arabicPeriod"/>
            </a:pPr>
            <a:r>
              <a:rPr lang="fr-FR"/>
              <a:t>Passage à l'échelle</a:t>
            </a:r>
          </a:p>
          <a:p>
            <a:pPr>
              <a:buAutoNum type="arabicPeriod"/>
            </a:pPr>
            <a:r>
              <a:rPr lang="fr-FR"/>
              <a:t>Choix de la récompense</a:t>
            </a:r>
          </a:p>
          <a:p>
            <a:pPr>
              <a:buAutoNum type="arabicPeriod"/>
            </a:pP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9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7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B46137-444E-4EE4-AD50-9F8F4F4D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Scénario d'entraînement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8C5365A-7BC5-40B4-A441-C0266733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45" y="2269479"/>
            <a:ext cx="2743200" cy="23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5490D-D940-43A8-ABD0-59ECBEFB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des mesures TomTom</a:t>
            </a:r>
          </a:p>
        </p:txBody>
      </p:sp>
      <p:pic>
        <p:nvPicPr>
          <p:cNvPr id="5" name="Image 5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53B81D27-CBC2-40D8-8D7D-8357F268C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225" r="29553"/>
          <a:stretch/>
        </p:blipFill>
        <p:spPr>
          <a:xfrm>
            <a:off x="677334" y="1932859"/>
            <a:ext cx="4787820" cy="43220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D024FDC-FF1F-420E-8AE8-FDF63CDAB2AF}"/>
              </a:ext>
            </a:extLst>
          </p:cNvPr>
          <p:cNvSpPr txBox="1"/>
          <p:nvPr/>
        </p:nvSpPr>
        <p:spPr>
          <a:xfrm>
            <a:off x="684362" y="6420928"/>
            <a:ext cx="7113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Source : </a:t>
            </a:r>
            <a:r>
              <a:rPr lang="fr-FR">
                <a:hlinkClick r:id="rId3"/>
              </a:rPr>
              <a:t>https://traffic-stats.tomtom.com/</a:t>
            </a:r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46498-C841-4F3B-A059-5C57CCCA829D}"/>
              </a:ext>
            </a:extLst>
          </p:cNvPr>
          <p:cNvSpPr txBox="1"/>
          <p:nvPr/>
        </p:nvSpPr>
        <p:spPr>
          <a:xfrm>
            <a:off x="5815660" y="1930399"/>
            <a:ext cx="300660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Justification :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</a:rPr>
              <a:t>3 </a:t>
            </a:r>
            <a:r>
              <a:rPr lang="en-US" sz="1600" err="1">
                <a:solidFill>
                  <a:schemeClr val="tx2"/>
                </a:solidFill>
              </a:rPr>
              <a:t>feux</a:t>
            </a:r>
            <a:endParaRPr lang="en-US" sz="160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 err="1">
                <a:solidFill>
                  <a:schemeClr val="tx2"/>
                </a:solidFill>
              </a:rPr>
              <a:t>Nombre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significatif</a:t>
            </a:r>
            <a:r>
              <a:rPr lang="en-US" sz="1600">
                <a:solidFill>
                  <a:schemeClr val="tx2"/>
                </a:solidFill>
              </a:rPr>
              <a:t> de </a:t>
            </a:r>
            <a:r>
              <a:rPr lang="en-US" sz="1600" err="1">
                <a:solidFill>
                  <a:schemeClr val="tx2"/>
                </a:solidFill>
              </a:rPr>
              <a:t>véhicules</a:t>
            </a:r>
            <a:endParaRPr lang="en-US" sz="160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 err="1">
                <a:solidFill>
                  <a:schemeClr val="tx2"/>
                </a:solidFill>
              </a:rPr>
              <a:t>Congestionné</a:t>
            </a:r>
            <a:endParaRPr lang="en-US" sz="160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</a:rPr>
              <a:t>Heure de pointe : 8-10h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</a:rPr>
              <a:t>Heure </a:t>
            </a:r>
            <a:r>
              <a:rPr lang="en-US" sz="1600" err="1">
                <a:solidFill>
                  <a:schemeClr val="tx2"/>
                </a:solidFill>
              </a:rPr>
              <a:t>creuse</a:t>
            </a:r>
            <a:r>
              <a:rPr lang="en-US" sz="1600">
                <a:solidFill>
                  <a:schemeClr val="tx2"/>
                </a:solidFill>
              </a:rPr>
              <a:t> : 14-16h</a:t>
            </a: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9E43C-5696-484F-94D6-BEDB66183B03}"/>
              </a:ext>
            </a:extLst>
          </p:cNvPr>
          <p:cNvSpPr txBox="1"/>
          <p:nvPr/>
        </p:nvSpPr>
        <p:spPr>
          <a:xfrm>
            <a:off x="5815660" y="4272844"/>
            <a:ext cx="27432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Attention :</a:t>
            </a:r>
          </a:p>
          <a:p>
            <a:pPr marL="342900" indent="-342900">
              <a:buFont typeface="Arial"/>
              <a:buChar char="•"/>
            </a:pPr>
            <a:r>
              <a:rPr lang="en-US" sz="1600" err="1">
                <a:solidFill>
                  <a:schemeClr val="tx2"/>
                </a:solidFill>
              </a:rPr>
              <a:t>Données</a:t>
            </a:r>
            <a:r>
              <a:rPr lang="en-US" sz="1600">
                <a:solidFill>
                  <a:schemeClr val="tx2"/>
                </a:solidFill>
              </a:rPr>
              <a:t> par route et non par file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</a:rPr>
              <a:t>Beaucoup de </a:t>
            </a:r>
            <a:r>
              <a:rPr lang="en-US" sz="1600" err="1">
                <a:solidFill>
                  <a:schemeClr val="tx2"/>
                </a:solidFill>
              </a:rPr>
              <a:t>sens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uniques</a:t>
            </a: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B02B5F8-958D-4F09-B863-DF0D281EBF82}"/>
              </a:ext>
            </a:extLst>
          </p:cNvPr>
          <p:cNvSpPr/>
          <p:nvPr/>
        </p:nvSpPr>
        <p:spPr>
          <a:xfrm>
            <a:off x="2030083" y="3748177"/>
            <a:ext cx="546339" cy="5032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84E101-BC43-42BA-BFAF-ACBF266C2B5B}"/>
              </a:ext>
            </a:extLst>
          </p:cNvPr>
          <p:cNvSpPr/>
          <p:nvPr/>
        </p:nvSpPr>
        <p:spPr>
          <a:xfrm>
            <a:off x="2030082" y="4898365"/>
            <a:ext cx="546339" cy="5032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D4320C3-494E-4FA3-A8DF-B8AE792B3712}"/>
              </a:ext>
            </a:extLst>
          </p:cNvPr>
          <p:cNvSpPr/>
          <p:nvPr/>
        </p:nvSpPr>
        <p:spPr>
          <a:xfrm>
            <a:off x="3784119" y="3086817"/>
            <a:ext cx="546339" cy="5032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5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71E2B-21F7-4738-8972-EEA6ACC9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Environnement d'entraînement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C5FC9-3F12-4581-9B60-CF6B318A8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30" y="2160589"/>
            <a:ext cx="4296923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fr-FR"/>
              <a:t>Maillage routier :</a:t>
            </a:r>
            <a:endParaRPr lang="en-US"/>
          </a:p>
          <a:p>
            <a:pPr lvl="1">
              <a:buAutoNum type="arabicPeriod"/>
            </a:pPr>
            <a:r>
              <a:rPr lang="fr-FR"/>
              <a:t>Besoin métier </a:t>
            </a:r>
            <a:r>
              <a:rPr lang="fr-FR" i="1"/>
              <a:t>=&gt;</a:t>
            </a:r>
            <a:r>
              <a:rPr lang="fr-FR"/>
              <a:t> </a:t>
            </a:r>
            <a:r>
              <a:rPr lang="fr-FR" u="sng"/>
              <a:t>Issy les Moulineaux</a:t>
            </a:r>
          </a:p>
          <a:p>
            <a:pPr lvl="1">
              <a:buAutoNum type="arabicPeriod"/>
            </a:pPr>
            <a:r>
              <a:rPr lang="fr-FR"/>
              <a:t>Importées via Flow depuis OSM</a:t>
            </a:r>
            <a:endParaRPr lang="en-US"/>
          </a:p>
          <a:p>
            <a:pPr>
              <a:buAutoNum type="arabicPeriod"/>
            </a:pPr>
            <a:r>
              <a:rPr lang="fr-FR"/>
              <a:t>Modélisation :</a:t>
            </a:r>
          </a:p>
          <a:p>
            <a:pPr lvl="1">
              <a:buAutoNum type="arabicPeriod"/>
            </a:pPr>
            <a:r>
              <a:rPr lang="fr-FR"/>
              <a:t>Débits de voitures d'après </a:t>
            </a:r>
            <a:r>
              <a:rPr lang="fr-FR" b="1"/>
              <a:t>TomTom</a:t>
            </a:r>
          </a:p>
          <a:p>
            <a:pPr lvl="1">
              <a:buAutoNum type="arabicPeriod"/>
            </a:pPr>
            <a:r>
              <a:rPr lang="fr-FR"/>
              <a:t>Choix des trajectoires des voitures pilotées par </a:t>
            </a:r>
            <a:r>
              <a:rPr lang="fr-FR" i="1"/>
              <a:t>Sumo</a:t>
            </a:r>
          </a:p>
          <a:p>
            <a:endParaRPr lang="fr-FR"/>
          </a:p>
        </p:txBody>
      </p:sp>
      <p:pic>
        <p:nvPicPr>
          <p:cNvPr id="6" name="Image 6" descr="Une image contenant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F9B18C6B-CE4B-4E3D-B4ED-87223FD8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86" y="2160964"/>
            <a:ext cx="3963075" cy="2731472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B72CBFF2-4CCB-400C-9926-B7D533D5360D}"/>
              </a:ext>
            </a:extLst>
          </p:cNvPr>
          <p:cNvSpPr/>
          <p:nvPr/>
        </p:nvSpPr>
        <p:spPr>
          <a:xfrm>
            <a:off x="6753974" y="3220988"/>
            <a:ext cx="389725" cy="5293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CBC461-FDFF-48C9-9FFF-44FFE393569C}"/>
              </a:ext>
            </a:extLst>
          </p:cNvPr>
          <p:cNvSpPr/>
          <p:nvPr/>
        </p:nvSpPr>
        <p:spPr>
          <a:xfrm>
            <a:off x="6784780" y="3912180"/>
            <a:ext cx="389725" cy="5293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1CF5D24-A5A5-4C98-8D01-E2ADF91E5117}"/>
              </a:ext>
            </a:extLst>
          </p:cNvPr>
          <p:cNvSpPr/>
          <p:nvPr/>
        </p:nvSpPr>
        <p:spPr>
          <a:xfrm>
            <a:off x="8222462" y="2842034"/>
            <a:ext cx="389725" cy="5293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70C8C1-68E9-4931-914B-24BDEE00462E}"/>
              </a:ext>
            </a:extLst>
          </p:cNvPr>
          <p:cNvCxnSpPr/>
          <p:nvPr/>
        </p:nvCxnSpPr>
        <p:spPr>
          <a:xfrm>
            <a:off x="6852354" y="1984021"/>
            <a:ext cx="30105" cy="6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3D61D1-930A-40DC-AB5C-3BDFCFF69F12}"/>
              </a:ext>
            </a:extLst>
          </p:cNvPr>
          <p:cNvCxnSpPr>
            <a:cxnSpLocks/>
          </p:cNvCxnSpPr>
          <p:nvPr/>
        </p:nvCxnSpPr>
        <p:spPr>
          <a:xfrm flipH="1">
            <a:off x="8914459" y="3385725"/>
            <a:ext cx="825968" cy="40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8A9363-0415-460F-B5B6-8AC4D98D57ED}"/>
              </a:ext>
            </a:extLst>
          </p:cNvPr>
          <p:cNvCxnSpPr>
            <a:cxnSpLocks/>
          </p:cNvCxnSpPr>
          <p:nvPr/>
        </p:nvCxnSpPr>
        <p:spPr>
          <a:xfrm flipV="1">
            <a:off x="5478872" y="4431829"/>
            <a:ext cx="632179" cy="148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1055C-CE25-439E-9FB1-044C64F20CA5}"/>
              </a:ext>
            </a:extLst>
          </p:cNvPr>
          <p:cNvCxnSpPr>
            <a:cxnSpLocks/>
          </p:cNvCxnSpPr>
          <p:nvPr/>
        </p:nvCxnSpPr>
        <p:spPr>
          <a:xfrm>
            <a:off x="5375392" y="3498613"/>
            <a:ext cx="698030" cy="293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DF2A0E-B9F5-4FB2-90C4-53F0A4BF3B04}"/>
              </a:ext>
            </a:extLst>
          </p:cNvPr>
          <p:cNvSpPr txBox="1"/>
          <p:nvPr/>
        </p:nvSpPr>
        <p:spPr>
          <a:xfrm>
            <a:off x="6156090" y="1555867"/>
            <a:ext cx="16143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1200 </a:t>
            </a:r>
            <a:r>
              <a:rPr lang="en-US" sz="1400" err="1">
                <a:solidFill>
                  <a:schemeClr val="accent2">
                    <a:lumMod val="75000"/>
                  </a:schemeClr>
                </a:solidFill>
              </a:rPr>
              <a:t>voitures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/ 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1068F-17DD-4066-89E9-1FFB21C6C0D7}"/>
              </a:ext>
            </a:extLst>
          </p:cNvPr>
          <p:cNvSpPr txBox="1"/>
          <p:nvPr/>
        </p:nvSpPr>
        <p:spPr>
          <a:xfrm>
            <a:off x="4415720" y="3145719"/>
            <a:ext cx="1548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220 </a:t>
            </a:r>
            <a:r>
              <a:rPr lang="en-US" sz="1400" err="1">
                <a:solidFill>
                  <a:schemeClr val="accent2">
                    <a:lumMod val="75000"/>
                  </a:schemeClr>
                </a:solidFill>
              </a:rPr>
              <a:t>voitures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/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83165-1682-475E-972D-D492F74A5546}"/>
              </a:ext>
            </a:extLst>
          </p:cNvPr>
          <p:cNvSpPr txBox="1"/>
          <p:nvPr/>
        </p:nvSpPr>
        <p:spPr>
          <a:xfrm>
            <a:off x="4519201" y="4575645"/>
            <a:ext cx="1548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15 </a:t>
            </a:r>
            <a:r>
              <a:rPr lang="en-US" sz="1400" err="1">
                <a:solidFill>
                  <a:schemeClr val="accent2">
                    <a:lumMod val="75000"/>
                  </a:schemeClr>
                </a:solidFill>
              </a:rPr>
              <a:t>voitures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/ 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6C82E-4C31-4C85-8D8B-A238826D20F1}"/>
              </a:ext>
            </a:extLst>
          </p:cNvPr>
          <p:cNvSpPr txBox="1"/>
          <p:nvPr/>
        </p:nvSpPr>
        <p:spPr>
          <a:xfrm>
            <a:off x="9796756" y="3032830"/>
            <a:ext cx="15484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1300 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err="1">
                <a:solidFill>
                  <a:schemeClr val="accent2">
                    <a:lumMod val="75000"/>
                  </a:schemeClr>
                </a:solidFill>
              </a:rPr>
              <a:t>voitures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 / h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1E9F5BE-CB2A-4574-A969-1AE577E4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99" y="5376911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400"/>
            </a:br>
            <a:endParaRPr lang="en-US" sz="340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9FCA3859-49FB-4EFF-9C7A-25FC194E3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2" r="15115" b="-3"/>
          <a:stretch/>
        </p:blipFill>
        <p:spPr>
          <a:xfrm>
            <a:off x="1078319" y="2874195"/>
            <a:ext cx="3644013" cy="3296358"/>
          </a:xfrm>
          <a:prstGeom prst="rect">
            <a:avLst/>
          </a:prstGeom>
        </p:spPr>
      </p:pic>
      <p:pic>
        <p:nvPicPr>
          <p:cNvPr id="28" name="Image 4" descr="Une image contenant bâtiment&#10;&#10;Description générée avec un niveau de confiance très élevé">
            <a:extLst>
              <a:ext uri="{FF2B5EF4-FFF2-40B4-BE49-F238E27FC236}">
                <a16:creationId xmlns:a16="http://schemas.microsoft.com/office/drawing/2014/main" id="{3060D38E-325C-4842-92F0-36A6256B0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27" r="9843"/>
          <a:stretch/>
        </p:blipFill>
        <p:spPr>
          <a:xfrm>
            <a:off x="5329958" y="2872605"/>
            <a:ext cx="3662828" cy="330576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ACBFA9-AB2C-47A9-9501-14F29B74EEFB}"/>
              </a:ext>
            </a:extLst>
          </p:cNvPr>
          <p:cNvSpPr txBox="1"/>
          <p:nvPr/>
        </p:nvSpPr>
        <p:spPr>
          <a:xfrm>
            <a:off x="1530980" y="239954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7F7F7F"/>
                </a:solidFill>
              </a:rPr>
              <a:t>Sumo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3AE3272-1BB1-466F-9876-AF56782B52A8}"/>
              </a:ext>
            </a:extLst>
          </p:cNvPr>
          <p:cNvSpPr txBox="1"/>
          <p:nvPr/>
        </p:nvSpPr>
        <p:spPr>
          <a:xfrm>
            <a:off x="5788872" y="239954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rgbClr val="7F7F7F"/>
                </a:solidFill>
              </a:rPr>
              <a:t>TomTom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D9EF6C7-802B-406B-85E1-8FB18B27B42F}"/>
              </a:ext>
            </a:extLst>
          </p:cNvPr>
          <p:cNvSpPr txBox="1">
            <a:spLocks/>
          </p:cNvSpPr>
          <p:nvPr/>
        </p:nvSpPr>
        <p:spPr>
          <a:xfrm>
            <a:off x="1212479" y="551432"/>
            <a:ext cx="701320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Environnement d'entraînement</a:t>
            </a:r>
            <a:endParaRPr lang="en-US"/>
          </a:p>
          <a:p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EFDCC-106B-446A-B1A5-83EA03EC4019}"/>
              </a:ext>
            </a:extLst>
          </p:cNvPr>
          <p:cNvSpPr txBox="1"/>
          <p:nvPr/>
        </p:nvSpPr>
        <p:spPr>
          <a:xfrm>
            <a:off x="897349" y="1518237"/>
            <a:ext cx="1031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Idée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33CFE-B053-4D78-AB16-12720659D9CF}"/>
              </a:ext>
            </a:extLst>
          </p:cNvPr>
          <p:cNvSpPr txBox="1"/>
          <p:nvPr/>
        </p:nvSpPr>
        <p:spPr>
          <a:xfrm>
            <a:off x="1855141" y="1516474"/>
            <a:ext cx="4925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tx2"/>
                </a:solidFill>
              </a:rPr>
              <a:t>Avoir</a:t>
            </a:r>
            <a:r>
              <a:rPr lang="en-US">
                <a:solidFill>
                  <a:schemeClr val="tx2"/>
                </a:solidFill>
              </a:rPr>
              <a:t> un environment </a:t>
            </a:r>
            <a:r>
              <a:rPr lang="en-US" err="1">
                <a:solidFill>
                  <a:schemeClr val="tx2"/>
                </a:solidFill>
              </a:rPr>
              <a:t>d'entraînement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b="1" err="1">
                <a:solidFill>
                  <a:schemeClr val="tx2"/>
                </a:solidFill>
              </a:rPr>
              <a:t>cohérent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avec les </a:t>
            </a:r>
            <a:r>
              <a:rPr lang="en-US" i="1" err="1">
                <a:solidFill>
                  <a:schemeClr val="tx2"/>
                </a:solidFill>
              </a:rPr>
              <a:t>mesures</a:t>
            </a:r>
            <a:r>
              <a:rPr lang="en-US" i="1">
                <a:solidFill>
                  <a:schemeClr val="tx2"/>
                </a:solidFill>
              </a:rPr>
              <a:t> TomTom</a:t>
            </a:r>
          </a:p>
        </p:txBody>
      </p:sp>
    </p:spTree>
    <p:extLst>
      <p:ext uri="{BB962C8B-B14F-4D97-AF65-F5344CB8AC3E}">
        <p14:creationId xmlns:p14="http://schemas.microsoft.com/office/powerpoint/2010/main" val="3446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B674B-4D1A-464D-9BEE-E4494EC5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/>
              <a:t>Résultats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9" descr="A drawing of a person&#10;&#10;Description generated with high confidence">
            <a:extLst>
              <a:ext uri="{FF2B5EF4-FFF2-40B4-BE49-F238E27FC236}">
                <a16:creationId xmlns:a16="http://schemas.microsoft.com/office/drawing/2014/main" id="{37A2997F-34CD-45BA-A306-B0BF1CDA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96" y="2140831"/>
            <a:ext cx="1870664" cy="600781"/>
          </a:xfrm>
          <a:prstGeom prst="rect">
            <a:avLst/>
          </a:prstGeom>
        </p:spPr>
      </p:pic>
      <p:pic>
        <p:nvPicPr>
          <p:cNvPr id="17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B72A88-6E9D-44D1-8838-1A9605A6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70" y="1714812"/>
            <a:ext cx="1802460" cy="2957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1B2F44-70F5-4055-BB66-D0495D9E6C6C}"/>
              </a:ext>
            </a:extLst>
          </p:cNvPr>
          <p:cNvSpPr txBox="1"/>
          <p:nvPr/>
        </p:nvSpPr>
        <p:spPr>
          <a:xfrm>
            <a:off x="944386" y="1678163"/>
            <a:ext cx="138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Modèle 1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7C3B7DCE-4969-47C4-91AB-B1C49561D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1" y="3405166"/>
            <a:ext cx="10306755" cy="28604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A82127-72A9-4C3C-B715-E87E466AC8DE}"/>
              </a:ext>
            </a:extLst>
          </p:cNvPr>
          <p:cNvSpPr txBox="1"/>
          <p:nvPr/>
        </p:nvSpPr>
        <p:spPr>
          <a:xfrm>
            <a:off x="5619867" y="6363053"/>
            <a:ext cx="824089" cy="2864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Itération</a:t>
            </a: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C8E7A33A-0145-49DA-BB05-AC1C7E829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67" y="4605572"/>
            <a:ext cx="283163" cy="2338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57C991-475E-49EA-98BA-B681DF9A84BB}"/>
              </a:ext>
            </a:extLst>
          </p:cNvPr>
          <p:cNvSpPr txBox="1"/>
          <p:nvPr/>
        </p:nvSpPr>
        <p:spPr>
          <a:xfrm>
            <a:off x="5506978" y="2976386"/>
            <a:ext cx="1040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0E6D17-91AB-443A-9E9F-FA07A5070CD5}"/>
              </a:ext>
            </a:extLst>
          </p:cNvPr>
          <p:cNvSpPr txBox="1"/>
          <p:nvPr/>
        </p:nvSpPr>
        <p:spPr>
          <a:xfrm>
            <a:off x="7706548" y="5147733"/>
            <a:ext cx="32606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6C911C"/>
                </a:solidFill>
              </a:rPr>
              <a:t>9.84 millions d'itérations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6C911C"/>
                </a:solidFill>
              </a:rPr>
              <a:t>4h 47min @ 4 CPUs physiques avec hyperthreading</a:t>
            </a: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rgbClr val="6C9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7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F98D13-CDD8-4182-810F-2E9E9D80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FR"/>
              <a:t>Difficultés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1A703-825C-4647-A1CE-80F58490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endParaRPr lang="fr-FR"/>
          </a:p>
          <a:p>
            <a:pPr>
              <a:buAutoNum type="arabicPeriod"/>
            </a:pPr>
            <a:r>
              <a:rPr lang="fr-FR"/>
              <a:t>Temps de simulation</a:t>
            </a:r>
          </a:p>
          <a:p>
            <a:pPr>
              <a:buAutoNum type="arabicPeriod"/>
            </a:pPr>
            <a:r>
              <a:rPr lang="fr-FR"/>
              <a:t>Interface entre les environnements d'entraînement et de production</a:t>
            </a:r>
            <a:endParaRPr lang="en-US"/>
          </a:p>
          <a:p>
            <a:pPr>
              <a:buAutoNum type="arabicPeriod"/>
            </a:pPr>
            <a:r>
              <a:rPr lang="fr-FR"/>
              <a:t>Coût d'entrée des bibliothèques utilisées</a:t>
            </a:r>
          </a:p>
          <a:p>
            <a:pPr>
              <a:buAutoNum type="arabicPeriod"/>
            </a:pPr>
            <a:r>
              <a:rPr lang="fr-FR"/>
              <a:t>Fidélité par rapport à l'environnement de simulation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31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B2DCD1-6F2B-4E77-B649-5618E7B6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Agenda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48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6DF27C-1EA7-4434-BEE4-851F866B9A5C}"/>
              </a:ext>
            </a:extLst>
          </p:cNvPr>
          <p:cNvCxnSpPr>
            <a:cxnSpLocks/>
          </p:cNvCxnSpPr>
          <p:nvPr/>
        </p:nvCxnSpPr>
        <p:spPr>
          <a:xfrm flipH="1">
            <a:off x="6713008" y="2860674"/>
            <a:ext cx="9407" cy="21166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42FEE3-BD55-413B-BD04-3CE328A3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94A216-EA87-4219-848C-721D901502BE}"/>
              </a:ext>
            </a:extLst>
          </p:cNvPr>
          <p:cNvSpPr/>
          <p:nvPr/>
        </p:nvSpPr>
        <p:spPr>
          <a:xfrm>
            <a:off x="3452499" y="3356016"/>
            <a:ext cx="2267184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Modèle de feux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CF3637-69C8-498F-9FA7-78F8EFCCE6DD}"/>
              </a:ext>
            </a:extLst>
          </p:cNvPr>
          <p:cNvSpPr/>
          <p:nvPr/>
        </p:nvSpPr>
        <p:spPr>
          <a:xfrm>
            <a:off x="5719684" y="4070979"/>
            <a:ext cx="3396072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Modèle de feux + voitures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6E5942-C299-417F-9C03-5892C8A8F0C5}"/>
              </a:ext>
            </a:extLst>
          </p:cNvPr>
          <p:cNvSpPr/>
          <p:nvPr/>
        </p:nvSpPr>
        <p:spPr>
          <a:xfrm>
            <a:off x="3452499" y="4767127"/>
            <a:ext cx="3254961" cy="489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Infrastructure de calcul distribué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BBCCB7-9387-44C7-9775-D4C7CC482676}"/>
              </a:ext>
            </a:extLst>
          </p:cNvPr>
          <p:cNvCxnSpPr/>
          <p:nvPr/>
        </p:nvCxnSpPr>
        <p:spPr>
          <a:xfrm>
            <a:off x="3420416" y="2832452"/>
            <a:ext cx="28221" cy="23142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FE434C7-4624-4B02-9199-23F1AC1764B4}"/>
              </a:ext>
            </a:extLst>
          </p:cNvPr>
          <p:cNvSpPr/>
          <p:nvPr/>
        </p:nvSpPr>
        <p:spPr>
          <a:xfrm>
            <a:off x="3047647" y="2149240"/>
            <a:ext cx="762000" cy="68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6C911C"/>
                </a:solidFill>
              </a:rPr>
              <a:t>Ajd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75095-BCCE-4C50-8BAC-470296275198}"/>
              </a:ext>
            </a:extLst>
          </p:cNvPr>
          <p:cNvCxnSpPr>
            <a:cxnSpLocks/>
          </p:cNvCxnSpPr>
          <p:nvPr/>
        </p:nvCxnSpPr>
        <p:spPr>
          <a:xfrm>
            <a:off x="5706416" y="2841859"/>
            <a:ext cx="9407" cy="15898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AFCB9A8-E067-4CD2-B5F4-A0F4CBA1F815}"/>
              </a:ext>
            </a:extLst>
          </p:cNvPr>
          <p:cNvSpPr/>
          <p:nvPr/>
        </p:nvSpPr>
        <p:spPr>
          <a:xfrm>
            <a:off x="5333647" y="2158647"/>
            <a:ext cx="762000" cy="68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6C911C"/>
                </a:solidFill>
              </a:rPr>
              <a:t>20/5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C6E404-814E-4D6F-9E2F-2CF5639A00E3}"/>
              </a:ext>
            </a:extLst>
          </p:cNvPr>
          <p:cNvSpPr/>
          <p:nvPr/>
        </p:nvSpPr>
        <p:spPr>
          <a:xfrm>
            <a:off x="6349646" y="2177462"/>
            <a:ext cx="762000" cy="68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6C911C"/>
                </a:solidFill>
              </a:rPr>
              <a:t>1/6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5332A9-945F-46E4-9D3F-11789E0C383D}"/>
              </a:ext>
            </a:extLst>
          </p:cNvPr>
          <p:cNvCxnSpPr>
            <a:cxnSpLocks/>
          </p:cNvCxnSpPr>
          <p:nvPr/>
        </p:nvCxnSpPr>
        <p:spPr>
          <a:xfrm flipH="1">
            <a:off x="9111897" y="2870081"/>
            <a:ext cx="0" cy="14487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607B7B-F11F-4273-9291-CC6E52D544AD}"/>
              </a:ext>
            </a:extLst>
          </p:cNvPr>
          <p:cNvSpPr/>
          <p:nvPr/>
        </p:nvSpPr>
        <p:spPr>
          <a:xfrm>
            <a:off x="8739128" y="2186869"/>
            <a:ext cx="762000" cy="686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6C911C"/>
                </a:solidFill>
              </a:rPr>
              <a:t>15/6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744B0-0921-42F8-81AD-366C3A5CD686}"/>
              </a:ext>
            </a:extLst>
          </p:cNvPr>
          <p:cNvSpPr txBox="1"/>
          <p:nvPr/>
        </p:nvSpPr>
        <p:spPr>
          <a:xfrm>
            <a:off x="347604" y="3254492"/>
            <a:ext cx="28278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Choix quartier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Architecture</a:t>
            </a:r>
          </a:p>
          <a:p>
            <a:pPr marL="800100" lvl="1" indent="-342900">
              <a:buAutoNum type="arabicPeriod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Entrainement</a:t>
            </a:r>
          </a:p>
          <a:p>
            <a:pPr marL="800100" lvl="1" indent="-342900">
              <a:buAutoNum type="arabicPeriod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Production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Familiarisation avec les outils</a:t>
            </a:r>
          </a:p>
        </p:txBody>
      </p:sp>
    </p:spTree>
    <p:extLst>
      <p:ext uri="{BB962C8B-B14F-4D97-AF65-F5344CB8AC3E}">
        <p14:creationId xmlns:p14="http://schemas.microsoft.com/office/powerpoint/2010/main" val="190650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D449-6BFB-4B23-87D3-048681A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928"/>
          </a:xfrm>
        </p:spPr>
        <p:txBody>
          <a:bodyPr>
            <a:normAutofit fontScale="90000"/>
          </a:bodyPr>
          <a:lstStyle/>
          <a:p>
            <a:r>
              <a:rPr lang="fr-FR"/>
              <a:t>Contexte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68ED-2414-47C5-9B96-991097A71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53116"/>
            <a:ext cx="4184035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Pollution, l'émission de CO2: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38E0E-E05F-4E3C-ACFA-6AE8C9E2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253116"/>
            <a:ext cx="41840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Economie</a:t>
            </a:r>
          </a:p>
          <a:p>
            <a:endParaRPr lang="fr-FR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0331F1F-9CD0-4D29-B3F2-08537EEF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94" y="1640971"/>
            <a:ext cx="2494000" cy="47798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BD79792-C7EC-4848-81B7-5CD41FA391A0}"/>
              </a:ext>
            </a:extLst>
          </p:cNvPr>
          <p:cNvSpPr txBox="1"/>
          <p:nvPr/>
        </p:nvSpPr>
        <p:spPr>
          <a:xfrm>
            <a:off x="815515" y="64810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/>
              <a:t>Source : CITEPA 2017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CCB91E-B703-4DAD-BCEC-5A23BE3A85A5}"/>
              </a:ext>
            </a:extLst>
          </p:cNvPr>
          <p:cNvSpPr txBox="1"/>
          <p:nvPr/>
        </p:nvSpPr>
        <p:spPr>
          <a:xfrm>
            <a:off x="4867275" y="1726205"/>
            <a:ext cx="41043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tx2"/>
                </a:solidFill>
              </a:rPr>
              <a:t>Impact des embouteillages :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accent2"/>
                </a:solidFill>
              </a:rPr>
              <a:t>17 Milliards d'€ </a:t>
            </a:r>
            <a:r>
              <a:rPr lang="fr-FR">
                <a:solidFill>
                  <a:schemeClr val="tx2"/>
                </a:solidFill>
              </a:rPr>
              <a:t>en 2013 (12,5 pour le trou de la Sécurité sociale).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accent2"/>
                </a:solidFill>
              </a:rPr>
              <a:t>350 Milliards d'€</a:t>
            </a:r>
            <a:r>
              <a:rPr lang="fr-FR"/>
              <a:t> </a:t>
            </a:r>
            <a:r>
              <a:rPr lang="fr-FR">
                <a:solidFill>
                  <a:schemeClr val="tx2"/>
                </a:solidFill>
              </a:rPr>
              <a:t>sur 15 ans.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tx2"/>
                </a:solidFill>
              </a:rPr>
              <a:t>Un automobiliste parisien passe en moyenne</a:t>
            </a:r>
            <a:r>
              <a:rPr lang="fr-FR"/>
              <a:t> </a:t>
            </a:r>
            <a:r>
              <a:rPr lang="fr-FR">
                <a:solidFill>
                  <a:schemeClr val="accent2"/>
                </a:solidFill>
              </a:rPr>
              <a:t>64h</a:t>
            </a:r>
            <a:r>
              <a:rPr lang="fr-FR"/>
              <a:t> </a:t>
            </a:r>
            <a:r>
              <a:rPr lang="fr-FR">
                <a:solidFill>
                  <a:schemeClr val="tx2"/>
                </a:solidFill>
              </a:rPr>
              <a:t>dans les bouchons en 2016.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1B82B9-4D2F-4037-9FDC-4B2979D900F9}"/>
              </a:ext>
            </a:extLst>
          </p:cNvPr>
          <p:cNvSpPr txBox="1"/>
          <p:nvPr/>
        </p:nvSpPr>
        <p:spPr>
          <a:xfrm>
            <a:off x="4869819" y="378207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/>
              <a:t>Source : rapport de l'</a:t>
            </a:r>
            <a:r>
              <a:rPr lang="fr-FR" sz="1000" err="1"/>
              <a:t>Inrix</a:t>
            </a:r>
          </a:p>
        </p:txBody>
      </p:sp>
    </p:spTree>
    <p:extLst>
      <p:ext uri="{BB962C8B-B14F-4D97-AF65-F5344CB8AC3E}">
        <p14:creationId xmlns:p14="http://schemas.microsoft.com/office/powerpoint/2010/main" val="272298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7006-9D0C-4826-9C0B-25BD68B0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235A-3B13-426E-863A-3BC59499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118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400" err="1"/>
              <a:t>Outils</a:t>
            </a:r>
            <a:r>
              <a:rPr lang="en-US" sz="2400"/>
              <a:t> </a:t>
            </a:r>
            <a:r>
              <a:rPr lang="en-US" sz="2400" err="1"/>
              <a:t>utilisés</a:t>
            </a:r>
          </a:p>
          <a:p>
            <a:pPr>
              <a:buAutoNum type="arabicPeriod"/>
            </a:pPr>
            <a:r>
              <a:rPr lang="en-US" sz="2400"/>
              <a:t>Paramétrage du </a:t>
            </a:r>
            <a:r>
              <a:rPr lang="en-US" sz="2400" err="1"/>
              <a:t>modèle</a:t>
            </a:r>
          </a:p>
          <a:p>
            <a:pPr>
              <a:buAutoNum type="arabicPeriod"/>
            </a:pPr>
            <a:r>
              <a:rPr lang="en-US" sz="2400" err="1"/>
              <a:t>Modélisation</a:t>
            </a:r>
            <a:r>
              <a:rPr lang="en-US" sz="2400"/>
              <a:t> du quartier dans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Sumo </a:t>
            </a:r>
            <a:r>
              <a:rPr lang="en-US" sz="2400"/>
              <a:t>grace à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TomTom </a:t>
            </a:r>
            <a:r>
              <a:rPr lang="en-US" sz="2400"/>
              <a:t>et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OSM</a:t>
            </a:r>
          </a:p>
          <a:p>
            <a:pPr>
              <a:buAutoNum type="arabicPeriod"/>
            </a:pPr>
            <a:r>
              <a:rPr lang="en-US" sz="2400"/>
              <a:t>Premiers </a:t>
            </a:r>
            <a:r>
              <a:rPr lang="en-US" sz="2400" err="1"/>
              <a:t>résultats</a:t>
            </a:r>
          </a:p>
          <a:p>
            <a:pPr>
              <a:buAutoNum type="arabicPeriod"/>
            </a:pPr>
            <a:r>
              <a:rPr lang="en-US" sz="2400"/>
              <a:t>Difficultés et Agenda</a:t>
            </a:r>
          </a:p>
        </p:txBody>
      </p:sp>
    </p:spTree>
    <p:extLst>
      <p:ext uri="{BB962C8B-B14F-4D97-AF65-F5344CB8AC3E}">
        <p14:creationId xmlns:p14="http://schemas.microsoft.com/office/powerpoint/2010/main" val="52999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 4" descr="Une image contenant arbre, extérieur, forêt, vert&#10;&#10;Description générée avec un niveau de confiance très élevé">
            <a:extLst>
              <a:ext uri="{FF2B5EF4-FFF2-40B4-BE49-F238E27FC236}">
                <a16:creationId xmlns:a16="http://schemas.microsoft.com/office/drawing/2014/main" id="{16C73695-0F67-441D-8B7D-E12D38D84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6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C53A43-EF7B-44BC-A21E-E28B675A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28" y="3330636"/>
            <a:ext cx="5216647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Merci pour </a:t>
            </a:r>
            <a:r>
              <a:rPr lang="en-US" sz="2600" err="1">
                <a:solidFill>
                  <a:schemeClr val="tx2"/>
                </a:solidFill>
              </a:rPr>
              <a:t>votre</a:t>
            </a:r>
            <a:r>
              <a:rPr lang="en-US" sz="2600">
                <a:solidFill>
                  <a:schemeClr val="tx2"/>
                </a:solidFill>
              </a:rPr>
              <a:t> attention.</a:t>
            </a:r>
            <a:br>
              <a:rPr lang="en-US" sz="2600">
                <a:solidFill>
                  <a:schemeClr val="tx2"/>
                </a:solidFill>
              </a:rPr>
            </a:br>
            <a:br>
              <a:rPr lang="en-US" sz="2600"/>
            </a:br>
            <a:br>
              <a:rPr lang="en-US" sz="2600"/>
            </a:br>
            <a:r>
              <a:rPr lang="en-US" sz="4800" err="1"/>
              <a:t>Avez-vous</a:t>
            </a:r>
            <a:br>
              <a:rPr lang="en-US" sz="4800"/>
            </a:br>
            <a:r>
              <a:rPr lang="en-US" sz="4800"/>
              <a:t> des questions?</a:t>
            </a:r>
            <a:br>
              <a:rPr lang="en-US" sz="4800"/>
            </a:br>
            <a:endParaRPr lang="en-US" sz="2600"/>
          </a:p>
          <a:p>
            <a:pPr algn="r">
              <a:lnSpc>
                <a:spcPct val="90000"/>
              </a:lnSpc>
            </a:pPr>
            <a:endParaRPr lang="en-US" sz="26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7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20B8F-2E1B-45AD-9C1B-1ED6111D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/>
              <a:t>Plan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F2F7038-10B7-401A-930E-23040609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9" y="1859552"/>
            <a:ext cx="6583483" cy="37020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Architecture technique du projet</a:t>
            </a: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Sumo, Flow, </a:t>
            </a:r>
            <a:r>
              <a:rPr lang="fr-FR" sz="2400" err="1">
                <a:solidFill>
                  <a:schemeClr val="tx2"/>
                </a:solidFill>
              </a:rPr>
              <a:t>RLlib</a:t>
            </a:r>
            <a:endParaRPr lang="fr-FR" sz="2400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États, actions et récompenses</a:t>
            </a: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Scénario d'entraînement</a:t>
            </a: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Difficultés</a:t>
            </a: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Agenda</a:t>
            </a:r>
            <a:endParaRPr lang="fr-FR">
              <a:solidFill>
                <a:schemeClr val="tx2"/>
              </a:solidFill>
            </a:endParaRPr>
          </a:p>
          <a:p>
            <a:pPr>
              <a:buAutoNum type="arabicPeriod"/>
            </a:pPr>
            <a:r>
              <a:rPr lang="fr-FR" sz="2400">
                <a:solidFill>
                  <a:schemeClr val="tx2"/>
                </a:solidFill>
              </a:rPr>
              <a:t>Conclusion</a:t>
            </a:r>
          </a:p>
          <a:p>
            <a:pPr>
              <a:buAutoNum type="arabicPeriod"/>
            </a:pPr>
            <a:endParaRPr lang="fr-FR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C738AB-8EE6-4F84-96C0-AA97A4E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Architecture</a:t>
            </a:r>
          </a:p>
          <a:p>
            <a:pPr algn="r"/>
            <a:endParaRPr lang="en-US" sz="540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9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FCFE8-ABD2-4ACD-907D-D4989C62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023"/>
          </a:xfrm>
        </p:spPr>
        <p:txBody>
          <a:bodyPr/>
          <a:lstStyle/>
          <a:p>
            <a:r>
              <a:rPr lang="fr-FR"/>
              <a:t>Architecture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7D05B809-30D4-4E17-B547-38086D33906F}"/>
              </a:ext>
            </a:extLst>
          </p:cNvPr>
          <p:cNvSpPr txBox="1"/>
          <p:nvPr/>
        </p:nvSpPr>
        <p:spPr>
          <a:xfrm>
            <a:off x="906756" y="1499423"/>
            <a:ext cx="1934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Entraînement</a:t>
            </a:r>
            <a:r>
              <a:rPr lang="en-US" b="1">
                <a:solidFill>
                  <a:schemeClr val="accent2"/>
                </a:solidFill>
              </a:rPr>
              <a:t> :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557A86A5-40A9-419C-821E-D48A814F3788}"/>
              </a:ext>
            </a:extLst>
          </p:cNvPr>
          <p:cNvSpPr txBox="1"/>
          <p:nvPr/>
        </p:nvSpPr>
        <p:spPr>
          <a:xfrm>
            <a:off x="934977" y="3954756"/>
            <a:ext cx="1934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Production</a:t>
            </a:r>
            <a:r>
              <a:rPr lang="en-US" b="1">
                <a:solidFill>
                  <a:schemeClr val="accent2"/>
                </a:solidFill>
              </a:rPr>
              <a:t> :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627" name="Rectangle: Rounded Corners 626">
            <a:extLst>
              <a:ext uri="{FF2B5EF4-FFF2-40B4-BE49-F238E27FC236}">
                <a16:creationId xmlns:a16="http://schemas.microsoft.com/office/drawing/2014/main" id="{665B9F4C-101C-4B2F-BB09-F405347C07C8}"/>
              </a:ext>
            </a:extLst>
          </p:cNvPr>
          <p:cNvSpPr/>
          <p:nvPr/>
        </p:nvSpPr>
        <p:spPr>
          <a:xfrm>
            <a:off x="3055290" y="2439106"/>
            <a:ext cx="874888" cy="77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OSM</a:t>
            </a:r>
          </a:p>
        </p:txBody>
      </p:sp>
      <p:sp>
        <p:nvSpPr>
          <p:cNvPr id="628" name="Arrow: Right 627">
            <a:extLst>
              <a:ext uri="{FF2B5EF4-FFF2-40B4-BE49-F238E27FC236}">
                <a16:creationId xmlns:a16="http://schemas.microsoft.com/office/drawing/2014/main" id="{266FF9CD-70DA-4A81-99D8-DE08AA0C01DE}"/>
              </a:ext>
            </a:extLst>
          </p:cNvPr>
          <p:cNvSpPr/>
          <p:nvPr/>
        </p:nvSpPr>
        <p:spPr>
          <a:xfrm>
            <a:off x="4135124" y="2693380"/>
            <a:ext cx="630296" cy="28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: Rounded Corners 628">
            <a:extLst>
              <a:ext uri="{FF2B5EF4-FFF2-40B4-BE49-F238E27FC236}">
                <a16:creationId xmlns:a16="http://schemas.microsoft.com/office/drawing/2014/main" id="{8580E5C3-3C91-4312-88AF-2B50611EDADF}"/>
              </a:ext>
            </a:extLst>
          </p:cNvPr>
          <p:cNvSpPr/>
          <p:nvPr/>
        </p:nvSpPr>
        <p:spPr>
          <a:xfrm>
            <a:off x="4940300" y="1520708"/>
            <a:ext cx="2671703" cy="2643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: Rounded Corners 629">
            <a:extLst>
              <a:ext uri="{FF2B5EF4-FFF2-40B4-BE49-F238E27FC236}">
                <a16:creationId xmlns:a16="http://schemas.microsoft.com/office/drawing/2014/main" id="{1720BCA3-53CD-4991-9F79-8CDC9F73CA83}"/>
              </a:ext>
            </a:extLst>
          </p:cNvPr>
          <p:cNvSpPr/>
          <p:nvPr/>
        </p:nvSpPr>
        <p:spPr>
          <a:xfrm>
            <a:off x="5373040" y="2056929"/>
            <a:ext cx="1721556" cy="1571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: Rounded Corners 630">
            <a:extLst>
              <a:ext uri="{FF2B5EF4-FFF2-40B4-BE49-F238E27FC236}">
                <a16:creationId xmlns:a16="http://schemas.microsoft.com/office/drawing/2014/main" id="{24258261-C613-4349-B500-6B34746F60BB}"/>
              </a:ext>
            </a:extLst>
          </p:cNvPr>
          <p:cNvSpPr/>
          <p:nvPr/>
        </p:nvSpPr>
        <p:spPr>
          <a:xfrm>
            <a:off x="5815187" y="2499075"/>
            <a:ext cx="837262" cy="620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Sumo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8EE78E9A-AD56-40A0-896C-71566E0A48A6}"/>
              </a:ext>
            </a:extLst>
          </p:cNvPr>
          <p:cNvSpPr txBox="1"/>
          <p:nvPr/>
        </p:nvSpPr>
        <p:spPr>
          <a:xfrm>
            <a:off x="5946776" y="2127368"/>
            <a:ext cx="6171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>
                <a:solidFill>
                  <a:schemeClr val="tx2"/>
                </a:solidFill>
              </a:rPr>
              <a:t>RLlib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DF681427-7D9A-4FE2-8D44-FACFD6726141}"/>
              </a:ext>
            </a:extLst>
          </p:cNvPr>
          <p:cNvSpPr txBox="1"/>
          <p:nvPr/>
        </p:nvSpPr>
        <p:spPr>
          <a:xfrm>
            <a:off x="5956183" y="1647589"/>
            <a:ext cx="5606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Flow</a:t>
            </a:r>
          </a:p>
        </p:txBody>
      </p:sp>
      <p:sp>
        <p:nvSpPr>
          <p:cNvPr id="634" name="Arrow: Right 633">
            <a:extLst>
              <a:ext uri="{FF2B5EF4-FFF2-40B4-BE49-F238E27FC236}">
                <a16:creationId xmlns:a16="http://schemas.microsoft.com/office/drawing/2014/main" id="{1775D829-E7E0-44C0-9E89-B48458845D1E}"/>
              </a:ext>
            </a:extLst>
          </p:cNvPr>
          <p:cNvSpPr/>
          <p:nvPr/>
        </p:nvSpPr>
        <p:spPr>
          <a:xfrm>
            <a:off x="7785198" y="2674565"/>
            <a:ext cx="630296" cy="28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: Rounded Corners 634">
            <a:extLst>
              <a:ext uri="{FF2B5EF4-FFF2-40B4-BE49-F238E27FC236}">
                <a16:creationId xmlns:a16="http://schemas.microsoft.com/office/drawing/2014/main" id="{27F063B9-DD2E-49FD-B895-A90461D05EBB}"/>
              </a:ext>
            </a:extLst>
          </p:cNvPr>
          <p:cNvSpPr/>
          <p:nvPr/>
        </p:nvSpPr>
        <p:spPr>
          <a:xfrm>
            <a:off x="8633882" y="2439104"/>
            <a:ext cx="987777" cy="74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Modèle</a:t>
            </a:r>
          </a:p>
        </p:txBody>
      </p:sp>
      <p:sp>
        <p:nvSpPr>
          <p:cNvPr id="636" name="Rectangle: Rounded Corners 635">
            <a:extLst>
              <a:ext uri="{FF2B5EF4-FFF2-40B4-BE49-F238E27FC236}">
                <a16:creationId xmlns:a16="http://schemas.microsoft.com/office/drawing/2014/main" id="{BEB81C9C-BAA8-450C-9560-0189244600FA}"/>
              </a:ext>
            </a:extLst>
          </p:cNvPr>
          <p:cNvSpPr/>
          <p:nvPr/>
        </p:nvSpPr>
        <p:spPr>
          <a:xfrm>
            <a:off x="2142771" y="4988512"/>
            <a:ext cx="1119480" cy="74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Frontend</a:t>
            </a:r>
          </a:p>
          <a:p>
            <a:pPr algn="ctr"/>
            <a:r>
              <a:rPr lang="en-US" sz="1600"/>
              <a:t>Sim4Sys</a:t>
            </a:r>
            <a:endParaRPr lang="en-US"/>
          </a:p>
        </p:txBody>
      </p:sp>
      <p:sp>
        <p:nvSpPr>
          <p:cNvPr id="637" name="Rectangle: Rounded Corners 636">
            <a:extLst>
              <a:ext uri="{FF2B5EF4-FFF2-40B4-BE49-F238E27FC236}">
                <a16:creationId xmlns:a16="http://schemas.microsoft.com/office/drawing/2014/main" id="{A5B4E815-8007-4F13-B1C4-04BA1890B070}"/>
              </a:ext>
            </a:extLst>
          </p:cNvPr>
          <p:cNvSpPr/>
          <p:nvPr/>
        </p:nvSpPr>
        <p:spPr>
          <a:xfrm>
            <a:off x="4870918" y="4988512"/>
            <a:ext cx="1571036" cy="743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6C911C"/>
                </a:solidFill>
              </a:rPr>
              <a:t>Backend Sim4Sys</a:t>
            </a:r>
            <a:endParaRPr lang="en-US"/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EEB04F0-F0F7-4FFE-BEA0-5D4C0246784B}"/>
              </a:ext>
            </a:extLst>
          </p:cNvPr>
          <p:cNvSpPr/>
          <p:nvPr/>
        </p:nvSpPr>
        <p:spPr>
          <a:xfrm>
            <a:off x="8210548" y="4988512"/>
            <a:ext cx="987777" cy="743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Modèle</a:t>
            </a:r>
          </a:p>
        </p:txBody>
      </p:sp>
      <p:sp>
        <p:nvSpPr>
          <p:cNvPr id="641" name="Arrow: Right 640">
            <a:extLst>
              <a:ext uri="{FF2B5EF4-FFF2-40B4-BE49-F238E27FC236}">
                <a16:creationId xmlns:a16="http://schemas.microsoft.com/office/drawing/2014/main" id="{5BB1EEFB-0F12-4147-AB4D-DF94D945CD15}"/>
              </a:ext>
            </a:extLst>
          </p:cNvPr>
          <p:cNvSpPr/>
          <p:nvPr/>
        </p:nvSpPr>
        <p:spPr>
          <a:xfrm>
            <a:off x="3627124" y="5017010"/>
            <a:ext cx="893703" cy="206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Arrow: Right 644">
            <a:extLst>
              <a:ext uri="{FF2B5EF4-FFF2-40B4-BE49-F238E27FC236}">
                <a16:creationId xmlns:a16="http://schemas.microsoft.com/office/drawing/2014/main" id="{76A3617A-EAB8-49CA-86A0-F1A13A73FE8D}"/>
              </a:ext>
            </a:extLst>
          </p:cNvPr>
          <p:cNvSpPr/>
          <p:nvPr/>
        </p:nvSpPr>
        <p:spPr>
          <a:xfrm rot="10800000">
            <a:off x="3617717" y="5477972"/>
            <a:ext cx="893703" cy="2069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18F75EB4-5D61-4860-9AC9-59DB1F2F77AD}"/>
              </a:ext>
            </a:extLst>
          </p:cNvPr>
          <p:cNvSpPr txBox="1"/>
          <p:nvPr/>
        </p:nvSpPr>
        <p:spPr>
          <a:xfrm>
            <a:off x="3176882" y="4531547"/>
            <a:ext cx="18118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État repère Sim4Sys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EF13C4FF-600A-40EA-A2D1-00FAD957CAD9}"/>
              </a:ext>
            </a:extLst>
          </p:cNvPr>
          <p:cNvSpPr txBox="1"/>
          <p:nvPr/>
        </p:nvSpPr>
        <p:spPr>
          <a:xfrm>
            <a:off x="6563548" y="4531547"/>
            <a:ext cx="15108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État repère OSM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52055D4D-3997-4391-B284-875798090362}"/>
              </a:ext>
            </a:extLst>
          </p:cNvPr>
          <p:cNvSpPr txBox="1"/>
          <p:nvPr/>
        </p:nvSpPr>
        <p:spPr>
          <a:xfrm>
            <a:off x="6695252" y="5820362"/>
            <a:ext cx="12474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Action Sumo</a:t>
            </a:r>
            <a:endParaRPr lang="en-US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B26B682-C79F-4641-908F-18F286F23E30}"/>
              </a:ext>
            </a:extLst>
          </p:cNvPr>
          <p:cNvSpPr txBox="1"/>
          <p:nvPr/>
        </p:nvSpPr>
        <p:spPr>
          <a:xfrm>
            <a:off x="3327400" y="5820362"/>
            <a:ext cx="14826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Action Sim4Sys</a:t>
            </a:r>
            <a:endParaRPr lang="en-US"/>
          </a:p>
        </p:txBody>
      </p:sp>
      <p:sp>
        <p:nvSpPr>
          <p:cNvPr id="654" name="Arrow: Circular 653">
            <a:extLst>
              <a:ext uri="{FF2B5EF4-FFF2-40B4-BE49-F238E27FC236}">
                <a16:creationId xmlns:a16="http://schemas.microsoft.com/office/drawing/2014/main" id="{F167BC09-FFA5-4A35-8C11-D63C4BC164F8}"/>
              </a:ext>
            </a:extLst>
          </p:cNvPr>
          <p:cNvSpPr/>
          <p:nvPr/>
        </p:nvSpPr>
        <p:spPr>
          <a:xfrm rot="-5460000" flipH="1">
            <a:off x="1474004" y="4865375"/>
            <a:ext cx="856074" cy="99718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D47E6BA-CBBA-48BE-A6F1-FE9B207B9C11}"/>
              </a:ext>
            </a:extLst>
          </p:cNvPr>
          <p:cNvSpPr txBox="1"/>
          <p:nvPr/>
        </p:nvSpPr>
        <p:spPr>
          <a:xfrm>
            <a:off x="580437" y="5067770"/>
            <a:ext cx="7394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Pas de temps</a:t>
            </a:r>
            <a:endParaRPr lang="en-US"/>
          </a:p>
        </p:txBody>
      </p:sp>
      <p:sp>
        <p:nvSpPr>
          <p:cNvPr id="656" name="Rectangle: Rounded Corners 655">
            <a:extLst>
              <a:ext uri="{FF2B5EF4-FFF2-40B4-BE49-F238E27FC236}">
                <a16:creationId xmlns:a16="http://schemas.microsoft.com/office/drawing/2014/main" id="{03C57B76-7A0F-4516-885B-57BD6D1617D8}"/>
              </a:ext>
            </a:extLst>
          </p:cNvPr>
          <p:cNvSpPr/>
          <p:nvPr/>
        </p:nvSpPr>
        <p:spPr>
          <a:xfrm>
            <a:off x="910402" y="2439106"/>
            <a:ext cx="1025406" cy="771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TomTom</a:t>
            </a:r>
            <a:endParaRPr lang="en-US"/>
          </a:p>
        </p:txBody>
      </p:sp>
      <p:sp>
        <p:nvSpPr>
          <p:cNvPr id="657" name="Arrow: Right 656">
            <a:extLst>
              <a:ext uri="{FF2B5EF4-FFF2-40B4-BE49-F238E27FC236}">
                <a16:creationId xmlns:a16="http://schemas.microsoft.com/office/drawing/2014/main" id="{621CAF37-E375-4E6C-ACDC-44CBFBC00882}"/>
              </a:ext>
            </a:extLst>
          </p:cNvPr>
          <p:cNvSpPr/>
          <p:nvPr/>
        </p:nvSpPr>
        <p:spPr>
          <a:xfrm>
            <a:off x="2140753" y="2702787"/>
            <a:ext cx="630296" cy="28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: Rounded Corners 660">
            <a:extLst>
              <a:ext uri="{FF2B5EF4-FFF2-40B4-BE49-F238E27FC236}">
                <a16:creationId xmlns:a16="http://schemas.microsoft.com/office/drawing/2014/main" id="{30D460E0-A469-420E-9B55-6171BCE9B4FF}"/>
              </a:ext>
            </a:extLst>
          </p:cNvPr>
          <p:cNvSpPr/>
          <p:nvPr/>
        </p:nvSpPr>
        <p:spPr>
          <a:xfrm>
            <a:off x="3837869" y="5263090"/>
            <a:ext cx="479778" cy="178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ws://</a:t>
            </a:r>
          </a:p>
        </p:txBody>
      </p:sp>
      <p:sp>
        <p:nvSpPr>
          <p:cNvPr id="663" name="Arrow: Right 662">
            <a:extLst>
              <a:ext uri="{FF2B5EF4-FFF2-40B4-BE49-F238E27FC236}">
                <a16:creationId xmlns:a16="http://schemas.microsoft.com/office/drawing/2014/main" id="{DB30A0FC-5BA9-4D06-984A-6A323535BB7B}"/>
              </a:ext>
            </a:extLst>
          </p:cNvPr>
          <p:cNvSpPr/>
          <p:nvPr/>
        </p:nvSpPr>
        <p:spPr>
          <a:xfrm>
            <a:off x="6919716" y="5026417"/>
            <a:ext cx="893703" cy="206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Arrow: Right 663">
            <a:extLst>
              <a:ext uri="{FF2B5EF4-FFF2-40B4-BE49-F238E27FC236}">
                <a16:creationId xmlns:a16="http://schemas.microsoft.com/office/drawing/2014/main" id="{F3290944-044D-4BB1-85EB-960702393333}"/>
              </a:ext>
            </a:extLst>
          </p:cNvPr>
          <p:cNvSpPr/>
          <p:nvPr/>
        </p:nvSpPr>
        <p:spPr>
          <a:xfrm rot="10800000">
            <a:off x="6910310" y="5487379"/>
            <a:ext cx="893703" cy="20696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: Rounded Corners 664">
            <a:extLst>
              <a:ext uri="{FF2B5EF4-FFF2-40B4-BE49-F238E27FC236}">
                <a16:creationId xmlns:a16="http://schemas.microsoft.com/office/drawing/2014/main" id="{8A0528CB-8894-4B2A-ACB2-62232075FCB4}"/>
              </a:ext>
            </a:extLst>
          </p:cNvPr>
          <p:cNvSpPr/>
          <p:nvPr/>
        </p:nvSpPr>
        <p:spPr>
          <a:xfrm>
            <a:off x="7083424" y="5263090"/>
            <a:ext cx="555037" cy="178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16219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5917A4-BA7B-48C5-A866-BAE70DE5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Sumo, Flow, </a:t>
            </a:r>
            <a:r>
              <a:rPr lang="en-US" sz="5400" err="1"/>
              <a:t>RLlib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08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2B038-CBCE-447C-8C36-0523B0D0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875"/>
          </a:xfrm>
        </p:spPr>
        <p:txBody>
          <a:bodyPr/>
          <a:lstStyle/>
          <a:p>
            <a:r>
              <a:rPr lang="fr-FR"/>
              <a:t>Outils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C0141F-3B84-483A-8BC7-64C8A432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88" y="1514279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fr-FR" sz="1400">
                <a:solidFill>
                  <a:schemeClr val="accent1">
                    <a:lumMod val="75000"/>
                  </a:schemeClr>
                </a:solidFill>
              </a:rPr>
              <a:t>Simulateur d'entrainement : </a:t>
            </a:r>
            <a:r>
              <a:rPr lang="fr-FR" sz="1400" b="1">
                <a:solidFill>
                  <a:schemeClr val="tx1"/>
                </a:solidFill>
              </a:rPr>
              <a:t>Sumo</a:t>
            </a:r>
            <a:endParaRPr lang="en-US" sz="1400" b="1">
              <a:solidFill>
                <a:schemeClr val="tx1"/>
              </a:solidFill>
            </a:endParaRPr>
          </a:p>
          <a:p>
            <a:pPr lvl="1">
              <a:buAutoNum type="arabicPeriod"/>
            </a:pPr>
            <a:r>
              <a:rPr lang="fr-FR" sz="1400"/>
              <a:t>Import de carte via Open Street </a:t>
            </a:r>
            <a:r>
              <a:rPr lang="fr-FR" sz="1400" err="1"/>
              <a:t>Map</a:t>
            </a:r>
            <a:endParaRPr lang="fr-FR" sz="1400"/>
          </a:p>
          <a:p>
            <a:pPr lvl="1">
              <a:buAutoNum type="arabicPeriod"/>
            </a:pPr>
            <a:r>
              <a:rPr lang="fr-FR" sz="1400"/>
              <a:t>API Python pour contrôle des </a:t>
            </a:r>
            <a:r>
              <a:rPr lang="fr-FR" sz="1400" i="1"/>
              <a:t>feux</a:t>
            </a:r>
            <a:r>
              <a:rPr lang="fr-FR" sz="1400"/>
              <a:t> et de la </a:t>
            </a:r>
            <a:r>
              <a:rPr lang="fr-FR" sz="1400" i="1"/>
              <a:t>dynamique des véhicules</a:t>
            </a:r>
          </a:p>
          <a:p>
            <a:pPr>
              <a:buAutoNum type="arabicPeriod"/>
            </a:pPr>
            <a:r>
              <a:rPr lang="fr-FR" sz="1400">
                <a:solidFill>
                  <a:schemeClr val="accent1">
                    <a:lumMod val="75000"/>
                  </a:schemeClr>
                </a:solidFill>
              </a:rPr>
              <a:t>Simulateur de production : </a:t>
            </a:r>
            <a:r>
              <a:rPr lang="fr-FR" sz="1400" b="1">
                <a:solidFill>
                  <a:schemeClr val="tx1"/>
                </a:solidFill>
              </a:rPr>
              <a:t>Sim4Sys</a:t>
            </a:r>
          </a:p>
          <a:p>
            <a:pPr lvl="1">
              <a:buAutoNum type="arabicPeriod"/>
            </a:pPr>
            <a:r>
              <a:rPr lang="fr-FR" sz="1400"/>
              <a:t>Programmable en </a:t>
            </a:r>
            <a:r>
              <a:rPr lang="fr-FR" sz="1400" i="1"/>
              <a:t>UML</a:t>
            </a:r>
          </a:p>
          <a:p>
            <a:pPr lvl="1">
              <a:buAutoNum type="arabicPeriod"/>
            </a:pPr>
            <a:r>
              <a:rPr lang="fr-FR" sz="1400"/>
              <a:t>Interface web</a:t>
            </a:r>
          </a:p>
          <a:p>
            <a:pPr lvl="1">
              <a:buAutoNum type="arabicPeriod"/>
            </a:pPr>
            <a:r>
              <a:rPr lang="fr-FR" sz="1400">
                <a:solidFill>
                  <a:srgbClr val="404040"/>
                </a:solidFill>
              </a:rPr>
              <a:t>Besoin métier</a:t>
            </a:r>
          </a:p>
          <a:p>
            <a:pPr>
              <a:buAutoNum type="arabicPeriod"/>
            </a:pPr>
            <a:r>
              <a:rPr lang="fr-FR" sz="1400">
                <a:solidFill>
                  <a:schemeClr val="accent1">
                    <a:lumMod val="75000"/>
                  </a:schemeClr>
                </a:solidFill>
              </a:rPr>
              <a:t>Calcul numérique: </a:t>
            </a:r>
            <a:r>
              <a:rPr lang="fr-FR" sz="1400" b="1" err="1">
                <a:solidFill>
                  <a:schemeClr val="tx1"/>
                </a:solidFill>
              </a:rPr>
              <a:t>RLlib</a:t>
            </a:r>
            <a:endParaRPr lang="fr-FR" sz="1400" b="1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fr-FR" sz="1400" err="1"/>
              <a:t>Scikit-learn</a:t>
            </a:r>
            <a:r>
              <a:rPr lang="fr-FR" sz="1400"/>
              <a:t> de l'apprentissage par renforcement</a:t>
            </a:r>
          </a:p>
          <a:p>
            <a:pPr marL="800100" lvl="1">
              <a:buAutoNum type="arabicPeriod"/>
            </a:pPr>
            <a:r>
              <a:rPr lang="fr-FR" sz="1400"/>
              <a:t>Patron </a:t>
            </a:r>
            <a:r>
              <a:rPr lang="fr-FR" sz="1400" i="1"/>
              <a:t>à la </a:t>
            </a:r>
            <a:r>
              <a:rPr lang="fr-FR" sz="1400" err="1"/>
              <a:t>OpenAI</a:t>
            </a:r>
            <a:r>
              <a:rPr lang="fr-FR" sz="1400"/>
              <a:t> Gym</a:t>
            </a:r>
          </a:p>
          <a:p>
            <a:pPr marL="800100" lvl="1">
              <a:buAutoNum type="arabicPeriod"/>
            </a:pPr>
            <a:r>
              <a:rPr lang="fr-FR" sz="1400"/>
              <a:t>Entraînement distribué</a:t>
            </a:r>
          </a:p>
          <a:p>
            <a:pPr>
              <a:buAutoNum type="arabicPeriod"/>
            </a:pPr>
            <a:r>
              <a:rPr lang="fr-FR" sz="1400">
                <a:solidFill>
                  <a:schemeClr val="accent1">
                    <a:lumMod val="75000"/>
                  </a:schemeClr>
                </a:solidFill>
              </a:rPr>
              <a:t>Interfaçage : </a:t>
            </a:r>
            <a:r>
              <a:rPr lang="fr-FR" sz="1400" b="1">
                <a:solidFill>
                  <a:schemeClr val="tx1"/>
                </a:solidFill>
              </a:rPr>
              <a:t>Flow</a:t>
            </a:r>
          </a:p>
          <a:p>
            <a:pPr lvl="1">
              <a:buAutoNum type="arabicPeriod"/>
            </a:pPr>
            <a:r>
              <a:rPr lang="fr-FR" sz="1400"/>
              <a:t>Abstraction de </a:t>
            </a:r>
            <a:r>
              <a:rPr lang="fr-FR" sz="1400" err="1"/>
              <a:t>RLlib</a:t>
            </a:r>
            <a:r>
              <a:rPr lang="fr-FR" sz="1400"/>
              <a:t> et Sumo via l'héritage de classes abstraites </a:t>
            </a:r>
            <a:r>
              <a:rPr lang="fr-FR" sz="1400" b="1"/>
              <a:t>Scenario</a:t>
            </a:r>
            <a:r>
              <a:rPr lang="fr-FR" sz="1400"/>
              <a:t> et </a:t>
            </a:r>
            <a:r>
              <a:rPr lang="fr-FR" sz="1400" b="1" err="1"/>
              <a:t>Environment</a:t>
            </a:r>
            <a:endParaRPr lang="fr-FR" sz="1400" b="1"/>
          </a:p>
          <a:p>
            <a:pPr lvl="1">
              <a:buAutoNum type="arabicPeriod"/>
            </a:pPr>
            <a:r>
              <a:rPr lang="fr-FR" sz="1400"/>
              <a:t>Maintenu par UC Berkeley</a:t>
            </a:r>
          </a:p>
          <a:p>
            <a:pPr lvl="1">
              <a:buAutoNum type="arabicPeriod"/>
            </a:pPr>
            <a:r>
              <a:rPr lang="fr-FR" sz="1400"/>
              <a:t>Projet jeune (2018) et donc peu documenté</a:t>
            </a:r>
          </a:p>
        </p:txBody>
      </p:sp>
    </p:spTree>
    <p:extLst>
      <p:ext uri="{BB962C8B-B14F-4D97-AF65-F5344CB8AC3E}">
        <p14:creationId xmlns:p14="http://schemas.microsoft.com/office/powerpoint/2010/main" val="81067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B038-CBCE-447C-8C36-0523B0D0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États, actions et récompenses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62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3DE6E-407C-4552-9E91-485D2E47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du modèle</a:t>
            </a: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A6594C-C30E-4ACB-98DA-F273070F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790" y="3070605"/>
            <a:ext cx="3189347" cy="988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48B3E-F09B-44FB-B470-C38A6E296239}"/>
              </a:ext>
            </a:extLst>
          </p:cNvPr>
          <p:cNvSpPr txBox="1"/>
          <p:nvPr/>
        </p:nvSpPr>
        <p:spPr>
          <a:xfrm>
            <a:off x="2410177" y="1845733"/>
            <a:ext cx="6299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On </a:t>
            </a:r>
            <a:r>
              <a:rPr lang="en-US" err="1">
                <a:solidFill>
                  <a:schemeClr val="tx2"/>
                </a:solidFill>
              </a:rPr>
              <a:t>cherche</a:t>
            </a:r>
            <a:r>
              <a:rPr lang="en-US">
                <a:solidFill>
                  <a:schemeClr val="tx2"/>
                </a:solidFill>
              </a:rPr>
              <a:t> un </a:t>
            </a:r>
            <a:r>
              <a:rPr lang="en-US" err="1">
                <a:solidFill>
                  <a:schemeClr val="tx2"/>
                </a:solidFill>
              </a:rPr>
              <a:t>estimateur</a:t>
            </a:r>
            <a:r>
              <a:rPr lang="en-US">
                <a:solidFill>
                  <a:schemeClr val="tx2"/>
                </a:solidFill>
              </a:rPr>
              <a:t> qui 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Associe à un </a:t>
            </a:r>
            <a:r>
              <a:rPr lang="en-US" b="1" err="1">
                <a:solidFill>
                  <a:schemeClr val="tx2"/>
                </a:solidFill>
              </a:rPr>
              <a:t>état</a:t>
            </a:r>
            <a:r>
              <a:rPr lang="en-US">
                <a:solidFill>
                  <a:schemeClr val="tx2"/>
                </a:solidFill>
              </a:rPr>
              <a:t>,             ,  </a:t>
            </a:r>
            <a:r>
              <a:rPr lang="en-US" err="1">
                <a:solidFill>
                  <a:schemeClr val="tx2"/>
                </a:solidFill>
              </a:rPr>
              <a:t>une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action</a:t>
            </a:r>
            <a:r>
              <a:rPr lang="en-US">
                <a:solidFill>
                  <a:schemeClr val="tx2"/>
                </a:solidFill>
              </a:rPr>
              <a:t>, </a:t>
            </a:r>
            <a:endParaRPr lang="en-US" b="1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De manière à maximiser </a:t>
            </a:r>
            <a:r>
              <a:rPr lang="en-US" err="1">
                <a:solidFill>
                  <a:schemeClr val="tx2"/>
                </a:solidFill>
              </a:rPr>
              <a:t>une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b="1" err="1">
                <a:solidFill>
                  <a:schemeClr val="tx2"/>
                </a:solidFill>
              </a:rPr>
              <a:t>récompense</a:t>
            </a:r>
            <a:r>
              <a:rPr lang="en-US">
                <a:solidFill>
                  <a:schemeClr val="tx2"/>
                </a:solidFill>
              </a:rPr>
              <a:t>,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13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169F5649-F680-4C65-B916-0E9EF51F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774" y="2192983"/>
            <a:ext cx="623710" cy="195439"/>
          </a:xfrm>
          <a:prstGeom prst="rect">
            <a:avLst/>
          </a:prstGeom>
        </p:spPr>
      </p:pic>
      <p:pic>
        <p:nvPicPr>
          <p:cNvPr id="15" name="Picture 1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C5FC242-3CBA-419F-95C9-257C16B1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00" y="2183458"/>
            <a:ext cx="579614" cy="195675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4C46139-5B8A-4E8E-8B4E-92DE2E13C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954" y="2442456"/>
            <a:ext cx="214019" cy="2139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B6B83C-A98B-4261-97F5-210581201FEF}"/>
              </a:ext>
            </a:extLst>
          </p:cNvPr>
          <p:cNvSpPr txBox="1"/>
          <p:nvPr/>
        </p:nvSpPr>
        <p:spPr>
          <a:xfrm>
            <a:off x="1085497" y="1819275"/>
            <a:ext cx="1031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Idée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D9733-9E5C-408A-92E4-CF92E8B4223C}"/>
              </a:ext>
            </a:extLst>
          </p:cNvPr>
          <p:cNvSpPr txBox="1"/>
          <p:nvPr/>
        </p:nvSpPr>
        <p:spPr>
          <a:xfrm>
            <a:off x="1085497" y="4425127"/>
            <a:ext cx="1031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États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751DC9-9459-40E5-9022-FD52C7A549C1}"/>
              </a:ext>
            </a:extLst>
          </p:cNvPr>
          <p:cNvSpPr txBox="1"/>
          <p:nvPr/>
        </p:nvSpPr>
        <p:spPr>
          <a:xfrm>
            <a:off x="2410177" y="4432770"/>
            <a:ext cx="64873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Observation de      </a:t>
            </a:r>
            <a:r>
              <a:rPr lang="en-US" err="1">
                <a:solidFill>
                  <a:schemeClr val="tx2"/>
                </a:solidFill>
              </a:rPr>
              <a:t>voitures</a:t>
            </a:r>
            <a:r>
              <a:rPr lang="en-US">
                <a:solidFill>
                  <a:schemeClr val="tx2"/>
                </a:solidFill>
              </a:rPr>
              <a:t> sur les       </a:t>
            </a:r>
            <a:r>
              <a:rPr lang="en-US" err="1">
                <a:solidFill>
                  <a:schemeClr val="tx2"/>
                </a:solidFill>
              </a:rPr>
              <a:t>simulées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à </a:t>
            </a:r>
            <a:r>
              <a:rPr lang="en-US" b="1" err="1">
                <a:solidFill>
                  <a:schemeClr val="tx2"/>
                </a:solidFill>
              </a:rPr>
              <a:t>chaque</a:t>
            </a:r>
            <a:r>
              <a:rPr lang="en-US" b="1">
                <a:solidFill>
                  <a:schemeClr val="tx2"/>
                </a:solidFill>
              </a:rPr>
              <a:t> pas de temps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</a:rPr>
              <a:t>(</a:t>
            </a:r>
            <a:r>
              <a:rPr lang="en-US" i="1" err="1">
                <a:solidFill>
                  <a:schemeClr val="tx2"/>
                </a:solidFill>
              </a:rPr>
              <a:t>réduction</a:t>
            </a:r>
            <a:r>
              <a:rPr lang="en-US" i="1">
                <a:solidFill>
                  <a:schemeClr val="tx2"/>
                </a:solidFill>
              </a:rPr>
              <a:t> de dimension)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2"/>
                </a:solidFill>
              </a:rPr>
              <a:t>États</a:t>
            </a:r>
            <a:r>
              <a:rPr lang="en-US">
                <a:solidFill>
                  <a:schemeClr val="tx2"/>
                </a:solidFill>
              </a:rPr>
              <a:t> de      </a:t>
            </a:r>
            <a:r>
              <a:rPr lang="en-US" err="1">
                <a:solidFill>
                  <a:schemeClr val="tx2"/>
                </a:solidFill>
              </a:rPr>
              <a:t>feux</a:t>
            </a:r>
            <a:endParaRPr lang="en-US" i="1" err="1">
              <a:solidFill>
                <a:schemeClr val="tx2"/>
              </a:solidFill>
            </a:endParaRPr>
          </a:p>
        </p:txBody>
      </p:sp>
      <p:pic>
        <p:nvPicPr>
          <p:cNvPr id="23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32934B5D-C599-4196-98AE-BF8475682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411" y="4527430"/>
            <a:ext cx="184268" cy="154988"/>
          </a:xfrm>
          <a:prstGeom prst="rect">
            <a:avLst/>
          </a:prstGeom>
        </p:spPr>
      </p:pic>
      <p:pic>
        <p:nvPicPr>
          <p:cNvPr id="25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EF03719C-2A04-46A7-A740-873DE4B58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406" y="4478160"/>
            <a:ext cx="174743" cy="25353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FB3E97D4-10C6-4BC7-B989-27DBEB063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561" y="5062595"/>
            <a:ext cx="155693" cy="1947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A3F422-B454-43F8-890C-EBF50F3983FD}"/>
              </a:ext>
            </a:extLst>
          </p:cNvPr>
          <p:cNvSpPr txBox="1"/>
          <p:nvPr/>
        </p:nvSpPr>
        <p:spPr>
          <a:xfrm>
            <a:off x="1085497" y="5732756"/>
            <a:ext cx="1209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Actions</a:t>
            </a:r>
            <a:r>
              <a:rPr lang="en-US" b="1">
                <a:solidFill>
                  <a:schemeClr val="accent2"/>
                </a:solidFill>
              </a:rPr>
              <a:t>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CC1C71-30CB-4246-BDD6-644663A2527F}"/>
              </a:ext>
            </a:extLst>
          </p:cNvPr>
          <p:cNvSpPr txBox="1"/>
          <p:nvPr/>
        </p:nvSpPr>
        <p:spPr>
          <a:xfrm>
            <a:off x="2410177" y="5740399"/>
            <a:ext cx="6487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</a:rPr>
              <a:t>Contrôle de     </a:t>
            </a:r>
            <a:r>
              <a:rPr lang="en-US" err="1">
                <a:solidFill>
                  <a:schemeClr val="tx2"/>
                </a:solidFill>
              </a:rPr>
              <a:t>feux</a:t>
            </a:r>
          </a:p>
        </p:txBody>
      </p:sp>
      <p:pic>
        <p:nvPicPr>
          <p:cNvPr id="33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C19C0D7-D455-44FD-A18B-EC34EFAC8E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006" y="5805780"/>
            <a:ext cx="155693" cy="1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58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Cil4Sys</vt:lpstr>
      <vt:lpstr>Contexte </vt:lpstr>
      <vt:lpstr>Plan</vt:lpstr>
      <vt:lpstr>Architecture </vt:lpstr>
      <vt:lpstr>Architecture</vt:lpstr>
      <vt:lpstr>Sumo, Flow, RLlib</vt:lpstr>
      <vt:lpstr>Outils</vt:lpstr>
      <vt:lpstr>États, actions et récompenses</vt:lpstr>
      <vt:lpstr>Paramètres du modèle</vt:lpstr>
      <vt:lpstr>Les différents modèles</vt:lpstr>
      <vt:lpstr>Modèles d'études</vt:lpstr>
      <vt:lpstr>Scénario d'entraînement</vt:lpstr>
      <vt:lpstr>Analyse des mesures TomTom</vt:lpstr>
      <vt:lpstr>Environnement d'entraînement</vt:lpstr>
      <vt:lpstr> </vt:lpstr>
      <vt:lpstr>Résultats</vt:lpstr>
      <vt:lpstr>Difficultés</vt:lpstr>
      <vt:lpstr>Agenda</vt:lpstr>
      <vt:lpstr>Agenda</vt:lpstr>
      <vt:lpstr>Conclusion</vt:lpstr>
      <vt:lpstr>Merci pour votre attention.   Avez-vous  des 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24</cp:revision>
  <dcterms:created xsi:type="dcterms:W3CDTF">2014-09-12T02:18:09Z</dcterms:created>
  <dcterms:modified xsi:type="dcterms:W3CDTF">2019-04-15T17:01:27Z</dcterms:modified>
</cp:coreProperties>
</file>