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</p:sldIdLst>
  <p:sldSz cx="9144000" cy="5143500" type="screen16x9"/>
  <p:notesSz cx="6858000" cy="9144000"/>
  <p:embeddedFontLst>
    <p:embeddedFont>
      <p:font typeface="Montserra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5275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1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2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6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Project-2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Bike Sharing Demand Prediction</a:t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Individual Project</a:t>
            </a:r>
            <a:r>
              <a:rPr lang="en-GB" sz="28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28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Ishwarya</a:t>
            </a:r>
            <a:endParaRPr sz="24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above graph is about the exploring numerical variables for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Rainfall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and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snow_fall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6"/>
            <a:ext cx="4476057" cy="3051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99" y="1152476"/>
            <a:ext cx="3941802" cy="3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2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rented bikes </a:t>
            </a:r>
            <a:r>
              <a:rPr lang="en-US" sz="11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vs</a:t>
            </a: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hour correlation is 0.4102572913224858 and </a:t>
            </a:r>
            <a:r>
              <a:rPr lang="en-US" sz="11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remted</a:t>
            </a: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bikes </a:t>
            </a:r>
            <a:r>
              <a:rPr lang="en-US" sz="11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vs</a:t>
            </a: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1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temp_c</a:t>
            </a: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correlation is 0.5385581530139789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" y="904709"/>
            <a:ext cx="4804831" cy="3441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28" y="821933"/>
            <a:ext cx="4178107" cy="35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1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2466" y="1152475"/>
            <a:ext cx="8924766" cy="341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rented_bikes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vs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wind_speed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correlation is 0.12110844818838669 and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recent_bikes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vs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dew_point_temp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correlation is 0.37978812124497235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" y="1152475"/>
            <a:ext cx="4911048" cy="317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00" y="1152475"/>
            <a:ext cx="3976100" cy="317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>
                <a:latin typeface="Montserrat" panose="020B0604020202020204" charset="0"/>
              </a:rPr>
              <a:t/>
            </a:r>
            <a:br>
              <a:rPr lang="en-US" sz="1400" b="1" dirty="0">
                <a:latin typeface="Montserrat" panose="020B0604020202020204" charset="0"/>
              </a:rPr>
            </a:b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rented bikes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vs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solar_radiation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correlation 0.26183698550951 and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rented_bikes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vs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snow_fall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correlation is -0.1418036499974599.</a:t>
            </a:r>
            <a:endParaRPr lang="en-US" sz="1400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" y="823702"/>
            <a:ext cx="4900772" cy="2916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45" y="823702"/>
            <a:ext cx="3705496" cy="29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7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latin typeface="Montserrat" panose="020B0604020202020204" charset="0"/>
              </a:rPr>
              <a:t>Season Counts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From the above data we can conclude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that Summer 2208,Spring 2208,Autumn 2184,Winter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2160</a:t>
            </a:r>
          </a:p>
          <a:p>
            <a:endParaRPr lang="en-US" sz="1400" b="1" dirty="0"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2" y="1017725"/>
            <a:ext cx="6898918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3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2400" b="1" dirty="0" smtClean="0">
                <a:latin typeface="Montserrat" panose="020B0604020202020204" charset="0"/>
              </a:rPr>
              <a:t>Holiday Counts</a:t>
            </a:r>
            <a:endParaRPr lang="en-US" sz="2400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From the above data we can conclude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No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Holiday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8328,Holiday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432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81" y="1152474"/>
            <a:ext cx="6706838" cy="32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>
                <a:latin typeface="Montserrat" panose="020B0604020202020204" charset="0"/>
              </a:rPr>
              <a:t>Functioning Day Counts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From the above data we conclude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Yes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8465,No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295</a:t>
            </a:r>
          </a:p>
          <a:p>
            <a:pPr marL="114300" indent="0">
              <a:buNone/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87" y="1152476"/>
            <a:ext cx="7139026" cy="27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87" y="579775"/>
            <a:ext cx="8520600" cy="5727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b="1" dirty="0"/>
              <a:t> </a:t>
            </a:r>
            <a:r>
              <a:rPr lang="en-US" b="1" dirty="0" err="1">
                <a:latin typeface="Montserrat" panose="020B0604020202020204" charset="0"/>
              </a:rPr>
              <a:t>Rented_Bikes</a:t>
            </a:r>
            <a:r>
              <a:rPr lang="en-US" b="1" dirty="0">
                <a:latin typeface="Montserrat" panose="020B0604020202020204" charset="0"/>
              </a:rPr>
              <a:t> </a:t>
            </a:r>
            <a:r>
              <a:rPr lang="en-US" b="1" dirty="0" err="1">
                <a:latin typeface="Montserrat" panose="020B0604020202020204" charset="0"/>
              </a:rPr>
              <a:t>vs</a:t>
            </a:r>
            <a:r>
              <a:rPr lang="en-US" b="1" dirty="0">
                <a:latin typeface="Montserrat" panose="020B0604020202020204" charset="0"/>
              </a:rPr>
              <a:t> Hour</a:t>
            </a:r>
            <a:endParaRPr lang="en-US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From 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above conclude that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Rented_bikes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are took in Non-Holidays maximum bikes taken is 3,556 in 1 hour and Bikes not took by any one in 295 </a:t>
            </a: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hours  and 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rented bikes worked when temperature above 20centigrades in Non-Holiday days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3" y="1152475"/>
            <a:ext cx="4508360" cy="2671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47" y="1243174"/>
            <a:ext cx="3921253" cy="27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3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err="1" smtClean="0">
                <a:latin typeface="Montserrat" panose="020B0604020202020204" charset="0"/>
              </a:rPr>
              <a:t>Rented_bikes</a:t>
            </a:r>
            <a:r>
              <a:rPr lang="en-US" b="1" dirty="0" smtClean="0">
                <a:latin typeface="Montserrat" panose="020B0604020202020204" charset="0"/>
              </a:rPr>
              <a:t> </a:t>
            </a:r>
            <a:r>
              <a:rPr lang="en-US" b="1" dirty="0" err="1">
                <a:latin typeface="Montserrat" panose="020B0604020202020204" charset="0"/>
              </a:rPr>
              <a:t>vs</a:t>
            </a:r>
            <a:r>
              <a:rPr lang="en-US" b="1" dirty="0">
                <a:latin typeface="Montserrat" panose="020B0604020202020204" charset="0"/>
              </a:rPr>
              <a:t> Humidity</a:t>
            </a:r>
            <a:endParaRPr lang="en-US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From the above data we can conclude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that most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of the rented bikes are taken when the Humidity is higher 20% ,all seasons have equal demand for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Rental_bikes</a:t>
            </a:r>
            <a:endParaRPr lang="en-US" sz="1400" b="1" dirty="0" smtClean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35" y="1325366"/>
            <a:ext cx="5398730" cy="21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9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2400" b="1" dirty="0" smtClean="0">
                <a:latin typeface="Montserrat" panose="020B0604020202020204" charset="0"/>
              </a:rPr>
              <a:t> </a:t>
            </a:r>
            <a:r>
              <a:rPr lang="en-US" sz="2400" b="1" dirty="0" err="1">
                <a:latin typeface="Montserrat" panose="020B0604020202020204" charset="0"/>
              </a:rPr>
              <a:t>Rented_bikes</a:t>
            </a:r>
            <a:r>
              <a:rPr lang="en-US" sz="2400" b="1" dirty="0">
                <a:latin typeface="Montserrat" panose="020B0604020202020204" charset="0"/>
              </a:rPr>
              <a:t> </a:t>
            </a:r>
            <a:r>
              <a:rPr lang="en-US" sz="2400" b="1" dirty="0" err="1">
                <a:latin typeface="Montserrat" panose="020B0604020202020204" charset="0"/>
              </a:rPr>
              <a:t>vs</a:t>
            </a:r>
            <a:r>
              <a:rPr lang="en-US" sz="2400" b="1" dirty="0">
                <a:latin typeface="Montserrat" panose="020B0604020202020204" charset="0"/>
              </a:rPr>
              <a:t> </a:t>
            </a:r>
            <a:r>
              <a:rPr lang="en-US" sz="2400" b="1" dirty="0" err="1">
                <a:latin typeface="Montserrat" panose="020B0604020202020204" charset="0"/>
              </a:rPr>
              <a:t>Wind_Speed</a:t>
            </a:r>
            <a:endParaRPr lang="en-US" sz="2400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From the above data we can conclude that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Irresptive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of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Wind_speed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all working days customers were taking bikes for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Rent.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66" y="1468527"/>
            <a:ext cx="5563868" cy="24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8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</a:t>
            </a:r>
            <a:r>
              <a:rPr lang="en-US" dirty="0" smtClean="0">
                <a:latin typeface="Montserrat" panose="020B0604020202020204" charset="0"/>
                <a:cs typeface="Arial" panose="020B0604020202020204" pitchFamily="34" charset="0"/>
              </a:rPr>
              <a:t>Content</a:t>
            </a:r>
            <a:endParaRPr lang="en-US" dirty="0">
              <a:latin typeface="Montserrat" panose="020B060402020202020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Introduction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Problem Statement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Data Summary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Exploratory Data Analysis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Modelling Overview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Feature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Importances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Challenges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43" y="1500026"/>
            <a:ext cx="4356243" cy="23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err="1" smtClean="0">
                <a:latin typeface="Montserrat" panose="020B0604020202020204" charset="0"/>
              </a:rPr>
              <a:t>Rented_bikes</a:t>
            </a:r>
            <a:r>
              <a:rPr lang="en-US" b="1" dirty="0" smtClean="0">
                <a:latin typeface="Montserrat" panose="020B0604020202020204" charset="0"/>
              </a:rPr>
              <a:t> </a:t>
            </a:r>
            <a:r>
              <a:rPr lang="en-US" b="1" dirty="0" err="1">
                <a:latin typeface="Montserrat" panose="020B0604020202020204" charset="0"/>
              </a:rPr>
              <a:t>vs</a:t>
            </a:r>
            <a:r>
              <a:rPr lang="en-US" b="1" dirty="0">
                <a:latin typeface="Montserrat" panose="020B0604020202020204" charset="0"/>
              </a:rPr>
              <a:t> Rainfall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From the above data we can conclude that In functional working day when ever Rainfall reaches 10mm then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rented_bikes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reducing and when Rainfall is high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i.e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more than 20mm renting bikes done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rarely.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27" y="1325366"/>
            <a:ext cx="5650786" cy="23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4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>
                <a:latin typeface="Montserrat" panose="020B0604020202020204" charset="0"/>
              </a:rPr>
              <a:t> </a:t>
            </a:r>
            <a:r>
              <a:rPr lang="en-US" b="1" dirty="0" err="1">
                <a:latin typeface="Montserrat" panose="020B0604020202020204" charset="0"/>
              </a:rPr>
              <a:t>Rented_bikes</a:t>
            </a:r>
            <a:r>
              <a:rPr lang="en-US" b="1" dirty="0">
                <a:latin typeface="Montserrat" panose="020B0604020202020204" charset="0"/>
              </a:rPr>
              <a:t> </a:t>
            </a:r>
            <a:r>
              <a:rPr lang="en-US" b="1" dirty="0" err="1">
                <a:latin typeface="Montserrat" panose="020B0604020202020204" charset="0"/>
              </a:rPr>
              <a:t>vs</a:t>
            </a:r>
            <a:r>
              <a:rPr lang="en-US" b="1" dirty="0">
                <a:latin typeface="Montserrat" panose="020B0604020202020204" charset="0"/>
              </a:rPr>
              <a:t> </a:t>
            </a:r>
            <a:r>
              <a:rPr lang="en-US" b="1" dirty="0" err="1">
                <a:latin typeface="Montserrat" panose="020B0604020202020204" charset="0"/>
              </a:rPr>
              <a:t>Snow_fall</a:t>
            </a:r>
            <a:endParaRPr lang="en-US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sz="1200" b="1" dirty="0" smtClean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From the above data we can conclude that we ever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snow_fall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is zero the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Rental_bikes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high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peack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and when ever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snow_fall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is four or more then taking rental bikes less and sometimes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Noone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taking </a:t>
            </a:r>
            <a:r>
              <a:rPr lang="en-US" sz="12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rental_bikes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.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39" y="1325366"/>
            <a:ext cx="5034322" cy="2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3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err="1" smtClean="0">
                <a:latin typeface="Montserrat" panose="020B0604020202020204" charset="0"/>
              </a:rPr>
              <a:t>Heatmap</a:t>
            </a:r>
            <a:r>
              <a:rPr lang="en-US" b="1" dirty="0" smtClean="0">
                <a:latin typeface="Montserrat" panose="020B0604020202020204" charset="0"/>
              </a:rPr>
              <a:t> Correlation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1191801"/>
            <a:ext cx="8520600" cy="365760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above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heatmap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shows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correlationship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between each and every column</a:t>
            </a:r>
          </a:p>
          <a:p>
            <a:endParaRPr lang="en-US" sz="14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2" y="1191801"/>
            <a:ext cx="8155716" cy="29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Collinear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between Temperature and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Dowe_point_temperature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so this points have been removed and replaced with weights based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temp_c.This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heatmap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is about after removing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temp_c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2" y="2116476"/>
            <a:ext cx="8185028" cy="25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7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latin typeface="Montserrat" panose="020B0604020202020204" charset="0"/>
              </a:rPr>
              <a:t>Linear Regression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818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sz="11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training 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data prediction and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acutal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it's accuracy is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60</a:t>
            </a: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% and 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testing data predicted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achived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and actual values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,it's accuracy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61%</a:t>
            </a:r>
            <a:endParaRPr lang="en-US" sz="1100" b="1" dirty="0" smtClean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2" y="1152475"/>
            <a:ext cx="3914529" cy="1981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56" y="1152475"/>
            <a:ext cx="3910979" cy="198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40" y="3268368"/>
            <a:ext cx="4966832" cy="12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2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latin typeface="Montserrat" panose="020B0604020202020204" charset="0"/>
              </a:rPr>
              <a:t>Lasso Regression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training data prediction and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acutal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it's accuracy is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60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% and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testing data predicted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achived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and actual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,it's accuracy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61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%.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1" y="1152475"/>
            <a:ext cx="4395730" cy="2027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21" y="1255922"/>
            <a:ext cx="4124870" cy="1923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69" y="3179579"/>
            <a:ext cx="4157980" cy="11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</a:t>
            </a:r>
            <a:r>
              <a:rPr lang="en-US" b="1" dirty="0" smtClean="0">
                <a:latin typeface="Montserrat" panose="020B0604020202020204" charset="0"/>
              </a:rPr>
              <a:t>Ridge Regression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training data prediction and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acutal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it's accuracy is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60% and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 testing data predicted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achived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and actual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,it's accuracy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61%</a:t>
            </a:r>
          </a:p>
          <a:p>
            <a:endParaRPr lang="en-US" sz="12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r>
              <a:rPr lang="en-US" sz="1200" b="1" dirty="0">
                <a:latin typeface="Montserrat" panose="020B0604020202020204" charset="0"/>
              </a:rPr>
              <a:t/>
            </a:r>
            <a:br>
              <a:rPr lang="en-US" sz="1200" b="1" dirty="0">
                <a:latin typeface="Montserrat" panose="020B0604020202020204" charset="0"/>
              </a:rPr>
            </a:br>
            <a:endParaRPr lang="en-US" sz="1200" b="1" dirty="0"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5" y="1244907"/>
            <a:ext cx="4664295" cy="1674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5" y="1152475"/>
            <a:ext cx="3606675" cy="1601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84" y="3054220"/>
            <a:ext cx="4966832" cy="12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7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</a:t>
            </a:r>
            <a:r>
              <a:rPr lang="en-US" b="1" dirty="0" smtClean="0">
                <a:latin typeface="Montserrat" panose="020B0604020202020204" charset="0"/>
              </a:rPr>
              <a:t>Random </a:t>
            </a:r>
            <a:r>
              <a:rPr lang="en-US" b="1" dirty="0">
                <a:latin typeface="Montserrat" panose="020B0604020202020204" charset="0"/>
              </a:rPr>
              <a:t>Forest </a:t>
            </a:r>
            <a:r>
              <a:rPr lang="en-US" b="1" dirty="0" err="1">
                <a:latin typeface="Montserrat" panose="020B0604020202020204" charset="0"/>
              </a:rPr>
              <a:t>Regressor</a:t>
            </a:r>
            <a:endParaRPr lang="en-US" dirty="0"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02" y="1152475"/>
            <a:ext cx="4439798" cy="1910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2" y="1152475"/>
            <a:ext cx="4042628" cy="1910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7" y="3182311"/>
            <a:ext cx="4307595" cy="1266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62689"/>
            <a:ext cx="4477972" cy="1386564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 </a:t>
            </a:r>
          </a:p>
          <a:p>
            <a:pPr marL="114300" indent="0">
              <a:buNone/>
            </a:pP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training data prediction and </a:t>
            </a:r>
            <a:r>
              <a:rPr lang="en-US" sz="12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acutal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</a:t>
            </a:r>
            <a:r>
              <a:rPr lang="en-US" sz="12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it's accuracy is </a:t>
            </a:r>
            <a:r>
              <a:rPr lang="en-US" sz="12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82% and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 testing data predicted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achived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and actual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,it's accuracy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79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%.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</a:t>
            </a:r>
            <a:r>
              <a:rPr lang="en-US" b="1" dirty="0" smtClean="0">
                <a:latin typeface="Montserrat" panose="020B0604020202020204" charset="0"/>
              </a:rPr>
              <a:t>Gradient </a:t>
            </a:r>
            <a:r>
              <a:rPr lang="en-US" b="1" dirty="0">
                <a:latin typeface="Montserrat" panose="020B0604020202020204" charset="0"/>
              </a:rPr>
              <a:t>boosting </a:t>
            </a:r>
            <a:r>
              <a:rPr lang="en-US" b="1" dirty="0" err="1">
                <a:latin typeface="Montserrat" panose="020B0604020202020204" charset="0"/>
              </a:rPr>
              <a:t>regressor</a:t>
            </a:r>
            <a:endParaRPr lang="en-US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 training data prediction and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acutal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it's accuracy is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94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% and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testing data predicted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achived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and actual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,it's accuracy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86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%.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5"/>
            <a:ext cx="4414536" cy="1751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68" y="1017725"/>
            <a:ext cx="4307596" cy="1886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69" y="2904157"/>
            <a:ext cx="4850356" cy="12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94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</a:t>
            </a:r>
            <a:r>
              <a:rPr lang="en-US" b="1" dirty="0"/>
              <a:t> XG BOOST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training data prediction and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acutal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it's accuracy is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93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% and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testing data predicted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achived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values and actual values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comparision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,it's accuracy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86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%.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1" y="1152476"/>
            <a:ext cx="4579788" cy="1877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89" y="1017725"/>
            <a:ext cx="4133798" cy="2011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62" y="3043705"/>
            <a:ext cx="4941426" cy="1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8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    </a:t>
            </a:r>
            <a:r>
              <a:rPr lang="en-US" b="1" dirty="0" smtClean="0">
                <a:latin typeface="Montserrat" panose="020B0604020202020204" charset="0"/>
              </a:rPr>
              <a:t>Introduction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 bike rental or bike hire business rents out bicycles for short periods of time, Usually for a few hours. Most rentals are provided by bike shops as a sideline to their main businesses of sales and service, but some shops specialize in rentals. </a:t>
            </a:r>
          </a:p>
          <a:p>
            <a:pPr marL="114300" indent="0">
              <a:buNone/>
            </a:pPr>
            <a:endParaRPr lang="en-US" sz="1400" b="1" dirty="0" smtClean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As with car rental, bicycle rental shops primarily serve people who do not have access to vehicle, typically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travellers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and particularly tourists.</a:t>
            </a:r>
          </a:p>
          <a:p>
            <a:pPr marL="114300" indent="0">
              <a:buNone/>
            </a:pPr>
            <a:endParaRPr lang="en-US" sz="1400" b="1" dirty="0" smtClean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Bike rental shops rent by the day or week as well as by the hour, and these provide an excellent opportunity for those who would like to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aoid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shipping their own bikes, but would like to do a multi-day bike tour of a particular area.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76" y="3739793"/>
            <a:ext cx="3554859" cy="1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1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ontserrat" panose="020B0604020202020204" charset="0"/>
              </a:rPr>
              <a:t>          Model Summary for Train Data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8" y="1244906"/>
            <a:ext cx="8402642" cy="31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ontserrat" panose="020B0604020202020204" charset="0"/>
              </a:rPr>
              <a:t>	Model Summary for Test Data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21176"/>
            <a:ext cx="8520600" cy="29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19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latin typeface="Montserrat" panose="020B0604020202020204" charset="0"/>
              </a:rPr>
              <a:t>Conclusion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3" indent="0">
              <a:spcBef>
                <a:spcPts val="0"/>
              </a:spcBef>
              <a:buSzPts val="1800"/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We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used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diffent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type of regression algorithms to train our model like, Linear Regression, Regularized linear regression (Ridge and Lasso),Random Forest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Regressor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, Gradient boosting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Regressor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XGboost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regresssor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. and Also we tuned the parameters of Random forest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regressor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and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XGboost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regressor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Out of them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Gradient Boosting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Regressor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gave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best result.</a:t>
            </a:r>
          </a:p>
          <a:p>
            <a:pPr marL="114300" indent="0"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MSE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is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60421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,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RMSE IS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245,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MAE is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159,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R2 is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86%,</a:t>
            </a:r>
          </a:p>
          <a:p>
            <a:pPr marL="114300" indent="0">
              <a:buNone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Adj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R2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approx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86%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latin typeface="Montserrat" panose="020B0604020202020204" charset="0"/>
              </a:rPr>
              <a:t>Problem Statement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Predicting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 bike count required at each hour for the stable supply of rental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bikes to make the rental bike will available and accessible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to the public at the right time as it lessens the waiting time.</a:t>
            </a:r>
          </a:p>
          <a:p>
            <a:pPr marL="114300" indent="0">
              <a:buNone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7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latin typeface="Montserrat" panose="020B0604020202020204" charset="0"/>
              </a:rPr>
              <a:t>Data Summary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Date :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year-month-day</a:t>
            </a:r>
            <a:endParaRPr lang="en-US" sz="1400" b="1" dirty="0"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Rented Bike count - Count of bikes rented at each hour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Hour - Hour of he day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Temperature-Temperature in Celsius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Humidity - %</a:t>
            </a:r>
          </a:p>
          <a:p>
            <a:pPr marL="114300" indent="0">
              <a:buNone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Windspeed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- m/s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Visibility - 10m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Dew point temperature - Celsius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Solar radiation - MJ/m2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Rainfall - mm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Snowfall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– cm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Seasons - Winter, Spring, Summer, Autumn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Holiday - Holiday/No holiday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Functional Day -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NoFunc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(Non Functional Hours), Fun(Functional hours)</a:t>
            </a: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4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latin typeface="Montserrat" panose="020B0604020202020204" charset="0"/>
              </a:rPr>
              <a:t>Data Analysis Steps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Import Libraries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: In this part, we had imported require libraries to perform Exploratory Data Analysis for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seoul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Bike sharing demand prediction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dataset</a:t>
            </a:r>
          </a:p>
          <a:p>
            <a:pPr fontAlgn="base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Descriptive Statistics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: In this part, we start by looking at descriptive statistic parameters for the dataset. We will use describe() for this</a:t>
            </a:r>
          </a:p>
          <a:p>
            <a:pPr fontAlgn="base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Missing Value Imputation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: We will now check for missing values in our dataset. In case there are any missing entries, we will impute them with appropriate values</a:t>
            </a:r>
          </a:p>
          <a:p>
            <a:pPr fontAlgn="base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Graphical Representation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: We will start with 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Univariate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Analysis. We will be using a bar graph for this purpose. 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083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>
                <a:latin typeface="Montserrat" panose="020B0604020202020204" charset="0"/>
              </a:rPr>
              <a:t>Exploratory Data Analysis</a:t>
            </a:r>
            <a:br>
              <a:rPr lang="en-US" b="1" dirty="0" smtClean="0">
                <a:latin typeface="Montserrat" panose="020B0604020202020204" charset="0"/>
              </a:rPr>
            </a:br>
            <a:r>
              <a:rPr lang="en-US" b="1" dirty="0">
                <a:latin typeface="Montserrat" panose="020B0604020202020204" charset="0"/>
              </a:rPr>
              <a:t>	</a:t>
            </a:r>
            <a:r>
              <a:rPr lang="en-US" b="1" dirty="0" smtClean="0">
                <a:latin typeface="Montserrat" panose="020B0604020202020204" charset="0"/>
              </a:rPr>
              <a:t>		</a:t>
            </a:r>
            <a:r>
              <a:rPr lang="en-US" sz="2000" b="1" dirty="0" smtClean="0">
                <a:latin typeface="Montserrat" panose="020B0604020202020204" charset="0"/>
              </a:rPr>
              <a:t>Rented Bikes</a:t>
            </a:r>
            <a:endParaRPr lang="en-US" sz="2000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25700" lvl="5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Montserrat" panose="020B0604020202020204" charset="0"/>
              </a:rPr>
              <a:t>    </a:t>
            </a:r>
          </a:p>
          <a:p>
            <a:pPr marL="2425700" lvl="5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  <a:latin typeface="Montserrat" panose="020B0604020202020204" charset="0"/>
            </a:endParaRPr>
          </a:p>
          <a:p>
            <a:pPr marL="2425700" lvl="5" indent="0">
              <a:buNone/>
            </a:pPr>
            <a:endParaRPr lang="en-US" sz="2000" dirty="0" smtClean="0">
              <a:solidFill>
                <a:schemeClr val="tx1">
                  <a:lumMod val="75000"/>
                </a:schemeClr>
              </a:solidFill>
              <a:latin typeface="Montserrat" panose="020B0604020202020204" charset="0"/>
            </a:endParaRPr>
          </a:p>
          <a:p>
            <a:pPr marL="2425700" lvl="5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114300" indent="0">
              <a:buNone/>
            </a:pPr>
            <a:endParaRPr lang="en-US" sz="1400" b="1" dirty="0" smtClean="0">
              <a:solidFill>
                <a:schemeClr val="bg2">
                  <a:lumMod val="10000"/>
                </a:schemeClr>
              </a:solidFill>
              <a:latin typeface="Montserrat" panose="020B0604020202020204" charset="0"/>
            </a:endParaRPr>
          </a:p>
          <a:p>
            <a:pPr marL="114300" indent="0">
              <a:buNone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Montserrat" panose="020B0604020202020204" charset="0"/>
              </a:rPr>
              <a:t>From 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Montserrat" panose="020B0604020202020204" charset="0"/>
              </a:rPr>
              <a:t>the above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Montserrat" panose="020B0604020202020204" charset="0"/>
              </a:rPr>
              <a:t>we can conclude that maximum rented bikes are 3556,minimum rented bikes are zero also existed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2000" dirty="0" smtClean="0">
              <a:solidFill>
                <a:schemeClr val="tx1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77622"/>
            <a:ext cx="5205522" cy="2434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79" y="1377622"/>
            <a:ext cx="3256909" cy="24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1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>
                <a:latin typeface="Montserrat" panose="020B0604020202020204" charset="0"/>
                <a:cs typeface="Arial" panose="020B0604020202020204" pitchFamily="34" charset="0"/>
              </a:rPr>
              <a:t>Exploring Numerical Variables</a:t>
            </a:r>
            <a:endParaRPr lang="en-US" b="1" dirty="0">
              <a:latin typeface="Montserrat" panose="020B060402020202020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above graph is about the exploring numerical variables for rented bikes and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temp_c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4" y="1407561"/>
            <a:ext cx="4168962" cy="2887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96" y="1407561"/>
            <a:ext cx="3900704" cy="296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The above graph is about the exploring numerical variables for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Wind_speed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 and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dew_point_temp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Montserrat" panose="020B0604020202020204" charset="0"/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3" y="1152475"/>
            <a:ext cx="4510998" cy="3090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43" y="1152476"/>
            <a:ext cx="3890429" cy="3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754</Words>
  <Application>Microsoft Office PowerPoint</Application>
  <PresentationFormat>On-screen Show (16:9)</PresentationFormat>
  <Paragraphs>290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Montserrat</vt:lpstr>
      <vt:lpstr>Simple Light</vt:lpstr>
      <vt:lpstr>           Capstone Project-2 Bike Sharing Demand Prediction Individual Project  Ishwarya   </vt:lpstr>
      <vt:lpstr>         Content</vt:lpstr>
      <vt:lpstr>       Introduction</vt:lpstr>
      <vt:lpstr>   Problem Statement</vt:lpstr>
      <vt:lpstr>   Data Summary</vt:lpstr>
      <vt:lpstr>   Data Analysis Steps</vt:lpstr>
      <vt:lpstr>  Exploratory Data Analysis    Rented Bikes</vt:lpstr>
      <vt:lpstr>  Exploring Numerical Variables</vt:lpstr>
      <vt:lpstr>         The above graph is about the exploring numerical variables for Wind_speed and dew_point_temp.</vt:lpstr>
      <vt:lpstr>         The above graph is about the exploring numerical variables for Rainfall and snow_fall</vt:lpstr>
      <vt:lpstr>         </vt:lpstr>
      <vt:lpstr>         </vt:lpstr>
      <vt:lpstr>        The rented bikes vs solar_radiation correlation 0.26183698550951 and rented_bikes vs snow_fall correlation is -0.1418036499974599.</vt:lpstr>
      <vt:lpstr>   Season Counts</vt:lpstr>
      <vt:lpstr>   Holiday Counts</vt:lpstr>
      <vt:lpstr>  Functioning Day Counts</vt:lpstr>
      <vt:lpstr>   Rented_Bikes vs Hour</vt:lpstr>
      <vt:lpstr>  Rented_bikes vs Humidity</vt:lpstr>
      <vt:lpstr>   Rented_bikes vs Wind_Speed</vt:lpstr>
      <vt:lpstr>  Rented_bikes vs Rainfall</vt:lpstr>
      <vt:lpstr>   Rented_bikes vs Snow_fall</vt:lpstr>
      <vt:lpstr>  Heatmap Correlation</vt:lpstr>
      <vt:lpstr>PowerPoint Presentation</vt:lpstr>
      <vt:lpstr>   Linear Regression</vt:lpstr>
      <vt:lpstr>   Lasso Regression</vt:lpstr>
      <vt:lpstr>      Ridge Regression</vt:lpstr>
      <vt:lpstr>               Random Forest Regressor</vt:lpstr>
      <vt:lpstr>               Gradient boosting regressor</vt:lpstr>
      <vt:lpstr>                             XG BOOST</vt:lpstr>
      <vt:lpstr>          Model Summary for Train Data</vt:lpstr>
      <vt:lpstr> Model Summary for Test Data</vt:lpstr>
      <vt:lpstr>  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Project-2 Bike Sharing Demand Prediction Team Members Kota Lakshmana Rao Ishwarya</dc:title>
  <dc:creator>KSA COMPUTER</dc:creator>
  <cp:lastModifiedBy>Windows User</cp:lastModifiedBy>
  <cp:revision>37</cp:revision>
  <dcterms:modified xsi:type="dcterms:W3CDTF">2022-02-23T07:00:43Z</dcterms:modified>
</cp:coreProperties>
</file>