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5143500" type="screen16x9"/>
  <p:notesSz cx="6858000" cy="9144000"/>
  <p:embeddedFontLst>
    <p:embeddedFont>
      <p:font typeface="Roboto" panose="020B0604020202020204" charset="0"/>
      <p:regular r:id="rId42"/>
      <p:bold r:id="rId43"/>
      <p:italic r:id="rId44"/>
      <p:boldItalic r:id="rId45"/>
    </p:embeddedFont>
    <p:embeddedFont>
      <p:font typeface="Montserrat" panose="020B0604020202020204"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3" roundtripDataSignature="AMtx7mgQrlqNScNfj743qvFOEj1ZaO/my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customschemas.google.com/relationships/presentationmetadata" Target="metadata"/><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notesMaster" Target="notesMasters/notesMaster1.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5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36487910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149125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1227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6444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57759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89341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1797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398211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4638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68178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486144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81404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 name="Google Shape;5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14854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95184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54538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7635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56989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86401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73169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3" name="Google Shape;223;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29210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17931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7" name="Google Shape;237;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15680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210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41452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97984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9" name="Google Shape;259;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3244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5" name="Google Shape;265;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77655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6" name="Google Shape;276;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91804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6" name="Google Shape;286;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647183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6" name="Google Shape;296;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rmAutofit/>
          </a:bodyPr>
          <a:lstStyle/>
          <a:p>
            <a:pPr marL="457200" marR="0" lvl="0" indent="-228600" algn="l" rtl="0">
              <a:lnSpc>
                <a:spcPct val="100000"/>
              </a:lnSpc>
              <a:spcBef>
                <a:spcPts val="0"/>
              </a:spcBef>
              <a:spcAft>
                <a:spcPts val="0"/>
              </a:spcAft>
              <a:buClr>
                <a:srgbClr val="000000"/>
              </a:buClr>
              <a:buSzPts val="1100"/>
              <a:buFont typeface="Arial"/>
              <a:buNone/>
            </a:pPr>
            <a:endParaRPr/>
          </a:p>
        </p:txBody>
      </p:sp>
    </p:spTree>
    <p:extLst>
      <p:ext uri="{BB962C8B-B14F-4D97-AF65-F5344CB8AC3E}">
        <p14:creationId xmlns:p14="http://schemas.microsoft.com/office/powerpoint/2010/main" val="34828936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6" name="Google Shape;306;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994837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7" name="Google Shape;317;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43176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3" name="Google Shape;323;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650547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9" name="Google Shape;329;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7913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 name="Google Shape;7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30756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 name="Google Shape;7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09191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 name="Google Shape;8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01070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4792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8679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6205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41"/>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41"/>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4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50"/>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50"/>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5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5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4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4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4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4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4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4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4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4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46"/>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46"/>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4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47"/>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4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4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48"/>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48"/>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48"/>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4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4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4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4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4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4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9" name="Google Shape;9;p40"/>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US" sz="4200" b="1" dirty="0">
                <a:solidFill>
                  <a:srgbClr val="CC0000"/>
                </a:solidFill>
                <a:latin typeface="Montserrat"/>
                <a:ea typeface="Montserrat"/>
                <a:cs typeface="Montserrat"/>
                <a:sym typeface="Montserrat"/>
              </a:rPr>
              <a:t>           Capstone Project-3</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US" sz="3600" b="1" dirty="0">
                <a:solidFill>
                  <a:schemeClr val="lt1"/>
                </a:solidFill>
                <a:latin typeface="Montserrat"/>
                <a:ea typeface="Montserrat"/>
                <a:cs typeface="Montserrat"/>
                <a:sym typeface="Montserrat"/>
              </a:rPr>
              <a:t>Credit Card Default Prediction</a:t>
            </a:r>
            <a:br>
              <a:rPr lang="en-US" sz="3600" b="1" dirty="0">
                <a:solidFill>
                  <a:schemeClr val="lt1"/>
                </a:solidFill>
                <a:latin typeface="Montserrat"/>
                <a:ea typeface="Montserrat"/>
                <a:cs typeface="Montserrat"/>
                <a:sym typeface="Montserrat"/>
              </a:rPr>
            </a:br>
            <a:r>
              <a:rPr lang="en-US" sz="2800" b="1" u="sng" dirty="0">
                <a:solidFill>
                  <a:schemeClr val="lt1"/>
                </a:solidFill>
                <a:latin typeface="Montserrat"/>
                <a:ea typeface="Montserrat"/>
                <a:cs typeface="Montserrat"/>
                <a:sym typeface="Montserrat"/>
              </a:rPr>
              <a:t>Individual Member</a:t>
            </a:r>
            <a:r>
              <a:rPr lang="en-US" sz="2800" b="1" dirty="0">
                <a:solidFill>
                  <a:schemeClr val="lt1"/>
                </a:solidFill>
                <a:latin typeface="Montserrat"/>
                <a:ea typeface="Montserrat"/>
                <a:cs typeface="Montserrat"/>
                <a:sym typeface="Montserrat"/>
              </a:rPr>
              <a:t/>
            </a:r>
            <a:br>
              <a:rPr lang="en-US" sz="2800" b="1" dirty="0">
                <a:solidFill>
                  <a:schemeClr val="lt1"/>
                </a:solidFill>
                <a:latin typeface="Montserrat"/>
                <a:ea typeface="Montserrat"/>
                <a:cs typeface="Montserrat"/>
                <a:sym typeface="Montserrat"/>
              </a:rPr>
            </a:br>
            <a:r>
              <a:rPr lang="en-US" sz="2000" b="1" dirty="0" err="1" smtClean="0">
                <a:solidFill>
                  <a:schemeClr val="lt1"/>
                </a:solidFill>
                <a:latin typeface="Montserrat"/>
                <a:ea typeface="Montserrat"/>
                <a:cs typeface="Montserrat"/>
                <a:sym typeface="Montserrat"/>
              </a:rPr>
              <a:t>Ishwarya</a:t>
            </a:r>
            <a:r>
              <a:rPr lang="en-US" sz="2000" b="1" dirty="0">
                <a:solidFill>
                  <a:schemeClr val="lt1"/>
                </a:solidFill>
                <a:latin typeface="Montserrat"/>
                <a:ea typeface="Montserrat"/>
                <a:cs typeface="Montserrat"/>
                <a:sym typeface="Montserrat"/>
              </a:rPr>
              <a:t/>
            </a:r>
            <a:br>
              <a:rPr lang="en-US" sz="2000" b="1" dirty="0">
                <a:solidFill>
                  <a:schemeClr val="lt1"/>
                </a:solidFill>
                <a:latin typeface="Montserrat"/>
                <a:ea typeface="Montserrat"/>
                <a:cs typeface="Montserrat"/>
                <a:sym typeface="Montserrat"/>
              </a:rPr>
            </a:br>
            <a:endParaRPr sz="2000" b="1" u="sng"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			</a:t>
            </a:r>
            <a:r>
              <a:rPr lang="en-US" b="1">
                <a:latin typeface="Montserrat"/>
                <a:ea typeface="Montserrat"/>
                <a:cs typeface="Montserrat"/>
                <a:sym typeface="Montserrat"/>
              </a:rPr>
              <a:t>Education Analysis</a:t>
            </a:r>
            <a:endParaRPr b="1">
              <a:latin typeface="Montserrat"/>
              <a:ea typeface="Montserrat"/>
              <a:cs typeface="Montserrat"/>
              <a:sym typeface="Montserrat"/>
            </a:endParaRPr>
          </a:p>
        </p:txBody>
      </p:sp>
      <p:sp>
        <p:nvSpPr>
          <p:cNvPr id="114" name="Google Shape;114;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SzPts val="1800"/>
              <a:buNone/>
            </a:pPr>
            <a:endParaRPr>
              <a:solidFill>
                <a:srgbClr val="004B53"/>
              </a:solidFill>
            </a:endParaRPr>
          </a:p>
          <a:p>
            <a:pPr marL="457200" lvl="0" indent="-342900" algn="l" rtl="0">
              <a:lnSpc>
                <a:spcPct val="115000"/>
              </a:lnSpc>
              <a:spcBef>
                <a:spcPts val="0"/>
              </a:spcBef>
              <a:spcAft>
                <a:spcPts val="0"/>
              </a:spcAft>
              <a:buSzPts val="1800"/>
              <a:buNone/>
            </a:pPr>
            <a:r>
              <a:rPr lang="en-US" sz="1400" b="1">
                <a:solidFill>
                  <a:srgbClr val="004B53"/>
                </a:solidFill>
                <a:latin typeface="Montserrat"/>
                <a:ea typeface="Montserrat"/>
                <a:cs typeface="Montserrat"/>
                <a:sym typeface="Montserrat"/>
              </a:rPr>
              <a:t>Graduate school by</a:t>
            </a:r>
            <a:endParaRPr/>
          </a:p>
          <a:p>
            <a:pPr marL="457200" lvl="0" indent="-342900" algn="l" rtl="0">
              <a:lnSpc>
                <a:spcPct val="115000"/>
              </a:lnSpc>
              <a:spcBef>
                <a:spcPts val="0"/>
              </a:spcBef>
              <a:spcAft>
                <a:spcPts val="0"/>
              </a:spcAft>
              <a:buSzPts val="1800"/>
              <a:buNone/>
            </a:pPr>
            <a:r>
              <a:rPr lang="en-US" sz="1400" b="1">
                <a:solidFill>
                  <a:srgbClr val="004B53"/>
                </a:solidFill>
                <a:latin typeface="Montserrat"/>
                <a:ea typeface="Montserrat"/>
                <a:cs typeface="Montserrat"/>
                <a:sym typeface="Montserrat"/>
              </a:rPr>
              <a:t> 10,585 people</a:t>
            </a:r>
            <a:endParaRPr/>
          </a:p>
          <a:p>
            <a:pPr marL="457200" lvl="0" indent="-342900" algn="l" rtl="0">
              <a:lnSpc>
                <a:spcPct val="115000"/>
              </a:lnSpc>
              <a:spcBef>
                <a:spcPts val="0"/>
              </a:spcBef>
              <a:spcAft>
                <a:spcPts val="0"/>
              </a:spcAft>
              <a:buSzPts val="1800"/>
              <a:buNone/>
            </a:pPr>
            <a:endParaRPr sz="1400" b="1">
              <a:solidFill>
                <a:srgbClr val="004B53"/>
              </a:solidFill>
              <a:latin typeface="Montserrat"/>
              <a:ea typeface="Montserrat"/>
              <a:cs typeface="Montserrat"/>
              <a:sym typeface="Montserrat"/>
            </a:endParaRPr>
          </a:p>
          <a:p>
            <a:pPr marL="457200" lvl="0" indent="-342900" algn="l" rtl="0">
              <a:lnSpc>
                <a:spcPct val="115000"/>
              </a:lnSpc>
              <a:spcBef>
                <a:spcPts val="0"/>
              </a:spcBef>
              <a:spcAft>
                <a:spcPts val="0"/>
              </a:spcAft>
              <a:buSzPts val="1800"/>
              <a:buNone/>
            </a:pPr>
            <a:r>
              <a:rPr lang="en-US" sz="1400" b="1">
                <a:solidFill>
                  <a:srgbClr val="004B53"/>
                </a:solidFill>
                <a:latin typeface="Montserrat"/>
                <a:ea typeface="Montserrat"/>
                <a:cs typeface="Montserrat"/>
                <a:sym typeface="Montserrat"/>
              </a:rPr>
              <a:t>University by 14,030 people</a:t>
            </a:r>
            <a:endParaRPr/>
          </a:p>
          <a:p>
            <a:pPr marL="457200" lvl="0" indent="-342900" algn="l" rtl="0">
              <a:lnSpc>
                <a:spcPct val="115000"/>
              </a:lnSpc>
              <a:spcBef>
                <a:spcPts val="0"/>
              </a:spcBef>
              <a:spcAft>
                <a:spcPts val="0"/>
              </a:spcAft>
              <a:buSzPts val="1800"/>
              <a:buNone/>
            </a:pPr>
            <a:endParaRPr sz="1400" b="1">
              <a:solidFill>
                <a:srgbClr val="004B53"/>
              </a:solidFill>
              <a:latin typeface="Montserrat"/>
              <a:ea typeface="Montserrat"/>
              <a:cs typeface="Montserrat"/>
              <a:sym typeface="Montserrat"/>
            </a:endParaRPr>
          </a:p>
          <a:p>
            <a:pPr marL="457200" lvl="0" indent="-342900" algn="l" rtl="0">
              <a:lnSpc>
                <a:spcPct val="115000"/>
              </a:lnSpc>
              <a:spcBef>
                <a:spcPts val="0"/>
              </a:spcBef>
              <a:spcAft>
                <a:spcPts val="0"/>
              </a:spcAft>
              <a:buSzPts val="1800"/>
              <a:buNone/>
            </a:pPr>
            <a:r>
              <a:rPr lang="en-US" sz="1400" b="1">
                <a:solidFill>
                  <a:srgbClr val="004B53"/>
                </a:solidFill>
                <a:latin typeface="Montserrat"/>
                <a:ea typeface="Montserrat"/>
                <a:cs typeface="Montserrat"/>
                <a:sym typeface="Montserrat"/>
              </a:rPr>
              <a:t>Graduate school by </a:t>
            </a:r>
            <a:endParaRPr/>
          </a:p>
          <a:p>
            <a:pPr marL="457200" lvl="0" indent="-342900" algn="l" rtl="0">
              <a:lnSpc>
                <a:spcPct val="115000"/>
              </a:lnSpc>
              <a:spcBef>
                <a:spcPts val="0"/>
              </a:spcBef>
              <a:spcAft>
                <a:spcPts val="0"/>
              </a:spcAft>
              <a:buSzPts val="1800"/>
              <a:buNone/>
            </a:pPr>
            <a:r>
              <a:rPr lang="en-US" sz="1400" b="1">
                <a:solidFill>
                  <a:srgbClr val="004B53"/>
                </a:solidFill>
                <a:latin typeface="Montserrat"/>
                <a:ea typeface="Montserrat"/>
                <a:cs typeface="Montserrat"/>
                <a:sym typeface="Montserrat"/>
              </a:rPr>
              <a:t>4917 people</a:t>
            </a:r>
            <a:endParaRPr/>
          </a:p>
          <a:p>
            <a:pPr marL="457200" lvl="0" indent="-342900" algn="l" rtl="0">
              <a:lnSpc>
                <a:spcPct val="115000"/>
              </a:lnSpc>
              <a:spcBef>
                <a:spcPts val="0"/>
              </a:spcBef>
              <a:spcAft>
                <a:spcPts val="0"/>
              </a:spcAft>
              <a:buSzPts val="1800"/>
              <a:buNone/>
            </a:pPr>
            <a:endParaRPr sz="1400" b="1">
              <a:solidFill>
                <a:srgbClr val="004B53"/>
              </a:solidFill>
              <a:latin typeface="Montserrat"/>
              <a:ea typeface="Montserrat"/>
              <a:cs typeface="Montserrat"/>
              <a:sym typeface="Montserrat"/>
            </a:endParaRPr>
          </a:p>
          <a:p>
            <a:pPr marL="457200" lvl="0" indent="-342900" algn="l" rtl="0">
              <a:lnSpc>
                <a:spcPct val="115000"/>
              </a:lnSpc>
              <a:spcBef>
                <a:spcPts val="0"/>
              </a:spcBef>
              <a:spcAft>
                <a:spcPts val="0"/>
              </a:spcAft>
              <a:buSzPts val="1800"/>
              <a:buNone/>
            </a:pPr>
            <a:r>
              <a:rPr lang="en-US" sz="1400" b="1">
                <a:solidFill>
                  <a:srgbClr val="004B53"/>
                </a:solidFill>
                <a:latin typeface="Montserrat"/>
                <a:ea typeface="Montserrat"/>
                <a:cs typeface="Montserrat"/>
                <a:sym typeface="Montserrat"/>
              </a:rPr>
              <a:t>Other studying by 468 people</a:t>
            </a:r>
            <a:endParaRPr/>
          </a:p>
          <a:p>
            <a:pPr marL="457200" lvl="0" indent="-342900" algn="l" rtl="0">
              <a:lnSpc>
                <a:spcPct val="115000"/>
              </a:lnSpc>
              <a:spcBef>
                <a:spcPts val="0"/>
              </a:spcBef>
              <a:spcAft>
                <a:spcPts val="0"/>
              </a:spcAft>
              <a:buSzPts val="1800"/>
              <a:buNone/>
            </a:pPr>
            <a:endParaRPr>
              <a:solidFill>
                <a:srgbClr val="004B53"/>
              </a:solidFill>
            </a:endParaRPr>
          </a:p>
          <a:p>
            <a:pPr marL="457200" lvl="0" indent="-228600" algn="l" rtl="0">
              <a:lnSpc>
                <a:spcPct val="115000"/>
              </a:lnSpc>
              <a:spcBef>
                <a:spcPts val="0"/>
              </a:spcBef>
              <a:spcAft>
                <a:spcPts val="0"/>
              </a:spcAft>
              <a:buSzPts val="1800"/>
              <a:buNone/>
            </a:pPr>
            <a:endParaRPr>
              <a:solidFill>
                <a:srgbClr val="004B53"/>
              </a:solidFill>
            </a:endParaRPr>
          </a:p>
        </p:txBody>
      </p:sp>
      <p:pic>
        <p:nvPicPr>
          <p:cNvPr id="115" name="Google Shape;115;p10" descr="c4.png"/>
          <p:cNvPicPr preferRelativeResize="0"/>
          <p:nvPr/>
        </p:nvPicPr>
        <p:blipFill rotWithShape="1">
          <a:blip r:embed="rId3">
            <a:alphaModFix/>
          </a:blip>
          <a:srcRect/>
          <a:stretch/>
        </p:blipFill>
        <p:spPr>
          <a:xfrm>
            <a:off x="3112477" y="1468315"/>
            <a:ext cx="5671037" cy="286913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		   </a:t>
            </a:r>
            <a:r>
              <a:rPr lang="en-US" b="1">
                <a:latin typeface="Montserrat"/>
                <a:ea typeface="Montserrat"/>
                <a:cs typeface="Montserrat"/>
                <a:sym typeface="Montserrat"/>
              </a:rPr>
              <a:t>Marital Status Analysis</a:t>
            </a:r>
            <a:endParaRPr b="1">
              <a:latin typeface="Montserrat"/>
              <a:ea typeface="Montserrat"/>
              <a:cs typeface="Montserrat"/>
              <a:sym typeface="Montserrat"/>
            </a:endParaRPr>
          </a:p>
        </p:txBody>
      </p:sp>
      <p:sp>
        <p:nvSpPr>
          <p:cNvPr id="121" name="Google Shape;121;p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None/>
            </a:pPr>
            <a:endParaRPr/>
          </a:p>
          <a:p>
            <a:pPr marL="457200" lvl="0" indent="-342900" algn="l" rtl="0">
              <a:lnSpc>
                <a:spcPct val="115000"/>
              </a:lnSpc>
              <a:spcBef>
                <a:spcPts val="0"/>
              </a:spcBef>
              <a:spcAft>
                <a:spcPts val="0"/>
              </a:spcAft>
              <a:buSzPts val="1800"/>
              <a:buNone/>
            </a:pPr>
            <a:endParaRPr/>
          </a:p>
          <a:p>
            <a:pPr marL="457200" lvl="0" indent="-342900" algn="l" rtl="0">
              <a:lnSpc>
                <a:spcPct val="115000"/>
              </a:lnSpc>
              <a:spcBef>
                <a:spcPts val="0"/>
              </a:spcBef>
              <a:spcAft>
                <a:spcPts val="0"/>
              </a:spcAft>
              <a:buSzPts val="1800"/>
              <a:buNone/>
            </a:pPr>
            <a:r>
              <a:rPr lang="en-US" b="1">
                <a:solidFill>
                  <a:srgbClr val="004B53"/>
                </a:solidFill>
                <a:latin typeface="Montserrat"/>
                <a:ea typeface="Montserrat"/>
                <a:cs typeface="Montserrat"/>
                <a:sym typeface="Montserrat"/>
              </a:rPr>
              <a:t>Married persons are</a:t>
            </a:r>
            <a:r>
              <a:rPr lang="en-US" b="1">
                <a:latin typeface="Montserrat"/>
                <a:ea typeface="Montserrat"/>
                <a:cs typeface="Montserrat"/>
                <a:sym typeface="Montserrat"/>
              </a:rPr>
              <a:t> </a:t>
            </a:r>
            <a:r>
              <a:rPr lang="en-US" b="1">
                <a:solidFill>
                  <a:srgbClr val="004B53"/>
                </a:solidFill>
                <a:latin typeface="Montserrat"/>
                <a:ea typeface="Montserrat"/>
                <a:cs typeface="Montserrat"/>
                <a:sym typeface="Montserrat"/>
              </a:rPr>
              <a:t>13,659</a:t>
            </a:r>
            <a:endParaRPr/>
          </a:p>
          <a:p>
            <a:pPr marL="457200" lvl="0" indent="-342900" algn="l" rtl="0">
              <a:lnSpc>
                <a:spcPct val="115000"/>
              </a:lnSpc>
              <a:spcBef>
                <a:spcPts val="0"/>
              </a:spcBef>
              <a:spcAft>
                <a:spcPts val="0"/>
              </a:spcAft>
              <a:buSzPts val="1800"/>
              <a:buNone/>
            </a:pPr>
            <a:r>
              <a:rPr lang="en-US" b="1">
                <a:solidFill>
                  <a:srgbClr val="004B53"/>
                </a:solidFill>
                <a:latin typeface="Montserrat"/>
                <a:ea typeface="Montserrat"/>
                <a:cs typeface="Montserrat"/>
                <a:sym typeface="Montserrat"/>
              </a:rPr>
              <a:t> represented as 1</a:t>
            </a:r>
            <a:endParaRPr/>
          </a:p>
          <a:p>
            <a:pPr marL="457200" lvl="0" indent="-342900" algn="l" rtl="0">
              <a:lnSpc>
                <a:spcPct val="115000"/>
              </a:lnSpc>
              <a:spcBef>
                <a:spcPts val="0"/>
              </a:spcBef>
              <a:spcAft>
                <a:spcPts val="0"/>
              </a:spcAft>
              <a:buSzPts val="1800"/>
              <a:buNone/>
            </a:pPr>
            <a:endParaRPr b="1">
              <a:solidFill>
                <a:srgbClr val="004B53"/>
              </a:solidFill>
              <a:latin typeface="Montserrat"/>
              <a:ea typeface="Montserrat"/>
              <a:cs typeface="Montserrat"/>
              <a:sym typeface="Montserrat"/>
            </a:endParaRPr>
          </a:p>
          <a:p>
            <a:pPr marL="457200" lvl="0" indent="-342900" algn="l" rtl="0">
              <a:lnSpc>
                <a:spcPct val="115000"/>
              </a:lnSpc>
              <a:spcBef>
                <a:spcPts val="0"/>
              </a:spcBef>
              <a:spcAft>
                <a:spcPts val="0"/>
              </a:spcAft>
              <a:buSzPts val="1800"/>
              <a:buNone/>
            </a:pPr>
            <a:r>
              <a:rPr lang="en-US" b="1">
                <a:solidFill>
                  <a:srgbClr val="004B53"/>
                </a:solidFill>
                <a:latin typeface="Montserrat"/>
                <a:ea typeface="Montserrat"/>
                <a:cs typeface="Montserrat"/>
                <a:sym typeface="Montserrat"/>
              </a:rPr>
              <a:t>Single persons are 15,964 </a:t>
            </a:r>
            <a:endParaRPr/>
          </a:p>
          <a:p>
            <a:pPr marL="457200" lvl="0" indent="-342900" algn="l" rtl="0">
              <a:lnSpc>
                <a:spcPct val="115000"/>
              </a:lnSpc>
              <a:spcBef>
                <a:spcPts val="0"/>
              </a:spcBef>
              <a:spcAft>
                <a:spcPts val="0"/>
              </a:spcAft>
              <a:buSzPts val="1800"/>
              <a:buNone/>
            </a:pPr>
            <a:r>
              <a:rPr lang="en-US" b="1">
                <a:solidFill>
                  <a:srgbClr val="004B53"/>
                </a:solidFill>
                <a:latin typeface="Montserrat"/>
                <a:ea typeface="Montserrat"/>
                <a:cs typeface="Montserrat"/>
                <a:sym typeface="Montserrat"/>
              </a:rPr>
              <a:t>represented as 2</a:t>
            </a:r>
            <a:endParaRPr/>
          </a:p>
          <a:p>
            <a:pPr marL="457200" lvl="0" indent="-342900" algn="l" rtl="0">
              <a:lnSpc>
                <a:spcPct val="115000"/>
              </a:lnSpc>
              <a:spcBef>
                <a:spcPts val="0"/>
              </a:spcBef>
              <a:spcAft>
                <a:spcPts val="0"/>
              </a:spcAft>
              <a:buSzPts val="1800"/>
              <a:buNone/>
            </a:pPr>
            <a:endParaRPr b="1">
              <a:solidFill>
                <a:srgbClr val="004B53"/>
              </a:solidFill>
              <a:latin typeface="Montserrat"/>
              <a:ea typeface="Montserrat"/>
              <a:cs typeface="Montserrat"/>
              <a:sym typeface="Montserrat"/>
            </a:endParaRPr>
          </a:p>
          <a:p>
            <a:pPr marL="457200" lvl="0" indent="-342900" algn="l" rtl="0">
              <a:lnSpc>
                <a:spcPct val="115000"/>
              </a:lnSpc>
              <a:spcBef>
                <a:spcPts val="0"/>
              </a:spcBef>
              <a:spcAft>
                <a:spcPts val="0"/>
              </a:spcAft>
              <a:buSzPts val="1800"/>
              <a:buNone/>
            </a:pPr>
            <a:r>
              <a:rPr lang="en-US" b="1">
                <a:solidFill>
                  <a:srgbClr val="004B53"/>
                </a:solidFill>
                <a:latin typeface="Montserrat"/>
                <a:ea typeface="Montserrat"/>
                <a:cs typeface="Montserrat"/>
                <a:sym typeface="Montserrat"/>
              </a:rPr>
              <a:t>Others are 377 represented as 3</a:t>
            </a:r>
            <a:endParaRPr b="1">
              <a:solidFill>
                <a:srgbClr val="004B53"/>
              </a:solidFill>
              <a:latin typeface="Montserrat"/>
              <a:ea typeface="Montserrat"/>
              <a:cs typeface="Montserrat"/>
              <a:sym typeface="Montserrat"/>
            </a:endParaRPr>
          </a:p>
          <a:p>
            <a:pPr marL="457200" lvl="0" indent="-342900" algn="l" rtl="0">
              <a:lnSpc>
                <a:spcPct val="115000"/>
              </a:lnSpc>
              <a:spcBef>
                <a:spcPts val="0"/>
              </a:spcBef>
              <a:spcAft>
                <a:spcPts val="0"/>
              </a:spcAft>
              <a:buSzPts val="1800"/>
              <a:buNone/>
            </a:pPr>
            <a:endParaRPr>
              <a:solidFill>
                <a:srgbClr val="004B53"/>
              </a:solidFill>
            </a:endParaRPr>
          </a:p>
        </p:txBody>
      </p:sp>
      <p:pic>
        <p:nvPicPr>
          <p:cNvPr id="122" name="Google Shape;122;p11" descr="C5.png"/>
          <p:cNvPicPr preferRelativeResize="0"/>
          <p:nvPr/>
        </p:nvPicPr>
        <p:blipFill rotWithShape="1">
          <a:blip r:embed="rId3">
            <a:alphaModFix/>
          </a:blip>
          <a:srcRect/>
          <a:stretch/>
        </p:blipFill>
        <p:spPr>
          <a:xfrm>
            <a:off x="3780692" y="1266092"/>
            <a:ext cx="4862146" cy="3314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			</a:t>
            </a:r>
            <a:r>
              <a:rPr lang="en-US" b="1">
                <a:latin typeface="Montserrat"/>
                <a:ea typeface="Montserrat"/>
                <a:cs typeface="Montserrat"/>
                <a:sym typeface="Montserrat"/>
              </a:rPr>
              <a:t>Age Distribution</a:t>
            </a:r>
            <a:endParaRPr b="1">
              <a:latin typeface="Montserrat"/>
              <a:ea typeface="Montserrat"/>
              <a:cs typeface="Montserrat"/>
              <a:sym typeface="Montserrat"/>
            </a:endParaRPr>
          </a:p>
        </p:txBody>
      </p:sp>
      <p:sp>
        <p:nvSpPr>
          <p:cNvPr id="128" name="Google Shape;128;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342900" algn="l" rtl="0">
              <a:lnSpc>
                <a:spcPct val="115000"/>
              </a:lnSpc>
              <a:spcBef>
                <a:spcPts val="0"/>
              </a:spcBef>
              <a:spcAft>
                <a:spcPts val="0"/>
              </a:spcAft>
              <a:buSzPts val="1800"/>
              <a:buChar char="●"/>
            </a:pPr>
            <a:r>
              <a:rPr lang="en-US" sz="1600" b="1">
                <a:solidFill>
                  <a:srgbClr val="004B53"/>
                </a:solidFill>
                <a:latin typeface="Montserrat"/>
                <a:ea typeface="Montserrat"/>
                <a:cs typeface="Montserrat"/>
                <a:sym typeface="Montserrat"/>
              </a:rPr>
              <a:t>Most </a:t>
            </a:r>
            <a:r>
              <a:rPr lang="en-US" sz="1600" b="1">
                <a:latin typeface="Montserrat"/>
                <a:ea typeface="Montserrat"/>
                <a:cs typeface="Montserrat"/>
                <a:sym typeface="Montserrat"/>
              </a:rPr>
              <a:t> </a:t>
            </a:r>
            <a:r>
              <a:rPr lang="en-US" sz="1600" b="1">
                <a:solidFill>
                  <a:srgbClr val="004B53"/>
                </a:solidFill>
                <a:latin typeface="Montserrat"/>
                <a:ea typeface="Montserrat"/>
                <a:cs typeface="Montserrat"/>
                <a:sym typeface="Montserrat"/>
              </a:rPr>
              <a:t>credit cardholders AGE was 25-45 and above age 60 people are used rarely credit cards</a:t>
            </a:r>
            <a:endParaRPr/>
          </a:p>
          <a:p>
            <a:pPr marL="457200" lvl="0" indent="-342900" algn="l" rtl="0">
              <a:lnSpc>
                <a:spcPct val="115000"/>
              </a:lnSpc>
              <a:spcBef>
                <a:spcPts val="0"/>
              </a:spcBef>
              <a:spcAft>
                <a:spcPts val="0"/>
              </a:spcAft>
              <a:buSzPts val="1800"/>
              <a:buChar char="●"/>
            </a:pPr>
            <a:r>
              <a:rPr lang="en-US" sz="1600" b="1">
                <a:solidFill>
                  <a:srgbClr val="004B53"/>
                </a:solidFill>
                <a:latin typeface="Montserrat"/>
                <a:ea typeface="Montserrat"/>
                <a:cs typeface="Montserrat"/>
                <a:sym typeface="Montserrat"/>
              </a:rPr>
              <a:t>Most of 29th age people used huge credit cards that number is 1605 and second place was 27th age people it's number 1477</a:t>
            </a:r>
            <a:endParaRPr/>
          </a:p>
          <a:p>
            <a:pPr marL="914400" lvl="1" indent="-228600" algn="l" rtl="0">
              <a:lnSpc>
                <a:spcPct val="115000"/>
              </a:lnSpc>
              <a:spcBef>
                <a:spcPts val="1600"/>
              </a:spcBef>
              <a:spcAft>
                <a:spcPts val="0"/>
              </a:spcAft>
              <a:buSzPts val="1400"/>
              <a:buNone/>
            </a:pPr>
            <a:endParaRPr/>
          </a:p>
        </p:txBody>
      </p:sp>
      <p:pic>
        <p:nvPicPr>
          <p:cNvPr id="129" name="Google Shape;129;p12" descr="C6.png"/>
          <p:cNvPicPr preferRelativeResize="0"/>
          <p:nvPr/>
        </p:nvPicPr>
        <p:blipFill rotWithShape="1">
          <a:blip r:embed="rId3">
            <a:alphaModFix/>
          </a:blip>
          <a:srcRect/>
          <a:stretch/>
        </p:blipFill>
        <p:spPr>
          <a:xfrm>
            <a:off x="219808" y="1134208"/>
            <a:ext cx="8598877" cy="243546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		    </a:t>
            </a:r>
            <a:r>
              <a:rPr lang="en-US" b="1">
                <a:latin typeface="Montserrat"/>
                <a:ea typeface="Montserrat"/>
                <a:cs typeface="Montserrat"/>
                <a:sym typeface="Montserrat"/>
              </a:rPr>
              <a:t>Bill Amount Distribution</a:t>
            </a:r>
            <a:endParaRPr b="1">
              <a:latin typeface="Montserrat"/>
              <a:ea typeface="Montserrat"/>
              <a:cs typeface="Montserrat"/>
              <a:sym typeface="Montserrat"/>
            </a:endParaRPr>
          </a:p>
        </p:txBody>
      </p:sp>
      <p:sp>
        <p:nvSpPr>
          <p:cNvPr id="135" name="Google Shape;135;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342900" algn="l" rtl="0">
              <a:lnSpc>
                <a:spcPct val="115000"/>
              </a:lnSpc>
              <a:spcBef>
                <a:spcPts val="0"/>
              </a:spcBef>
              <a:spcAft>
                <a:spcPts val="0"/>
              </a:spcAft>
              <a:buSzPts val="1800"/>
              <a:buChar char="●"/>
            </a:pPr>
            <a:r>
              <a:rPr lang="en-US" sz="1200" b="1">
                <a:solidFill>
                  <a:srgbClr val="004B53"/>
                </a:solidFill>
                <a:latin typeface="Montserrat"/>
                <a:ea typeface="Montserrat"/>
                <a:cs typeface="Montserrat"/>
                <a:sym typeface="Montserrat"/>
              </a:rPr>
              <a:t>This pairplot shows that distribution of bill amount statements for April explicitly for defaulters and non-defaulters</a:t>
            </a:r>
            <a:endParaRPr/>
          </a:p>
          <a:p>
            <a:pPr marL="457200" lvl="0" indent="-342900" algn="l" rtl="0">
              <a:lnSpc>
                <a:spcPct val="115000"/>
              </a:lnSpc>
              <a:spcBef>
                <a:spcPts val="0"/>
              </a:spcBef>
              <a:spcAft>
                <a:spcPts val="0"/>
              </a:spcAft>
              <a:buSzPts val="1800"/>
              <a:buChar char="●"/>
            </a:pPr>
            <a:r>
              <a:rPr lang="en-US">
                <a:solidFill>
                  <a:srgbClr val="004B53"/>
                </a:solidFill>
              </a:rPr>
              <a:t/>
            </a:r>
            <a:br>
              <a:rPr lang="en-US">
                <a:solidFill>
                  <a:srgbClr val="004B53"/>
                </a:solidFill>
              </a:rPr>
            </a:br>
            <a:endParaRPr>
              <a:solidFill>
                <a:srgbClr val="004B53"/>
              </a:solidFill>
            </a:endParaRPr>
          </a:p>
        </p:txBody>
      </p:sp>
      <p:pic>
        <p:nvPicPr>
          <p:cNvPr id="136" name="Google Shape;136;p13" descr="bilapr.png"/>
          <p:cNvPicPr preferRelativeResize="0"/>
          <p:nvPr/>
        </p:nvPicPr>
        <p:blipFill rotWithShape="1">
          <a:blip r:embed="rId3">
            <a:alphaModFix/>
          </a:blip>
          <a:srcRect/>
          <a:stretch/>
        </p:blipFill>
        <p:spPr>
          <a:xfrm>
            <a:off x="422030" y="1143001"/>
            <a:ext cx="8255977" cy="224203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			</a:t>
            </a:r>
            <a:r>
              <a:rPr lang="en-US" b="1">
                <a:latin typeface="Montserrat"/>
                <a:ea typeface="Montserrat"/>
                <a:cs typeface="Montserrat"/>
                <a:sym typeface="Montserrat"/>
              </a:rPr>
              <a:t>Bill Amount Distribution</a:t>
            </a:r>
            <a:endParaRPr b="1">
              <a:latin typeface="Montserrat"/>
              <a:ea typeface="Montserrat"/>
              <a:cs typeface="Montserrat"/>
              <a:sym typeface="Montserrat"/>
            </a:endParaRPr>
          </a:p>
        </p:txBody>
      </p:sp>
      <p:sp>
        <p:nvSpPr>
          <p:cNvPr id="142" name="Google Shape;142;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sz="1200" b="1">
              <a:solidFill>
                <a:srgbClr val="004B53"/>
              </a:solidFill>
              <a:latin typeface="Montserrat"/>
              <a:ea typeface="Montserrat"/>
              <a:cs typeface="Montserrat"/>
              <a:sym typeface="Montserrat"/>
            </a:endParaRPr>
          </a:p>
          <a:p>
            <a:pPr marL="457200" lvl="0" indent="-342900" algn="l" rtl="0">
              <a:lnSpc>
                <a:spcPct val="115000"/>
              </a:lnSpc>
              <a:spcBef>
                <a:spcPts val="0"/>
              </a:spcBef>
              <a:spcAft>
                <a:spcPts val="0"/>
              </a:spcAft>
              <a:buSzPts val="1800"/>
              <a:buChar char="●"/>
            </a:pPr>
            <a:r>
              <a:rPr lang="en-US" sz="1200" b="1">
                <a:solidFill>
                  <a:srgbClr val="004B53"/>
                </a:solidFill>
                <a:latin typeface="Montserrat"/>
                <a:ea typeface="Montserrat"/>
                <a:cs typeface="Montserrat"/>
                <a:sym typeface="Montserrat"/>
              </a:rPr>
              <a:t>This pairplot shows that distribution of bill amount statements for May and June month explicitly for defaulters and non-defaulters.</a:t>
            </a:r>
            <a:endParaRPr/>
          </a:p>
          <a:p>
            <a:pPr marL="457200" lvl="0" indent="-342900" algn="l" rtl="0">
              <a:lnSpc>
                <a:spcPct val="115000"/>
              </a:lnSpc>
              <a:spcBef>
                <a:spcPts val="0"/>
              </a:spcBef>
              <a:spcAft>
                <a:spcPts val="0"/>
              </a:spcAft>
              <a:buSzPts val="1800"/>
              <a:buChar char="●"/>
            </a:pPr>
            <a:r>
              <a:rPr lang="en-US"/>
              <a:t/>
            </a:r>
            <a:br>
              <a:rPr lang="en-US"/>
            </a:br>
            <a:endParaRPr/>
          </a:p>
        </p:txBody>
      </p:sp>
      <p:pic>
        <p:nvPicPr>
          <p:cNvPr id="143" name="Google Shape;143;p14" descr="bilapr2.png"/>
          <p:cNvPicPr preferRelativeResize="0"/>
          <p:nvPr/>
        </p:nvPicPr>
        <p:blipFill rotWithShape="1">
          <a:blip r:embed="rId3">
            <a:alphaModFix/>
          </a:blip>
          <a:srcRect/>
          <a:stretch/>
        </p:blipFill>
        <p:spPr>
          <a:xfrm>
            <a:off x="624254" y="1222132"/>
            <a:ext cx="8141677" cy="268165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		 </a:t>
            </a:r>
            <a:r>
              <a:rPr lang="en-US" b="1">
                <a:latin typeface="Montserrat"/>
                <a:ea typeface="Montserrat"/>
                <a:cs typeface="Montserrat"/>
                <a:sym typeface="Montserrat"/>
              </a:rPr>
              <a:t>Bill Amount Distribution</a:t>
            </a:r>
            <a:endParaRPr b="1">
              <a:latin typeface="Montserrat"/>
              <a:ea typeface="Montserrat"/>
              <a:cs typeface="Montserrat"/>
              <a:sym typeface="Montserrat"/>
            </a:endParaRPr>
          </a:p>
        </p:txBody>
      </p:sp>
      <p:sp>
        <p:nvSpPr>
          <p:cNvPr id="149" name="Google Shape;149;p15"/>
          <p:cNvSpPr txBox="1">
            <a:spLocks noGrp="1"/>
          </p:cNvSpPr>
          <p:nvPr>
            <p:ph type="body" idx="1"/>
          </p:nvPr>
        </p:nvSpPr>
        <p:spPr>
          <a:xfrm>
            <a:off x="197400" y="1205229"/>
            <a:ext cx="8520600" cy="34164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342900" algn="l" rtl="0">
              <a:lnSpc>
                <a:spcPct val="115000"/>
              </a:lnSpc>
              <a:spcBef>
                <a:spcPts val="0"/>
              </a:spcBef>
              <a:spcAft>
                <a:spcPts val="0"/>
              </a:spcAft>
              <a:buSzPts val="1800"/>
              <a:buChar char="●"/>
            </a:pPr>
            <a:r>
              <a:rPr lang="en-US" sz="1200" b="1">
                <a:solidFill>
                  <a:srgbClr val="004B53"/>
                </a:solidFill>
                <a:latin typeface="Montserrat"/>
                <a:ea typeface="Montserrat"/>
                <a:cs typeface="Montserrat"/>
                <a:sym typeface="Montserrat"/>
              </a:rPr>
              <a:t>This</a:t>
            </a:r>
            <a:r>
              <a:rPr lang="en-US">
                <a:solidFill>
                  <a:srgbClr val="004B53"/>
                </a:solidFill>
              </a:rPr>
              <a:t> </a:t>
            </a:r>
            <a:r>
              <a:rPr lang="en-US" sz="1200" b="1">
                <a:solidFill>
                  <a:srgbClr val="004B53"/>
                </a:solidFill>
                <a:latin typeface="Montserrat"/>
                <a:ea typeface="Montserrat"/>
                <a:cs typeface="Montserrat"/>
                <a:sym typeface="Montserrat"/>
              </a:rPr>
              <a:t>pairplot shows that distribution of bill amount statements for July and August month explicitly for defaulters and non-defaulters.</a:t>
            </a:r>
            <a:endParaRPr/>
          </a:p>
          <a:p>
            <a:pPr marL="457200" lvl="0" indent="-342900" algn="l" rtl="0">
              <a:lnSpc>
                <a:spcPct val="115000"/>
              </a:lnSpc>
              <a:spcBef>
                <a:spcPts val="0"/>
              </a:spcBef>
              <a:spcAft>
                <a:spcPts val="0"/>
              </a:spcAft>
              <a:buSzPts val="1800"/>
              <a:buChar char="●"/>
            </a:pPr>
            <a:r>
              <a:rPr lang="en-US" sz="1200" b="1">
                <a:solidFill>
                  <a:srgbClr val="004B53"/>
                </a:solidFill>
                <a:latin typeface="Montserrat"/>
                <a:ea typeface="Montserrat"/>
                <a:cs typeface="Montserrat"/>
                <a:sym typeface="Montserrat"/>
              </a:rPr>
              <a:t/>
            </a:r>
            <a:br>
              <a:rPr lang="en-US" sz="1200" b="1">
                <a:solidFill>
                  <a:srgbClr val="004B53"/>
                </a:solidFill>
                <a:latin typeface="Montserrat"/>
                <a:ea typeface="Montserrat"/>
                <a:cs typeface="Montserrat"/>
                <a:sym typeface="Montserrat"/>
              </a:rPr>
            </a:br>
            <a:endParaRPr sz="1200" b="1">
              <a:solidFill>
                <a:srgbClr val="004B53"/>
              </a:solidFill>
              <a:latin typeface="Montserrat"/>
              <a:ea typeface="Montserrat"/>
              <a:cs typeface="Montserrat"/>
              <a:sym typeface="Montserrat"/>
            </a:endParaRPr>
          </a:p>
        </p:txBody>
      </p:sp>
      <p:pic>
        <p:nvPicPr>
          <p:cNvPr id="150" name="Google Shape;150;p15" descr="bilapr3.png"/>
          <p:cNvPicPr preferRelativeResize="0"/>
          <p:nvPr/>
        </p:nvPicPr>
        <p:blipFill rotWithShape="1">
          <a:blip r:embed="rId3">
            <a:alphaModFix/>
          </a:blip>
          <a:srcRect/>
          <a:stretch/>
        </p:blipFill>
        <p:spPr>
          <a:xfrm>
            <a:off x="492368" y="1257300"/>
            <a:ext cx="8168055" cy="276917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		    </a:t>
            </a:r>
            <a:r>
              <a:rPr lang="en-US" b="1">
                <a:latin typeface="Montserrat"/>
                <a:ea typeface="Montserrat"/>
                <a:cs typeface="Montserrat"/>
                <a:sym typeface="Montserrat"/>
              </a:rPr>
              <a:t>Bill Amount Distribution</a:t>
            </a:r>
            <a:endParaRPr b="1">
              <a:latin typeface="Montserrat"/>
              <a:ea typeface="Montserrat"/>
              <a:cs typeface="Montserrat"/>
              <a:sym typeface="Montserrat"/>
            </a:endParaRPr>
          </a:p>
        </p:txBody>
      </p:sp>
      <p:sp>
        <p:nvSpPr>
          <p:cNvPr id="156" name="Google Shape;156;p1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342900" algn="l" rtl="0">
              <a:lnSpc>
                <a:spcPct val="115000"/>
              </a:lnSpc>
              <a:spcBef>
                <a:spcPts val="0"/>
              </a:spcBef>
              <a:spcAft>
                <a:spcPts val="0"/>
              </a:spcAft>
              <a:buSzPts val="1800"/>
              <a:buChar char="●"/>
            </a:pPr>
            <a:r>
              <a:rPr lang="en-US" b="1">
                <a:solidFill>
                  <a:srgbClr val="004B53"/>
                </a:solidFill>
                <a:latin typeface="Montserrat"/>
                <a:ea typeface="Montserrat"/>
                <a:cs typeface="Montserrat"/>
                <a:sym typeface="Montserrat"/>
              </a:rPr>
              <a:t> </a:t>
            </a:r>
            <a:r>
              <a:rPr lang="en-US" sz="1200" b="1">
                <a:solidFill>
                  <a:srgbClr val="004B53"/>
                </a:solidFill>
                <a:latin typeface="Montserrat"/>
                <a:ea typeface="Montserrat"/>
                <a:cs typeface="Montserrat"/>
                <a:sym typeface="Montserrat"/>
              </a:rPr>
              <a:t>This pairplot shows that distribution of bill amount statements for each month explicitly for defaulters and non-defaulters.</a:t>
            </a:r>
            <a:endParaRPr/>
          </a:p>
          <a:p>
            <a:pPr marL="457200" lvl="0" indent="-342900" algn="l" rtl="0">
              <a:lnSpc>
                <a:spcPct val="115000"/>
              </a:lnSpc>
              <a:spcBef>
                <a:spcPts val="0"/>
              </a:spcBef>
              <a:spcAft>
                <a:spcPts val="0"/>
              </a:spcAft>
              <a:buSzPts val="1800"/>
              <a:buChar char="●"/>
            </a:pPr>
            <a:r>
              <a:rPr lang="en-US"/>
              <a:t/>
            </a:r>
            <a:br>
              <a:rPr lang="en-US"/>
            </a:br>
            <a:endParaRPr/>
          </a:p>
        </p:txBody>
      </p:sp>
      <p:pic>
        <p:nvPicPr>
          <p:cNvPr id="157" name="Google Shape;157;p16" descr="bilapr4.png"/>
          <p:cNvPicPr preferRelativeResize="0"/>
          <p:nvPr/>
        </p:nvPicPr>
        <p:blipFill rotWithShape="1">
          <a:blip r:embed="rId3">
            <a:alphaModFix/>
          </a:blip>
          <a:srcRect/>
          <a:stretch/>
        </p:blipFill>
        <p:spPr>
          <a:xfrm>
            <a:off x="439616" y="1634468"/>
            <a:ext cx="8361484" cy="187456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7"/>
          <p:cNvSpPr txBox="1">
            <a:spLocks noGrp="1"/>
          </p:cNvSpPr>
          <p:nvPr>
            <p:ph type="title"/>
          </p:nvPr>
        </p:nvSpPr>
        <p:spPr>
          <a:xfrm>
            <a:off x="311700" y="445025"/>
            <a:ext cx="8520600" cy="52192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 	         </a:t>
            </a:r>
            <a:r>
              <a:rPr lang="en-US" b="1">
                <a:latin typeface="Montserrat"/>
                <a:ea typeface="Montserrat"/>
                <a:cs typeface="Montserrat"/>
                <a:sym typeface="Montserrat"/>
              </a:rPr>
              <a:t>Previous Payment Distribution</a:t>
            </a:r>
            <a:br>
              <a:rPr lang="en-US" b="1">
                <a:latin typeface="Montserrat"/>
                <a:ea typeface="Montserrat"/>
                <a:cs typeface="Montserrat"/>
                <a:sym typeface="Montserrat"/>
              </a:rPr>
            </a:br>
            <a:r>
              <a:rPr lang="en-US" sz="1800" b="1">
                <a:latin typeface="Montserrat"/>
                <a:ea typeface="Montserrat"/>
                <a:cs typeface="Montserrat"/>
                <a:sym typeface="Montserrat"/>
              </a:rPr>
              <a:t>                                          (September Month)</a:t>
            </a:r>
            <a:br>
              <a:rPr lang="en-US" sz="1800" b="1">
                <a:latin typeface="Montserrat"/>
                <a:ea typeface="Montserrat"/>
                <a:cs typeface="Montserrat"/>
                <a:sym typeface="Montserrat"/>
              </a:rPr>
            </a:br>
            <a:endParaRPr sz="1800" b="1">
              <a:latin typeface="Montserrat"/>
              <a:ea typeface="Montserrat"/>
              <a:cs typeface="Montserrat"/>
              <a:sym typeface="Montserrat"/>
            </a:endParaRPr>
          </a:p>
        </p:txBody>
      </p:sp>
      <p:sp>
        <p:nvSpPr>
          <p:cNvPr id="163" name="Google Shape;163;p1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SzPts val="1800"/>
              <a:buNone/>
            </a:pPr>
            <a:endParaRPr sz="1200" b="1">
              <a:solidFill>
                <a:srgbClr val="004B53"/>
              </a:solidFill>
              <a:latin typeface="Montserrat"/>
              <a:ea typeface="Montserrat"/>
              <a:cs typeface="Montserrat"/>
              <a:sym typeface="Montserrat"/>
            </a:endParaRPr>
          </a:p>
          <a:p>
            <a:pPr marL="457200" lvl="0" indent="-342900" algn="l" rtl="0">
              <a:lnSpc>
                <a:spcPct val="115000"/>
              </a:lnSpc>
              <a:spcBef>
                <a:spcPts val="0"/>
              </a:spcBef>
              <a:spcAft>
                <a:spcPts val="0"/>
              </a:spcAft>
              <a:buSzPts val="1800"/>
              <a:buChar char="●"/>
            </a:pPr>
            <a:r>
              <a:rPr lang="en-US" sz="1200" b="1">
                <a:solidFill>
                  <a:srgbClr val="004B53"/>
                </a:solidFill>
                <a:latin typeface="Montserrat"/>
                <a:ea typeface="Montserrat"/>
                <a:cs typeface="Montserrat"/>
                <a:sym typeface="Montserrat"/>
              </a:rPr>
              <a:t>In the payment of september month </a:t>
            </a:r>
            <a:endParaRPr/>
          </a:p>
          <a:p>
            <a:pPr marL="457200" lvl="0" indent="-342900" algn="l" rtl="0">
              <a:lnSpc>
                <a:spcPct val="115000"/>
              </a:lnSpc>
              <a:spcBef>
                <a:spcPts val="0"/>
              </a:spcBef>
              <a:spcAft>
                <a:spcPts val="0"/>
              </a:spcAft>
              <a:buSzPts val="1800"/>
              <a:buChar char="●"/>
            </a:pPr>
            <a:r>
              <a:rPr lang="en-US" sz="1200" b="1">
                <a:solidFill>
                  <a:srgbClr val="004B53"/>
                </a:solidFill>
                <a:latin typeface="Montserrat"/>
                <a:ea typeface="Montserrat"/>
                <a:cs typeface="Montserrat"/>
                <a:sym typeface="Montserrat"/>
              </a:rPr>
              <a:t>single rupee not receive  from</a:t>
            </a:r>
            <a:endParaRPr/>
          </a:p>
          <a:p>
            <a:pPr marL="457200" lvl="0" indent="-342900" algn="l" rtl="0">
              <a:lnSpc>
                <a:spcPct val="115000"/>
              </a:lnSpc>
              <a:spcBef>
                <a:spcPts val="0"/>
              </a:spcBef>
              <a:spcAft>
                <a:spcPts val="0"/>
              </a:spcAft>
              <a:buSzPts val="1800"/>
              <a:buChar char="●"/>
            </a:pPr>
            <a:r>
              <a:rPr lang="en-US" sz="1200" b="1">
                <a:solidFill>
                  <a:srgbClr val="004B53"/>
                </a:solidFill>
                <a:latin typeface="Montserrat"/>
                <a:ea typeface="Montserrat"/>
                <a:cs typeface="Montserrat"/>
                <a:sym typeface="Montserrat"/>
              </a:rPr>
              <a:t> Non-defaulters were </a:t>
            </a:r>
            <a:endParaRPr/>
          </a:p>
          <a:p>
            <a:pPr marL="457200" lvl="0" indent="-342900" algn="l" rtl="0">
              <a:lnSpc>
                <a:spcPct val="115000"/>
              </a:lnSpc>
              <a:spcBef>
                <a:spcPts val="0"/>
              </a:spcBef>
              <a:spcAft>
                <a:spcPts val="0"/>
              </a:spcAft>
              <a:buSzPts val="1800"/>
              <a:buChar char="●"/>
            </a:pPr>
            <a:r>
              <a:rPr lang="en-US" sz="1200" b="1">
                <a:solidFill>
                  <a:srgbClr val="004B53"/>
                </a:solidFill>
                <a:latin typeface="Montserrat"/>
                <a:ea typeface="Montserrat"/>
                <a:cs typeface="Montserrat"/>
                <a:sym typeface="Montserrat"/>
              </a:rPr>
              <a:t>2394 persons, and from defaulters were</a:t>
            </a:r>
            <a:endParaRPr/>
          </a:p>
          <a:p>
            <a:pPr marL="457200" lvl="0" indent="-342900" algn="l" rtl="0">
              <a:lnSpc>
                <a:spcPct val="115000"/>
              </a:lnSpc>
              <a:spcBef>
                <a:spcPts val="0"/>
              </a:spcBef>
              <a:spcAft>
                <a:spcPts val="0"/>
              </a:spcAft>
              <a:buSzPts val="1800"/>
              <a:buChar char="●"/>
            </a:pPr>
            <a:r>
              <a:rPr lang="en-US" sz="1200" b="1">
                <a:solidFill>
                  <a:srgbClr val="004B53"/>
                </a:solidFill>
                <a:latin typeface="Montserrat"/>
                <a:ea typeface="Montserrat"/>
                <a:cs typeface="Montserrat"/>
                <a:sym typeface="Montserrat"/>
              </a:rPr>
              <a:t> 365 persons</a:t>
            </a:r>
            <a:endParaRPr/>
          </a:p>
          <a:p>
            <a:pPr marL="457200" lvl="0" indent="-228600" algn="l" rtl="0">
              <a:lnSpc>
                <a:spcPct val="115000"/>
              </a:lnSpc>
              <a:spcBef>
                <a:spcPts val="0"/>
              </a:spcBef>
              <a:spcAft>
                <a:spcPts val="0"/>
              </a:spcAft>
              <a:buSzPts val="1800"/>
              <a:buNone/>
            </a:pPr>
            <a:endParaRPr sz="1200" b="1">
              <a:solidFill>
                <a:srgbClr val="004B53"/>
              </a:solidFill>
              <a:latin typeface="Montserrat"/>
              <a:ea typeface="Montserrat"/>
              <a:cs typeface="Montserrat"/>
              <a:sym typeface="Montserrat"/>
            </a:endParaRPr>
          </a:p>
          <a:p>
            <a:pPr marL="457200" lvl="0" indent="-342900" algn="l" rtl="0">
              <a:lnSpc>
                <a:spcPct val="115000"/>
              </a:lnSpc>
              <a:spcBef>
                <a:spcPts val="0"/>
              </a:spcBef>
              <a:spcAft>
                <a:spcPts val="0"/>
              </a:spcAft>
              <a:buSzPts val="1800"/>
              <a:buChar char="●"/>
            </a:pPr>
            <a:r>
              <a:rPr lang="en-US" sz="1200" b="1">
                <a:solidFill>
                  <a:srgbClr val="004B53"/>
                </a:solidFill>
                <a:latin typeface="Montserrat"/>
                <a:ea typeface="Montserrat"/>
                <a:cs typeface="Montserrat"/>
                <a:sym typeface="Montserrat"/>
              </a:rPr>
              <a:t>Full amount received from</a:t>
            </a:r>
            <a:endParaRPr/>
          </a:p>
          <a:p>
            <a:pPr marL="457200" lvl="0" indent="-342900" algn="l" rtl="0">
              <a:lnSpc>
                <a:spcPct val="115000"/>
              </a:lnSpc>
              <a:spcBef>
                <a:spcPts val="0"/>
              </a:spcBef>
              <a:spcAft>
                <a:spcPts val="0"/>
              </a:spcAft>
              <a:buSzPts val="1800"/>
              <a:buChar char="●"/>
            </a:pPr>
            <a:r>
              <a:rPr lang="en-US" sz="1200" b="1">
                <a:solidFill>
                  <a:srgbClr val="004B53"/>
                </a:solidFill>
                <a:latin typeface="Montserrat"/>
                <a:ea typeface="Montserrat"/>
                <a:cs typeface="Montserrat"/>
                <a:sym typeface="Montserrat"/>
              </a:rPr>
              <a:t> Non-defaulters </a:t>
            </a:r>
            <a:endParaRPr/>
          </a:p>
          <a:p>
            <a:pPr marL="457200" lvl="0" indent="-342900" algn="l" rtl="0">
              <a:lnSpc>
                <a:spcPct val="115000"/>
              </a:lnSpc>
              <a:spcBef>
                <a:spcPts val="0"/>
              </a:spcBef>
              <a:spcAft>
                <a:spcPts val="0"/>
              </a:spcAft>
              <a:buSzPts val="1800"/>
              <a:buChar char="●"/>
            </a:pPr>
            <a:r>
              <a:rPr lang="en-US" sz="1200" b="1">
                <a:solidFill>
                  <a:srgbClr val="004B53"/>
                </a:solidFill>
                <a:latin typeface="Montserrat"/>
                <a:ea typeface="Montserrat"/>
                <a:cs typeface="Montserrat"/>
                <a:sym typeface="Montserrat"/>
              </a:rPr>
              <a:t>were 4732 persons and defaulters</a:t>
            </a:r>
            <a:endParaRPr/>
          </a:p>
          <a:p>
            <a:pPr marL="457200" lvl="0" indent="-342900" algn="l" rtl="0">
              <a:lnSpc>
                <a:spcPct val="115000"/>
              </a:lnSpc>
              <a:spcBef>
                <a:spcPts val="0"/>
              </a:spcBef>
              <a:spcAft>
                <a:spcPts val="0"/>
              </a:spcAft>
              <a:buSzPts val="1800"/>
              <a:buChar char="●"/>
            </a:pPr>
            <a:r>
              <a:rPr lang="en-US" sz="1200" b="1">
                <a:solidFill>
                  <a:srgbClr val="004B53"/>
                </a:solidFill>
                <a:latin typeface="Montserrat"/>
                <a:ea typeface="Montserrat"/>
                <a:cs typeface="Montserrat"/>
                <a:sym typeface="Montserrat"/>
              </a:rPr>
              <a:t> were 954 persons</a:t>
            </a:r>
            <a:endParaRPr/>
          </a:p>
          <a:p>
            <a:pPr marL="0" lvl="0" indent="0" algn="l" rtl="0">
              <a:lnSpc>
                <a:spcPct val="115000"/>
              </a:lnSpc>
              <a:spcBef>
                <a:spcPts val="0"/>
              </a:spcBef>
              <a:spcAft>
                <a:spcPts val="0"/>
              </a:spcAft>
              <a:buNone/>
            </a:pPr>
            <a:r>
              <a:rPr lang="en-US" sz="1200" b="1">
                <a:solidFill>
                  <a:srgbClr val="004B53"/>
                </a:solidFill>
                <a:latin typeface="Montserrat"/>
                <a:ea typeface="Montserrat"/>
                <a:cs typeface="Montserrat"/>
                <a:sym typeface="Montserrat"/>
              </a:rPr>
              <a:t>            Minimum amount received from Non- </a:t>
            </a:r>
            <a:endParaRPr/>
          </a:p>
          <a:p>
            <a:pPr marL="457200" lvl="0" indent="-342900" algn="l" rtl="0">
              <a:lnSpc>
                <a:spcPct val="115000"/>
              </a:lnSpc>
              <a:spcBef>
                <a:spcPts val="0"/>
              </a:spcBef>
              <a:spcAft>
                <a:spcPts val="0"/>
              </a:spcAft>
              <a:buSzPts val="1800"/>
              <a:buChar char="●"/>
            </a:pPr>
            <a:r>
              <a:rPr lang="en-US" sz="1200" b="1">
                <a:solidFill>
                  <a:srgbClr val="004B53"/>
                </a:solidFill>
                <a:latin typeface="Montserrat"/>
                <a:ea typeface="Montserrat"/>
                <a:cs typeface="Montserrat"/>
                <a:sym typeface="Montserrat"/>
              </a:rPr>
              <a:t>defaulters were 12,849 persons and Defaulters </a:t>
            </a:r>
            <a:endParaRPr sz="1200" b="1">
              <a:latin typeface="Montserrat"/>
              <a:ea typeface="Montserrat"/>
              <a:cs typeface="Montserrat"/>
              <a:sym typeface="Montserrat"/>
            </a:endParaRPr>
          </a:p>
          <a:p>
            <a:pPr marL="457200" lvl="0" indent="-228600" algn="l" rtl="0">
              <a:lnSpc>
                <a:spcPct val="115000"/>
              </a:lnSpc>
              <a:spcBef>
                <a:spcPts val="0"/>
              </a:spcBef>
              <a:spcAft>
                <a:spcPts val="0"/>
              </a:spcAft>
              <a:buSzPts val="1800"/>
              <a:buNone/>
            </a:pPr>
            <a:endParaRPr/>
          </a:p>
        </p:txBody>
      </p:sp>
      <p:pic>
        <p:nvPicPr>
          <p:cNvPr id="164" name="Google Shape;164;p17" descr="Prevpay1.png"/>
          <p:cNvPicPr preferRelativeResize="0"/>
          <p:nvPr/>
        </p:nvPicPr>
        <p:blipFill rotWithShape="1">
          <a:blip r:embed="rId3">
            <a:alphaModFix/>
          </a:blip>
          <a:srcRect/>
          <a:stretch/>
        </p:blipFill>
        <p:spPr>
          <a:xfrm>
            <a:off x="4721469" y="1222131"/>
            <a:ext cx="4114799" cy="336937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		 </a:t>
            </a:r>
            <a:r>
              <a:rPr lang="en-US" b="1">
                <a:latin typeface="Montserrat"/>
                <a:ea typeface="Montserrat"/>
                <a:cs typeface="Montserrat"/>
                <a:sym typeface="Montserrat"/>
              </a:rPr>
              <a:t>August Payment Distribution</a:t>
            </a:r>
            <a:endParaRPr b="1">
              <a:latin typeface="Montserrat"/>
              <a:ea typeface="Montserrat"/>
              <a:cs typeface="Montserrat"/>
              <a:sym typeface="Montserrat"/>
            </a:endParaRPr>
          </a:p>
        </p:txBody>
      </p:sp>
      <p:sp>
        <p:nvSpPr>
          <p:cNvPr id="170" name="Google Shape;170;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sz="1200" b="1">
                <a:solidFill>
                  <a:srgbClr val="004B53"/>
                </a:solidFill>
                <a:latin typeface="Montserrat"/>
                <a:ea typeface="Montserrat"/>
                <a:cs typeface="Montserrat"/>
                <a:sym typeface="Montserrat"/>
              </a:rPr>
              <a:t>In the payment of august month </a:t>
            </a:r>
            <a:endParaRPr/>
          </a:p>
          <a:p>
            <a:pPr marL="457200" lvl="0" indent="-342900" algn="l" rtl="0">
              <a:lnSpc>
                <a:spcPct val="115000"/>
              </a:lnSpc>
              <a:spcBef>
                <a:spcPts val="0"/>
              </a:spcBef>
              <a:spcAft>
                <a:spcPts val="0"/>
              </a:spcAft>
              <a:buSzPts val="1800"/>
              <a:buChar char="●"/>
            </a:pPr>
            <a:r>
              <a:rPr lang="en-US" sz="1200" b="1">
                <a:solidFill>
                  <a:srgbClr val="004B53"/>
                </a:solidFill>
                <a:latin typeface="Montserrat"/>
                <a:ea typeface="Montserrat"/>
                <a:cs typeface="Montserrat"/>
                <a:sym typeface="Montserrat"/>
              </a:rPr>
              <a:t>single rupee not receive from Non-defaulters </a:t>
            </a:r>
            <a:endParaRPr/>
          </a:p>
          <a:p>
            <a:pPr marL="457200" lvl="0" indent="-342900" algn="l" rtl="0">
              <a:lnSpc>
                <a:spcPct val="115000"/>
              </a:lnSpc>
              <a:spcBef>
                <a:spcPts val="0"/>
              </a:spcBef>
              <a:spcAft>
                <a:spcPts val="0"/>
              </a:spcAft>
              <a:buSzPts val="1800"/>
              <a:buChar char="●"/>
            </a:pPr>
            <a:r>
              <a:rPr lang="en-US" sz="1200" b="1">
                <a:solidFill>
                  <a:srgbClr val="004B53"/>
                </a:solidFill>
                <a:latin typeface="Montserrat"/>
                <a:ea typeface="Montserrat"/>
                <a:cs typeface="Montserrat"/>
                <a:sym typeface="Montserrat"/>
              </a:rPr>
              <a:t>were 3,091 persons, and from </a:t>
            </a:r>
            <a:endParaRPr/>
          </a:p>
          <a:p>
            <a:pPr marL="457200" lvl="0" indent="-342900" algn="l" rtl="0">
              <a:lnSpc>
                <a:spcPct val="115000"/>
              </a:lnSpc>
              <a:spcBef>
                <a:spcPts val="0"/>
              </a:spcBef>
              <a:spcAft>
                <a:spcPts val="0"/>
              </a:spcAft>
              <a:buSzPts val="1800"/>
              <a:buChar char="●"/>
            </a:pPr>
            <a:r>
              <a:rPr lang="en-US" sz="1200" b="1">
                <a:solidFill>
                  <a:srgbClr val="004B53"/>
                </a:solidFill>
                <a:latin typeface="Montserrat"/>
                <a:ea typeface="Montserrat"/>
                <a:cs typeface="Montserrat"/>
                <a:sym typeface="Montserrat"/>
              </a:rPr>
              <a:t>defaulters were 691 persons</a:t>
            </a:r>
            <a:endParaRPr/>
          </a:p>
          <a:p>
            <a:pPr marL="457200" lvl="0" indent="-228600" algn="l" rtl="0">
              <a:lnSpc>
                <a:spcPct val="115000"/>
              </a:lnSpc>
              <a:spcBef>
                <a:spcPts val="0"/>
              </a:spcBef>
              <a:spcAft>
                <a:spcPts val="0"/>
              </a:spcAft>
              <a:buSzPts val="1800"/>
              <a:buNone/>
            </a:pPr>
            <a:endParaRPr sz="1200" b="1">
              <a:solidFill>
                <a:srgbClr val="004B53"/>
              </a:solidFill>
              <a:latin typeface="Montserrat"/>
              <a:ea typeface="Montserrat"/>
              <a:cs typeface="Montserrat"/>
              <a:sym typeface="Montserrat"/>
            </a:endParaRPr>
          </a:p>
          <a:p>
            <a:pPr marL="457200" lvl="0" indent="-342900" algn="l" rtl="0">
              <a:lnSpc>
                <a:spcPct val="115000"/>
              </a:lnSpc>
              <a:spcBef>
                <a:spcPts val="0"/>
              </a:spcBef>
              <a:spcAft>
                <a:spcPts val="0"/>
              </a:spcAft>
              <a:buSzPts val="1800"/>
              <a:buChar char="●"/>
            </a:pPr>
            <a:r>
              <a:rPr lang="en-US" sz="1200" b="1">
                <a:solidFill>
                  <a:srgbClr val="004B53"/>
                </a:solidFill>
                <a:latin typeface="Montserrat"/>
                <a:ea typeface="Montserrat"/>
                <a:cs typeface="Montserrat"/>
                <a:sym typeface="Montserrat"/>
              </a:rPr>
              <a:t>Full amount received from</a:t>
            </a:r>
            <a:endParaRPr/>
          </a:p>
          <a:p>
            <a:pPr marL="457200" lvl="0" indent="-342900" algn="l" rtl="0">
              <a:lnSpc>
                <a:spcPct val="115000"/>
              </a:lnSpc>
              <a:spcBef>
                <a:spcPts val="0"/>
              </a:spcBef>
              <a:spcAft>
                <a:spcPts val="0"/>
              </a:spcAft>
              <a:buSzPts val="1800"/>
              <a:buChar char="●"/>
            </a:pPr>
            <a:r>
              <a:rPr lang="en-US" sz="1200" b="1">
                <a:solidFill>
                  <a:srgbClr val="004B53"/>
                </a:solidFill>
                <a:latin typeface="Montserrat"/>
                <a:ea typeface="Montserrat"/>
                <a:cs typeface="Montserrat"/>
                <a:sym typeface="Montserrat"/>
              </a:rPr>
              <a:t> Non-defaulters were 5,084 persons and</a:t>
            </a:r>
            <a:endParaRPr/>
          </a:p>
          <a:p>
            <a:pPr marL="457200" lvl="0" indent="-342900" algn="l" rtl="0">
              <a:lnSpc>
                <a:spcPct val="115000"/>
              </a:lnSpc>
              <a:spcBef>
                <a:spcPts val="0"/>
              </a:spcBef>
              <a:spcAft>
                <a:spcPts val="0"/>
              </a:spcAft>
              <a:buSzPts val="1800"/>
              <a:buChar char="●"/>
            </a:pPr>
            <a:r>
              <a:rPr lang="en-US" sz="1200" b="1">
                <a:solidFill>
                  <a:srgbClr val="004B53"/>
                </a:solidFill>
                <a:latin typeface="Montserrat"/>
                <a:ea typeface="Montserrat"/>
                <a:cs typeface="Montserrat"/>
                <a:sym typeface="Montserrat"/>
              </a:rPr>
              <a:t> defaulters were 966 persons </a:t>
            </a:r>
            <a:endParaRPr/>
          </a:p>
          <a:p>
            <a:pPr marL="457200" lvl="0" indent="-228600" algn="l" rtl="0">
              <a:lnSpc>
                <a:spcPct val="115000"/>
              </a:lnSpc>
              <a:spcBef>
                <a:spcPts val="0"/>
              </a:spcBef>
              <a:spcAft>
                <a:spcPts val="0"/>
              </a:spcAft>
              <a:buSzPts val="1800"/>
              <a:buNone/>
            </a:pPr>
            <a:endParaRPr sz="1200" b="1">
              <a:solidFill>
                <a:srgbClr val="004B53"/>
              </a:solidFill>
              <a:latin typeface="Montserrat"/>
              <a:ea typeface="Montserrat"/>
              <a:cs typeface="Montserrat"/>
              <a:sym typeface="Montserrat"/>
            </a:endParaRPr>
          </a:p>
          <a:p>
            <a:pPr marL="457200" lvl="0" indent="-342900" algn="l" rtl="0">
              <a:lnSpc>
                <a:spcPct val="115000"/>
              </a:lnSpc>
              <a:spcBef>
                <a:spcPts val="0"/>
              </a:spcBef>
              <a:spcAft>
                <a:spcPts val="0"/>
              </a:spcAft>
              <a:buSzPts val="1800"/>
              <a:buChar char="●"/>
            </a:pPr>
            <a:r>
              <a:rPr lang="en-US" sz="1200" b="1">
                <a:solidFill>
                  <a:srgbClr val="004B53"/>
                </a:solidFill>
                <a:latin typeface="Montserrat"/>
                <a:ea typeface="Montserrat"/>
                <a:cs typeface="Montserrat"/>
                <a:sym typeface="Montserrat"/>
              </a:rPr>
              <a:t>Minimum amount received rom </a:t>
            </a:r>
            <a:endParaRPr/>
          </a:p>
          <a:p>
            <a:pPr marL="457200" lvl="0" indent="-342900" algn="l" rtl="0">
              <a:lnSpc>
                <a:spcPct val="115000"/>
              </a:lnSpc>
              <a:spcBef>
                <a:spcPts val="0"/>
              </a:spcBef>
              <a:spcAft>
                <a:spcPts val="0"/>
              </a:spcAft>
              <a:buSzPts val="1800"/>
              <a:buChar char="●"/>
            </a:pPr>
            <a:r>
              <a:rPr lang="en-US" sz="1200" b="1">
                <a:solidFill>
                  <a:srgbClr val="004B53"/>
                </a:solidFill>
                <a:latin typeface="Montserrat"/>
                <a:ea typeface="Montserrat"/>
                <a:cs typeface="Montserrat"/>
                <a:sym typeface="Montserrat"/>
              </a:rPr>
              <a:t>Non- defaulters were 13,227 persons and</a:t>
            </a:r>
            <a:endParaRPr/>
          </a:p>
          <a:p>
            <a:pPr marL="457200" lvl="0" indent="-342900" algn="l" rtl="0">
              <a:lnSpc>
                <a:spcPct val="115000"/>
              </a:lnSpc>
              <a:spcBef>
                <a:spcPts val="0"/>
              </a:spcBef>
              <a:spcAft>
                <a:spcPts val="0"/>
              </a:spcAft>
              <a:buSzPts val="1800"/>
              <a:buChar char="●"/>
            </a:pPr>
            <a:r>
              <a:rPr lang="en-US" sz="1200" b="1">
                <a:solidFill>
                  <a:srgbClr val="004B53"/>
                </a:solidFill>
                <a:latin typeface="Montserrat"/>
                <a:ea typeface="Montserrat"/>
                <a:cs typeface="Montserrat"/>
                <a:sym typeface="Montserrat"/>
              </a:rPr>
              <a:t> Defaulters were 2,503 persons</a:t>
            </a:r>
            <a:endParaRPr/>
          </a:p>
          <a:p>
            <a:pPr marL="457200" lvl="0" indent="-228600" algn="l" rtl="0">
              <a:lnSpc>
                <a:spcPct val="115000"/>
              </a:lnSpc>
              <a:spcBef>
                <a:spcPts val="0"/>
              </a:spcBef>
              <a:spcAft>
                <a:spcPts val="0"/>
              </a:spcAft>
              <a:buSzPts val="1800"/>
              <a:buNone/>
            </a:pPr>
            <a:endParaRPr sz="1200" b="1">
              <a:solidFill>
                <a:srgbClr val="004B53"/>
              </a:solidFill>
              <a:latin typeface="Montserrat"/>
              <a:ea typeface="Montserrat"/>
              <a:cs typeface="Montserrat"/>
              <a:sym typeface="Montserrat"/>
            </a:endParaRPr>
          </a:p>
        </p:txBody>
      </p:sp>
      <p:pic>
        <p:nvPicPr>
          <p:cNvPr id="171" name="Google Shape;171;p18" descr="Prevpay2.png"/>
          <p:cNvPicPr preferRelativeResize="0"/>
          <p:nvPr/>
        </p:nvPicPr>
        <p:blipFill rotWithShape="1">
          <a:blip r:embed="rId3">
            <a:alphaModFix/>
          </a:blip>
          <a:srcRect/>
          <a:stretch/>
        </p:blipFill>
        <p:spPr>
          <a:xfrm>
            <a:off x="4158761" y="1274884"/>
            <a:ext cx="4659923" cy="33166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	           </a:t>
            </a:r>
            <a:r>
              <a:rPr lang="en-US" b="1">
                <a:latin typeface="Montserrat"/>
                <a:ea typeface="Montserrat"/>
                <a:cs typeface="Montserrat"/>
                <a:sym typeface="Montserrat"/>
              </a:rPr>
              <a:t>July Payment Distribution</a:t>
            </a:r>
            <a:r>
              <a:rPr lang="en-US"/>
              <a:t>		</a:t>
            </a:r>
            <a:endParaRPr/>
          </a:p>
        </p:txBody>
      </p:sp>
      <p:sp>
        <p:nvSpPr>
          <p:cNvPr id="177" name="Google Shape;177;p1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None/>
            </a:pPr>
            <a:r>
              <a:rPr lang="en-US">
                <a:solidFill>
                  <a:srgbClr val="004B53"/>
                </a:solidFill>
              </a:rPr>
              <a:t> </a:t>
            </a:r>
            <a:r>
              <a:rPr lang="en-US" sz="1200" b="1">
                <a:solidFill>
                  <a:srgbClr val="004B53"/>
                </a:solidFill>
                <a:latin typeface="Montserrat"/>
                <a:ea typeface="Montserrat"/>
                <a:cs typeface="Montserrat"/>
                <a:sym typeface="Montserrat"/>
              </a:rPr>
              <a:t>In the payment of July month </a:t>
            </a:r>
            <a:endParaRPr/>
          </a:p>
          <a:p>
            <a:pPr marL="457200" lvl="0" indent="-342900" algn="l" rtl="0">
              <a:lnSpc>
                <a:spcPct val="115000"/>
              </a:lnSpc>
              <a:spcBef>
                <a:spcPts val="0"/>
              </a:spcBef>
              <a:spcAft>
                <a:spcPts val="0"/>
              </a:spcAft>
              <a:buSzPts val="1800"/>
              <a:buNone/>
            </a:pPr>
            <a:r>
              <a:rPr lang="en-US" sz="1200" b="1">
                <a:solidFill>
                  <a:srgbClr val="004B53"/>
                </a:solidFill>
                <a:latin typeface="Montserrat"/>
                <a:ea typeface="Montserrat"/>
                <a:cs typeface="Montserrat"/>
                <a:sym typeface="Montserrat"/>
              </a:rPr>
              <a:t>single rupee not receive from </a:t>
            </a:r>
            <a:endParaRPr/>
          </a:p>
          <a:p>
            <a:pPr marL="457200" lvl="0" indent="-342900" algn="l" rtl="0">
              <a:lnSpc>
                <a:spcPct val="115000"/>
              </a:lnSpc>
              <a:spcBef>
                <a:spcPts val="0"/>
              </a:spcBef>
              <a:spcAft>
                <a:spcPts val="0"/>
              </a:spcAft>
              <a:buSzPts val="1800"/>
              <a:buNone/>
            </a:pPr>
            <a:r>
              <a:rPr lang="en-US" sz="1200" b="1">
                <a:solidFill>
                  <a:srgbClr val="004B53"/>
                </a:solidFill>
                <a:latin typeface="Montserrat"/>
                <a:ea typeface="Montserrat"/>
                <a:cs typeface="Montserrat"/>
                <a:sym typeface="Montserrat"/>
              </a:rPr>
              <a:t>Non defaulters were 3328 persons, </a:t>
            </a:r>
            <a:endParaRPr/>
          </a:p>
          <a:p>
            <a:pPr marL="457200" lvl="0" indent="-342900" algn="l" rtl="0">
              <a:lnSpc>
                <a:spcPct val="115000"/>
              </a:lnSpc>
              <a:spcBef>
                <a:spcPts val="0"/>
              </a:spcBef>
              <a:spcAft>
                <a:spcPts val="0"/>
              </a:spcAft>
              <a:buSzPts val="1800"/>
              <a:buNone/>
            </a:pPr>
            <a:r>
              <a:rPr lang="en-US" sz="1200" b="1">
                <a:solidFill>
                  <a:srgbClr val="004B53"/>
                </a:solidFill>
                <a:latin typeface="Montserrat"/>
                <a:ea typeface="Montserrat"/>
                <a:cs typeface="Montserrat"/>
                <a:sym typeface="Montserrat"/>
              </a:rPr>
              <a:t>and from defaulters were 757 persons</a:t>
            </a:r>
            <a:endParaRPr/>
          </a:p>
          <a:p>
            <a:pPr marL="457200" lvl="0" indent="-228600" algn="l" rtl="0">
              <a:lnSpc>
                <a:spcPct val="115000"/>
              </a:lnSpc>
              <a:spcBef>
                <a:spcPts val="0"/>
              </a:spcBef>
              <a:spcAft>
                <a:spcPts val="0"/>
              </a:spcAft>
              <a:buSzPts val="1800"/>
              <a:buNone/>
            </a:pPr>
            <a:endParaRPr sz="1200" b="1">
              <a:solidFill>
                <a:srgbClr val="004B53"/>
              </a:solidFill>
              <a:latin typeface="Montserrat"/>
              <a:ea typeface="Montserrat"/>
              <a:cs typeface="Montserrat"/>
              <a:sym typeface="Montserrat"/>
            </a:endParaRPr>
          </a:p>
          <a:p>
            <a:pPr marL="457200" lvl="0" indent="-342900" algn="l" rtl="0">
              <a:lnSpc>
                <a:spcPct val="115000"/>
              </a:lnSpc>
              <a:spcBef>
                <a:spcPts val="0"/>
              </a:spcBef>
              <a:spcAft>
                <a:spcPts val="0"/>
              </a:spcAft>
              <a:buSzPts val="1800"/>
              <a:buNone/>
            </a:pPr>
            <a:r>
              <a:rPr lang="en-US" sz="1200" b="1">
                <a:solidFill>
                  <a:srgbClr val="004B53"/>
                </a:solidFill>
                <a:latin typeface="Montserrat"/>
                <a:ea typeface="Montserrat"/>
                <a:cs typeface="Montserrat"/>
                <a:sym typeface="Montserrat"/>
              </a:rPr>
              <a:t>Full amount received from </a:t>
            </a:r>
            <a:endParaRPr/>
          </a:p>
          <a:p>
            <a:pPr marL="457200" lvl="0" indent="-342900" algn="l" rtl="0">
              <a:lnSpc>
                <a:spcPct val="115000"/>
              </a:lnSpc>
              <a:spcBef>
                <a:spcPts val="0"/>
              </a:spcBef>
              <a:spcAft>
                <a:spcPts val="0"/>
              </a:spcAft>
              <a:buSzPts val="1800"/>
              <a:buNone/>
            </a:pPr>
            <a:r>
              <a:rPr lang="en-US" sz="1200" b="1">
                <a:solidFill>
                  <a:srgbClr val="004B53"/>
                </a:solidFill>
                <a:latin typeface="Montserrat"/>
                <a:ea typeface="Montserrat"/>
                <a:cs typeface="Montserrat"/>
                <a:sym typeface="Montserrat"/>
              </a:rPr>
              <a:t>Non-defaulters were 5012 persons and</a:t>
            </a:r>
            <a:endParaRPr/>
          </a:p>
          <a:p>
            <a:pPr marL="457200" lvl="0" indent="-342900" algn="l" rtl="0">
              <a:lnSpc>
                <a:spcPct val="115000"/>
              </a:lnSpc>
              <a:spcBef>
                <a:spcPts val="0"/>
              </a:spcBef>
              <a:spcAft>
                <a:spcPts val="0"/>
              </a:spcAft>
              <a:buSzPts val="1800"/>
              <a:buNone/>
            </a:pPr>
            <a:r>
              <a:rPr lang="en-US" sz="1200" b="1">
                <a:solidFill>
                  <a:srgbClr val="004B53"/>
                </a:solidFill>
                <a:latin typeface="Montserrat"/>
                <a:ea typeface="Montserrat"/>
                <a:cs typeface="Montserrat"/>
                <a:sym typeface="Montserrat"/>
              </a:rPr>
              <a:t> defaulters were 926 persons</a:t>
            </a:r>
            <a:endParaRPr/>
          </a:p>
          <a:p>
            <a:pPr marL="457200" lvl="0" indent="-342900" algn="l" rtl="0">
              <a:lnSpc>
                <a:spcPct val="115000"/>
              </a:lnSpc>
              <a:spcBef>
                <a:spcPts val="0"/>
              </a:spcBef>
              <a:spcAft>
                <a:spcPts val="0"/>
              </a:spcAft>
              <a:buSzPts val="1800"/>
              <a:buNone/>
            </a:pPr>
            <a:endParaRPr sz="1200" b="1">
              <a:solidFill>
                <a:srgbClr val="004B53"/>
              </a:solidFill>
              <a:latin typeface="Montserrat"/>
              <a:ea typeface="Montserrat"/>
              <a:cs typeface="Montserrat"/>
              <a:sym typeface="Montserrat"/>
            </a:endParaRPr>
          </a:p>
          <a:p>
            <a:pPr marL="457200" lvl="0" indent="-342900" algn="l" rtl="0">
              <a:lnSpc>
                <a:spcPct val="115000"/>
              </a:lnSpc>
              <a:spcBef>
                <a:spcPts val="0"/>
              </a:spcBef>
              <a:spcAft>
                <a:spcPts val="0"/>
              </a:spcAft>
              <a:buSzPts val="1800"/>
              <a:buNone/>
            </a:pPr>
            <a:r>
              <a:rPr lang="en-US" sz="1200" b="1">
                <a:solidFill>
                  <a:srgbClr val="004B53"/>
                </a:solidFill>
                <a:latin typeface="Montserrat"/>
                <a:ea typeface="Montserrat"/>
                <a:cs typeface="Montserrat"/>
                <a:sym typeface="Montserrat"/>
              </a:rPr>
              <a:t>Minimum amount received from </a:t>
            </a:r>
            <a:endParaRPr/>
          </a:p>
          <a:p>
            <a:pPr marL="457200" lvl="0" indent="-342900" algn="l" rtl="0">
              <a:lnSpc>
                <a:spcPct val="115000"/>
              </a:lnSpc>
              <a:spcBef>
                <a:spcPts val="0"/>
              </a:spcBef>
              <a:spcAft>
                <a:spcPts val="0"/>
              </a:spcAft>
              <a:buSzPts val="1800"/>
              <a:buNone/>
            </a:pPr>
            <a:r>
              <a:rPr lang="en-US" sz="1200" b="1">
                <a:solidFill>
                  <a:srgbClr val="004B53"/>
                </a:solidFill>
                <a:latin typeface="Montserrat"/>
                <a:ea typeface="Montserrat"/>
                <a:cs typeface="Montserrat"/>
                <a:sym typeface="Montserrat"/>
              </a:rPr>
              <a:t>Non- defaulters were 13,013 persons and </a:t>
            </a:r>
            <a:endParaRPr/>
          </a:p>
          <a:p>
            <a:pPr marL="457200" lvl="0" indent="-342900" algn="l" rtl="0">
              <a:lnSpc>
                <a:spcPct val="115000"/>
              </a:lnSpc>
              <a:spcBef>
                <a:spcPts val="0"/>
              </a:spcBef>
              <a:spcAft>
                <a:spcPts val="0"/>
              </a:spcAft>
              <a:buSzPts val="1800"/>
              <a:buNone/>
            </a:pPr>
            <a:r>
              <a:rPr lang="en-US" sz="1200" b="1">
                <a:solidFill>
                  <a:srgbClr val="004B53"/>
                </a:solidFill>
                <a:latin typeface="Montserrat"/>
                <a:ea typeface="Montserrat"/>
                <a:cs typeface="Montserrat"/>
                <a:sym typeface="Montserrat"/>
              </a:rPr>
              <a:t>Defaulters were 2,751 persons</a:t>
            </a:r>
            <a:endParaRPr/>
          </a:p>
          <a:p>
            <a:pPr marL="457200" lvl="0" indent="-342900" algn="l" rtl="0">
              <a:lnSpc>
                <a:spcPct val="115000"/>
              </a:lnSpc>
              <a:spcBef>
                <a:spcPts val="0"/>
              </a:spcBef>
              <a:spcAft>
                <a:spcPts val="0"/>
              </a:spcAft>
              <a:buSzPts val="1800"/>
              <a:buNone/>
            </a:pPr>
            <a:endParaRPr>
              <a:solidFill>
                <a:srgbClr val="004B53"/>
              </a:solidFill>
            </a:endParaRPr>
          </a:p>
        </p:txBody>
      </p:sp>
      <p:pic>
        <p:nvPicPr>
          <p:cNvPr id="178" name="Google Shape;178;p19" descr="Prevpay3.png"/>
          <p:cNvPicPr preferRelativeResize="0"/>
          <p:nvPr/>
        </p:nvPicPr>
        <p:blipFill rotWithShape="1">
          <a:blip r:embed="rId3">
            <a:alphaModFix/>
          </a:blip>
          <a:srcRect/>
          <a:stretch/>
        </p:blipFill>
        <p:spPr>
          <a:xfrm>
            <a:off x="4246685" y="1327638"/>
            <a:ext cx="4677507" cy="326387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b="1">
                <a:solidFill>
                  <a:schemeClr val="dk1"/>
                </a:solidFill>
                <a:latin typeface="Montserrat"/>
                <a:ea typeface="Montserrat"/>
                <a:cs typeface="Montserrat"/>
                <a:sym typeface="Montserrat"/>
              </a:rPr>
              <a:t>                			Content</a:t>
            </a:r>
            <a:br>
              <a:rPr lang="en-US" b="1">
                <a:solidFill>
                  <a:schemeClr val="dk1"/>
                </a:solidFill>
                <a:latin typeface="Montserrat"/>
                <a:ea typeface="Montserrat"/>
                <a:cs typeface="Montserrat"/>
                <a:sym typeface="Montserrat"/>
              </a:rPr>
            </a:br>
            <a:endParaRPr/>
          </a:p>
        </p:txBody>
      </p:sp>
      <p:sp>
        <p:nvSpPr>
          <p:cNvPr id="61" name="Google Shape;61;p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Font typeface="Arial"/>
              <a:buChar char="•"/>
            </a:pPr>
            <a:r>
              <a:rPr lang="en-US" b="1">
                <a:solidFill>
                  <a:schemeClr val="lt1"/>
                </a:solidFill>
                <a:latin typeface="Montserrat"/>
                <a:ea typeface="Montserrat"/>
                <a:cs typeface="Montserrat"/>
                <a:sym typeface="Montserrat"/>
              </a:rPr>
              <a:t>Introduction</a:t>
            </a:r>
            <a:endParaRPr/>
          </a:p>
          <a:p>
            <a:pPr marL="114300" lvl="0" indent="0" algn="l" rtl="0">
              <a:lnSpc>
                <a:spcPct val="115000"/>
              </a:lnSpc>
              <a:spcBef>
                <a:spcPts val="0"/>
              </a:spcBef>
              <a:spcAft>
                <a:spcPts val="0"/>
              </a:spcAft>
              <a:buSzPts val="1800"/>
              <a:buNone/>
            </a:pPr>
            <a:r>
              <a:rPr lang="en-US" b="1">
                <a:solidFill>
                  <a:schemeClr val="lt1"/>
                </a:solidFill>
                <a:latin typeface="Montserrat"/>
                <a:ea typeface="Montserrat"/>
                <a:cs typeface="Montserrat"/>
                <a:sym typeface="Montserrat"/>
              </a:rPr>
              <a:t>     Problem Statement</a:t>
            </a:r>
            <a:endParaRPr b="1">
              <a:solidFill>
                <a:schemeClr val="lt1"/>
              </a:solidFill>
              <a:latin typeface="Montserrat"/>
              <a:ea typeface="Montserrat"/>
              <a:cs typeface="Montserrat"/>
              <a:sym typeface="Montserrat"/>
            </a:endParaRPr>
          </a:p>
          <a:p>
            <a:pPr marL="457200" lvl="0" indent="-342900" algn="l" rtl="0">
              <a:lnSpc>
                <a:spcPct val="115000"/>
              </a:lnSpc>
              <a:spcBef>
                <a:spcPts val="0"/>
              </a:spcBef>
              <a:spcAft>
                <a:spcPts val="0"/>
              </a:spcAft>
              <a:buSzPts val="1800"/>
              <a:buFont typeface="Arial"/>
              <a:buChar char="•"/>
            </a:pPr>
            <a:r>
              <a:rPr lang="en-US" b="1">
                <a:solidFill>
                  <a:schemeClr val="lt1"/>
                </a:solidFill>
                <a:latin typeface="Montserrat"/>
                <a:ea typeface="Montserrat"/>
                <a:cs typeface="Montserrat"/>
                <a:sym typeface="Montserrat"/>
              </a:rPr>
              <a:t>Data Summary</a:t>
            </a:r>
            <a:endParaRPr b="1">
              <a:solidFill>
                <a:schemeClr val="lt1"/>
              </a:solidFill>
              <a:latin typeface="Montserrat"/>
              <a:ea typeface="Montserrat"/>
              <a:cs typeface="Montserrat"/>
              <a:sym typeface="Montserrat"/>
            </a:endParaRPr>
          </a:p>
          <a:p>
            <a:pPr marL="457200" lvl="0" indent="-342900" algn="l" rtl="0">
              <a:lnSpc>
                <a:spcPct val="115000"/>
              </a:lnSpc>
              <a:spcBef>
                <a:spcPts val="0"/>
              </a:spcBef>
              <a:spcAft>
                <a:spcPts val="0"/>
              </a:spcAft>
              <a:buSzPts val="1800"/>
              <a:buNone/>
            </a:pPr>
            <a:r>
              <a:rPr lang="en-US" b="1">
                <a:solidFill>
                  <a:schemeClr val="lt1"/>
                </a:solidFill>
                <a:latin typeface="Montserrat"/>
                <a:ea typeface="Montserrat"/>
                <a:cs typeface="Montserrat"/>
                <a:sym typeface="Montserrat"/>
              </a:rPr>
              <a:t>     Exploratory Data Analysis</a:t>
            </a:r>
            <a:endParaRPr/>
          </a:p>
          <a:p>
            <a:pPr marL="457200" lvl="0" indent="-342900" algn="l" rtl="0">
              <a:lnSpc>
                <a:spcPct val="115000"/>
              </a:lnSpc>
              <a:spcBef>
                <a:spcPts val="0"/>
              </a:spcBef>
              <a:spcAft>
                <a:spcPts val="0"/>
              </a:spcAft>
              <a:buSzPts val="1800"/>
              <a:buFont typeface="Arial"/>
              <a:buChar char="•"/>
            </a:pPr>
            <a:r>
              <a:rPr lang="en-US" b="1">
                <a:solidFill>
                  <a:schemeClr val="lt1"/>
                </a:solidFill>
                <a:latin typeface="Montserrat"/>
                <a:ea typeface="Montserrat"/>
                <a:cs typeface="Montserrat"/>
                <a:sym typeface="Montserrat"/>
              </a:rPr>
              <a:t>Modelling overview</a:t>
            </a:r>
            <a:endParaRPr/>
          </a:p>
          <a:p>
            <a:pPr marL="457200" lvl="0" indent="-342900" algn="l" rtl="0">
              <a:lnSpc>
                <a:spcPct val="115000"/>
              </a:lnSpc>
              <a:spcBef>
                <a:spcPts val="0"/>
              </a:spcBef>
              <a:spcAft>
                <a:spcPts val="0"/>
              </a:spcAft>
              <a:buSzPts val="1800"/>
              <a:buFont typeface="Arial"/>
              <a:buChar char="•"/>
            </a:pPr>
            <a:r>
              <a:rPr lang="en-US" b="1">
                <a:solidFill>
                  <a:schemeClr val="lt1"/>
                </a:solidFill>
                <a:latin typeface="Montserrat"/>
                <a:ea typeface="Montserrat"/>
                <a:cs typeface="Montserrat"/>
                <a:sym typeface="Montserrat"/>
              </a:rPr>
              <a:t>Feature Importances</a:t>
            </a:r>
            <a:endParaRPr b="1">
              <a:solidFill>
                <a:schemeClr val="lt1"/>
              </a:solidFill>
              <a:latin typeface="Montserrat"/>
              <a:ea typeface="Montserrat"/>
              <a:cs typeface="Montserrat"/>
              <a:sym typeface="Montserrat"/>
            </a:endParaRPr>
          </a:p>
          <a:p>
            <a:pPr marL="457200" lvl="0" indent="-342900" algn="l" rtl="0">
              <a:lnSpc>
                <a:spcPct val="115000"/>
              </a:lnSpc>
              <a:spcBef>
                <a:spcPts val="0"/>
              </a:spcBef>
              <a:spcAft>
                <a:spcPts val="0"/>
              </a:spcAft>
              <a:buSzPts val="1800"/>
              <a:buFont typeface="Arial"/>
              <a:buChar char="•"/>
            </a:pPr>
            <a:r>
              <a:rPr lang="en-US" b="1">
                <a:solidFill>
                  <a:schemeClr val="lt1"/>
                </a:solidFill>
                <a:latin typeface="Montserrat"/>
                <a:ea typeface="Montserrat"/>
                <a:cs typeface="Montserrat"/>
                <a:sym typeface="Montserrat"/>
              </a:rPr>
              <a:t>Challenges </a:t>
            </a:r>
            <a:endParaRPr/>
          </a:p>
          <a:p>
            <a:pPr marL="457200" lvl="0" indent="-342900" algn="l" rtl="0">
              <a:lnSpc>
                <a:spcPct val="115000"/>
              </a:lnSpc>
              <a:spcBef>
                <a:spcPts val="0"/>
              </a:spcBef>
              <a:spcAft>
                <a:spcPts val="0"/>
              </a:spcAft>
              <a:buSzPts val="1800"/>
              <a:buFont typeface="Arial"/>
              <a:buChar char="•"/>
            </a:pPr>
            <a:r>
              <a:rPr lang="en-US" b="1">
                <a:solidFill>
                  <a:schemeClr val="lt1"/>
                </a:solidFill>
                <a:latin typeface="Montserrat"/>
                <a:ea typeface="Montserrat"/>
                <a:cs typeface="Montserrat"/>
                <a:sym typeface="Montserrat"/>
              </a:rPr>
              <a:t>Conclusion</a:t>
            </a:r>
            <a:endParaRPr/>
          </a:p>
        </p:txBody>
      </p:sp>
      <p:pic>
        <p:nvPicPr>
          <p:cNvPr id="62" name="Google Shape;62;p2" descr="CC.jpg"/>
          <p:cNvPicPr preferRelativeResize="0"/>
          <p:nvPr/>
        </p:nvPicPr>
        <p:blipFill rotWithShape="1">
          <a:blip r:embed="rId3">
            <a:alphaModFix/>
          </a:blip>
          <a:srcRect/>
          <a:stretch/>
        </p:blipFill>
        <p:spPr>
          <a:xfrm>
            <a:off x="5196254" y="2483827"/>
            <a:ext cx="3380642" cy="1600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		</a:t>
            </a:r>
            <a:r>
              <a:rPr lang="en-US" b="1">
                <a:latin typeface="Montserrat"/>
                <a:ea typeface="Montserrat"/>
                <a:cs typeface="Montserrat"/>
                <a:sym typeface="Montserrat"/>
              </a:rPr>
              <a:t>June Payment Distribution</a:t>
            </a:r>
            <a:endParaRPr b="1">
              <a:latin typeface="Montserrat"/>
              <a:ea typeface="Montserrat"/>
              <a:cs typeface="Montserrat"/>
              <a:sym typeface="Montserrat"/>
            </a:endParaRPr>
          </a:p>
        </p:txBody>
      </p:sp>
      <p:sp>
        <p:nvSpPr>
          <p:cNvPr id="184" name="Google Shape;184;p2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sz="1200" b="1">
                <a:solidFill>
                  <a:srgbClr val="004B53"/>
                </a:solidFill>
                <a:latin typeface="Montserrat"/>
                <a:ea typeface="Montserrat"/>
                <a:cs typeface="Montserrat"/>
                <a:sym typeface="Montserrat"/>
              </a:rPr>
              <a:t>In the payment of June month single rupee </a:t>
            </a:r>
            <a:endParaRPr/>
          </a:p>
          <a:p>
            <a:pPr marL="457200" lvl="0" indent="-342900" algn="l" rtl="0">
              <a:lnSpc>
                <a:spcPct val="115000"/>
              </a:lnSpc>
              <a:spcBef>
                <a:spcPts val="0"/>
              </a:spcBef>
              <a:spcAft>
                <a:spcPts val="0"/>
              </a:spcAft>
              <a:buSzPts val="1800"/>
              <a:buChar char="●"/>
            </a:pPr>
            <a:r>
              <a:rPr lang="en-US" sz="1200" b="1">
                <a:solidFill>
                  <a:srgbClr val="004B53"/>
                </a:solidFill>
                <a:latin typeface="Montserrat"/>
                <a:ea typeface="Montserrat"/>
                <a:cs typeface="Montserrat"/>
                <a:sym typeface="Montserrat"/>
              </a:rPr>
              <a:t>not receive from Non-defaulters were 3,511 persons,</a:t>
            </a:r>
            <a:endParaRPr/>
          </a:p>
          <a:p>
            <a:pPr marL="457200" lvl="0" indent="-342900" algn="l" rtl="0">
              <a:lnSpc>
                <a:spcPct val="115000"/>
              </a:lnSpc>
              <a:spcBef>
                <a:spcPts val="0"/>
              </a:spcBef>
              <a:spcAft>
                <a:spcPts val="0"/>
              </a:spcAft>
              <a:buSzPts val="1800"/>
              <a:buChar char="●"/>
            </a:pPr>
            <a:r>
              <a:rPr lang="en-US" sz="1200" b="1">
                <a:solidFill>
                  <a:srgbClr val="004B53"/>
                </a:solidFill>
                <a:latin typeface="Montserrat"/>
                <a:ea typeface="Montserrat"/>
                <a:cs typeface="Montserrat"/>
                <a:sym typeface="Montserrat"/>
              </a:rPr>
              <a:t> and from defaulters were 837 persons</a:t>
            </a:r>
            <a:endParaRPr/>
          </a:p>
          <a:p>
            <a:pPr marL="457200" lvl="0" indent="-228600" algn="l" rtl="0">
              <a:lnSpc>
                <a:spcPct val="115000"/>
              </a:lnSpc>
              <a:spcBef>
                <a:spcPts val="0"/>
              </a:spcBef>
              <a:spcAft>
                <a:spcPts val="0"/>
              </a:spcAft>
              <a:buSzPts val="1800"/>
              <a:buNone/>
            </a:pPr>
            <a:endParaRPr sz="1200" b="1">
              <a:solidFill>
                <a:srgbClr val="004B53"/>
              </a:solidFill>
              <a:latin typeface="Montserrat"/>
              <a:ea typeface="Montserrat"/>
              <a:cs typeface="Montserrat"/>
              <a:sym typeface="Montserrat"/>
            </a:endParaRPr>
          </a:p>
          <a:p>
            <a:pPr marL="457200" lvl="0" indent="-342900" algn="l" rtl="0">
              <a:lnSpc>
                <a:spcPct val="115000"/>
              </a:lnSpc>
              <a:spcBef>
                <a:spcPts val="0"/>
              </a:spcBef>
              <a:spcAft>
                <a:spcPts val="0"/>
              </a:spcAft>
              <a:buSzPts val="1800"/>
              <a:buChar char="●"/>
            </a:pPr>
            <a:r>
              <a:rPr lang="en-US" sz="1200" b="1">
                <a:solidFill>
                  <a:srgbClr val="004B53"/>
                </a:solidFill>
                <a:latin typeface="Montserrat"/>
                <a:ea typeface="Montserrat"/>
                <a:cs typeface="Montserrat"/>
                <a:sym typeface="Montserrat"/>
              </a:rPr>
              <a:t>Full amount received from Non-defaulters </a:t>
            </a:r>
            <a:endParaRPr/>
          </a:p>
          <a:p>
            <a:pPr marL="457200" lvl="0" indent="-342900" algn="l" rtl="0">
              <a:lnSpc>
                <a:spcPct val="115000"/>
              </a:lnSpc>
              <a:spcBef>
                <a:spcPts val="0"/>
              </a:spcBef>
              <a:spcAft>
                <a:spcPts val="0"/>
              </a:spcAft>
              <a:buSzPts val="1800"/>
              <a:buChar char="●"/>
            </a:pPr>
            <a:r>
              <a:rPr lang="en-US" sz="1200" b="1">
                <a:solidFill>
                  <a:srgbClr val="004B53"/>
                </a:solidFill>
                <a:latin typeface="Montserrat"/>
                <a:ea typeface="Montserrat"/>
                <a:cs typeface="Montserrat"/>
                <a:sym typeface="Montserrat"/>
              </a:rPr>
              <a:t>were 4,783 persons and defaulters were 904 persons</a:t>
            </a:r>
            <a:endParaRPr/>
          </a:p>
          <a:p>
            <a:pPr marL="457200" lvl="0" indent="-228600" algn="l" rtl="0">
              <a:lnSpc>
                <a:spcPct val="115000"/>
              </a:lnSpc>
              <a:spcBef>
                <a:spcPts val="0"/>
              </a:spcBef>
              <a:spcAft>
                <a:spcPts val="0"/>
              </a:spcAft>
              <a:buSzPts val="1800"/>
              <a:buNone/>
            </a:pPr>
            <a:endParaRPr sz="1200" b="1">
              <a:solidFill>
                <a:srgbClr val="004B53"/>
              </a:solidFill>
              <a:latin typeface="Montserrat"/>
              <a:ea typeface="Montserrat"/>
              <a:cs typeface="Montserrat"/>
              <a:sym typeface="Montserrat"/>
            </a:endParaRPr>
          </a:p>
          <a:p>
            <a:pPr marL="457200" lvl="0" indent="-342900" algn="l" rtl="0">
              <a:lnSpc>
                <a:spcPct val="115000"/>
              </a:lnSpc>
              <a:spcBef>
                <a:spcPts val="0"/>
              </a:spcBef>
              <a:spcAft>
                <a:spcPts val="0"/>
              </a:spcAft>
              <a:buSzPts val="1800"/>
              <a:buChar char="●"/>
            </a:pPr>
            <a:r>
              <a:rPr lang="en-US" sz="1200" b="1">
                <a:solidFill>
                  <a:srgbClr val="004B53"/>
                </a:solidFill>
                <a:latin typeface="Montserrat"/>
                <a:ea typeface="Montserrat"/>
                <a:cs typeface="Montserrat"/>
                <a:sym typeface="Montserrat"/>
              </a:rPr>
              <a:t>Minimum amount received from</a:t>
            </a:r>
            <a:endParaRPr/>
          </a:p>
          <a:p>
            <a:pPr marL="457200" lvl="0" indent="-342900" algn="l" rtl="0">
              <a:lnSpc>
                <a:spcPct val="115000"/>
              </a:lnSpc>
              <a:spcBef>
                <a:spcPts val="0"/>
              </a:spcBef>
              <a:spcAft>
                <a:spcPts val="0"/>
              </a:spcAft>
              <a:buSzPts val="1800"/>
              <a:buChar char="●"/>
            </a:pPr>
            <a:r>
              <a:rPr lang="en-US" sz="1200" b="1">
                <a:solidFill>
                  <a:srgbClr val="004B53"/>
                </a:solidFill>
                <a:latin typeface="Montserrat"/>
                <a:ea typeface="Montserrat"/>
                <a:cs typeface="Montserrat"/>
                <a:sym typeface="Montserrat"/>
              </a:rPr>
              <a:t> Non- defaulters were 13,439 persons</a:t>
            </a:r>
            <a:endParaRPr/>
          </a:p>
          <a:p>
            <a:pPr marL="457200" lvl="0" indent="-342900" algn="l" rtl="0">
              <a:lnSpc>
                <a:spcPct val="115000"/>
              </a:lnSpc>
              <a:spcBef>
                <a:spcPts val="0"/>
              </a:spcBef>
              <a:spcAft>
                <a:spcPts val="0"/>
              </a:spcAft>
              <a:buSzPts val="1800"/>
              <a:buChar char="●"/>
            </a:pPr>
            <a:r>
              <a:rPr lang="en-US" sz="1200" b="1">
                <a:solidFill>
                  <a:srgbClr val="004B53"/>
                </a:solidFill>
                <a:latin typeface="Montserrat"/>
                <a:ea typeface="Montserrat"/>
                <a:cs typeface="Montserrat"/>
                <a:sym typeface="Montserrat"/>
              </a:rPr>
              <a:t> and Defaulters were 3,016 persons</a:t>
            </a:r>
            <a:endParaRPr/>
          </a:p>
          <a:p>
            <a:pPr marL="457200" lvl="0" indent="-228600" algn="l" rtl="0">
              <a:lnSpc>
                <a:spcPct val="115000"/>
              </a:lnSpc>
              <a:spcBef>
                <a:spcPts val="0"/>
              </a:spcBef>
              <a:spcAft>
                <a:spcPts val="0"/>
              </a:spcAft>
              <a:buSzPts val="1800"/>
              <a:buNone/>
            </a:pPr>
            <a:endParaRPr sz="1200" b="1">
              <a:solidFill>
                <a:srgbClr val="004B53"/>
              </a:solidFill>
              <a:latin typeface="Montserrat"/>
              <a:ea typeface="Montserrat"/>
              <a:cs typeface="Montserrat"/>
              <a:sym typeface="Montserrat"/>
            </a:endParaRPr>
          </a:p>
        </p:txBody>
      </p:sp>
      <p:pic>
        <p:nvPicPr>
          <p:cNvPr id="185" name="Google Shape;185;p20" descr="Prevpay4.png"/>
          <p:cNvPicPr preferRelativeResize="0"/>
          <p:nvPr/>
        </p:nvPicPr>
        <p:blipFill rotWithShape="1">
          <a:blip r:embed="rId3">
            <a:alphaModFix/>
          </a:blip>
          <a:srcRect/>
          <a:stretch/>
        </p:blipFill>
        <p:spPr>
          <a:xfrm>
            <a:off x="4961298" y="1160672"/>
            <a:ext cx="4182702" cy="356036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		</a:t>
            </a:r>
            <a:r>
              <a:rPr lang="en-US" b="1">
                <a:latin typeface="Montserrat"/>
                <a:ea typeface="Montserrat"/>
                <a:cs typeface="Montserrat"/>
                <a:sym typeface="Montserrat"/>
              </a:rPr>
              <a:t>May Payment Distribution</a:t>
            </a:r>
            <a:endParaRPr b="1">
              <a:latin typeface="Montserrat"/>
              <a:ea typeface="Montserrat"/>
              <a:cs typeface="Montserrat"/>
              <a:sym typeface="Montserrat"/>
            </a:endParaRPr>
          </a:p>
        </p:txBody>
      </p:sp>
      <p:sp>
        <p:nvSpPr>
          <p:cNvPr id="191" name="Google Shape;191;p2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sz="1200" b="1">
                <a:solidFill>
                  <a:srgbClr val="004B53"/>
                </a:solidFill>
                <a:latin typeface="Montserrat"/>
                <a:ea typeface="Montserrat"/>
                <a:cs typeface="Montserrat"/>
                <a:sym typeface="Montserrat"/>
              </a:rPr>
              <a:t>In the payment of May month </a:t>
            </a:r>
            <a:endParaRPr/>
          </a:p>
          <a:p>
            <a:pPr marL="457200" lvl="0" indent="-342900" algn="l" rtl="0">
              <a:lnSpc>
                <a:spcPct val="115000"/>
              </a:lnSpc>
              <a:spcBef>
                <a:spcPts val="0"/>
              </a:spcBef>
              <a:spcAft>
                <a:spcPts val="0"/>
              </a:spcAft>
              <a:buSzPts val="1800"/>
              <a:buChar char="●"/>
            </a:pPr>
            <a:r>
              <a:rPr lang="en-US" sz="1200" b="1">
                <a:solidFill>
                  <a:srgbClr val="004B53"/>
                </a:solidFill>
                <a:latin typeface="Montserrat"/>
                <a:ea typeface="Montserrat"/>
                <a:cs typeface="Montserrat"/>
                <a:sym typeface="Montserrat"/>
              </a:rPr>
              <a:t>single rupee not  receivefrom </a:t>
            </a:r>
            <a:endParaRPr/>
          </a:p>
          <a:p>
            <a:pPr marL="457200" lvl="0" indent="-342900" algn="l" rtl="0">
              <a:lnSpc>
                <a:spcPct val="115000"/>
              </a:lnSpc>
              <a:spcBef>
                <a:spcPts val="0"/>
              </a:spcBef>
              <a:spcAft>
                <a:spcPts val="0"/>
              </a:spcAft>
              <a:buSzPts val="1800"/>
              <a:buChar char="●"/>
            </a:pPr>
            <a:r>
              <a:rPr lang="en-US" sz="1200" b="1">
                <a:solidFill>
                  <a:srgbClr val="004B53"/>
                </a:solidFill>
                <a:latin typeface="Montserrat"/>
                <a:ea typeface="Montserrat"/>
                <a:cs typeface="Montserrat"/>
                <a:sym typeface="Montserrat"/>
              </a:rPr>
              <a:t>Non-defaulters were 3,651 persons, and</a:t>
            </a:r>
            <a:endParaRPr/>
          </a:p>
          <a:p>
            <a:pPr marL="457200" lvl="0" indent="-342900" algn="l" rtl="0">
              <a:lnSpc>
                <a:spcPct val="115000"/>
              </a:lnSpc>
              <a:spcBef>
                <a:spcPts val="0"/>
              </a:spcBef>
              <a:spcAft>
                <a:spcPts val="0"/>
              </a:spcAft>
              <a:buSzPts val="1800"/>
              <a:buChar char="●"/>
            </a:pPr>
            <a:r>
              <a:rPr lang="en-US" sz="1200" b="1">
                <a:solidFill>
                  <a:srgbClr val="004B53"/>
                </a:solidFill>
                <a:latin typeface="Montserrat"/>
                <a:ea typeface="Montserrat"/>
                <a:cs typeface="Montserrat"/>
                <a:sym typeface="Montserrat"/>
              </a:rPr>
              <a:t> from defaulters were 895 persons</a:t>
            </a:r>
            <a:endParaRPr/>
          </a:p>
          <a:p>
            <a:pPr marL="457200" lvl="0" indent="-228600" algn="l" rtl="0">
              <a:lnSpc>
                <a:spcPct val="115000"/>
              </a:lnSpc>
              <a:spcBef>
                <a:spcPts val="0"/>
              </a:spcBef>
              <a:spcAft>
                <a:spcPts val="0"/>
              </a:spcAft>
              <a:buSzPts val="1800"/>
              <a:buNone/>
            </a:pPr>
            <a:endParaRPr sz="1200" b="1">
              <a:solidFill>
                <a:srgbClr val="004B53"/>
              </a:solidFill>
              <a:latin typeface="Montserrat"/>
              <a:ea typeface="Montserrat"/>
              <a:cs typeface="Montserrat"/>
              <a:sym typeface="Montserrat"/>
            </a:endParaRPr>
          </a:p>
          <a:p>
            <a:pPr marL="457200" lvl="0" indent="-342900" algn="l" rtl="0">
              <a:lnSpc>
                <a:spcPct val="115000"/>
              </a:lnSpc>
              <a:spcBef>
                <a:spcPts val="0"/>
              </a:spcBef>
              <a:spcAft>
                <a:spcPts val="0"/>
              </a:spcAft>
              <a:buSzPts val="1800"/>
              <a:buChar char="●"/>
            </a:pPr>
            <a:r>
              <a:rPr lang="en-US" sz="1200" b="1">
                <a:solidFill>
                  <a:srgbClr val="004B53"/>
                </a:solidFill>
                <a:latin typeface="Montserrat"/>
                <a:ea typeface="Montserrat"/>
                <a:cs typeface="Montserrat"/>
                <a:sym typeface="Montserrat"/>
              </a:rPr>
              <a:t>Full amount received from Non-defaulters</a:t>
            </a:r>
            <a:endParaRPr/>
          </a:p>
          <a:p>
            <a:pPr marL="457200" lvl="0" indent="-342900" algn="l" rtl="0">
              <a:lnSpc>
                <a:spcPct val="115000"/>
              </a:lnSpc>
              <a:spcBef>
                <a:spcPts val="0"/>
              </a:spcBef>
              <a:spcAft>
                <a:spcPts val="0"/>
              </a:spcAft>
              <a:buSzPts val="1800"/>
              <a:buChar char="●"/>
            </a:pPr>
            <a:r>
              <a:rPr lang="en-US" sz="1200" b="1">
                <a:solidFill>
                  <a:srgbClr val="004B53"/>
                </a:solidFill>
                <a:latin typeface="Montserrat"/>
                <a:ea typeface="Montserrat"/>
                <a:cs typeface="Montserrat"/>
                <a:sym typeface="Montserrat"/>
              </a:rPr>
              <a:t> were 4,642 persons and </a:t>
            </a:r>
            <a:endParaRPr/>
          </a:p>
          <a:p>
            <a:pPr marL="457200" lvl="0" indent="-342900" algn="l" rtl="0">
              <a:lnSpc>
                <a:spcPct val="115000"/>
              </a:lnSpc>
              <a:spcBef>
                <a:spcPts val="0"/>
              </a:spcBef>
              <a:spcAft>
                <a:spcPts val="0"/>
              </a:spcAft>
              <a:buSzPts val="1800"/>
              <a:buChar char="●"/>
            </a:pPr>
            <a:r>
              <a:rPr lang="en-US" sz="1200" b="1">
                <a:solidFill>
                  <a:srgbClr val="004B53"/>
                </a:solidFill>
                <a:latin typeface="Montserrat"/>
                <a:ea typeface="Montserrat"/>
                <a:cs typeface="Montserrat"/>
                <a:sym typeface="Montserrat"/>
              </a:rPr>
              <a:t>defaulters were 897 persons</a:t>
            </a:r>
            <a:endParaRPr/>
          </a:p>
          <a:p>
            <a:pPr marL="457200" lvl="0" indent="-228600" algn="l" rtl="0">
              <a:lnSpc>
                <a:spcPct val="115000"/>
              </a:lnSpc>
              <a:spcBef>
                <a:spcPts val="0"/>
              </a:spcBef>
              <a:spcAft>
                <a:spcPts val="0"/>
              </a:spcAft>
              <a:buSzPts val="1800"/>
              <a:buNone/>
            </a:pPr>
            <a:endParaRPr sz="1200" b="1">
              <a:solidFill>
                <a:srgbClr val="004B53"/>
              </a:solidFill>
              <a:latin typeface="Montserrat"/>
              <a:ea typeface="Montserrat"/>
              <a:cs typeface="Montserrat"/>
              <a:sym typeface="Montserrat"/>
            </a:endParaRPr>
          </a:p>
          <a:p>
            <a:pPr marL="457200" lvl="0" indent="-342900" algn="l" rtl="0">
              <a:lnSpc>
                <a:spcPct val="115000"/>
              </a:lnSpc>
              <a:spcBef>
                <a:spcPts val="0"/>
              </a:spcBef>
              <a:spcAft>
                <a:spcPts val="0"/>
              </a:spcAft>
              <a:buSzPts val="1800"/>
              <a:buChar char="●"/>
            </a:pPr>
            <a:r>
              <a:rPr lang="en-US" sz="1200" b="1">
                <a:solidFill>
                  <a:srgbClr val="004B53"/>
                </a:solidFill>
                <a:latin typeface="Montserrat"/>
                <a:ea typeface="Montserrat"/>
                <a:cs typeface="Montserrat"/>
                <a:sym typeface="Montserrat"/>
              </a:rPr>
              <a:t>Minimum amount received from Non- defaulters</a:t>
            </a:r>
            <a:endParaRPr/>
          </a:p>
          <a:p>
            <a:pPr marL="457200" lvl="0" indent="-342900" algn="l" rtl="0">
              <a:lnSpc>
                <a:spcPct val="115000"/>
              </a:lnSpc>
              <a:spcBef>
                <a:spcPts val="0"/>
              </a:spcBef>
              <a:spcAft>
                <a:spcPts val="0"/>
              </a:spcAft>
              <a:buSzPts val="1800"/>
              <a:buChar char="●"/>
            </a:pPr>
            <a:r>
              <a:rPr lang="en-US" sz="1200" b="1">
                <a:solidFill>
                  <a:srgbClr val="004B53"/>
                </a:solidFill>
                <a:latin typeface="Montserrat"/>
                <a:ea typeface="Montserrat"/>
                <a:cs typeface="Montserrat"/>
                <a:sym typeface="Montserrat"/>
              </a:rPr>
              <a:t> were 13,752 persons and </a:t>
            </a:r>
            <a:endParaRPr/>
          </a:p>
          <a:p>
            <a:pPr marL="457200" lvl="0" indent="-342900" algn="l" rtl="0">
              <a:lnSpc>
                <a:spcPct val="115000"/>
              </a:lnSpc>
              <a:spcBef>
                <a:spcPts val="0"/>
              </a:spcBef>
              <a:spcAft>
                <a:spcPts val="0"/>
              </a:spcAft>
              <a:buSzPts val="1800"/>
              <a:buChar char="●"/>
            </a:pPr>
            <a:r>
              <a:rPr lang="en-US" sz="1200" b="1">
                <a:solidFill>
                  <a:srgbClr val="004B53"/>
                </a:solidFill>
                <a:latin typeface="Montserrat"/>
                <a:ea typeface="Montserrat"/>
                <a:cs typeface="Montserrat"/>
                <a:sym typeface="Montserrat"/>
              </a:rPr>
              <a:t>Defaulters were 3,195 persons</a:t>
            </a:r>
            <a:endParaRPr/>
          </a:p>
          <a:p>
            <a:pPr marL="457200" lvl="0" indent="-228600" algn="l" rtl="0">
              <a:lnSpc>
                <a:spcPct val="115000"/>
              </a:lnSpc>
              <a:spcBef>
                <a:spcPts val="0"/>
              </a:spcBef>
              <a:spcAft>
                <a:spcPts val="0"/>
              </a:spcAft>
              <a:buSzPts val="1800"/>
              <a:buNone/>
            </a:pPr>
            <a:endParaRPr/>
          </a:p>
        </p:txBody>
      </p:sp>
      <p:pic>
        <p:nvPicPr>
          <p:cNvPr id="192" name="Google Shape;192;p21" descr="prevpay5.png"/>
          <p:cNvPicPr preferRelativeResize="0"/>
          <p:nvPr/>
        </p:nvPicPr>
        <p:blipFill rotWithShape="1">
          <a:blip r:embed="rId3">
            <a:alphaModFix/>
          </a:blip>
          <a:srcRect/>
          <a:stretch/>
        </p:blipFill>
        <p:spPr>
          <a:xfrm>
            <a:off x="4536831" y="1345223"/>
            <a:ext cx="4413738" cy="290146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		 </a:t>
            </a:r>
            <a:r>
              <a:rPr lang="en-US" b="1">
                <a:latin typeface="Montserrat"/>
                <a:ea typeface="Montserrat"/>
                <a:cs typeface="Montserrat"/>
                <a:sym typeface="Montserrat"/>
              </a:rPr>
              <a:t>April Payment Distribution</a:t>
            </a:r>
            <a:endParaRPr b="1">
              <a:latin typeface="Montserrat"/>
              <a:ea typeface="Montserrat"/>
              <a:cs typeface="Montserrat"/>
              <a:sym typeface="Montserrat"/>
            </a:endParaRPr>
          </a:p>
        </p:txBody>
      </p:sp>
      <p:sp>
        <p:nvSpPr>
          <p:cNvPr id="198" name="Google Shape;198;p2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None/>
            </a:pPr>
            <a:r>
              <a:rPr lang="en-US" sz="1200" b="1">
                <a:solidFill>
                  <a:srgbClr val="004B53"/>
                </a:solidFill>
                <a:latin typeface="Montserrat"/>
                <a:ea typeface="Montserrat"/>
                <a:cs typeface="Montserrat"/>
                <a:sym typeface="Montserrat"/>
              </a:rPr>
              <a:t>In the payment of April month </a:t>
            </a:r>
            <a:endParaRPr/>
          </a:p>
          <a:p>
            <a:pPr marL="457200" lvl="0" indent="-342900" algn="l" rtl="0">
              <a:lnSpc>
                <a:spcPct val="115000"/>
              </a:lnSpc>
              <a:spcBef>
                <a:spcPts val="0"/>
              </a:spcBef>
              <a:spcAft>
                <a:spcPts val="0"/>
              </a:spcAft>
              <a:buSzPts val="1800"/>
              <a:buNone/>
            </a:pPr>
            <a:r>
              <a:rPr lang="en-US" sz="1200" b="1">
                <a:solidFill>
                  <a:srgbClr val="004B53"/>
                </a:solidFill>
                <a:latin typeface="Montserrat"/>
                <a:ea typeface="Montserrat"/>
                <a:cs typeface="Montserrat"/>
                <a:sym typeface="Montserrat"/>
              </a:rPr>
              <a:t>single rupee not receive from</a:t>
            </a:r>
            <a:endParaRPr/>
          </a:p>
          <a:p>
            <a:pPr marL="457200" lvl="0" indent="-342900" algn="l" rtl="0">
              <a:lnSpc>
                <a:spcPct val="115000"/>
              </a:lnSpc>
              <a:spcBef>
                <a:spcPts val="0"/>
              </a:spcBef>
              <a:spcAft>
                <a:spcPts val="0"/>
              </a:spcAft>
              <a:buSzPts val="1800"/>
              <a:buNone/>
            </a:pPr>
            <a:r>
              <a:rPr lang="en-US" sz="1200" b="1">
                <a:solidFill>
                  <a:srgbClr val="004B53"/>
                </a:solidFill>
                <a:latin typeface="Montserrat"/>
                <a:ea typeface="Montserrat"/>
                <a:cs typeface="Montserrat"/>
                <a:sym typeface="Montserrat"/>
              </a:rPr>
              <a:t> Non-defaulters were 3,914 persons, and</a:t>
            </a:r>
            <a:endParaRPr/>
          </a:p>
          <a:p>
            <a:pPr marL="457200" lvl="0" indent="-342900" algn="l" rtl="0">
              <a:lnSpc>
                <a:spcPct val="115000"/>
              </a:lnSpc>
              <a:spcBef>
                <a:spcPts val="0"/>
              </a:spcBef>
              <a:spcAft>
                <a:spcPts val="0"/>
              </a:spcAft>
              <a:buSzPts val="1800"/>
              <a:buNone/>
            </a:pPr>
            <a:r>
              <a:rPr lang="en-US" sz="1200" b="1">
                <a:solidFill>
                  <a:srgbClr val="004B53"/>
                </a:solidFill>
                <a:latin typeface="Montserrat"/>
                <a:ea typeface="Montserrat"/>
                <a:cs typeface="Montserrat"/>
                <a:sym typeface="Montserrat"/>
              </a:rPr>
              <a:t> from defaulters were 981 persons</a:t>
            </a:r>
            <a:endParaRPr/>
          </a:p>
          <a:p>
            <a:pPr marL="457200" lvl="0" indent="-342900" algn="l" rtl="0">
              <a:lnSpc>
                <a:spcPct val="115000"/>
              </a:lnSpc>
              <a:spcBef>
                <a:spcPts val="0"/>
              </a:spcBef>
              <a:spcAft>
                <a:spcPts val="0"/>
              </a:spcAft>
              <a:buSzPts val="1800"/>
              <a:buNone/>
            </a:pPr>
            <a:endParaRPr sz="1200" b="1">
              <a:solidFill>
                <a:srgbClr val="004B53"/>
              </a:solidFill>
              <a:latin typeface="Montserrat"/>
              <a:ea typeface="Montserrat"/>
              <a:cs typeface="Montserrat"/>
              <a:sym typeface="Montserrat"/>
            </a:endParaRPr>
          </a:p>
          <a:p>
            <a:pPr marL="457200" lvl="0" indent="-342900" algn="l" rtl="0">
              <a:lnSpc>
                <a:spcPct val="115000"/>
              </a:lnSpc>
              <a:spcBef>
                <a:spcPts val="0"/>
              </a:spcBef>
              <a:spcAft>
                <a:spcPts val="0"/>
              </a:spcAft>
              <a:buSzPts val="1800"/>
              <a:buNone/>
            </a:pPr>
            <a:r>
              <a:rPr lang="en-US" sz="1200" b="1">
                <a:solidFill>
                  <a:srgbClr val="004B53"/>
                </a:solidFill>
                <a:latin typeface="Montserrat"/>
                <a:ea typeface="Montserrat"/>
                <a:cs typeface="Montserrat"/>
                <a:sym typeface="Montserrat"/>
              </a:rPr>
              <a:t>Full amount received from</a:t>
            </a:r>
            <a:endParaRPr/>
          </a:p>
          <a:p>
            <a:pPr marL="457200" lvl="0" indent="-342900" algn="l" rtl="0">
              <a:lnSpc>
                <a:spcPct val="115000"/>
              </a:lnSpc>
              <a:spcBef>
                <a:spcPts val="0"/>
              </a:spcBef>
              <a:spcAft>
                <a:spcPts val="0"/>
              </a:spcAft>
              <a:buSzPts val="1800"/>
              <a:buNone/>
            </a:pPr>
            <a:r>
              <a:rPr lang="en-US" sz="1200" b="1">
                <a:solidFill>
                  <a:srgbClr val="004B53"/>
                </a:solidFill>
                <a:latin typeface="Montserrat"/>
                <a:ea typeface="Montserrat"/>
                <a:cs typeface="Montserrat"/>
                <a:sym typeface="Montserrat"/>
              </a:rPr>
              <a:t> Non-defaulters were 4,765 persons and </a:t>
            </a:r>
            <a:endParaRPr/>
          </a:p>
          <a:p>
            <a:pPr marL="457200" lvl="0" indent="-342900" algn="l" rtl="0">
              <a:lnSpc>
                <a:spcPct val="115000"/>
              </a:lnSpc>
              <a:spcBef>
                <a:spcPts val="0"/>
              </a:spcBef>
              <a:spcAft>
                <a:spcPts val="0"/>
              </a:spcAft>
              <a:buSzPts val="1800"/>
              <a:buNone/>
            </a:pPr>
            <a:r>
              <a:rPr lang="en-US" sz="1200" b="1">
                <a:solidFill>
                  <a:srgbClr val="004B53"/>
                </a:solidFill>
                <a:latin typeface="Montserrat"/>
                <a:ea typeface="Montserrat"/>
                <a:cs typeface="Montserrat"/>
                <a:sym typeface="Montserrat"/>
              </a:rPr>
              <a:t>defaulters </a:t>
            </a:r>
            <a:endParaRPr/>
          </a:p>
          <a:p>
            <a:pPr marL="457200" lvl="0" indent="-342900" algn="l" rtl="0">
              <a:lnSpc>
                <a:spcPct val="115000"/>
              </a:lnSpc>
              <a:spcBef>
                <a:spcPts val="0"/>
              </a:spcBef>
              <a:spcAft>
                <a:spcPts val="0"/>
              </a:spcAft>
              <a:buSzPts val="1800"/>
              <a:buNone/>
            </a:pPr>
            <a:r>
              <a:rPr lang="en-US" sz="1200" b="1">
                <a:solidFill>
                  <a:srgbClr val="004B53"/>
                </a:solidFill>
                <a:latin typeface="Montserrat"/>
                <a:ea typeface="Montserrat"/>
                <a:cs typeface="Montserrat"/>
                <a:sym typeface="Montserrat"/>
              </a:rPr>
              <a:t>were 975 persons</a:t>
            </a:r>
            <a:endParaRPr/>
          </a:p>
          <a:p>
            <a:pPr marL="457200" lvl="0" indent="-342900" algn="l" rtl="0">
              <a:lnSpc>
                <a:spcPct val="115000"/>
              </a:lnSpc>
              <a:spcBef>
                <a:spcPts val="0"/>
              </a:spcBef>
              <a:spcAft>
                <a:spcPts val="0"/>
              </a:spcAft>
              <a:buSzPts val="1800"/>
              <a:buNone/>
            </a:pPr>
            <a:endParaRPr sz="1200" b="1">
              <a:solidFill>
                <a:srgbClr val="004B53"/>
              </a:solidFill>
              <a:latin typeface="Montserrat"/>
              <a:ea typeface="Montserrat"/>
              <a:cs typeface="Montserrat"/>
              <a:sym typeface="Montserrat"/>
            </a:endParaRPr>
          </a:p>
          <a:p>
            <a:pPr marL="457200" lvl="0" indent="-342900" algn="l" rtl="0">
              <a:lnSpc>
                <a:spcPct val="115000"/>
              </a:lnSpc>
              <a:spcBef>
                <a:spcPts val="0"/>
              </a:spcBef>
              <a:spcAft>
                <a:spcPts val="0"/>
              </a:spcAft>
              <a:buSzPts val="1800"/>
              <a:buNone/>
            </a:pPr>
            <a:r>
              <a:rPr lang="en-US" sz="1200" b="1">
                <a:solidFill>
                  <a:srgbClr val="004B53"/>
                </a:solidFill>
                <a:latin typeface="Montserrat"/>
                <a:ea typeface="Montserrat"/>
                <a:cs typeface="Montserrat"/>
                <a:sym typeface="Montserrat"/>
              </a:rPr>
              <a:t>Minimum amount received from </a:t>
            </a:r>
            <a:endParaRPr/>
          </a:p>
          <a:p>
            <a:pPr marL="457200" lvl="0" indent="-342900" algn="l" rtl="0">
              <a:lnSpc>
                <a:spcPct val="115000"/>
              </a:lnSpc>
              <a:spcBef>
                <a:spcPts val="0"/>
              </a:spcBef>
              <a:spcAft>
                <a:spcPts val="0"/>
              </a:spcAft>
              <a:buSzPts val="1800"/>
              <a:buNone/>
            </a:pPr>
            <a:r>
              <a:rPr lang="en-US" sz="1200" b="1">
                <a:solidFill>
                  <a:srgbClr val="004B53"/>
                </a:solidFill>
                <a:latin typeface="Montserrat"/>
                <a:ea typeface="Montserrat"/>
                <a:cs typeface="Montserrat"/>
                <a:sym typeface="Montserrat"/>
              </a:rPr>
              <a:t>Non- defaulters were 13,217 persons and</a:t>
            </a:r>
            <a:endParaRPr/>
          </a:p>
          <a:p>
            <a:pPr marL="457200" lvl="0" indent="-342900" algn="l" rtl="0">
              <a:lnSpc>
                <a:spcPct val="115000"/>
              </a:lnSpc>
              <a:spcBef>
                <a:spcPts val="0"/>
              </a:spcBef>
              <a:spcAft>
                <a:spcPts val="0"/>
              </a:spcAft>
              <a:buSzPts val="1800"/>
              <a:buNone/>
            </a:pPr>
            <a:r>
              <a:rPr lang="en-US" sz="1200" b="1">
                <a:solidFill>
                  <a:srgbClr val="004B53"/>
                </a:solidFill>
                <a:latin typeface="Montserrat"/>
                <a:ea typeface="Montserrat"/>
                <a:cs typeface="Montserrat"/>
                <a:sym typeface="Montserrat"/>
              </a:rPr>
              <a:t> Defaulters were 3,069 persons</a:t>
            </a:r>
            <a:endParaRPr/>
          </a:p>
          <a:p>
            <a:pPr marL="457200" lvl="0" indent="-228600" algn="l" rtl="0">
              <a:lnSpc>
                <a:spcPct val="115000"/>
              </a:lnSpc>
              <a:spcBef>
                <a:spcPts val="0"/>
              </a:spcBef>
              <a:spcAft>
                <a:spcPts val="0"/>
              </a:spcAft>
              <a:buSzPts val="1800"/>
              <a:buNone/>
            </a:pPr>
            <a:endParaRPr>
              <a:solidFill>
                <a:srgbClr val="004B53"/>
              </a:solidFill>
            </a:endParaRPr>
          </a:p>
        </p:txBody>
      </p:sp>
      <p:pic>
        <p:nvPicPr>
          <p:cNvPr id="199" name="Google Shape;199;p22" descr="Prevpay6.png"/>
          <p:cNvPicPr preferRelativeResize="0"/>
          <p:nvPr/>
        </p:nvPicPr>
        <p:blipFill rotWithShape="1">
          <a:blip r:embed="rId3">
            <a:alphaModFix/>
          </a:blip>
          <a:srcRect/>
          <a:stretch/>
        </p:blipFill>
        <p:spPr>
          <a:xfrm>
            <a:off x="4211515" y="1257300"/>
            <a:ext cx="4932485" cy="333421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            </a:t>
            </a:r>
            <a:r>
              <a:rPr lang="en-US" b="1">
                <a:latin typeface="Montserrat"/>
                <a:ea typeface="Montserrat"/>
                <a:cs typeface="Montserrat"/>
                <a:sym typeface="Montserrat"/>
              </a:rPr>
              <a:t>Distribution Of Previous Payment</a:t>
            </a:r>
            <a:endParaRPr b="1">
              <a:latin typeface="Montserrat"/>
              <a:ea typeface="Montserrat"/>
              <a:cs typeface="Montserrat"/>
              <a:sym typeface="Montserrat"/>
            </a:endParaRPr>
          </a:p>
        </p:txBody>
      </p:sp>
      <p:sp>
        <p:nvSpPr>
          <p:cNvPr id="205" name="Google Shape;205;p2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342900" algn="l" rtl="0">
              <a:lnSpc>
                <a:spcPct val="115000"/>
              </a:lnSpc>
              <a:spcBef>
                <a:spcPts val="0"/>
              </a:spcBef>
              <a:spcAft>
                <a:spcPts val="0"/>
              </a:spcAft>
              <a:buSzPts val="1800"/>
              <a:buChar char="●"/>
            </a:pPr>
            <a:r>
              <a:rPr lang="en-US" sz="1200" b="1">
                <a:solidFill>
                  <a:srgbClr val="004B53"/>
                </a:solidFill>
                <a:latin typeface="Montserrat"/>
                <a:ea typeface="Montserrat"/>
                <a:cs typeface="Montserrat"/>
                <a:sym typeface="Montserrat"/>
              </a:rPr>
              <a:t>Pairplot said that Sep and Aug month of the payment states Defaulters and Non-defaulters.</a:t>
            </a:r>
            <a:endParaRPr/>
          </a:p>
          <a:p>
            <a:pPr marL="457200" lvl="0" indent="-342900" algn="l" rtl="0">
              <a:lnSpc>
                <a:spcPct val="115000"/>
              </a:lnSpc>
              <a:spcBef>
                <a:spcPts val="0"/>
              </a:spcBef>
              <a:spcAft>
                <a:spcPts val="0"/>
              </a:spcAft>
              <a:buSzPts val="1800"/>
              <a:buChar char="●"/>
            </a:pPr>
            <a:r>
              <a:rPr lang="en-US"/>
              <a:t/>
            </a:r>
            <a:br>
              <a:rPr lang="en-US"/>
            </a:br>
            <a:endParaRPr/>
          </a:p>
        </p:txBody>
      </p:sp>
      <p:pic>
        <p:nvPicPr>
          <p:cNvPr id="206" name="Google Shape;206;p23" descr="plot1.png"/>
          <p:cNvPicPr preferRelativeResize="0"/>
          <p:nvPr/>
        </p:nvPicPr>
        <p:blipFill rotWithShape="1">
          <a:blip r:embed="rId3">
            <a:alphaModFix/>
          </a:blip>
          <a:srcRect/>
          <a:stretch/>
        </p:blipFill>
        <p:spPr>
          <a:xfrm>
            <a:off x="413238" y="1185295"/>
            <a:ext cx="8370277" cy="277291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          </a:t>
            </a:r>
            <a:r>
              <a:rPr lang="en-US" b="1">
                <a:latin typeface="Montserrat"/>
                <a:ea typeface="Montserrat"/>
                <a:cs typeface="Montserrat"/>
                <a:sym typeface="Montserrat"/>
              </a:rPr>
              <a:t>Distribution Of Previous Payment</a:t>
            </a:r>
            <a:endParaRPr/>
          </a:p>
        </p:txBody>
      </p:sp>
      <p:sp>
        <p:nvSpPr>
          <p:cNvPr id="212" name="Google Shape;212;p2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342900" algn="l" rtl="0">
              <a:lnSpc>
                <a:spcPct val="115000"/>
              </a:lnSpc>
              <a:spcBef>
                <a:spcPts val="0"/>
              </a:spcBef>
              <a:spcAft>
                <a:spcPts val="0"/>
              </a:spcAft>
              <a:buSzPts val="1800"/>
              <a:buChar char="●"/>
            </a:pPr>
            <a:r>
              <a:rPr lang="en-US" sz="1200" b="1">
                <a:solidFill>
                  <a:srgbClr val="004B53"/>
                </a:solidFill>
                <a:latin typeface="Montserrat"/>
                <a:ea typeface="Montserrat"/>
                <a:cs typeface="Montserrat"/>
                <a:sym typeface="Montserrat"/>
              </a:rPr>
              <a:t>Pairplot said that Aug and July month of the payment states Defaulters and Non-defaulters</a:t>
            </a:r>
            <a:r>
              <a:rPr lang="en-US" b="1">
                <a:solidFill>
                  <a:srgbClr val="004B53"/>
                </a:solidFill>
                <a:latin typeface="Montserrat"/>
                <a:ea typeface="Montserrat"/>
                <a:cs typeface="Montserrat"/>
                <a:sym typeface="Montserrat"/>
              </a:rPr>
              <a:t>.</a:t>
            </a:r>
            <a:endParaRPr/>
          </a:p>
          <a:p>
            <a:pPr marL="457200" lvl="0" indent="-228600" algn="l" rtl="0">
              <a:lnSpc>
                <a:spcPct val="115000"/>
              </a:lnSpc>
              <a:spcBef>
                <a:spcPts val="0"/>
              </a:spcBef>
              <a:spcAft>
                <a:spcPts val="0"/>
              </a:spcAft>
              <a:buSzPts val="1800"/>
              <a:buNone/>
            </a:pPr>
            <a:endParaRPr/>
          </a:p>
        </p:txBody>
      </p:sp>
      <p:pic>
        <p:nvPicPr>
          <p:cNvPr id="213" name="Google Shape;213;p24" descr="plot2.png"/>
          <p:cNvPicPr preferRelativeResize="0"/>
          <p:nvPr/>
        </p:nvPicPr>
        <p:blipFill rotWithShape="1">
          <a:blip r:embed="rId3">
            <a:alphaModFix/>
          </a:blip>
          <a:srcRect/>
          <a:stretch/>
        </p:blipFill>
        <p:spPr>
          <a:xfrm>
            <a:off x="509954" y="1246532"/>
            <a:ext cx="8053754" cy="265043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             </a:t>
            </a:r>
            <a:r>
              <a:rPr lang="en-US" b="1">
                <a:latin typeface="Montserrat"/>
                <a:ea typeface="Montserrat"/>
                <a:cs typeface="Montserrat"/>
                <a:sym typeface="Montserrat"/>
              </a:rPr>
              <a:t>Distribution Of Previous Payment</a:t>
            </a:r>
            <a:endParaRPr/>
          </a:p>
        </p:txBody>
      </p:sp>
      <p:sp>
        <p:nvSpPr>
          <p:cNvPr id="219" name="Google Shape;219;p2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342900" algn="l" rtl="0">
              <a:lnSpc>
                <a:spcPct val="115000"/>
              </a:lnSpc>
              <a:spcBef>
                <a:spcPts val="0"/>
              </a:spcBef>
              <a:spcAft>
                <a:spcPts val="0"/>
              </a:spcAft>
              <a:buSzPts val="1800"/>
              <a:buChar char="●"/>
            </a:pPr>
            <a:r>
              <a:rPr lang="en-US" sz="1200" b="1">
                <a:solidFill>
                  <a:srgbClr val="004B53"/>
                </a:solidFill>
                <a:latin typeface="Montserrat"/>
                <a:ea typeface="Montserrat"/>
                <a:cs typeface="Montserrat"/>
                <a:sym typeface="Montserrat"/>
              </a:rPr>
              <a:t>Pairplot said that May and Apr month of the payment states Defaulters and Non-defaulters.</a:t>
            </a:r>
            <a:endParaRPr/>
          </a:p>
          <a:p>
            <a:pPr marL="457200" lvl="0" indent="-228600" algn="l" rtl="0">
              <a:lnSpc>
                <a:spcPct val="115000"/>
              </a:lnSpc>
              <a:spcBef>
                <a:spcPts val="0"/>
              </a:spcBef>
              <a:spcAft>
                <a:spcPts val="0"/>
              </a:spcAft>
              <a:buSzPts val="1800"/>
              <a:buNone/>
            </a:pPr>
            <a:endParaRPr/>
          </a:p>
        </p:txBody>
      </p:sp>
      <p:pic>
        <p:nvPicPr>
          <p:cNvPr id="220" name="Google Shape;220;p25" descr="plot3.png"/>
          <p:cNvPicPr preferRelativeResize="0"/>
          <p:nvPr/>
        </p:nvPicPr>
        <p:blipFill rotWithShape="1">
          <a:blip r:embed="rId3">
            <a:alphaModFix/>
          </a:blip>
          <a:srcRect/>
          <a:stretch/>
        </p:blipFill>
        <p:spPr>
          <a:xfrm>
            <a:off x="483577" y="1257642"/>
            <a:ext cx="8220807" cy="262821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6"/>
          <p:cNvSpPr txBox="1">
            <a:spLocks noGrp="1"/>
          </p:cNvSpPr>
          <p:nvPr>
            <p:ph type="title"/>
          </p:nvPr>
        </p:nvSpPr>
        <p:spPr>
          <a:xfrm>
            <a:off x="311700" y="445024"/>
            <a:ext cx="8520600" cy="942341"/>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			</a:t>
            </a:r>
            <a:r>
              <a:rPr lang="en-US" b="1">
                <a:latin typeface="Montserrat"/>
                <a:ea typeface="Montserrat"/>
                <a:cs typeface="Montserrat"/>
                <a:sym typeface="Montserrat"/>
              </a:rPr>
              <a:t>Bivariate Analysis</a:t>
            </a:r>
            <a:br>
              <a:rPr lang="en-US" b="1">
                <a:latin typeface="Montserrat"/>
                <a:ea typeface="Montserrat"/>
                <a:cs typeface="Montserrat"/>
                <a:sym typeface="Montserrat"/>
              </a:rPr>
            </a:br>
            <a:r>
              <a:rPr lang="en-US" b="1">
                <a:latin typeface="Montserrat"/>
                <a:ea typeface="Montserrat"/>
                <a:cs typeface="Montserrat"/>
                <a:sym typeface="Montserrat"/>
              </a:rPr>
              <a:t>                         </a:t>
            </a:r>
            <a:r>
              <a:rPr lang="en-US" sz="2400" b="1">
                <a:latin typeface="Montserrat"/>
                <a:ea typeface="Montserrat"/>
                <a:cs typeface="Montserrat"/>
                <a:sym typeface="Montserrat"/>
              </a:rPr>
              <a:t>Gender wise Defaulters</a:t>
            </a:r>
            <a:endParaRPr sz="2400" b="1">
              <a:latin typeface="Montserrat"/>
              <a:ea typeface="Montserrat"/>
              <a:cs typeface="Montserrat"/>
              <a:sym typeface="Montserrat"/>
            </a:endParaRPr>
          </a:p>
        </p:txBody>
      </p:sp>
      <p:sp>
        <p:nvSpPr>
          <p:cNvPr id="226" name="Google Shape;226;p2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2743200" lvl="5" indent="-317500" algn="l" rtl="0">
              <a:lnSpc>
                <a:spcPct val="115000"/>
              </a:lnSpc>
              <a:spcBef>
                <a:spcPts val="1600"/>
              </a:spcBef>
              <a:spcAft>
                <a:spcPts val="0"/>
              </a:spcAft>
              <a:buSzPts val="1400"/>
              <a:buNone/>
            </a:pPr>
            <a:endParaRPr/>
          </a:p>
          <a:p>
            <a:pPr marL="2743200" lvl="5" indent="-317500" algn="l" rtl="0">
              <a:lnSpc>
                <a:spcPct val="115000"/>
              </a:lnSpc>
              <a:spcBef>
                <a:spcPts val="1600"/>
              </a:spcBef>
              <a:spcAft>
                <a:spcPts val="0"/>
              </a:spcAft>
              <a:buSzPts val="1400"/>
              <a:buNone/>
            </a:pPr>
            <a:endParaRPr/>
          </a:p>
          <a:p>
            <a:pPr marL="2743200" lvl="5" indent="-317500" algn="l" rtl="0">
              <a:lnSpc>
                <a:spcPct val="115000"/>
              </a:lnSpc>
              <a:spcBef>
                <a:spcPts val="1600"/>
              </a:spcBef>
              <a:spcAft>
                <a:spcPts val="0"/>
              </a:spcAft>
              <a:buSzPts val="1400"/>
              <a:buNone/>
            </a:pPr>
            <a:endParaRPr/>
          </a:p>
          <a:p>
            <a:pPr marL="2743200" lvl="5" indent="-317500" algn="l" rtl="0">
              <a:lnSpc>
                <a:spcPct val="115000"/>
              </a:lnSpc>
              <a:spcBef>
                <a:spcPts val="1600"/>
              </a:spcBef>
              <a:spcAft>
                <a:spcPts val="0"/>
              </a:spcAft>
              <a:buSzPts val="1400"/>
              <a:buNone/>
            </a:pPr>
            <a:endParaRPr/>
          </a:p>
          <a:p>
            <a:pPr marL="2743200" lvl="5" indent="-317500" algn="l" rtl="0">
              <a:lnSpc>
                <a:spcPct val="115000"/>
              </a:lnSpc>
              <a:spcBef>
                <a:spcPts val="1600"/>
              </a:spcBef>
              <a:spcAft>
                <a:spcPts val="0"/>
              </a:spcAft>
              <a:buSzPts val="1400"/>
              <a:buNone/>
            </a:pPr>
            <a:endParaRPr>
              <a:solidFill>
                <a:srgbClr val="004B53"/>
              </a:solidFill>
            </a:endParaRPr>
          </a:p>
          <a:p>
            <a:pPr marL="2743200" lvl="5" indent="-317500" algn="l" rtl="0">
              <a:lnSpc>
                <a:spcPct val="115000"/>
              </a:lnSpc>
              <a:spcBef>
                <a:spcPts val="1600"/>
              </a:spcBef>
              <a:spcAft>
                <a:spcPts val="0"/>
              </a:spcAft>
              <a:buSzPts val="1400"/>
              <a:buNone/>
            </a:pPr>
            <a:endParaRPr>
              <a:solidFill>
                <a:srgbClr val="004B53"/>
              </a:solidFill>
            </a:endParaRPr>
          </a:p>
          <a:p>
            <a:pPr marL="2743200" lvl="5" indent="-317500" algn="l" rtl="0">
              <a:lnSpc>
                <a:spcPct val="115000"/>
              </a:lnSpc>
              <a:spcBef>
                <a:spcPts val="1600"/>
              </a:spcBef>
              <a:spcAft>
                <a:spcPts val="0"/>
              </a:spcAft>
              <a:buSzPts val="1400"/>
              <a:buNone/>
            </a:pPr>
            <a:r>
              <a:rPr lang="en-US" sz="1200" b="1">
                <a:solidFill>
                  <a:srgbClr val="004B53"/>
                </a:solidFill>
                <a:latin typeface="Montserrat"/>
                <a:ea typeface="Montserrat"/>
                <a:cs typeface="Montserrat"/>
                <a:sym typeface="Montserrat"/>
              </a:rPr>
              <a:t>Defaulters were females, their number was 3763 and Height Non- defaulters also famales it's number 14,349</a:t>
            </a:r>
            <a:endParaRPr sz="1200" b="1">
              <a:solidFill>
                <a:srgbClr val="004B53"/>
              </a:solidFill>
              <a:latin typeface="Montserrat"/>
              <a:ea typeface="Montserrat"/>
              <a:cs typeface="Montserrat"/>
              <a:sym typeface="Montserrat"/>
            </a:endParaRPr>
          </a:p>
        </p:txBody>
      </p:sp>
      <p:pic>
        <p:nvPicPr>
          <p:cNvPr id="227" name="Google Shape;227;p26" descr="gendef.png"/>
          <p:cNvPicPr preferRelativeResize="0"/>
          <p:nvPr/>
        </p:nvPicPr>
        <p:blipFill rotWithShape="1">
          <a:blip r:embed="rId3">
            <a:alphaModFix/>
          </a:blip>
          <a:srcRect/>
          <a:stretch/>
        </p:blipFill>
        <p:spPr>
          <a:xfrm>
            <a:off x="1340084" y="1485899"/>
            <a:ext cx="6516585" cy="2409093"/>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		</a:t>
            </a:r>
            <a:r>
              <a:rPr lang="en-US" b="1">
                <a:latin typeface="Montserrat"/>
                <a:ea typeface="Montserrat"/>
                <a:cs typeface="Montserrat"/>
                <a:sym typeface="Montserrat"/>
              </a:rPr>
              <a:t>Education Wise Defaulters</a:t>
            </a:r>
            <a:endParaRPr b="1">
              <a:latin typeface="Montserrat"/>
              <a:ea typeface="Montserrat"/>
              <a:cs typeface="Montserrat"/>
              <a:sym typeface="Montserrat"/>
            </a:endParaRPr>
          </a:p>
        </p:txBody>
      </p:sp>
      <p:sp>
        <p:nvSpPr>
          <p:cNvPr id="233" name="Google Shape;233;p27"/>
          <p:cNvSpPr txBox="1">
            <a:spLocks noGrp="1"/>
          </p:cNvSpPr>
          <p:nvPr>
            <p:ph type="body" idx="1"/>
          </p:nvPr>
        </p:nvSpPr>
        <p:spPr>
          <a:xfrm>
            <a:off x="311700" y="1152475"/>
            <a:ext cx="8520600" cy="3682284"/>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342900" algn="l" rtl="0">
              <a:lnSpc>
                <a:spcPct val="115000"/>
              </a:lnSpc>
              <a:spcBef>
                <a:spcPts val="0"/>
              </a:spcBef>
              <a:spcAft>
                <a:spcPts val="0"/>
              </a:spcAft>
              <a:buSzPts val="1800"/>
              <a:buChar char="●"/>
            </a:pPr>
            <a:r>
              <a:rPr lang="en-US" sz="1200" b="1">
                <a:solidFill>
                  <a:srgbClr val="004B53"/>
                </a:solidFill>
                <a:latin typeface="Montserrat"/>
                <a:ea typeface="Montserrat"/>
                <a:cs typeface="Montserrat"/>
                <a:sym typeface="Montserrat"/>
              </a:rPr>
              <a:t>Defaulters who did study in University people its number was 3,330 and after that graduate school people are defaulter their number was 2036.</a:t>
            </a:r>
            <a:r>
              <a:rPr lang="en-US" sz="1200"/>
              <a:t> </a:t>
            </a:r>
            <a:r>
              <a:rPr lang="en-US" sz="1200" b="1">
                <a:solidFill>
                  <a:srgbClr val="004B53"/>
                </a:solidFill>
                <a:latin typeface="Montserrat"/>
                <a:ea typeface="Montserrat"/>
                <a:cs typeface="Montserrat"/>
                <a:sym typeface="Montserrat"/>
              </a:rPr>
              <a:t>1 represented as graduate school,2 represented as university,3 represented as high school,0 represented as others.</a:t>
            </a:r>
            <a:endParaRPr sz="1200" b="1">
              <a:solidFill>
                <a:srgbClr val="004B53"/>
              </a:solidFill>
              <a:latin typeface="Montserrat"/>
              <a:ea typeface="Montserrat"/>
              <a:cs typeface="Montserrat"/>
              <a:sym typeface="Montserrat"/>
            </a:endParaRPr>
          </a:p>
          <a:p>
            <a:pPr marL="457200" lvl="0" indent="-228600" algn="l" rtl="0">
              <a:lnSpc>
                <a:spcPct val="115000"/>
              </a:lnSpc>
              <a:spcBef>
                <a:spcPts val="0"/>
              </a:spcBef>
              <a:spcAft>
                <a:spcPts val="0"/>
              </a:spcAft>
              <a:buSzPts val="1800"/>
              <a:buNone/>
            </a:pPr>
            <a:endParaRPr sz="1200" b="1">
              <a:solidFill>
                <a:srgbClr val="004B53"/>
              </a:solidFill>
              <a:latin typeface="Montserrat"/>
              <a:ea typeface="Montserrat"/>
              <a:cs typeface="Montserrat"/>
              <a:sym typeface="Montserrat"/>
            </a:endParaRPr>
          </a:p>
        </p:txBody>
      </p:sp>
      <p:pic>
        <p:nvPicPr>
          <p:cNvPr id="234" name="Google Shape;234;p27" descr="edudef.png"/>
          <p:cNvPicPr preferRelativeResize="0"/>
          <p:nvPr/>
        </p:nvPicPr>
        <p:blipFill rotWithShape="1">
          <a:blip r:embed="rId3">
            <a:alphaModFix/>
          </a:blip>
          <a:srcRect/>
          <a:stretch/>
        </p:blipFill>
        <p:spPr>
          <a:xfrm>
            <a:off x="1313707" y="1204547"/>
            <a:ext cx="6516585" cy="278716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		</a:t>
            </a:r>
            <a:r>
              <a:rPr lang="en-US" b="1">
                <a:latin typeface="Montserrat"/>
                <a:ea typeface="Montserrat"/>
                <a:cs typeface="Montserrat"/>
                <a:sym typeface="Montserrat"/>
              </a:rPr>
              <a:t>Marital Wise Defaulters</a:t>
            </a:r>
            <a:endParaRPr b="1">
              <a:latin typeface="Montserrat"/>
              <a:ea typeface="Montserrat"/>
              <a:cs typeface="Montserrat"/>
              <a:sym typeface="Montserrat"/>
            </a:endParaRPr>
          </a:p>
        </p:txBody>
      </p:sp>
      <p:sp>
        <p:nvSpPr>
          <p:cNvPr id="240" name="Google Shape;240;p2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342900" algn="l" rtl="0">
              <a:lnSpc>
                <a:spcPct val="115000"/>
              </a:lnSpc>
              <a:spcBef>
                <a:spcPts val="0"/>
              </a:spcBef>
              <a:spcAft>
                <a:spcPts val="0"/>
              </a:spcAft>
              <a:buSzPts val="1800"/>
              <a:buChar char="●"/>
            </a:pPr>
            <a:r>
              <a:rPr lang="en-US" sz="1200" b="1">
                <a:solidFill>
                  <a:srgbClr val="004B53"/>
                </a:solidFill>
                <a:latin typeface="Montserrat"/>
                <a:ea typeface="Montserrat"/>
                <a:cs typeface="Montserrat"/>
                <a:sym typeface="Montserrat"/>
              </a:rPr>
              <a:t> Most of the defaulters were singles their numbers was 3341 and defaulters in married people were 3206 and defaulters in others were 89.</a:t>
            </a:r>
            <a:endParaRPr sz="1200" b="1">
              <a:solidFill>
                <a:srgbClr val="004B53"/>
              </a:solidFill>
              <a:latin typeface="Montserrat"/>
              <a:ea typeface="Montserrat"/>
              <a:cs typeface="Montserrat"/>
              <a:sym typeface="Montserrat"/>
            </a:endParaRPr>
          </a:p>
        </p:txBody>
      </p:sp>
      <p:pic>
        <p:nvPicPr>
          <p:cNvPr id="241" name="Google Shape;241;p28" descr="MARDEF.png"/>
          <p:cNvPicPr preferRelativeResize="0"/>
          <p:nvPr/>
        </p:nvPicPr>
        <p:blipFill rotWithShape="1">
          <a:blip r:embed="rId3">
            <a:alphaModFix/>
          </a:blip>
          <a:srcRect/>
          <a:stretch/>
        </p:blipFill>
        <p:spPr>
          <a:xfrm>
            <a:off x="1313707" y="1072661"/>
            <a:ext cx="6516585" cy="288387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			</a:t>
            </a:r>
            <a:r>
              <a:rPr lang="en-US" b="1">
                <a:latin typeface="Montserrat"/>
                <a:ea typeface="Montserrat"/>
                <a:cs typeface="Montserrat"/>
                <a:sym typeface="Montserrat"/>
              </a:rPr>
              <a:t>Age Wise Defaulters</a:t>
            </a:r>
            <a:endParaRPr b="1">
              <a:latin typeface="Montserrat"/>
              <a:ea typeface="Montserrat"/>
              <a:cs typeface="Montserrat"/>
              <a:sym typeface="Montserrat"/>
            </a:endParaRPr>
          </a:p>
        </p:txBody>
      </p:sp>
      <p:sp>
        <p:nvSpPr>
          <p:cNvPr id="247" name="Google Shape;247;p2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342900" algn="l" rtl="0">
              <a:lnSpc>
                <a:spcPct val="115000"/>
              </a:lnSpc>
              <a:spcBef>
                <a:spcPts val="0"/>
              </a:spcBef>
              <a:spcAft>
                <a:spcPts val="0"/>
              </a:spcAft>
              <a:buSzPts val="1800"/>
              <a:buChar char="●"/>
            </a:pPr>
            <a:r>
              <a:rPr lang="en-US"/>
              <a:t> </a:t>
            </a:r>
            <a:r>
              <a:rPr lang="en-US" sz="1200" b="1">
                <a:solidFill>
                  <a:srgbClr val="004B53"/>
                </a:solidFill>
                <a:latin typeface="Montserrat"/>
                <a:ea typeface="Montserrat"/>
                <a:cs typeface="Montserrat"/>
                <a:sym typeface="Montserrat"/>
              </a:rPr>
              <a:t>Most of 27th age people defaulters least defaulters were above 60age people were defaulters.</a:t>
            </a:r>
            <a:endParaRPr sz="1200" b="1">
              <a:solidFill>
                <a:srgbClr val="004B53"/>
              </a:solidFill>
              <a:latin typeface="Montserrat"/>
              <a:ea typeface="Montserrat"/>
              <a:cs typeface="Montserrat"/>
              <a:sym typeface="Montserrat"/>
            </a:endParaRPr>
          </a:p>
        </p:txBody>
      </p:sp>
      <p:pic>
        <p:nvPicPr>
          <p:cNvPr id="248" name="Google Shape;248;p29" descr="agedef.png"/>
          <p:cNvPicPr preferRelativeResize="0"/>
          <p:nvPr/>
        </p:nvPicPr>
        <p:blipFill rotWithShape="1">
          <a:blip r:embed="rId3">
            <a:alphaModFix/>
          </a:blip>
          <a:srcRect/>
          <a:stretch/>
        </p:blipFill>
        <p:spPr>
          <a:xfrm>
            <a:off x="298938" y="1266092"/>
            <a:ext cx="8607670" cy="276078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			     </a:t>
            </a:r>
            <a:r>
              <a:rPr lang="en-US" b="1">
                <a:latin typeface="Montserrat"/>
                <a:ea typeface="Montserrat"/>
                <a:cs typeface="Montserrat"/>
                <a:sym typeface="Montserrat"/>
              </a:rPr>
              <a:t>Introduction</a:t>
            </a:r>
            <a:endParaRPr b="1">
              <a:latin typeface="Montserrat"/>
              <a:ea typeface="Montserrat"/>
              <a:cs typeface="Montserrat"/>
              <a:sym typeface="Montserrat"/>
            </a:endParaRPr>
          </a:p>
        </p:txBody>
      </p:sp>
      <p:sp>
        <p:nvSpPr>
          <p:cNvPr id="68" name="Google Shape;68;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None/>
            </a:pPr>
            <a:r>
              <a:rPr lang="en-US" sz="1600" b="1">
                <a:solidFill>
                  <a:srgbClr val="004B53"/>
                </a:solidFill>
                <a:latin typeface="Montserrat"/>
                <a:ea typeface="Montserrat"/>
                <a:cs typeface="Montserrat"/>
                <a:sym typeface="Montserrat"/>
              </a:rPr>
              <a:t>     </a:t>
            </a:r>
            <a:r>
              <a:rPr lang="en-US" sz="1400" b="1">
                <a:solidFill>
                  <a:srgbClr val="004B53"/>
                </a:solidFill>
                <a:latin typeface="Montserrat"/>
                <a:ea typeface="Montserrat"/>
                <a:cs typeface="Montserrat"/>
                <a:sym typeface="Montserrat"/>
              </a:rPr>
              <a:t>In today’s world credit cards have become a lifeline to a lot of people so banks provide us with credit cards. </a:t>
            </a:r>
            <a:endParaRPr sz="1400" b="1">
              <a:solidFill>
                <a:srgbClr val="004B53"/>
              </a:solidFill>
              <a:latin typeface="Montserrat"/>
              <a:ea typeface="Montserrat"/>
              <a:cs typeface="Montserrat"/>
              <a:sym typeface="Montserrat"/>
            </a:endParaRPr>
          </a:p>
          <a:p>
            <a:pPr marL="457200" lvl="0" indent="-342900" algn="l" rtl="0">
              <a:lnSpc>
                <a:spcPct val="115000"/>
              </a:lnSpc>
              <a:spcBef>
                <a:spcPts val="0"/>
              </a:spcBef>
              <a:spcAft>
                <a:spcPts val="0"/>
              </a:spcAft>
              <a:buSzPts val="1800"/>
              <a:buNone/>
            </a:pPr>
            <a:endParaRPr sz="1400" b="1">
              <a:solidFill>
                <a:srgbClr val="004B53"/>
              </a:solidFill>
              <a:latin typeface="Montserrat"/>
              <a:ea typeface="Montserrat"/>
              <a:cs typeface="Montserrat"/>
              <a:sym typeface="Montserrat"/>
            </a:endParaRPr>
          </a:p>
          <a:p>
            <a:pPr marL="457200" lvl="0" indent="-342900" algn="l" rtl="0">
              <a:lnSpc>
                <a:spcPct val="115000"/>
              </a:lnSpc>
              <a:spcBef>
                <a:spcPts val="0"/>
              </a:spcBef>
              <a:spcAft>
                <a:spcPts val="0"/>
              </a:spcAft>
              <a:buSzPts val="1800"/>
              <a:buNone/>
            </a:pPr>
            <a:r>
              <a:rPr lang="en-US" sz="1400" b="1">
                <a:solidFill>
                  <a:srgbClr val="004B53"/>
                </a:solidFill>
                <a:latin typeface="Montserrat"/>
                <a:ea typeface="Montserrat"/>
                <a:cs typeface="Montserrat"/>
                <a:sym typeface="Montserrat"/>
              </a:rPr>
              <a:t>	A Credit Card is a type of payment card in which charges are made against a line of credit instead of the account holder’s cash deposit. When someone uses a credit card to make purchase, that person’s account accrues a balance that must be paid off each month.</a:t>
            </a:r>
            <a:endParaRPr/>
          </a:p>
          <a:p>
            <a:pPr marL="457200" lvl="0" indent="-342900" algn="l" rtl="0">
              <a:lnSpc>
                <a:spcPct val="115000"/>
              </a:lnSpc>
              <a:spcBef>
                <a:spcPts val="0"/>
              </a:spcBef>
              <a:spcAft>
                <a:spcPts val="0"/>
              </a:spcAft>
              <a:buSzPts val="1800"/>
              <a:buNone/>
            </a:pPr>
            <a:endParaRPr sz="1400" b="1">
              <a:solidFill>
                <a:srgbClr val="004B53"/>
              </a:solidFill>
              <a:latin typeface="Montserrat"/>
              <a:ea typeface="Montserrat"/>
              <a:cs typeface="Montserrat"/>
              <a:sym typeface="Montserrat"/>
            </a:endParaRPr>
          </a:p>
          <a:p>
            <a:pPr marL="457200" lvl="0" indent="-342900" algn="l" rtl="0">
              <a:lnSpc>
                <a:spcPct val="115000"/>
              </a:lnSpc>
              <a:spcBef>
                <a:spcPts val="0"/>
              </a:spcBef>
              <a:spcAft>
                <a:spcPts val="0"/>
              </a:spcAft>
              <a:buSzPts val="1800"/>
              <a:buNone/>
            </a:pPr>
            <a:r>
              <a:rPr lang="en-US" sz="1400" b="1">
                <a:solidFill>
                  <a:srgbClr val="004B53"/>
                </a:solidFill>
                <a:latin typeface="Montserrat"/>
                <a:ea typeface="Montserrat"/>
                <a:cs typeface="Montserrat"/>
                <a:sym typeface="Montserrat"/>
              </a:rPr>
              <a:t>	Now we know the most common issue there is in providing these kind of deals are people not being able to pay the bills. These people are what we call “defaulters”.</a:t>
            </a:r>
            <a:endParaRPr sz="1400" b="1">
              <a:solidFill>
                <a:srgbClr val="004B53"/>
              </a:solidFill>
              <a:latin typeface="Montserrat"/>
              <a:ea typeface="Montserrat"/>
              <a:cs typeface="Montserrat"/>
              <a:sym typeface="Montserrat"/>
            </a:endParaRPr>
          </a:p>
        </p:txBody>
      </p:sp>
      <p:pic>
        <p:nvPicPr>
          <p:cNvPr id="69" name="Google Shape;69;p3"/>
          <p:cNvPicPr preferRelativeResize="0"/>
          <p:nvPr/>
        </p:nvPicPr>
        <p:blipFill rotWithShape="1">
          <a:blip r:embed="rId3">
            <a:alphaModFix/>
          </a:blip>
          <a:srcRect/>
          <a:stretch/>
        </p:blipFill>
        <p:spPr>
          <a:xfrm>
            <a:off x="3142593" y="3868957"/>
            <a:ext cx="3100552" cy="1274543"/>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0"/>
          <p:cNvSpPr txBox="1">
            <a:spLocks noGrp="1"/>
          </p:cNvSpPr>
          <p:nvPr>
            <p:ph type="body" idx="1"/>
          </p:nvPr>
        </p:nvSpPr>
        <p:spPr>
          <a:xfrm>
            <a:off x="408416" y="94593"/>
            <a:ext cx="8520600" cy="3595051"/>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US" sz="2400" b="1">
                <a:solidFill>
                  <a:schemeClr val="dk1"/>
                </a:solidFill>
                <a:latin typeface="Montserrat"/>
                <a:ea typeface="Montserrat"/>
                <a:cs typeface="Montserrat"/>
                <a:sym typeface="Montserrat"/>
              </a:rPr>
              <a:t>                       Heatmap Correlation</a:t>
            </a:r>
            <a:endParaRPr sz="2400" b="1">
              <a:solidFill>
                <a:schemeClr val="dk1"/>
              </a:solidFill>
              <a:latin typeface="Montserrat"/>
              <a:ea typeface="Montserrat"/>
              <a:cs typeface="Montserrat"/>
              <a:sym typeface="Montserrat"/>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342900" algn="l" rtl="0">
              <a:lnSpc>
                <a:spcPct val="115000"/>
              </a:lnSpc>
              <a:spcBef>
                <a:spcPts val="0"/>
              </a:spcBef>
              <a:spcAft>
                <a:spcPts val="0"/>
              </a:spcAft>
              <a:buSzPts val="1800"/>
              <a:buChar char="●"/>
            </a:pPr>
            <a:r>
              <a:rPr lang="en-US"/>
              <a:t>HH</a:t>
            </a:r>
            <a:endParaRPr/>
          </a:p>
        </p:txBody>
      </p:sp>
      <p:pic>
        <p:nvPicPr>
          <p:cNvPr id="254" name="Google Shape;254;p30" descr="CORDEF.png"/>
          <p:cNvPicPr preferRelativeResize="0"/>
          <p:nvPr/>
        </p:nvPicPr>
        <p:blipFill rotWithShape="1">
          <a:blip r:embed="rId3">
            <a:alphaModFix/>
          </a:blip>
          <a:srcRect/>
          <a:stretch/>
        </p:blipFill>
        <p:spPr>
          <a:xfrm>
            <a:off x="332268" y="501162"/>
            <a:ext cx="8811732" cy="3710354"/>
          </a:xfrm>
          <a:prstGeom prst="rect">
            <a:avLst/>
          </a:prstGeom>
          <a:noFill/>
          <a:ln>
            <a:noFill/>
          </a:ln>
        </p:spPr>
      </p:pic>
      <p:sp>
        <p:nvSpPr>
          <p:cNvPr id="255" name="Google Shape;255;p3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
            </a:r>
            <a:br>
              <a:rPr lang="en-US"/>
            </a:br>
            <a:r>
              <a:rPr lang="en-US"/>
              <a:t/>
            </a:r>
            <a:br>
              <a:rPr lang="en-US"/>
            </a:br>
            <a:r>
              <a:rPr lang="en-US"/>
              <a:t/>
            </a:r>
            <a:br>
              <a:rPr lang="en-US"/>
            </a:br>
            <a:r>
              <a:rPr lang="en-US"/>
              <a:t/>
            </a:r>
            <a:br>
              <a:rPr lang="en-US"/>
            </a:br>
            <a:r>
              <a:rPr lang="en-US"/>
              <a:t/>
            </a:r>
            <a:br>
              <a:rPr lang="en-US"/>
            </a:br>
            <a:r>
              <a:rPr lang="en-US"/>
              <a:t/>
            </a:r>
            <a:br>
              <a:rPr lang="en-US"/>
            </a:br>
            <a:r>
              <a:rPr lang="en-US"/>
              <a:t/>
            </a:r>
            <a:br>
              <a:rPr lang="en-US"/>
            </a:br>
            <a:r>
              <a:rPr lang="en-US"/>
              <a:t/>
            </a:r>
            <a:br>
              <a:rPr lang="en-US"/>
            </a:br>
            <a:r>
              <a:rPr lang="en-US"/>
              <a:t/>
            </a:r>
            <a:br>
              <a:rPr lang="en-US"/>
            </a:br>
            <a:endParaRPr/>
          </a:p>
        </p:txBody>
      </p:sp>
      <p:sp>
        <p:nvSpPr>
          <p:cNvPr id="256" name="Google Shape;256;p30"/>
          <p:cNvSpPr txBox="1"/>
          <p:nvPr/>
        </p:nvSpPr>
        <p:spPr>
          <a:xfrm>
            <a:off x="1011115" y="4352192"/>
            <a:ext cx="8225329"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1" i="0" u="none" strike="noStrike" cap="none">
                <a:solidFill>
                  <a:srgbClr val="004B53"/>
                </a:solidFill>
                <a:latin typeface="Montserrat"/>
                <a:ea typeface="Montserrat"/>
                <a:cs typeface="Montserrat"/>
                <a:sym typeface="Montserrat"/>
              </a:rPr>
              <a:t>In this heatmap we can conclude that correlation relationship between any two columns,some part</a:t>
            </a:r>
            <a:endParaRPr/>
          </a:p>
          <a:p>
            <a:pPr marL="0" marR="0" lvl="0" indent="0" algn="l" rtl="0">
              <a:lnSpc>
                <a:spcPct val="100000"/>
              </a:lnSpc>
              <a:spcBef>
                <a:spcPts val="0"/>
              </a:spcBef>
              <a:spcAft>
                <a:spcPts val="0"/>
              </a:spcAft>
              <a:buNone/>
            </a:pPr>
            <a:r>
              <a:rPr lang="en-US" sz="1200" b="1" i="0" u="none" strike="noStrike" cap="none">
                <a:solidFill>
                  <a:srgbClr val="004B53"/>
                </a:solidFill>
                <a:latin typeface="Montserrat"/>
                <a:ea typeface="Montserrat"/>
                <a:cs typeface="Montserrat"/>
                <a:sym typeface="Montserrat"/>
              </a:rPr>
              <a:t> of data having highly correlated,some part of data having negative correlated and </a:t>
            </a:r>
            <a:endParaRPr/>
          </a:p>
          <a:p>
            <a:pPr marL="0" marR="0" lvl="0" indent="0" algn="l" rtl="0">
              <a:lnSpc>
                <a:spcPct val="100000"/>
              </a:lnSpc>
              <a:spcBef>
                <a:spcPts val="0"/>
              </a:spcBef>
              <a:spcAft>
                <a:spcPts val="0"/>
              </a:spcAft>
              <a:buNone/>
            </a:pPr>
            <a:r>
              <a:rPr lang="en-US" sz="1200" b="1" i="0" u="none" strike="noStrike" cap="none">
                <a:solidFill>
                  <a:srgbClr val="004B53"/>
                </a:solidFill>
                <a:latin typeface="Montserrat"/>
                <a:ea typeface="Montserrat"/>
                <a:cs typeface="Montserrat"/>
                <a:sym typeface="Montserrat"/>
              </a:rPr>
              <a:t>some data have zero correlated.</a:t>
            </a:r>
            <a:endParaRPr sz="1200" b="1" i="0" u="none" strike="noStrike" cap="none">
              <a:solidFill>
                <a:srgbClr val="004B53"/>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1"/>
          <p:cNvSpPr txBox="1">
            <a:spLocks noGrp="1"/>
          </p:cNvSpPr>
          <p:nvPr>
            <p:ph type="title"/>
          </p:nvPr>
        </p:nvSpPr>
        <p:spPr>
          <a:xfrm>
            <a:off x="311700" y="445025"/>
            <a:ext cx="8520600" cy="87927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2400" b="1">
                <a:latin typeface="Montserrat"/>
                <a:ea typeface="Montserrat"/>
                <a:cs typeface="Montserrat"/>
                <a:sym typeface="Montserrat"/>
              </a:rPr>
              <a:t>Applying SMOTE(Synthetic Minority Oversampling Technique)</a:t>
            </a:r>
            <a:endParaRPr sz="2400" b="1">
              <a:latin typeface="Montserrat"/>
              <a:ea typeface="Montserrat"/>
              <a:cs typeface="Montserrat"/>
              <a:sym typeface="Montserrat"/>
            </a:endParaRPr>
          </a:p>
        </p:txBody>
      </p:sp>
      <p:sp>
        <p:nvSpPr>
          <p:cNvPr id="262" name="Google Shape;262;p3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US" b="1">
                <a:solidFill>
                  <a:srgbClr val="004B53"/>
                </a:solidFill>
                <a:latin typeface="Montserrat"/>
                <a:ea typeface="Montserrat"/>
                <a:cs typeface="Montserrat"/>
                <a:sym typeface="Montserrat"/>
              </a:rPr>
              <a:t>In heatmap, Highly correlated items "PAY_SEPT","BILL_AMT_SEPT","PAY_AMT_SEP                                            removed.</a:t>
            </a:r>
            <a:r>
              <a:rPr lang="en-US" b="1">
                <a:latin typeface="Montserrat"/>
                <a:ea typeface="Montserrat"/>
                <a:cs typeface="Montserrat"/>
                <a:sym typeface="Montserrat"/>
              </a:rPr>
              <a:t> </a:t>
            </a:r>
            <a:endParaRPr/>
          </a:p>
          <a:p>
            <a:pPr marL="114300" lvl="0" indent="0" algn="l" rtl="0">
              <a:lnSpc>
                <a:spcPct val="115000"/>
              </a:lnSpc>
              <a:spcBef>
                <a:spcPts val="0"/>
              </a:spcBef>
              <a:spcAft>
                <a:spcPts val="0"/>
              </a:spcAft>
              <a:buSzPts val="1800"/>
              <a:buNone/>
            </a:pPr>
            <a:endParaRPr b="1">
              <a:latin typeface="Montserrat"/>
              <a:ea typeface="Montserrat"/>
              <a:cs typeface="Montserrat"/>
              <a:sym typeface="Montserrat"/>
            </a:endParaRPr>
          </a:p>
          <a:p>
            <a:pPr marL="114300" lvl="0" indent="0" algn="l" rtl="0">
              <a:lnSpc>
                <a:spcPct val="115000"/>
              </a:lnSpc>
              <a:spcBef>
                <a:spcPts val="0"/>
              </a:spcBef>
              <a:spcAft>
                <a:spcPts val="0"/>
              </a:spcAft>
              <a:buSzPts val="1800"/>
              <a:buNone/>
            </a:pPr>
            <a:r>
              <a:rPr lang="en-US" b="1">
                <a:solidFill>
                  <a:srgbClr val="004B53"/>
                </a:solidFill>
                <a:latin typeface="Montserrat"/>
                <a:ea typeface="Montserrat"/>
                <a:cs typeface="Montserrat"/>
                <a:sym typeface="Montserrat"/>
              </a:rPr>
              <a:t>After dataset is imbalanced dataset so we need to do the balance using SMOTE(Synthetic Minority Oversampling Technique)</a:t>
            </a:r>
            <a:endParaRPr/>
          </a:p>
          <a:p>
            <a:pPr marL="114300" lvl="0" indent="0" algn="l" rtl="0">
              <a:lnSpc>
                <a:spcPct val="115000"/>
              </a:lnSpc>
              <a:spcBef>
                <a:spcPts val="0"/>
              </a:spcBef>
              <a:spcAft>
                <a:spcPts val="0"/>
              </a:spcAft>
              <a:buSzPts val="1800"/>
              <a:buNone/>
            </a:pPr>
            <a:endParaRPr b="1">
              <a:solidFill>
                <a:srgbClr val="004B53"/>
              </a:solidFill>
              <a:latin typeface="Montserrat"/>
              <a:ea typeface="Montserrat"/>
              <a:cs typeface="Montserrat"/>
              <a:sym typeface="Montserrat"/>
            </a:endParaRPr>
          </a:p>
          <a:p>
            <a:pPr marL="114300" lvl="0" indent="0" algn="l" rtl="0">
              <a:lnSpc>
                <a:spcPct val="115000"/>
              </a:lnSpc>
              <a:spcBef>
                <a:spcPts val="0"/>
              </a:spcBef>
              <a:spcAft>
                <a:spcPts val="0"/>
              </a:spcAft>
              <a:buSzPts val="1800"/>
              <a:buNone/>
            </a:pPr>
            <a:r>
              <a:rPr lang="en-US" b="1">
                <a:solidFill>
                  <a:srgbClr val="004B53"/>
                </a:solidFill>
                <a:latin typeface="Montserrat"/>
                <a:ea typeface="Montserrat"/>
                <a:cs typeface="Montserrat"/>
                <a:sym typeface="Montserrat"/>
              </a:rPr>
              <a:t>We got,</a:t>
            </a:r>
            <a:endParaRPr/>
          </a:p>
          <a:p>
            <a:pPr marL="457200" lvl="0" indent="-342900" algn="l" rtl="0">
              <a:lnSpc>
                <a:spcPct val="115000"/>
              </a:lnSpc>
              <a:spcBef>
                <a:spcPts val="0"/>
              </a:spcBef>
              <a:spcAft>
                <a:spcPts val="0"/>
              </a:spcAft>
              <a:buSzPts val="1800"/>
              <a:buChar char="●"/>
            </a:pPr>
            <a:r>
              <a:rPr lang="en-US" b="1">
                <a:solidFill>
                  <a:srgbClr val="004B53"/>
                </a:solidFill>
                <a:latin typeface="Montserrat"/>
                <a:ea typeface="Montserrat"/>
                <a:cs typeface="Montserrat"/>
                <a:sym typeface="Montserrat"/>
              </a:rPr>
              <a:t>Original dataset shape Counter({0: 18691, 1: 5309})</a:t>
            </a:r>
            <a:endParaRPr/>
          </a:p>
          <a:p>
            <a:pPr marL="457200" lvl="0" indent="-342900" algn="l" rtl="0">
              <a:lnSpc>
                <a:spcPct val="115000"/>
              </a:lnSpc>
              <a:spcBef>
                <a:spcPts val="0"/>
              </a:spcBef>
              <a:spcAft>
                <a:spcPts val="0"/>
              </a:spcAft>
              <a:buSzPts val="1800"/>
              <a:buChar char="●"/>
            </a:pPr>
            <a:r>
              <a:rPr lang="en-US" b="1">
                <a:solidFill>
                  <a:srgbClr val="004B53"/>
                </a:solidFill>
                <a:latin typeface="Montserrat"/>
                <a:ea typeface="Montserrat"/>
                <a:cs typeface="Montserrat"/>
                <a:sym typeface="Montserrat"/>
              </a:rPr>
              <a:t>Resample dataset shape Counter({1: 23364, 0: 23364})</a:t>
            </a:r>
            <a:endParaRPr/>
          </a:p>
          <a:p>
            <a:pPr marL="457200" lvl="0" indent="-342900" algn="l" rtl="0">
              <a:lnSpc>
                <a:spcPct val="115000"/>
              </a:lnSpc>
              <a:spcBef>
                <a:spcPts val="0"/>
              </a:spcBef>
              <a:spcAft>
                <a:spcPts val="0"/>
              </a:spcAft>
              <a:buSzPts val="1800"/>
              <a:buChar char="●"/>
            </a:pPr>
            <a:r>
              <a:rPr lang="en-US" b="1">
                <a:solidFill>
                  <a:srgbClr val="004B53"/>
                </a:solidFill>
                <a:latin typeface="Montserrat"/>
                <a:ea typeface="Montserrat"/>
                <a:cs typeface="Montserrat"/>
                <a:sym typeface="Montserrat"/>
              </a:rPr>
              <a:t>Counter({0: 23364, 1: 23364})</a:t>
            </a:r>
            <a:endParaRPr b="1">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2"/>
          <p:cNvSpPr txBox="1">
            <a:spLocks noGrp="1"/>
          </p:cNvSpPr>
          <p:nvPr>
            <p:ph type="title"/>
          </p:nvPr>
        </p:nvSpPr>
        <p:spPr>
          <a:xfrm>
            <a:off x="311700" y="196150"/>
            <a:ext cx="8520600" cy="523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			</a:t>
            </a:r>
            <a:r>
              <a:rPr lang="en-US" b="1">
                <a:latin typeface="Montserrat"/>
                <a:ea typeface="Montserrat"/>
                <a:cs typeface="Montserrat"/>
                <a:sym typeface="Montserrat"/>
              </a:rPr>
              <a:t>Logistic Regression</a:t>
            </a:r>
            <a:endParaRPr b="1">
              <a:latin typeface="Montserrat"/>
              <a:ea typeface="Montserrat"/>
              <a:cs typeface="Montserrat"/>
              <a:sym typeface="Montserrat"/>
            </a:endParaRPr>
          </a:p>
        </p:txBody>
      </p:sp>
      <p:sp>
        <p:nvSpPr>
          <p:cNvPr id="268" name="Google Shape;268;p3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None/>
            </a:pPr>
            <a:endParaRPr/>
          </a:p>
        </p:txBody>
      </p:sp>
      <p:sp>
        <p:nvSpPr>
          <p:cNvPr id="269" name="Google Shape;269;p32"/>
          <p:cNvSpPr txBox="1"/>
          <p:nvPr/>
        </p:nvSpPr>
        <p:spPr>
          <a:xfrm>
            <a:off x="667225" y="4354050"/>
            <a:ext cx="7449600" cy="1000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a:solidFill>
                  <a:schemeClr val="accent2"/>
                </a:solidFill>
                <a:highlight>
                  <a:srgbClr val="FFFFFF"/>
                </a:highlight>
                <a:latin typeface="Roboto"/>
                <a:ea typeface="Roboto"/>
                <a:cs typeface="Roboto"/>
                <a:sym typeface="Roboto"/>
              </a:rPr>
              <a:t>We have implemented logistic regression and we getting accuracy_score is approx 62%. and precision score approx is 62% and f1_score is 62%and roc_auc approx is 62% As we have imbalanced dataset, recall_score is approx 63% better parameter. Let's go ahead with other models and see if they can give better result</a:t>
            </a:r>
            <a:br>
              <a:rPr lang="en-US" sz="1200">
                <a:solidFill>
                  <a:schemeClr val="accent2"/>
                </a:solidFill>
                <a:highlight>
                  <a:srgbClr val="FFFFFF"/>
                </a:highlight>
                <a:latin typeface="Roboto"/>
                <a:ea typeface="Roboto"/>
                <a:cs typeface="Roboto"/>
                <a:sym typeface="Roboto"/>
              </a:rPr>
            </a:br>
            <a:endParaRPr sz="1100" b="1" i="0" u="none" strike="noStrike" cap="none">
              <a:solidFill>
                <a:srgbClr val="004B53"/>
              </a:solidFill>
              <a:latin typeface="Montserrat"/>
              <a:ea typeface="Montserrat"/>
              <a:cs typeface="Montserrat"/>
              <a:sym typeface="Montserrat"/>
            </a:endParaRPr>
          </a:p>
        </p:txBody>
      </p:sp>
      <p:pic>
        <p:nvPicPr>
          <p:cNvPr id="270" name="Google Shape;270;p32"/>
          <p:cNvPicPr preferRelativeResize="0"/>
          <p:nvPr/>
        </p:nvPicPr>
        <p:blipFill>
          <a:blip r:embed="rId3">
            <a:alphaModFix/>
          </a:blip>
          <a:stretch>
            <a:fillRect/>
          </a:stretch>
        </p:blipFill>
        <p:spPr>
          <a:xfrm>
            <a:off x="311700" y="719337"/>
            <a:ext cx="3622425" cy="2058225"/>
          </a:xfrm>
          <a:prstGeom prst="rect">
            <a:avLst/>
          </a:prstGeom>
          <a:noFill/>
          <a:ln>
            <a:noFill/>
          </a:ln>
        </p:spPr>
      </p:pic>
      <p:pic>
        <p:nvPicPr>
          <p:cNvPr id="271" name="Google Shape;271;p32"/>
          <p:cNvPicPr preferRelativeResize="0"/>
          <p:nvPr/>
        </p:nvPicPr>
        <p:blipFill>
          <a:blip r:embed="rId4">
            <a:alphaModFix/>
          </a:blip>
          <a:stretch>
            <a:fillRect/>
          </a:stretch>
        </p:blipFill>
        <p:spPr>
          <a:xfrm>
            <a:off x="608900" y="2705300"/>
            <a:ext cx="3248726" cy="1648750"/>
          </a:xfrm>
          <a:prstGeom prst="rect">
            <a:avLst/>
          </a:prstGeom>
          <a:noFill/>
          <a:ln>
            <a:noFill/>
          </a:ln>
        </p:spPr>
      </p:pic>
      <p:pic>
        <p:nvPicPr>
          <p:cNvPr id="272" name="Google Shape;272;p32"/>
          <p:cNvPicPr preferRelativeResize="0"/>
          <p:nvPr/>
        </p:nvPicPr>
        <p:blipFill>
          <a:blip r:embed="rId5">
            <a:alphaModFix/>
          </a:blip>
          <a:stretch>
            <a:fillRect/>
          </a:stretch>
        </p:blipFill>
        <p:spPr>
          <a:xfrm>
            <a:off x="4522350" y="719350"/>
            <a:ext cx="4402500" cy="2058225"/>
          </a:xfrm>
          <a:prstGeom prst="rect">
            <a:avLst/>
          </a:prstGeom>
          <a:noFill/>
          <a:ln>
            <a:noFill/>
          </a:ln>
        </p:spPr>
      </p:pic>
      <p:pic>
        <p:nvPicPr>
          <p:cNvPr id="273" name="Google Shape;273;p32"/>
          <p:cNvPicPr preferRelativeResize="0"/>
          <p:nvPr/>
        </p:nvPicPr>
        <p:blipFill>
          <a:blip r:embed="rId6">
            <a:alphaModFix/>
          </a:blip>
          <a:stretch>
            <a:fillRect/>
          </a:stretch>
        </p:blipFill>
        <p:spPr>
          <a:xfrm>
            <a:off x="4805674" y="2716525"/>
            <a:ext cx="4026625" cy="16487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3"/>
          <p:cNvSpPr txBox="1">
            <a:spLocks noGrp="1"/>
          </p:cNvSpPr>
          <p:nvPr>
            <p:ph type="title"/>
          </p:nvPr>
        </p:nvSpPr>
        <p:spPr>
          <a:xfrm>
            <a:off x="311700" y="32087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		</a:t>
            </a:r>
            <a:r>
              <a:rPr lang="en-US" b="1">
                <a:latin typeface="Montserrat"/>
                <a:ea typeface="Montserrat"/>
                <a:cs typeface="Montserrat"/>
                <a:sym typeface="Montserrat"/>
              </a:rPr>
              <a:t>Random Forest Classifier</a:t>
            </a:r>
            <a:endParaRPr b="1">
              <a:latin typeface="Montserrat"/>
              <a:ea typeface="Montserrat"/>
              <a:cs typeface="Montserrat"/>
              <a:sym typeface="Montserrat"/>
            </a:endParaRPr>
          </a:p>
        </p:txBody>
      </p:sp>
      <p:sp>
        <p:nvSpPr>
          <p:cNvPr id="279" name="Google Shape;279;p33"/>
          <p:cNvSpPr txBox="1">
            <a:spLocks noGrp="1"/>
          </p:cNvSpPr>
          <p:nvPr>
            <p:ph type="body" idx="1"/>
          </p:nvPr>
        </p:nvSpPr>
        <p:spPr>
          <a:xfrm>
            <a:off x="311700" y="893575"/>
            <a:ext cx="8520600" cy="39885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solidFill>
                <a:srgbClr val="004B53"/>
              </a:solidFill>
            </a:endParaRPr>
          </a:p>
          <a:p>
            <a:pPr marL="457200" lvl="0" indent="-342900" algn="l" rtl="0">
              <a:lnSpc>
                <a:spcPct val="115000"/>
              </a:lnSpc>
              <a:spcBef>
                <a:spcPts val="0"/>
              </a:spcBef>
              <a:spcAft>
                <a:spcPts val="0"/>
              </a:spcAft>
              <a:buSzPts val="1800"/>
              <a:buChar char="●"/>
            </a:pPr>
            <a:endParaRPr sz="1100" b="1">
              <a:solidFill>
                <a:srgbClr val="004B53"/>
              </a:solidFill>
              <a:latin typeface="Montserrat"/>
              <a:ea typeface="Montserrat"/>
              <a:cs typeface="Montserrat"/>
              <a:sym typeface="Montserrat"/>
            </a:endParaRPr>
          </a:p>
          <a:p>
            <a:pPr marL="457200" lvl="0" indent="-342900" algn="l" rtl="0">
              <a:lnSpc>
                <a:spcPct val="115000"/>
              </a:lnSpc>
              <a:spcBef>
                <a:spcPts val="0"/>
              </a:spcBef>
              <a:spcAft>
                <a:spcPts val="0"/>
              </a:spcAft>
              <a:buSzPts val="1800"/>
              <a:buChar char="●"/>
            </a:pPr>
            <a:endParaRPr sz="1100" b="1">
              <a:solidFill>
                <a:srgbClr val="004B53"/>
              </a:solidFill>
              <a:latin typeface="Montserrat"/>
              <a:ea typeface="Montserrat"/>
              <a:cs typeface="Montserrat"/>
              <a:sym typeface="Montserrat"/>
            </a:endParaRPr>
          </a:p>
          <a:p>
            <a:pPr marL="457200" lvl="0" indent="-342900" algn="l" rtl="0">
              <a:lnSpc>
                <a:spcPct val="115000"/>
              </a:lnSpc>
              <a:spcBef>
                <a:spcPts val="0"/>
              </a:spcBef>
              <a:spcAft>
                <a:spcPts val="0"/>
              </a:spcAft>
              <a:buSzPts val="1800"/>
              <a:buChar char="●"/>
            </a:pPr>
            <a:r>
              <a:rPr lang="en-US" sz="1100" b="1">
                <a:solidFill>
                  <a:srgbClr val="004B53"/>
                </a:solidFill>
                <a:latin typeface="Montserrat"/>
                <a:ea typeface="Montserrat"/>
                <a:cs typeface="Montserrat"/>
                <a:sym typeface="Montserrat"/>
              </a:rPr>
              <a:t>By implemented Random Forest and we getting accuracy_score is approx 86%. and recall_score is approx 82%,and f1_score is 85%,ROC_AUC score is 86%, precision score is 90% better parameter</a:t>
            </a:r>
            <a:endParaRPr/>
          </a:p>
          <a:p>
            <a:pPr marL="457200" lvl="0" indent="-342900" algn="l" rtl="0">
              <a:lnSpc>
                <a:spcPct val="115000"/>
              </a:lnSpc>
              <a:spcBef>
                <a:spcPts val="0"/>
              </a:spcBef>
              <a:spcAft>
                <a:spcPts val="0"/>
              </a:spcAft>
              <a:buSzPts val="1800"/>
              <a:buNone/>
            </a:pPr>
            <a:r>
              <a:rPr lang="en-US" sz="1100">
                <a:solidFill>
                  <a:srgbClr val="004B53"/>
                </a:solidFill>
                <a:latin typeface="Montserrat"/>
                <a:ea typeface="Montserrat"/>
                <a:cs typeface="Montserrat"/>
                <a:sym typeface="Montserrat"/>
              </a:rPr>
              <a:t>i</a:t>
            </a:r>
            <a:br>
              <a:rPr lang="en-US" sz="1100">
                <a:solidFill>
                  <a:srgbClr val="004B53"/>
                </a:solidFill>
                <a:latin typeface="Montserrat"/>
                <a:ea typeface="Montserrat"/>
                <a:cs typeface="Montserrat"/>
                <a:sym typeface="Montserrat"/>
              </a:rPr>
            </a:br>
            <a:endParaRPr sz="1100">
              <a:solidFill>
                <a:srgbClr val="004B53"/>
              </a:solidFill>
              <a:latin typeface="Montserrat"/>
              <a:ea typeface="Montserrat"/>
              <a:cs typeface="Montserrat"/>
              <a:sym typeface="Montserrat"/>
            </a:endParaRPr>
          </a:p>
        </p:txBody>
      </p:sp>
      <p:pic>
        <p:nvPicPr>
          <p:cNvPr id="280" name="Google Shape;280;p33"/>
          <p:cNvPicPr preferRelativeResize="0"/>
          <p:nvPr/>
        </p:nvPicPr>
        <p:blipFill rotWithShape="1">
          <a:blip r:embed="rId3">
            <a:alphaModFix/>
          </a:blip>
          <a:srcRect r="-2669"/>
          <a:stretch/>
        </p:blipFill>
        <p:spPr>
          <a:xfrm>
            <a:off x="370500" y="1078825"/>
            <a:ext cx="3585200" cy="1762975"/>
          </a:xfrm>
          <a:prstGeom prst="rect">
            <a:avLst/>
          </a:prstGeom>
          <a:noFill/>
          <a:ln>
            <a:noFill/>
          </a:ln>
        </p:spPr>
      </p:pic>
      <p:pic>
        <p:nvPicPr>
          <p:cNvPr id="281" name="Google Shape;281;p33"/>
          <p:cNvPicPr preferRelativeResize="0"/>
          <p:nvPr/>
        </p:nvPicPr>
        <p:blipFill>
          <a:blip r:embed="rId4">
            <a:alphaModFix/>
          </a:blip>
          <a:stretch>
            <a:fillRect/>
          </a:stretch>
        </p:blipFill>
        <p:spPr>
          <a:xfrm>
            <a:off x="370500" y="2841800"/>
            <a:ext cx="3399849" cy="1590025"/>
          </a:xfrm>
          <a:prstGeom prst="rect">
            <a:avLst/>
          </a:prstGeom>
          <a:noFill/>
          <a:ln>
            <a:noFill/>
          </a:ln>
        </p:spPr>
      </p:pic>
      <p:pic>
        <p:nvPicPr>
          <p:cNvPr id="282" name="Google Shape;282;p33"/>
          <p:cNvPicPr preferRelativeResize="0"/>
          <p:nvPr/>
        </p:nvPicPr>
        <p:blipFill>
          <a:blip r:embed="rId5">
            <a:alphaModFix/>
          </a:blip>
          <a:stretch>
            <a:fillRect/>
          </a:stretch>
        </p:blipFill>
        <p:spPr>
          <a:xfrm>
            <a:off x="4642225" y="806400"/>
            <a:ext cx="4021075" cy="1844175"/>
          </a:xfrm>
          <a:prstGeom prst="rect">
            <a:avLst/>
          </a:prstGeom>
          <a:noFill/>
          <a:ln>
            <a:noFill/>
          </a:ln>
        </p:spPr>
      </p:pic>
      <p:pic>
        <p:nvPicPr>
          <p:cNvPr id="283" name="Google Shape;283;p33"/>
          <p:cNvPicPr preferRelativeResize="0"/>
          <p:nvPr/>
        </p:nvPicPr>
        <p:blipFill>
          <a:blip r:embed="rId6">
            <a:alphaModFix/>
          </a:blip>
          <a:stretch>
            <a:fillRect/>
          </a:stretch>
        </p:blipFill>
        <p:spPr>
          <a:xfrm>
            <a:off x="4607113" y="2650575"/>
            <a:ext cx="4091300" cy="17629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4"/>
          <p:cNvSpPr txBox="1">
            <a:spLocks noGrp="1"/>
          </p:cNvSpPr>
          <p:nvPr>
            <p:ph type="title"/>
          </p:nvPr>
        </p:nvSpPr>
        <p:spPr>
          <a:xfrm>
            <a:off x="235425" y="0"/>
            <a:ext cx="8520600" cy="54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		</a:t>
            </a:r>
            <a:r>
              <a:rPr lang="en-US" b="1">
                <a:latin typeface="Montserrat"/>
                <a:ea typeface="Montserrat"/>
                <a:cs typeface="Montserrat"/>
                <a:sym typeface="Montserrat"/>
              </a:rPr>
              <a:t>           KNN Classifier</a:t>
            </a:r>
            <a:endParaRPr b="1">
              <a:latin typeface="Montserrat"/>
              <a:ea typeface="Montserrat"/>
              <a:cs typeface="Montserrat"/>
              <a:sym typeface="Montserrat"/>
            </a:endParaRPr>
          </a:p>
        </p:txBody>
      </p:sp>
      <p:sp>
        <p:nvSpPr>
          <p:cNvPr id="289" name="Google Shape;289;p34"/>
          <p:cNvSpPr txBox="1">
            <a:spLocks noGrp="1"/>
          </p:cNvSpPr>
          <p:nvPr>
            <p:ph type="body" idx="1"/>
          </p:nvPr>
        </p:nvSpPr>
        <p:spPr>
          <a:xfrm>
            <a:off x="235425" y="440250"/>
            <a:ext cx="8596800" cy="49080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342900" algn="l" rtl="0">
              <a:lnSpc>
                <a:spcPct val="115000"/>
              </a:lnSpc>
              <a:spcBef>
                <a:spcPts val="0"/>
              </a:spcBef>
              <a:spcAft>
                <a:spcPts val="0"/>
              </a:spcAft>
              <a:buSzPts val="1800"/>
              <a:buChar char="●"/>
            </a:pPr>
            <a:endParaRPr sz="1200" b="1">
              <a:solidFill>
                <a:srgbClr val="004B53"/>
              </a:solidFill>
              <a:latin typeface="Montserrat"/>
              <a:ea typeface="Montserrat"/>
              <a:cs typeface="Montserrat"/>
              <a:sym typeface="Montserrat"/>
            </a:endParaRPr>
          </a:p>
          <a:p>
            <a:pPr marL="457200" lvl="0" indent="-342900" algn="l" rtl="0">
              <a:lnSpc>
                <a:spcPct val="115000"/>
              </a:lnSpc>
              <a:spcBef>
                <a:spcPts val="0"/>
              </a:spcBef>
              <a:spcAft>
                <a:spcPts val="0"/>
              </a:spcAft>
              <a:buSzPts val="1800"/>
              <a:buChar char="●"/>
            </a:pPr>
            <a:endParaRPr sz="1200" b="1">
              <a:solidFill>
                <a:srgbClr val="004B53"/>
              </a:solidFill>
              <a:latin typeface="Montserrat"/>
              <a:ea typeface="Montserrat"/>
              <a:cs typeface="Montserrat"/>
              <a:sym typeface="Montserrat"/>
            </a:endParaRPr>
          </a:p>
          <a:p>
            <a:pPr marL="457200" lvl="0" indent="-342900" algn="l" rtl="0">
              <a:lnSpc>
                <a:spcPct val="115000"/>
              </a:lnSpc>
              <a:spcBef>
                <a:spcPts val="0"/>
              </a:spcBef>
              <a:spcAft>
                <a:spcPts val="0"/>
              </a:spcAft>
              <a:buSzPts val="1800"/>
              <a:buChar char="●"/>
            </a:pPr>
            <a:endParaRPr sz="1200" b="1">
              <a:solidFill>
                <a:srgbClr val="004B53"/>
              </a:solidFill>
              <a:latin typeface="Montserrat"/>
              <a:ea typeface="Montserrat"/>
              <a:cs typeface="Montserrat"/>
              <a:sym typeface="Montserrat"/>
            </a:endParaRPr>
          </a:p>
          <a:p>
            <a:pPr marL="457200" lvl="0" indent="-342900" algn="l" rtl="0">
              <a:lnSpc>
                <a:spcPct val="115000"/>
              </a:lnSpc>
              <a:spcBef>
                <a:spcPts val="0"/>
              </a:spcBef>
              <a:spcAft>
                <a:spcPts val="0"/>
              </a:spcAft>
              <a:buSzPts val="1800"/>
              <a:buChar char="●"/>
            </a:pPr>
            <a:endParaRPr sz="1200" b="1">
              <a:solidFill>
                <a:srgbClr val="004B53"/>
              </a:solidFill>
              <a:latin typeface="Montserrat"/>
              <a:ea typeface="Montserrat"/>
              <a:cs typeface="Montserrat"/>
              <a:sym typeface="Montserrat"/>
            </a:endParaRPr>
          </a:p>
          <a:p>
            <a:pPr marL="457200" lvl="0" indent="0" algn="l" rtl="0">
              <a:lnSpc>
                <a:spcPct val="115000"/>
              </a:lnSpc>
              <a:spcBef>
                <a:spcPts val="0"/>
              </a:spcBef>
              <a:spcAft>
                <a:spcPts val="0"/>
              </a:spcAft>
              <a:buNone/>
            </a:pPr>
            <a:r>
              <a:rPr lang="en-US" sz="1200" b="1">
                <a:solidFill>
                  <a:srgbClr val="004B53"/>
                </a:solidFill>
                <a:latin typeface="Montserrat"/>
                <a:ea typeface="Montserrat"/>
                <a:cs typeface="Montserrat"/>
                <a:sym typeface="Montserrat"/>
              </a:rPr>
              <a:t>By implemented KNN and we getting accuracy_score is approx 75%. and precision score is approx 70% and f1_score is 76% and ROC_AUC score is 75% ,recall_score is approx 88% better parameter</a:t>
            </a:r>
            <a:br>
              <a:rPr lang="en-US" sz="1200" b="1">
                <a:solidFill>
                  <a:srgbClr val="004B53"/>
                </a:solidFill>
                <a:latin typeface="Montserrat"/>
                <a:ea typeface="Montserrat"/>
                <a:cs typeface="Montserrat"/>
                <a:sym typeface="Montserrat"/>
              </a:rPr>
            </a:br>
            <a:endParaRPr sz="1200" b="1">
              <a:solidFill>
                <a:srgbClr val="004B53"/>
              </a:solidFill>
              <a:latin typeface="Montserrat"/>
              <a:ea typeface="Montserrat"/>
              <a:cs typeface="Montserrat"/>
              <a:sym typeface="Montserrat"/>
            </a:endParaRPr>
          </a:p>
        </p:txBody>
      </p:sp>
      <p:pic>
        <p:nvPicPr>
          <p:cNvPr id="290" name="Google Shape;290;p34"/>
          <p:cNvPicPr preferRelativeResize="0"/>
          <p:nvPr/>
        </p:nvPicPr>
        <p:blipFill>
          <a:blip r:embed="rId3">
            <a:alphaModFix/>
          </a:blip>
          <a:stretch>
            <a:fillRect/>
          </a:stretch>
        </p:blipFill>
        <p:spPr>
          <a:xfrm>
            <a:off x="435900" y="599350"/>
            <a:ext cx="3389026" cy="1890700"/>
          </a:xfrm>
          <a:prstGeom prst="rect">
            <a:avLst/>
          </a:prstGeom>
          <a:noFill/>
          <a:ln>
            <a:noFill/>
          </a:ln>
        </p:spPr>
      </p:pic>
      <p:pic>
        <p:nvPicPr>
          <p:cNvPr id="291" name="Google Shape;291;p34"/>
          <p:cNvPicPr preferRelativeResize="0"/>
          <p:nvPr/>
        </p:nvPicPr>
        <p:blipFill>
          <a:blip r:embed="rId4">
            <a:alphaModFix/>
          </a:blip>
          <a:stretch>
            <a:fillRect/>
          </a:stretch>
        </p:blipFill>
        <p:spPr>
          <a:xfrm>
            <a:off x="164050" y="2571750"/>
            <a:ext cx="4034625" cy="2076275"/>
          </a:xfrm>
          <a:prstGeom prst="rect">
            <a:avLst/>
          </a:prstGeom>
          <a:noFill/>
          <a:ln>
            <a:noFill/>
          </a:ln>
        </p:spPr>
      </p:pic>
      <p:pic>
        <p:nvPicPr>
          <p:cNvPr id="292" name="Google Shape;292;p34"/>
          <p:cNvPicPr preferRelativeResize="0"/>
          <p:nvPr/>
        </p:nvPicPr>
        <p:blipFill>
          <a:blip r:embed="rId5">
            <a:alphaModFix/>
          </a:blip>
          <a:stretch>
            <a:fillRect/>
          </a:stretch>
        </p:blipFill>
        <p:spPr>
          <a:xfrm>
            <a:off x="4797675" y="599350"/>
            <a:ext cx="4034626" cy="2196725"/>
          </a:xfrm>
          <a:prstGeom prst="rect">
            <a:avLst/>
          </a:prstGeom>
          <a:noFill/>
          <a:ln>
            <a:noFill/>
          </a:ln>
        </p:spPr>
      </p:pic>
      <p:pic>
        <p:nvPicPr>
          <p:cNvPr id="293" name="Google Shape;293;p34"/>
          <p:cNvPicPr preferRelativeResize="0"/>
          <p:nvPr/>
        </p:nvPicPr>
        <p:blipFill>
          <a:blip r:embed="rId6">
            <a:alphaModFix/>
          </a:blip>
          <a:stretch>
            <a:fillRect/>
          </a:stretch>
        </p:blipFill>
        <p:spPr>
          <a:xfrm>
            <a:off x="4260825" y="2796075"/>
            <a:ext cx="4358900" cy="18907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5"/>
          <p:cNvSpPr txBox="1">
            <a:spLocks noGrp="1"/>
          </p:cNvSpPr>
          <p:nvPr>
            <p:ph type="title"/>
          </p:nvPr>
        </p:nvSpPr>
        <p:spPr>
          <a:xfrm>
            <a:off x="311700" y="963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			     </a:t>
            </a:r>
            <a:r>
              <a:rPr lang="en-US" b="1">
                <a:latin typeface="Montserrat"/>
                <a:ea typeface="Montserrat"/>
                <a:cs typeface="Montserrat"/>
                <a:sym typeface="Montserrat"/>
              </a:rPr>
              <a:t>XGBoost Classifier</a:t>
            </a:r>
            <a:endParaRPr b="1">
              <a:latin typeface="Montserrat"/>
              <a:ea typeface="Montserrat"/>
              <a:cs typeface="Montserrat"/>
              <a:sym typeface="Montserrat"/>
            </a:endParaRPr>
          </a:p>
        </p:txBody>
      </p:sp>
      <p:sp>
        <p:nvSpPr>
          <p:cNvPr id="299" name="Google Shape;299;p35"/>
          <p:cNvSpPr txBox="1">
            <a:spLocks noGrp="1"/>
          </p:cNvSpPr>
          <p:nvPr>
            <p:ph type="body" idx="1"/>
          </p:nvPr>
        </p:nvSpPr>
        <p:spPr>
          <a:xfrm>
            <a:off x="196150" y="566650"/>
            <a:ext cx="8636100" cy="46749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342900" algn="l" rtl="0">
              <a:lnSpc>
                <a:spcPct val="115000"/>
              </a:lnSpc>
              <a:spcBef>
                <a:spcPts val="0"/>
              </a:spcBef>
              <a:spcAft>
                <a:spcPts val="0"/>
              </a:spcAft>
              <a:buSzPts val="1800"/>
              <a:buChar char="●"/>
            </a:pPr>
            <a:endParaRPr sz="1200" b="1">
              <a:solidFill>
                <a:srgbClr val="004B53"/>
              </a:solidFill>
              <a:latin typeface="Montserrat"/>
              <a:ea typeface="Montserrat"/>
              <a:cs typeface="Montserrat"/>
              <a:sym typeface="Montserrat"/>
            </a:endParaRPr>
          </a:p>
          <a:p>
            <a:pPr marL="457200" lvl="0" indent="-342900" algn="l" rtl="0">
              <a:lnSpc>
                <a:spcPct val="115000"/>
              </a:lnSpc>
              <a:spcBef>
                <a:spcPts val="0"/>
              </a:spcBef>
              <a:spcAft>
                <a:spcPts val="0"/>
              </a:spcAft>
              <a:buSzPts val="1800"/>
              <a:buChar char="●"/>
            </a:pPr>
            <a:endParaRPr sz="1200" b="1">
              <a:solidFill>
                <a:srgbClr val="004B53"/>
              </a:solidFill>
              <a:latin typeface="Montserrat"/>
              <a:ea typeface="Montserrat"/>
              <a:cs typeface="Montserrat"/>
              <a:sym typeface="Montserrat"/>
            </a:endParaRPr>
          </a:p>
          <a:p>
            <a:pPr marL="457200" lvl="0" indent="-342900" algn="l" rtl="0">
              <a:lnSpc>
                <a:spcPct val="115000"/>
              </a:lnSpc>
              <a:spcBef>
                <a:spcPts val="0"/>
              </a:spcBef>
              <a:spcAft>
                <a:spcPts val="0"/>
              </a:spcAft>
              <a:buSzPts val="1800"/>
              <a:buChar char="●"/>
            </a:pPr>
            <a:endParaRPr sz="1200" b="1">
              <a:solidFill>
                <a:srgbClr val="004B53"/>
              </a:solidFill>
              <a:latin typeface="Montserrat"/>
              <a:ea typeface="Montserrat"/>
              <a:cs typeface="Montserrat"/>
              <a:sym typeface="Montserrat"/>
            </a:endParaRPr>
          </a:p>
          <a:p>
            <a:pPr marL="457200" lvl="0" indent="0" algn="l" rtl="0">
              <a:lnSpc>
                <a:spcPct val="115000"/>
              </a:lnSpc>
              <a:spcBef>
                <a:spcPts val="0"/>
              </a:spcBef>
              <a:spcAft>
                <a:spcPts val="0"/>
              </a:spcAft>
              <a:buNone/>
            </a:pPr>
            <a:r>
              <a:rPr lang="en-US" sz="1200" b="1">
                <a:solidFill>
                  <a:srgbClr val="004B53"/>
                </a:solidFill>
                <a:latin typeface="Montserrat"/>
                <a:ea typeface="Montserrat"/>
                <a:cs typeface="Montserrat"/>
                <a:sym typeface="Montserrat"/>
              </a:rPr>
              <a:t> By implemented XGBOOST WITH GRID SEARCH CV and we getting accuracy_score is approx 84%. and recall_score is approx 78% and f1_score is 83% and ROC_AUC score is 84% ,precision score is approx 90% better parameter</a:t>
            </a:r>
            <a:endParaRPr sz="1200" b="1">
              <a:solidFill>
                <a:srgbClr val="004B53"/>
              </a:solidFill>
              <a:latin typeface="Montserrat"/>
              <a:ea typeface="Montserrat"/>
              <a:cs typeface="Montserrat"/>
              <a:sym typeface="Montserrat"/>
            </a:endParaRPr>
          </a:p>
        </p:txBody>
      </p:sp>
      <p:pic>
        <p:nvPicPr>
          <p:cNvPr id="300" name="Google Shape;300;p35"/>
          <p:cNvPicPr preferRelativeResize="0"/>
          <p:nvPr/>
        </p:nvPicPr>
        <p:blipFill>
          <a:blip r:embed="rId3">
            <a:alphaModFix/>
          </a:blip>
          <a:stretch>
            <a:fillRect/>
          </a:stretch>
        </p:blipFill>
        <p:spPr>
          <a:xfrm>
            <a:off x="196150" y="621150"/>
            <a:ext cx="3607000" cy="2030525"/>
          </a:xfrm>
          <a:prstGeom prst="rect">
            <a:avLst/>
          </a:prstGeom>
          <a:noFill/>
          <a:ln>
            <a:noFill/>
          </a:ln>
        </p:spPr>
      </p:pic>
      <p:pic>
        <p:nvPicPr>
          <p:cNvPr id="301" name="Google Shape;301;p35"/>
          <p:cNvPicPr preferRelativeResize="0"/>
          <p:nvPr/>
        </p:nvPicPr>
        <p:blipFill>
          <a:blip r:embed="rId4">
            <a:alphaModFix/>
          </a:blip>
          <a:stretch>
            <a:fillRect/>
          </a:stretch>
        </p:blipFill>
        <p:spPr>
          <a:xfrm>
            <a:off x="311700" y="2605200"/>
            <a:ext cx="3785676" cy="1808950"/>
          </a:xfrm>
          <a:prstGeom prst="rect">
            <a:avLst/>
          </a:prstGeom>
          <a:noFill/>
          <a:ln>
            <a:noFill/>
          </a:ln>
        </p:spPr>
      </p:pic>
      <p:pic>
        <p:nvPicPr>
          <p:cNvPr id="302" name="Google Shape;302;p35"/>
          <p:cNvPicPr preferRelativeResize="0"/>
          <p:nvPr/>
        </p:nvPicPr>
        <p:blipFill>
          <a:blip r:embed="rId5">
            <a:alphaModFix/>
          </a:blip>
          <a:stretch>
            <a:fillRect/>
          </a:stretch>
        </p:blipFill>
        <p:spPr>
          <a:xfrm>
            <a:off x="4456975" y="669025"/>
            <a:ext cx="3846725" cy="2030525"/>
          </a:xfrm>
          <a:prstGeom prst="rect">
            <a:avLst/>
          </a:prstGeom>
          <a:noFill/>
          <a:ln>
            <a:noFill/>
          </a:ln>
        </p:spPr>
      </p:pic>
      <p:pic>
        <p:nvPicPr>
          <p:cNvPr id="303" name="Google Shape;303;p35"/>
          <p:cNvPicPr preferRelativeResize="0"/>
          <p:nvPr/>
        </p:nvPicPr>
        <p:blipFill>
          <a:blip r:embed="rId6">
            <a:alphaModFix/>
          </a:blip>
          <a:stretch>
            <a:fillRect/>
          </a:stretch>
        </p:blipFill>
        <p:spPr>
          <a:xfrm>
            <a:off x="4511450" y="2654475"/>
            <a:ext cx="3977500" cy="15627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6"/>
          <p:cNvSpPr txBox="1">
            <a:spLocks noGrp="1"/>
          </p:cNvSpPr>
          <p:nvPr>
            <p:ph type="title"/>
          </p:nvPr>
        </p:nvSpPr>
        <p:spPr>
          <a:xfrm>
            <a:off x="311700" y="16170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b="1">
                <a:latin typeface="Montserrat"/>
                <a:ea typeface="Montserrat"/>
                <a:cs typeface="Montserrat"/>
                <a:sym typeface="Montserrat"/>
              </a:rPr>
              <a:t>          Summary For Train and Test Data</a:t>
            </a:r>
            <a:endParaRPr b="1">
              <a:latin typeface="Montserrat"/>
              <a:ea typeface="Montserrat"/>
              <a:cs typeface="Montserrat"/>
              <a:sym typeface="Montserrat"/>
            </a:endParaRPr>
          </a:p>
        </p:txBody>
      </p:sp>
      <p:sp>
        <p:nvSpPr>
          <p:cNvPr id="309" name="Google Shape;309;p36"/>
          <p:cNvSpPr txBox="1">
            <a:spLocks noGrp="1"/>
          </p:cNvSpPr>
          <p:nvPr>
            <p:ph type="body" idx="1"/>
          </p:nvPr>
        </p:nvSpPr>
        <p:spPr>
          <a:xfrm>
            <a:off x="0" y="1108900"/>
            <a:ext cx="9144000" cy="39039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SzPts val="1800"/>
              <a:buNone/>
            </a:pPr>
            <a:endParaRPr/>
          </a:p>
        </p:txBody>
      </p:sp>
      <p:pic>
        <p:nvPicPr>
          <p:cNvPr id="310" name="Google Shape;310;p36"/>
          <p:cNvPicPr preferRelativeResize="0"/>
          <p:nvPr/>
        </p:nvPicPr>
        <p:blipFill>
          <a:blip r:embed="rId3">
            <a:alphaModFix/>
          </a:blip>
          <a:stretch>
            <a:fillRect/>
          </a:stretch>
        </p:blipFill>
        <p:spPr>
          <a:xfrm>
            <a:off x="0" y="1377325"/>
            <a:ext cx="8958751" cy="1299100"/>
          </a:xfrm>
          <a:prstGeom prst="rect">
            <a:avLst/>
          </a:prstGeom>
          <a:noFill/>
          <a:ln>
            <a:noFill/>
          </a:ln>
        </p:spPr>
      </p:pic>
      <p:pic>
        <p:nvPicPr>
          <p:cNvPr id="311" name="Google Shape;311;p36"/>
          <p:cNvPicPr preferRelativeResize="0"/>
          <p:nvPr/>
        </p:nvPicPr>
        <p:blipFill>
          <a:blip r:embed="rId4">
            <a:alphaModFix/>
          </a:blip>
          <a:stretch>
            <a:fillRect/>
          </a:stretch>
        </p:blipFill>
        <p:spPr>
          <a:xfrm>
            <a:off x="54475" y="3531970"/>
            <a:ext cx="9143999" cy="1189359"/>
          </a:xfrm>
          <a:prstGeom prst="rect">
            <a:avLst/>
          </a:prstGeom>
          <a:noFill/>
          <a:ln>
            <a:noFill/>
          </a:ln>
        </p:spPr>
      </p:pic>
      <p:sp>
        <p:nvSpPr>
          <p:cNvPr id="312" name="Google Shape;312;p36"/>
          <p:cNvSpPr txBox="1"/>
          <p:nvPr/>
        </p:nvSpPr>
        <p:spPr>
          <a:xfrm>
            <a:off x="1667275" y="2724300"/>
            <a:ext cx="6276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                             TEST SUMMARY</a:t>
            </a:r>
            <a:endParaRPr/>
          </a:p>
        </p:txBody>
      </p:sp>
      <p:sp>
        <p:nvSpPr>
          <p:cNvPr id="313" name="Google Shape;313;p36"/>
          <p:cNvSpPr txBox="1"/>
          <p:nvPr/>
        </p:nvSpPr>
        <p:spPr>
          <a:xfrm>
            <a:off x="3214700" y="1231400"/>
            <a:ext cx="6276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314" name="Google Shape;314;p36"/>
          <p:cNvSpPr txBox="1"/>
          <p:nvPr/>
        </p:nvSpPr>
        <p:spPr>
          <a:xfrm>
            <a:off x="2778800" y="1035250"/>
            <a:ext cx="6276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TRAIN SUMMARY</a:t>
            </a:r>
            <a:endParaRPr/>
          </a:p>
          <a:p>
            <a:pPr marL="0" lvl="0" indent="0" algn="l" rtl="0">
              <a:spcBef>
                <a:spcPts val="0"/>
              </a:spcBef>
              <a:spcAft>
                <a:spcPts val="0"/>
              </a:spcAft>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3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			</a:t>
            </a:r>
            <a:r>
              <a:rPr lang="en-US" b="1">
                <a:latin typeface="Montserrat"/>
                <a:ea typeface="Montserrat"/>
                <a:cs typeface="Montserrat"/>
                <a:sym typeface="Montserrat"/>
              </a:rPr>
              <a:t>Challenges</a:t>
            </a:r>
            <a:endParaRPr b="1">
              <a:latin typeface="Montserrat"/>
              <a:ea typeface="Montserrat"/>
              <a:cs typeface="Montserrat"/>
              <a:sym typeface="Montserrat"/>
            </a:endParaRPr>
          </a:p>
        </p:txBody>
      </p:sp>
      <p:sp>
        <p:nvSpPr>
          <p:cNvPr id="320" name="Google Shape;320;p3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SzPts val="1800"/>
              <a:buFont typeface="Arial"/>
              <a:buNone/>
            </a:pPr>
            <a:endParaRPr>
              <a:solidFill>
                <a:srgbClr val="004B53"/>
              </a:solidFill>
            </a:endParaRPr>
          </a:p>
          <a:p>
            <a:pPr marL="457200" lvl="0" indent="-342900" algn="l" rtl="0">
              <a:lnSpc>
                <a:spcPct val="115000"/>
              </a:lnSpc>
              <a:spcBef>
                <a:spcPts val="0"/>
              </a:spcBef>
              <a:spcAft>
                <a:spcPts val="0"/>
              </a:spcAft>
              <a:buSzPts val="1800"/>
              <a:buFont typeface="Arial"/>
              <a:buChar char="•"/>
            </a:pPr>
            <a:r>
              <a:rPr lang="en-US">
                <a:solidFill>
                  <a:srgbClr val="004B53"/>
                </a:solidFill>
              </a:rPr>
              <a:t>Understanding the columns.</a:t>
            </a:r>
            <a:endParaRPr/>
          </a:p>
          <a:p>
            <a:pPr marL="457200" lvl="0" indent="-228600" algn="l" rtl="0">
              <a:lnSpc>
                <a:spcPct val="115000"/>
              </a:lnSpc>
              <a:spcBef>
                <a:spcPts val="0"/>
              </a:spcBef>
              <a:spcAft>
                <a:spcPts val="0"/>
              </a:spcAft>
              <a:buSzPts val="1800"/>
              <a:buFont typeface="Arial"/>
              <a:buNone/>
            </a:pPr>
            <a:endParaRPr>
              <a:solidFill>
                <a:srgbClr val="004B53"/>
              </a:solidFill>
            </a:endParaRPr>
          </a:p>
          <a:p>
            <a:pPr marL="457200" lvl="0" indent="-342900" algn="l" rtl="0">
              <a:lnSpc>
                <a:spcPct val="115000"/>
              </a:lnSpc>
              <a:spcBef>
                <a:spcPts val="0"/>
              </a:spcBef>
              <a:spcAft>
                <a:spcPts val="0"/>
              </a:spcAft>
              <a:buSzPts val="1800"/>
              <a:buFont typeface="Arial"/>
              <a:buChar char="•"/>
            </a:pPr>
            <a:r>
              <a:rPr lang="en-US">
                <a:solidFill>
                  <a:srgbClr val="004B53"/>
                </a:solidFill>
              </a:rPr>
              <a:t>Feature engineering.</a:t>
            </a:r>
            <a:endParaRPr/>
          </a:p>
          <a:p>
            <a:pPr marL="457200" lvl="0" indent="-228600" algn="l" rtl="0">
              <a:lnSpc>
                <a:spcPct val="115000"/>
              </a:lnSpc>
              <a:spcBef>
                <a:spcPts val="0"/>
              </a:spcBef>
              <a:spcAft>
                <a:spcPts val="0"/>
              </a:spcAft>
              <a:buSzPts val="1800"/>
              <a:buFont typeface="Arial"/>
              <a:buNone/>
            </a:pPr>
            <a:endParaRPr>
              <a:solidFill>
                <a:srgbClr val="004B53"/>
              </a:solidFill>
            </a:endParaRPr>
          </a:p>
          <a:p>
            <a:pPr marL="457200" lvl="0" indent="-342900" algn="l" rtl="0">
              <a:lnSpc>
                <a:spcPct val="115000"/>
              </a:lnSpc>
              <a:spcBef>
                <a:spcPts val="0"/>
              </a:spcBef>
              <a:spcAft>
                <a:spcPts val="0"/>
              </a:spcAft>
              <a:buSzPts val="1800"/>
              <a:buFont typeface="Arial"/>
              <a:buChar char="•"/>
            </a:pPr>
            <a:r>
              <a:rPr lang="en-US">
                <a:solidFill>
                  <a:srgbClr val="004B53"/>
                </a:solidFill>
              </a:rPr>
              <a:t>Getting a higher accuracy on the models.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3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			</a:t>
            </a:r>
            <a:r>
              <a:rPr lang="en-US" b="1">
                <a:latin typeface="Montserrat"/>
                <a:ea typeface="Montserrat"/>
                <a:cs typeface="Montserrat"/>
                <a:sym typeface="Montserrat"/>
              </a:rPr>
              <a:t>Conclusion</a:t>
            </a:r>
            <a:endParaRPr b="1">
              <a:latin typeface="Montserrat"/>
              <a:ea typeface="Montserrat"/>
              <a:cs typeface="Montserrat"/>
              <a:sym typeface="Montserrat"/>
            </a:endParaRPr>
          </a:p>
        </p:txBody>
      </p:sp>
      <p:sp>
        <p:nvSpPr>
          <p:cNvPr id="326" name="Google Shape;326;p3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sz="1600" b="1">
                <a:solidFill>
                  <a:srgbClr val="004B53"/>
                </a:solidFill>
                <a:latin typeface="Montserrat"/>
                <a:ea typeface="Montserrat"/>
                <a:cs typeface="Montserrat"/>
                <a:sym typeface="Montserrat"/>
              </a:rPr>
              <a:t>By used different type of Classification algorithms to train our model like, Logistic Regression, Random Forest Classifier,KNN_Classifier, XGboost_Classifier. and Also we tuned the parameters of Random forest classifier and XGboost classifier ,KNN_ Out of them Random forest classifier with Grid search CV ( tuned hyperparameters gave) the best result.</a:t>
            </a:r>
            <a:endParaRPr/>
          </a:p>
          <a:p>
            <a:pPr marL="457200" lvl="0" indent="-228600" algn="l" rtl="0">
              <a:lnSpc>
                <a:spcPct val="115000"/>
              </a:lnSpc>
              <a:spcBef>
                <a:spcPts val="0"/>
              </a:spcBef>
              <a:spcAft>
                <a:spcPts val="0"/>
              </a:spcAft>
              <a:buSzPts val="1800"/>
              <a:buNone/>
            </a:pPr>
            <a:endParaRPr>
              <a:solidFill>
                <a:srgbClr val="004B53"/>
              </a:solidFill>
            </a:endParaRPr>
          </a:p>
          <a:p>
            <a:pPr marL="457200" lvl="0" indent="-342900" algn="l" rtl="0">
              <a:lnSpc>
                <a:spcPct val="115000"/>
              </a:lnSpc>
              <a:spcBef>
                <a:spcPts val="0"/>
              </a:spcBef>
              <a:spcAft>
                <a:spcPts val="0"/>
              </a:spcAft>
              <a:buSzPts val="1800"/>
              <a:buChar char="●"/>
            </a:pPr>
            <a:r>
              <a:rPr lang="en-US" sz="1600" b="1">
                <a:solidFill>
                  <a:srgbClr val="004B53"/>
                </a:solidFill>
                <a:latin typeface="Montserrat"/>
                <a:ea typeface="Montserrat"/>
                <a:cs typeface="Montserrat"/>
                <a:sym typeface="Montserrat"/>
              </a:rPr>
              <a:t> Highest Precision score is approx 90%,</a:t>
            </a:r>
            <a:endParaRPr/>
          </a:p>
          <a:p>
            <a:pPr marL="457200" lvl="0" indent="-342900" algn="l" rtl="0">
              <a:lnSpc>
                <a:spcPct val="115000"/>
              </a:lnSpc>
              <a:spcBef>
                <a:spcPts val="0"/>
              </a:spcBef>
              <a:spcAft>
                <a:spcPts val="0"/>
              </a:spcAft>
              <a:buSzPts val="1800"/>
              <a:buChar char="●"/>
            </a:pPr>
            <a:r>
              <a:rPr lang="en-US" sz="1600" b="1">
                <a:solidFill>
                  <a:srgbClr val="004B53"/>
                </a:solidFill>
                <a:latin typeface="Montserrat"/>
                <a:ea typeface="Montserrat"/>
                <a:cs typeface="Montserrat"/>
                <a:sym typeface="Montserrat"/>
              </a:rPr>
              <a:t>ROC_Auc score is approx 86%,</a:t>
            </a:r>
            <a:endParaRPr/>
          </a:p>
          <a:p>
            <a:pPr marL="457200" lvl="0" indent="-342900" algn="l" rtl="0">
              <a:lnSpc>
                <a:spcPct val="115000"/>
              </a:lnSpc>
              <a:spcBef>
                <a:spcPts val="0"/>
              </a:spcBef>
              <a:spcAft>
                <a:spcPts val="0"/>
              </a:spcAft>
              <a:buSzPts val="1800"/>
              <a:buChar char="●"/>
            </a:pPr>
            <a:r>
              <a:rPr lang="en-US" sz="1600" b="1">
                <a:solidFill>
                  <a:srgbClr val="004B53"/>
                </a:solidFill>
                <a:latin typeface="Montserrat"/>
                <a:ea typeface="Montserrat"/>
                <a:cs typeface="Montserrat"/>
                <a:sym typeface="Montserrat"/>
              </a:rPr>
              <a:t>and Accuracy_score is approx 86%,</a:t>
            </a:r>
            <a:endParaRPr/>
          </a:p>
          <a:p>
            <a:pPr marL="457200" lvl="0" indent="-342900" algn="l" rtl="0">
              <a:lnSpc>
                <a:spcPct val="115000"/>
              </a:lnSpc>
              <a:spcBef>
                <a:spcPts val="0"/>
              </a:spcBef>
              <a:spcAft>
                <a:spcPts val="0"/>
              </a:spcAft>
              <a:buSzPts val="1800"/>
              <a:buChar char="●"/>
            </a:pPr>
            <a:r>
              <a:rPr lang="en-US" sz="1600" b="1">
                <a:solidFill>
                  <a:srgbClr val="004B53"/>
                </a:solidFill>
                <a:latin typeface="Montserrat"/>
                <a:ea typeface="Montserrat"/>
                <a:cs typeface="Montserrat"/>
                <a:sym typeface="Montserrat"/>
              </a:rPr>
              <a:t>and It's F1_score approx is 85%, </a:t>
            </a:r>
            <a:endParaRPr sz="1600" b="1">
              <a:solidFill>
                <a:srgbClr val="004B53"/>
              </a:solidFill>
              <a:latin typeface="Montserrat"/>
              <a:ea typeface="Montserrat"/>
              <a:cs typeface="Montserrat"/>
              <a:sym typeface="Montserrat"/>
            </a:endParaRPr>
          </a:p>
          <a:p>
            <a:pPr marL="457200" lvl="0" indent="0" algn="l" rtl="0">
              <a:lnSpc>
                <a:spcPct val="115000"/>
              </a:lnSpc>
              <a:spcBef>
                <a:spcPts val="0"/>
              </a:spcBef>
              <a:spcAft>
                <a:spcPts val="0"/>
              </a:spcAft>
              <a:buNone/>
            </a:pPr>
            <a:r>
              <a:rPr lang="en-US" sz="1600" b="1">
                <a:solidFill>
                  <a:srgbClr val="004B53"/>
                </a:solidFill>
                <a:latin typeface="Montserrat"/>
                <a:ea typeface="Montserrat"/>
                <a:cs typeface="Montserrat"/>
                <a:sym typeface="Montserrat"/>
              </a:rPr>
              <a:t>Recall_score  approx is  82%</a:t>
            </a:r>
            <a:endParaRPr sz="1600" b="1">
              <a:solidFill>
                <a:srgbClr val="004B53"/>
              </a:solidFill>
              <a:latin typeface="Montserrat"/>
              <a:ea typeface="Montserrat"/>
              <a:cs typeface="Montserrat"/>
              <a:sym typeface="Montserrat"/>
            </a:endParaRPr>
          </a:p>
          <a:p>
            <a:pPr marL="457200" lvl="0" indent="-228600" algn="l" rtl="0">
              <a:lnSpc>
                <a:spcPct val="115000"/>
              </a:lnSpc>
              <a:spcBef>
                <a:spcPts val="0"/>
              </a:spcBef>
              <a:spcAft>
                <a:spcPts val="0"/>
              </a:spcAft>
              <a:buSzPts val="1800"/>
              <a:buNone/>
            </a:pPr>
            <a:endParaRPr>
              <a:solidFill>
                <a:srgbClr val="004B53"/>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9"/>
          <p:cNvSpPr txBox="1">
            <a:spLocks noGrp="1"/>
          </p:cNvSpPr>
          <p:nvPr>
            <p:ph type="title"/>
          </p:nvPr>
        </p:nvSpPr>
        <p:spPr>
          <a:xfrm>
            <a:off x="311700" y="445024"/>
            <a:ext cx="8520600" cy="24576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endParaRPr/>
          </a:p>
        </p:txBody>
      </p:sp>
      <p:sp>
        <p:nvSpPr>
          <p:cNvPr id="332" name="Google Shape;332;p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1371600" lvl="2" indent="-317500" algn="l" rtl="0">
              <a:lnSpc>
                <a:spcPct val="115000"/>
              </a:lnSpc>
              <a:spcBef>
                <a:spcPts val="1600"/>
              </a:spcBef>
              <a:spcAft>
                <a:spcPts val="0"/>
              </a:spcAft>
              <a:buSzPts val="1400"/>
              <a:buNone/>
            </a:pPr>
            <a:r>
              <a:rPr lang="en-US" sz="3600" b="1">
                <a:solidFill>
                  <a:schemeClr val="dk1"/>
                </a:solidFill>
              </a:rPr>
              <a:t>              Thank you</a:t>
            </a:r>
            <a:endParaRPr/>
          </a:p>
          <a:p>
            <a:pPr marL="457200" lvl="0" indent="-342900" algn="l" rtl="0">
              <a:lnSpc>
                <a:spcPct val="115000"/>
              </a:lnSpc>
              <a:spcBef>
                <a:spcPts val="0"/>
              </a:spcBef>
              <a:spcAft>
                <a:spcPts val="0"/>
              </a:spcAft>
              <a:buSzPts val="1800"/>
              <a:buChar char="●"/>
            </a:pPr>
            <a:r>
              <a:rPr lang="en-US"/>
              <a:t>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		        </a:t>
            </a:r>
            <a:r>
              <a:rPr lang="en-US" b="1">
                <a:latin typeface="Montserrat"/>
                <a:ea typeface="Montserrat"/>
                <a:cs typeface="Montserrat"/>
                <a:sym typeface="Montserrat"/>
              </a:rPr>
              <a:t>Problem Statement</a:t>
            </a:r>
            <a:endParaRPr b="1">
              <a:latin typeface="Montserrat"/>
              <a:ea typeface="Montserrat"/>
              <a:cs typeface="Montserrat"/>
              <a:sym typeface="Montserrat"/>
            </a:endParaRPr>
          </a:p>
        </p:txBody>
      </p:sp>
      <p:sp>
        <p:nvSpPr>
          <p:cNvPr id="75" name="Google Shape;75;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342900" algn="l" rtl="0">
              <a:lnSpc>
                <a:spcPct val="115000"/>
              </a:lnSpc>
              <a:spcBef>
                <a:spcPts val="0"/>
              </a:spcBef>
              <a:spcAft>
                <a:spcPts val="0"/>
              </a:spcAft>
              <a:buSzPts val="1800"/>
              <a:buNone/>
            </a:pPr>
            <a:endParaRPr/>
          </a:p>
          <a:p>
            <a:pPr marL="457200" lvl="0" indent="-342900" algn="l" rtl="0">
              <a:lnSpc>
                <a:spcPct val="115000"/>
              </a:lnSpc>
              <a:spcBef>
                <a:spcPts val="0"/>
              </a:spcBef>
              <a:spcAft>
                <a:spcPts val="0"/>
              </a:spcAft>
              <a:buSzPts val="1800"/>
              <a:buNone/>
            </a:pPr>
            <a:endParaRPr/>
          </a:p>
          <a:p>
            <a:pPr marL="457200" lvl="0" indent="-342900" algn="l" rtl="0">
              <a:lnSpc>
                <a:spcPct val="115000"/>
              </a:lnSpc>
              <a:spcBef>
                <a:spcPts val="0"/>
              </a:spcBef>
              <a:spcAft>
                <a:spcPts val="0"/>
              </a:spcAft>
              <a:buSzPts val="1800"/>
              <a:buNone/>
            </a:pPr>
            <a:r>
              <a:rPr lang="en-US" b="1">
                <a:solidFill>
                  <a:schemeClr val="lt1"/>
                </a:solidFill>
                <a:latin typeface="Montserrat"/>
                <a:ea typeface="Montserrat"/>
                <a:cs typeface="Montserrat"/>
                <a:sym typeface="Montserrat"/>
              </a:rPr>
              <a:t>Predicting whether a customer will default on his/her credit card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			</a:t>
            </a:r>
            <a:r>
              <a:rPr lang="en-US" b="1">
                <a:latin typeface="Montserrat"/>
                <a:ea typeface="Montserrat"/>
                <a:cs typeface="Montserrat"/>
                <a:sym typeface="Montserrat"/>
              </a:rPr>
              <a:t>Data Summary</a:t>
            </a:r>
            <a:endParaRPr b="1">
              <a:latin typeface="Montserrat"/>
              <a:ea typeface="Montserrat"/>
              <a:cs typeface="Montserrat"/>
              <a:sym typeface="Montserrat"/>
            </a:endParaRPr>
          </a:p>
        </p:txBody>
      </p:sp>
      <p:sp>
        <p:nvSpPr>
          <p:cNvPr id="81" name="Google Shape;81;p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None/>
            </a:pPr>
            <a:r>
              <a:rPr lang="en-US" b="1">
                <a:solidFill>
                  <a:srgbClr val="004B53"/>
                </a:solidFill>
                <a:latin typeface="Montserrat"/>
                <a:ea typeface="Montserrat"/>
                <a:cs typeface="Montserrat"/>
                <a:sym typeface="Montserrat"/>
              </a:rPr>
              <a:t>X1 - Amount of credit(includes individual as well as family credit)</a:t>
            </a:r>
            <a:endParaRPr/>
          </a:p>
          <a:p>
            <a:pPr marL="457200" lvl="0" indent="-342900" algn="l" rtl="0">
              <a:lnSpc>
                <a:spcPct val="115000"/>
              </a:lnSpc>
              <a:spcBef>
                <a:spcPts val="0"/>
              </a:spcBef>
              <a:spcAft>
                <a:spcPts val="0"/>
              </a:spcAft>
              <a:buSzPts val="1800"/>
              <a:buNone/>
            </a:pPr>
            <a:r>
              <a:rPr lang="en-US" b="1">
                <a:solidFill>
                  <a:srgbClr val="004B53"/>
                </a:solidFill>
                <a:latin typeface="Montserrat"/>
                <a:ea typeface="Montserrat"/>
                <a:cs typeface="Montserrat"/>
                <a:sym typeface="Montserrat"/>
              </a:rPr>
              <a:t>X2 - Gender</a:t>
            </a:r>
            <a:endParaRPr/>
          </a:p>
          <a:p>
            <a:pPr marL="457200" lvl="0" indent="-342900" algn="l" rtl="0">
              <a:lnSpc>
                <a:spcPct val="115000"/>
              </a:lnSpc>
              <a:spcBef>
                <a:spcPts val="0"/>
              </a:spcBef>
              <a:spcAft>
                <a:spcPts val="0"/>
              </a:spcAft>
              <a:buSzPts val="1800"/>
              <a:buNone/>
            </a:pPr>
            <a:r>
              <a:rPr lang="en-US" b="1">
                <a:solidFill>
                  <a:srgbClr val="004B53"/>
                </a:solidFill>
                <a:latin typeface="Montserrat"/>
                <a:ea typeface="Montserrat"/>
                <a:cs typeface="Montserrat"/>
                <a:sym typeface="Montserrat"/>
              </a:rPr>
              <a:t>X3 - Education</a:t>
            </a:r>
            <a:endParaRPr b="1">
              <a:latin typeface="Montserrat"/>
              <a:ea typeface="Montserrat"/>
              <a:cs typeface="Montserrat"/>
              <a:sym typeface="Montserrat"/>
            </a:endParaRPr>
          </a:p>
          <a:p>
            <a:pPr marL="457200" lvl="0" indent="-342900" algn="l" rtl="0">
              <a:lnSpc>
                <a:spcPct val="115000"/>
              </a:lnSpc>
              <a:spcBef>
                <a:spcPts val="0"/>
              </a:spcBef>
              <a:spcAft>
                <a:spcPts val="0"/>
              </a:spcAft>
              <a:buSzPts val="1800"/>
              <a:buNone/>
            </a:pPr>
            <a:r>
              <a:rPr lang="en-US" b="1">
                <a:solidFill>
                  <a:srgbClr val="004B53"/>
                </a:solidFill>
                <a:latin typeface="Montserrat"/>
                <a:ea typeface="Montserrat"/>
                <a:cs typeface="Montserrat"/>
                <a:sym typeface="Montserrat"/>
              </a:rPr>
              <a:t>X4 - Marital Status</a:t>
            </a:r>
            <a:endParaRPr/>
          </a:p>
          <a:p>
            <a:pPr marL="457200" lvl="0" indent="-342900" algn="l" rtl="0">
              <a:lnSpc>
                <a:spcPct val="115000"/>
              </a:lnSpc>
              <a:spcBef>
                <a:spcPts val="0"/>
              </a:spcBef>
              <a:spcAft>
                <a:spcPts val="0"/>
              </a:spcAft>
              <a:buSzPts val="1800"/>
              <a:buNone/>
            </a:pPr>
            <a:r>
              <a:rPr lang="en-US" b="1">
                <a:solidFill>
                  <a:srgbClr val="004B53"/>
                </a:solidFill>
                <a:latin typeface="Montserrat"/>
                <a:ea typeface="Montserrat"/>
                <a:cs typeface="Montserrat"/>
                <a:sym typeface="Montserrat"/>
              </a:rPr>
              <a:t>X5 - Age</a:t>
            </a:r>
            <a:endParaRPr/>
          </a:p>
          <a:p>
            <a:pPr marL="457200" lvl="0" indent="-342900" algn="l" rtl="0">
              <a:lnSpc>
                <a:spcPct val="115000"/>
              </a:lnSpc>
              <a:spcBef>
                <a:spcPts val="0"/>
              </a:spcBef>
              <a:spcAft>
                <a:spcPts val="0"/>
              </a:spcAft>
              <a:buSzPts val="1800"/>
              <a:buNone/>
            </a:pPr>
            <a:r>
              <a:rPr lang="en-US" b="1">
                <a:solidFill>
                  <a:srgbClr val="004B53"/>
                </a:solidFill>
                <a:latin typeface="Montserrat"/>
                <a:ea typeface="Montserrat"/>
                <a:cs typeface="Montserrat"/>
                <a:sym typeface="Montserrat"/>
              </a:rPr>
              <a:t>X6 to X11 - History of past payments from April to September</a:t>
            </a:r>
            <a:endParaRPr/>
          </a:p>
          <a:p>
            <a:pPr marL="457200" lvl="0" indent="-342900" algn="l" rtl="0">
              <a:lnSpc>
                <a:spcPct val="115000"/>
              </a:lnSpc>
              <a:spcBef>
                <a:spcPts val="0"/>
              </a:spcBef>
              <a:spcAft>
                <a:spcPts val="0"/>
              </a:spcAft>
              <a:buSzPts val="1800"/>
              <a:buNone/>
            </a:pPr>
            <a:r>
              <a:rPr lang="en-US" b="1">
                <a:solidFill>
                  <a:srgbClr val="004B53"/>
                </a:solidFill>
                <a:latin typeface="Montserrat"/>
                <a:ea typeface="Montserrat"/>
                <a:cs typeface="Montserrat"/>
                <a:sym typeface="Montserrat"/>
              </a:rPr>
              <a:t>X12 to X17 - Amount of bill statement from April to September</a:t>
            </a:r>
            <a:endParaRPr/>
          </a:p>
          <a:p>
            <a:pPr marL="457200" lvl="0" indent="-342900" algn="l" rtl="0">
              <a:lnSpc>
                <a:spcPct val="115000"/>
              </a:lnSpc>
              <a:spcBef>
                <a:spcPts val="0"/>
              </a:spcBef>
              <a:spcAft>
                <a:spcPts val="0"/>
              </a:spcAft>
              <a:buSzPts val="1800"/>
              <a:buNone/>
            </a:pPr>
            <a:r>
              <a:rPr lang="en-US" b="1">
                <a:solidFill>
                  <a:srgbClr val="004B53"/>
                </a:solidFill>
                <a:latin typeface="Montserrat"/>
                <a:ea typeface="Montserrat"/>
                <a:cs typeface="Montserrat"/>
                <a:sym typeface="Montserrat"/>
              </a:rPr>
              <a:t>X18 to X23 - Amount of previous payment from April to September</a:t>
            </a:r>
            <a:endParaRPr/>
          </a:p>
          <a:p>
            <a:pPr marL="457200" lvl="0" indent="-342900" algn="l" rtl="0">
              <a:lnSpc>
                <a:spcPct val="115000"/>
              </a:lnSpc>
              <a:spcBef>
                <a:spcPts val="0"/>
              </a:spcBef>
              <a:spcAft>
                <a:spcPts val="0"/>
              </a:spcAft>
              <a:buSzPts val="1800"/>
              <a:buNone/>
            </a:pPr>
            <a:endParaRPr>
              <a:solidFill>
                <a:srgbClr val="004B5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b="1">
                <a:latin typeface="Montserrat"/>
                <a:ea typeface="Montserrat"/>
                <a:cs typeface="Montserrat"/>
                <a:sym typeface="Montserrat"/>
              </a:rPr>
              <a:t>                         Data Analysis Steps</a:t>
            </a:r>
            <a:endParaRPr b="1">
              <a:latin typeface="Montserrat"/>
              <a:ea typeface="Montserrat"/>
              <a:cs typeface="Montserrat"/>
              <a:sym typeface="Montserrat"/>
            </a:endParaRPr>
          </a:p>
        </p:txBody>
      </p:sp>
      <p:sp>
        <p:nvSpPr>
          <p:cNvPr id="87" name="Google Shape;87;p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b="1" u="sng">
                <a:solidFill>
                  <a:srgbClr val="004B53"/>
                </a:solidFill>
                <a:latin typeface="Montserrat"/>
                <a:ea typeface="Montserrat"/>
                <a:cs typeface="Montserrat"/>
                <a:sym typeface="Montserrat"/>
              </a:rPr>
              <a:t>Import Libraries</a:t>
            </a:r>
            <a:r>
              <a:rPr lang="en-US">
                <a:solidFill>
                  <a:srgbClr val="004B53"/>
                </a:solidFill>
                <a:latin typeface="Montserrat"/>
                <a:ea typeface="Montserrat"/>
                <a:cs typeface="Montserrat"/>
                <a:sym typeface="Montserrat"/>
              </a:rPr>
              <a:t>: </a:t>
            </a:r>
            <a:r>
              <a:rPr lang="en-US" sz="1600" b="1">
                <a:solidFill>
                  <a:srgbClr val="004B53"/>
                </a:solidFill>
                <a:latin typeface="Montserrat"/>
                <a:ea typeface="Montserrat"/>
                <a:cs typeface="Montserrat"/>
                <a:sym typeface="Montserrat"/>
              </a:rPr>
              <a:t>In this part, we had imported require libraries like  numpy,pandas, matplotlib,seaborn, to perform Exploratory Data Analysis and For prediction we import sklearn library for credit card fraud detection</a:t>
            </a:r>
            <a:endParaRPr/>
          </a:p>
          <a:p>
            <a:pPr marL="457200" lvl="0" indent="-342900" algn="l" rtl="0">
              <a:lnSpc>
                <a:spcPct val="115000"/>
              </a:lnSpc>
              <a:spcBef>
                <a:spcPts val="0"/>
              </a:spcBef>
              <a:spcAft>
                <a:spcPts val="0"/>
              </a:spcAft>
              <a:buSzPts val="1800"/>
              <a:buChar char="●"/>
            </a:pPr>
            <a:r>
              <a:rPr lang="en-US" b="1" u="sng">
                <a:solidFill>
                  <a:srgbClr val="004B53"/>
                </a:solidFill>
                <a:latin typeface="Montserrat"/>
                <a:ea typeface="Montserrat"/>
                <a:cs typeface="Montserrat"/>
                <a:sym typeface="Montserrat"/>
              </a:rPr>
              <a:t>Descriptive Statistics</a:t>
            </a:r>
            <a:r>
              <a:rPr lang="en-US">
                <a:solidFill>
                  <a:srgbClr val="004B53"/>
                </a:solidFill>
                <a:latin typeface="Montserrat"/>
                <a:ea typeface="Montserrat"/>
                <a:cs typeface="Montserrat"/>
                <a:sym typeface="Montserrat"/>
              </a:rPr>
              <a:t>: </a:t>
            </a:r>
            <a:r>
              <a:rPr lang="en-US" sz="1600" b="1">
                <a:solidFill>
                  <a:srgbClr val="004B53"/>
                </a:solidFill>
                <a:latin typeface="Montserrat"/>
                <a:ea typeface="Montserrat"/>
                <a:cs typeface="Montserrat"/>
                <a:sym typeface="Montserrat"/>
              </a:rPr>
              <a:t>In this part, we start by looking at descriptive statistic parameters for the dataset. We will use describe() this tell about </a:t>
            </a:r>
            <a:endParaRPr sz="1600" b="1">
              <a:solidFill>
                <a:srgbClr val="004B53"/>
              </a:solidFill>
              <a:latin typeface="Montserrat"/>
              <a:ea typeface="Montserrat"/>
              <a:cs typeface="Montserrat"/>
              <a:sym typeface="Montserrat"/>
            </a:endParaRPr>
          </a:p>
          <a:p>
            <a:pPr marL="457200" lvl="0" indent="0" algn="l" rtl="0">
              <a:lnSpc>
                <a:spcPct val="115000"/>
              </a:lnSpc>
              <a:spcBef>
                <a:spcPts val="0"/>
              </a:spcBef>
              <a:spcAft>
                <a:spcPts val="0"/>
              </a:spcAft>
              <a:buNone/>
            </a:pPr>
            <a:r>
              <a:rPr lang="en-US" sz="1600" b="1">
                <a:solidFill>
                  <a:srgbClr val="004B53"/>
                </a:solidFill>
                <a:latin typeface="Montserrat"/>
                <a:ea typeface="Montserrat"/>
                <a:cs typeface="Montserrat"/>
                <a:sym typeface="Montserrat"/>
              </a:rPr>
              <a:t>unique values and standard deviation,mean, median, mode etc</a:t>
            </a:r>
            <a:endParaRPr sz="1600" b="1">
              <a:solidFill>
                <a:srgbClr val="004B53"/>
              </a:solidFill>
              <a:latin typeface="Montserrat"/>
              <a:ea typeface="Montserrat"/>
              <a:cs typeface="Montserrat"/>
              <a:sym typeface="Montserrat"/>
            </a:endParaRPr>
          </a:p>
          <a:p>
            <a:pPr marL="457200" lvl="0" indent="-342900" algn="l" rtl="0">
              <a:lnSpc>
                <a:spcPct val="115000"/>
              </a:lnSpc>
              <a:spcBef>
                <a:spcPts val="0"/>
              </a:spcBef>
              <a:spcAft>
                <a:spcPts val="0"/>
              </a:spcAft>
              <a:buSzPts val="1800"/>
              <a:buChar char="●"/>
            </a:pPr>
            <a:r>
              <a:rPr lang="en-US" b="1" u="sng">
                <a:solidFill>
                  <a:srgbClr val="004B53"/>
                </a:solidFill>
                <a:latin typeface="Montserrat"/>
                <a:ea typeface="Montserrat"/>
                <a:cs typeface="Montserrat"/>
                <a:sym typeface="Montserrat"/>
              </a:rPr>
              <a:t>Missing Value Imputation</a:t>
            </a:r>
            <a:r>
              <a:rPr lang="en-US">
                <a:solidFill>
                  <a:srgbClr val="004B53"/>
                </a:solidFill>
                <a:latin typeface="Montserrat"/>
                <a:ea typeface="Montserrat"/>
                <a:cs typeface="Montserrat"/>
                <a:sym typeface="Montserrat"/>
              </a:rPr>
              <a:t>: </a:t>
            </a:r>
            <a:r>
              <a:rPr lang="en-US" sz="1600" b="1">
                <a:solidFill>
                  <a:srgbClr val="004B53"/>
                </a:solidFill>
                <a:latin typeface="Montserrat"/>
                <a:ea typeface="Montserrat"/>
                <a:cs typeface="Montserrat"/>
                <a:sym typeface="Montserrat"/>
              </a:rPr>
              <a:t>We will now check for missing values in our dataset. In case there are any missing entries, we will impute them with appropriate values</a:t>
            </a:r>
            <a:endParaRPr/>
          </a:p>
          <a:p>
            <a:pPr marL="457200" lvl="0" indent="-342900" algn="l" rtl="0">
              <a:lnSpc>
                <a:spcPct val="115000"/>
              </a:lnSpc>
              <a:spcBef>
                <a:spcPts val="0"/>
              </a:spcBef>
              <a:spcAft>
                <a:spcPts val="0"/>
              </a:spcAft>
              <a:buSzPts val="1800"/>
              <a:buChar char="●"/>
            </a:pPr>
            <a:r>
              <a:rPr lang="en-US" b="1" u="sng">
                <a:solidFill>
                  <a:srgbClr val="004B53"/>
                </a:solidFill>
                <a:latin typeface="Montserrat"/>
                <a:ea typeface="Montserrat"/>
                <a:cs typeface="Montserrat"/>
                <a:sym typeface="Montserrat"/>
              </a:rPr>
              <a:t>Graphical Representation</a:t>
            </a:r>
            <a:r>
              <a:rPr lang="en-US">
                <a:solidFill>
                  <a:srgbClr val="004B53"/>
                </a:solidFill>
                <a:latin typeface="Montserrat"/>
                <a:ea typeface="Montserrat"/>
                <a:cs typeface="Montserrat"/>
                <a:sym typeface="Montserrat"/>
              </a:rPr>
              <a:t>: </a:t>
            </a:r>
            <a:r>
              <a:rPr lang="en-US" sz="1600" b="1">
                <a:solidFill>
                  <a:srgbClr val="004B53"/>
                </a:solidFill>
                <a:latin typeface="Montserrat"/>
                <a:ea typeface="Montserrat"/>
                <a:cs typeface="Montserrat"/>
                <a:sym typeface="Montserrat"/>
              </a:rPr>
              <a:t>We will start with Univariate Analysis. and end with bivariate analysis during this i draw pie chart, bar chart, count plot etc</a:t>
            </a:r>
            <a:endParaRPr/>
          </a:p>
          <a:p>
            <a:pPr marL="114300" lvl="0" indent="0" algn="l" rtl="0">
              <a:lnSpc>
                <a:spcPct val="115000"/>
              </a:lnSpc>
              <a:spcBef>
                <a:spcPts val="0"/>
              </a:spcBef>
              <a:spcAft>
                <a:spcPts val="0"/>
              </a:spcAft>
              <a:buSzPts val="1800"/>
              <a:buNone/>
            </a:pPr>
            <a:endParaRPr sz="1600" b="1">
              <a:solidFill>
                <a:srgbClr val="004B53"/>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		</a:t>
            </a:r>
            <a:r>
              <a:rPr lang="en-US" b="1">
                <a:latin typeface="Montserrat"/>
                <a:ea typeface="Montserrat"/>
                <a:cs typeface="Montserrat"/>
                <a:sym typeface="Montserrat"/>
              </a:rPr>
              <a:t>Exploratory Data Analysis</a:t>
            </a:r>
            <a:endParaRPr b="1">
              <a:latin typeface="Montserrat"/>
              <a:ea typeface="Montserrat"/>
              <a:cs typeface="Montserrat"/>
              <a:sym typeface="Montserrat"/>
            </a:endParaRPr>
          </a:p>
          <a:p>
            <a:pPr marL="0" lvl="0" indent="0" algn="l" rtl="0">
              <a:lnSpc>
                <a:spcPct val="100000"/>
              </a:lnSpc>
              <a:spcBef>
                <a:spcPts val="0"/>
              </a:spcBef>
              <a:spcAft>
                <a:spcPts val="0"/>
              </a:spcAft>
              <a:buSzPts val="2800"/>
              <a:buNone/>
            </a:pPr>
            <a:r>
              <a:rPr lang="en-US" b="1">
                <a:latin typeface="Montserrat"/>
                <a:ea typeface="Montserrat"/>
                <a:cs typeface="Montserrat"/>
                <a:sym typeface="Montserrat"/>
              </a:rPr>
              <a:t>    Defaulters:</a:t>
            </a:r>
            <a:endParaRPr b="1">
              <a:latin typeface="Montserrat"/>
              <a:ea typeface="Montserrat"/>
              <a:cs typeface="Montserrat"/>
              <a:sym typeface="Montserrat"/>
            </a:endParaRPr>
          </a:p>
          <a:p>
            <a:pPr marL="0" lvl="0" indent="0" algn="l" rtl="0">
              <a:lnSpc>
                <a:spcPct val="100000"/>
              </a:lnSpc>
              <a:spcBef>
                <a:spcPts val="0"/>
              </a:spcBef>
              <a:spcAft>
                <a:spcPts val="0"/>
              </a:spcAft>
              <a:buSzPts val="2800"/>
              <a:buNone/>
            </a:pPr>
            <a:endParaRPr b="1">
              <a:latin typeface="Montserrat"/>
              <a:ea typeface="Montserrat"/>
              <a:cs typeface="Montserrat"/>
              <a:sym typeface="Montserrat"/>
            </a:endParaRPr>
          </a:p>
        </p:txBody>
      </p:sp>
      <p:sp>
        <p:nvSpPr>
          <p:cNvPr id="93" name="Google Shape;93;p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None/>
            </a:pPr>
            <a:endParaRPr>
              <a:solidFill>
                <a:srgbClr val="004B53"/>
              </a:solidFill>
            </a:endParaRPr>
          </a:p>
          <a:p>
            <a:pPr marL="457200" lvl="0" indent="-342900" algn="l" rtl="0">
              <a:lnSpc>
                <a:spcPct val="115000"/>
              </a:lnSpc>
              <a:spcBef>
                <a:spcPts val="0"/>
              </a:spcBef>
              <a:spcAft>
                <a:spcPts val="0"/>
              </a:spcAft>
              <a:buSzPts val="1800"/>
              <a:buChar char="●"/>
            </a:pPr>
            <a:r>
              <a:rPr lang="en-US" b="1">
                <a:solidFill>
                  <a:srgbClr val="004B53"/>
                </a:solidFill>
                <a:latin typeface="Montserrat"/>
                <a:ea typeface="Montserrat"/>
                <a:cs typeface="Montserrat"/>
                <a:sym typeface="Montserrat"/>
              </a:rPr>
              <a:t>Non-defaulter were 23364, Defaulter </a:t>
            </a:r>
            <a:endParaRPr/>
          </a:p>
          <a:p>
            <a:pPr marL="457200" lvl="0" indent="-342900" algn="l" rtl="0">
              <a:lnSpc>
                <a:spcPct val="115000"/>
              </a:lnSpc>
              <a:spcBef>
                <a:spcPts val="0"/>
              </a:spcBef>
              <a:spcAft>
                <a:spcPts val="0"/>
              </a:spcAft>
              <a:buSzPts val="1800"/>
              <a:buChar char="●"/>
            </a:pPr>
            <a:r>
              <a:rPr lang="en-US" b="1">
                <a:solidFill>
                  <a:srgbClr val="004B53"/>
                </a:solidFill>
                <a:latin typeface="Montserrat"/>
                <a:ea typeface="Montserrat"/>
                <a:cs typeface="Montserrat"/>
                <a:sym typeface="Montserrat"/>
              </a:rPr>
              <a:t>were 6636</a:t>
            </a:r>
            <a:endParaRPr/>
          </a:p>
          <a:p>
            <a:pPr marL="457200" lvl="0" indent="-228600" algn="l" rtl="0">
              <a:lnSpc>
                <a:spcPct val="115000"/>
              </a:lnSpc>
              <a:spcBef>
                <a:spcPts val="0"/>
              </a:spcBef>
              <a:spcAft>
                <a:spcPts val="0"/>
              </a:spcAft>
              <a:buSzPts val="1800"/>
              <a:buNone/>
            </a:pPr>
            <a:endParaRPr b="1">
              <a:solidFill>
                <a:srgbClr val="004B53"/>
              </a:solidFill>
              <a:latin typeface="Montserrat"/>
              <a:ea typeface="Montserrat"/>
              <a:cs typeface="Montserrat"/>
              <a:sym typeface="Montserrat"/>
            </a:endParaRPr>
          </a:p>
          <a:p>
            <a:pPr marL="457200" lvl="0" indent="-342900" algn="l" rtl="0">
              <a:lnSpc>
                <a:spcPct val="115000"/>
              </a:lnSpc>
              <a:spcBef>
                <a:spcPts val="0"/>
              </a:spcBef>
              <a:spcAft>
                <a:spcPts val="0"/>
              </a:spcAft>
              <a:buSzPts val="1800"/>
              <a:buChar char="●"/>
            </a:pPr>
            <a:r>
              <a:rPr lang="en-US" b="1">
                <a:solidFill>
                  <a:srgbClr val="004B53"/>
                </a:solidFill>
                <a:latin typeface="Montserrat"/>
                <a:ea typeface="Montserrat"/>
                <a:cs typeface="Montserrat"/>
                <a:sym typeface="Montserrat"/>
              </a:rPr>
              <a:t>The above pie charts said </a:t>
            </a:r>
            <a:endParaRPr/>
          </a:p>
          <a:p>
            <a:pPr marL="457200" lvl="0" indent="-342900" algn="l" rtl="0">
              <a:lnSpc>
                <a:spcPct val="115000"/>
              </a:lnSpc>
              <a:spcBef>
                <a:spcPts val="0"/>
              </a:spcBef>
              <a:spcAft>
                <a:spcPts val="0"/>
              </a:spcAft>
              <a:buSzPts val="1800"/>
              <a:buChar char="●"/>
            </a:pPr>
            <a:r>
              <a:rPr lang="en-US" b="1">
                <a:solidFill>
                  <a:srgbClr val="004B53"/>
                </a:solidFill>
                <a:latin typeface="Montserrat"/>
                <a:ea typeface="Montserrat"/>
                <a:cs typeface="Montserrat"/>
                <a:sym typeface="Montserrat"/>
              </a:rPr>
              <a:t>Non-defaulters 77.88% ,and defaulter</a:t>
            </a:r>
            <a:endParaRPr/>
          </a:p>
          <a:p>
            <a:pPr marL="457200" lvl="0" indent="-342900" algn="l" rtl="0">
              <a:lnSpc>
                <a:spcPct val="115000"/>
              </a:lnSpc>
              <a:spcBef>
                <a:spcPts val="0"/>
              </a:spcBef>
              <a:spcAft>
                <a:spcPts val="0"/>
              </a:spcAft>
              <a:buSzPts val="1800"/>
              <a:buChar char="●"/>
            </a:pPr>
            <a:r>
              <a:rPr lang="en-US" b="1">
                <a:solidFill>
                  <a:srgbClr val="004B53"/>
                </a:solidFill>
                <a:latin typeface="Montserrat"/>
                <a:ea typeface="Montserrat"/>
                <a:cs typeface="Montserrat"/>
                <a:sym typeface="Montserrat"/>
              </a:rPr>
              <a:t> were 22.12%</a:t>
            </a:r>
            <a:endParaRPr/>
          </a:p>
          <a:p>
            <a:pPr marL="457200" lvl="0" indent="-342900" algn="l" rtl="0">
              <a:lnSpc>
                <a:spcPct val="115000"/>
              </a:lnSpc>
              <a:spcBef>
                <a:spcPts val="0"/>
              </a:spcBef>
              <a:spcAft>
                <a:spcPts val="0"/>
              </a:spcAft>
              <a:buSzPts val="1800"/>
              <a:buChar char="●"/>
            </a:pPr>
            <a:r>
              <a:rPr lang="en-US">
                <a:solidFill>
                  <a:srgbClr val="004B53"/>
                </a:solidFill>
              </a:rPr>
              <a:t/>
            </a:r>
            <a:br>
              <a:rPr lang="en-US">
                <a:solidFill>
                  <a:srgbClr val="004B53"/>
                </a:solidFill>
              </a:rPr>
            </a:br>
            <a:endParaRPr>
              <a:solidFill>
                <a:srgbClr val="004B53"/>
              </a:solidFill>
            </a:endParaRPr>
          </a:p>
        </p:txBody>
      </p:sp>
      <p:pic>
        <p:nvPicPr>
          <p:cNvPr id="94" name="Google Shape;94;p7" descr="C1.png"/>
          <p:cNvPicPr preferRelativeResize="0"/>
          <p:nvPr/>
        </p:nvPicPr>
        <p:blipFill rotWithShape="1">
          <a:blip r:embed="rId3">
            <a:alphaModFix/>
          </a:blip>
          <a:srcRect/>
          <a:stretch/>
        </p:blipFill>
        <p:spPr>
          <a:xfrm>
            <a:off x="5029200" y="1521069"/>
            <a:ext cx="3622431" cy="254977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		</a:t>
            </a:r>
            <a:r>
              <a:rPr lang="en-US" b="1">
                <a:latin typeface="Montserrat"/>
                <a:ea typeface="Montserrat"/>
                <a:cs typeface="Montserrat"/>
                <a:sym typeface="Montserrat"/>
              </a:rPr>
              <a:t>Credit Limit Balance Analysis</a:t>
            </a:r>
            <a:endParaRPr b="1">
              <a:latin typeface="Montserrat"/>
              <a:ea typeface="Montserrat"/>
              <a:cs typeface="Montserrat"/>
              <a:sym typeface="Montserrat"/>
            </a:endParaRPr>
          </a:p>
        </p:txBody>
      </p:sp>
      <p:sp>
        <p:nvSpPr>
          <p:cNvPr id="100" name="Google Shape;100;p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solidFill>
                <a:srgbClr val="004B53"/>
              </a:solidFill>
            </a:endParaRPr>
          </a:p>
          <a:p>
            <a:pPr marL="457200" lvl="0" indent="-342900" algn="l" rtl="0">
              <a:lnSpc>
                <a:spcPct val="115000"/>
              </a:lnSpc>
              <a:spcBef>
                <a:spcPts val="0"/>
              </a:spcBef>
              <a:spcAft>
                <a:spcPts val="0"/>
              </a:spcAft>
              <a:buSzPts val="1800"/>
              <a:buChar char="●"/>
            </a:pPr>
            <a:r>
              <a:rPr lang="en-US" sz="1600" b="1">
                <a:solidFill>
                  <a:srgbClr val="004B53"/>
                </a:solidFill>
                <a:latin typeface="Montserrat"/>
                <a:ea typeface="Montserrat"/>
                <a:cs typeface="Montserrat"/>
                <a:sym typeface="Montserrat"/>
              </a:rPr>
              <a:t>Most of people available credit balance is 50,000 to 3365 members. </a:t>
            </a:r>
            <a:endParaRPr/>
          </a:p>
          <a:p>
            <a:pPr marL="457200" lvl="0" indent="-342900" algn="l" rtl="0">
              <a:lnSpc>
                <a:spcPct val="115000"/>
              </a:lnSpc>
              <a:spcBef>
                <a:spcPts val="0"/>
              </a:spcBef>
              <a:spcAft>
                <a:spcPts val="0"/>
              </a:spcAft>
              <a:buSzPts val="1800"/>
              <a:buChar char="●"/>
            </a:pPr>
            <a:r>
              <a:rPr lang="en-US" sz="1600" b="1">
                <a:solidFill>
                  <a:srgbClr val="004B53"/>
                </a:solidFill>
                <a:latin typeface="Montserrat"/>
                <a:ea typeface="Montserrat"/>
                <a:cs typeface="Montserrat"/>
                <a:sym typeface="Montserrat"/>
              </a:rPr>
              <a:t>Maximum available credit balance limit is 1,00,000</a:t>
            </a:r>
            <a:endParaRPr/>
          </a:p>
          <a:p>
            <a:pPr marL="457200" lvl="0" indent="-342900" algn="l" rtl="0">
              <a:lnSpc>
                <a:spcPct val="115000"/>
              </a:lnSpc>
              <a:spcBef>
                <a:spcPts val="0"/>
              </a:spcBef>
              <a:spcAft>
                <a:spcPts val="0"/>
              </a:spcAft>
              <a:buSzPts val="1800"/>
              <a:buChar char="●"/>
            </a:pPr>
            <a:r>
              <a:rPr lang="en-US" sz="1600" b="1">
                <a:solidFill>
                  <a:srgbClr val="004B53"/>
                </a:solidFill>
                <a:latin typeface="Montserrat"/>
                <a:ea typeface="Montserrat"/>
                <a:cs typeface="Montserrat"/>
                <a:sym typeface="Montserrat"/>
              </a:rPr>
              <a:t>Minimum available credit balance limit is 10,000</a:t>
            </a:r>
            <a:endParaRPr sz="1600" b="1">
              <a:latin typeface="Montserrat"/>
              <a:ea typeface="Montserrat"/>
              <a:cs typeface="Montserrat"/>
              <a:sym typeface="Montserrat"/>
            </a:endParaRPr>
          </a:p>
        </p:txBody>
      </p:sp>
      <p:pic>
        <p:nvPicPr>
          <p:cNvPr id="101" name="Google Shape;101;p8" descr="C2.png"/>
          <p:cNvPicPr preferRelativeResize="0"/>
          <p:nvPr/>
        </p:nvPicPr>
        <p:blipFill rotWithShape="1">
          <a:blip r:embed="rId3">
            <a:alphaModFix/>
          </a:blip>
          <a:srcRect/>
          <a:stretch/>
        </p:blipFill>
        <p:spPr>
          <a:xfrm>
            <a:off x="325315" y="1125415"/>
            <a:ext cx="8423031" cy="257614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			</a:t>
            </a:r>
            <a:r>
              <a:rPr lang="en-US" b="1">
                <a:latin typeface="Montserrat"/>
                <a:ea typeface="Montserrat"/>
                <a:cs typeface="Montserrat"/>
                <a:sym typeface="Montserrat"/>
              </a:rPr>
              <a:t>Gender Analysis</a:t>
            </a:r>
            <a:endParaRPr b="1">
              <a:latin typeface="Montserrat"/>
              <a:ea typeface="Montserrat"/>
              <a:cs typeface="Montserrat"/>
              <a:sym typeface="Montserrat"/>
            </a:endParaRPr>
          </a:p>
        </p:txBody>
      </p:sp>
      <p:sp>
        <p:nvSpPr>
          <p:cNvPr id="107" name="Google Shape;107;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SzPts val="1800"/>
              <a:buNone/>
            </a:pPr>
            <a:endParaRPr>
              <a:solidFill>
                <a:srgbClr val="004B53"/>
              </a:solidFill>
            </a:endParaRPr>
          </a:p>
          <a:p>
            <a:pPr marL="457200" lvl="0" indent="-228600" algn="l" rtl="0">
              <a:lnSpc>
                <a:spcPct val="115000"/>
              </a:lnSpc>
              <a:spcBef>
                <a:spcPts val="0"/>
              </a:spcBef>
              <a:spcAft>
                <a:spcPts val="0"/>
              </a:spcAft>
              <a:buSzPts val="1800"/>
              <a:buNone/>
            </a:pPr>
            <a:endParaRPr>
              <a:solidFill>
                <a:srgbClr val="004B53"/>
              </a:solidFill>
            </a:endParaRPr>
          </a:p>
          <a:p>
            <a:pPr marL="457200" lvl="0" indent="-228600" algn="l" rtl="0">
              <a:lnSpc>
                <a:spcPct val="115000"/>
              </a:lnSpc>
              <a:spcBef>
                <a:spcPts val="0"/>
              </a:spcBef>
              <a:spcAft>
                <a:spcPts val="0"/>
              </a:spcAft>
              <a:buSzPts val="1800"/>
              <a:buNone/>
            </a:pPr>
            <a:endParaRPr>
              <a:solidFill>
                <a:srgbClr val="004B53"/>
              </a:solidFill>
            </a:endParaRPr>
          </a:p>
          <a:p>
            <a:pPr marL="457200" lvl="0" indent="-342900" algn="l" rtl="0">
              <a:lnSpc>
                <a:spcPct val="115000"/>
              </a:lnSpc>
              <a:spcBef>
                <a:spcPts val="0"/>
              </a:spcBef>
              <a:spcAft>
                <a:spcPts val="0"/>
              </a:spcAft>
              <a:buSzPts val="1800"/>
              <a:buChar char="●"/>
            </a:pPr>
            <a:r>
              <a:rPr lang="en-US" b="1">
                <a:solidFill>
                  <a:srgbClr val="004B53"/>
                </a:solidFill>
                <a:latin typeface="Montserrat"/>
                <a:ea typeface="Montserrat"/>
                <a:cs typeface="Montserrat"/>
                <a:sym typeface="Montserrat"/>
              </a:rPr>
              <a:t>Male are 11,888 </a:t>
            </a:r>
            <a:endParaRPr/>
          </a:p>
          <a:p>
            <a:pPr marL="457200" lvl="0" indent="-342900" algn="l" rtl="0">
              <a:lnSpc>
                <a:spcPct val="115000"/>
              </a:lnSpc>
              <a:spcBef>
                <a:spcPts val="0"/>
              </a:spcBef>
              <a:spcAft>
                <a:spcPts val="0"/>
              </a:spcAft>
              <a:buSzPts val="1800"/>
              <a:buChar char="●"/>
            </a:pPr>
            <a:r>
              <a:rPr lang="en-US" b="1">
                <a:solidFill>
                  <a:srgbClr val="004B53"/>
                </a:solidFill>
                <a:latin typeface="Montserrat"/>
                <a:ea typeface="Montserrat"/>
                <a:cs typeface="Montserrat"/>
                <a:sym typeface="Montserrat"/>
              </a:rPr>
              <a:t>represented </a:t>
            </a:r>
            <a:endParaRPr/>
          </a:p>
          <a:p>
            <a:pPr marL="457200" lvl="0" indent="-342900" algn="l" rtl="0">
              <a:lnSpc>
                <a:spcPct val="115000"/>
              </a:lnSpc>
              <a:spcBef>
                <a:spcPts val="0"/>
              </a:spcBef>
              <a:spcAft>
                <a:spcPts val="0"/>
              </a:spcAft>
              <a:buSzPts val="1800"/>
              <a:buChar char="●"/>
            </a:pPr>
            <a:r>
              <a:rPr lang="en-US" b="1">
                <a:solidFill>
                  <a:srgbClr val="004B53"/>
                </a:solidFill>
                <a:latin typeface="Montserrat"/>
                <a:ea typeface="Montserrat"/>
                <a:cs typeface="Montserrat"/>
                <a:sym typeface="Montserrat"/>
              </a:rPr>
              <a:t>as 1 and female are 18,112 </a:t>
            </a:r>
            <a:endParaRPr/>
          </a:p>
          <a:p>
            <a:pPr marL="457200" lvl="0" indent="-342900" algn="l" rtl="0">
              <a:lnSpc>
                <a:spcPct val="115000"/>
              </a:lnSpc>
              <a:spcBef>
                <a:spcPts val="0"/>
              </a:spcBef>
              <a:spcAft>
                <a:spcPts val="0"/>
              </a:spcAft>
              <a:buSzPts val="1800"/>
              <a:buChar char="●"/>
            </a:pPr>
            <a:r>
              <a:rPr lang="en-US" b="1">
                <a:solidFill>
                  <a:srgbClr val="004B53"/>
                </a:solidFill>
                <a:latin typeface="Montserrat"/>
                <a:ea typeface="Montserrat"/>
                <a:cs typeface="Montserrat"/>
                <a:sym typeface="Montserrat"/>
              </a:rPr>
              <a:t>represented as 2</a:t>
            </a:r>
            <a:endParaRPr b="1">
              <a:solidFill>
                <a:srgbClr val="004B53"/>
              </a:solidFill>
              <a:latin typeface="Montserrat"/>
              <a:ea typeface="Montserrat"/>
              <a:cs typeface="Montserrat"/>
              <a:sym typeface="Montserrat"/>
            </a:endParaRPr>
          </a:p>
        </p:txBody>
      </p:sp>
      <p:pic>
        <p:nvPicPr>
          <p:cNvPr id="108" name="Google Shape;108;p9" descr="C3.png"/>
          <p:cNvPicPr preferRelativeResize="0"/>
          <p:nvPr/>
        </p:nvPicPr>
        <p:blipFill rotWithShape="1">
          <a:blip r:embed="rId3">
            <a:alphaModFix/>
          </a:blip>
          <a:srcRect/>
          <a:stretch/>
        </p:blipFill>
        <p:spPr>
          <a:xfrm>
            <a:off x="3771900" y="1556238"/>
            <a:ext cx="5046784" cy="2781214"/>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1084</Words>
  <Application>Microsoft Office PowerPoint</Application>
  <PresentationFormat>On-screen Show (16:9)</PresentationFormat>
  <Paragraphs>390</Paragraphs>
  <Slides>39</Slides>
  <Notes>39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Roboto</vt:lpstr>
      <vt:lpstr>Arial</vt:lpstr>
      <vt:lpstr>Montserrat</vt:lpstr>
      <vt:lpstr>Simple Light</vt:lpstr>
      <vt:lpstr>           Capstone Project-3 Credit Card Default Prediction Individual Member Ishwarya    </vt:lpstr>
      <vt:lpstr>                   Content </vt:lpstr>
      <vt:lpstr>        Introduction</vt:lpstr>
      <vt:lpstr>          Problem Statement</vt:lpstr>
      <vt:lpstr>   Data Summary</vt:lpstr>
      <vt:lpstr>                         Data Analysis Steps</vt:lpstr>
      <vt:lpstr>  Exploratory Data Analysis     Defaulters: </vt:lpstr>
      <vt:lpstr>  Credit Limit Balance Analysis</vt:lpstr>
      <vt:lpstr>   Gender Analysis</vt:lpstr>
      <vt:lpstr>   Education Analysis</vt:lpstr>
      <vt:lpstr>     Marital Status Analysis</vt:lpstr>
      <vt:lpstr>   Age Distribution</vt:lpstr>
      <vt:lpstr>      Bill Amount Distribution</vt:lpstr>
      <vt:lpstr>   Bill Amount Distribution</vt:lpstr>
      <vt:lpstr>   Bill Amount Distribution</vt:lpstr>
      <vt:lpstr>      Bill Amount Distribution</vt:lpstr>
      <vt:lpstr>           Previous Payment Distribution                                           (September Month) </vt:lpstr>
      <vt:lpstr>   August Payment Distribution</vt:lpstr>
      <vt:lpstr>            July Payment Distribution  </vt:lpstr>
      <vt:lpstr>  June Payment Distribution</vt:lpstr>
      <vt:lpstr>  May Payment Distribution</vt:lpstr>
      <vt:lpstr>   April Payment Distribution</vt:lpstr>
      <vt:lpstr>            Distribution Of Previous Payment</vt:lpstr>
      <vt:lpstr>          Distribution Of Previous Payment</vt:lpstr>
      <vt:lpstr>             Distribution Of Previous Payment</vt:lpstr>
      <vt:lpstr>   Bivariate Analysis                          Gender wise Defaulters</vt:lpstr>
      <vt:lpstr>  Education Wise Defaulters</vt:lpstr>
      <vt:lpstr>  Marital Wise Defaulters</vt:lpstr>
      <vt:lpstr>   Age Wise Defaulters</vt:lpstr>
      <vt:lpstr>         </vt:lpstr>
      <vt:lpstr>Applying SMOTE(Synthetic Minority Oversampling Technique)</vt:lpstr>
      <vt:lpstr>   Logistic Regression</vt:lpstr>
      <vt:lpstr>  Random Forest Classifier</vt:lpstr>
      <vt:lpstr>             KNN Classifier</vt:lpstr>
      <vt:lpstr>        XGBoost Classifier</vt:lpstr>
      <vt:lpstr>          Summary For Train and Test Data</vt:lpstr>
      <vt:lpstr>   Challenges</vt:lpstr>
      <vt:lpstr>   Conclusion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Project-3 Credit Card Default Prediction Individual Member Ishwarya    </dc:title>
  <dc:creator>KARTHIK</dc:creator>
  <cp:lastModifiedBy>Windows User</cp:lastModifiedBy>
  <cp:revision>1</cp:revision>
  <dcterms:modified xsi:type="dcterms:W3CDTF">2022-04-02T15:02:28Z</dcterms:modified>
</cp:coreProperties>
</file>