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type="screen16x9" cy="5143500" cx="9144000"/>
  <p:notesSz cx="6858000" cy="9144000"/>
  <p:embeddedFontLst>
    <p:embeddedFont>
      <p:font typeface="Montserrat" panose="020B0604020202020204" charset="0"/>
      <p:regular r:id="rId28"/>
      <p:bold r:id="rId29"/>
      <p:italic r:id="rId30"/>
      <p:boldItalic r:id="rId3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font" Target="fonts/font1.fntdata"/><Relationship Id="rId29" Type="http://schemas.openxmlformats.org/officeDocument/2006/relationships/font" Target="fonts/font2.fntdata"/><Relationship Id="rId30" Type="http://schemas.openxmlformats.org/officeDocument/2006/relationships/font" Target="fonts/font3.fntdata"/><Relationship Id="rId31" Type="http://schemas.openxmlformats.org/officeDocument/2006/relationships/font" Target="fonts/font4.fntdata"/><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Shape 2"/>
        <p:cNvGrpSpPr/>
        <p:nvPr/>
      </p:nvGrpSpPr>
      <p:grpSpPr>
        <a:xfrm>
          <a:off x="0" y="0"/>
          <a:ext cx="0" cy="0"/>
          <a:chOff x="0" y="0"/>
          <a:chExt cx="0" cy="0"/>
        </a:xfrm>
      </p:grpSpPr>
      <p:sp>
        <p:nvSpPr>
          <p:cNvPr id="1048667" name="Google Shape;3;n"/>
          <p:cNvSpPr>
            <a:spLocks noChangeAspect="1" noRot="1" noGrp="1"/>
          </p:cNvSpPr>
          <p:nvPr>
            <p:ph type="sldImg" idx="2"/>
          </p:nvPr>
        </p:nvSpPr>
        <p:spPr>
          <a:xfrm>
            <a:off x="381309"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1"/>
        <p:cNvGrpSpPr/>
        <p:nvPr/>
      </p:nvGrpSpPr>
      <p:grpSpPr>
        <a:xfrm>
          <a:off x="0" y="0"/>
          <a:ext cx="0" cy="0"/>
          <a:chOff x="0" y="0"/>
          <a:chExt cx="0" cy="0"/>
        </a:xfrm>
      </p:grpSpPr>
      <p:sp>
        <p:nvSpPr>
          <p:cNvPr id="1048583" name="Google Shape;52;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4" name="Google Shape;53;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6"/>
        <p:cNvGrpSpPr/>
        <p:nvPr/>
      </p:nvGrpSpPr>
      <p:grpSpPr>
        <a:xfrm>
          <a:off x="0" y="0"/>
          <a:ext cx="0" cy="0"/>
          <a:chOff x="0" y="0"/>
          <a:chExt cx="0" cy="0"/>
        </a:xfrm>
      </p:grpSpPr>
      <p:sp>
        <p:nvSpPr>
          <p:cNvPr id="1048589" name="Google Shape;57;gbd08f57e3d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58;gbd08f57e3d_0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0"/>
        <p:cNvGrpSpPr/>
        <p:nvPr/>
      </p:nvGrpSpPr>
      <p:grpSpPr>
        <a:xfrm>
          <a:off x="0" y="0"/>
          <a:ext cx="0" cy="0"/>
          <a:chOff x="0" y="0"/>
          <a:chExt cx="0" cy="0"/>
        </a:xfrm>
      </p:grpSpPr>
      <p:sp>
        <p:nvSpPr>
          <p:cNvPr id="1048579" name="Google Shape;11;p2"/>
          <p:cNvSpPr txBox="1">
            <a:spLocks noGrp="1"/>
          </p:cNvSpPr>
          <p:nvPr>
            <p:ph type="ctrTitle"/>
          </p:nvPr>
        </p:nvSpPr>
        <p:spPr>
          <a:xfrm>
            <a:off x="311708" y="744575"/>
            <a:ext cx="8520600" cy="20526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5200"/>
              <a:buNone/>
              <a:defRPr sz="5200"/>
            </a:lvl1pPr>
            <a:lvl2pPr algn="ctr" lvl="1">
              <a:lnSpc>
                <a:spcPct val="100000"/>
              </a:lnSpc>
              <a:spcBef>
                <a:spcPts val="0"/>
              </a:spcBef>
              <a:spcAft>
                <a:spcPts val="0"/>
              </a:spcAft>
              <a:buSzPts val="5200"/>
              <a:buNone/>
              <a:defRPr sz="5200"/>
            </a:lvl2pPr>
            <a:lvl3pPr algn="ctr" lvl="2">
              <a:lnSpc>
                <a:spcPct val="100000"/>
              </a:lnSpc>
              <a:spcBef>
                <a:spcPts val="0"/>
              </a:spcBef>
              <a:spcAft>
                <a:spcPts val="0"/>
              </a:spcAft>
              <a:buSzPts val="5200"/>
              <a:buNone/>
              <a:defRPr sz="5200"/>
            </a:lvl3pPr>
            <a:lvl4pPr algn="ctr" lvl="3">
              <a:lnSpc>
                <a:spcPct val="100000"/>
              </a:lnSpc>
              <a:spcBef>
                <a:spcPts val="0"/>
              </a:spcBef>
              <a:spcAft>
                <a:spcPts val="0"/>
              </a:spcAft>
              <a:buSzPts val="5200"/>
              <a:buNone/>
              <a:defRPr sz="5200"/>
            </a:lvl4pPr>
            <a:lvl5pPr algn="ctr" lvl="4">
              <a:lnSpc>
                <a:spcPct val="100000"/>
              </a:lnSpc>
              <a:spcBef>
                <a:spcPts val="0"/>
              </a:spcBef>
              <a:spcAft>
                <a:spcPts val="0"/>
              </a:spcAft>
              <a:buSzPts val="5200"/>
              <a:buNone/>
              <a:defRPr sz="5200"/>
            </a:lvl5pPr>
            <a:lvl6pPr algn="ctr" lvl="5">
              <a:lnSpc>
                <a:spcPct val="100000"/>
              </a:lnSpc>
              <a:spcBef>
                <a:spcPts val="0"/>
              </a:spcBef>
              <a:spcAft>
                <a:spcPts val="0"/>
              </a:spcAft>
              <a:buSzPts val="5200"/>
              <a:buNone/>
              <a:defRPr sz="5200"/>
            </a:lvl6pPr>
            <a:lvl7pPr algn="ctr" lvl="6">
              <a:lnSpc>
                <a:spcPct val="100000"/>
              </a:lnSpc>
              <a:spcBef>
                <a:spcPts val="0"/>
              </a:spcBef>
              <a:spcAft>
                <a:spcPts val="0"/>
              </a:spcAft>
              <a:buSzPts val="5200"/>
              <a:buNone/>
              <a:defRPr sz="5200"/>
            </a:lvl7pPr>
            <a:lvl8pPr algn="ctr" lvl="7">
              <a:lnSpc>
                <a:spcPct val="100000"/>
              </a:lnSpc>
              <a:spcBef>
                <a:spcPts val="0"/>
              </a:spcBef>
              <a:spcAft>
                <a:spcPts val="0"/>
              </a:spcAft>
              <a:buSzPts val="5200"/>
              <a:buNone/>
              <a:defRPr sz="5200"/>
            </a:lvl8pPr>
            <a:lvl9pPr algn="ctr" lvl="8">
              <a:lnSpc>
                <a:spcPct val="100000"/>
              </a:lnSpc>
              <a:spcBef>
                <a:spcPts val="0"/>
              </a:spcBef>
              <a:spcAft>
                <a:spcPts val="0"/>
              </a:spcAft>
              <a:buSzPts val="5200"/>
              <a:buNone/>
              <a:defRPr sz="5200"/>
            </a:lvl9pPr>
          </a:lstStyle>
          <a:p/>
        </p:txBody>
      </p:sp>
      <p:sp>
        <p:nvSpPr>
          <p:cNvPr id="1048580" name="Google Shape;12;p2"/>
          <p:cNvSpPr txBox="1">
            <a:spLocks noGrp="1"/>
          </p:cNvSpPr>
          <p:nvPr>
            <p:ph type="subTitle" idx="1"/>
          </p:nvPr>
        </p:nvSpPr>
        <p:spPr>
          <a:xfrm>
            <a:off x="311700" y="2834125"/>
            <a:ext cx="8520600" cy="7926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581" name="Google Shape;13;p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5" name="Shape 45"/>
        <p:cNvGrpSpPr/>
        <p:nvPr/>
      </p:nvGrpSpPr>
      <p:grpSpPr>
        <a:xfrm>
          <a:off x="0" y="0"/>
          <a:ext cx="0" cy="0"/>
          <a:chOff x="0" y="0"/>
          <a:chExt cx="0" cy="0"/>
        </a:xfrm>
      </p:grpSpPr>
      <p:sp>
        <p:nvSpPr>
          <p:cNvPr id="1048655" name="Google Shape;46;p11"/>
          <p:cNvSpPr txBox="1">
            <a:spLocks noGrp="1"/>
          </p:cNvSpPr>
          <p:nvPr>
            <p:ph type="title" hasCustomPrompt="1"/>
          </p:nvPr>
        </p:nvSpPr>
        <p:spPr>
          <a:xfrm>
            <a:off x="311700" y="1106125"/>
            <a:ext cx="8520600" cy="19638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12000"/>
              <a:buNone/>
              <a:defRPr sz="12000"/>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a:r>
              <a:t>xx%</a:t>
            </a:r>
          </a:p>
        </p:txBody>
      </p:sp>
      <p:sp>
        <p:nvSpPr>
          <p:cNvPr id="1048656" name="Google Shape;47;p11"/>
          <p:cNvSpPr txBox="1">
            <a:spLocks noGrp="1"/>
          </p:cNvSpPr>
          <p:nvPr>
            <p:ph type="body" idx="1"/>
          </p:nvPr>
        </p:nvSpPr>
        <p:spPr>
          <a:xfrm>
            <a:off x="311700" y="3152225"/>
            <a:ext cx="8520600" cy="1300500"/>
          </a:xfrm>
          <a:prstGeom prst="rect"/>
          <a:noFill/>
          <a:ln>
            <a:noFill/>
          </a:ln>
        </p:spPr>
        <p:txBody>
          <a:bodyPr anchor="t" anchorCtr="0" bIns="91425" lIns="91425" rIns="91425" spcFirstLastPara="1" tIns="91425" wrap="square">
            <a:noAutofit/>
          </a:bodyPr>
          <a:lstStyle>
            <a:lvl1pPr algn="ctr" indent="-342900" lvl="0" marL="457200">
              <a:lnSpc>
                <a:spcPct val="115000"/>
              </a:lnSpc>
              <a:spcBef>
                <a:spcPts val="0"/>
              </a:spcBef>
              <a:spcAft>
                <a:spcPts val="0"/>
              </a:spcAft>
              <a:buSzPts val="1800"/>
              <a:buChar char="●"/>
            </a:lvl1pPr>
            <a:lvl2pPr algn="ctr" indent="-317500" lvl="1" marL="914400">
              <a:lnSpc>
                <a:spcPct val="115000"/>
              </a:lnSpc>
              <a:spcBef>
                <a:spcPts val="1600"/>
              </a:spcBef>
              <a:spcAft>
                <a:spcPts val="0"/>
              </a:spcAft>
              <a:buSzPts val="1400"/>
              <a:buChar char="○"/>
            </a:lvl2pPr>
            <a:lvl3pPr algn="ctr" indent="-317500" lvl="2" marL="1371600">
              <a:lnSpc>
                <a:spcPct val="115000"/>
              </a:lnSpc>
              <a:spcBef>
                <a:spcPts val="1600"/>
              </a:spcBef>
              <a:spcAft>
                <a:spcPts val="0"/>
              </a:spcAft>
              <a:buSzPts val="1400"/>
              <a:buChar char="■"/>
            </a:lvl3pPr>
            <a:lvl4pPr algn="ctr" indent="-317500" lvl="3" marL="1828800">
              <a:lnSpc>
                <a:spcPct val="115000"/>
              </a:lnSpc>
              <a:spcBef>
                <a:spcPts val="1600"/>
              </a:spcBef>
              <a:spcAft>
                <a:spcPts val="0"/>
              </a:spcAft>
              <a:buSzPts val="1400"/>
              <a:buChar char="●"/>
            </a:lvl4pPr>
            <a:lvl5pPr algn="ctr" indent="-317500" lvl="4" marL="2286000">
              <a:lnSpc>
                <a:spcPct val="115000"/>
              </a:lnSpc>
              <a:spcBef>
                <a:spcPts val="1600"/>
              </a:spcBef>
              <a:spcAft>
                <a:spcPts val="0"/>
              </a:spcAft>
              <a:buSzPts val="1400"/>
              <a:buChar char="○"/>
            </a:lvl5pPr>
            <a:lvl6pPr algn="ctr" indent="-317500" lvl="5" marL="2743200">
              <a:lnSpc>
                <a:spcPct val="115000"/>
              </a:lnSpc>
              <a:spcBef>
                <a:spcPts val="1600"/>
              </a:spcBef>
              <a:spcAft>
                <a:spcPts val="0"/>
              </a:spcAft>
              <a:buSzPts val="1400"/>
              <a:buChar char="■"/>
            </a:lvl6pPr>
            <a:lvl7pPr algn="ctr" indent="-317500" lvl="6" marL="3200400">
              <a:lnSpc>
                <a:spcPct val="115000"/>
              </a:lnSpc>
              <a:spcBef>
                <a:spcPts val="1600"/>
              </a:spcBef>
              <a:spcAft>
                <a:spcPts val="0"/>
              </a:spcAft>
              <a:buSzPts val="1400"/>
              <a:buChar char="●"/>
            </a:lvl7pPr>
            <a:lvl8pPr algn="ctr" indent="-317500" lvl="7" marL="3657600">
              <a:lnSpc>
                <a:spcPct val="115000"/>
              </a:lnSpc>
              <a:spcBef>
                <a:spcPts val="1600"/>
              </a:spcBef>
              <a:spcAft>
                <a:spcPts val="0"/>
              </a:spcAft>
              <a:buSzPts val="1400"/>
              <a:buChar char="○"/>
            </a:lvl8pPr>
            <a:lvl9pPr algn="ctr" indent="-317500" lvl="8" marL="4114800">
              <a:lnSpc>
                <a:spcPct val="115000"/>
              </a:lnSpc>
              <a:spcBef>
                <a:spcPts val="1600"/>
              </a:spcBef>
              <a:spcAft>
                <a:spcPts val="1600"/>
              </a:spcAft>
              <a:buSzPts val="1400"/>
              <a:buChar char="■"/>
            </a:lvl9pPr>
          </a:lstStyle>
          <a:p/>
        </p:txBody>
      </p:sp>
      <p:sp>
        <p:nvSpPr>
          <p:cNvPr id="1048657" name="Google Shape;48;p1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3" name="Shape 49"/>
        <p:cNvGrpSpPr/>
        <p:nvPr/>
      </p:nvGrpSpPr>
      <p:grpSpPr>
        <a:xfrm>
          <a:off x="0" y="0"/>
          <a:ext cx="0" cy="0"/>
          <a:chOff x="0" y="0"/>
          <a:chExt cx="0" cy="0"/>
        </a:xfrm>
      </p:grpSpPr>
      <p:sp>
        <p:nvSpPr>
          <p:cNvPr id="1048652" name="Google Shape;50;p1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46" name="Shape 14"/>
        <p:cNvGrpSpPr/>
        <p:nvPr/>
      </p:nvGrpSpPr>
      <p:grpSpPr>
        <a:xfrm>
          <a:off x="0" y="0"/>
          <a:ext cx="0" cy="0"/>
          <a:chOff x="0" y="0"/>
          <a:chExt cx="0" cy="0"/>
        </a:xfrm>
      </p:grpSpPr>
      <p:sp>
        <p:nvSpPr>
          <p:cNvPr id="1048591" name="Google Shape;15;p3"/>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592" name="Google Shape;16;p3"/>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593" name="Google Shape;17;p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18"/>
        <p:cNvGrpSpPr/>
        <p:nvPr/>
      </p:nvGrpSpPr>
      <p:grpSpPr>
        <a:xfrm>
          <a:off x="0" y="0"/>
          <a:ext cx="0" cy="0"/>
          <a:chOff x="0" y="0"/>
          <a:chExt cx="0" cy="0"/>
        </a:xfrm>
      </p:grpSpPr>
      <p:sp>
        <p:nvSpPr>
          <p:cNvPr id="1048646" name="Google Shape;19;p4"/>
          <p:cNvSpPr txBox="1">
            <a:spLocks noGrp="1"/>
          </p:cNvSpPr>
          <p:nvPr>
            <p:ph type="title"/>
          </p:nvPr>
        </p:nvSpPr>
        <p:spPr>
          <a:xfrm>
            <a:off x="311700" y="2150850"/>
            <a:ext cx="8520600" cy="8418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sz="3600"/>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1048647" name="Google Shape;20;p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53" name="Shape 21"/>
        <p:cNvGrpSpPr/>
        <p:nvPr/>
      </p:nvGrpSpPr>
      <p:grpSpPr>
        <a:xfrm>
          <a:off x="0" y="0"/>
          <a:ext cx="0" cy="0"/>
          <a:chOff x="0" y="0"/>
          <a:chExt cx="0" cy="0"/>
        </a:xfrm>
      </p:grpSpPr>
      <p:sp>
        <p:nvSpPr>
          <p:cNvPr id="1048609" name="Google Shape;22;p5"/>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10" name="Google Shape;23;p5"/>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1" name="Google Shape;24;p5"/>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2" name="Google Shape;25;p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6" name="Shape 26"/>
        <p:cNvGrpSpPr/>
        <p:nvPr/>
      </p:nvGrpSpPr>
      <p:grpSpPr>
        <a:xfrm>
          <a:off x="0" y="0"/>
          <a:ext cx="0" cy="0"/>
          <a:chOff x="0" y="0"/>
          <a:chExt cx="0" cy="0"/>
        </a:xfrm>
      </p:grpSpPr>
      <p:sp>
        <p:nvSpPr>
          <p:cNvPr id="1048658" name="Google Shape;27;p6"/>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59" name="Google Shape;28;p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2" name="Shape 29"/>
        <p:cNvGrpSpPr/>
        <p:nvPr/>
      </p:nvGrpSpPr>
      <p:grpSpPr>
        <a:xfrm>
          <a:off x="0" y="0"/>
          <a:ext cx="0" cy="0"/>
          <a:chOff x="0" y="0"/>
          <a:chExt cx="0" cy="0"/>
        </a:xfrm>
      </p:grpSpPr>
      <p:sp>
        <p:nvSpPr>
          <p:cNvPr id="1048649" name="Google Shape;30;p7"/>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50" name="Google Shape;31;p7"/>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1" name="Google Shape;32;p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7" name="Shape 33"/>
        <p:cNvGrpSpPr/>
        <p:nvPr/>
      </p:nvGrpSpPr>
      <p:grpSpPr>
        <a:xfrm>
          <a:off x="0" y="0"/>
          <a:ext cx="0" cy="0"/>
          <a:chOff x="0" y="0"/>
          <a:chExt cx="0" cy="0"/>
        </a:xfrm>
      </p:grpSpPr>
      <p:sp>
        <p:nvSpPr>
          <p:cNvPr id="1048660" name="Google Shape;34;p8"/>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61" name="Google Shape;35;p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8" name="Shape 36"/>
        <p:cNvGrpSpPr/>
        <p:nvPr/>
      </p:nvGrpSpPr>
      <p:grpSpPr>
        <a:xfrm>
          <a:off x="0" y="0"/>
          <a:ext cx="0" cy="0"/>
          <a:chOff x="0" y="0"/>
          <a:chExt cx="0" cy="0"/>
        </a:xfrm>
      </p:grpSpPr>
      <p:sp>
        <p:nvSpPr>
          <p:cNvPr id="1048662" name="Google Shape;37;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3" name="Google Shape;38;p9"/>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4" name="Google Shape;39;p9"/>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5" name="Google Shape;40;p9"/>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66" name="Google Shape;41;p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4" name="Shape 42"/>
        <p:cNvGrpSpPr/>
        <p:nvPr/>
      </p:nvGrpSpPr>
      <p:grpSpPr>
        <a:xfrm>
          <a:off x="0" y="0"/>
          <a:ext cx="0" cy="0"/>
          <a:chOff x="0" y="0"/>
          <a:chExt cx="0" cy="0"/>
        </a:xfrm>
      </p:grpSpPr>
      <p:sp>
        <p:nvSpPr>
          <p:cNvPr id="1048653" name="Google Shape;43;p10"/>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54" name="Google Shape;44;p1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algn="l" indent="-342900" lvl="0" marL="457200" marR="0" rtl="0">
              <a:lnSpc>
                <a:spcPct val="115000"/>
              </a:lnSpc>
              <a:spcBef>
                <a:spcPts val="0"/>
              </a:spcBef>
              <a:spcAft>
                <a:spcPts val="0"/>
              </a:spcAft>
              <a:buClr>
                <a:schemeClr val="dk2"/>
              </a:buClr>
              <a:buSzPts val="1800"/>
              <a:buFont typeface="Arial"/>
              <a:buChar char="●"/>
              <a:defRPr b="0" cap="none" sz="1800" i="0" strike="noStrike" u="none">
                <a:solidFill>
                  <a:schemeClr val="dk2"/>
                </a:solidFill>
                <a:latin typeface="Arial"/>
                <a:ea typeface="Arial"/>
                <a:cs typeface="Arial"/>
                <a:sym typeface="Arial"/>
              </a:defRPr>
            </a:lvl1pPr>
            <a:lvl2pPr algn="l" indent="-317500" lvl="1" marL="914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2pPr>
            <a:lvl3pPr algn="l" indent="-317500" lvl="2" marL="1371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3pPr>
            <a:lvl4pPr algn="l" indent="-317500" lvl="3" marL="18288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4pPr>
            <a:lvl5pPr algn="l" indent="-317500" lvl="4" marL="22860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5pPr>
            <a:lvl6pPr algn="l" indent="-317500" lvl="5" marL="27432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6pPr>
            <a:lvl7pPr algn="l" indent="-317500" lvl="6" marL="32004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7pPr>
            <a:lvl8pPr algn="l" indent="-317500" lvl="7" marL="3657600" marR="0" rtl="0">
              <a:lnSpc>
                <a:spcPct val="115000"/>
              </a:lnSpc>
              <a:spcBef>
                <a:spcPts val="1600"/>
              </a:spcBef>
              <a:spcAft>
                <a:spcPts val="0"/>
              </a:spcAft>
              <a:buClr>
                <a:schemeClr val="dk2"/>
              </a:buClr>
              <a:buSzPts val="1400"/>
              <a:buFont typeface="Arial"/>
              <a:buChar char="○"/>
              <a:defRPr b="0" cap="none" sz="1400" i="0" strike="noStrike" u="none">
                <a:solidFill>
                  <a:schemeClr val="dk2"/>
                </a:solidFill>
                <a:latin typeface="Arial"/>
                <a:ea typeface="Arial"/>
                <a:cs typeface="Arial"/>
                <a:sym typeface="Arial"/>
              </a:defRPr>
            </a:lvl8pPr>
            <a:lvl9pPr algn="l" indent="-317500" lvl="8" marL="4114800" marR="0" rtl="0">
              <a:lnSpc>
                <a:spcPct val="115000"/>
              </a:lnSpc>
              <a:spcBef>
                <a:spcPts val="1600"/>
              </a:spcBef>
              <a:spcAft>
                <a:spcPts val="1600"/>
              </a:spcAft>
              <a:buClr>
                <a:schemeClr val="dk2"/>
              </a:buClr>
              <a:buSzPts val="1400"/>
              <a:buFont typeface="Arial"/>
              <a:buChar char="■"/>
              <a:defRPr b="0" cap="none" sz="1400" i="0" strike="noStrike" u="none">
                <a:solidFill>
                  <a:schemeClr val="dk2"/>
                </a:solidFill>
                <a:latin typeface="Arial"/>
                <a:ea typeface="Arial"/>
                <a:cs typeface="Arial"/>
                <a:sym typeface="Aria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GB"/>
              <a:t>‹#›</a:t>
            </a:fld>
          </a:p>
        </p:txBody>
      </p:sp>
      <p:pic>
        <p:nvPicPr>
          <p:cNvPr id="2097152" name="Google Shape;9;p1"/>
          <p:cNvPicPr preferRelativeResize="0">
            <a:picLocks/>
          </p:cNvPicPr>
          <p:nvPr/>
        </p:nvPicPr>
        <p:blipFill rotWithShape="1">
          <a:blip xmlns:r="http://schemas.openxmlformats.org/officeDocument/2006/relationships" r:embed="rId12">
            <a:alphaModFix/>
          </a:blip>
          <a:srcRect/>
          <a:stretch>
            <a:fillRect/>
          </a:stretch>
        </p:blipFill>
        <p:spPr>
          <a:xfrm>
            <a:off x="8602975" y="66525"/>
            <a:ext cx="348619" cy="35795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54"/>
        <p:cNvGrpSpPr/>
        <p:nvPr/>
      </p:nvGrpSpPr>
      <p:grpSpPr>
        <a:xfrm>
          <a:off x="0" y="0"/>
          <a:ext cx="0" cy="0"/>
          <a:chOff x="0" y="0"/>
          <a:chExt cx="0" cy="0"/>
        </a:xfrm>
      </p:grpSpPr>
      <p:sp>
        <p:nvSpPr>
          <p:cNvPr id="1048582" name="Google Shape;55;p13"/>
          <p:cNvSpPr txBox="1">
            <a:spLocks noGrp="1"/>
          </p:cNvSpPr>
          <p:nvPr>
            <p:ph type="ctrTitle"/>
          </p:nvPr>
        </p:nvSpPr>
        <p:spPr>
          <a:xfrm>
            <a:off x="315750" y="509500"/>
            <a:ext cx="8512500" cy="3784800"/>
          </a:xfrm>
          <a:prstGeom prst="rect"/>
          <a:noFill/>
          <a:ln>
            <a:noFill/>
          </a:ln>
        </p:spPr>
        <p:txBody>
          <a:bodyPr anchor="b" anchorCtr="0" bIns="91425" lIns="91425" rIns="91425" spcFirstLastPara="1" tIns="91425" wrap="square">
            <a:noAutofit/>
          </a:bodyPr>
          <a:p>
            <a:pPr algn="l" lvl="0"/>
            <a:r>
              <a:rPr b="1" dirty="0" sz="4200" lang="en-GB">
                <a:solidFill>
                  <a:srgbClr val="CC0000"/>
                </a:solidFill>
                <a:latin typeface="Montserrat"/>
                <a:ea typeface="Montserrat"/>
                <a:cs typeface="Montserrat"/>
                <a:sym typeface="Montserrat"/>
              </a:rPr>
              <a:t>           </a:t>
            </a:r>
            <a:r>
              <a:rPr b="1" dirty="0" sz="3600" lang="en-GB">
                <a:solidFill>
                  <a:srgbClr val="CC0000"/>
                </a:solidFill>
                <a:latin typeface="Montserrat"/>
                <a:ea typeface="Montserrat"/>
                <a:cs typeface="Montserrat"/>
                <a:sym typeface="Montserrat"/>
              </a:rPr>
              <a:t>Capstone Project - 1</a:t>
            </a:r>
            <a:br>
              <a:rPr b="1" dirty="0" sz="3600" lang="en-GB">
                <a:solidFill>
                  <a:srgbClr val="CC0000"/>
                </a:solidFill>
                <a:latin typeface="Montserrat"/>
                <a:ea typeface="Montserrat"/>
                <a:cs typeface="Montserrat"/>
                <a:sym typeface="Montserrat"/>
              </a:rPr>
            </a:br>
            <a:r>
              <a:rPr b="1" dirty="0" sz="3600" lang="en-GB">
                <a:solidFill>
                  <a:srgbClr val="CC0000"/>
                </a:solidFill>
                <a:latin typeface="Montserrat"/>
                <a:ea typeface="Montserrat"/>
                <a:cs typeface="Montserrat"/>
                <a:sym typeface="Montserrat"/>
              </a:rPr>
              <a:t>         </a:t>
            </a:r>
            <a:r>
              <a:rPr b="1" dirty="0" sz="3600" lang="en-GB">
                <a:solidFill>
                  <a:schemeClr val="lt1"/>
                </a:solidFill>
                <a:latin typeface="Montserrat"/>
                <a:ea typeface="Montserrat"/>
                <a:cs typeface="Montserrat"/>
                <a:sym typeface="Montserrat"/>
              </a:rPr>
              <a:t>Global Terrorism Analysis</a:t>
            </a:r>
            <a:br>
              <a:rPr b="1" dirty="0" sz="5400" lang="en-GB">
                <a:solidFill>
                  <a:schemeClr val="lt1"/>
                </a:solidFill>
                <a:latin typeface="Montserrat"/>
                <a:ea typeface="Montserrat"/>
                <a:cs typeface="Montserrat"/>
                <a:sym typeface="Montserrat"/>
              </a:rPr>
            </a:br>
            <a:r>
              <a:rPr b="1" dirty="0" sz="5400" lang="en-GB">
                <a:solidFill>
                  <a:schemeClr val="lt1"/>
                </a:solidFill>
                <a:latin typeface="Montserrat"/>
                <a:ea typeface="Montserrat"/>
                <a:cs typeface="Montserrat"/>
                <a:sym typeface="Montserrat"/>
              </a:rPr>
              <a:t>               </a:t>
            </a:r>
            <a:r>
              <a:rPr b="1" dirty="0" sz="2400" lang="en-US" u="sng">
                <a:solidFill>
                  <a:schemeClr val="lt1"/>
                </a:solidFill>
                <a:latin typeface="Montserrat"/>
                <a:ea typeface="Montserrat"/>
                <a:cs typeface="Montserrat"/>
                <a:sym typeface="Montserrat"/>
              </a:rPr>
              <a:t>I</a:t>
            </a:r>
            <a:r>
              <a:rPr b="1" dirty="0" sz="2400" lang="en-US" u="sng">
                <a:solidFill>
                  <a:schemeClr val="lt1"/>
                </a:solidFill>
                <a:latin typeface="Montserrat"/>
                <a:ea typeface="Montserrat"/>
                <a:cs typeface="Montserrat"/>
                <a:sym typeface="Montserrat"/>
              </a:rPr>
              <a:t>n</a:t>
            </a:r>
            <a:r>
              <a:rPr b="1" dirty="0" sz="2400" lang="en-US" u="sng">
                <a:solidFill>
                  <a:schemeClr val="lt1"/>
                </a:solidFill>
                <a:latin typeface="Montserrat"/>
                <a:ea typeface="Montserrat"/>
                <a:cs typeface="Montserrat"/>
                <a:sym typeface="Montserrat"/>
              </a:rPr>
              <a:t>d</a:t>
            </a:r>
            <a:r>
              <a:rPr b="1" dirty="0" sz="2400" lang="en-US" u="sng">
                <a:solidFill>
                  <a:schemeClr val="lt1"/>
                </a:solidFill>
                <a:latin typeface="Montserrat"/>
                <a:ea typeface="Montserrat"/>
                <a:cs typeface="Montserrat"/>
                <a:sym typeface="Montserrat"/>
              </a:rPr>
              <a:t>i</a:t>
            </a:r>
            <a:r>
              <a:rPr b="1" dirty="0" sz="2400" lang="en-US" u="sng">
                <a:solidFill>
                  <a:schemeClr val="lt1"/>
                </a:solidFill>
                <a:latin typeface="Montserrat"/>
                <a:ea typeface="Montserrat"/>
                <a:cs typeface="Montserrat"/>
                <a:sym typeface="Montserrat"/>
              </a:rPr>
              <a:t>v</a:t>
            </a:r>
            <a:r>
              <a:rPr b="1" dirty="0" sz="2400" lang="en-US" u="sng">
                <a:solidFill>
                  <a:schemeClr val="lt1"/>
                </a:solidFill>
                <a:latin typeface="Montserrat"/>
                <a:ea typeface="Montserrat"/>
                <a:cs typeface="Montserrat"/>
                <a:sym typeface="Montserrat"/>
              </a:rPr>
              <a:t>i</a:t>
            </a:r>
            <a:r>
              <a:rPr b="1" dirty="0" sz="2400" lang="en-US" u="sng">
                <a:solidFill>
                  <a:schemeClr val="lt1"/>
                </a:solidFill>
                <a:latin typeface="Montserrat"/>
                <a:ea typeface="Montserrat"/>
                <a:cs typeface="Montserrat"/>
                <a:sym typeface="Montserrat"/>
              </a:rPr>
              <a:t>d</a:t>
            </a:r>
            <a:r>
              <a:rPr b="1" dirty="0" sz="2400" lang="en-US" u="sng">
                <a:solidFill>
                  <a:schemeClr val="lt1"/>
                </a:solidFill>
                <a:latin typeface="Montserrat"/>
                <a:ea typeface="Montserrat"/>
                <a:cs typeface="Montserrat"/>
                <a:sym typeface="Montserrat"/>
              </a:rPr>
              <a:t>u</a:t>
            </a:r>
            <a:r>
              <a:rPr b="1" dirty="0" sz="2400" lang="en-US" u="sng">
                <a:solidFill>
                  <a:schemeClr val="lt1"/>
                </a:solidFill>
                <a:latin typeface="Montserrat"/>
                <a:ea typeface="Montserrat"/>
                <a:cs typeface="Montserrat"/>
                <a:sym typeface="Montserrat"/>
              </a:rPr>
              <a:t>a</a:t>
            </a:r>
            <a:r>
              <a:rPr b="1" dirty="0" sz="2400" lang="en-US" u="sng">
                <a:solidFill>
                  <a:schemeClr val="lt1"/>
                </a:solidFill>
                <a:latin typeface="Montserrat"/>
                <a:ea typeface="Montserrat"/>
                <a:cs typeface="Montserrat"/>
                <a:sym typeface="Montserrat"/>
              </a:rPr>
              <a:t>l</a:t>
            </a:r>
            <a:r>
              <a:rPr b="1" dirty="0" sz="2400" lang="en-US" u="sng">
                <a:solidFill>
                  <a:schemeClr val="lt1"/>
                </a:solidFill>
                <a:latin typeface="Montserrat"/>
                <a:ea typeface="Montserrat"/>
                <a:cs typeface="Montserrat"/>
                <a:sym typeface="Montserrat"/>
              </a:rPr>
              <a:t> </a:t>
            </a:r>
            <a:r>
              <a:rPr b="1" dirty="0" sz="2400" lang="en-US" u="sng">
                <a:solidFill>
                  <a:schemeClr val="lt1"/>
                </a:solidFill>
                <a:latin typeface="Montserrat"/>
                <a:ea typeface="Montserrat"/>
                <a:cs typeface="Montserrat"/>
                <a:sym typeface="Montserrat"/>
              </a:rPr>
              <a:t>P</a:t>
            </a:r>
            <a:r>
              <a:rPr b="1" dirty="0" sz="2400" lang="en-US" u="sng">
                <a:solidFill>
                  <a:schemeClr val="lt1"/>
                </a:solidFill>
                <a:latin typeface="Montserrat"/>
                <a:ea typeface="Montserrat"/>
                <a:cs typeface="Montserrat"/>
                <a:sym typeface="Montserrat"/>
              </a:rPr>
              <a:t>r</a:t>
            </a:r>
            <a:r>
              <a:rPr b="1" dirty="0" sz="2400" lang="en-US" u="sng">
                <a:solidFill>
                  <a:schemeClr val="lt1"/>
                </a:solidFill>
                <a:latin typeface="Montserrat"/>
                <a:ea typeface="Montserrat"/>
                <a:cs typeface="Montserrat"/>
                <a:sym typeface="Montserrat"/>
              </a:rPr>
              <a:t>o</a:t>
            </a:r>
            <a:r>
              <a:rPr b="1" dirty="0" sz="2400" lang="en-US" u="sng">
                <a:solidFill>
                  <a:schemeClr val="lt1"/>
                </a:solidFill>
                <a:latin typeface="Montserrat"/>
                <a:ea typeface="Montserrat"/>
                <a:cs typeface="Montserrat"/>
                <a:sym typeface="Montserrat"/>
              </a:rPr>
              <a:t>j</a:t>
            </a:r>
            <a:r>
              <a:rPr b="1" dirty="0" sz="2400" lang="en-US" u="sng">
                <a:solidFill>
                  <a:schemeClr val="lt1"/>
                </a:solidFill>
                <a:latin typeface="Montserrat"/>
                <a:ea typeface="Montserrat"/>
                <a:cs typeface="Montserrat"/>
                <a:sym typeface="Montserrat"/>
              </a:rPr>
              <a:t>e</a:t>
            </a:r>
            <a:r>
              <a:rPr b="1" dirty="0" sz="2400" lang="en-US" u="sng">
                <a:solidFill>
                  <a:schemeClr val="lt1"/>
                </a:solidFill>
                <a:latin typeface="Montserrat"/>
                <a:ea typeface="Montserrat"/>
                <a:cs typeface="Montserrat"/>
                <a:sym typeface="Montserrat"/>
              </a:rPr>
              <a:t>c</a:t>
            </a:r>
            <a:r>
              <a:rPr b="1" dirty="0" sz="2400" lang="en-US" u="sng">
                <a:solidFill>
                  <a:schemeClr val="lt1"/>
                </a:solidFill>
                <a:latin typeface="Montserrat"/>
                <a:ea typeface="Montserrat"/>
                <a:cs typeface="Montserrat"/>
                <a:sym typeface="Montserrat"/>
              </a:rPr>
              <a:t>t</a:t>
            </a:r>
            <a:br>
              <a:rPr b="1" dirty="0" sz="2000" lang="en-GB">
                <a:solidFill>
                  <a:schemeClr val="lt1"/>
                </a:solidFill>
                <a:latin typeface="Montserrat"/>
                <a:ea typeface="Montserrat"/>
                <a:cs typeface="Montserrat"/>
                <a:sym typeface="Montserrat"/>
              </a:rPr>
            </a:br>
            <a:r>
              <a:rPr b="1" dirty="0" sz="2000" lang="en-GB">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 </a:t>
            </a:r>
            <a:r>
              <a:rPr b="1" dirty="0" sz="2000" lang="en-US">
                <a:solidFill>
                  <a:schemeClr val="lt1"/>
                </a:solidFill>
                <a:latin typeface="Montserrat"/>
                <a:ea typeface="Montserrat"/>
                <a:cs typeface="Montserrat"/>
                <a:sym typeface="Montserrat"/>
              </a:rPr>
              <a:t>I</a:t>
            </a:r>
            <a:r>
              <a:rPr b="1" dirty="0" sz="2000" lang="en-US">
                <a:solidFill>
                  <a:schemeClr val="lt1"/>
                </a:solidFill>
                <a:latin typeface="Montserrat"/>
                <a:ea typeface="Montserrat"/>
                <a:cs typeface="Montserrat"/>
                <a:sym typeface="Montserrat"/>
              </a:rPr>
              <a:t>s</a:t>
            </a:r>
            <a:r>
              <a:rPr b="1" dirty="0" sz="2000" lang="en-US">
                <a:solidFill>
                  <a:schemeClr val="lt1"/>
                </a:solidFill>
                <a:latin typeface="Montserrat"/>
                <a:ea typeface="Montserrat"/>
                <a:cs typeface="Montserrat"/>
                <a:sym typeface="Montserrat"/>
              </a:rPr>
              <a:t>h</a:t>
            </a:r>
            <a:r>
              <a:rPr b="1" dirty="0" sz="2000" lang="en-US">
                <a:solidFill>
                  <a:schemeClr val="lt1"/>
                </a:solidFill>
                <a:latin typeface="Montserrat"/>
                <a:ea typeface="Montserrat"/>
                <a:cs typeface="Montserrat"/>
                <a:sym typeface="Montserrat"/>
              </a:rPr>
              <a:t>w</a:t>
            </a:r>
            <a:r>
              <a:rPr b="1" dirty="0" sz="2000" lang="en-US">
                <a:solidFill>
                  <a:schemeClr val="lt1"/>
                </a:solidFill>
                <a:latin typeface="Montserrat"/>
                <a:ea typeface="Montserrat"/>
                <a:cs typeface="Montserrat"/>
                <a:sym typeface="Montserrat"/>
              </a:rPr>
              <a:t>a</a:t>
            </a:r>
            <a:r>
              <a:rPr b="1" dirty="0" sz="2000" lang="en-US">
                <a:solidFill>
                  <a:schemeClr val="lt1"/>
                </a:solidFill>
                <a:latin typeface="Montserrat"/>
                <a:ea typeface="Montserrat"/>
                <a:cs typeface="Montserrat"/>
                <a:sym typeface="Montserrat"/>
              </a:rPr>
              <a:t>r</a:t>
            </a:r>
            <a:r>
              <a:rPr b="1" dirty="0" sz="2000" lang="en-US">
                <a:solidFill>
                  <a:schemeClr val="lt1"/>
                </a:solidFill>
                <a:latin typeface="Montserrat"/>
                <a:ea typeface="Montserrat"/>
                <a:cs typeface="Montserrat"/>
                <a:sym typeface="Montserrat"/>
              </a:rPr>
              <a:t>y</a:t>
            </a:r>
            <a:r>
              <a:rPr b="1" dirty="0" sz="2000" lang="en-US">
                <a:solidFill>
                  <a:schemeClr val="lt1"/>
                </a:solidFill>
                <a:latin typeface="Montserrat"/>
                <a:ea typeface="Montserrat"/>
                <a:cs typeface="Montserrat"/>
                <a:sym typeface="Montserrat"/>
              </a:rPr>
              <a:t>a</a:t>
            </a:r>
            <a:br>
              <a:rPr b="1" dirty="0" sz="2000" lang="en-GB">
                <a:solidFill>
                  <a:schemeClr val="lt1"/>
                </a:solidFill>
                <a:latin typeface="Montserrat"/>
                <a:ea typeface="Montserrat"/>
                <a:cs typeface="Montserrat"/>
                <a:sym typeface="Montserrat"/>
              </a:rPr>
            </a:br>
            <a:r>
              <a:rPr b="1" dirty="0" sz="2000" lang="en-GB">
                <a:solidFill>
                  <a:schemeClr val="lt1"/>
                </a:solidFill>
                <a:latin typeface="Montserrat"/>
                <a:ea typeface="Montserrat"/>
                <a:cs typeface="Montserrat"/>
                <a:sym typeface="Montserrat"/>
              </a:rPr>
              <a:t>                                          </a:t>
            </a:r>
            <a:br>
              <a:rPr b="1" dirty="0" sz="2000" lang="en-GB">
                <a:solidFill>
                  <a:schemeClr val="lt1"/>
                </a:solidFill>
                <a:latin typeface="Montserrat"/>
                <a:ea typeface="Montserrat"/>
                <a:cs typeface="Montserrat"/>
                <a:sym typeface="Montserrat"/>
              </a:rPr>
            </a:br>
            <a:r>
              <a:rPr b="1" dirty="0" sz="2000" lang="en-GB">
                <a:solidFill>
                  <a:schemeClr val="lt1"/>
                </a:solidFill>
                <a:latin typeface="Montserrat"/>
                <a:ea typeface="Montserrat"/>
                <a:cs typeface="Montserrat"/>
                <a:sym typeface="Montserrat"/>
              </a:rPr>
              <a:t>                                          </a:t>
            </a:r>
            <a:endParaRPr b="1" dirty="0" sz="2000">
              <a:solidFill>
                <a:schemeClr val="lt1"/>
              </a:solidFill>
              <a:latin typeface="Montserrat"/>
              <a:ea typeface="Montserrat"/>
              <a:cs typeface="Montserrat"/>
              <a:sym typeface="Montserrat"/>
            </a:endParaRPr>
          </a:p>
          <a:p>
            <a:pPr algn="ctr" indent="0" lvl="0" marL="0" rtl="0">
              <a:spcBef>
                <a:spcPts val="0"/>
              </a:spcBef>
              <a:spcAft>
                <a:spcPts val="0"/>
              </a:spcAft>
              <a:buSzPts val="5200"/>
              <a:buNone/>
            </a:pPr>
            <a:endParaRPr b="1" dirty="0" sz="1600">
              <a:solidFill>
                <a:schemeClr val="lt1"/>
              </a:solidFill>
              <a:latin typeface="Montserrat"/>
              <a:ea typeface="Montserrat"/>
              <a:cs typeface="Montserrat"/>
              <a:sym typeface="Montserrat"/>
            </a:endParaRPr>
          </a:p>
          <a:p>
            <a:pPr algn="ctr" indent="0" lvl="0" marL="0" rtl="0">
              <a:spcBef>
                <a:spcPts val="0"/>
              </a:spcBef>
              <a:spcAft>
                <a:spcPts val="0"/>
              </a:spcAft>
              <a:buSzPts val="5200"/>
              <a:buNone/>
            </a:pPr>
            <a:endParaRPr b="1" dirty="0"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Title 1"/>
          <p:cNvSpPr>
            <a:spLocks noGrp="1"/>
          </p:cNvSpPr>
          <p:nvPr>
            <p:ph type="title"/>
          </p:nvPr>
        </p:nvSpPr>
        <p:spPr/>
        <p:txBody>
          <a:bodyPr/>
          <a:p>
            <a:r>
              <a:rPr dirty="0" lang="en-US"/>
              <a:t>EDA</a:t>
            </a:r>
          </a:p>
        </p:txBody>
      </p:sp>
      <p:sp>
        <p:nvSpPr>
          <p:cNvPr id="1048617" name="Text Placeholder 2"/>
          <p:cNvSpPr>
            <a:spLocks noGrp="1"/>
          </p:cNvSpPr>
          <p:nvPr>
            <p:ph type="body" idx="1"/>
          </p:nvPr>
        </p:nvSpPr>
        <p:spPr/>
        <p:txBody>
          <a:bodyPr/>
          <a:p>
            <a:pPr indent="0" marL="114300">
              <a:buNone/>
            </a:pPr>
            <a:r>
              <a:rPr dirty="0" lang="en-US">
                <a:solidFill>
                  <a:schemeClr val="bg1">
                    <a:lumMod val="50000"/>
                  </a:schemeClr>
                </a:solidFill>
              </a:rPr>
              <a:t>1.) Bar plot tells that most people killed </a:t>
            </a:r>
          </a:p>
          <a:p>
            <a:pPr indent="0" marL="114300">
              <a:buNone/>
            </a:pPr>
            <a:r>
              <a:rPr dirty="0" lang="en-US">
                <a:solidFill>
                  <a:schemeClr val="bg1">
                    <a:lumMod val="50000"/>
                  </a:schemeClr>
                </a:solidFill>
              </a:rPr>
              <a:t>     in 2014</a:t>
            </a:r>
          </a:p>
          <a:p>
            <a:pPr indent="0" marL="114300">
              <a:buNone/>
            </a:pPr>
            <a:r>
              <a:rPr dirty="0" lang="en-US">
                <a:solidFill>
                  <a:schemeClr val="bg1">
                    <a:lumMod val="50000"/>
                  </a:schemeClr>
                </a:solidFill>
              </a:rPr>
              <a:t>2.) People killed in 2014 were more </a:t>
            </a:r>
          </a:p>
          <a:p>
            <a:pPr indent="0" marL="114300">
              <a:buNone/>
            </a:pPr>
            <a:r>
              <a:rPr dirty="0" lang="en-US">
                <a:solidFill>
                  <a:schemeClr val="bg1">
                    <a:lumMod val="50000"/>
                  </a:schemeClr>
                </a:solidFill>
              </a:rPr>
              <a:t>     than 45000</a:t>
            </a:r>
          </a:p>
          <a:p>
            <a:pPr indent="0" marL="114300">
              <a:buNone/>
            </a:pPr>
            <a:r>
              <a:rPr dirty="0" lang="en-US">
                <a:solidFill>
                  <a:schemeClr val="bg1">
                    <a:lumMod val="50000"/>
                  </a:schemeClr>
                </a:solidFill>
              </a:rPr>
              <a:t>3.) When compared to all other years,</a:t>
            </a:r>
          </a:p>
          <a:p>
            <a:pPr indent="0" marL="114300">
              <a:buNone/>
            </a:pPr>
            <a:r>
              <a:rPr dirty="0" lang="en-US">
                <a:solidFill>
                  <a:schemeClr val="bg1">
                    <a:lumMod val="50000"/>
                  </a:schemeClr>
                </a:solidFill>
              </a:rPr>
              <a:t>     least killed happen in 1970</a:t>
            </a:r>
            <a:endParaRPr dirty="0" lang="en-US"/>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4364531" y="952819"/>
            <a:ext cx="4467770" cy="3745655"/>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Title 1"/>
          <p:cNvSpPr>
            <a:spLocks noGrp="1"/>
          </p:cNvSpPr>
          <p:nvPr>
            <p:ph type="title"/>
          </p:nvPr>
        </p:nvSpPr>
        <p:spPr/>
        <p:txBody>
          <a:bodyPr/>
          <a:p>
            <a:r>
              <a:rPr dirty="0" lang="en-US"/>
              <a:t>EDA</a:t>
            </a:r>
          </a:p>
        </p:txBody>
      </p:sp>
      <p:sp>
        <p:nvSpPr>
          <p:cNvPr id="1048619" name="Text Placeholder 2"/>
          <p:cNvSpPr>
            <a:spLocks noGrp="1"/>
          </p:cNvSpPr>
          <p:nvPr>
            <p:ph type="body" idx="1"/>
          </p:nvPr>
        </p:nvSpPr>
        <p:spPr/>
        <p:txBody>
          <a:bodyPr/>
          <a:p>
            <a:pPr indent="0" marL="114300">
              <a:buNone/>
            </a:pPr>
            <a:r>
              <a:rPr dirty="0" lang="en-US">
                <a:solidFill>
                  <a:schemeClr val="bg1">
                    <a:lumMod val="50000"/>
                  </a:schemeClr>
                </a:solidFill>
              </a:rPr>
              <a:t>1.) Bar plot tells that most people wounded  </a:t>
            </a:r>
          </a:p>
          <a:p>
            <a:pPr indent="0" marL="114300">
              <a:buNone/>
            </a:pPr>
            <a:r>
              <a:rPr dirty="0" lang="en-US">
                <a:solidFill>
                  <a:schemeClr val="bg1">
                    <a:lumMod val="50000"/>
                  </a:schemeClr>
                </a:solidFill>
              </a:rPr>
              <a:t>     in 2015</a:t>
            </a:r>
          </a:p>
          <a:p>
            <a:pPr indent="0" marL="114300">
              <a:buNone/>
            </a:pPr>
            <a:r>
              <a:rPr dirty="0" lang="en-US">
                <a:solidFill>
                  <a:schemeClr val="bg1">
                    <a:lumMod val="50000"/>
                  </a:schemeClr>
                </a:solidFill>
              </a:rPr>
              <a:t>2.) People wounded in 2015 were more </a:t>
            </a:r>
          </a:p>
          <a:p>
            <a:pPr indent="0" marL="114300">
              <a:buNone/>
            </a:pPr>
            <a:r>
              <a:rPr dirty="0" lang="en-US">
                <a:solidFill>
                  <a:schemeClr val="bg1">
                    <a:lumMod val="50000"/>
                  </a:schemeClr>
                </a:solidFill>
              </a:rPr>
              <a:t>     than 44490</a:t>
            </a:r>
          </a:p>
          <a:p>
            <a:pPr indent="0" marL="114300">
              <a:buNone/>
            </a:pPr>
            <a:r>
              <a:rPr dirty="0" lang="en-US">
                <a:solidFill>
                  <a:schemeClr val="bg1">
                    <a:lumMod val="50000"/>
                  </a:schemeClr>
                </a:solidFill>
              </a:rPr>
              <a:t>3.) When compared to all other years,</a:t>
            </a:r>
          </a:p>
          <a:p>
            <a:pPr indent="0" marL="114300">
              <a:buNone/>
            </a:pPr>
            <a:r>
              <a:rPr dirty="0" lang="en-US">
                <a:solidFill>
                  <a:schemeClr val="bg1">
                    <a:lumMod val="50000"/>
                  </a:schemeClr>
                </a:solidFill>
              </a:rPr>
              <a:t>     least wounded happen in 1970</a:t>
            </a:r>
            <a:endParaRPr dirty="0" lang="en-US"/>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4894729" y="803275"/>
            <a:ext cx="4249270" cy="3638096"/>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Title 1"/>
          <p:cNvSpPr>
            <a:spLocks noGrp="1"/>
          </p:cNvSpPr>
          <p:nvPr>
            <p:ph type="title"/>
          </p:nvPr>
        </p:nvSpPr>
        <p:spPr/>
        <p:txBody>
          <a:bodyPr/>
          <a:p>
            <a:r>
              <a:rPr dirty="0" lang="en-US"/>
              <a:t>EDA</a:t>
            </a:r>
          </a:p>
        </p:txBody>
      </p:sp>
      <p:sp>
        <p:nvSpPr>
          <p:cNvPr id="1048621" name="Text Placeholder 2"/>
          <p:cNvSpPr>
            <a:spLocks noGrp="1"/>
          </p:cNvSpPr>
          <p:nvPr>
            <p:ph type="body" idx="1"/>
          </p:nvPr>
        </p:nvSpPr>
        <p:spPr/>
        <p:txBody>
          <a:bodyPr/>
          <a:p>
            <a:pPr indent="0" marL="114300">
              <a:buNone/>
            </a:pPr>
            <a:r>
              <a:rPr dirty="0" lang="en-US">
                <a:solidFill>
                  <a:schemeClr val="bg1">
                    <a:lumMod val="50000"/>
                  </a:schemeClr>
                </a:solidFill>
              </a:rPr>
              <a:t>1.) </a:t>
            </a:r>
            <a:r>
              <a:rPr dirty="0" lang="en-US" err="1">
                <a:solidFill>
                  <a:schemeClr val="bg1">
                    <a:lumMod val="50000"/>
                  </a:schemeClr>
                </a:solidFill>
              </a:rPr>
              <a:t>Barplot</a:t>
            </a:r>
            <a:r>
              <a:rPr dirty="0" lang="en-US">
                <a:solidFill>
                  <a:schemeClr val="bg1">
                    <a:lumMod val="50000"/>
                  </a:schemeClr>
                </a:solidFill>
              </a:rPr>
              <a:t> tells that “Bagdad“ is the</a:t>
            </a:r>
          </a:p>
          <a:p>
            <a:pPr indent="0" marL="114300">
              <a:buNone/>
            </a:pPr>
            <a:r>
              <a:rPr dirty="0" lang="en-US">
                <a:solidFill>
                  <a:schemeClr val="bg1">
                    <a:lumMod val="50000"/>
                  </a:schemeClr>
                </a:solidFill>
              </a:rPr>
              <a:t>     most affected city in world because of</a:t>
            </a:r>
          </a:p>
          <a:p>
            <a:pPr indent="0" marL="114300">
              <a:buNone/>
            </a:pPr>
            <a:r>
              <a:rPr dirty="0" lang="en-US">
                <a:solidFill>
                  <a:schemeClr val="bg1">
                    <a:lumMod val="50000"/>
                  </a:schemeClr>
                </a:solidFill>
              </a:rPr>
              <a:t>     terrorist attacks.</a:t>
            </a:r>
          </a:p>
          <a:p>
            <a:pPr indent="0" marL="114300">
              <a:buNone/>
            </a:pPr>
            <a:r>
              <a:rPr dirty="0" lang="en-US">
                <a:solidFill>
                  <a:schemeClr val="bg1">
                    <a:lumMod val="50000"/>
                  </a:schemeClr>
                </a:solidFill>
              </a:rPr>
              <a:t>2.) Bagdad contributes to 4.17% of all</a:t>
            </a:r>
          </a:p>
          <a:p>
            <a:pPr indent="0" marL="114300">
              <a:buNone/>
            </a:pPr>
            <a:r>
              <a:rPr dirty="0" lang="en-US">
                <a:solidFill>
                  <a:schemeClr val="bg1">
                    <a:lumMod val="50000"/>
                  </a:schemeClr>
                </a:solidFill>
              </a:rPr>
              <a:t>     terrorist activities</a:t>
            </a:r>
          </a:p>
          <a:p>
            <a:pPr indent="0" marL="114300">
              <a:buNone/>
            </a:pPr>
            <a:r>
              <a:rPr dirty="0" lang="en-US">
                <a:solidFill>
                  <a:schemeClr val="bg1">
                    <a:lumMod val="50000"/>
                  </a:schemeClr>
                </a:solidFill>
              </a:rPr>
              <a:t> 3.) When compared to all other cities,</a:t>
            </a:r>
          </a:p>
          <a:p>
            <a:pPr indent="0" marL="114300">
              <a:buNone/>
            </a:pPr>
            <a:r>
              <a:rPr dirty="0" lang="en-US">
                <a:solidFill>
                  <a:schemeClr val="bg1">
                    <a:lumMod val="50000"/>
                  </a:schemeClr>
                </a:solidFill>
              </a:rPr>
              <a:t>     “Kabul" is the lowest attacked </a:t>
            </a:r>
          </a:p>
          <a:p>
            <a:pPr indent="0" marL="114300">
              <a:buNone/>
            </a:pPr>
            <a:r>
              <a:rPr dirty="0" lang="en-US">
                <a:solidFill>
                  <a:schemeClr val="bg1">
                    <a:lumMod val="50000"/>
                  </a:schemeClr>
                </a:solidFill>
              </a:rPr>
              <a:t>     city in top 20 most attacked </a:t>
            </a:r>
            <a:r>
              <a:rPr lang="en-US">
                <a:solidFill>
                  <a:schemeClr val="bg1">
                    <a:lumMod val="50000"/>
                  </a:schemeClr>
                </a:solidFill>
              </a:rPr>
              <a:t>cities list</a:t>
            </a:r>
            <a:endParaRPr dirty="0" lang="en-US"/>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4694944" y="868296"/>
            <a:ext cx="4364531" cy="4060892"/>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p>
            <a:r>
              <a:rPr dirty="0" lang="en-US"/>
              <a:t>EDA</a:t>
            </a:r>
          </a:p>
        </p:txBody>
      </p:sp>
      <p:sp>
        <p:nvSpPr>
          <p:cNvPr id="1048623" name="Text Placeholder 2"/>
          <p:cNvSpPr>
            <a:spLocks noGrp="1"/>
          </p:cNvSpPr>
          <p:nvPr>
            <p:ph type="body" idx="1"/>
          </p:nvPr>
        </p:nvSpPr>
        <p:spPr/>
        <p:txBody>
          <a:bodyPr/>
          <a:p>
            <a:r>
              <a:rPr dirty="0" lang="en-US">
                <a:solidFill>
                  <a:schemeClr val="bg1">
                    <a:lumMod val="50000"/>
                  </a:schemeClr>
                </a:solidFill>
              </a:rPr>
              <a:t>1.) Bar plot can conclude that most</a:t>
            </a:r>
          </a:p>
          <a:p>
            <a:r>
              <a:rPr dirty="0" lang="en-US">
                <a:solidFill>
                  <a:schemeClr val="bg1">
                    <a:lumMod val="50000"/>
                  </a:schemeClr>
                </a:solidFill>
              </a:rPr>
              <a:t> terrorist attacked reginal area was</a:t>
            </a:r>
          </a:p>
          <a:p>
            <a:r>
              <a:rPr dirty="0" lang="en-US">
                <a:solidFill>
                  <a:schemeClr val="bg1">
                    <a:lumMod val="50000"/>
                  </a:schemeClr>
                </a:solidFill>
              </a:rPr>
              <a:t> Middle East &amp; North Africa and its</a:t>
            </a:r>
          </a:p>
          <a:p>
            <a:r>
              <a:rPr dirty="0" lang="en-US">
                <a:solidFill>
                  <a:schemeClr val="bg1">
                    <a:lumMod val="50000"/>
                  </a:schemeClr>
                </a:solidFill>
              </a:rPr>
              <a:t> number attacks were 50474.</a:t>
            </a:r>
          </a:p>
          <a:p>
            <a:endParaRPr dirty="0" lang="en-US">
              <a:solidFill>
                <a:schemeClr val="bg1">
                  <a:lumMod val="50000"/>
                </a:schemeClr>
              </a:solidFill>
            </a:endParaRPr>
          </a:p>
          <a:p>
            <a:r>
              <a:rPr dirty="0" lang="en-US">
                <a:solidFill>
                  <a:schemeClr val="bg1">
                    <a:lumMod val="50000"/>
                  </a:schemeClr>
                </a:solidFill>
              </a:rPr>
              <a:t>2.) Lowest terrorist attacked reginal </a:t>
            </a:r>
          </a:p>
          <a:p>
            <a:r>
              <a:rPr dirty="0" lang="en-US">
                <a:solidFill>
                  <a:schemeClr val="bg1">
                    <a:lumMod val="50000"/>
                  </a:schemeClr>
                </a:solidFill>
              </a:rPr>
              <a:t>area was Australasia &amp; Oceania and</a:t>
            </a:r>
          </a:p>
          <a:p>
            <a:r>
              <a:rPr dirty="0" lang="en-US">
                <a:solidFill>
                  <a:schemeClr val="bg1">
                    <a:lumMod val="50000"/>
                  </a:schemeClr>
                </a:solidFill>
              </a:rPr>
              <a:t> its number of attacks were 282</a:t>
            </a:r>
          </a:p>
          <a:p>
            <a:pPr indent="0" marL="114300">
              <a:buNone/>
            </a:pPr>
            <a:endParaRPr dirty="0" lang="en-US"/>
          </a:p>
        </p:txBody>
      </p:sp>
      <p:pic>
        <p:nvPicPr>
          <p:cNvPr id="2097166" name="Picture 2"/>
          <p:cNvPicPr>
            <a:picLocks noChangeAspect="1" noChangeArrowheads="1"/>
          </p:cNvPicPr>
          <p:nvPr/>
        </p:nvPicPr>
        <p:blipFill>
          <a:blip xmlns:r="http://schemas.openxmlformats.org/officeDocument/2006/relationships" r:embed="rId1"/>
          <a:srcRect/>
          <a:stretch>
            <a:fillRect/>
          </a:stretch>
        </p:blipFill>
        <p:spPr bwMode="auto">
          <a:xfrm>
            <a:off x="4694943" y="731375"/>
            <a:ext cx="4356847" cy="4283075"/>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Title 1"/>
          <p:cNvSpPr>
            <a:spLocks noGrp="1"/>
          </p:cNvSpPr>
          <p:nvPr>
            <p:ph type="title"/>
          </p:nvPr>
        </p:nvSpPr>
        <p:spPr/>
        <p:txBody>
          <a:bodyPr/>
          <a:p>
            <a:r>
              <a:rPr dirty="0" lang="en-US"/>
              <a:t>EDA</a:t>
            </a:r>
          </a:p>
        </p:txBody>
      </p:sp>
      <p:sp>
        <p:nvSpPr>
          <p:cNvPr id="1048625" name="Text Placeholder 2"/>
          <p:cNvSpPr>
            <a:spLocks noGrp="1"/>
          </p:cNvSpPr>
          <p:nvPr>
            <p:ph type="body" idx="1"/>
          </p:nvPr>
        </p:nvSpPr>
        <p:spPr/>
        <p:txBody>
          <a:bodyPr/>
          <a:p>
            <a:r>
              <a:rPr dirty="0" lang="en-US">
                <a:solidFill>
                  <a:schemeClr val="bg1">
                    <a:lumMod val="50000"/>
                  </a:schemeClr>
                </a:solidFill>
              </a:rPr>
              <a:t>1.) Bar plot can conclude that most</a:t>
            </a:r>
          </a:p>
          <a:p>
            <a:r>
              <a:rPr dirty="0" lang="en-US">
                <a:solidFill>
                  <a:schemeClr val="bg1">
                    <a:lumMod val="50000"/>
                  </a:schemeClr>
                </a:solidFill>
              </a:rPr>
              <a:t> terrorist attacked reginal area was</a:t>
            </a:r>
          </a:p>
          <a:p>
            <a:r>
              <a:rPr dirty="0" lang="en-US">
                <a:solidFill>
                  <a:schemeClr val="bg1">
                    <a:lumMod val="50000"/>
                  </a:schemeClr>
                </a:solidFill>
              </a:rPr>
              <a:t> Middle East &amp; North Africa and its</a:t>
            </a:r>
          </a:p>
          <a:p>
            <a:r>
              <a:rPr dirty="0" lang="en-US">
                <a:solidFill>
                  <a:schemeClr val="bg1">
                    <a:lumMod val="50000"/>
                  </a:schemeClr>
                </a:solidFill>
              </a:rPr>
              <a:t>  percentage 27.780%</a:t>
            </a:r>
          </a:p>
          <a:p>
            <a:endParaRPr dirty="0" lang="en-US">
              <a:solidFill>
                <a:schemeClr val="bg1">
                  <a:lumMod val="50000"/>
                </a:schemeClr>
              </a:solidFill>
            </a:endParaRPr>
          </a:p>
          <a:p>
            <a:r>
              <a:rPr dirty="0" lang="en-US">
                <a:solidFill>
                  <a:schemeClr val="bg1">
                    <a:lumMod val="50000"/>
                  </a:schemeClr>
                </a:solidFill>
              </a:rPr>
              <a:t>2.) Lowest terrorist attacked reginal </a:t>
            </a:r>
          </a:p>
          <a:p>
            <a:r>
              <a:rPr dirty="0" lang="en-US">
                <a:solidFill>
                  <a:schemeClr val="bg1">
                    <a:lumMod val="50000"/>
                  </a:schemeClr>
                </a:solidFill>
              </a:rPr>
              <a:t>area was Australasia &amp; Oceania and</a:t>
            </a:r>
          </a:p>
          <a:p>
            <a:r>
              <a:rPr dirty="0" lang="en-US">
                <a:solidFill>
                  <a:schemeClr val="bg1">
                    <a:lumMod val="50000"/>
                  </a:schemeClr>
                </a:solidFill>
              </a:rPr>
              <a:t> its percentage was 0.155%</a:t>
            </a:r>
          </a:p>
          <a:p>
            <a:pPr indent="0" marL="114300">
              <a:buNone/>
            </a:pPr>
            <a:endParaRPr dirty="0" lang="en-US"/>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4572000" y="875980"/>
            <a:ext cx="4260300" cy="3900808"/>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6" name="Title 1"/>
          <p:cNvSpPr>
            <a:spLocks noGrp="1"/>
          </p:cNvSpPr>
          <p:nvPr>
            <p:ph type="title"/>
          </p:nvPr>
        </p:nvSpPr>
        <p:spPr/>
        <p:txBody>
          <a:bodyPr/>
          <a:p>
            <a:r>
              <a:rPr dirty="0" lang="en-US"/>
              <a:t>EDA</a:t>
            </a:r>
          </a:p>
        </p:txBody>
      </p:sp>
      <p:sp>
        <p:nvSpPr>
          <p:cNvPr id="1048627"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most </a:t>
            </a:r>
          </a:p>
          <a:p>
            <a:r>
              <a:rPr dirty="0" lang="en-US">
                <a:solidFill>
                  <a:schemeClr val="bg1">
                    <a:lumMod val="50000"/>
                  </a:schemeClr>
                </a:solidFill>
              </a:rPr>
              <a:t>frequent attack type from</a:t>
            </a:r>
          </a:p>
          <a:p>
            <a:pPr indent="0" marL="114300">
              <a:buNone/>
            </a:pPr>
            <a:r>
              <a:rPr dirty="0" lang="en-US">
                <a:solidFill>
                  <a:schemeClr val="bg1">
                    <a:lumMod val="50000"/>
                  </a:schemeClr>
                </a:solidFill>
              </a:rPr>
              <a:t>     1970 to 2017 was </a:t>
            </a:r>
          </a:p>
          <a:p>
            <a:pPr indent="0" marL="114300">
              <a:buNone/>
            </a:pPr>
            <a:r>
              <a:rPr dirty="0" lang="en-US">
                <a:solidFill>
                  <a:schemeClr val="bg1">
                    <a:lumMod val="50000"/>
                  </a:schemeClr>
                </a:solidFill>
              </a:rPr>
              <a:t>     "Bombing/Explosion"</a:t>
            </a:r>
          </a:p>
          <a:p>
            <a:pPr indent="0" marL="114300">
              <a:buNone/>
            </a:pPr>
            <a:r>
              <a:rPr dirty="0" lang="en-US">
                <a:solidFill>
                  <a:schemeClr val="bg1">
                    <a:lumMod val="50000"/>
                  </a:schemeClr>
                </a:solidFill>
              </a:rPr>
              <a:t>2.) This type of attack was used </a:t>
            </a:r>
          </a:p>
          <a:p>
            <a:pPr indent="0" marL="114300">
              <a:buNone/>
            </a:pPr>
            <a:r>
              <a:rPr dirty="0" lang="en-US">
                <a:solidFill>
                  <a:schemeClr val="bg1">
                    <a:lumMod val="50000"/>
                  </a:schemeClr>
                </a:solidFill>
              </a:rPr>
              <a:t>      88255 times</a:t>
            </a:r>
          </a:p>
          <a:p>
            <a:pPr indent="0" marL="114300">
              <a:buNone/>
            </a:pPr>
            <a:r>
              <a:rPr dirty="0" lang="en-US">
                <a:solidFill>
                  <a:schemeClr val="bg1">
                    <a:lumMod val="50000"/>
                  </a:schemeClr>
                </a:solidFill>
              </a:rPr>
              <a:t>3.) Least type of attack was "Hijacking“</a:t>
            </a:r>
          </a:p>
          <a:p>
            <a:pPr indent="0" marL="114300">
              <a:buNone/>
            </a:pPr>
            <a:r>
              <a:rPr dirty="0" lang="en-US">
                <a:solidFill>
                  <a:schemeClr val="bg1">
                    <a:lumMod val="50000"/>
                  </a:schemeClr>
                </a:solidFill>
              </a:rPr>
              <a:t>  and it was used only 659 times</a:t>
            </a:r>
          </a:p>
        </p:txBody>
      </p:sp>
      <p:pic>
        <p:nvPicPr>
          <p:cNvPr id="2097168" name="Picture 4"/>
          <p:cNvPicPr>
            <a:picLocks noChangeAspect="1" noChangeArrowheads="1"/>
          </p:cNvPicPr>
          <p:nvPr/>
        </p:nvPicPr>
        <p:blipFill>
          <a:blip xmlns:r="http://schemas.openxmlformats.org/officeDocument/2006/relationships" r:embed="rId1"/>
          <a:srcRect/>
          <a:stretch>
            <a:fillRect/>
          </a:stretch>
        </p:blipFill>
        <p:spPr bwMode="auto">
          <a:xfrm>
            <a:off x="4472108" y="976313"/>
            <a:ext cx="4449055" cy="3189287"/>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8" name="Title 1"/>
          <p:cNvSpPr>
            <a:spLocks noGrp="1"/>
          </p:cNvSpPr>
          <p:nvPr>
            <p:ph type="title"/>
          </p:nvPr>
        </p:nvSpPr>
        <p:spPr/>
        <p:txBody>
          <a:bodyPr/>
          <a:p>
            <a:r>
              <a:rPr dirty="0" lang="en-US"/>
              <a:t>EDA</a:t>
            </a:r>
          </a:p>
        </p:txBody>
      </p:sp>
      <p:sp>
        <p:nvSpPr>
          <p:cNvPr id="1048629"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from </a:t>
            </a:r>
          </a:p>
          <a:p>
            <a:pPr indent="0" marL="114300">
              <a:buNone/>
            </a:pPr>
            <a:r>
              <a:rPr dirty="0" lang="en-US">
                <a:solidFill>
                  <a:schemeClr val="bg1">
                    <a:lumMod val="50000"/>
                  </a:schemeClr>
                </a:solidFill>
              </a:rPr>
              <a:t>     1970 to 2017,terrorist main target </a:t>
            </a:r>
          </a:p>
          <a:p>
            <a:pPr indent="0" marL="114300">
              <a:buNone/>
            </a:pPr>
            <a:r>
              <a:rPr dirty="0" lang="en-US">
                <a:solidFill>
                  <a:schemeClr val="bg1">
                    <a:lumMod val="50000"/>
                  </a:schemeClr>
                </a:solidFill>
              </a:rPr>
              <a:t>      was "Private Citizens &amp; Property“</a:t>
            </a:r>
          </a:p>
          <a:p>
            <a:pPr indent="0" marL="114300">
              <a:buNone/>
            </a:pPr>
            <a:r>
              <a:rPr dirty="0" lang="en-US">
                <a:solidFill>
                  <a:schemeClr val="bg1">
                    <a:lumMod val="50000"/>
                  </a:schemeClr>
                </a:solidFill>
              </a:rPr>
              <a:t>2.) Till 2017 they targeted 43511 times</a:t>
            </a:r>
          </a:p>
          <a:p>
            <a:pPr indent="0" marL="114300">
              <a:buNone/>
            </a:pPr>
            <a:r>
              <a:rPr dirty="0" lang="en-US">
                <a:solidFill>
                  <a:schemeClr val="bg1">
                    <a:lumMod val="50000"/>
                  </a:schemeClr>
                </a:solidFill>
              </a:rPr>
              <a:t>      on private citizens &amp; property, </a:t>
            </a:r>
          </a:p>
          <a:p>
            <a:pPr indent="0" marL="114300">
              <a:buNone/>
            </a:pPr>
            <a:r>
              <a:rPr dirty="0" lang="en-US">
                <a:solidFill>
                  <a:schemeClr val="bg1">
                    <a:lumMod val="50000"/>
                  </a:schemeClr>
                </a:solidFill>
              </a:rPr>
              <a:t>3.) Second targeted "Military" 27984</a:t>
            </a:r>
          </a:p>
          <a:p>
            <a:pPr indent="0" marL="114300">
              <a:buNone/>
            </a:pPr>
            <a:r>
              <a:rPr dirty="0" lang="en-US">
                <a:solidFill>
                  <a:schemeClr val="bg1">
                    <a:lumMod val="50000"/>
                  </a:schemeClr>
                </a:solidFill>
              </a:rPr>
              <a:t>      times</a:t>
            </a:r>
          </a:p>
        </p:txBody>
      </p:sp>
      <p:pic>
        <p:nvPicPr>
          <p:cNvPr id="2097169" name="Picture 2"/>
          <p:cNvPicPr>
            <a:picLocks noChangeAspect="1" noChangeArrowheads="1"/>
          </p:cNvPicPr>
          <p:nvPr/>
        </p:nvPicPr>
        <p:blipFill>
          <a:blip xmlns:r="http://schemas.openxmlformats.org/officeDocument/2006/relationships" r:embed="rId1"/>
          <a:srcRect/>
          <a:stretch>
            <a:fillRect/>
          </a:stretch>
        </p:blipFill>
        <p:spPr bwMode="auto">
          <a:xfrm>
            <a:off x="4449054" y="1152475"/>
            <a:ext cx="4694945" cy="3851325"/>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0" name="Title 1"/>
          <p:cNvSpPr>
            <a:spLocks noGrp="1"/>
          </p:cNvSpPr>
          <p:nvPr>
            <p:ph type="title"/>
          </p:nvPr>
        </p:nvSpPr>
        <p:spPr/>
        <p:txBody>
          <a:bodyPr/>
          <a:p>
            <a:r>
              <a:rPr dirty="0" lang="en-US"/>
              <a:t>EDA</a:t>
            </a:r>
          </a:p>
        </p:txBody>
      </p:sp>
      <p:sp>
        <p:nvSpPr>
          <p:cNvPr id="1048631"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from </a:t>
            </a:r>
          </a:p>
          <a:p>
            <a:r>
              <a:rPr dirty="0" lang="en-US">
                <a:solidFill>
                  <a:schemeClr val="bg1">
                    <a:lumMod val="50000"/>
                  </a:schemeClr>
                </a:solidFill>
              </a:rPr>
              <a:t>1970 to 2017,</a:t>
            </a:r>
            <a:r>
              <a:rPr dirty="0" lang="en-US"/>
              <a:t> </a:t>
            </a:r>
            <a:r>
              <a:rPr dirty="0" lang="en-US">
                <a:solidFill>
                  <a:schemeClr val="bg1">
                    <a:lumMod val="50000"/>
                  </a:schemeClr>
                </a:solidFill>
              </a:rPr>
              <a:t> terrorists mostly </a:t>
            </a:r>
          </a:p>
          <a:p>
            <a:r>
              <a:rPr dirty="0" lang="en-US">
                <a:solidFill>
                  <a:schemeClr val="bg1">
                    <a:lumMod val="50000"/>
                  </a:schemeClr>
                </a:solidFill>
              </a:rPr>
              <a:t>used weapon "Explosives"</a:t>
            </a:r>
          </a:p>
          <a:p>
            <a:pPr indent="0" marL="114300">
              <a:buNone/>
            </a:pPr>
            <a:r>
              <a:rPr dirty="0" lang="en-US">
                <a:solidFill>
                  <a:schemeClr val="bg1">
                    <a:lumMod val="50000"/>
                  </a:schemeClr>
                </a:solidFill>
              </a:rPr>
              <a:t>2.) Explosives has been used 92426</a:t>
            </a:r>
          </a:p>
          <a:p>
            <a:pPr indent="0" marL="114300">
              <a:buNone/>
            </a:pPr>
            <a:r>
              <a:rPr dirty="0" lang="en-US">
                <a:solidFill>
                  <a:schemeClr val="bg1">
                    <a:lumMod val="50000"/>
                  </a:schemeClr>
                </a:solidFill>
              </a:rPr>
              <a:t>     times </a:t>
            </a:r>
            <a:endParaRPr dirty="0" lang="en-US"/>
          </a:p>
          <a:p>
            <a:pPr indent="0" marL="114300">
              <a:buNone/>
            </a:pPr>
            <a:r>
              <a:rPr dirty="0" lang="en-US">
                <a:solidFill>
                  <a:schemeClr val="bg1">
                    <a:lumMod val="50000"/>
                  </a:schemeClr>
                </a:solidFill>
              </a:rPr>
              <a:t>3.) Radiological weapons were used</a:t>
            </a:r>
          </a:p>
          <a:p>
            <a:pPr indent="0" marL="114300">
              <a:buNone/>
            </a:pPr>
            <a:r>
              <a:rPr dirty="0" lang="en-US">
                <a:solidFill>
                  <a:schemeClr val="bg1">
                    <a:lumMod val="50000"/>
                  </a:schemeClr>
                </a:solidFill>
              </a:rPr>
              <a:t>    least times. </a:t>
            </a:r>
          </a:p>
        </p:txBody>
      </p:sp>
      <p:pic>
        <p:nvPicPr>
          <p:cNvPr id="2097170" name="Picture 2"/>
          <p:cNvPicPr>
            <a:picLocks noChangeAspect="1" noChangeArrowheads="1"/>
          </p:cNvPicPr>
          <p:nvPr/>
        </p:nvPicPr>
        <p:blipFill>
          <a:blip xmlns:r="http://schemas.openxmlformats.org/officeDocument/2006/relationships" r:embed="rId1"/>
          <a:srcRect/>
          <a:stretch>
            <a:fillRect/>
          </a:stretch>
        </p:blipFill>
        <p:spPr bwMode="auto">
          <a:xfrm>
            <a:off x="4333795" y="891348"/>
            <a:ext cx="4579684" cy="4252152"/>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2" name="Title 1"/>
          <p:cNvSpPr>
            <a:spLocks noGrp="1"/>
          </p:cNvSpPr>
          <p:nvPr>
            <p:ph type="title"/>
          </p:nvPr>
        </p:nvSpPr>
        <p:spPr/>
        <p:txBody>
          <a:bodyPr/>
          <a:p>
            <a:r>
              <a:rPr dirty="0" lang="en-US"/>
              <a:t>EDA</a:t>
            </a:r>
          </a:p>
        </p:txBody>
      </p:sp>
      <p:sp>
        <p:nvSpPr>
          <p:cNvPr id="1048633"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in 2014,</a:t>
            </a:r>
          </a:p>
          <a:p>
            <a:pPr indent="0" marL="114300">
              <a:buNone/>
            </a:pPr>
            <a:r>
              <a:rPr dirty="0" lang="en-US">
                <a:solidFill>
                  <a:schemeClr val="bg1">
                    <a:lumMod val="50000"/>
                  </a:schemeClr>
                </a:solidFill>
              </a:rPr>
              <a:t>    IRAQ was attacked most 3933</a:t>
            </a:r>
          </a:p>
          <a:p>
            <a:pPr indent="0" marL="114300">
              <a:buNone/>
            </a:pPr>
            <a:r>
              <a:rPr dirty="0" lang="en-US">
                <a:solidFill>
                  <a:schemeClr val="bg1">
                    <a:lumMod val="50000"/>
                  </a:schemeClr>
                </a:solidFill>
              </a:rPr>
              <a:t>    times.</a:t>
            </a:r>
          </a:p>
          <a:p>
            <a:pPr indent="0" marL="114300">
              <a:buNone/>
            </a:pPr>
            <a:r>
              <a:rPr dirty="0" lang="en-US">
                <a:solidFill>
                  <a:schemeClr val="bg1">
                    <a:lumMod val="50000"/>
                  </a:schemeClr>
                </a:solidFill>
              </a:rPr>
              <a:t>2.) EL Salvador was attacked least</a:t>
            </a:r>
          </a:p>
          <a:p>
            <a:pPr indent="0" marL="114300">
              <a:buNone/>
            </a:pPr>
            <a:r>
              <a:rPr dirty="0" lang="en-US">
                <a:solidFill>
                  <a:schemeClr val="bg1">
                    <a:lumMod val="50000"/>
                  </a:schemeClr>
                </a:solidFill>
              </a:rPr>
              <a:t>     times.</a:t>
            </a:r>
          </a:p>
        </p:txBody>
      </p:sp>
      <p:pic>
        <p:nvPicPr>
          <p:cNvPr id="2097171" name="Picture 2"/>
          <p:cNvPicPr>
            <a:picLocks noChangeAspect="1" noChangeArrowheads="1"/>
          </p:cNvPicPr>
          <p:nvPr/>
        </p:nvPicPr>
        <p:blipFill>
          <a:blip xmlns:r="http://schemas.openxmlformats.org/officeDocument/2006/relationships" r:embed="rId1"/>
          <a:srcRect/>
          <a:stretch>
            <a:fillRect/>
          </a:stretch>
        </p:blipFill>
        <p:spPr bwMode="auto">
          <a:xfrm>
            <a:off x="4410634" y="914400"/>
            <a:ext cx="4733365" cy="3313113"/>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4" name="Title 1"/>
          <p:cNvSpPr>
            <a:spLocks noGrp="1"/>
          </p:cNvSpPr>
          <p:nvPr>
            <p:ph type="title"/>
          </p:nvPr>
        </p:nvSpPr>
        <p:spPr/>
        <p:txBody>
          <a:bodyPr/>
          <a:p>
            <a:r>
              <a:rPr dirty="0" lang="en-US"/>
              <a:t>EDA</a:t>
            </a:r>
          </a:p>
        </p:txBody>
      </p:sp>
      <p:sp>
        <p:nvSpPr>
          <p:cNvPr id="1048635"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in 2014,</a:t>
            </a:r>
          </a:p>
          <a:p>
            <a:pPr indent="0" marL="114300">
              <a:buNone/>
            </a:pPr>
            <a:r>
              <a:rPr dirty="0" lang="en-US">
                <a:solidFill>
                  <a:schemeClr val="bg1">
                    <a:lumMod val="50000"/>
                  </a:schemeClr>
                </a:solidFill>
              </a:rPr>
              <a:t>    region “Middle East and North</a:t>
            </a:r>
          </a:p>
          <a:p>
            <a:pPr indent="0" marL="114300">
              <a:buNone/>
            </a:pPr>
            <a:r>
              <a:rPr dirty="0" lang="en-US">
                <a:solidFill>
                  <a:schemeClr val="bg1">
                    <a:lumMod val="50000"/>
                  </a:schemeClr>
                </a:solidFill>
              </a:rPr>
              <a:t>    America” was attacked most.</a:t>
            </a:r>
          </a:p>
          <a:p>
            <a:pPr indent="0" marL="114300">
              <a:buNone/>
            </a:pPr>
            <a:r>
              <a:rPr dirty="0" lang="en-US">
                <a:solidFill>
                  <a:schemeClr val="bg1">
                    <a:lumMod val="50000"/>
                  </a:schemeClr>
                </a:solidFill>
              </a:rPr>
              <a:t>2.) East Asia region was attacked</a:t>
            </a:r>
          </a:p>
          <a:p>
            <a:pPr indent="0" marL="114300">
              <a:buNone/>
            </a:pPr>
            <a:r>
              <a:rPr dirty="0" lang="en-US">
                <a:solidFill>
                  <a:schemeClr val="bg1">
                    <a:lumMod val="50000"/>
                  </a:schemeClr>
                </a:solidFill>
              </a:rPr>
              <a:t>     least times.</a:t>
            </a:r>
          </a:p>
        </p:txBody>
      </p:sp>
      <p:pic>
        <p:nvPicPr>
          <p:cNvPr id="2097172" name="Picture 2"/>
          <p:cNvPicPr>
            <a:picLocks noChangeAspect="1" noChangeArrowheads="1"/>
          </p:cNvPicPr>
          <p:nvPr/>
        </p:nvPicPr>
        <p:blipFill>
          <a:blip xmlns:r="http://schemas.openxmlformats.org/officeDocument/2006/relationships" r:embed="rId1"/>
          <a:srcRect/>
          <a:stretch>
            <a:fillRect/>
          </a:stretch>
        </p:blipFill>
        <p:spPr bwMode="auto">
          <a:xfrm>
            <a:off x="3926541" y="914400"/>
            <a:ext cx="5217459" cy="3313113"/>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Shape 59"/>
        <p:cNvGrpSpPr/>
        <p:nvPr/>
      </p:nvGrpSpPr>
      <p:grpSpPr>
        <a:xfrm>
          <a:off x="0" y="0"/>
          <a:ext cx="0" cy="0"/>
          <a:chOff x="0" y="0"/>
          <a:chExt cx="0" cy="0"/>
        </a:xfrm>
      </p:grpSpPr>
      <p:sp>
        <p:nvSpPr>
          <p:cNvPr id="1048585" name="Google Shape;60;p14"/>
          <p:cNvSpPr txBox="1">
            <a:spLocks noGrp="1"/>
          </p:cNvSpPr>
          <p:nvPr>
            <p:ph type="ctrTitle"/>
          </p:nvPr>
        </p:nvSpPr>
        <p:spPr>
          <a:xfrm>
            <a:off x="315750" y="509500"/>
            <a:ext cx="8512500" cy="3784800"/>
          </a:xfrm>
          <a:prstGeom prst="rect"/>
          <a:noFill/>
          <a:ln>
            <a:noFill/>
          </a:ln>
        </p:spPr>
        <p:txBody>
          <a:bodyPr anchor="b" anchorCtr="0" bIns="91425" lIns="91425" rIns="91425" spcFirstLastPara="1" tIns="91425" wrap="square">
            <a:noAutofit/>
          </a:bodyPr>
          <a:p>
            <a:pPr algn="l" indent="0" lvl="0" marL="0" rtl="0">
              <a:lnSpc>
                <a:spcPct val="100000"/>
              </a:lnSpc>
              <a:spcBef>
                <a:spcPts val="0"/>
              </a:spcBef>
              <a:spcAft>
                <a:spcPts val="0"/>
              </a:spcAft>
              <a:buSzPts val="5200"/>
              <a:buNone/>
            </a:pPr>
            <a:endParaRPr b="1" sz="3600">
              <a:solidFill>
                <a:schemeClr val="lt1"/>
              </a:solidFill>
              <a:latin typeface="Montserrat"/>
              <a:ea typeface="Montserrat"/>
              <a:cs typeface="Montserrat"/>
              <a:sym typeface="Montserrat"/>
            </a:endParaRPr>
          </a:p>
          <a:p>
            <a:pPr algn="ctr" indent="0" lvl="0" marL="0" rtl="0">
              <a:lnSpc>
                <a:spcPct val="100000"/>
              </a:lnSpc>
              <a:spcBef>
                <a:spcPts val="0"/>
              </a:spcBef>
              <a:spcAft>
                <a:spcPts val="0"/>
              </a:spcAft>
              <a:buSzPts val="5200"/>
              <a:buNone/>
            </a:pPr>
            <a:endParaRPr b="1" sz="3600">
              <a:solidFill>
                <a:schemeClr val="lt1"/>
              </a:solidFill>
              <a:latin typeface="Montserrat"/>
              <a:ea typeface="Montserrat"/>
              <a:cs typeface="Montserrat"/>
              <a:sym typeface="Montserrat"/>
            </a:endParaRPr>
          </a:p>
          <a:p>
            <a:pPr algn="ctr" indent="0" lvl="0" marL="0" rtl="0">
              <a:spcBef>
                <a:spcPts val="0"/>
              </a:spcBef>
              <a:spcAft>
                <a:spcPts val="0"/>
              </a:spcAft>
              <a:buSzPts val="5200"/>
              <a:buNone/>
            </a:pPr>
            <a:endParaRPr b="1" sz="1600">
              <a:solidFill>
                <a:schemeClr val="lt1"/>
              </a:solidFill>
              <a:latin typeface="Montserrat"/>
              <a:ea typeface="Montserrat"/>
              <a:cs typeface="Montserrat"/>
              <a:sym typeface="Montserrat"/>
            </a:endParaRPr>
          </a:p>
          <a:p>
            <a:pPr algn="ctr" indent="0" lvl="0" marL="0" rtl="0">
              <a:spcBef>
                <a:spcPts val="0"/>
              </a:spcBef>
              <a:spcAft>
                <a:spcPts val="0"/>
              </a:spcAft>
              <a:buSzPts val="5200"/>
              <a:buNone/>
            </a:pPr>
            <a:endParaRPr b="1" sz="1600">
              <a:solidFill>
                <a:schemeClr val="lt1"/>
              </a:solidFill>
              <a:latin typeface="Montserrat"/>
              <a:ea typeface="Montserrat"/>
              <a:cs typeface="Montserrat"/>
              <a:sym typeface="Montserrat"/>
            </a:endParaRPr>
          </a:p>
        </p:txBody>
      </p:sp>
      <p:sp>
        <p:nvSpPr>
          <p:cNvPr id="1048586" name="Google Shape;55;p13"/>
          <p:cNvSpPr txBox="1"/>
          <p:nvPr/>
        </p:nvSpPr>
        <p:spPr>
          <a:xfrm>
            <a:off x="468150" y="661900"/>
            <a:ext cx="5579184" cy="3784800"/>
          </a:xfrm>
          <a:prstGeom prst="rect"/>
          <a:noFill/>
          <a:ln>
            <a:noFill/>
          </a:ln>
        </p:spPr>
        <p:txBody>
          <a:bodyPr anchor="b" anchorCtr="0" bIns="91425" lIns="91425" rIns="91425" spcFirstLastPara="1" tIns="91425"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1pPr>
            <a:lvl2pPr algn="ctr" lvl="1"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2pPr>
            <a:lvl3pPr algn="ctr" lvl="2"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3pPr>
            <a:lvl4pPr algn="ctr" lvl="3"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4pPr>
            <a:lvl5pPr algn="ctr" lvl="4"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5pPr>
            <a:lvl6pPr algn="ctr" lvl="5"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6pPr>
            <a:lvl7pPr algn="ctr" lvl="6"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7pPr>
            <a:lvl8pPr algn="ctr" lvl="7"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8pPr>
            <a:lvl9pPr algn="ctr" lvl="8" marR="0" rtl="0">
              <a:lnSpc>
                <a:spcPct val="100000"/>
              </a:lnSpc>
              <a:spcBef>
                <a:spcPts val="0"/>
              </a:spcBef>
              <a:spcAft>
                <a:spcPts val="0"/>
              </a:spcAft>
              <a:buClr>
                <a:schemeClr val="dk1"/>
              </a:buClr>
              <a:buSzPts val="5200"/>
              <a:buFont typeface="Arial"/>
              <a:buNone/>
              <a:defRPr b="0" cap="none" sz="5200" i="0" strike="noStrike" u="none">
                <a:solidFill>
                  <a:schemeClr val="dk1"/>
                </a:solidFill>
                <a:latin typeface="Arial"/>
                <a:ea typeface="Arial"/>
                <a:cs typeface="Arial"/>
                <a:sym typeface="Arial"/>
              </a:defRPr>
            </a:lvl9pPr>
          </a:lstStyle>
          <a:p>
            <a:pPr algn="l"/>
            <a:r>
              <a:rPr b="1" dirty="0" sz="3200" lang="en-GB">
                <a:solidFill>
                  <a:srgbClr val="CC0000"/>
                </a:solidFill>
                <a:latin typeface="Montserrat"/>
                <a:ea typeface="Montserrat"/>
                <a:cs typeface="Montserrat"/>
                <a:sym typeface="Montserrat"/>
              </a:rPr>
              <a:t>Global terrorism Analysis</a:t>
            </a:r>
          </a:p>
          <a:p>
            <a:pPr algn="l"/>
            <a:r>
              <a:rPr b="1" dirty="0" sz="2000" lang="en-GB">
                <a:solidFill>
                  <a:schemeClr val="bg1">
                    <a:lumMod val="50000"/>
                  </a:schemeClr>
                </a:solidFill>
                <a:latin typeface="Montserrat"/>
                <a:ea typeface="Montserrat"/>
                <a:cs typeface="Montserrat"/>
                <a:sym typeface="Montserrat"/>
              </a:rPr>
              <a:t>1.) Defining Problem Statement</a:t>
            </a:r>
          </a:p>
          <a:p>
            <a:pPr algn="l"/>
            <a:r>
              <a:rPr b="1" dirty="0" sz="2000" lang="en-GB">
                <a:solidFill>
                  <a:schemeClr val="bg1">
                    <a:lumMod val="50000"/>
                  </a:schemeClr>
                </a:solidFill>
                <a:latin typeface="Montserrat"/>
                <a:ea typeface="Montserrat"/>
                <a:cs typeface="Montserrat"/>
                <a:sym typeface="Montserrat"/>
              </a:rPr>
              <a:t>2.) </a:t>
            </a:r>
            <a:r>
              <a:rPr b="1" dirty="0" sz="2000" lang="en-US">
                <a:solidFill>
                  <a:schemeClr val="bg1">
                    <a:lumMod val="50000"/>
                  </a:schemeClr>
                </a:solidFill>
              </a:rPr>
              <a:t>Importing libraries</a:t>
            </a:r>
          </a:p>
          <a:p>
            <a:pPr algn="l"/>
            <a:r>
              <a:rPr b="1" dirty="0" sz="2000" lang="en-GB">
                <a:solidFill>
                  <a:schemeClr val="bg1">
                    <a:lumMod val="50000"/>
                  </a:schemeClr>
                </a:solidFill>
                <a:latin typeface="Montserrat"/>
                <a:ea typeface="Montserrat"/>
                <a:cs typeface="Montserrat"/>
                <a:sym typeface="Montserrat"/>
              </a:rPr>
              <a:t>3.) </a:t>
            </a:r>
            <a:r>
              <a:rPr b="1" dirty="0" sz="2000" lang="en-US">
                <a:solidFill>
                  <a:schemeClr val="bg1">
                    <a:lumMod val="50000"/>
                  </a:schemeClr>
                </a:solidFill>
              </a:rPr>
              <a:t>Descriptive Statistics</a:t>
            </a:r>
          </a:p>
          <a:p>
            <a:pPr algn="l"/>
            <a:r>
              <a:rPr b="1" dirty="0" sz="2000" lang="en-US">
                <a:solidFill>
                  <a:schemeClr val="bg1">
                    <a:lumMod val="50000"/>
                  </a:schemeClr>
                </a:solidFill>
              </a:rPr>
              <a:t>4.) Missing value imputation</a:t>
            </a:r>
          </a:p>
          <a:p>
            <a:pPr algn="l"/>
            <a:r>
              <a:rPr b="1" dirty="0" sz="2000" lang="en-US">
                <a:solidFill>
                  <a:schemeClr val="bg1">
                    <a:lumMod val="50000"/>
                  </a:schemeClr>
                </a:solidFill>
              </a:rPr>
              <a:t>5.) Graphical representation</a:t>
            </a:r>
          </a:p>
          <a:p>
            <a:pPr algn="l"/>
            <a:endParaRPr b="1" dirty="0" sz="2000" lang="en-GB">
              <a:solidFill>
                <a:schemeClr val="lt1"/>
              </a:solidFill>
              <a:latin typeface="Montserrat"/>
              <a:ea typeface="Montserrat"/>
              <a:cs typeface="Montserrat"/>
              <a:sym typeface="Montserrat"/>
            </a:endParaRPr>
          </a:p>
          <a:p>
            <a:endParaRPr b="1" dirty="0" sz="1600" lang="en-GB">
              <a:solidFill>
                <a:schemeClr val="lt1"/>
              </a:solidFill>
              <a:latin typeface="Montserrat"/>
              <a:ea typeface="Montserrat"/>
              <a:cs typeface="Montserrat"/>
              <a:sym typeface="Montserrat"/>
            </a:endParaRPr>
          </a:p>
          <a:p>
            <a:endParaRPr b="1" dirty="0" sz="1600" lang="en-GB">
              <a:solidFill>
                <a:schemeClr val="lt1"/>
              </a:solidFill>
              <a:latin typeface="Montserrat"/>
              <a:ea typeface="Montserrat"/>
              <a:cs typeface="Montserrat"/>
              <a:sym typeface="Montserrat"/>
            </a:endParaRPr>
          </a:p>
        </p:txBody>
      </p:sp>
      <p:sp>
        <p:nvSpPr>
          <p:cNvPr id="1048587" name="TextBox 1"/>
          <p:cNvSpPr txBox="1"/>
          <p:nvPr/>
        </p:nvSpPr>
        <p:spPr>
          <a:xfrm flipH="1">
            <a:off x="6199734" y="1467650"/>
            <a:ext cx="2391016" cy="307777"/>
          </a:xfrm>
          <a:prstGeom prst="rect"/>
          <a:noFill/>
        </p:spPr>
        <p:txBody>
          <a:bodyPr rtlCol="0" wrap="square">
            <a:spAutoFit/>
          </a:bodyPr>
          <a:p>
            <a:endParaRPr dirty="0" lang="en-US"/>
          </a:p>
        </p:txBody>
      </p:sp>
      <p:sp>
        <p:nvSpPr>
          <p:cNvPr id="1048588" name="Rectangle 3" hidden="1"/>
          <p:cNvSpPr/>
          <p:nvPr/>
        </p:nvSpPr>
        <p:spPr>
          <a:xfrm>
            <a:off x="8487801" y="1467649"/>
            <a:ext cx="3168878" cy="2620255"/>
          </a:xfrm>
          <a:prstGeom prst="rect"/>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3" name="Picture 4" descr="Globe, Concept Of Global Terrorism Stock Photo, Picture And Royalty Free  Image. Image 10171959."/>
          <p:cNvPicPr>
            <a:picLocks noChangeAspect="1" noChangeArrowheads="1"/>
          </p:cNvPicPr>
          <p:nvPr/>
        </p:nvPicPr>
        <p:blipFill>
          <a:blip xmlns:r="http://schemas.openxmlformats.org/officeDocument/2006/relationships" r:embed="rId1"/>
          <a:srcRect/>
          <a:stretch>
            <a:fillRect/>
          </a:stretch>
        </p:blipFill>
        <p:spPr bwMode="auto">
          <a:xfrm>
            <a:off x="6199734" y="1400307"/>
            <a:ext cx="2388173" cy="2481130"/>
          </a:xfrm>
          <a:prstGeom prst="rect"/>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6" name="Title 1"/>
          <p:cNvSpPr>
            <a:spLocks noGrp="1"/>
          </p:cNvSpPr>
          <p:nvPr>
            <p:ph type="title"/>
          </p:nvPr>
        </p:nvSpPr>
        <p:spPr/>
        <p:txBody>
          <a:bodyPr/>
          <a:p>
            <a:r>
              <a:rPr dirty="0" lang="en-US"/>
              <a:t>EDA</a:t>
            </a:r>
          </a:p>
        </p:txBody>
      </p:sp>
      <p:sp>
        <p:nvSpPr>
          <p:cNvPr id="1048637"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Bombarding</a:t>
            </a:r>
          </a:p>
          <a:p>
            <a:pPr indent="0" marL="114300">
              <a:buNone/>
            </a:pPr>
            <a:r>
              <a:rPr dirty="0" lang="en-US">
                <a:solidFill>
                  <a:schemeClr val="bg1">
                    <a:lumMod val="50000"/>
                  </a:schemeClr>
                </a:solidFill>
              </a:rPr>
              <a:t>      has been used most in terrorist</a:t>
            </a:r>
          </a:p>
          <a:p>
            <a:pPr indent="0" marL="114300">
              <a:buNone/>
            </a:pPr>
            <a:r>
              <a:rPr dirty="0" lang="en-US">
                <a:solidFill>
                  <a:schemeClr val="bg1">
                    <a:lumMod val="50000"/>
                  </a:schemeClr>
                </a:solidFill>
              </a:rPr>
              <a:t>      activities.</a:t>
            </a:r>
          </a:p>
          <a:p>
            <a:pPr indent="0" marL="114300">
              <a:buNone/>
            </a:pPr>
            <a:r>
              <a:rPr dirty="0" lang="en-US">
                <a:solidFill>
                  <a:schemeClr val="bg1">
                    <a:lumMod val="50000"/>
                  </a:schemeClr>
                </a:solidFill>
              </a:rPr>
              <a:t>2.) Hostage type attack was used</a:t>
            </a:r>
          </a:p>
          <a:p>
            <a:pPr indent="0" marL="114300">
              <a:buNone/>
            </a:pPr>
            <a:r>
              <a:rPr dirty="0" lang="en-US">
                <a:solidFill>
                  <a:schemeClr val="bg1">
                    <a:lumMod val="50000"/>
                  </a:schemeClr>
                </a:solidFill>
              </a:rPr>
              <a:t>     least times.</a:t>
            </a:r>
          </a:p>
        </p:txBody>
      </p:sp>
      <p:pic>
        <p:nvPicPr>
          <p:cNvPr id="2097173" name="Picture 2"/>
          <p:cNvPicPr>
            <a:picLocks noChangeAspect="1" noChangeArrowheads="1"/>
          </p:cNvPicPr>
          <p:nvPr/>
        </p:nvPicPr>
        <p:blipFill>
          <a:blip xmlns:r="http://schemas.openxmlformats.org/officeDocument/2006/relationships" r:embed="rId1"/>
          <a:srcRect/>
          <a:stretch>
            <a:fillRect/>
          </a:stretch>
        </p:blipFill>
        <p:spPr bwMode="auto">
          <a:xfrm>
            <a:off x="4180114" y="914400"/>
            <a:ext cx="4963886" cy="3313113"/>
          </a:xfrm>
          <a:prstGeom prst="rect"/>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8" name="Title 1"/>
          <p:cNvSpPr>
            <a:spLocks noGrp="1"/>
          </p:cNvSpPr>
          <p:nvPr>
            <p:ph type="title"/>
          </p:nvPr>
        </p:nvSpPr>
        <p:spPr/>
        <p:txBody>
          <a:bodyPr/>
          <a:p>
            <a:r>
              <a:rPr dirty="0" lang="en-US"/>
              <a:t>EDA</a:t>
            </a:r>
          </a:p>
        </p:txBody>
      </p:sp>
      <p:sp>
        <p:nvSpPr>
          <p:cNvPr id="1048639"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Private</a:t>
            </a:r>
          </a:p>
          <a:p>
            <a:pPr indent="0" marL="114300">
              <a:buNone/>
            </a:pPr>
            <a:r>
              <a:rPr dirty="0" lang="en-US">
                <a:solidFill>
                  <a:schemeClr val="bg1">
                    <a:lumMod val="50000"/>
                  </a:schemeClr>
                </a:solidFill>
              </a:rPr>
              <a:t>     citizen and property was attacked</a:t>
            </a:r>
          </a:p>
          <a:p>
            <a:pPr indent="0" marL="114300">
              <a:buNone/>
            </a:pPr>
            <a:r>
              <a:rPr dirty="0" lang="en-US">
                <a:solidFill>
                  <a:schemeClr val="bg1">
                    <a:lumMod val="50000"/>
                  </a:schemeClr>
                </a:solidFill>
              </a:rPr>
              <a:t>     most of the times</a:t>
            </a:r>
          </a:p>
          <a:p>
            <a:pPr indent="0" marL="114300">
              <a:buNone/>
            </a:pPr>
            <a:r>
              <a:rPr dirty="0" lang="en-US">
                <a:solidFill>
                  <a:schemeClr val="bg1">
                    <a:lumMod val="50000"/>
                  </a:schemeClr>
                </a:solidFill>
              </a:rPr>
              <a:t>2.) Tourist place were attacked least.</a:t>
            </a:r>
          </a:p>
        </p:txBody>
      </p:sp>
      <p:pic>
        <p:nvPicPr>
          <p:cNvPr id="2097174" name="Picture 2"/>
          <p:cNvPicPr>
            <a:picLocks noChangeAspect="1" noChangeArrowheads="1"/>
          </p:cNvPicPr>
          <p:nvPr/>
        </p:nvPicPr>
        <p:blipFill>
          <a:blip xmlns:r="http://schemas.openxmlformats.org/officeDocument/2006/relationships" r:embed="rId1"/>
          <a:srcRect/>
          <a:stretch>
            <a:fillRect/>
          </a:stretch>
        </p:blipFill>
        <p:spPr bwMode="auto">
          <a:xfrm>
            <a:off x="4233903" y="914400"/>
            <a:ext cx="4910097" cy="3313113"/>
          </a:xfrm>
          <a:prstGeom prst="rect"/>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0" name="Title 1"/>
          <p:cNvSpPr>
            <a:spLocks noGrp="1"/>
          </p:cNvSpPr>
          <p:nvPr>
            <p:ph type="title"/>
          </p:nvPr>
        </p:nvSpPr>
        <p:spPr/>
        <p:txBody>
          <a:bodyPr/>
          <a:p>
            <a:r>
              <a:rPr dirty="0" lang="en-US"/>
              <a:t>EDA</a:t>
            </a:r>
          </a:p>
        </p:txBody>
      </p:sp>
      <p:sp>
        <p:nvSpPr>
          <p:cNvPr id="1048641" name="Text Placeholder 2"/>
          <p:cNvSpPr>
            <a:spLocks noGrp="1"/>
          </p:cNvSpPr>
          <p:nvPr>
            <p:ph type="body" idx="1"/>
          </p:nvPr>
        </p:nvSpPr>
        <p:spPr/>
        <p:txBody>
          <a:bodyPr/>
          <a:p>
            <a:pPr indent="0" marL="114300">
              <a:buNone/>
            </a:pPr>
            <a:r>
              <a:rPr dirty="0" lang="en-US">
                <a:solidFill>
                  <a:schemeClr val="bg1">
                    <a:lumMod val="50000"/>
                  </a:schemeClr>
                </a:solidFill>
              </a:rPr>
              <a:t>1.) We can conclude that explosive</a:t>
            </a:r>
          </a:p>
          <a:p>
            <a:pPr indent="0" marL="114300">
              <a:buNone/>
            </a:pPr>
            <a:r>
              <a:rPr dirty="0" lang="en-US">
                <a:solidFill>
                  <a:schemeClr val="bg1">
                    <a:lumMod val="50000"/>
                  </a:schemeClr>
                </a:solidFill>
              </a:rPr>
              <a:t>    weapons were used most of the</a:t>
            </a:r>
          </a:p>
          <a:p>
            <a:pPr indent="0" marL="114300">
              <a:buNone/>
            </a:pPr>
            <a:r>
              <a:rPr dirty="0" lang="en-US">
                <a:solidFill>
                  <a:schemeClr val="bg1">
                    <a:lumMod val="50000"/>
                  </a:schemeClr>
                </a:solidFill>
              </a:rPr>
              <a:t>    times</a:t>
            </a:r>
          </a:p>
          <a:p>
            <a:pPr indent="0" marL="114300">
              <a:buNone/>
            </a:pPr>
            <a:r>
              <a:rPr dirty="0" lang="en-US">
                <a:solidFill>
                  <a:schemeClr val="bg1">
                    <a:lumMod val="50000"/>
                  </a:schemeClr>
                </a:solidFill>
              </a:rPr>
              <a:t>2.) Sabotage weapons were used</a:t>
            </a:r>
          </a:p>
          <a:p>
            <a:pPr indent="0" marL="114300">
              <a:buNone/>
            </a:pPr>
            <a:r>
              <a:rPr dirty="0" lang="en-US">
                <a:solidFill>
                  <a:schemeClr val="bg1">
                    <a:lumMod val="50000"/>
                  </a:schemeClr>
                </a:solidFill>
              </a:rPr>
              <a:t>     least.</a:t>
            </a:r>
          </a:p>
        </p:txBody>
      </p:sp>
      <p:pic>
        <p:nvPicPr>
          <p:cNvPr id="2097175" name="Picture 2"/>
          <p:cNvPicPr>
            <a:picLocks noChangeAspect="1" noChangeArrowheads="1"/>
          </p:cNvPicPr>
          <p:nvPr/>
        </p:nvPicPr>
        <p:blipFill>
          <a:blip xmlns:r="http://schemas.openxmlformats.org/officeDocument/2006/relationships" r:embed="rId1"/>
          <a:srcRect/>
          <a:stretch>
            <a:fillRect/>
          </a:stretch>
        </p:blipFill>
        <p:spPr bwMode="auto">
          <a:xfrm>
            <a:off x="4011066" y="914400"/>
            <a:ext cx="5132933" cy="3313113"/>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2" name="Title 1"/>
          <p:cNvSpPr>
            <a:spLocks noGrp="1"/>
          </p:cNvSpPr>
          <p:nvPr>
            <p:ph type="title"/>
          </p:nvPr>
        </p:nvSpPr>
        <p:spPr/>
        <p:txBody>
          <a:bodyPr/>
          <a:p>
            <a:r>
              <a:rPr dirty="0" lang="en-US"/>
              <a:t>Conclusion-1</a:t>
            </a:r>
          </a:p>
        </p:txBody>
      </p:sp>
      <p:sp>
        <p:nvSpPr>
          <p:cNvPr id="1048643" name="Text Placeholder 2"/>
          <p:cNvSpPr>
            <a:spLocks noGrp="1"/>
          </p:cNvSpPr>
          <p:nvPr>
            <p:ph type="body" idx="1"/>
          </p:nvPr>
        </p:nvSpPr>
        <p:spPr>
          <a:xfrm>
            <a:off x="311700" y="1017725"/>
            <a:ext cx="8520600" cy="3551150"/>
          </a:xfrm>
        </p:spPr>
        <p:txBody>
          <a:bodyPr/>
          <a:p>
            <a:pPr indent="0" marL="114300">
              <a:buNone/>
            </a:pPr>
            <a:r>
              <a:rPr dirty="0" lang="en-US">
                <a:solidFill>
                  <a:schemeClr val="bg1">
                    <a:lumMod val="50000"/>
                  </a:schemeClr>
                </a:solidFill>
              </a:rPr>
              <a:t>1.) Year wise Attacks: (</a:t>
            </a:r>
            <a:r>
              <a:rPr dirty="0" lang="en-US" err="1">
                <a:solidFill>
                  <a:schemeClr val="bg1">
                    <a:lumMod val="50000"/>
                  </a:schemeClr>
                </a:solidFill>
              </a:rPr>
              <a:t>i</a:t>
            </a:r>
            <a:r>
              <a:rPr dirty="0" lang="en-US">
                <a:solidFill>
                  <a:schemeClr val="bg1">
                    <a:lumMod val="50000"/>
                  </a:schemeClr>
                </a:solidFill>
              </a:rPr>
              <a:t>). Most number of attacks :16903 in 2014 (ii). Least        number of attacks: 471 in 1971</a:t>
            </a:r>
          </a:p>
          <a:p>
            <a:pPr indent="0" marL="114300">
              <a:buNone/>
            </a:pPr>
            <a:r>
              <a:rPr dirty="0" lang="en-US">
                <a:solidFill>
                  <a:schemeClr val="bg1">
                    <a:lumMod val="50000"/>
                  </a:schemeClr>
                </a:solidFill>
              </a:rPr>
              <a:t>2.) Region wise Attacks: (</a:t>
            </a:r>
            <a:r>
              <a:rPr dirty="0" lang="en-US" err="1">
                <a:solidFill>
                  <a:schemeClr val="bg1">
                    <a:lumMod val="50000"/>
                  </a:schemeClr>
                </a:solidFill>
              </a:rPr>
              <a:t>i</a:t>
            </a:r>
            <a:r>
              <a:rPr dirty="0" lang="en-US">
                <a:solidFill>
                  <a:schemeClr val="bg1">
                    <a:lumMod val="50000"/>
                  </a:schemeClr>
                </a:solidFill>
              </a:rPr>
              <a:t>). Most number of attacks: 50474 in Middle East &amp; North Africa (percentage is 27.78%) (ii). Least number of attacks: 282 in Australasia &amp; Oceania (percentage is 0.15%)</a:t>
            </a:r>
          </a:p>
          <a:p>
            <a:pPr indent="0" marL="114300">
              <a:buNone/>
            </a:pPr>
            <a:r>
              <a:rPr dirty="0" lang="en-US">
                <a:solidFill>
                  <a:schemeClr val="bg1">
                    <a:lumMod val="50000"/>
                  </a:schemeClr>
                </a:solidFill>
              </a:rPr>
              <a:t>3.) Country wise Attacks: (</a:t>
            </a:r>
            <a:r>
              <a:rPr dirty="0" lang="en-US" err="1">
                <a:solidFill>
                  <a:schemeClr val="bg1">
                    <a:lumMod val="50000"/>
                  </a:schemeClr>
                </a:solidFill>
              </a:rPr>
              <a:t>i</a:t>
            </a:r>
            <a:r>
              <a:rPr dirty="0" lang="en-US">
                <a:solidFill>
                  <a:schemeClr val="bg1">
                    <a:lumMod val="50000"/>
                  </a:schemeClr>
                </a:solidFill>
              </a:rPr>
              <a:t>). Most number of attacks: 24636 in “Iraq” (percentage is 24.7%) (ii). Least number of attacks: 4292 in “Turkey” (percentage is 4.3%)</a:t>
            </a:r>
          </a:p>
          <a:p>
            <a:pPr indent="0" marL="114300">
              <a:buNone/>
            </a:pPr>
            <a:r>
              <a:rPr dirty="0" lang="en-US">
                <a:solidFill>
                  <a:schemeClr val="bg1">
                    <a:lumMod val="50000"/>
                  </a:schemeClr>
                </a:solidFill>
              </a:rPr>
              <a:t>4.) Attack type wise attacks: (</a:t>
            </a:r>
            <a:r>
              <a:rPr dirty="0" lang="en-US" err="1">
                <a:solidFill>
                  <a:schemeClr val="bg1">
                    <a:lumMod val="50000"/>
                  </a:schemeClr>
                </a:solidFill>
              </a:rPr>
              <a:t>i</a:t>
            </a:r>
            <a:r>
              <a:rPr dirty="0" lang="en-US">
                <a:solidFill>
                  <a:schemeClr val="bg1">
                    <a:lumMod val="50000"/>
                  </a:schemeClr>
                </a:solidFill>
              </a:rPr>
              <a:t>). Most number of attacks :88255 by “Bombing /Explosion” (ii). Least number of attacks: 659 by “Hijacking “</a:t>
            </a:r>
          </a:p>
          <a:p>
            <a:pPr indent="0" marL="114300">
              <a:buNone/>
            </a:pPr>
            <a:r>
              <a:rPr dirty="0" lang="en-US">
                <a:solidFill>
                  <a:schemeClr val="bg1">
                    <a:lumMod val="50000"/>
                  </a:schemeClr>
                </a:solidFill>
              </a:rPr>
              <a:t>5.) Target type wise attacks: (</a:t>
            </a:r>
            <a:r>
              <a:rPr dirty="0" lang="en-US" err="1">
                <a:solidFill>
                  <a:schemeClr val="bg1">
                    <a:lumMod val="50000"/>
                  </a:schemeClr>
                </a:solidFill>
              </a:rPr>
              <a:t>i</a:t>
            </a:r>
            <a:r>
              <a:rPr dirty="0" lang="en-US">
                <a:solidFill>
                  <a:schemeClr val="bg1">
                    <a:lumMod val="50000"/>
                  </a:schemeClr>
                </a:solidFill>
              </a:rPr>
              <a:t>). Most number of attacks: 43511 over “Private Citizens &amp; Property” (ii). Least number of attacks: 263 over “Abortion Related”</a:t>
            </a:r>
          </a:p>
          <a:p>
            <a:pPr indent="0" marL="114300">
              <a:buNone/>
            </a:pP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4" name="Title 1"/>
          <p:cNvSpPr>
            <a:spLocks noGrp="1"/>
          </p:cNvSpPr>
          <p:nvPr>
            <p:ph type="title"/>
          </p:nvPr>
        </p:nvSpPr>
        <p:spPr/>
        <p:txBody>
          <a:bodyPr/>
          <a:p>
            <a:r>
              <a:rPr dirty="0" lang="en-US"/>
              <a:t>Conclusion-2</a:t>
            </a:r>
          </a:p>
        </p:txBody>
      </p:sp>
      <p:sp>
        <p:nvSpPr>
          <p:cNvPr id="1048645" name="Text Placeholder 2"/>
          <p:cNvSpPr>
            <a:spLocks noGrp="1"/>
          </p:cNvSpPr>
          <p:nvPr>
            <p:ph type="body" idx="1"/>
          </p:nvPr>
        </p:nvSpPr>
        <p:spPr/>
        <p:txBody>
          <a:bodyPr/>
          <a:p>
            <a:pPr indent="0" marL="114300">
              <a:buNone/>
            </a:pPr>
            <a:r>
              <a:rPr dirty="0" lang="en-US">
                <a:solidFill>
                  <a:schemeClr val="bg1">
                    <a:lumMod val="50000"/>
                  </a:schemeClr>
                </a:solidFill>
              </a:rPr>
              <a:t>1.) Most terrorist attacked country was "IRAQ", most least attacked country was Vatican City ,its number of attacks was 1</a:t>
            </a:r>
          </a:p>
          <a:p>
            <a:pPr indent="0" marL="114300">
              <a:buNone/>
            </a:pPr>
            <a:r>
              <a:rPr dirty="0" lang="en-US">
                <a:solidFill>
                  <a:schemeClr val="bg1">
                    <a:lumMod val="50000"/>
                  </a:schemeClr>
                </a:solidFill>
              </a:rPr>
              <a:t>2.) Most terrorist attacked reginal area was Middle East &amp; North Africa and lowest terrorist attacked reginal area was Australasia &amp; Oceania </a:t>
            </a:r>
          </a:p>
          <a:p>
            <a:pPr indent="0" marL="114300">
              <a:buNone/>
            </a:pPr>
            <a:r>
              <a:rPr dirty="0" lang="en-US">
                <a:solidFill>
                  <a:schemeClr val="bg1">
                    <a:lumMod val="50000"/>
                  </a:schemeClr>
                </a:solidFill>
              </a:rPr>
              <a:t>3.) Most frequent type </a:t>
            </a:r>
            <a:r>
              <a:rPr dirty="0" lang="en-US" err="1">
                <a:solidFill>
                  <a:schemeClr val="bg1">
                    <a:lumMod val="50000"/>
                  </a:schemeClr>
                </a:solidFill>
              </a:rPr>
              <a:t>blosting</a:t>
            </a:r>
            <a:r>
              <a:rPr dirty="0" lang="en-US">
                <a:solidFill>
                  <a:schemeClr val="bg1">
                    <a:lumMod val="50000"/>
                  </a:schemeClr>
                </a:solidFill>
              </a:rPr>
              <a:t> type was "Bombing/Explosion" and least type of attack was "Hijacking" </a:t>
            </a:r>
          </a:p>
          <a:p>
            <a:pPr indent="0" marL="114300">
              <a:buNone/>
            </a:pPr>
            <a:r>
              <a:rPr dirty="0" lang="en-US">
                <a:solidFill>
                  <a:schemeClr val="bg1">
                    <a:lumMod val="50000"/>
                  </a:schemeClr>
                </a:solidFill>
              </a:rPr>
              <a:t>4.) Main target was "Private Citizens &amp; Property“ after that second targeted "Military“</a:t>
            </a:r>
          </a:p>
          <a:p>
            <a:pPr indent="0" marL="114300">
              <a:buNone/>
            </a:pPr>
            <a:r>
              <a:rPr dirty="0" lang="en-US">
                <a:solidFill>
                  <a:schemeClr val="bg1">
                    <a:lumMod val="50000"/>
                  </a:schemeClr>
                </a:solidFill>
              </a:rPr>
              <a:t>5.) Terrorists were mostly used weapon "Explosives” and rarely used weapon was "Radiological“.</a:t>
            </a:r>
          </a:p>
          <a:p>
            <a:pPr indent="0" marL="114300">
              <a:buNone/>
            </a:pPr>
            <a:endParaRPr dirty="0" lang="en-US">
              <a:solidFill>
                <a:schemeClr val="bg1">
                  <a:lumMod val="50000"/>
                </a:schemeClr>
              </a:solidFill>
            </a:endParaRPr>
          </a:p>
          <a:p>
            <a:pPr indent="0" marL="114300">
              <a:buNone/>
            </a:pPr>
            <a:endParaRPr dirty="0" lang="en-US">
              <a:solidFill>
                <a:schemeClr val="bg1">
                  <a:lumMod val="50000"/>
                </a:schemeClr>
              </a:solidFill>
            </a:endParaRPr>
          </a:p>
          <a:p>
            <a:pPr indent="0" marL="114300">
              <a:buNone/>
            </a:pPr>
            <a:endParaRPr dirty="0" lang="en-US">
              <a:solidFill>
                <a:schemeClr val="bg1">
                  <a:lumMod val="50000"/>
                </a:schemeClr>
              </a:solidFill>
            </a:endParaRPr>
          </a:p>
          <a:p>
            <a:pPr indent="0" marL="114300">
              <a:buNone/>
            </a:pPr>
            <a:endParaRPr dirty="0" lang="en-US">
              <a:solidFill>
                <a:schemeClr val="bg1">
                  <a:lumMod val="50000"/>
                </a:schemeClr>
              </a:solidFill>
            </a:endParaRPr>
          </a:p>
          <a:p>
            <a:pPr indent="0" marL="114300">
              <a:buNone/>
            </a:pP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8" name="Title 1"/>
          <p:cNvSpPr>
            <a:spLocks noGrp="1"/>
          </p:cNvSpPr>
          <p:nvPr>
            <p:ph type="title"/>
          </p:nvPr>
        </p:nvSpPr>
        <p:spPr/>
        <p:txBody>
          <a:bodyPr/>
          <a:p>
            <a:r>
              <a:rPr dirty="0" sz="9600" lang="en-US"/>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4" name="Title 1"/>
          <p:cNvSpPr>
            <a:spLocks noGrp="1"/>
          </p:cNvSpPr>
          <p:nvPr>
            <p:ph type="title"/>
          </p:nvPr>
        </p:nvSpPr>
        <p:spPr/>
        <p:txBody>
          <a:bodyPr/>
          <a:p>
            <a:r>
              <a:rPr dirty="0" lang="en-US"/>
              <a:t>Global Terrorism</a:t>
            </a:r>
          </a:p>
        </p:txBody>
      </p:sp>
      <p:sp>
        <p:nvSpPr>
          <p:cNvPr id="1048595" name="Text Placeholder 11"/>
          <p:cNvSpPr>
            <a:spLocks noGrp="1"/>
          </p:cNvSpPr>
          <p:nvPr>
            <p:ph type="body" idx="1"/>
          </p:nvPr>
        </p:nvSpPr>
        <p:spPr>
          <a:xfrm>
            <a:off x="311700" y="1152475"/>
            <a:ext cx="8520600" cy="3546000"/>
          </a:xfrm>
        </p:spPr>
        <p:txBody>
          <a:bodyPr/>
          <a:p>
            <a:endParaRPr dirty="0" lang="en-US"/>
          </a:p>
          <a:p>
            <a:endParaRPr dirty="0" lang="en-US"/>
          </a:p>
          <a:p>
            <a:endParaRPr dirty="0" lang="en-US"/>
          </a:p>
          <a:p>
            <a:endParaRPr dirty="0" lang="en-US"/>
          </a:p>
          <a:p>
            <a:endParaRPr dirty="0" lang="en-US"/>
          </a:p>
          <a:p>
            <a:pPr indent="0" marL="114300">
              <a:buNone/>
            </a:pPr>
            <a:r>
              <a:rPr dirty="0" lang="en-US">
                <a:solidFill>
                  <a:schemeClr val="bg1">
                    <a:lumMod val="50000"/>
                  </a:schemeClr>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follows:</a:t>
            </a:r>
            <a:r>
              <a:rPr dirty="0" lang="en-US"/>
              <a:t>. It is a persistent global threat that knows no border, nationality or religion, and is a challenge that the international community must tackle </a:t>
            </a:r>
            <a:r>
              <a:rPr dirty="0" lang="en-US" err="1"/>
              <a:t>togetherTerrorism</a:t>
            </a:r>
            <a:r>
              <a:rPr dirty="0" lang="en-US"/>
              <a:t> poses a direct threat to the security of the citizens of NATO countries, and to international stability and prosperity. It is a persistent global threat that knows no border, nationality or religion, and is a challenge that the international community must tackle together</a:t>
            </a:r>
          </a:p>
        </p:txBody>
      </p:sp>
      <p:sp>
        <p:nvSpPr>
          <p:cNvPr id="1048596" name="Rectangle 3" hidden="1"/>
          <p:cNvSpPr/>
          <p:nvPr/>
        </p:nvSpPr>
        <p:spPr>
          <a:xfrm>
            <a:off x="453358" y="1275550"/>
            <a:ext cx="1736592" cy="1206393"/>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4" name="Picture 4" descr="Geneva Launch of the Global Terrorism Index Report 2018 | GCSP"/>
          <p:cNvPicPr>
            <a:picLocks noChangeAspect="1" noChangeArrowheads="1"/>
          </p:cNvPicPr>
          <p:nvPr/>
        </p:nvPicPr>
        <p:blipFill>
          <a:blip xmlns:r="http://schemas.openxmlformats.org/officeDocument/2006/relationships" r:embed="rId1"/>
          <a:srcRect/>
          <a:stretch>
            <a:fillRect/>
          </a:stretch>
        </p:blipFill>
        <p:spPr bwMode="auto">
          <a:xfrm>
            <a:off x="6116491" y="1135716"/>
            <a:ext cx="2495665" cy="1457325"/>
          </a:xfrm>
          <a:prstGeom prst="rect"/>
          <a:noFill/>
        </p:spPr>
      </p:pic>
      <p:sp>
        <p:nvSpPr>
          <p:cNvPr id="1048597" name="Rectangle 4" hidden="1"/>
          <p:cNvSpPr/>
          <p:nvPr/>
        </p:nvSpPr>
        <p:spPr>
          <a:xfrm>
            <a:off x="2412787" y="1275550"/>
            <a:ext cx="1498386" cy="129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5" name="Picture 8" descr="Global Terrorism (In Hindi) – Nipun Study Group"/>
          <p:cNvPicPr>
            <a:picLocks noChangeAspect="1" noChangeArrowheads="1"/>
          </p:cNvPicPr>
          <p:nvPr/>
        </p:nvPicPr>
        <p:blipFill>
          <a:blip xmlns:r="http://schemas.openxmlformats.org/officeDocument/2006/relationships" r:embed="rId2"/>
          <a:srcRect/>
          <a:stretch>
            <a:fillRect/>
          </a:stretch>
        </p:blipFill>
        <p:spPr bwMode="auto">
          <a:xfrm>
            <a:off x="3143250" y="1135717"/>
            <a:ext cx="2857500" cy="1457325"/>
          </a:xfrm>
          <a:prstGeom prst="rect"/>
          <a:noFill/>
        </p:spPr>
      </p:pic>
      <p:sp>
        <p:nvSpPr>
          <p:cNvPr id="1048598" name="Rectangle 5" hidden="1"/>
          <p:cNvSpPr/>
          <p:nvPr/>
        </p:nvSpPr>
        <p:spPr>
          <a:xfrm>
            <a:off x="-2818480" y="591671"/>
            <a:ext cx="1682803" cy="1457325"/>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6" name="Picture 10" descr="2,560 BEST Global Terrorism IMAGES, STOCK PHOTOS &amp; VECTORS | Adobe Stock"/>
          <p:cNvPicPr>
            <a:picLocks noChangeAspect="1" noChangeArrowheads="1"/>
          </p:cNvPicPr>
          <p:nvPr/>
        </p:nvPicPr>
        <p:blipFill>
          <a:blip xmlns:r="http://schemas.openxmlformats.org/officeDocument/2006/relationships" r:embed="rId3"/>
          <a:srcRect/>
          <a:stretch>
            <a:fillRect/>
          </a:stretch>
        </p:blipFill>
        <p:spPr bwMode="auto">
          <a:xfrm>
            <a:off x="311700" y="1135717"/>
            <a:ext cx="2715809" cy="1457324"/>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9" name="Title 1"/>
          <p:cNvSpPr>
            <a:spLocks noGrp="1"/>
          </p:cNvSpPr>
          <p:nvPr>
            <p:ph type="title"/>
          </p:nvPr>
        </p:nvSpPr>
        <p:spPr/>
        <p:txBody>
          <a:bodyPr/>
          <a:p>
            <a:r>
              <a:rPr dirty="0" lang="en-US"/>
              <a:t>     Data Analysis Steps</a:t>
            </a:r>
          </a:p>
        </p:txBody>
      </p:sp>
      <p:sp>
        <p:nvSpPr>
          <p:cNvPr id="1048600" name="Text Placeholder 2"/>
          <p:cNvSpPr>
            <a:spLocks noGrp="1"/>
          </p:cNvSpPr>
          <p:nvPr>
            <p:ph type="body" idx="1"/>
          </p:nvPr>
        </p:nvSpPr>
        <p:spPr>
          <a:xfrm>
            <a:off x="311700" y="1152475"/>
            <a:ext cx="8520600" cy="3665414"/>
          </a:xfrm>
        </p:spPr>
        <p:txBody>
          <a:bodyPr/>
          <a:p>
            <a:pPr>
              <a:buFont typeface="+mj-lt"/>
              <a:buAutoNum type="arabicPeriod"/>
            </a:pPr>
            <a:r>
              <a:rPr b="1" dirty="0" lang="en-US" u="sng">
                <a:solidFill>
                  <a:schemeClr val="bg1">
                    <a:lumMod val="50000"/>
                  </a:schemeClr>
                </a:solidFill>
              </a:rPr>
              <a:t>Import Libraries</a:t>
            </a:r>
            <a:r>
              <a:rPr dirty="0" lang="en-US">
                <a:solidFill>
                  <a:schemeClr val="bg1">
                    <a:lumMod val="50000"/>
                  </a:schemeClr>
                </a:solidFill>
              </a:rPr>
              <a:t>: In this part, we had imported require libraries to perform Exploratory Data Analysis for Global Terrorism dataset</a:t>
            </a:r>
          </a:p>
          <a:p>
            <a:pPr>
              <a:buFont typeface="+mj-lt"/>
              <a:buAutoNum type="arabicPeriod"/>
            </a:pPr>
            <a:r>
              <a:rPr b="1" dirty="0" lang="en-US" u="sng">
                <a:solidFill>
                  <a:schemeClr val="bg1">
                    <a:lumMod val="50000"/>
                  </a:schemeClr>
                </a:solidFill>
              </a:rPr>
              <a:t>Descriptive Statistics</a:t>
            </a:r>
            <a:r>
              <a:rPr dirty="0" lang="en-US">
                <a:solidFill>
                  <a:schemeClr val="bg1">
                    <a:lumMod val="50000"/>
                  </a:schemeClr>
                </a:solidFill>
              </a:rPr>
              <a:t>: In this part, we start by looking at descriptive statistic parameters for the dataset. We will use describe() for this</a:t>
            </a:r>
          </a:p>
          <a:p>
            <a:pPr>
              <a:buFont typeface="+mj-lt"/>
              <a:buAutoNum type="arabicPeriod"/>
            </a:pPr>
            <a:r>
              <a:rPr b="1" dirty="0" lang="en-US" u="sng">
                <a:solidFill>
                  <a:schemeClr val="bg1">
                    <a:lumMod val="50000"/>
                  </a:schemeClr>
                </a:solidFill>
              </a:rPr>
              <a:t>Missing Value Imputation</a:t>
            </a:r>
            <a:r>
              <a:rPr dirty="0" lang="en-US">
                <a:solidFill>
                  <a:schemeClr val="bg1">
                    <a:lumMod val="50000"/>
                  </a:schemeClr>
                </a:solidFill>
              </a:rPr>
              <a:t>: We will now check for missing values</a:t>
            </a:r>
            <a:r>
              <a:rPr b="1" dirty="0" lang="en-US">
                <a:solidFill>
                  <a:schemeClr val="bg1">
                    <a:lumMod val="50000"/>
                  </a:schemeClr>
                </a:solidFill>
              </a:rPr>
              <a:t> </a:t>
            </a:r>
            <a:r>
              <a:rPr dirty="0" lang="en-US">
                <a:solidFill>
                  <a:schemeClr val="bg1">
                    <a:lumMod val="50000"/>
                  </a:schemeClr>
                </a:solidFill>
              </a:rPr>
              <a:t>in our dataset. In case there are any missing entries, we will impute them with appropriate values</a:t>
            </a:r>
          </a:p>
          <a:p>
            <a:pPr>
              <a:buFont typeface="+mj-lt"/>
              <a:buAutoNum type="arabicPeriod"/>
            </a:pPr>
            <a:r>
              <a:rPr b="1" dirty="0" lang="en-US" u="sng">
                <a:solidFill>
                  <a:schemeClr val="bg1">
                    <a:lumMod val="50000"/>
                  </a:schemeClr>
                </a:solidFill>
              </a:rPr>
              <a:t>Graphical Representation</a:t>
            </a:r>
            <a:r>
              <a:rPr dirty="0" lang="en-US">
                <a:solidFill>
                  <a:schemeClr val="bg1">
                    <a:lumMod val="50000"/>
                  </a:schemeClr>
                </a:solidFill>
              </a:rPr>
              <a:t>: We will start with Univariate Analysis. We will be using a </a:t>
            </a:r>
            <a:r>
              <a:rPr b="1" dirty="0" lang="en-US">
                <a:solidFill>
                  <a:schemeClr val="bg1">
                    <a:lumMod val="50000"/>
                  </a:schemeClr>
                </a:solidFill>
              </a:rPr>
              <a:t>bar graph</a:t>
            </a:r>
            <a:r>
              <a:rPr dirty="0" lang="en-US">
                <a:solidFill>
                  <a:schemeClr val="bg1">
                    <a:lumMod val="50000"/>
                  </a:schemeClr>
                </a:solidFill>
              </a:rPr>
              <a:t> for this purpose.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1" name="Title 1"/>
          <p:cNvSpPr>
            <a:spLocks noGrp="1"/>
          </p:cNvSpPr>
          <p:nvPr>
            <p:ph type="title"/>
          </p:nvPr>
        </p:nvSpPr>
        <p:spPr/>
        <p:txBody>
          <a:bodyPr/>
          <a:p>
            <a:r>
              <a:rPr dirty="0" lang="en-US"/>
              <a:t>EDA</a:t>
            </a:r>
          </a:p>
        </p:txBody>
      </p:sp>
      <p:pic>
        <p:nvPicPr>
          <p:cNvPr id="2097157" name="Picture 3"/>
          <p:cNvPicPr>
            <a:picLocks noChangeAspect="1"/>
          </p:cNvPicPr>
          <p:nvPr/>
        </p:nvPicPr>
        <p:blipFill>
          <a:blip xmlns:r="http://schemas.openxmlformats.org/officeDocument/2006/relationships" r:embed="rId1"/>
          <a:stretch>
            <a:fillRect/>
          </a:stretch>
        </p:blipFill>
        <p:spPr>
          <a:xfrm>
            <a:off x="4572000" y="1244813"/>
            <a:ext cx="4134010" cy="3265715"/>
          </a:xfrm>
          <a:prstGeom prst="rect"/>
        </p:spPr>
      </p:pic>
      <p:sp>
        <p:nvSpPr>
          <p:cNvPr id="1048602" name="Text Placeholder 2"/>
          <p:cNvSpPr>
            <a:spLocks noGrp="1"/>
          </p:cNvSpPr>
          <p:nvPr>
            <p:ph type="body" idx="1"/>
          </p:nvPr>
        </p:nvSpPr>
        <p:spPr/>
        <p:txBody>
          <a:bodyPr/>
          <a:p>
            <a:pPr indent="0" marL="114300">
              <a:buNone/>
            </a:pPr>
            <a:r>
              <a:rPr dirty="0" lang="en-US">
                <a:solidFill>
                  <a:schemeClr val="bg1">
                    <a:lumMod val="50000"/>
                  </a:schemeClr>
                </a:solidFill>
              </a:rPr>
              <a:t>1.) Heatmap conclude that </a:t>
            </a:r>
            <a:r>
              <a:rPr dirty="0" lang="en-US" err="1">
                <a:solidFill>
                  <a:schemeClr val="bg1">
                    <a:lumMod val="50000"/>
                  </a:schemeClr>
                </a:solidFill>
              </a:rPr>
              <a:t>correlationship</a:t>
            </a:r>
            <a:r>
              <a:rPr dirty="0" lang="en-US">
                <a:solidFill>
                  <a:schemeClr val="bg1">
                    <a:lumMod val="50000"/>
                  </a:schemeClr>
                </a:solidFill>
              </a:rPr>
              <a:t> </a:t>
            </a:r>
          </a:p>
          <a:p>
            <a:r>
              <a:rPr dirty="0" lang="en-US">
                <a:solidFill>
                  <a:schemeClr val="bg1">
                    <a:lumMod val="50000"/>
                  </a:schemeClr>
                </a:solidFill>
              </a:rPr>
              <a:t>between any two columns</a:t>
            </a:r>
          </a:p>
          <a:p>
            <a:pPr indent="0" marL="114300">
              <a:buNone/>
            </a:pPr>
            <a:r>
              <a:rPr dirty="0" lang="en-US">
                <a:solidFill>
                  <a:schemeClr val="bg1">
                    <a:lumMod val="50000"/>
                  </a:schemeClr>
                </a:solidFill>
              </a:rPr>
              <a:t>2.) some data part of Heatmap is having</a:t>
            </a:r>
          </a:p>
          <a:p>
            <a:r>
              <a:rPr dirty="0" lang="en-US">
                <a:solidFill>
                  <a:schemeClr val="bg1">
                    <a:lumMod val="50000"/>
                  </a:schemeClr>
                </a:solidFill>
              </a:rPr>
              <a:t>positive correlation</a:t>
            </a:r>
          </a:p>
          <a:p>
            <a:pPr indent="0" marL="114300">
              <a:buNone/>
            </a:pPr>
            <a:r>
              <a:rPr dirty="0" lang="en-US">
                <a:solidFill>
                  <a:schemeClr val="bg1">
                    <a:lumMod val="50000"/>
                  </a:schemeClr>
                </a:solidFill>
              </a:rPr>
              <a:t>3.) some data part of Heatmap is having</a:t>
            </a:r>
          </a:p>
          <a:p>
            <a:pPr indent="0" marL="114300">
              <a:buClr>
                <a:schemeClr val="bg1">
                  <a:lumMod val="50000"/>
                </a:schemeClr>
              </a:buClr>
              <a:buNone/>
            </a:pPr>
            <a:r>
              <a:rPr dirty="0" lang="en-US">
                <a:solidFill>
                  <a:schemeClr val="bg1">
                    <a:lumMod val="50000"/>
                  </a:schemeClr>
                </a:solidFill>
              </a:rPr>
              <a:t>     negative correlation </a:t>
            </a:r>
          </a:p>
          <a:p>
            <a:pPr indent="0" marL="114300">
              <a:buNone/>
            </a:pPr>
            <a:r>
              <a:rPr dirty="0" lang="en-US">
                <a:solidFill>
                  <a:schemeClr val="bg1">
                    <a:lumMod val="50000"/>
                  </a:schemeClr>
                </a:solidFill>
              </a:rPr>
              <a:t> </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3" name="Title 1"/>
          <p:cNvSpPr>
            <a:spLocks noGrp="1"/>
          </p:cNvSpPr>
          <p:nvPr>
            <p:ph type="title"/>
          </p:nvPr>
        </p:nvSpPr>
        <p:spPr/>
        <p:txBody>
          <a:bodyPr/>
          <a:p>
            <a:r>
              <a:rPr dirty="0" lang="en-US"/>
              <a:t>EDA</a:t>
            </a:r>
          </a:p>
        </p:txBody>
      </p:sp>
      <p:pic>
        <p:nvPicPr>
          <p:cNvPr id="2097158" name="Picture 3"/>
          <p:cNvPicPr>
            <a:picLocks noChangeAspect="1"/>
          </p:cNvPicPr>
          <p:nvPr/>
        </p:nvPicPr>
        <p:blipFill>
          <a:blip xmlns:r="http://schemas.openxmlformats.org/officeDocument/2006/relationships" r:embed="rId1"/>
          <a:stretch>
            <a:fillRect/>
          </a:stretch>
        </p:blipFill>
        <p:spPr>
          <a:xfrm>
            <a:off x="6342531" y="1432760"/>
            <a:ext cx="1625812" cy="3265715"/>
          </a:xfrm>
          <a:prstGeom prst="rect"/>
        </p:spPr>
      </p:pic>
      <p:sp>
        <p:nvSpPr>
          <p:cNvPr id="1048604" name="Text Placeholder 2"/>
          <p:cNvSpPr>
            <a:spLocks noGrp="1"/>
          </p:cNvSpPr>
          <p:nvPr>
            <p:ph type="body" idx="1"/>
          </p:nvPr>
        </p:nvSpPr>
        <p:spPr/>
        <p:txBody>
          <a:bodyPr/>
          <a:p>
            <a:pPr indent="0" marL="114300">
              <a:buNone/>
            </a:pPr>
            <a:r>
              <a:rPr dirty="0" lang="en-US">
                <a:solidFill>
                  <a:schemeClr val="bg1">
                    <a:lumMod val="50000"/>
                  </a:schemeClr>
                </a:solidFill>
              </a:rPr>
              <a:t>1.) Bar diagram we can conclude</a:t>
            </a:r>
          </a:p>
          <a:p>
            <a:pPr indent="0" marL="114300">
              <a:buNone/>
            </a:pPr>
            <a:r>
              <a:rPr dirty="0" lang="en-US">
                <a:solidFill>
                  <a:schemeClr val="bg1">
                    <a:lumMod val="50000"/>
                  </a:schemeClr>
                </a:solidFill>
              </a:rPr>
              <a:t> that number of frequent terrorist </a:t>
            </a:r>
          </a:p>
          <a:p>
            <a:pPr indent="0" marL="114300">
              <a:buNone/>
            </a:pPr>
            <a:r>
              <a:rPr dirty="0" lang="en-US">
                <a:solidFill>
                  <a:schemeClr val="bg1">
                    <a:lumMod val="50000"/>
                  </a:schemeClr>
                </a:solidFill>
              </a:rPr>
              <a:t>attacks in each year</a:t>
            </a:r>
          </a:p>
          <a:p>
            <a:pPr indent="0" marL="114300">
              <a:buNone/>
            </a:pPr>
            <a:r>
              <a:rPr dirty="0" lang="en-US">
                <a:solidFill>
                  <a:schemeClr val="bg1">
                    <a:lumMod val="50000"/>
                  </a:schemeClr>
                </a:solidFill>
              </a:rPr>
              <a:t>2.) Most frequently Terrorist </a:t>
            </a:r>
          </a:p>
          <a:p>
            <a:pPr indent="0" marL="114300">
              <a:buNone/>
            </a:pPr>
            <a:r>
              <a:rPr dirty="0" lang="en-US">
                <a:solidFill>
                  <a:schemeClr val="bg1">
                    <a:lumMod val="50000"/>
                  </a:schemeClr>
                </a:solidFill>
              </a:rPr>
              <a:t>attacks happen in 2014</a:t>
            </a:r>
          </a:p>
          <a:p>
            <a:pPr indent="0" marL="114300">
              <a:buNone/>
            </a:pPr>
            <a:endParaRPr dirty="0" lang="en-US"/>
          </a:p>
        </p:txBody>
      </p:sp>
      <p:pic>
        <p:nvPicPr>
          <p:cNvPr id="2097159" name="Picture 2"/>
          <p:cNvPicPr>
            <a:picLocks noChangeAspect="1" noChangeArrowheads="1"/>
          </p:cNvPicPr>
          <p:nvPr/>
        </p:nvPicPr>
        <p:blipFill>
          <a:blip xmlns:r="http://schemas.openxmlformats.org/officeDocument/2006/relationships" r:embed="rId2"/>
          <a:srcRect/>
          <a:stretch>
            <a:fillRect/>
          </a:stretch>
        </p:blipFill>
        <p:spPr bwMode="auto">
          <a:xfrm>
            <a:off x="4218535" y="868985"/>
            <a:ext cx="4187798" cy="3779837"/>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5" name="Title 1"/>
          <p:cNvSpPr>
            <a:spLocks noGrp="1"/>
          </p:cNvSpPr>
          <p:nvPr>
            <p:ph type="title"/>
          </p:nvPr>
        </p:nvSpPr>
        <p:spPr/>
        <p:txBody>
          <a:bodyPr/>
          <a:p>
            <a:r>
              <a:rPr dirty="0" lang="en-US"/>
              <a:t>EDA</a:t>
            </a:r>
          </a:p>
        </p:txBody>
      </p:sp>
      <p:sp>
        <p:nvSpPr>
          <p:cNvPr id="1048606" name="Text Placeholder 2"/>
          <p:cNvSpPr>
            <a:spLocks noGrp="1"/>
          </p:cNvSpPr>
          <p:nvPr>
            <p:ph type="body" idx="1"/>
          </p:nvPr>
        </p:nvSpPr>
        <p:spPr/>
        <p:txBody>
          <a:bodyPr/>
          <a:p>
            <a:pPr indent="0" marL="114300">
              <a:buNone/>
            </a:pPr>
            <a:r>
              <a:rPr dirty="0" lang="en-US">
                <a:solidFill>
                  <a:schemeClr val="bg1">
                    <a:lumMod val="50000"/>
                  </a:schemeClr>
                </a:solidFill>
              </a:rPr>
              <a:t>1.) In this Bar diagram, we concluded</a:t>
            </a:r>
          </a:p>
          <a:p>
            <a:pPr indent="0" marL="114300">
              <a:buNone/>
            </a:pPr>
            <a:r>
              <a:rPr dirty="0" lang="en-US">
                <a:solidFill>
                  <a:schemeClr val="bg1">
                    <a:lumMod val="50000"/>
                  </a:schemeClr>
                </a:solidFill>
              </a:rPr>
              <a:t>      that "IRAQ" is first place in top</a:t>
            </a:r>
          </a:p>
          <a:p>
            <a:pPr indent="0" marL="114300">
              <a:buNone/>
            </a:pPr>
            <a:r>
              <a:rPr dirty="0" lang="en-US">
                <a:solidFill>
                  <a:schemeClr val="bg1">
                    <a:lumMod val="50000"/>
                  </a:schemeClr>
                </a:solidFill>
              </a:rPr>
              <a:t>     20 most terrorist attacked country</a:t>
            </a:r>
          </a:p>
          <a:p>
            <a:pPr indent="0" marL="114300">
              <a:buNone/>
            </a:pPr>
            <a:r>
              <a:rPr dirty="0" lang="en-US">
                <a:solidFill>
                  <a:schemeClr val="bg1">
                    <a:lumMod val="50000"/>
                  </a:schemeClr>
                </a:solidFill>
              </a:rPr>
              <a:t>2.) number of attacks from</a:t>
            </a:r>
          </a:p>
          <a:p>
            <a:pPr indent="0" marL="114300">
              <a:buNone/>
            </a:pPr>
            <a:r>
              <a:rPr dirty="0" lang="en-US">
                <a:solidFill>
                  <a:schemeClr val="bg1">
                    <a:lumMod val="50000"/>
                  </a:schemeClr>
                </a:solidFill>
              </a:rPr>
              <a:t> 1970 to 2017 in IRAQ were 24636</a:t>
            </a:r>
          </a:p>
          <a:p>
            <a:pPr indent="0" marL="114300">
              <a:buNone/>
            </a:pPr>
            <a:r>
              <a:rPr dirty="0" lang="en-US">
                <a:solidFill>
                  <a:schemeClr val="bg1">
                    <a:lumMod val="50000"/>
                  </a:schemeClr>
                </a:solidFill>
              </a:rPr>
              <a:t>3.) Minimum number of terrorist attack</a:t>
            </a:r>
          </a:p>
          <a:p>
            <a:pPr indent="0" marL="114300">
              <a:buNone/>
            </a:pPr>
            <a:r>
              <a:rPr dirty="0" lang="en-US">
                <a:solidFill>
                  <a:schemeClr val="bg1">
                    <a:lumMod val="50000"/>
                  </a:schemeClr>
                </a:solidFill>
              </a:rPr>
              <a:t>     happen in "Egypt" , </a:t>
            </a:r>
          </a:p>
          <a:p>
            <a:pPr indent="0" marL="114300">
              <a:buNone/>
            </a:pPr>
            <a:r>
              <a:rPr dirty="0" lang="en-US">
                <a:solidFill>
                  <a:schemeClr val="bg1">
                    <a:lumMod val="50000"/>
                  </a:schemeClr>
                </a:solidFill>
              </a:rPr>
              <a:t>4.) Number of attacks happen in Egypt</a:t>
            </a:r>
          </a:p>
          <a:p>
            <a:pPr indent="0" marL="114300">
              <a:buNone/>
            </a:pPr>
            <a:r>
              <a:rPr dirty="0" lang="en-US">
                <a:solidFill>
                  <a:schemeClr val="bg1">
                    <a:lumMod val="50000"/>
                  </a:schemeClr>
                </a:solidFill>
              </a:rPr>
              <a:t>     were 2479.</a:t>
            </a:r>
          </a:p>
          <a:p>
            <a:pPr indent="0" marL="114300">
              <a:buNone/>
            </a:pPr>
            <a:endParaRPr dirty="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4333795" y="731375"/>
            <a:ext cx="4702629" cy="4352925"/>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7" name="Title 1"/>
          <p:cNvSpPr>
            <a:spLocks noGrp="1"/>
          </p:cNvSpPr>
          <p:nvPr>
            <p:ph type="title"/>
          </p:nvPr>
        </p:nvSpPr>
        <p:spPr/>
        <p:txBody>
          <a:bodyPr/>
          <a:p>
            <a:r>
              <a:rPr dirty="0" lang="en-US"/>
              <a:t>EDA</a:t>
            </a:r>
          </a:p>
        </p:txBody>
      </p:sp>
      <p:sp>
        <p:nvSpPr>
          <p:cNvPr id="1048608" name="Text Placeholder 2"/>
          <p:cNvSpPr>
            <a:spLocks noGrp="1"/>
          </p:cNvSpPr>
          <p:nvPr>
            <p:ph type="body" idx="1"/>
          </p:nvPr>
        </p:nvSpPr>
        <p:spPr/>
        <p:txBody>
          <a:bodyPr/>
          <a:p>
            <a:pPr indent="0" marL="114300">
              <a:buNone/>
            </a:pPr>
            <a:r>
              <a:rPr dirty="0" lang="en-US">
                <a:solidFill>
                  <a:schemeClr val="bg1">
                    <a:lumMod val="50000"/>
                  </a:schemeClr>
                </a:solidFill>
              </a:rPr>
              <a:t>1.) Pie chart tells that "IRAQ“ is the</a:t>
            </a:r>
          </a:p>
          <a:p>
            <a:pPr indent="0" marL="114300">
              <a:buNone/>
            </a:pPr>
            <a:r>
              <a:rPr dirty="0" lang="en-US">
                <a:solidFill>
                  <a:schemeClr val="bg1">
                    <a:lumMod val="50000"/>
                  </a:schemeClr>
                </a:solidFill>
              </a:rPr>
              <a:t>     top 10 most terrorist attacked country</a:t>
            </a:r>
          </a:p>
          <a:p>
            <a:pPr indent="0" marL="114300">
              <a:buNone/>
            </a:pPr>
            <a:r>
              <a:rPr dirty="0" lang="en-US">
                <a:solidFill>
                  <a:schemeClr val="bg1">
                    <a:lumMod val="50000"/>
                  </a:schemeClr>
                </a:solidFill>
              </a:rPr>
              <a:t>2.) IRAQ total percentage is 24.7% </a:t>
            </a:r>
          </a:p>
          <a:p>
            <a:pPr indent="0" marL="114300">
              <a:buNone/>
            </a:pPr>
            <a:r>
              <a:rPr dirty="0" lang="en-US">
                <a:solidFill>
                  <a:schemeClr val="bg1">
                    <a:lumMod val="50000"/>
                  </a:schemeClr>
                </a:solidFill>
              </a:rPr>
              <a:t>3.) When compared to all other countries,</a:t>
            </a:r>
          </a:p>
          <a:p>
            <a:pPr indent="0" marL="114300">
              <a:buNone/>
            </a:pPr>
            <a:r>
              <a:rPr dirty="0" lang="en-US">
                <a:solidFill>
                  <a:schemeClr val="bg1">
                    <a:lumMod val="50000"/>
                  </a:schemeClr>
                </a:solidFill>
              </a:rPr>
              <a:t>     "Turkey" is the lowest attacked </a:t>
            </a:r>
          </a:p>
          <a:p>
            <a:pPr indent="0" marL="114300">
              <a:buNone/>
            </a:pPr>
            <a:r>
              <a:rPr dirty="0" lang="en-US">
                <a:solidFill>
                  <a:schemeClr val="bg1">
                    <a:lumMod val="50000"/>
                  </a:schemeClr>
                </a:solidFill>
              </a:rPr>
              <a:t>     country, its percentage is 4.3%</a:t>
            </a:r>
          </a:p>
          <a:p>
            <a:pPr indent="0" marL="114300">
              <a:buNone/>
            </a:pPr>
            <a:endParaRPr dirty="0" lang="en-US"/>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4572000" y="731375"/>
            <a:ext cx="4386544" cy="3837500"/>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3" name="Title 1"/>
          <p:cNvSpPr>
            <a:spLocks noGrp="1"/>
          </p:cNvSpPr>
          <p:nvPr>
            <p:ph type="title"/>
          </p:nvPr>
        </p:nvSpPr>
        <p:spPr/>
        <p:txBody>
          <a:bodyPr/>
          <a:p>
            <a:r>
              <a:rPr dirty="0" lang="en-US"/>
              <a:t>EDA</a:t>
            </a:r>
          </a:p>
        </p:txBody>
      </p:sp>
      <p:sp>
        <p:nvSpPr>
          <p:cNvPr id="1048614" name="Text Placeholder 2"/>
          <p:cNvSpPr>
            <a:spLocks noGrp="1"/>
          </p:cNvSpPr>
          <p:nvPr>
            <p:ph type="body" idx="1"/>
          </p:nvPr>
        </p:nvSpPr>
        <p:spPr>
          <a:xfrm>
            <a:off x="311700" y="1152475"/>
            <a:ext cx="8448098" cy="1552305"/>
          </a:xfrm>
        </p:spPr>
        <p:txBody>
          <a:bodyPr/>
          <a:p>
            <a:pPr indent="0" marL="139700">
              <a:buNone/>
            </a:pPr>
            <a:r>
              <a:rPr dirty="0" sz="1600" lang="en-US">
                <a:solidFill>
                  <a:schemeClr val="bg1">
                    <a:lumMod val="50000"/>
                  </a:schemeClr>
                </a:solidFill>
              </a:rPr>
              <a:t>1.) We can conclude that most people killed in Middle East &amp; North Africa its number was                          1,37,642 </a:t>
            </a:r>
          </a:p>
          <a:p>
            <a:pPr indent="0" marL="139700">
              <a:buNone/>
            </a:pPr>
            <a:r>
              <a:rPr dirty="0" sz="1600" lang="en-US">
                <a:solidFill>
                  <a:schemeClr val="bg1">
                    <a:lumMod val="50000"/>
                  </a:schemeClr>
                </a:solidFill>
              </a:rPr>
              <a:t>2.) Most people wounded in Middle East &amp; North Africa its number was 214308</a:t>
            </a:r>
          </a:p>
          <a:p>
            <a:r>
              <a:rPr dirty="0" lang="en-US">
                <a:solidFill>
                  <a:schemeClr val="bg1">
                    <a:lumMod val="50000"/>
                  </a:schemeClr>
                </a:solidFill>
              </a:rPr>
              <a:t> </a:t>
            </a:r>
          </a:p>
        </p:txBody>
      </p:sp>
      <p:sp>
        <p:nvSpPr>
          <p:cNvPr id="1048615" name="Text Placeholder 3"/>
          <p:cNvSpPr>
            <a:spLocks noGrp="1"/>
          </p:cNvSpPr>
          <p:nvPr>
            <p:ph type="body" idx="2"/>
          </p:nvPr>
        </p:nvSpPr>
        <p:spPr>
          <a:xfrm>
            <a:off x="430306" y="3829641"/>
            <a:ext cx="8401994" cy="915816"/>
          </a:xfrm>
        </p:spPr>
        <p:txBody>
          <a:bodyPr/>
          <a:p>
            <a:endParaRPr dirty="0" lang="en-US"/>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0" y="2097741"/>
            <a:ext cx="9144000" cy="2935301"/>
          </a:xfrm>
          <a:prstGeom prst="rect"/>
          <a:noFill/>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 - 1          Global Terrorism Analysis                Team Members                                               Laxman Teja                                                 Suchithra                                           Puneet Aggarwal</dc:title>
  <dc:creator>CHANTI</dc:creator>
  <cp:lastModifiedBy>Laxman</cp:lastModifiedBy>
  <dcterms:created xsi:type="dcterms:W3CDTF">2022-01-08T08:54:05Z</dcterms:created>
  <dcterms:modified xsi:type="dcterms:W3CDTF">2022-01-08T08:54:05Z</dcterms:modified>
</cp:coreProperties>
</file>