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86" r:id="rId13"/>
    <p:sldId id="287" r:id="rId14"/>
    <p:sldId id="267" r:id="rId15"/>
    <p:sldId id="268" r:id="rId16"/>
    <p:sldId id="269" r:id="rId17"/>
    <p:sldId id="270" r:id="rId18"/>
    <p:sldId id="271" r:id="rId19"/>
    <p:sldId id="272" r:id="rId20"/>
    <p:sldId id="273" r:id="rId21"/>
    <p:sldId id="288" r:id="rId22"/>
    <p:sldId id="274" r:id="rId23"/>
    <p:sldId id="275" r:id="rId24"/>
    <p:sldId id="276" r:id="rId25"/>
    <p:sldId id="290" r:id="rId26"/>
    <p:sldId id="277" r:id="rId27"/>
    <p:sldId id="278" r:id="rId28"/>
    <p:sldId id="279" r:id="rId29"/>
    <p:sldId id="280" r:id="rId30"/>
    <p:sldId id="281" r:id="rId31"/>
    <p:sldId id="282" r:id="rId32"/>
    <p:sldId id="289" r:id="rId33"/>
    <p:sldId id="283" r:id="rId34"/>
    <p:sldId id="284" r:id="rId35"/>
    <p:sldId id="285" r:id="rId3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3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CC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4200" b="1" i="0">
                <a:solidFill>
                  <a:srgbClr val="CC0000"/>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CC0000"/>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CC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2975" y="66525"/>
            <a:ext cx="348618" cy="357955"/>
          </a:xfrm>
          <a:prstGeom prst="rect">
            <a:avLst/>
          </a:prstGeom>
        </p:spPr>
      </p:pic>
      <p:sp>
        <p:nvSpPr>
          <p:cNvPr id="2" name="Holder 2"/>
          <p:cNvSpPr>
            <a:spLocks noGrp="1"/>
          </p:cNvSpPr>
          <p:nvPr>
            <p:ph type="title"/>
          </p:nvPr>
        </p:nvSpPr>
        <p:spPr>
          <a:xfrm>
            <a:off x="2506096" y="132160"/>
            <a:ext cx="4131806" cy="482600"/>
          </a:xfrm>
          <a:prstGeom prst="rect">
            <a:avLst/>
          </a:prstGeom>
        </p:spPr>
        <p:txBody>
          <a:bodyPr wrap="square" lIns="0" tIns="0" rIns="0" bIns="0">
            <a:spAutoFit/>
          </a:bodyPr>
          <a:lstStyle>
            <a:lvl1pPr>
              <a:defRPr sz="3000" b="1" i="0">
                <a:solidFill>
                  <a:srgbClr val="CC0000"/>
                </a:solidFill>
                <a:latin typeface="Verdana"/>
                <a:cs typeface="Verdana"/>
              </a:defRPr>
            </a:lvl1pPr>
          </a:lstStyle>
          <a:p>
            <a:endParaRPr/>
          </a:p>
        </p:txBody>
      </p:sp>
      <p:sp>
        <p:nvSpPr>
          <p:cNvPr id="3" name="Holder 3"/>
          <p:cNvSpPr>
            <a:spLocks noGrp="1"/>
          </p:cNvSpPr>
          <p:nvPr>
            <p:ph type="body" idx="1"/>
          </p:nvPr>
        </p:nvSpPr>
        <p:spPr>
          <a:xfrm>
            <a:off x="1011052" y="1019429"/>
            <a:ext cx="7121894" cy="1217295"/>
          </a:xfrm>
          <a:prstGeom prst="rect">
            <a:avLst/>
          </a:prstGeom>
        </p:spPr>
        <p:txBody>
          <a:bodyPr wrap="square" lIns="0" tIns="0" rIns="0" bIns="0">
            <a:spAutoFit/>
          </a:bodyPr>
          <a:lstStyle>
            <a:lvl1pPr>
              <a:defRPr sz="4200" b="1" i="0">
                <a:solidFill>
                  <a:srgbClr val="CC0000"/>
                </a:solidFill>
                <a:latin typeface="Verdana"/>
                <a:cs typeface="Verdan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5/17/2022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12700" rIns="0" bIns="0" rtlCol="0">
            <a:spAutoFit/>
          </a:bodyPr>
          <a:lstStyle/>
          <a:p>
            <a:pPr marL="455930" algn="ctr">
              <a:lnSpc>
                <a:spcPct val="100000"/>
              </a:lnSpc>
              <a:spcBef>
                <a:spcPts val="100"/>
              </a:spcBef>
            </a:pPr>
            <a:r>
              <a:rPr spc="-20" dirty="0"/>
              <a:t>C</a:t>
            </a:r>
            <a:r>
              <a:rPr spc="-120" dirty="0"/>
              <a:t>AP</a:t>
            </a:r>
            <a:r>
              <a:rPr spc="-155" dirty="0"/>
              <a:t>S</a:t>
            </a:r>
            <a:r>
              <a:rPr spc="-310" dirty="0"/>
              <a:t>T</a:t>
            </a:r>
            <a:r>
              <a:rPr spc="-80" dirty="0"/>
              <a:t>ONE</a:t>
            </a:r>
            <a:r>
              <a:rPr spc="-250" dirty="0"/>
              <a:t> </a:t>
            </a:r>
            <a:r>
              <a:rPr spc="-45" dirty="0"/>
              <a:t>P</a:t>
            </a:r>
            <a:r>
              <a:rPr spc="-110" dirty="0"/>
              <a:t>R</a:t>
            </a:r>
            <a:r>
              <a:rPr spc="-180" dirty="0"/>
              <a:t>O</a:t>
            </a:r>
            <a:r>
              <a:rPr spc="-50" dirty="0"/>
              <a:t>J</a:t>
            </a:r>
            <a:r>
              <a:rPr spc="-70" dirty="0"/>
              <a:t>E</a:t>
            </a:r>
            <a:r>
              <a:rPr spc="5" dirty="0"/>
              <a:t>C</a:t>
            </a:r>
            <a:r>
              <a:rPr spc="-270" dirty="0"/>
              <a:t>T</a:t>
            </a:r>
          </a:p>
          <a:p>
            <a:pPr marL="389890" algn="ctr">
              <a:lnSpc>
                <a:spcPct val="100000"/>
              </a:lnSpc>
              <a:spcBef>
                <a:spcPts val="25"/>
              </a:spcBef>
            </a:pPr>
            <a:r>
              <a:rPr sz="3600" spc="10" dirty="0">
                <a:solidFill>
                  <a:srgbClr val="134F5C"/>
                </a:solidFill>
              </a:rPr>
              <a:t>C</a:t>
            </a:r>
            <a:r>
              <a:rPr sz="3600" spc="-190" dirty="0">
                <a:solidFill>
                  <a:srgbClr val="134F5C"/>
                </a:solidFill>
              </a:rPr>
              <a:t>U</a:t>
            </a:r>
            <a:r>
              <a:rPr sz="3600" spc="-200" dirty="0">
                <a:solidFill>
                  <a:srgbClr val="134F5C"/>
                </a:solidFill>
              </a:rPr>
              <a:t>S</a:t>
            </a:r>
            <a:r>
              <a:rPr sz="3600" spc="-265" dirty="0">
                <a:solidFill>
                  <a:srgbClr val="134F5C"/>
                </a:solidFill>
              </a:rPr>
              <a:t>T</a:t>
            </a:r>
            <a:r>
              <a:rPr sz="3600" spc="-55" dirty="0">
                <a:solidFill>
                  <a:srgbClr val="134F5C"/>
                </a:solidFill>
              </a:rPr>
              <a:t>OMER</a:t>
            </a:r>
            <a:r>
              <a:rPr sz="3600" spc="-215" dirty="0">
                <a:solidFill>
                  <a:srgbClr val="134F5C"/>
                </a:solidFill>
              </a:rPr>
              <a:t> </a:t>
            </a:r>
            <a:r>
              <a:rPr sz="3600" spc="-160" dirty="0">
                <a:solidFill>
                  <a:srgbClr val="134F5C"/>
                </a:solidFill>
              </a:rPr>
              <a:t>SE</a:t>
            </a:r>
            <a:r>
              <a:rPr sz="3600" spc="-80" dirty="0">
                <a:solidFill>
                  <a:srgbClr val="134F5C"/>
                </a:solidFill>
              </a:rPr>
              <a:t>GMEN</a:t>
            </a:r>
            <a:r>
              <a:rPr sz="3600" spc="-355" dirty="0">
                <a:solidFill>
                  <a:srgbClr val="134F5C"/>
                </a:solidFill>
              </a:rPr>
              <a:t>T</a:t>
            </a:r>
            <a:r>
              <a:rPr sz="3600" spc="-165" dirty="0">
                <a:solidFill>
                  <a:srgbClr val="134F5C"/>
                </a:solidFill>
              </a:rPr>
              <a:t>A</a:t>
            </a:r>
            <a:r>
              <a:rPr sz="3600" spc="-295" dirty="0">
                <a:solidFill>
                  <a:srgbClr val="134F5C"/>
                </a:solidFill>
              </a:rPr>
              <a:t>TION</a:t>
            </a:r>
            <a:endParaRPr sz="3600"/>
          </a:p>
        </p:txBody>
      </p:sp>
      <p:sp>
        <p:nvSpPr>
          <p:cNvPr id="3" name="object 3"/>
          <p:cNvSpPr txBox="1"/>
          <p:nvPr/>
        </p:nvSpPr>
        <p:spPr>
          <a:xfrm>
            <a:off x="2438400" y="3181350"/>
            <a:ext cx="4142104" cy="382156"/>
          </a:xfrm>
          <a:prstGeom prst="rect">
            <a:avLst/>
          </a:prstGeom>
        </p:spPr>
        <p:txBody>
          <a:bodyPr vert="horz" wrap="square" lIns="0" tIns="12700" rIns="0" bIns="0" rtlCol="0">
            <a:spAutoFit/>
          </a:bodyPr>
          <a:lstStyle/>
          <a:p>
            <a:pPr marL="12700" marR="5080" indent="832485">
              <a:lnSpc>
                <a:spcPct val="100000"/>
              </a:lnSpc>
              <a:spcBef>
                <a:spcPts val="100"/>
              </a:spcBef>
            </a:pPr>
            <a:r>
              <a:rPr sz="2400" b="1" u="heavy" spc="-285" dirty="0">
                <a:solidFill>
                  <a:srgbClr val="CC0000"/>
                </a:solidFill>
                <a:uFill>
                  <a:solidFill>
                    <a:srgbClr val="CC0000"/>
                  </a:solidFill>
                </a:uFill>
                <a:latin typeface="Verdana"/>
                <a:cs typeface="Verdana"/>
              </a:rPr>
              <a:t>T</a:t>
            </a:r>
            <a:r>
              <a:rPr sz="2400" b="1" u="heavy" spc="-114" dirty="0">
                <a:solidFill>
                  <a:srgbClr val="CC0000"/>
                </a:solidFill>
                <a:uFill>
                  <a:solidFill>
                    <a:srgbClr val="CC0000"/>
                  </a:solidFill>
                </a:uFill>
                <a:latin typeface="Verdana"/>
                <a:cs typeface="Verdana"/>
              </a:rPr>
              <a:t>e</a:t>
            </a:r>
            <a:r>
              <a:rPr sz="2400" b="1" u="heavy" spc="-125" dirty="0">
                <a:solidFill>
                  <a:srgbClr val="CC0000"/>
                </a:solidFill>
                <a:uFill>
                  <a:solidFill>
                    <a:srgbClr val="CC0000"/>
                  </a:solidFill>
                </a:uFill>
                <a:latin typeface="Verdana"/>
                <a:cs typeface="Verdana"/>
              </a:rPr>
              <a:t>a</a:t>
            </a:r>
            <a:r>
              <a:rPr sz="2400" b="1" u="heavy" spc="-25" dirty="0">
                <a:solidFill>
                  <a:srgbClr val="CC0000"/>
                </a:solidFill>
                <a:uFill>
                  <a:solidFill>
                    <a:srgbClr val="CC0000"/>
                  </a:solidFill>
                </a:uFill>
                <a:latin typeface="Verdana"/>
                <a:cs typeface="Verdana"/>
              </a:rPr>
              <a:t>m</a:t>
            </a:r>
            <a:r>
              <a:rPr sz="2400" b="1" u="heavy" spc="-145" dirty="0">
                <a:solidFill>
                  <a:srgbClr val="CC0000"/>
                </a:solidFill>
                <a:uFill>
                  <a:solidFill>
                    <a:srgbClr val="CC0000"/>
                  </a:solidFill>
                </a:uFill>
                <a:latin typeface="Verdana"/>
                <a:cs typeface="Verdana"/>
              </a:rPr>
              <a:t> </a:t>
            </a:r>
            <a:r>
              <a:rPr sz="2400" b="1" u="heavy" spc="-65" dirty="0" smtClean="0">
                <a:solidFill>
                  <a:srgbClr val="CC0000"/>
                </a:solidFill>
                <a:uFill>
                  <a:solidFill>
                    <a:srgbClr val="CC0000"/>
                  </a:solidFill>
                </a:uFill>
                <a:latin typeface="Verdana"/>
                <a:cs typeface="Verdana"/>
              </a:rPr>
              <a:t>Membe</a:t>
            </a:r>
            <a:r>
              <a:rPr sz="2400" b="1" u="heavy" spc="-45" dirty="0" smtClean="0">
                <a:solidFill>
                  <a:srgbClr val="CC0000"/>
                </a:solidFill>
                <a:uFill>
                  <a:solidFill>
                    <a:srgbClr val="CC0000"/>
                  </a:solidFill>
                </a:uFill>
                <a:latin typeface="Verdana"/>
                <a:cs typeface="Verdana"/>
              </a:rPr>
              <a:t>r</a:t>
            </a:r>
            <a:r>
              <a:rPr lang="en-US" sz="2400" b="1" u="heavy" spc="-120" dirty="0">
                <a:solidFill>
                  <a:srgbClr val="CC0000"/>
                </a:solidFill>
                <a:uFill>
                  <a:solidFill>
                    <a:srgbClr val="CC0000"/>
                  </a:solidFill>
                </a:uFill>
                <a:latin typeface="Verdana"/>
                <a:cs typeface="Verdana"/>
              </a:rPr>
              <a:t>s</a:t>
            </a:r>
            <a:endParaRPr lang="en-US" sz="2400" b="1" u="heavy" spc="-120" dirty="0" smtClean="0">
              <a:solidFill>
                <a:srgbClr val="CC0000"/>
              </a:solidFill>
              <a:uFill>
                <a:solidFill>
                  <a:srgbClr val="CC0000"/>
                </a:solidFill>
              </a:uFill>
              <a:latin typeface="Verdana"/>
              <a:cs typeface="Verdana"/>
            </a:endParaRPr>
          </a:p>
        </p:txBody>
      </p:sp>
      <p:sp>
        <p:nvSpPr>
          <p:cNvPr id="4" name="TextBox 3"/>
          <p:cNvSpPr txBox="1"/>
          <p:nvPr/>
        </p:nvSpPr>
        <p:spPr>
          <a:xfrm>
            <a:off x="3352799" y="3714750"/>
            <a:ext cx="2438400" cy="584775"/>
          </a:xfrm>
          <a:prstGeom prst="rect">
            <a:avLst/>
          </a:prstGeom>
          <a:noFill/>
        </p:spPr>
        <p:txBody>
          <a:bodyPr wrap="square" rtlCol="0">
            <a:spAutoFit/>
          </a:bodyPr>
          <a:lstStyle/>
          <a:p>
            <a:r>
              <a:rPr lang="en-US" dirty="0" smtClean="0">
                <a:solidFill>
                  <a:srgbClr val="C00000"/>
                </a:solidFill>
              </a:rPr>
              <a:t>       </a:t>
            </a:r>
            <a:r>
              <a:rPr lang="en-US" sz="3200" b="1" dirty="0" smtClean="0">
                <a:solidFill>
                  <a:schemeClr val="tx2">
                    <a:lumMod val="50000"/>
                  </a:schemeClr>
                </a:solidFill>
              </a:rPr>
              <a:t>ISHWARYA</a:t>
            </a:r>
            <a:endParaRPr lang="en-US" sz="3200" b="1" dirty="0">
              <a:solidFill>
                <a:schemeClr val="tx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21885"/>
            <a:ext cx="6496431" cy="474489"/>
          </a:xfrm>
          <a:prstGeom prst="rect">
            <a:avLst/>
          </a:prstGeom>
        </p:spPr>
        <p:txBody>
          <a:bodyPr vert="horz" wrap="square" lIns="0" tIns="12700" rIns="0" bIns="0" rtlCol="0">
            <a:spAutoFit/>
          </a:bodyPr>
          <a:lstStyle/>
          <a:p>
            <a:pPr marL="12700">
              <a:lnSpc>
                <a:spcPct val="100000"/>
              </a:lnSpc>
              <a:spcBef>
                <a:spcPts val="100"/>
              </a:spcBef>
            </a:pPr>
            <a:r>
              <a:rPr spc="-60" dirty="0"/>
              <a:t>ANA</a:t>
            </a:r>
            <a:r>
              <a:rPr spc="-320" dirty="0"/>
              <a:t>L</a:t>
            </a:r>
            <a:r>
              <a:rPr spc="-229" dirty="0"/>
              <a:t>Y</a:t>
            </a:r>
            <a:r>
              <a:rPr spc="-365" dirty="0"/>
              <a:t>SIS</a:t>
            </a:r>
            <a:r>
              <a:rPr spc="-180" dirty="0"/>
              <a:t> </a:t>
            </a:r>
            <a:r>
              <a:rPr spc="-70" dirty="0"/>
              <a:t>ON</a:t>
            </a:r>
            <a:r>
              <a:rPr spc="-180" dirty="0"/>
              <a:t> </a:t>
            </a:r>
            <a:r>
              <a:rPr lang="en-US" spc="-150" dirty="0" smtClean="0"/>
              <a:t>COUNTRY BASED</a:t>
            </a:r>
            <a:endParaRPr spc="-245"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352550"/>
            <a:ext cx="4681052" cy="30480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733550"/>
            <a:ext cx="1914792" cy="204816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1522" y="852"/>
            <a:ext cx="5923278" cy="382156"/>
          </a:xfrm>
          <a:prstGeom prst="rect">
            <a:avLst/>
          </a:prstGeom>
        </p:spPr>
        <p:txBody>
          <a:bodyPr vert="horz" wrap="square" lIns="0" tIns="12700" rIns="0" bIns="0" rtlCol="0">
            <a:spAutoFit/>
          </a:bodyPr>
          <a:lstStyle/>
          <a:p>
            <a:pPr marL="12700">
              <a:lnSpc>
                <a:spcPct val="100000"/>
              </a:lnSpc>
              <a:spcBef>
                <a:spcPts val="100"/>
              </a:spcBef>
            </a:pPr>
            <a:r>
              <a:rPr sz="2400" spc="-60" dirty="0"/>
              <a:t>ANA</a:t>
            </a:r>
            <a:r>
              <a:rPr sz="2400" spc="-320" dirty="0"/>
              <a:t>L</a:t>
            </a:r>
            <a:r>
              <a:rPr sz="2400" spc="-229" dirty="0"/>
              <a:t>Y</a:t>
            </a:r>
            <a:r>
              <a:rPr sz="2400" spc="-365" dirty="0"/>
              <a:t>SIS</a:t>
            </a:r>
            <a:r>
              <a:rPr sz="2400" spc="-180" dirty="0"/>
              <a:t> </a:t>
            </a:r>
            <a:r>
              <a:rPr lang="en-US" sz="2400" spc="-80" dirty="0" smtClean="0"/>
              <a:t>LEAST COMPANY BASED</a:t>
            </a:r>
            <a:endParaRPr sz="2400" spc="-305"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799" y="742950"/>
            <a:ext cx="4471283" cy="2209800"/>
          </a:xfrm>
          <a:prstGeom prst="rect">
            <a:avLst/>
          </a:prstGeom>
        </p:spPr>
      </p:pic>
      <p:sp>
        <p:nvSpPr>
          <p:cNvPr id="6" name="TextBox 5"/>
          <p:cNvSpPr txBox="1"/>
          <p:nvPr/>
        </p:nvSpPr>
        <p:spPr>
          <a:xfrm>
            <a:off x="228600" y="1047750"/>
            <a:ext cx="4114800" cy="1200329"/>
          </a:xfrm>
          <a:prstGeom prst="rect">
            <a:avLst/>
          </a:prstGeom>
          <a:noFill/>
        </p:spPr>
        <p:txBody>
          <a:bodyPr wrap="square" rtlCol="0">
            <a:spAutoFit/>
          </a:bodyPr>
          <a:lstStyle/>
          <a:p>
            <a:r>
              <a:rPr lang="en-US" b="1" dirty="0">
                <a:solidFill>
                  <a:schemeClr val="accent5">
                    <a:lumMod val="50000"/>
                  </a:schemeClr>
                </a:solidFill>
              </a:rPr>
              <a:t>From this graph we can see that least number of customers from Lithuania</a:t>
            </a:r>
            <a:r>
              <a:rPr lang="en-US" b="1" dirty="0" smtClean="0">
                <a:solidFill>
                  <a:schemeClr val="accent5">
                    <a:lumMod val="50000"/>
                  </a:schemeClr>
                </a:solidFill>
              </a:rPr>
              <a:t>, Brazil</a:t>
            </a:r>
            <a:r>
              <a:rPr lang="en-US" b="1" dirty="0">
                <a:solidFill>
                  <a:schemeClr val="accent5">
                    <a:lumMod val="50000"/>
                  </a:schemeClr>
                </a:solidFill>
              </a:rPr>
              <a:t>, Czech Republic ,Bahrain and Saudi Arabia</a:t>
            </a:r>
            <a:endParaRPr lang="en-US" dirty="0">
              <a:solidFill>
                <a:schemeClr val="accent5">
                  <a:lumMod val="5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85750"/>
            <a:ext cx="5418702" cy="461665"/>
          </a:xfrm>
        </p:spPr>
        <p:txBody>
          <a:bodyPr/>
          <a:lstStyle/>
          <a:p>
            <a:r>
              <a:rPr lang="en-US" dirty="0" smtClean="0"/>
              <a:t>    DISTRIBUTION</a:t>
            </a:r>
            <a:endParaRPr lang="en-US" dirty="0"/>
          </a:p>
        </p:txBody>
      </p:sp>
      <p:sp>
        <p:nvSpPr>
          <p:cNvPr id="3" name="Text Placeholder 2"/>
          <p:cNvSpPr>
            <a:spLocks noGrp="1"/>
          </p:cNvSpPr>
          <p:nvPr>
            <p:ph type="body" idx="1"/>
          </p:nvPr>
        </p:nvSpPr>
        <p:spPr>
          <a:xfrm>
            <a:off x="115705" y="3638550"/>
            <a:ext cx="8610600" cy="1107996"/>
          </a:xfrm>
        </p:spPr>
        <p:txBody>
          <a:bodyPr/>
          <a:lstStyle/>
          <a:p>
            <a:r>
              <a:rPr lang="en-US" sz="1200" dirty="0" smtClean="0">
                <a:solidFill>
                  <a:schemeClr val="accent5">
                    <a:lumMod val="50000"/>
                  </a:schemeClr>
                </a:solidFill>
              </a:rPr>
              <a:t>1.Positively </a:t>
            </a:r>
            <a:r>
              <a:rPr lang="en-US" sz="1200" dirty="0">
                <a:solidFill>
                  <a:schemeClr val="accent5">
                    <a:lumMod val="50000"/>
                  </a:schemeClr>
                </a:solidFill>
              </a:rPr>
              <a:t>skewed (or right-skewed) distribution is a type of distribution in which most values are clustered around the left tail of the distribution while the right tail of the distribution is </a:t>
            </a:r>
            <a:r>
              <a:rPr lang="en-US" sz="1200" dirty="0" err="1">
                <a:solidFill>
                  <a:schemeClr val="accent5">
                    <a:lumMod val="50000"/>
                  </a:schemeClr>
                </a:solidFill>
              </a:rPr>
              <a:t>longer.hear</a:t>
            </a:r>
            <a:r>
              <a:rPr lang="en-US" sz="1200" dirty="0">
                <a:solidFill>
                  <a:schemeClr val="accent5">
                    <a:lumMod val="50000"/>
                  </a:schemeClr>
                </a:solidFill>
              </a:rPr>
              <a:t> mean&gt;median&gt;mode</a:t>
            </a:r>
            <a:endParaRPr lang="en-US" sz="1200" b="0" dirty="0">
              <a:solidFill>
                <a:schemeClr val="accent5">
                  <a:lumMod val="50000"/>
                </a:schemeClr>
              </a:solidFill>
            </a:endParaRPr>
          </a:p>
          <a:p>
            <a:r>
              <a:rPr lang="en-US" sz="1200" dirty="0">
                <a:solidFill>
                  <a:schemeClr val="accent5">
                    <a:lumMod val="50000"/>
                  </a:schemeClr>
                </a:solidFill>
              </a:rPr>
              <a:t>2. Negatively skewed (also known as left-skewed) distribution is a type of distribution in which more values are concentrated on the right side (tail) of the distribution graph while the left tail of the distribution graph is </a:t>
            </a:r>
            <a:r>
              <a:rPr lang="en-US" sz="1200" dirty="0" err="1">
                <a:solidFill>
                  <a:schemeClr val="accent5">
                    <a:lumMod val="50000"/>
                  </a:schemeClr>
                </a:solidFill>
              </a:rPr>
              <a:t>longer.hear</a:t>
            </a:r>
            <a:r>
              <a:rPr lang="en-US" sz="1200" dirty="0">
                <a:solidFill>
                  <a:schemeClr val="accent5">
                    <a:lumMod val="50000"/>
                  </a:schemeClr>
                </a:solidFill>
              </a:rPr>
              <a:t> </a:t>
            </a:r>
            <a:r>
              <a:rPr lang="en-US" sz="1200" dirty="0" smtClean="0">
                <a:solidFill>
                  <a:schemeClr val="accent5">
                    <a:lumMod val="50000"/>
                  </a:schemeClr>
                </a:solidFill>
              </a:rPr>
              <a:t>mean&lt;median&lt;mode1</a:t>
            </a:r>
            <a:endParaRPr lang="en-US" sz="1200" b="0" dirty="0">
              <a:solidFill>
                <a:schemeClr val="accent5">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895350"/>
            <a:ext cx="4343400" cy="22098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895351"/>
            <a:ext cx="3697105" cy="2209800"/>
          </a:xfrm>
          <a:prstGeom prst="rect">
            <a:avLst/>
          </a:prstGeom>
        </p:spPr>
      </p:pic>
    </p:spTree>
    <p:extLst>
      <p:ext uri="{BB962C8B-B14F-4D97-AF65-F5344CB8AC3E}">
        <p14:creationId xmlns:p14="http://schemas.microsoft.com/office/powerpoint/2010/main" val="2260581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6096" y="132160"/>
            <a:ext cx="4131806" cy="461665"/>
          </a:xfrm>
        </p:spPr>
        <p:txBody>
          <a:bodyPr/>
          <a:lstStyle/>
          <a:p>
            <a:r>
              <a:rPr lang="en-US" dirty="0" smtClean="0"/>
              <a:t>  DISTRIBUTION</a:t>
            </a:r>
            <a:endParaRPr lang="en-US" dirty="0"/>
          </a:p>
        </p:txBody>
      </p:sp>
      <p:sp>
        <p:nvSpPr>
          <p:cNvPr id="3" name="Text Placeholder 2"/>
          <p:cNvSpPr>
            <a:spLocks noGrp="1"/>
          </p:cNvSpPr>
          <p:nvPr>
            <p:ph type="body" idx="1"/>
          </p:nvPr>
        </p:nvSpPr>
        <p:spPr>
          <a:xfrm>
            <a:off x="1033382" y="971550"/>
            <a:ext cx="7121894" cy="1292662"/>
          </a:xfrm>
        </p:spPr>
        <p:txBody>
          <a:bodyPr/>
          <a:lstStyle/>
          <a:p>
            <a:r>
              <a:rPr lang="en-US" dirty="0"/>
              <a:t> </a:t>
            </a:r>
            <a:r>
              <a:rPr lang="en-US" sz="1800" dirty="0">
                <a:solidFill>
                  <a:schemeClr val="accent5">
                    <a:lumMod val="50000"/>
                  </a:schemeClr>
                </a:solidFill>
              </a:rPr>
              <a:t>For symmetric graph mean=median=mode</a:t>
            </a:r>
            <a:endParaRPr lang="en-US" sz="1800" b="0" dirty="0">
              <a:solidFill>
                <a:schemeClr val="accent5">
                  <a:lumMod val="50000"/>
                </a:schemeClr>
              </a:solidFill>
            </a:endParaRPr>
          </a:p>
          <a:p>
            <a:endParaRPr lang="en-US" dirty="0">
              <a:solidFill>
                <a:schemeClr val="accent5">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343150"/>
            <a:ext cx="6093559" cy="2408145"/>
          </a:xfrm>
          <a:prstGeom prst="rect">
            <a:avLst/>
          </a:prstGeom>
        </p:spPr>
      </p:pic>
    </p:spTree>
    <p:extLst>
      <p:ext uri="{BB962C8B-B14F-4D97-AF65-F5344CB8AC3E}">
        <p14:creationId xmlns:p14="http://schemas.microsoft.com/office/powerpoint/2010/main" val="3049563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40005">
              <a:lnSpc>
                <a:spcPct val="100000"/>
              </a:lnSpc>
              <a:spcBef>
                <a:spcPts val="100"/>
              </a:spcBef>
            </a:pPr>
            <a:r>
              <a:rPr spc="-60" dirty="0"/>
              <a:t>ANA</a:t>
            </a:r>
            <a:r>
              <a:rPr spc="-320" dirty="0"/>
              <a:t>L</a:t>
            </a:r>
            <a:r>
              <a:rPr spc="-229" dirty="0"/>
              <a:t>Y</a:t>
            </a:r>
            <a:r>
              <a:rPr spc="-365" dirty="0"/>
              <a:t>SIS</a:t>
            </a:r>
            <a:r>
              <a:rPr spc="-180" dirty="0"/>
              <a:t> </a:t>
            </a:r>
            <a:r>
              <a:rPr spc="-45" dirty="0"/>
              <a:t>D</a:t>
            </a:r>
            <a:r>
              <a:rPr spc="-165" dirty="0"/>
              <a:t>A</a:t>
            </a:r>
            <a:r>
              <a:rPr spc="-185" dirty="0"/>
              <a:t>Y</a:t>
            </a:r>
            <a:r>
              <a:rPr spc="-180" dirty="0"/>
              <a:t> </a:t>
            </a:r>
            <a:r>
              <a:rPr spc="55" dirty="0"/>
              <a:t>W</a:t>
            </a:r>
            <a:r>
              <a:rPr spc="-305" dirty="0"/>
              <a:t>ISE</a:t>
            </a:r>
          </a:p>
        </p:txBody>
      </p:sp>
      <p:pic>
        <p:nvPicPr>
          <p:cNvPr id="3" name="object 3"/>
          <p:cNvPicPr/>
          <p:nvPr/>
        </p:nvPicPr>
        <p:blipFill>
          <a:blip r:embed="rId2" cstate="print"/>
          <a:stretch>
            <a:fillRect/>
          </a:stretch>
        </p:blipFill>
        <p:spPr>
          <a:xfrm>
            <a:off x="1291000" y="613025"/>
            <a:ext cx="6561999" cy="3117550"/>
          </a:xfrm>
          <a:prstGeom prst="rect">
            <a:avLst/>
          </a:prstGeom>
        </p:spPr>
      </p:pic>
      <p:sp>
        <p:nvSpPr>
          <p:cNvPr id="4" name="object 4"/>
          <p:cNvSpPr txBox="1"/>
          <p:nvPr/>
        </p:nvSpPr>
        <p:spPr>
          <a:xfrm>
            <a:off x="432450" y="3914433"/>
            <a:ext cx="7863205" cy="656590"/>
          </a:xfrm>
          <a:prstGeom prst="rect">
            <a:avLst/>
          </a:prstGeom>
        </p:spPr>
        <p:txBody>
          <a:bodyPr vert="horz" wrap="square" lIns="0" tIns="12700" rIns="0" bIns="0" rtlCol="0">
            <a:spAutoFit/>
          </a:bodyPr>
          <a:lstStyle/>
          <a:p>
            <a:pPr marL="469900" marR="5080" indent="-457200">
              <a:lnSpc>
                <a:spcPct val="114999"/>
              </a:lnSpc>
              <a:spcBef>
                <a:spcPts val="100"/>
              </a:spcBef>
              <a:buFont typeface="MS PGothic"/>
              <a:buChar char="➢"/>
              <a:tabLst>
                <a:tab pos="469265" algn="l"/>
                <a:tab pos="469900" algn="l"/>
              </a:tabLst>
            </a:pPr>
            <a:r>
              <a:rPr sz="1800" b="1" spc="-50" dirty="0">
                <a:solidFill>
                  <a:srgbClr val="134F5C"/>
                </a:solidFill>
                <a:latin typeface="Verdana"/>
                <a:cs typeface="Verdana"/>
              </a:rPr>
              <a:t>Most</a:t>
            </a:r>
            <a:r>
              <a:rPr sz="1800" b="1" spc="-110" dirty="0">
                <a:solidFill>
                  <a:srgbClr val="134F5C"/>
                </a:solidFill>
                <a:latin typeface="Verdana"/>
                <a:cs typeface="Verdana"/>
              </a:rPr>
              <a:t> </a:t>
            </a:r>
            <a:r>
              <a:rPr sz="1800" b="1" spc="-65" dirty="0">
                <a:solidFill>
                  <a:srgbClr val="134F5C"/>
                </a:solidFill>
                <a:latin typeface="Verdana"/>
                <a:cs typeface="Verdana"/>
              </a:rPr>
              <a:t>of</a:t>
            </a:r>
            <a:r>
              <a:rPr sz="1800" b="1" spc="-105" dirty="0">
                <a:solidFill>
                  <a:srgbClr val="134F5C"/>
                </a:solidFill>
                <a:latin typeface="Verdana"/>
                <a:cs typeface="Verdana"/>
              </a:rPr>
              <a:t> </a:t>
            </a:r>
            <a:r>
              <a:rPr sz="1800" b="1" spc="-45" dirty="0">
                <a:solidFill>
                  <a:srgbClr val="134F5C"/>
                </a:solidFill>
                <a:latin typeface="Verdana"/>
                <a:cs typeface="Verdana"/>
              </a:rPr>
              <a:t>the</a:t>
            </a:r>
            <a:r>
              <a:rPr sz="1800" b="1" spc="-110" dirty="0">
                <a:solidFill>
                  <a:srgbClr val="134F5C"/>
                </a:solidFill>
                <a:latin typeface="Verdana"/>
                <a:cs typeface="Verdana"/>
              </a:rPr>
              <a:t> </a:t>
            </a:r>
            <a:r>
              <a:rPr sz="1800" b="1" spc="-70" dirty="0">
                <a:solidFill>
                  <a:srgbClr val="134F5C"/>
                </a:solidFill>
                <a:latin typeface="Verdana"/>
                <a:cs typeface="Verdana"/>
              </a:rPr>
              <a:t>customers</a:t>
            </a:r>
            <a:r>
              <a:rPr sz="1800" b="1" spc="-105" dirty="0">
                <a:solidFill>
                  <a:srgbClr val="134F5C"/>
                </a:solidFill>
                <a:latin typeface="Verdana"/>
                <a:cs typeface="Verdana"/>
              </a:rPr>
              <a:t> </a:t>
            </a:r>
            <a:r>
              <a:rPr sz="1800" b="1" spc="-85" dirty="0">
                <a:solidFill>
                  <a:srgbClr val="134F5C"/>
                </a:solidFill>
                <a:latin typeface="Verdana"/>
                <a:cs typeface="Verdana"/>
              </a:rPr>
              <a:t>have</a:t>
            </a:r>
            <a:r>
              <a:rPr sz="1800" b="1" spc="-105" dirty="0">
                <a:solidFill>
                  <a:srgbClr val="134F5C"/>
                </a:solidFill>
                <a:latin typeface="Verdana"/>
                <a:cs typeface="Verdana"/>
              </a:rPr>
              <a:t> </a:t>
            </a:r>
            <a:r>
              <a:rPr sz="1800" b="1" spc="-60" dirty="0">
                <a:solidFill>
                  <a:srgbClr val="134F5C"/>
                </a:solidFill>
                <a:latin typeface="Verdana"/>
                <a:cs typeface="Verdana"/>
              </a:rPr>
              <a:t>purchased</a:t>
            </a:r>
            <a:r>
              <a:rPr sz="1800" b="1" spc="-105" dirty="0">
                <a:solidFill>
                  <a:srgbClr val="134F5C"/>
                </a:solidFill>
                <a:latin typeface="Verdana"/>
                <a:cs typeface="Verdana"/>
              </a:rPr>
              <a:t> </a:t>
            </a:r>
            <a:r>
              <a:rPr sz="1800" b="1" spc="-45" dirty="0">
                <a:solidFill>
                  <a:srgbClr val="134F5C"/>
                </a:solidFill>
                <a:latin typeface="Verdana"/>
                <a:cs typeface="Verdana"/>
              </a:rPr>
              <a:t>the</a:t>
            </a:r>
            <a:r>
              <a:rPr sz="1800" b="1" spc="-110" dirty="0">
                <a:solidFill>
                  <a:srgbClr val="134F5C"/>
                </a:solidFill>
                <a:latin typeface="Verdana"/>
                <a:cs typeface="Verdana"/>
              </a:rPr>
              <a:t> </a:t>
            </a:r>
            <a:r>
              <a:rPr sz="1800" b="1" spc="-70" dirty="0">
                <a:solidFill>
                  <a:srgbClr val="134F5C"/>
                </a:solidFill>
                <a:latin typeface="Verdana"/>
                <a:cs typeface="Verdana"/>
              </a:rPr>
              <a:t>items</a:t>
            </a:r>
            <a:r>
              <a:rPr sz="1800" b="1" spc="-105" dirty="0">
                <a:solidFill>
                  <a:srgbClr val="134F5C"/>
                </a:solidFill>
                <a:latin typeface="Verdana"/>
                <a:cs typeface="Verdana"/>
              </a:rPr>
              <a:t> </a:t>
            </a:r>
            <a:r>
              <a:rPr sz="1800" b="1" spc="-60" dirty="0">
                <a:solidFill>
                  <a:srgbClr val="134F5C"/>
                </a:solidFill>
                <a:latin typeface="Verdana"/>
                <a:cs typeface="Verdana"/>
              </a:rPr>
              <a:t>in</a:t>
            </a:r>
            <a:r>
              <a:rPr sz="1800" b="1" spc="-110" dirty="0">
                <a:solidFill>
                  <a:srgbClr val="134F5C"/>
                </a:solidFill>
                <a:latin typeface="Verdana"/>
                <a:cs typeface="Verdana"/>
              </a:rPr>
              <a:t> </a:t>
            </a:r>
            <a:r>
              <a:rPr sz="1800" b="1" spc="-100" dirty="0">
                <a:solidFill>
                  <a:srgbClr val="134F5C"/>
                </a:solidFill>
                <a:latin typeface="Verdana"/>
                <a:cs typeface="Verdana"/>
              </a:rPr>
              <a:t>Thursday, </a:t>
            </a:r>
            <a:r>
              <a:rPr sz="1800" b="1" spc="-600" dirty="0">
                <a:solidFill>
                  <a:srgbClr val="134F5C"/>
                </a:solidFill>
                <a:latin typeface="Verdana"/>
                <a:cs typeface="Verdana"/>
              </a:rPr>
              <a:t> </a:t>
            </a:r>
            <a:r>
              <a:rPr sz="1800" b="1" spc="-40" dirty="0">
                <a:solidFill>
                  <a:srgbClr val="134F5C"/>
                </a:solidFill>
                <a:latin typeface="Verdana"/>
                <a:cs typeface="Verdana"/>
              </a:rPr>
              <a:t>Wed</a:t>
            </a:r>
            <a:r>
              <a:rPr sz="1800" b="1" spc="-35" dirty="0">
                <a:solidFill>
                  <a:srgbClr val="134F5C"/>
                </a:solidFill>
                <a:latin typeface="Verdana"/>
                <a:cs typeface="Verdana"/>
              </a:rPr>
              <a:t>n</a:t>
            </a:r>
            <a:r>
              <a:rPr sz="1800" b="1" spc="-70" dirty="0">
                <a:solidFill>
                  <a:srgbClr val="134F5C"/>
                </a:solidFill>
                <a:latin typeface="Verdana"/>
                <a:cs typeface="Verdana"/>
              </a:rPr>
              <a:t>esd</a:t>
            </a:r>
            <a:r>
              <a:rPr sz="1800" b="1" spc="-95" dirty="0">
                <a:solidFill>
                  <a:srgbClr val="134F5C"/>
                </a:solidFill>
                <a:latin typeface="Verdana"/>
                <a:cs typeface="Verdana"/>
              </a:rPr>
              <a:t>a</a:t>
            </a:r>
            <a:r>
              <a:rPr sz="1800" b="1" spc="-100" dirty="0">
                <a:solidFill>
                  <a:srgbClr val="134F5C"/>
                </a:solidFill>
                <a:latin typeface="Verdana"/>
                <a:cs typeface="Verdana"/>
              </a:rPr>
              <a:t>y</a:t>
            </a:r>
            <a:r>
              <a:rPr sz="1800" b="1" spc="-110" dirty="0">
                <a:solidFill>
                  <a:srgbClr val="134F5C"/>
                </a:solidFill>
                <a:latin typeface="Verdana"/>
                <a:cs typeface="Verdana"/>
              </a:rPr>
              <a:t> </a:t>
            </a:r>
            <a:r>
              <a:rPr sz="1800" b="1" spc="-65" dirty="0">
                <a:solidFill>
                  <a:srgbClr val="134F5C"/>
                </a:solidFill>
                <a:latin typeface="Verdana"/>
                <a:cs typeface="Verdana"/>
              </a:rPr>
              <a:t>an</a:t>
            </a:r>
            <a:r>
              <a:rPr sz="1800" b="1" spc="-15" dirty="0">
                <a:solidFill>
                  <a:srgbClr val="134F5C"/>
                </a:solidFill>
                <a:latin typeface="Verdana"/>
                <a:cs typeface="Verdana"/>
              </a:rPr>
              <a:t>d</a:t>
            </a:r>
            <a:r>
              <a:rPr sz="1800" b="1" spc="-110" dirty="0">
                <a:solidFill>
                  <a:srgbClr val="134F5C"/>
                </a:solidFill>
                <a:latin typeface="Verdana"/>
                <a:cs typeface="Verdana"/>
              </a:rPr>
              <a:t> </a:t>
            </a:r>
            <a:r>
              <a:rPr sz="1800" b="1" spc="-135" dirty="0">
                <a:solidFill>
                  <a:srgbClr val="134F5C"/>
                </a:solidFill>
                <a:latin typeface="Verdana"/>
                <a:cs typeface="Verdana"/>
              </a:rPr>
              <a:t>T</a:t>
            </a:r>
            <a:r>
              <a:rPr sz="1800" b="1" spc="-65" dirty="0">
                <a:solidFill>
                  <a:srgbClr val="134F5C"/>
                </a:solidFill>
                <a:latin typeface="Verdana"/>
                <a:cs typeface="Verdana"/>
              </a:rPr>
              <a:t>uesd</a:t>
            </a:r>
            <a:r>
              <a:rPr sz="1800" b="1" spc="-85" dirty="0">
                <a:solidFill>
                  <a:srgbClr val="134F5C"/>
                </a:solidFill>
                <a:latin typeface="Verdana"/>
                <a:cs typeface="Verdana"/>
              </a:rPr>
              <a:t>a</a:t>
            </a:r>
            <a:r>
              <a:rPr sz="1800" b="1" spc="-100" dirty="0">
                <a:solidFill>
                  <a:srgbClr val="134F5C"/>
                </a:solidFill>
                <a:latin typeface="Verdana"/>
                <a:cs typeface="Verdana"/>
              </a:rPr>
              <a:t>y</a:t>
            </a:r>
            <a:endParaRPr sz="1800">
              <a:latin typeface="Verdana"/>
              <a:cs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5398" y="132160"/>
            <a:ext cx="4469130" cy="482600"/>
          </a:xfrm>
          <a:prstGeom prst="rect">
            <a:avLst/>
          </a:prstGeom>
        </p:spPr>
        <p:txBody>
          <a:bodyPr vert="horz" wrap="square" lIns="0" tIns="12700" rIns="0" bIns="0" rtlCol="0">
            <a:spAutoFit/>
          </a:bodyPr>
          <a:lstStyle/>
          <a:p>
            <a:pPr marL="12700">
              <a:lnSpc>
                <a:spcPct val="100000"/>
              </a:lnSpc>
              <a:spcBef>
                <a:spcPts val="100"/>
              </a:spcBef>
            </a:pPr>
            <a:r>
              <a:rPr spc="-60" dirty="0"/>
              <a:t>ANA</a:t>
            </a:r>
            <a:r>
              <a:rPr spc="-320" dirty="0"/>
              <a:t>L</a:t>
            </a:r>
            <a:r>
              <a:rPr spc="-229" dirty="0"/>
              <a:t>Y</a:t>
            </a:r>
            <a:r>
              <a:rPr spc="-365" dirty="0"/>
              <a:t>SIS</a:t>
            </a:r>
            <a:r>
              <a:rPr spc="-180" dirty="0"/>
              <a:t> </a:t>
            </a:r>
            <a:r>
              <a:rPr spc="-80" dirty="0"/>
              <a:t>HOUR</a:t>
            </a:r>
            <a:r>
              <a:rPr spc="-180" dirty="0"/>
              <a:t> </a:t>
            </a:r>
            <a:r>
              <a:rPr spc="55" dirty="0"/>
              <a:t>W</a:t>
            </a:r>
            <a:r>
              <a:rPr spc="-305" dirty="0"/>
              <a:t>ISE</a:t>
            </a:r>
          </a:p>
        </p:txBody>
      </p:sp>
      <p:sp>
        <p:nvSpPr>
          <p:cNvPr id="3" name="object 3"/>
          <p:cNvSpPr txBox="1"/>
          <p:nvPr/>
        </p:nvSpPr>
        <p:spPr>
          <a:xfrm>
            <a:off x="593575" y="3918406"/>
            <a:ext cx="8138159" cy="574040"/>
          </a:xfrm>
          <a:prstGeom prst="rect">
            <a:avLst/>
          </a:prstGeom>
        </p:spPr>
        <p:txBody>
          <a:bodyPr vert="horz" wrap="square" lIns="0" tIns="12700" rIns="0" bIns="0" rtlCol="0">
            <a:spAutoFit/>
          </a:bodyPr>
          <a:lstStyle/>
          <a:p>
            <a:pPr marL="469900" marR="5080" indent="-457200">
              <a:lnSpc>
                <a:spcPct val="100000"/>
              </a:lnSpc>
              <a:spcBef>
                <a:spcPts val="100"/>
              </a:spcBef>
              <a:buFont typeface="MS PGothic"/>
              <a:buChar char="➢"/>
              <a:tabLst>
                <a:tab pos="469265" algn="l"/>
                <a:tab pos="469900" algn="l"/>
              </a:tabLst>
            </a:pPr>
            <a:r>
              <a:rPr sz="1800" b="1" spc="-55" dirty="0">
                <a:solidFill>
                  <a:srgbClr val="134F5C"/>
                </a:solidFill>
                <a:latin typeface="Verdana"/>
                <a:cs typeface="Verdana"/>
              </a:rPr>
              <a:t>Working</a:t>
            </a:r>
            <a:r>
              <a:rPr sz="1800" b="1" spc="-110" dirty="0">
                <a:solidFill>
                  <a:srgbClr val="134F5C"/>
                </a:solidFill>
                <a:latin typeface="Verdana"/>
                <a:cs typeface="Verdana"/>
              </a:rPr>
              <a:t> </a:t>
            </a:r>
            <a:r>
              <a:rPr sz="1800" b="1" spc="-75" dirty="0">
                <a:solidFill>
                  <a:srgbClr val="134F5C"/>
                </a:solidFill>
                <a:latin typeface="Verdana"/>
                <a:cs typeface="Verdana"/>
              </a:rPr>
              <a:t>hours</a:t>
            </a:r>
            <a:r>
              <a:rPr sz="1800" b="1" spc="-105" dirty="0">
                <a:solidFill>
                  <a:srgbClr val="134F5C"/>
                </a:solidFill>
                <a:latin typeface="Verdana"/>
                <a:cs typeface="Verdana"/>
              </a:rPr>
              <a:t> </a:t>
            </a:r>
            <a:r>
              <a:rPr sz="1800" b="1" spc="-65" dirty="0">
                <a:solidFill>
                  <a:srgbClr val="134F5C"/>
                </a:solidFill>
                <a:latin typeface="Verdana"/>
                <a:cs typeface="Verdana"/>
              </a:rPr>
              <a:t>witnessing</a:t>
            </a:r>
            <a:r>
              <a:rPr sz="1800" b="1" spc="-105" dirty="0">
                <a:solidFill>
                  <a:srgbClr val="134F5C"/>
                </a:solidFill>
                <a:latin typeface="Verdana"/>
                <a:cs typeface="Verdana"/>
              </a:rPr>
              <a:t> </a:t>
            </a:r>
            <a:r>
              <a:rPr sz="1800" b="1" spc="-45" dirty="0">
                <a:solidFill>
                  <a:srgbClr val="134F5C"/>
                </a:solidFill>
                <a:latin typeface="Verdana"/>
                <a:cs typeface="Verdana"/>
              </a:rPr>
              <a:t>the</a:t>
            </a:r>
            <a:r>
              <a:rPr sz="1800" b="1" spc="-110" dirty="0">
                <a:solidFill>
                  <a:srgbClr val="134F5C"/>
                </a:solidFill>
                <a:latin typeface="Verdana"/>
                <a:cs typeface="Verdana"/>
              </a:rPr>
              <a:t> </a:t>
            </a:r>
            <a:r>
              <a:rPr sz="1800" b="1" spc="-55" dirty="0">
                <a:solidFill>
                  <a:srgbClr val="134F5C"/>
                </a:solidFill>
                <a:latin typeface="Verdana"/>
                <a:cs typeface="Verdana"/>
              </a:rPr>
              <a:t>highest</a:t>
            </a:r>
            <a:r>
              <a:rPr sz="1800" b="1" spc="-105" dirty="0">
                <a:solidFill>
                  <a:srgbClr val="134F5C"/>
                </a:solidFill>
                <a:latin typeface="Verdana"/>
                <a:cs typeface="Verdana"/>
              </a:rPr>
              <a:t> </a:t>
            </a:r>
            <a:r>
              <a:rPr sz="1800" b="1" spc="-90" dirty="0">
                <a:solidFill>
                  <a:srgbClr val="134F5C"/>
                </a:solidFill>
                <a:latin typeface="Verdana"/>
                <a:cs typeface="Verdana"/>
              </a:rPr>
              <a:t>sales</a:t>
            </a:r>
            <a:r>
              <a:rPr sz="1800" b="1" spc="-105" dirty="0">
                <a:solidFill>
                  <a:srgbClr val="134F5C"/>
                </a:solidFill>
                <a:latin typeface="Verdana"/>
                <a:cs typeface="Verdana"/>
              </a:rPr>
              <a:t> </a:t>
            </a:r>
            <a:r>
              <a:rPr sz="1800" b="1" spc="-40" dirty="0">
                <a:solidFill>
                  <a:srgbClr val="134F5C"/>
                </a:solidFill>
                <a:latin typeface="Verdana"/>
                <a:cs typeface="Verdana"/>
              </a:rPr>
              <a:t>could</a:t>
            </a:r>
            <a:r>
              <a:rPr sz="1800" b="1" spc="-110" dirty="0">
                <a:solidFill>
                  <a:srgbClr val="134F5C"/>
                </a:solidFill>
                <a:latin typeface="Verdana"/>
                <a:cs typeface="Verdana"/>
              </a:rPr>
              <a:t> </a:t>
            </a:r>
            <a:r>
              <a:rPr sz="1800" b="1" spc="-40" dirty="0">
                <a:solidFill>
                  <a:srgbClr val="134F5C"/>
                </a:solidFill>
                <a:latin typeface="Verdana"/>
                <a:cs typeface="Verdana"/>
              </a:rPr>
              <a:t>be</a:t>
            </a:r>
            <a:r>
              <a:rPr sz="1800" b="1" spc="-105" dirty="0">
                <a:solidFill>
                  <a:srgbClr val="134F5C"/>
                </a:solidFill>
                <a:latin typeface="Verdana"/>
                <a:cs typeface="Verdana"/>
              </a:rPr>
              <a:t> </a:t>
            </a:r>
            <a:r>
              <a:rPr sz="1800" b="1" spc="-60" dirty="0">
                <a:solidFill>
                  <a:srgbClr val="134F5C"/>
                </a:solidFill>
                <a:latin typeface="Verdana"/>
                <a:cs typeface="Verdana"/>
              </a:rPr>
              <a:t>attributed </a:t>
            </a:r>
            <a:r>
              <a:rPr sz="1800" b="1" spc="-600" dirty="0">
                <a:solidFill>
                  <a:srgbClr val="134F5C"/>
                </a:solidFill>
                <a:latin typeface="Verdana"/>
                <a:cs typeface="Verdana"/>
              </a:rPr>
              <a:t> </a:t>
            </a:r>
            <a:r>
              <a:rPr sz="1800" b="1" spc="-65" dirty="0">
                <a:solidFill>
                  <a:srgbClr val="134F5C"/>
                </a:solidFill>
                <a:latin typeface="Verdana"/>
                <a:cs typeface="Verdana"/>
              </a:rPr>
              <a:t>to</a:t>
            </a:r>
            <a:r>
              <a:rPr sz="1800" b="1" spc="-110" dirty="0">
                <a:solidFill>
                  <a:srgbClr val="134F5C"/>
                </a:solidFill>
                <a:latin typeface="Verdana"/>
                <a:cs typeface="Verdana"/>
              </a:rPr>
              <a:t> </a:t>
            </a:r>
            <a:r>
              <a:rPr sz="1800" b="1" spc="-45" dirty="0">
                <a:solidFill>
                  <a:srgbClr val="134F5C"/>
                </a:solidFill>
                <a:latin typeface="Verdana"/>
                <a:cs typeface="Verdana"/>
              </a:rPr>
              <a:t>the</a:t>
            </a:r>
            <a:r>
              <a:rPr sz="1800" b="1" spc="-110" dirty="0">
                <a:solidFill>
                  <a:srgbClr val="134F5C"/>
                </a:solidFill>
                <a:latin typeface="Verdana"/>
                <a:cs typeface="Verdana"/>
              </a:rPr>
              <a:t> </a:t>
            </a:r>
            <a:r>
              <a:rPr sz="1800" b="1" spc="-50" dirty="0">
                <a:solidFill>
                  <a:srgbClr val="134F5C"/>
                </a:solidFill>
                <a:latin typeface="Verdana"/>
                <a:cs typeface="Verdana"/>
              </a:rPr>
              <a:t>fact</a:t>
            </a:r>
            <a:r>
              <a:rPr sz="1800" b="1" spc="-105" dirty="0">
                <a:solidFill>
                  <a:srgbClr val="134F5C"/>
                </a:solidFill>
                <a:latin typeface="Verdana"/>
                <a:cs typeface="Verdana"/>
              </a:rPr>
              <a:t> </a:t>
            </a:r>
            <a:r>
              <a:rPr sz="1800" b="1" spc="-55" dirty="0">
                <a:solidFill>
                  <a:srgbClr val="134F5C"/>
                </a:solidFill>
                <a:latin typeface="Verdana"/>
                <a:cs typeface="Verdana"/>
              </a:rPr>
              <a:t>that</a:t>
            </a:r>
            <a:r>
              <a:rPr sz="1800" b="1" spc="-110" dirty="0">
                <a:solidFill>
                  <a:srgbClr val="134F5C"/>
                </a:solidFill>
                <a:latin typeface="Verdana"/>
                <a:cs typeface="Verdana"/>
              </a:rPr>
              <a:t> </a:t>
            </a:r>
            <a:r>
              <a:rPr sz="1800" b="1" spc="-95" dirty="0">
                <a:solidFill>
                  <a:srgbClr val="134F5C"/>
                </a:solidFill>
                <a:latin typeface="Verdana"/>
                <a:cs typeface="Verdana"/>
              </a:rPr>
              <a:t>a</a:t>
            </a:r>
            <a:r>
              <a:rPr sz="1800" b="1" spc="-105" dirty="0">
                <a:solidFill>
                  <a:srgbClr val="134F5C"/>
                </a:solidFill>
                <a:latin typeface="Verdana"/>
                <a:cs typeface="Verdana"/>
              </a:rPr>
              <a:t> </a:t>
            </a:r>
            <a:r>
              <a:rPr sz="1800" b="1" spc="-75" dirty="0">
                <a:solidFill>
                  <a:srgbClr val="134F5C"/>
                </a:solidFill>
                <a:latin typeface="Verdana"/>
                <a:cs typeface="Verdana"/>
              </a:rPr>
              <a:t>large</a:t>
            </a:r>
            <a:r>
              <a:rPr sz="1800" b="1" spc="-110" dirty="0">
                <a:solidFill>
                  <a:srgbClr val="134F5C"/>
                </a:solidFill>
                <a:latin typeface="Verdana"/>
                <a:cs typeface="Verdana"/>
              </a:rPr>
              <a:t> </a:t>
            </a:r>
            <a:r>
              <a:rPr sz="1800" b="1" spc="-65" dirty="0">
                <a:solidFill>
                  <a:srgbClr val="134F5C"/>
                </a:solidFill>
                <a:latin typeface="Verdana"/>
                <a:cs typeface="Verdana"/>
              </a:rPr>
              <a:t>part</a:t>
            </a:r>
            <a:r>
              <a:rPr sz="1800" b="1" spc="-105" dirty="0">
                <a:solidFill>
                  <a:srgbClr val="134F5C"/>
                </a:solidFill>
                <a:latin typeface="Verdana"/>
                <a:cs typeface="Verdana"/>
              </a:rPr>
              <a:t> </a:t>
            </a:r>
            <a:r>
              <a:rPr sz="1800" b="1" spc="-65" dirty="0">
                <a:solidFill>
                  <a:srgbClr val="134F5C"/>
                </a:solidFill>
                <a:latin typeface="Verdana"/>
                <a:cs typeface="Verdana"/>
              </a:rPr>
              <a:t>of</a:t>
            </a:r>
            <a:r>
              <a:rPr sz="1800" b="1" spc="-110" dirty="0">
                <a:solidFill>
                  <a:srgbClr val="134F5C"/>
                </a:solidFill>
                <a:latin typeface="Verdana"/>
                <a:cs typeface="Verdana"/>
              </a:rPr>
              <a:t> </a:t>
            </a:r>
            <a:r>
              <a:rPr sz="1800" b="1" spc="-45" dirty="0">
                <a:solidFill>
                  <a:srgbClr val="134F5C"/>
                </a:solidFill>
                <a:latin typeface="Verdana"/>
                <a:cs typeface="Verdana"/>
              </a:rPr>
              <a:t>the</a:t>
            </a:r>
            <a:r>
              <a:rPr sz="1800" b="1" spc="-110" dirty="0">
                <a:solidFill>
                  <a:srgbClr val="134F5C"/>
                </a:solidFill>
                <a:latin typeface="Verdana"/>
                <a:cs typeface="Verdana"/>
              </a:rPr>
              <a:t> </a:t>
            </a:r>
            <a:r>
              <a:rPr sz="1800" b="1" spc="-65" dirty="0">
                <a:solidFill>
                  <a:srgbClr val="134F5C"/>
                </a:solidFill>
                <a:latin typeface="Verdana"/>
                <a:cs typeface="Verdana"/>
              </a:rPr>
              <a:t>dataset</a:t>
            </a:r>
            <a:r>
              <a:rPr sz="1800" b="1" spc="-105" dirty="0">
                <a:solidFill>
                  <a:srgbClr val="134F5C"/>
                </a:solidFill>
                <a:latin typeface="Verdana"/>
                <a:cs typeface="Verdana"/>
              </a:rPr>
              <a:t> </a:t>
            </a:r>
            <a:r>
              <a:rPr sz="1800" b="1" spc="-95" dirty="0">
                <a:solidFill>
                  <a:srgbClr val="134F5C"/>
                </a:solidFill>
                <a:latin typeface="Verdana"/>
                <a:cs typeface="Verdana"/>
              </a:rPr>
              <a:t>is</a:t>
            </a:r>
            <a:r>
              <a:rPr sz="1800" b="1" spc="-110" dirty="0">
                <a:solidFill>
                  <a:srgbClr val="134F5C"/>
                </a:solidFill>
                <a:latin typeface="Verdana"/>
                <a:cs typeface="Verdana"/>
              </a:rPr>
              <a:t> </a:t>
            </a:r>
            <a:r>
              <a:rPr sz="1800" b="1" spc="-75" dirty="0">
                <a:solidFill>
                  <a:srgbClr val="134F5C"/>
                </a:solidFill>
                <a:latin typeface="Verdana"/>
                <a:cs typeface="Verdana"/>
              </a:rPr>
              <a:t>Wholesalers’</a:t>
            </a:r>
            <a:r>
              <a:rPr sz="1800" b="1" spc="-105" dirty="0">
                <a:solidFill>
                  <a:srgbClr val="134F5C"/>
                </a:solidFill>
                <a:latin typeface="Verdana"/>
                <a:cs typeface="Verdana"/>
              </a:rPr>
              <a:t> </a:t>
            </a:r>
            <a:r>
              <a:rPr sz="1800" b="1" spc="-85" dirty="0">
                <a:solidFill>
                  <a:srgbClr val="134F5C"/>
                </a:solidFill>
                <a:latin typeface="Verdana"/>
                <a:cs typeface="Verdana"/>
              </a:rPr>
              <a:t>data.</a:t>
            </a:r>
            <a:endParaRPr sz="1800">
              <a:latin typeface="Verdana"/>
              <a:cs typeface="Verdana"/>
            </a:endParaRPr>
          </a:p>
        </p:txBody>
      </p:sp>
      <p:pic>
        <p:nvPicPr>
          <p:cNvPr id="4" name="object 4"/>
          <p:cNvPicPr/>
          <p:nvPr/>
        </p:nvPicPr>
        <p:blipFill>
          <a:blip r:embed="rId2" cstate="print"/>
          <a:stretch>
            <a:fillRect/>
          </a:stretch>
        </p:blipFill>
        <p:spPr>
          <a:xfrm>
            <a:off x="152400" y="873274"/>
            <a:ext cx="4507945" cy="2828849"/>
          </a:xfrm>
          <a:prstGeom prst="rect">
            <a:avLst/>
          </a:prstGeom>
        </p:spPr>
      </p:pic>
      <p:pic>
        <p:nvPicPr>
          <p:cNvPr id="5" name="object 5"/>
          <p:cNvPicPr/>
          <p:nvPr/>
        </p:nvPicPr>
        <p:blipFill>
          <a:blip r:embed="rId3" cstate="print"/>
          <a:stretch>
            <a:fillRect/>
          </a:stretch>
        </p:blipFill>
        <p:spPr>
          <a:xfrm>
            <a:off x="4812745" y="986387"/>
            <a:ext cx="4178854" cy="260261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5698" y="181735"/>
            <a:ext cx="6663055" cy="482600"/>
          </a:xfrm>
          <a:prstGeom prst="rect">
            <a:avLst/>
          </a:prstGeom>
        </p:spPr>
        <p:txBody>
          <a:bodyPr vert="horz" wrap="square" lIns="0" tIns="12700" rIns="0" bIns="0" rtlCol="0">
            <a:spAutoFit/>
          </a:bodyPr>
          <a:lstStyle/>
          <a:p>
            <a:pPr marL="12700">
              <a:lnSpc>
                <a:spcPct val="100000"/>
              </a:lnSpc>
              <a:spcBef>
                <a:spcPts val="100"/>
              </a:spcBef>
            </a:pPr>
            <a:r>
              <a:rPr spc="-60" dirty="0"/>
              <a:t>ANA</a:t>
            </a:r>
            <a:r>
              <a:rPr spc="-320" dirty="0"/>
              <a:t>L</a:t>
            </a:r>
            <a:r>
              <a:rPr spc="-229" dirty="0"/>
              <a:t>Y</a:t>
            </a:r>
            <a:r>
              <a:rPr spc="-365" dirty="0"/>
              <a:t>SIS</a:t>
            </a:r>
            <a:r>
              <a:rPr spc="-180" dirty="0"/>
              <a:t> </a:t>
            </a:r>
            <a:r>
              <a:rPr spc="-140" dirty="0"/>
              <a:t>NUMERI</a:t>
            </a:r>
            <a:r>
              <a:rPr spc="-175" dirty="0"/>
              <a:t>C</a:t>
            </a:r>
            <a:r>
              <a:rPr spc="-70" dirty="0"/>
              <a:t>AL</a:t>
            </a:r>
            <a:r>
              <a:rPr spc="-180" dirty="0"/>
              <a:t> </a:t>
            </a:r>
            <a:r>
              <a:rPr spc="-170" dirty="0"/>
              <a:t>V</a:t>
            </a:r>
            <a:r>
              <a:rPr spc="-145" dirty="0"/>
              <a:t>ARIABLE</a:t>
            </a:r>
          </a:p>
        </p:txBody>
      </p:sp>
      <p:pic>
        <p:nvPicPr>
          <p:cNvPr id="3" name="object 3"/>
          <p:cNvPicPr/>
          <p:nvPr/>
        </p:nvPicPr>
        <p:blipFill>
          <a:blip r:embed="rId2" cstate="print"/>
          <a:stretch>
            <a:fillRect/>
          </a:stretch>
        </p:blipFill>
        <p:spPr>
          <a:xfrm>
            <a:off x="0" y="728674"/>
            <a:ext cx="5812774" cy="3686174"/>
          </a:xfrm>
          <a:prstGeom prst="rect">
            <a:avLst/>
          </a:prstGeom>
        </p:spPr>
      </p:pic>
      <p:pic>
        <p:nvPicPr>
          <p:cNvPr id="4" name="object 4"/>
          <p:cNvPicPr/>
          <p:nvPr/>
        </p:nvPicPr>
        <p:blipFill>
          <a:blip r:embed="rId3" cstate="print"/>
          <a:stretch>
            <a:fillRect/>
          </a:stretch>
        </p:blipFill>
        <p:spPr>
          <a:xfrm>
            <a:off x="5965175" y="770450"/>
            <a:ext cx="3026424" cy="3480675"/>
          </a:xfrm>
          <a:prstGeom prst="rect">
            <a:avLst/>
          </a:prstGeom>
        </p:spPr>
      </p:pic>
      <p:sp>
        <p:nvSpPr>
          <p:cNvPr id="5" name="object 5"/>
          <p:cNvSpPr txBox="1"/>
          <p:nvPr/>
        </p:nvSpPr>
        <p:spPr>
          <a:xfrm>
            <a:off x="494400" y="4478730"/>
            <a:ext cx="7190740" cy="299720"/>
          </a:xfrm>
          <a:prstGeom prst="rect">
            <a:avLst/>
          </a:prstGeom>
        </p:spPr>
        <p:txBody>
          <a:bodyPr vert="horz" wrap="square" lIns="0" tIns="12700" rIns="0" bIns="0" rtlCol="0">
            <a:spAutoFit/>
          </a:bodyPr>
          <a:lstStyle/>
          <a:p>
            <a:pPr marL="469900" indent="-457200">
              <a:lnSpc>
                <a:spcPct val="100000"/>
              </a:lnSpc>
              <a:spcBef>
                <a:spcPts val="100"/>
              </a:spcBef>
              <a:buFont typeface="MS PGothic"/>
              <a:buChar char="➢"/>
              <a:tabLst>
                <a:tab pos="469265" algn="l"/>
                <a:tab pos="469900" algn="l"/>
              </a:tabLst>
            </a:pPr>
            <a:r>
              <a:rPr sz="1800" b="1" spc="-60" dirty="0">
                <a:solidFill>
                  <a:srgbClr val="134F5C"/>
                </a:solidFill>
                <a:latin typeface="Verdana"/>
                <a:cs typeface="Verdana"/>
              </a:rPr>
              <a:t>Highly</a:t>
            </a:r>
            <a:r>
              <a:rPr sz="1800" b="1" spc="-105" dirty="0">
                <a:solidFill>
                  <a:srgbClr val="134F5C"/>
                </a:solidFill>
                <a:latin typeface="Verdana"/>
                <a:cs typeface="Verdana"/>
              </a:rPr>
              <a:t> </a:t>
            </a:r>
            <a:r>
              <a:rPr sz="1800" b="1" spc="-75" dirty="0">
                <a:solidFill>
                  <a:srgbClr val="134F5C"/>
                </a:solidFill>
                <a:latin typeface="Verdana"/>
                <a:cs typeface="Verdana"/>
              </a:rPr>
              <a:t>positively</a:t>
            </a:r>
            <a:r>
              <a:rPr sz="1800" b="1" spc="-100" dirty="0">
                <a:solidFill>
                  <a:srgbClr val="134F5C"/>
                </a:solidFill>
                <a:latin typeface="Verdana"/>
                <a:cs typeface="Verdana"/>
              </a:rPr>
              <a:t> </a:t>
            </a:r>
            <a:r>
              <a:rPr sz="1800" b="1" spc="-90" dirty="0">
                <a:solidFill>
                  <a:srgbClr val="134F5C"/>
                </a:solidFill>
                <a:latin typeface="Verdana"/>
                <a:cs typeface="Verdana"/>
              </a:rPr>
              <a:t>skewed,</a:t>
            </a:r>
            <a:r>
              <a:rPr sz="1800" b="1" spc="-100" dirty="0">
                <a:solidFill>
                  <a:srgbClr val="134F5C"/>
                </a:solidFill>
                <a:latin typeface="Verdana"/>
                <a:cs typeface="Verdana"/>
              </a:rPr>
              <a:t> </a:t>
            </a:r>
            <a:r>
              <a:rPr sz="1800" b="1" spc="-45" dirty="0">
                <a:solidFill>
                  <a:srgbClr val="134F5C"/>
                </a:solidFill>
                <a:latin typeface="Verdana"/>
                <a:cs typeface="Verdana"/>
              </a:rPr>
              <a:t>need</a:t>
            </a:r>
            <a:r>
              <a:rPr sz="1800" b="1" spc="-105" dirty="0">
                <a:solidFill>
                  <a:srgbClr val="134F5C"/>
                </a:solidFill>
                <a:latin typeface="Verdana"/>
                <a:cs typeface="Verdana"/>
              </a:rPr>
              <a:t> </a:t>
            </a:r>
            <a:r>
              <a:rPr sz="1800" b="1" spc="-65" dirty="0">
                <a:solidFill>
                  <a:srgbClr val="134F5C"/>
                </a:solidFill>
                <a:latin typeface="Verdana"/>
                <a:cs typeface="Verdana"/>
              </a:rPr>
              <a:t>to</a:t>
            </a:r>
            <a:r>
              <a:rPr sz="1800" b="1" spc="-100" dirty="0">
                <a:solidFill>
                  <a:srgbClr val="134F5C"/>
                </a:solidFill>
                <a:latin typeface="Verdana"/>
                <a:cs typeface="Verdana"/>
              </a:rPr>
              <a:t> </a:t>
            </a:r>
            <a:r>
              <a:rPr sz="1800" b="1" spc="-35" dirty="0">
                <a:solidFill>
                  <a:srgbClr val="134F5C"/>
                </a:solidFill>
                <a:latin typeface="Verdana"/>
                <a:cs typeface="Verdana"/>
              </a:rPr>
              <a:t>do</a:t>
            </a:r>
            <a:r>
              <a:rPr sz="1800" b="1" spc="-100" dirty="0">
                <a:solidFill>
                  <a:srgbClr val="134F5C"/>
                </a:solidFill>
                <a:latin typeface="Verdana"/>
                <a:cs typeface="Verdana"/>
              </a:rPr>
              <a:t> </a:t>
            </a:r>
            <a:r>
              <a:rPr sz="1800" b="1" spc="-45" dirty="0">
                <a:solidFill>
                  <a:srgbClr val="134F5C"/>
                </a:solidFill>
                <a:latin typeface="Verdana"/>
                <a:cs typeface="Verdana"/>
              </a:rPr>
              <a:t>log</a:t>
            </a:r>
            <a:r>
              <a:rPr sz="1800" b="1" spc="-100" dirty="0">
                <a:solidFill>
                  <a:srgbClr val="134F5C"/>
                </a:solidFill>
                <a:latin typeface="Verdana"/>
                <a:cs typeface="Verdana"/>
              </a:rPr>
              <a:t> </a:t>
            </a:r>
            <a:r>
              <a:rPr sz="1800" b="1" spc="-75" dirty="0">
                <a:solidFill>
                  <a:srgbClr val="134F5C"/>
                </a:solidFill>
                <a:latin typeface="Verdana"/>
                <a:cs typeface="Verdana"/>
              </a:rPr>
              <a:t>transformation</a:t>
            </a:r>
            <a:endParaRPr sz="1800">
              <a:latin typeface="Verdana"/>
              <a:cs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388125"/>
            <a:ext cx="9143999" cy="3755374"/>
          </a:xfrm>
          <a:prstGeom prst="rect">
            <a:avLst/>
          </a:prstGeom>
        </p:spPr>
      </p:pic>
      <p:sp>
        <p:nvSpPr>
          <p:cNvPr id="3" name="object 3"/>
          <p:cNvSpPr txBox="1">
            <a:spLocks noGrp="1"/>
          </p:cNvSpPr>
          <p:nvPr>
            <p:ph type="title"/>
          </p:nvPr>
        </p:nvSpPr>
        <p:spPr>
          <a:xfrm>
            <a:off x="3145025" y="57784"/>
            <a:ext cx="2506980" cy="482600"/>
          </a:xfrm>
          <a:prstGeom prst="rect">
            <a:avLst/>
          </a:prstGeom>
        </p:spPr>
        <p:txBody>
          <a:bodyPr vert="horz" wrap="square" lIns="0" tIns="12700" rIns="0" bIns="0" rtlCol="0">
            <a:spAutoFit/>
          </a:bodyPr>
          <a:lstStyle/>
          <a:p>
            <a:pPr marL="12700">
              <a:lnSpc>
                <a:spcPct val="100000"/>
              </a:lnSpc>
              <a:spcBef>
                <a:spcPts val="100"/>
              </a:spcBef>
            </a:pPr>
            <a:r>
              <a:rPr spc="-55" dirty="0"/>
              <a:t>RFM</a:t>
            </a:r>
            <a:r>
              <a:rPr spc="-180" dirty="0"/>
              <a:t> </a:t>
            </a:r>
            <a:r>
              <a:rPr spc="-30" dirty="0"/>
              <a:t>MODEL</a:t>
            </a:r>
          </a:p>
        </p:txBody>
      </p:sp>
      <p:sp>
        <p:nvSpPr>
          <p:cNvPr id="4" name="object 4"/>
          <p:cNvSpPr txBox="1"/>
          <p:nvPr/>
        </p:nvSpPr>
        <p:spPr>
          <a:xfrm>
            <a:off x="73025" y="836405"/>
            <a:ext cx="7567930" cy="299720"/>
          </a:xfrm>
          <a:prstGeom prst="rect">
            <a:avLst/>
          </a:prstGeom>
        </p:spPr>
        <p:txBody>
          <a:bodyPr vert="horz" wrap="square" lIns="0" tIns="12700" rIns="0" bIns="0" rtlCol="0">
            <a:spAutoFit/>
          </a:bodyPr>
          <a:lstStyle/>
          <a:p>
            <a:pPr marL="469900" indent="-457200">
              <a:lnSpc>
                <a:spcPct val="100000"/>
              </a:lnSpc>
              <a:spcBef>
                <a:spcPts val="100"/>
              </a:spcBef>
              <a:buFont typeface="MS PGothic"/>
              <a:buChar char="➢"/>
              <a:tabLst>
                <a:tab pos="469265" algn="l"/>
                <a:tab pos="469900" algn="l"/>
              </a:tabLst>
            </a:pPr>
            <a:r>
              <a:rPr sz="1800" b="1" spc="-65" dirty="0">
                <a:solidFill>
                  <a:srgbClr val="134F5C"/>
                </a:solidFill>
                <a:latin typeface="Verdana"/>
                <a:cs typeface="Verdana"/>
              </a:rPr>
              <a:t>Created</a:t>
            </a:r>
            <a:r>
              <a:rPr sz="1800" b="1" spc="-105" dirty="0">
                <a:solidFill>
                  <a:srgbClr val="134F5C"/>
                </a:solidFill>
                <a:latin typeface="Verdana"/>
                <a:cs typeface="Verdana"/>
              </a:rPr>
              <a:t> </a:t>
            </a:r>
            <a:r>
              <a:rPr sz="1800" b="1" spc="-85" dirty="0">
                <a:solidFill>
                  <a:srgbClr val="134F5C"/>
                </a:solidFill>
                <a:latin typeface="Verdana"/>
                <a:cs typeface="Verdana"/>
              </a:rPr>
              <a:t>features</a:t>
            </a:r>
            <a:r>
              <a:rPr sz="1800" b="1" spc="-105" dirty="0">
                <a:solidFill>
                  <a:srgbClr val="134F5C"/>
                </a:solidFill>
                <a:latin typeface="Verdana"/>
                <a:cs typeface="Verdana"/>
              </a:rPr>
              <a:t> </a:t>
            </a:r>
            <a:r>
              <a:rPr sz="1800" b="1" spc="-55" dirty="0">
                <a:solidFill>
                  <a:srgbClr val="134F5C"/>
                </a:solidFill>
                <a:latin typeface="Verdana"/>
                <a:cs typeface="Verdana"/>
              </a:rPr>
              <a:t>such</a:t>
            </a:r>
            <a:r>
              <a:rPr sz="1800" b="1" spc="-105" dirty="0">
                <a:solidFill>
                  <a:srgbClr val="134F5C"/>
                </a:solidFill>
                <a:latin typeface="Verdana"/>
                <a:cs typeface="Verdana"/>
              </a:rPr>
              <a:t> as </a:t>
            </a:r>
            <a:r>
              <a:rPr sz="1800" b="1" spc="-85" dirty="0">
                <a:solidFill>
                  <a:srgbClr val="134F5C"/>
                </a:solidFill>
                <a:latin typeface="Verdana"/>
                <a:cs typeface="Verdana"/>
              </a:rPr>
              <a:t>recency,</a:t>
            </a:r>
            <a:r>
              <a:rPr sz="1800" b="1" spc="-105" dirty="0">
                <a:solidFill>
                  <a:srgbClr val="134F5C"/>
                </a:solidFill>
                <a:latin typeface="Verdana"/>
                <a:cs typeface="Verdana"/>
              </a:rPr>
              <a:t> </a:t>
            </a:r>
            <a:r>
              <a:rPr sz="1800" b="1" spc="-45" dirty="0">
                <a:solidFill>
                  <a:srgbClr val="134F5C"/>
                </a:solidFill>
                <a:latin typeface="Verdana"/>
                <a:cs typeface="Verdana"/>
              </a:rPr>
              <a:t>frequency</a:t>
            </a:r>
            <a:r>
              <a:rPr sz="1800" b="1" spc="-105" dirty="0">
                <a:solidFill>
                  <a:srgbClr val="134F5C"/>
                </a:solidFill>
                <a:latin typeface="Verdana"/>
                <a:cs typeface="Verdana"/>
              </a:rPr>
              <a:t> </a:t>
            </a:r>
            <a:r>
              <a:rPr sz="1800" b="1" spc="-50" dirty="0">
                <a:solidFill>
                  <a:srgbClr val="134F5C"/>
                </a:solidFill>
                <a:latin typeface="Verdana"/>
                <a:cs typeface="Verdana"/>
              </a:rPr>
              <a:t>and</a:t>
            </a:r>
            <a:r>
              <a:rPr sz="1800" b="1" spc="-105" dirty="0">
                <a:solidFill>
                  <a:srgbClr val="134F5C"/>
                </a:solidFill>
                <a:latin typeface="Verdana"/>
                <a:cs typeface="Verdana"/>
              </a:rPr>
              <a:t> </a:t>
            </a:r>
            <a:r>
              <a:rPr sz="1800" b="1" spc="-60" dirty="0">
                <a:solidFill>
                  <a:srgbClr val="134F5C"/>
                </a:solidFill>
                <a:latin typeface="Verdana"/>
                <a:cs typeface="Verdana"/>
              </a:rPr>
              <a:t>monetary</a:t>
            </a:r>
            <a:endParaRPr sz="1800">
              <a:latin typeface="Verdana"/>
              <a:cs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 y="1103075"/>
            <a:ext cx="4419599" cy="3621325"/>
          </a:xfrm>
          <a:prstGeom prst="rect">
            <a:avLst/>
          </a:prstGeom>
        </p:spPr>
      </p:pic>
      <p:pic>
        <p:nvPicPr>
          <p:cNvPr id="3" name="object 3"/>
          <p:cNvPicPr/>
          <p:nvPr/>
        </p:nvPicPr>
        <p:blipFill>
          <a:blip r:embed="rId3" cstate="print"/>
          <a:stretch>
            <a:fillRect/>
          </a:stretch>
        </p:blipFill>
        <p:spPr>
          <a:xfrm>
            <a:off x="4798775" y="1103075"/>
            <a:ext cx="4267199" cy="3621324"/>
          </a:xfrm>
          <a:prstGeom prst="rect">
            <a:avLst/>
          </a:prstGeom>
        </p:spPr>
      </p:pic>
      <p:sp>
        <p:nvSpPr>
          <p:cNvPr id="4" name="object 4"/>
          <p:cNvSpPr txBox="1">
            <a:spLocks noGrp="1"/>
          </p:cNvSpPr>
          <p:nvPr>
            <p:ph type="title"/>
          </p:nvPr>
        </p:nvSpPr>
        <p:spPr>
          <a:xfrm>
            <a:off x="3472925" y="57784"/>
            <a:ext cx="1938020" cy="482600"/>
          </a:xfrm>
          <a:prstGeom prst="rect">
            <a:avLst/>
          </a:prstGeom>
        </p:spPr>
        <p:txBody>
          <a:bodyPr vert="horz" wrap="square" lIns="0" tIns="12700" rIns="0" bIns="0" rtlCol="0">
            <a:spAutoFit/>
          </a:bodyPr>
          <a:lstStyle/>
          <a:p>
            <a:pPr marL="12700">
              <a:lnSpc>
                <a:spcPct val="100000"/>
              </a:lnSpc>
              <a:spcBef>
                <a:spcPts val="100"/>
              </a:spcBef>
            </a:pPr>
            <a:r>
              <a:rPr spc="-95" dirty="0"/>
              <a:t>RE</a:t>
            </a:r>
            <a:r>
              <a:rPr spc="-25" dirty="0"/>
              <a:t>CEN</a:t>
            </a:r>
            <a:r>
              <a:rPr spc="-45" dirty="0"/>
              <a:t>C</a:t>
            </a:r>
            <a:r>
              <a:rPr spc="-185" dirty="0"/>
              <a: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 y="1003900"/>
            <a:ext cx="4259850" cy="3720500"/>
          </a:xfrm>
          <a:prstGeom prst="rect">
            <a:avLst/>
          </a:prstGeom>
        </p:spPr>
      </p:pic>
      <p:pic>
        <p:nvPicPr>
          <p:cNvPr id="3" name="object 3"/>
          <p:cNvPicPr/>
          <p:nvPr/>
        </p:nvPicPr>
        <p:blipFill>
          <a:blip r:embed="rId3" cstate="print"/>
          <a:stretch>
            <a:fillRect/>
          </a:stretch>
        </p:blipFill>
        <p:spPr>
          <a:xfrm>
            <a:off x="4572000" y="1003900"/>
            <a:ext cx="4426950" cy="3720500"/>
          </a:xfrm>
          <a:prstGeom prst="rect">
            <a:avLst/>
          </a:prstGeom>
        </p:spPr>
      </p:pic>
      <p:sp>
        <p:nvSpPr>
          <p:cNvPr id="4" name="object 4"/>
          <p:cNvSpPr txBox="1">
            <a:spLocks noGrp="1"/>
          </p:cNvSpPr>
          <p:nvPr>
            <p:ph type="title"/>
          </p:nvPr>
        </p:nvSpPr>
        <p:spPr>
          <a:xfrm>
            <a:off x="3237425" y="57784"/>
            <a:ext cx="2524125" cy="482600"/>
          </a:xfrm>
          <a:prstGeom prst="rect">
            <a:avLst/>
          </a:prstGeom>
        </p:spPr>
        <p:txBody>
          <a:bodyPr vert="horz" wrap="square" lIns="0" tIns="12700" rIns="0" bIns="0" rtlCol="0">
            <a:spAutoFit/>
          </a:bodyPr>
          <a:lstStyle/>
          <a:p>
            <a:pPr marL="12700">
              <a:lnSpc>
                <a:spcPct val="100000"/>
              </a:lnSpc>
              <a:spcBef>
                <a:spcPts val="100"/>
              </a:spcBef>
            </a:pPr>
            <a:r>
              <a:rPr spc="-75" dirty="0"/>
              <a:t>FREQUENCY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23324" y="367634"/>
            <a:ext cx="1962785" cy="482600"/>
          </a:xfrm>
          <a:prstGeom prst="rect">
            <a:avLst/>
          </a:prstGeom>
        </p:spPr>
        <p:txBody>
          <a:bodyPr vert="horz" wrap="square" lIns="0" tIns="12700" rIns="0" bIns="0" rtlCol="0">
            <a:spAutoFit/>
          </a:bodyPr>
          <a:lstStyle/>
          <a:p>
            <a:pPr marL="12700">
              <a:lnSpc>
                <a:spcPct val="100000"/>
              </a:lnSpc>
              <a:spcBef>
                <a:spcPts val="100"/>
              </a:spcBef>
            </a:pPr>
            <a:r>
              <a:rPr spc="-20" dirty="0"/>
              <a:t>C</a:t>
            </a:r>
            <a:r>
              <a:rPr spc="-114" dirty="0"/>
              <a:t>ONTENT</a:t>
            </a:r>
          </a:p>
        </p:txBody>
      </p:sp>
      <p:sp>
        <p:nvSpPr>
          <p:cNvPr id="3" name="object 3"/>
          <p:cNvSpPr txBox="1"/>
          <p:nvPr/>
        </p:nvSpPr>
        <p:spPr>
          <a:xfrm>
            <a:off x="715675" y="977982"/>
            <a:ext cx="5568950" cy="2951480"/>
          </a:xfrm>
          <a:prstGeom prst="rect">
            <a:avLst/>
          </a:prstGeom>
        </p:spPr>
        <p:txBody>
          <a:bodyPr vert="horz" wrap="square" lIns="0" tIns="12700" rIns="0" bIns="0" rtlCol="0">
            <a:spAutoFit/>
          </a:bodyPr>
          <a:lstStyle/>
          <a:p>
            <a:pPr marL="546100" indent="-533400">
              <a:lnSpc>
                <a:spcPct val="100000"/>
              </a:lnSpc>
              <a:spcBef>
                <a:spcPts val="100"/>
              </a:spcBef>
              <a:buFont typeface="MS PGothic"/>
              <a:buChar char="➢"/>
              <a:tabLst>
                <a:tab pos="545465" algn="l"/>
                <a:tab pos="546100" algn="l"/>
              </a:tabLst>
            </a:pPr>
            <a:r>
              <a:rPr sz="2400" b="1" spc="-155" dirty="0">
                <a:solidFill>
                  <a:srgbClr val="134F5C"/>
                </a:solidFill>
                <a:latin typeface="Verdana"/>
                <a:cs typeface="Verdana"/>
              </a:rPr>
              <a:t>BUSINESS</a:t>
            </a:r>
            <a:r>
              <a:rPr sz="2400" b="1" spc="-145" dirty="0">
                <a:solidFill>
                  <a:srgbClr val="134F5C"/>
                </a:solidFill>
                <a:latin typeface="Verdana"/>
                <a:cs typeface="Verdana"/>
              </a:rPr>
              <a:t> </a:t>
            </a:r>
            <a:r>
              <a:rPr sz="2400" b="1" spc="-85" dirty="0">
                <a:solidFill>
                  <a:srgbClr val="134F5C"/>
                </a:solidFill>
                <a:latin typeface="Verdana"/>
                <a:cs typeface="Verdana"/>
              </a:rPr>
              <a:t>UNDER</a:t>
            </a:r>
            <a:r>
              <a:rPr sz="2400" b="1" spc="-100" dirty="0">
                <a:solidFill>
                  <a:srgbClr val="134F5C"/>
                </a:solidFill>
                <a:latin typeface="Verdana"/>
                <a:cs typeface="Verdana"/>
              </a:rPr>
              <a:t>S</a:t>
            </a:r>
            <a:r>
              <a:rPr sz="2400" b="1" spc="-240" dirty="0">
                <a:solidFill>
                  <a:srgbClr val="134F5C"/>
                </a:solidFill>
                <a:latin typeface="Verdana"/>
                <a:cs typeface="Verdana"/>
              </a:rPr>
              <a:t>T</a:t>
            </a:r>
            <a:r>
              <a:rPr sz="2400" b="1" spc="-140" dirty="0">
                <a:solidFill>
                  <a:srgbClr val="134F5C"/>
                </a:solidFill>
                <a:latin typeface="Verdana"/>
                <a:cs typeface="Verdana"/>
              </a:rPr>
              <a:t>ANDING</a:t>
            </a:r>
            <a:endParaRPr sz="2400">
              <a:latin typeface="Verdana"/>
              <a:cs typeface="Verdana"/>
            </a:endParaRPr>
          </a:p>
          <a:p>
            <a:pPr marL="546100" indent="-533400">
              <a:lnSpc>
                <a:spcPct val="100000"/>
              </a:lnSpc>
              <a:buFont typeface="MS PGothic"/>
              <a:buChar char="➢"/>
              <a:tabLst>
                <a:tab pos="545465" algn="l"/>
                <a:tab pos="546100" algn="l"/>
              </a:tabLst>
            </a:pPr>
            <a:r>
              <a:rPr sz="2400" b="1" spc="-35" dirty="0">
                <a:solidFill>
                  <a:srgbClr val="134F5C"/>
                </a:solidFill>
                <a:latin typeface="Verdana"/>
                <a:cs typeface="Verdana"/>
              </a:rPr>
              <a:t>D</a:t>
            </a:r>
            <a:r>
              <a:rPr sz="2400" b="1" spc="-110" dirty="0">
                <a:solidFill>
                  <a:srgbClr val="134F5C"/>
                </a:solidFill>
                <a:latin typeface="Verdana"/>
                <a:cs typeface="Verdana"/>
              </a:rPr>
              <a:t>A</a:t>
            </a:r>
            <a:r>
              <a:rPr sz="2400" b="1" spc="-240" dirty="0">
                <a:solidFill>
                  <a:srgbClr val="134F5C"/>
                </a:solidFill>
                <a:latin typeface="Verdana"/>
                <a:cs typeface="Verdana"/>
              </a:rPr>
              <a:t>T</a:t>
            </a:r>
            <a:r>
              <a:rPr sz="2400" b="1" spc="-25" dirty="0">
                <a:solidFill>
                  <a:srgbClr val="134F5C"/>
                </a:solidFill>
                <a:latin typeface="Verdana"/>
                <a:cs typeface="Verdana"/>
              </a:rPr>
              <a:t>A</a:t>
            </a:r>
            <a:r>
              <a:rPr sz="2400" b="1" spc="-145" dirty="0">
                <a:solidFill>
                  <a:srgbClr val="134F5C"/>
                </a:solidFill>
                <a:latin typeface="Verdana"/>
                <a:cs typeface="Verdana"/>
              </a:rPr>
              <a:t> </a:t>
            </a:r>
            <a:r>
              <a:rPr sz="2400" b="1" spc="-60" dirty="0">
                <a:solidFill>
                  <a:srgbClr val="134F5C"/>
                </a:solidFill>
                <a:latin typeface="Verdana"/>
                <a:cs typeface="Verdana"/>
              </a:rPr>
              <a:t>SUMMA</a:t>
            </a:r>
            <a:r>
              <a:rPr sz="2400" b="1" spc="-80" dirty="0">
                <a:solidFill>
                  <a:srgbClr val="134F5C"/>
                </a:solidFill>
                <a:latin typeface="Verdana"/>
                <a:cs typeface="Verdana"/>
              </a:rPr>
              <a:t>R</a:t>
            </a:r>
            <a:r>
              <a:rPr sz="2400" b="1" spc="-150" dirty="0">
                <a:solidFill>
                  <a:srgbClr val="134F5C"/>
                </a:solidFill>
                <a:latin typeface="Verdana"/>
                <a:cs typeface="Verdana"/>
              </a:rPr>
              <a:t>Y</a:t>
            </a:r>
            <a:endParaRPr sz="2400">
              <a:latin typeface="Verdana"/>
              <a:cs typeface="Verdana"/>
            </a:endParaRPr>
          </a:p>
          <a:p>
            <a:pPr marL="546100" indent="-533400">
              <a:lnSpc>
                <a:spcPct val="100000"/>
              </a:lnSpc>
              <a:buFont typeface="MS PGothic"/>
              <a:buChar char="➢"/>
              <a:tabLst>
                <a:tab pos="545465" algn="l"/>
                <a:tab pos="546100" algn="l"/>
              </a:tabLst>
            </a:pPr>
            <a:r>
              <a:rPr sz="2400" b="1" spc="-30" dirty="0">
                <a:solidFill>
                  <a:srgbClr val="134F5C"/>
                </a:solidFill>
                <a:latin typeface="Verdana"/>
                <a:cs typeface="Verdana"/>
              </a:rPr>
              <a:t>FE</a:t>
            </a:r>
            <a:r>
              <a:rPr sz="2400" b="1" spc="-114" dirty="0">
                <a:solidFill>
                  <a:srgbClr val="134F5C"/>
                </a:solidFill>
                <a:latin typeface="Verdana"/>
                <a:cs typeface="Verdana"/>
              </a:rPr>
              <a:t>A</a:t>
            </a:r>
            <a:r>
              <a:rPr sz="2400" b="1" spc="-185" dirty="0">
                <a:solidFill>
                  <a:srgbClr val="134F5C"/>
                </a:solidFill>
                <a:latin typeface="Verdana"/>
                <a:cs typeface="Verdana"/>
              </a:rPr>
              <a:t>T</a:t>
            </a:r>
            <a:r>
              <a:rPr sz="2400" b="1" spc="-70" dirty="0">
                <a:solidFill>
                  <a:srgbClr val="134F5C"/>
                </a:solidFill>
                <a:latin typeface="Verdana"/>
                <a:cs typeface="Verdana"/>
              </a:rPr>
              <a:t>URE</a:t>
            </a:r>
            <a:r>
              <a:rPr sz="2400" b="1" spc="-145" dirty="0">
                <a:solidFill>
                  <a:srgbClr val="134F5C"/>
                </a:solidFill>
                <a:latin typeface="Verdana"/>
                <a:cs typeface="Verdana"/>
              </a:rPr>
              <a:t> </a:t>
            </a:r>
            <a:r>
              <a:rPr sz="2400" b="1" spc="-50" dirty="0">
                <a:solidFill>
                  <a:srgbClr val="134F5C"/>
                </a:solidFill>
                <a:latin typeface="Verdana"/>
                <a:cs typeface="Verdana"/>
              </a:rPr>
              <a:t>ANA</a:t>
            </a:r>
            <a:r>
              <a:rPr sz="2400" b="1" spc="-254" dirty="0">
                <a:solidFill>
                  <a:srgbClr val="134F5C"/>
                </a:solidFill>
                <a:latin typeface="Verdana"/>
                <a:cs typeface="Verdana"/>
              </a:rPr>
              <a:t>L</a:t>
            </a:r>
            <a:r>
              <a:rPr sz="2400" b="1" spc="-185" dirty="0">
                <a:solidFill>
                  <a:srgbClr val="134F5C"/>
                </a:solidFill>
                <a:latin typeface="Verdana"/>
                <a:cs typeface="Verdana"/>
              </a:rPr>
              <a:t>Y</a:t>
            </a:r>
            <a:r>
              <a:rPr sz="2400" b="1" spc="-295" dirty="0">
                <a:solidFill>
                  <a:srgbClr val="134F5C"/>
                </a:solidFill>
                <a:latin typeface="Verdana"/>
                <a:cs typeface="Verdana"/>
              </a:rPr>
              <a:t>SIS</a:t>
            </a:r>
            <a:endParaRPr sz="2400">
              <a:latin typeface="Verdana"/>
              <a:cs typeface="Verdana"/>
            </a:endParaRPr>
          </a:p>
          <a:p>
            <a:pPr marL="546100" indent="-533400">
              <a:lnSpc>
                <a:spcPct val="100000"/>
              </a:lnSpc>
              <a:buFont typeface="MS PGothic"/>
              <a:buChar char="➢"/>
              <a:tabLst>
                <a:tab pos="545465" algn="l"/>
                <a:tab pos="546100" algn="l"/>
              </a:tabLst>
            </a:pPr>
            <a:r>
              <a:rPr sz="2400" b="1" spc="-45" dirty="0">
                <a:solidFill>
                  <a:srgbClr val="134F5C"/>
                </a:solidFill>
                <a:latin typeface="Verdana"/>
                <a:cs typeface="Verdana"/>
              </a:rPr>
              <a:t>E</a:t>
            </a:r>
            <a:r>
              <a:rPr sz="2400" b="1" spc="-175" dirty="0">
                <a:solidFill>
                  <a:srgbClr val="134F5C"/>
                </a:solidFill>
                <a:latin typeface="Verdana"/>
                <a:cs typeface="Verdana"/>
              </a:rPr>
              <a:t>X</a:t>
            </a:r>
            <a:r>
              <a:rPr sz="2400" b="1" spc="-30" dirty="0">
                <a:solidFill>
                  <a:srgbClr val="134F5C"/>
                </a:solidFill>
                <a:latin typeface="Verdana"/>
                <a:cs typeface="Verdana"/>
              </a:rPr>
              <a:t>P</a:t>
            </a:r>
            <a:r>
              <a:rPr sz="2400" b="1" spc="-110" dirty="0">
                <a:solidFill>
                  <a:srgbClr val="134F5C"/>
                </a:solidFill>
                <a:latin typeface="Verdana"/>
                <a:cs typeface="Verdana"/>
              </a:rPr>
              <a:t>L</a:t>
            </a:r>
            <a:r>
              <a:rPr sz="2400" b="1" spc="-55" dirty="0">
                <a:solidFill>
                  <a:srgbClr val="134F5C"/>
                </a:solidFill>
                <a:latin typeface="Verdana"/>
                <a:cs typeface="Verdana"/>
              </a:rPr>
              <a:t>OR</a:t>
            </a:r>
            <a:r>
              <a:rPr sz="2400" b="1" spc="-135" dirty="0">
                <a:solidFill>
                  <a:srgbClr val="134F5C"/>
                </a:solidFill>
                <a:latin typeface="Verdana"/>
                <a:cs typeface="Verdana"/>
              </a:rPr>
              <a:t>A</a:t>
            </a:r>
            <a:r>
              <a:rPr sz="2400" b="1" spc="-180" dirty="0">
                <a:solidFill>
                  <a:srgbClr val="134F5C"/>
                </a:solidFill>
                <a:latin typeface="Verdana"/>
                <a:cs typeface="Verdana"/>
              </a:rPr>
              <a:t>T</a:t>
            </a:r>
            <a:r>
              <a:rPr sz="2400" b="1" spc="-70" dirty="0">
                <a:solidFill>
                  <a:srgbClr val="134F5C"/>
                </a:solidFill>
                <a:latin typeface="Verdana"/>
                <a:cs typeface="Verdana"/>
              </a:rPr>
              <a:t>O</a:t>
            </a:r>
            <a:r>
              <a:rPr sz="2400" b="1" spc="-90" dirty="0">
                <a:solidFill>
                  <a:srgbClr val="134F5C"/>
                </a:solidFill>
                <a:latin typeface="Verdana"/>
                <a:cs typeface="Verdana"/>
              </a:rPr>
              <a:t>R</a:t>
            </a:r>
            <a:r>
              <a:rPr sz="2400" b="1" spc="-150" dirty="0">
                <a:solidFill>
                  <a:srgbClr val="134F5C"/>
                </a:solidFill>
                <a:latin typeface="Verdana"/>
                <a:cs typeface="Verdana"/>
              </a:rPr>
              <a:t>Y</a:t>
            </a:r>
            <a:r>
              <a:rPr sz="2400" b="1" spc="-145" dirty="0">
                <a:solidFill>
                  <a:srgbClr val="134F5C"/>
                </a:solidFill>
                <a:latin typeface="Verdana"/>
                <a:cs typeface="Verdana"/>
              </a:rPr>
              <a:t> </a:t>
            </a:r>
            <a:r>
              <a:rPr sz="2400" b="1" spc="-35" dirty="0">
                <a:solidFill>
                  <a:srgbClr val="134F5C"/>
                </a:solidFill>
                <a:latin typeface="Verdana"/>
                <a:cs typeface="Verdana"/>
              </a:rPr>
              <a:t>D</a:t>
            </a:r>
            <a:r>
              <a:rPr sz="2400" b="1" spc="-110" dirty="0">
                <a:solidFill>
                  <a:srgbClr val="134F5C"/>
                </a:solidFill>
                <a:latin typeface="Verdana"/>
                <a:cs typeface="Verdana"/>
              </a:rPr>
              <a:t>A</a:t>
            </a:r>
            <a:r>
              <a:rPr sz="2400" b="1" spc="-240" dirty="0">
                <a:solidFill>
                  <a:srgbClr val="134F5C"/>
                </a:solidFill>
                <a:latin typeface="Verdana"/>
                <a:cs typeface="Verdana"/>
              </a:rPr>
              <a:t>T</a:t>
            </a:r>
            <a:r>
              <a:rPr sz="2400" b="1" spc="-25" dirty="0">
                <a:solidFill>
                  <a:srgbClr val="134F5C"/>
                </a:solidFill>
                <a:latin typeface="Verdana"/>
                <a:cs typeface="Verdana"/>
              </a:rPr>
              <a:t>A</a:t>
            </a:r>
            <a:r>
              <a:rPr sz="2400" b="1" spc="-145" dirty="0">
                <a:solidFill>
                  <a:srgbClr val="134F5C"/>
                </a:solidFill>
                <a:latin typeface="Verdana"/>
                <a:cs typeface="Verdana"/>
              </a:rPr>
              <a:t> </a:t>
            </a:r>
            <a:r>
              <a:rPr sz="2400" b="1" spc="-50" dirty="0">
                <a:solidFill>
                  <a:srgbClr val="134F5C"/>
                </a:solidFill>
                <a:latin typeface="Verdana"/>
                <a:cs typeface="Verdana"/>
              </a:rPr>
              <a:t>ANA</a:t>
            </a:r>
            <a:r>
              <a:rPr sz="2400" b="1" spc="-254" dirty="0">
                <a:solidFill>
                  <a:srgbClr val="134F5C"/>
                </a:solidFill>
                <a:latin typeface="Verdana"/>
                <a:cs typeface="Verdana"/>
              </a:rPr>
              <a:t>L</a:t>
            </a:r>
            <a:r>
              <a:rPr sz="2400" b="1" spc="-190" dirty="0">
                <a:solidFill>
                  <a:srgbClr val="134F5C"/>
                </a:solidFill>
                <a:latin typeface="Verdana"/>
                <a:cs typeface="Verdana"/>
              </a:rPr>
              <a:t>Y</a:t>
            </a:r>
            <a:r>
              <a:rPr sz="2400" b="1" spc="-295" dirty="0">
                <a:solidFill>
                  <a:srgbClr val="134F5C"/>
                </a:solidFill>
                <a:latin typeface="Verdana"/>
                <a:cs typeface="Verdana"/>
              </a:rPr>
              <a:t>SIS</a:t>
            </a:r>
            <a:endParaRPr sz="2400">
              <a:latin typeface="Verdana"/>
              <a:cs typeface="Verdana"/>
            </a:endParaRPr>
          </a:p>
          <a:p>
            <a:pPr marL="546100" indent="-533400">
              <a:lnSpc>
                <a:spcPct val="100000"/>
              </a:lnSpc>
              <a:buFont typeface="MS PGothic"/>
              <a:buChar char="➢"/>
              <a:tabLst>
                <a:tab pos="545465" algn="l"/>
                <a:tab pos="546100" algn="l"/>
              </a:tabLst>
            </a:pPr>
            <a:r>
              <a:rPr sz="2400" b="1" spc="-35" dirty="0">
                <a:solidFill>
                  <a:srgbClr val="134F5C"/>
                </a:solidFill>
                <a:latin typeface="Verdana"/>
                <a:cs typeface="Verdana"/>
              </a:rPr>
              <a:t>D</a:t>
            </a:r>
            <a:r>
              <a:rPr sz="2400" b="1" spc="-110" dirty="0">
                <a:solidFill>
                  <a:srgbClr val="134F5C"/>
                </a:solidFill>
                <a:latin typeface="Verdana"/>
                <a:cs typeface="Verdana"/>
              </a:rPr>
              <a:t>A</a:t>
            </a:r>
            <a:r>
              <a:rPr sz="2400" b="1" spc="-240" dirty="0">
                <a:solidFill>
                  <a:srgbClr val="134F5C"/>
                </a:solidFill>
                <a:latin typeface="Verdana"/>
                <a:cs typeface="Verdana"/>
              </a:rPr>
              <a:t>T</a:t>
            </a:r>
            <a:r>
              <a:rPr sz="2400" b="1" spc="-25" dirty="0">
                <a:solidFill>
                  <a:srgbClr val="134F5C"/>
                </a:solidFill>
                <a:latin typeface="Verdana"/>
                <a:cs typeface="Verdana"/>
              </a:rPr>
              <a:t>A</a:t>
            </a:r>
            <a:r>
              <a:rPr sz="2400" b="1" spc="-145" dirty="0">
                <a:solidFill>
                  <a:srgbClr val="134F5C"/>
                </a:solidFill>
                <a:latin typeface="Verdana"/>
                <a:cs typeface="Verdana"/>
              </a:rPr>
              <a:t> </a:t>
            </a:r>
            <a:r>
              <a:rPr sz="2400" b="1" spc="-30" dirty="0">
                <a:solidFill>
                  <a:srgbClr val="134F5C"/>
                </a:solidFill>
                <a:latin typeface="Verdana"/>
                <a:cs typeface="Verdana"/>
              </a:rPr>
              <a:t>P</a:t>
            </a:r>
            <a:r>
              <a:rPr sz="2400" b="1" spc="-50" dirty="0">
                <a:solidFill>
                  <a:srgbClr val="134F5C"/>
                </a:solidFill>
                <a:latin typeface="Verdana"/>
                <a:cs typeface="Verdana"/>
              </a:rPr>
              <a:t>RE</a:t>
            </a:r>
            <a:r>
              <a:rPr sz="2400" b="1" spc="-75" dirty="0">
                <a:solidFill>
                  <a:srgbClr val="134F5C"/>
                </a:solidFill>
                <a:latin typeface="Verdana"/>
                <a:cs typeface="Verdana"/>
              </a:rPr>
              <a:t>P</a:t>
            </a:r>
            <a:r>
              <a:rPr sz="2400" b="1" spc="-135" dirty="0">
                <a:solidFill>
                  <a:srgbClr val="134F5C"/>
                </a:solidFill>
                <a:latin typeface="Verdana"/>
                <a:cs typeface="Verdana"/>
              </a:rPr>
              <a:t>ROCESSING</a:t>
            </a:r>
            <a:endParaRPr sz="2400">
              <a:latin typeface="Verdana"/>
              <a:cs typeface="Verdana"/>
            </a:endParaRPr>
          </a:p>
          <a:p>
            <a:pPr marL="546100" indent="-533400">
              <a:lnSpc>
                <a:spcPct val="100000"/>
              </a:lnSpc>
              <a:buFont typeface="MS PGothic"/>
              <a:buChar char="➢"/>
              <a:tabLst>
                <a:tab pos="545465" algn="l"/>
                <a:tab pos="546100" algn="l"/>
              </a:tabLst>
            </a:pPr>
            <a:r>
              <a:rPr sz="2400" b="1" spc="-175" dirty="0">
                <a:solidFill>
                  <a:srgbClr val="134F5C"/>
                </a:solidFill>
                <a:latin typeface="Verdana"/>
                <a:cs typeface="Verdana"/>
              </a:rPr>
              <a:t>IM</a:t>
            </a:r>
            <a:r>
              <a:rPr sz="2400" b="1" spc="-195" dirty="0">
                <a:solidFill>
                  <a:srgbClr val="134F5C"/>
                </a:solidFill>
                <a:latin typeface="Verdana"/>
                <a:cs typeface="Verdana"/>
              </a:rPr>
              <a:t>P</a:t>
            </a:r>
            <a:r>
              <a:rPr sz="2400" b="1" spc="-120" dirty="0">
                <a:solidFill>
                  <a:srgbClr val="134F5C"/>
                </a:solidFill>
                <a:latin typeface="Verdana"/>
                <a:cs typeface="Verdana"/>
              </a:rPr>
              <a:t>LEMENTING</a:t>
            </a:r>
            <a:r>
              <a:rPr sz="2400" b="1" spc="-145" dirty="0">
                <a:solidFill>
                  <a:srgbClr val="134F5C"/>
                </a:solidFill>
                <a:latin typeface="Verdana"/>
                <a:cs typeface="Verdana"/>
              </a:rPr>
              <a:t> </a:t>
            </a:r>
            <a:r>
              <a:rPr sz="2400" b="1" spc="-60" dirty="0">
                <a:solidFill>
                  <a:srgbClr val="134F5C"/>
                </a:solidFill>
                <a:latin typeface="Verdana"/>
                <a:cs typeface="Verdana"/>
              </a:rPr>
              <a:t>A</a:t>
            </a:r>
            <a:r>
              <a:rPr sz="2400" b="1" spc="-80" dirty="0">
                <a:solidFill>
                  <a:srgbClr val="134F5C"/>
                </a:solidFill>
                <a:latin typeface="Verdana"/>
                <a:cs typeface="Verdana"/>
              </a:rPr>
              <a:t>L</a:t>
            </a:r>
            <a:r>
              <a:rPr sz="2400" b="1" spc="-145" dirty="0">
                <a:solidFill>
                  <a:srgbClr val="134F5C"/>
                </a:solidFill>
                <a:latin typeface="Verdana"/>
                <a:cs typeface="Verdana"/>
              </a:rPr>
              <a:t>GORITHMS</a:t>
            </a:r>
            <a:endParaRPr sz="2400">
              <a:latin typeface="Verdana"/>
              <a:cs typeface="Verdana"/>
            </a:endParaRPr>
          </a:p>
          <a:p>
            <a:pPr marL="546100" indent="-533400">
              <a:lnSpc>
                <a:spcPct val="100000"/>
              </a:lnSpc>
              <a:buFont typeface="MS PGothic"/>
              <a:buChar char="➢"/>
              <a:tabLst>
                <a:tab pos="545465" algn="l"/>
                <a:tab pos="546100" algn="l"/>
              </a:tabLst>
            </a:pPr>
            <a:r>
              <a:rPr sz="2400" b="1" spc="-70" dirty="0">
                <a:solidFill>
                  <a:srgbClr val="134F5C"/>
                </a:solidFill>
                <a:latin typeface="Verdana"/>
                <a:cs typeface="Verdana"/>
              </a:rPr>
              <a:t>CHALLENGES</a:t>
            </a:r>
            <a:endParaRPr sz="2400">
              <a:latin typeface="Verdana"/>
              <a:cs typeface="Verdana"/>
            </a:endParaRPr>
          </a:p>
          <a:p>
            <a:pPr marL="546100" indent="-533400">
              <a:lnSpc>
                <a:spcPct val="100000"/>
              </a:lnSpc>
              <a:buFont typeface="MS PGothic"/>
              <a:buChar char="➢"/>
              <a:tabLst>
                <a:tab pos="545465" algn="l"/>
                <a:tab pos="546100" algn="l"/>
              </a:tabLst>
            </a:pPr>
            <a:r>
              <a:rPr sz="2400" b="1" spc="-114" dirty="0">
                <a:solidFill>
                  <a:srgbClr val="134F5C"/>
                </a:solidFill>
                <a:latin typeface="Verdana"/>
                <a:cs typeface="Verdana"/>
              </a:rPr>
              <a:t>CONCLUSIONS</a:t>
            </a:r>
            <a:endParaRPr sz="2400">
              <a:latin typeface="Verdana"/>
              <a:cs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 y="954324"/>
            <a:ext cx="4495350" cy="3770074"/>
          </a:xfrm>
          <a:prstGeom prst="rect">
            <a:avLst/>
          </a:prstGeom>
        </p:spPr>
      </p:pic>
      <p:pic>
        <p:nvPicPr>
          <p:cNvPr id="3" name="object 3"/>
          <p:cNvPicPr/>
          <p:nvPr/>
        </p:nvPicPr>
        <p:blipFill>
          <a:blip r:embed="rId3" cstate="print"/>
          <a:stretch>
            <a:fillRect/>
          </a:stretch>
        </p:blipFill>
        <p:spPr>
          <a:xfrm>
            <a:off x="4800150" y="1007575"/>
            <a:ext cx="4191449" cy="3716824"/>
          </a:xfrm>
          <a:prstGeom prst="rect">
            <a:avLst/>
          </a:prstGeom>
        </p:spPr>
      </p:pic>
      <p:sp>
        <p:nvSpPr>
          <p:cNvPr id="4" name="object 4"/>
          <p:cNvSpPr txBox="1">
            <a:spLocks noGrp="1"/>
          </p:cNvSpPr>
          <p:nvPr>
            <p:ph type="title"/>
          </p:nvPr>
        </p:nvSpPr>
        <p:spPr>
          <a:xfrm>
            <a:off x="3392375" y="57784"/>
            <a:ext cx="2322830" cy="482600"/>
          </a:xfrm>
          <a:prstGeom prst="rect">
            <a:avLst/>
          </a:prstGeom>
        </p:spPr>
        <p:txBody>
          <a:bodyPr vert="horz" wrap="square" lIns="0" tIns="12700" rIns="0" bIns="0" rtlCol="0">
            <a:spAutoFit/>
          </a:bodyPr>
          <a:lstStyle/>
          <a:p>
            <a:pPr marL="12700">
              <a:lnSpc>
                <a:spcPct val="100000"/>
              </a:lnSpc>
              <a:spcBef>
                <a:spcPts val="100"/>
              </a:spcBef>
            </a:pPr>
            <a:r>
              <a:rPr spc="-40" dirty="0"/>
              <a:t>MONE</a:t>
            </a:r>
            <a:r>
              <a:rPr spc="-300" dirty="0"/>
              <a:t>T</a:t>
            </a:r>
            <a:r>
              <a:rPr spc="-90" dirty="0"/>
              <a:t>A</a:t>
            </a:r>
            <a:r>
              <a:rPr spc="-120" dirty="0"/>
              <a:t>R</a:t>
            </a:r>
            <a:r>
              <a:rPr spc="-185" dirty="0"/>
              <a: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32160"/>
            <a:ext cx="6781800" cy="1384995"/>
          </a:xfrm>
        </p:spPr>
        <p:txBody>
          <a:bodyPr/>
          <a:lstStyle/>
          <a:p>
            <a:r>
              <a:rPr lang="en-US" dirty="0"/>
              <a:t>Calculation of Silhouette score</a:t>
            </a:r>
            <a:r>
              <a:rPr lang="en-US" b="0" dirty="0"/>
              <a:t/>
            </a:r>
            <a:br>
              <a:rPr lang="en-US" b="0" dirty="0"/>
            </a:br>
            <a:endParaRPr lang="en-US" dirty="0"/>
          </a:p>
        </p:txBody>
      </p:sp>
      <p:sp>
        <p:nvSpPr>
          <p:cNvPr id="5" name="Rectangle 1"/>
          <p:cNvSpPr>
            <a:spLocks noChangeArrowheads="1"/>
          </p:cNvSpPr>
          <p:nvPr/>
        </p:nvSpPr>
        <p:spPr bwMode="auto">
          <a:xfrm>
            <a:off x="152401" y="1084988"/>
            <a:ext cx="8839199" cy="21915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1200" dirty="0">
                <a:ln>
                  <a:solidFill>
                    <a:schemeClr val="accent5">
                      <a:lumMod val="50000"/>
                    </a:schemeClr>
                  </a:solidFill>
                </a:ln>
                <a:solidFill>
                  <a:srgbClr val="212121"/>
                </a:solidFill>
                <a:latin typeface="Roboto"/>
              </a:rPr>
              <a:t>Silhouette score is used to evaluate the quality of clusters created using clustering algorithms such as K-Means in terms of how well samples are clustered with other samples that are similar to each other. The Silhouette score is calculated for each sample of different clusters. To calculate the Silhouette score for each observation/data point, the following distances need to be found out for each observations belonging to all the clusters:</a:t>
            </a:r>
          </a:p>
          <a:p>
            <a:pPr lvl="0"/>
            <a:endParaRPr lang="en-US" sz="1200" dirty="0">
              <a:ln>
                <a:solidFill>
                  <a:schemeClr val="accent5">
                    <a:lumMod val="50000"/>
                  </a:schemeClr>
                </a:solidFill>
              </a:ln>
              <a:solidFill>
                <a:srgbClr val="212121"/>
              </a:solidFill>
              <a:latin typeface="var(--colab-chrome-font-family)"/>
            </a:endParaRPr>
          </a:p>
          <a:p>
            <a:pPr lvl="0">
              <a:buFontTx/>
              <a:buChar char="•"/>
            </a:pPr>
            <a:r>
              <a:rPr lang="en-US" sz="1200" dirty="0">
                <a:ln>
                  <a:solidFill>
                    <a:schemeClr val="accent5">
                      <a:lumMod val="50000"/>
                    </a:schemeClr>
                  </a:solidFill>
                </a:ln>
                <a:solidFill>
                  <a:srgbClr val="212121"/>
                </a:solidFill>
                <a:latin typeface="var(--colab-chrome-font-family)"/>
              </a:rPr>
              <a:t>Mean distance between the observation and all other data points in the same cluster. This distance can also be called a mean intra-cluster distance. The mean distance is denoted by a.</a:t>
            </a:r>
          </a:p>
          <a:p>
            <a:pPr lvl="0"/>
            <a:endParaRPr lang="en-US" sz="1200" dirty="0">
              <a:ln>
                <a:solidFill>
                  <a:schemeClr val="accent5">
                    <a:lumMod val="50000"/>
                  </a:schemeClr>
                </a:solidFill>
              </a:ln>
              <a:solidFill>
                <a:srgbClr val="212121"/>
              </a:solidFill>
              <a:latin typeface="var(--colab-chrome-font-family)"/>
            </a:endParaRPr>
          </a:p>
          <a:p>
            <a:pPr lvl="0">
              <a:buFontTx/>
              <a:buChar char="•"/>
            </a:pPr>
            <a:r>
              <a:rPr lang="en-US" sz="1200" dirty="0">
                <a:ln>
                  <a:solidFill>
                    <a:schemeClr val="accent5">
                      <a:lumMod val="50000"/>
                    </a:schemeClr>
                  </a:solidFill>
                </a:ln>
                <a:solidFill>
                  <a:srgbClr val="212121"/>
                </a:solidFill>
                <a:latin typeface="var(--colab-chrome-font-family)"/>
              </a:rPr>
              <a:t>Mean distance between the observation and all other data points of the next nearest cluster. This distance can also be called a mean nearest-cluster distance. The mean distance is denoted by b.</a:t>
            </a:r>
          </a:p>
          <a:p>
            <a:pPr lvl="0"/>
            <a:r>
              <a:rPr lang="en-US" sz="1200" dirty="0">
                <a:ln>
                  <a:solidFill>
                    <a:schemeClr val="accent5">
                      <a:lumMod val="50000"/>
                    </a:schemeClr>
                  </a:solidFill>
                </a:ln>
                <a:solidFill>
                  <a:srgbClr val="212121"/>
                </a:solidFill>
                <a:latin typeface="Roboto"/>
              </a:rPr>
              <a:t>The Silhouette Coefficient for a sample is </a:t>
            </a:r>
            <a:r>
              <a:rPr lang="en-US" sz="1200" dirty="0">
                <a:ln>
                  <a:solidFill>
                    <a:schemeClr val="accent5">
                      <a:lumMod val="50000"/>
                    </a:schemeClr>
                  </a:solidFill>
                </a:ln>
                <a:solidFill>
                  <a:srgbClr val="212121"/>
                </a:solidFill>
                <a:latin typeface="MathJax_Math-italic"/>
              </a:rPr>
              <a:t>S</a:t>
            </a:r>
            <a:r>
              <a:rPr lang="en-US" sz="1200" dirty="0">
                <a:ln>
                  <a:solidFill>
                    <a:schemeClr val="accent5">
                      <a:lumMod val="50000"/>
                    </a:schemeClr>
                  </a:solidFill>
                </a:ln>
                <a:solidFill>
                  <a:srgbClr val="212121"/>
                </a:solidFill>
                <a:latin typeface="MathJax_Main"/>
              </a:rPr>
              <a:t>=(</a:t>
            </a:r>
            <a:r>
              <a:rPr lang="en-US" sz="1200" dirty="0">
                <a:ln>
                  <a:solidFill>
                    <a:schemeClr val="accent5">
                      <a:lumMod val="50000"/>
                    </a:schemeClr>
                  </a:solidFill>
                </a:ln>
                <a:solidFill>
                  <a:srgbClr val="212121"/>
                </a:solidFill>
                <a:latin typeface="MathJax_Math-italic"/>
              </a:rPr>
              <a:t>b</a:t>
            </a:r>
            <a:r>
              <a:rPr lang="en-US" sz="1200" dirty="0">
                <a:ln>
                  <a:solidFill>
                    <a:schemeClr val="accent5">
                      <a:lumMod val="50000"/>
                    </a:schemeClr>
                  </a:solidFill>
                </a:ln>
                <a:solidFill>
                  <a:srgbClr val="212121"/>
                </a:solidFill>
                <a:latin typeface="MathJax_Main"/>
              </a:rPr>
              <a:t>−</a:t>
            </a:r>
            <a:r>
              <a:rPr lang="en-US" sz="1200" dirty="0">
                <a:ln>
                  <a:solidFill>
                    <a:schemeClr val="accent5">
                      <a:lumMod val="50000"/>
                    </a:schemeClr>
                  </a:solidFill>
                </a:ln>
                <a:solidFill>
                  <a:srgbClr val="212121"/>
                </a:solidFill>
                <a:latin typeface="MathJax_Math-italic"/>
              </a:rPr>
              <a:t>a</a:t>
            </a:r>
            <a:r>
              <a:rPr lang="en-US" sz="1200" dirty="0">
                <a:ln>
                  <a:solidFill>
                    <a:schemeClr val="accent5">
                      <a:lumMod val="50000"/>
                    </a:schemeClr>
                  </a:solidFill>
                </a:ln>
                <a:solidFill>
                  <a:srgbClr val="212121"/>
                </a:solidFill>
                <a:latin typeface="MathJax_Main"/>
              </a:rPr>
              <a:t>)</a:t>
            </a:r>
            <a:r>
              <a:rPr lang="en-US" sz="1200" dirty="0">
                <a:ln>
                  <a:solidFill>
                    <a:schemeClr val="accent5">
                      <a:lumMod val="50000"/>
                    </a:schemeClr>
                  </a:solidFill>
                </a:ln>
                <a:solidFill>
                  <a:srgbClr val="212121"/>
                </a:solidFill>
                <a:latin typeface="MathJax_Math-italic"/>
              </a:rPr>
              <a:t>max</a:t>
            </a:r>
            <a:r>
              <a:rPr lang="en-US" sz="1200" dirty="0">
                <a:ln>
                  <a:solidFill>
                    <a:schemeClr val="accent5">
                      <a:lumMod val="50000"/>
                    </a:schemeClr>
                  </a:solidFill>
                </a:ln>
                <a:solidFill>
                  <a:srgbClr val="212121"/>
                </a:solidFill>
                <a:latin typeface="MathJax_Main"/>
              </a:rPr>
              <a:t>(</a:t>
            </a:r>
            <a:r>
              <a:rPr lang="en-US" sz="1200" dirty="0" err="1">
                <a:ln>
                  <a:solidFill>
                    <a:schemeClr val="accent5">
                      <a:lumMod val="50000"/>
                    </a:schemeClr>
                  </a:solidFill>
                </a:ln>
                <a:solidFill>
                  <a:srgbClr val="212121"/>
                </a:solidFill>
                <a:latin typeface="MathJax_Math-italic"/>
              </a:rPr>
              <a:t>a</a:t>
            </a:r>
            <a:r>
              <a:rPr lang="en-US" sz="1200" dirty="0" err="1">
                <a:ln>
                  <a:solidFill>
                    <a:schemeClr val="accent5">
                      <a:lumMod val="50000"/>
                    </a:schemeClr>
                  </a:solidFill>
                </a:ln>
                <a:solidFill>
                  <a:srgbClr val="212121"/>
                </a:solidFill>
                <a:latin typeface="MathJax_Main"/>
              </a:rPr>
              <a:t>,</a:t>
            </a:r>
            <a:r>
              <a:rPr lang="en-US" sz="1200" dirty="0" err="1">
                <a:ln>
                  <a:solidFill>
                    <a:schemeClr val="accent5">
                      <a:lumMod val="50000"/>
                    </a:schemeClr>
                  </a:solidFill>
                </a:ln>
                <a:solidFill>
                  <a:srgbClr val="212121"/>
                </a:solidFill>
                <a:latin typeface="MathJax_Math-italic"/>
              </a:rPr>
              <a:t>b</a:t>
            </a:r>
            <a:r>
              <a:rPr lang="en-US" sz="1200" dirty="0">
                <a:ln>
                  <a:solidFill>
                    <a:schemeClr val="accent5">
                      <a:lumMod val="50000"/>
                    </a:schemeClr>
                  </a:solidFill>
                </a:ln>
                <a:solidFill>
                  <a:srgbClr val="212121"/>
                </a:solidFill>
                <a:latin typeface="MathJax_Main"/>
              </a:rPr>
              <a:t>)</a:t>
            </a:r>
            <a:r>
              <a:rPr lang="en-US" sz="1200" dirty="0">
                <a:ln>
                  <a:solidFill>
                    <a:schemeClr val="accent5">
                      <a:lumMod val="50000"/>
                    </a:schemeClr>
                  </a:solidFill>
                </a:ln>
                <a:solidFill>
                  <a:srgbClr val="212121"/>
                </a:solidFill>
                <a:latin typeface="Roboto"/>
              </a:rPr>
              <a:t>.</a:t>
            </a:r>
          </a:p>
        </p:txBody>
      </p:sp>
    </p:spTree>
    <p:extLst>
      <p:ext uri="{BB962C8B-B14F-4D97-AF65-F5344CB8AC3E}">
        <p14:creationId xmlns:p14="http://schemas.microsoft.com/office/powerpoint/2010/main" val="28642567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6675" y="61340"/>
            <a:ext cx="7947025" cy="375920"/>
          </a:xfrm>
          <a:prstGeom prst="rect">
            <a:avLst/>
          </a:prstGeom>
        </p:spPr>
        <p:txBody>
          <a:bodyPr vert="horz" wrap="square" lIns="0" tIns="12700" rIns="0" bIns="0" rtlCol="0">
            <a:spAutoFit/>
          </a:bodyPr>
          <a:lstStyle/>
          <a:p>
            <a:pPr marL="12700">
              <a:lnSpc>
                <a:spcPct val="100000"/>
              </a:lnSpc>
              <a:spcBef>
                <a:spcPts val="100"/>
              </a:spcBef>
            </a:pPr>
            <a:r>
              <a:rPr sz="2300" spc="-125" dirty="0"/>
              <a:t>SILHOUETTE</a:t>
            </a:r>
            <a:r>
              <a:rPr sz="2300" spc="-140" dirty="0"/>
              <a:t> </a:t>
            </a:r>
            <a:r>
              <a:rPr sz="2300" spc="-70" dirty="0"/>
              <a:t>SCORE</a:t>
            </a:r>
            <a:r>
              <a:rPr sz="2300" spc="-135" dirty="0"/>
              <a:t> </a:t>
            </a:r>
            <a:r>
              <a:rPr sz="2300" spc="-45" dirty="0"/>
              <a:t>AND</a:t>
            </a:r>
            <a:r>
              <a:rPr sz="2300" spc="-140" dirty="0"/>
              <a:t> </a:t>
            </a:r>
            <a:r>
              <a:rPr sz="2300" spc="-20" dirty="0"/>
              <a:t>ELBOW</a:t>
            </a:r>
            <a:r>
              <a:rPr sz="2300" spc="-135" dirty="0"/>
              <a:t> </a:t>
            </a:r>
            <a:r>
              <a:rPr sz="2300" spc="-45" dirty="0"/>
              <a:t>METHOD</a:t>
            </a:r>
            <a:r>
              <a:rPr sz="2300" spc="-135" dirty="0"/>
              <a:t> </a:t>
            </a:r>
            <a:r>
              <a:rPr sz="2300" spc="-55" dirty="0"/>
              <a:t>ON</a:t>
            </a:r>
            <a:r>
              <a:rPr sz="2300" spc="-140" dirty="0"/>
              <a:t> </a:t>
            </a:r>
            <a:r>
              <a:rPr sz="2300" spc="-135" dirty="0"/>
              <a:t>R&amp;M</a:t>
            </a:r>
            <a:endParaRPr sz="2300"/>
          </a:p>
        </p:txBody>
      </p:sp>
      <p:grpSp>
        <p:nvGrpSpPr>
          <p:cNvPr id="3" name="object 3"/>
          <p:cNvGrpSpPr/>
          <p:nvPr/>
        </p:nvGrpSpPr>
        <p:grpSpPr>
          <a:xfrm>
            <a:off x="102824" y="589774"/>
            <a:ext cx="8423275" cy="4401820"/>
            <a:chOff x="102824" y="589774"/>
            <a:chExt cx="8423275" cy="4401820"/>
          </a:xfrm>
        </p:grpSpPr>
        <p:pic>
          <p:nvPicPr>
            <p:cNvPr id="4" name="object 4"/>
            <p:cNvPicPr/>
            <p:nvPr/>
          </p:nvPicPr>
          <p:blipFill>
            <a:blip r:embed="rId2" cstate="print"/>
            <a:stretch>
              <a:fillRect/>
            </a:stretch>
          </p:blipFill>
          <p:spPr>
            <a:xfrm>
              <a:off x="102824" y="589774"/>
              <a:ext cx="3762374" cy="2647949"/>
            </a:xfrm>
            <a:prstGeom prst="rect">
              <a:avLst/>
            </a:prstGeom>
          </p:spPr>
        </p:pic>
        <p:pic>
          <p:nvPicPr>
            <p:cNvPr id="5" name="object 5"/>
            <p:cNvPicPr/>
            <p:nvPr/>
          </p:nvPicPr>
          <p:blipFill>
            <a:blip r:embed="rId3" cstate="print"/>
            <a:stretch>
              <a:fillRect/>
            </a:stretch>
          </p:blipFill>
          <p:spPr>
            <a:xfrm>
              <a:off x="508150" y="3223450"/>
              <a:ext cx="8017649" cy="1767650"/>
            </a:xfrm>
            <a:prstGeom prst="rect">
              <a:avLst/>
            </a:prstGeom>
          </p:spPr>
        </p:pic>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7003" y="717933"/>
            <a:ext cx="4448796" cy="235300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6675" y="61340"/>
            <a:ext cx="7912100" cy="375920"/>
          </a:xfrm>
          <a:prstGeom prst="rect">
            <a:avLst/>
          </a:prstGeom>
        </p:spPr>
        <p:txBody>
          <a:bodyPr vert="horz" wrap="square" lIns="0" tIns="12700" rIns="0" bIns="0" rtlCol="0">
            <a:spAutoFit/>
          </a:bodyPr>
          <a:lstStyle/>
          <a:p>
            <a:pPr marL="12700">
              <a:lnSpc>
                <a:spcPct val="100000"/>
              </a:lnSpc>
              <a:spcBef>
                <a:spcPts val="100"/>
              </a:spcBef>
            </a:pPr>
            <a:r>
              <a:rPr sz="2300" spc="-125" dirty="0"/>
              <a:t>SILHOUETTE</a:t>
            </a:r>
            <a:r>
              <a:rPr sz="2300" spc="-140" dirty="0"/>
              <a:t> </a:t>
            </a:r>
            <a:r>
              <a:rPr sz="2300" spc="-70" dirty="0"/>
              <a:t>SCORE</a:t>
            </a:r>
            <a:r>
              <a:rPr sz="2300" spc="-135" dirty="0"/>
              <a:t> </a:t>
            </a:r>
            <a:r>
              <a:rPr sz="2300" spc="-45" dirty="0"/>
              <a:t>AND</a:t>
            </a:r>
            <a:r>
              <a:rPr sz="2300" spc="-140" dirty="0"/>
              <a:t> </a:t>
            </a:r>
            <a:r>
              <a:rPr sz="2300" spc="-20" dirty="0"/>
              <a:t>ELBOW</a:t>
            </a:r>
            <a:r>
              <a:rPr sz="2300" spc="-135" dirty="0"/>
              <a:t> </a:t>
            </a:r>
            <a:r>
              <a:rPr sz="2300" spc="-45" dirty="0"/>
              <a:t>METHOD</a:t>
            </a:r>
            <a:r>
              <a:rPr sz="2300" spc="-140" dirty="0"/>
              <a:t> </a:t>
            </a:r>
            <a:r>
              <a:rPr sz="2300" spc="-55" dirty="0"/>
              <a:t>ON</a:t>
            </a:r>
            <a:r>
              <a:rPr sz="2300" spc="-135" dirty="0"/>
              <a:t> </a:t>
            </a:r>
            <a:r>
              <a:rPr sz="2300" spc="-125" dirty="0"/>
              <a:t>F&amp;M</a:t>
            </a:r>
            <a:endParaRPr sz="2300"/>
          </a:p>
        </p:txBody>
      </p:sp>
      <p:grpSp>
        <p:nvGrpSpPr>
          <p:cNvPr id="3" name="object 3"/>
          <p:cNvGrpSpPr/>
          <p:nvPr/>
        </p:nvGrpSpPr>
        <p:grpSpPr>
          <a:xfrm>
            <a:off x="152400" y="691200"/>
            <a:ext cx="8375015" cy="4304665"/>
            <a:chOff x="152400" y="691200"/>
            <a:chExt cx="8375015" cy="4304665"/>
          </a:xfrm>
        </p:grpSpPr>
        <p:pic>
          <p:nvPicPr>
            <p:cNvPr id="4" name="object 4"/>
            <p:cNvPicPr/>
            <p:nvPr/>
          </p:nvPicPr>
          <p:blipFill>
            <a:blip r:embed="rId2" cstate="print"/>
            <a:stretch>
              <a:fillRect/>
            </a:stretch>
          </p:blipFill>
          <p:spPr>
            <a:xfrm>
              <a:off x="152400" y="691200"/>
              <a:ext cx="3762374" cy="2647949"/>
            </a:xfrm>
            <a:prstGeom prst="rect">
              <a:avLst/>
            </a:prstGeom>
          </p:spPr>
        </p:pic>
        <p:pic>
          <p:nvPicPr>
            <p:cNvPr id="5" name="object 5"/>
            <p:cNvPicPr/>
            <p:nvPr/>
          </p:nvPicPr>
          <p:blipFill>
            <a:blip r:embed="rId3" cstate="print"/>
            <a:stretch>
              <a:fillRect/>
            </a:stretch>
          </p:blipFill>
          <p:spPr>
            <a:xfrm>
              <a:off x="793224" y="3339150"/>
              <a:ext cx="7733824" cy="1656699"/>
            </a:xfrm>
            <a:prstGeom prst="rect">
              <a:avLst/>
            </a:prstGeom>
          </p:spPr>
        </p:pic>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0802" y="857725"/>
            <a:ext cx="4420217" cy="231489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1274" y="57784"/>
            <a:ext cx="7673975" cy="482600"/>
          </a:xfrm>
          <a:prstGeom prst="rect">
            <a:avLst/>
          </a:prstGeom>
        </p:spPr>
        <p:txBody>
          <a:bodyPr vert="horz" wrap="square" lIns="0" tIns="12700" rIns="0" bIns="0" rtlCol="0">
            <a:spAutoFit/>
          </a:bodyPr>
          <a:lstStyle/>
          <a:p>
            <a:pPr marL="12700">
              <a:lnSpc>
                <a:spcPct val="100000"/>
              </a:lnSpc>
              <a:spcBef>
                <a:spcPts val="100"/>
              </a:spcBef>
            </a:pPr>
            <a:r>
              <a:rPr spc="-175" dirty="0"/>
              <a:t>SILHOUE</a:t>
            </a:r>
            <a:r>
              <a:rPr spc="-140" dirty="0"/>
              <a:t>T</a:t>
            </a:r>
            <a:r>
              <a:rPr spc="-114" dirty="0"/>
              <a:t>TE</a:t>
            </a:r>
            <a:r>
              <a:rPr spc="-180" dirty="0"/>
              <a:t> </a:t>
            </a:r>
            <a:r>
              <a:rPr spc="-60" dirty="0"/>
              <a:t>ANA</a:t>
            </a:r>
            <a:r>
              <a:rPr spc="-320" dirty="0"/>
              <a:t>L</a:t>
            </a:r>
            <a:r>
              <a:rPr spc="-229" dirty="0"/>
              <a:t>Y</a:t>
            </a:r>
            <a:r>
              <a:rPr spc="-365" dirty="0"/>
              <a:t>SIS</a:t>
            </a:r>
            <a:r>
              <a:rPr spc="-180" dirty="0"/>
              <a:t> </a:t>
            </a:r>
            <a:r>
              <a:rPr spc="-70" dirty="0"/>
              <a:t>ON</a:t>
            </a:r>
            <a:r>
              <a:rPr spc="-180" dirty="0"/>
              <a:t> </a:t>
            </a:r>
            <a:r>
              <a:rPr spc="-220" dirty="0"/>
              <a:t>R,</a:t>
            </a:r>
            <a:r>
              <a:rPr spc="-180" dirty="0"/>
              <a:t> </a:t>
            </a:r>
            <a:r>
              <a:rPr spc="-35" dirty="0"/>
              <a:t>F</a:t>
            </a:r>
            <a:r>
              <a:rPr spc="-180" dirty="0"/>
              <a:t> </a:t>
            </a:r>
            <a:r>
              <a:rPr spc="-55" dirty="0"/>
              <a:t>AND</a:t>
            </a:r>
            <a:r>
              <a:rPr spc="-180" dirty="0"/>
              <a:t> </a:t>
            </a:r>
            <a:r>
              <a:rPr spc="20" dirty="0"/>
              <a:t>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047750"/>
            <a:ext cx="6463094" cy="280525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32160"/>
            <a:ext cx="7315200" cy="1384995"/>
          </a:xfrm>
        </p:spPr>
        <p:txBody>
          <a:bodyPr/>
          <a:lstStyle/>
          <a:p>
            <a:r>
              <a:rPr lang="en-US" dirty="0"/>
              <a:t>3D visualization of </a:t>
            </a:r>
            <a:r>
              <a:rPr lang="en-US" dirty="0" err="1"/>
              <a:t>Recency</a:t>
            </a:r>
            <a:r>
              <a:rPr lang="en-US" dirty="0"/>
              <a:t> </a:t>
            </a:r>
            <a:r>
              <a:rPr lang="en-US" dirty="0" smtClean="0"/>
              <a:t>Frequency </a:t>
            </a:r>
            <a:r>
              <a:rPr lang="en-US" dirty="0"/>
              <a:t>and Monetary</a:t>
            </a:r>
            <a:r>
              <a:rPr lang="en-US" b="0" dirty="0"/>
              <a:t/>
            </a:r>
            <a:br>
              <a:rPr lang="en-US" b="0" dirty="0"/>
            </a:br>
            <a:endParaRPr lang="en-US" dirty="0"/>
          </a:p>
        </p:txBody>
      </p:sp>
      <p:sp>
        <p:nvSpPr>
          <p:cNvPr id="3" name="Text Placeholder 2"/>
          <p:cNvSpPr>
            <a:spLocks noGrp="1"/>
          </p:cNvSpPr>
          <p:nvPr>
            <p:ph type="body" idx="1"/>
          </p:nvPr>
        </p:nvSpPr>
        <p:spPr>
          <a:xfrm flipV="1">
            <a:off x="1011052" y="2236724"/>
            <a:ext cx="7121894" cy="1325626"/>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428750"/>
            <a:ext cx="7844298" cy="3028950"/>
          </a:xfrm>
          <a:prstGeom prst="rect">
            <a:avLst/>
          </a:prstGeom>
        </p:spPr>
      </p:pic>
    </p:spTree>
    <p:extLst>
      <p:ext uri="{BB962C8B-B14F-4D97-AF65-F5344CB8AC3E}">
        <p14:creationId xmlns:p14="http://schemas.microsoft.com/office/powerpoint/2010/main" val="1329422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1274" y="57784"/>
            <a:ext cx="7673975" cy="482600"/>
          </a:xfrm>
          <a:prstGeom prst="rect">
            <a:avLst/>
          </a:prstGeom>
        </p:spPr>
        <p:txBody>
          <a:bodyPr vert="horz" wrap="square" lIns="0" tIns="12700" rIns="0" bIns="0" rtlCol="0">
            <a:spAutoFit/>
          </a:bodyPr>
          <a:lstStyle/>
          <a:p>
            <a:pPr marL="12700">
              <a:lnSpc>
                <a:spcPct val="100000"/>
              </a:lnSpc>
              <a:spcBef>
                <a:spcPts val="100"/>
              </a:spcBef>
            </a:pPr>
            <a:r>
              <a:rPr spc="-175" dirty="0"/>
              <a:t>SILHOUE</a:t>
            </a:r>
            <a:r>
              <a:rPr spc="-140" dirty="0"/>
              <a:t>T</a:t>
            </a:r>
            <a:r>
              <a:rPr spc="-114" dirty="0"/>
              <a:t>TE</a:t>
            </a:r>
            <a:r>
              <a:rPr spc="-180" dirty="0"/>
              <a:t> </a:t>
            </a:r>
            <a:r>
              <a:rPr spc="-60" dirty="0"/>
              <a:t>ANA</a:t>
            </a:r>
            <a:r>
              <a:rPr spc="-320" dirty="0"/>
              <a:t>L</a:t>
            </a:r>
            <a:r>
              <a:rPr spc="-229" dirty="0"/>
              <a:t>Y</a:t>
            </a:r>
            <a:r>
              <a:rPr spc="-365" dirty="0"/>
              <a:t>SIS</a:t>
            </a:r>
            <a:r>
              <a:rPr spc="-180" dirty="0"/>
              <a:t> </a:t>
            </a:r>
            <a:r>
              <a:rPr spc="-70" dirty="0"/>
              <a:t>ON</a:t>
            </a:r>
            <a:r>
              <a:rPr spc="-180" dirty="0"/>
              <a:t> </a:t>
            </a:r>
            <a:r>
              <a:rPr spc="-220" dirty="0"/>
              <a:t>R,</a:t>
            </a:r>
            <a:r>
              <a:rPr spc="-180" dirty="0"/>
              <a:t> </a:t>
            </a:r>
            <a:r>
              <a:rPr spc="-35" dirty="0"/>
              <a:t>F</a:t>
            </a:r>
            <a:r>
              <a:rPr spc="-180" dirty="0"/>
              <a:t> </a:t>
            </a:r>
            <a:r>
              <a:rPr spc="-55" dirty="0"/>
              <a:t>AND</a:t>
            </a:r>
            <a:r>
              <a:rPr spc="-180" dirty="0"/>
              <a:t> </a:t>
            </a:r>
            <a:r>
              <a:rPr spc="20" dirty="0"/>
              <a:t>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 y="666750"/>
            <a:ext cx="9144000" cy="184023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3" y="2952750"/>
            <a:ext cx="9144000" cy="1905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000" y="307692"/>
            <a:ext cx="8361680" cy="421640"/>
          </a:xfrm>
          <a:prstGeom prst="rect">
            <a:avLst/>
          </a:prstGeom>
        </p:spPr>
        <p:txBody>
          <a:bodyPr vert="horz" wrap="square" lIns="0" tIns="12700" rIns="0" bIns="0" rtlCol="0">
            <a:spAutoFit/>
          </a:bodyPr>
          <a:lstStyle/>
          <a:p>
            <a:pPr marL="12700">
              <a:lnSpc>
                <a:spcPct val="100000"/>
              </a:lnSpc>
              <a:spcBef>
                <a:spcPts val="100"/>
              </a:spcBef>
            </a:pPr>
            <a:r>
              <a:rPr sz="2600" spc="-30" dirty="0"/>
              <a:t>ELB</a:t>
            </a:r>
            <a:r>
              <a:rPr sz="2600" spc="-100" dirty="0"/>
              <a:t>O</a:t>
            </a:r>
            <a:r>
              <a:rPr sz="2600" spc="85" dirty="0"/>
              <a:t>W</a:t>
            </a:r>
            <a:r>
              <a:rPr sz="2600" spc="-155" dirty="0"/>
              <a:t> </a:t>
            </a:r>
            <a:r>
              <a:rPr sz="2600" spc="-50" dirty="0"/>
              <a:t>METHOD</a:t>
            </a:r>
            <a:r>
              <a:rPr sz="2600" spc="-155" dirty="0"/>
              <a:t> </a:t>
            </a:r>
            <a:r>
              <a:rPr sz="2600" spc="-50" dirty="0"/>
              <a:t>AND</a:t>
            </a:r>
            <a:r>
              <a:rPr sz="2600" spc="-155" dirty="0"/>
              <a:t> </a:t>
            </a:r>
            <a:r>
              <a:rPr sz="2600" spc="-35" dirty="0"/>
              <a:t>C</a:t>
            </a:r>
            <a:r>
              <a:rPr sz="2600" spc="-55" dirty="0"/>
              <a:t>L</a:t>
            </a:r>
            <a:r>
              <a:rPr sz="2600" spc="-135" dirty="0"/>
              <a:t>U</a:t>
            </a:r>
            <a:r>
              <a:rPr sz="2600" spc="-150" dirty="0"/>
              <a:t>S</a:t>
            </a:r>
            <a:r>
              <a:rPr sz="2600" spc="-110" dirty="0"/>
              <a:t>TER</a:t>
            </a:r>
            <a:r>
              <a:rPr sz="2600" spc="-155" dirty="0"/>
              <a:t> </a:t>
            </a:r>
            <a:r>
              <a:rPr sz="2600" spc="-55" dirty="0"/>
              <a:t>CHA</a:t>
            </a:r>
            <a:r>
              <a:rPr sz="2600" spc="-80" dirty="0"/>
              <a:t>R</a:t>
            </a:r>
            <a:r>
              <a:rPr sz="2600" spc="-170" dirty="0"/>
              <a:t>T</a:t>
            </a:r>
            <a:r>
              <a:rPr sz="2600" spc="-155" dirty="0"/>
              <a:t> </a:t>
            </a:r>
            <a:r>
              <a:rPr sz="2600" spc="-60" dirty="0"/>
              <a:t>ON</a:t>
            </a:r>
            <a:r>
              <a:rPr sz="2600" spc="-155" dirty="0"/>
              <a:t> </a:t>
            </a:r>
            <a:r>
              <a:rPr sz="2600" spc="-45" dirty="0"/>
              <a:t>RFM</a:t>
            </a:r>
            <a:endParaRPr sz="2600"/>
          </a:p>
        </p:txBody>
      </p:sp>
      <p:pic>
        <p:nvPicPr>
          <p:cNvPr id="3" name="object 3"/>
          <p:cNvPicPr/>
          <p:nvPr/>
        </p:nvPicPr>
        <p:blipFill>
          <a:blip r:embed="rId2" cstate="print"/>
          <a:stretch>
            <a:fillRect/>
          </a:stretch>
        </p:blipFill>
        <p:spPr>
          <a:xfrm>
            <a:off x="4226348" y="935700"/>
            <a:ext cx="4790701" cy="4005825"/>
          </a:xfrm>
          <a:prstGeom prst="rect">
            <a:avLst/>
          </a:prstGeom>
        </p:spPr>
      </p:pic>
      <p:pic>
        <p:nvPicPr>
          <p:cNvPr id="4" name="object 4"/>
          <p:cNvPicPr/>
          <p:nvPr/>
        </p:nvPicPr>
        <p:blipFill>
          <a:blip r:embed="rId3" cstate="print"/>
          <a:stretch>
            <a:fillRect/>
          </a:stretch>
        </p:blipFill>
        <p:spPr>
          <a:xfrm>
            <a:off x="189600" y="1614637"/>
            <a:ext cx="3819524" cy="264794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54725" y="169335"/>
            <a:ext cx="2978150" cy="482600"/>
          </a:xfrm>
          <a:prstGeom prst="rect">
            <a:avLst/>
          </a:prstGeom>
        </p:spPr>
        <p:txBody>
          <a:bodyPr vert="horz" wrap="square" lIns="0" tIns="12700" rIns="0" bIns="0" rtlCol="0">
            <a:spAutoFit/>
          </a:bodyPr>
          <a:lstStyle/>
          <a:p>
            <a:pPr marL="12700">
              <a:lnSpc>
                <a:spcPct val="100000"/>
              </a:lnSpc>
              <a:spcBef>
                <a:spcPts val="100"/>
              </a:spcBef>
            </a:pPr>
            <a:r>
              <a:rPr spc="-55" dirty="0"/>
              <a:t>RFM</a:t>
            </a:r>
            <a:r>
              <a:rPr spc="-180" dirty="0"/>
              <a:t> </a:t>
            </a:r>
            <a:r>
              <a:rPr spc="-60" dirty="0"/>
              <a:t>ANA</a:t>
            </a:r>
            <a:r>
              <a:rPr spc="-320" dirty="0"/>
              <a:t>L</a:t>
            </a:r>
            <a:r>
              <a:rPr spc="-229" dirty="0"/>
              <a:t>Y</a:t>
            </a:r>
            <a:r>
              <a:rPr spc="-365" dirty="0"/>
              <a:t>SIS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5350"/>
            <a:ext cx="9144000" cy="367282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1175" y="57784"/>
            <a:ext cx="5725795" cy="482600"/>
          </a:xfrm>
          <a:prstGeom prst="rect">
            <a:avLst/>
          </a:prstGeom>
        </p:spPr>
        <p:txBody>
          <a:bodyPr vert="horz" wrap="square" lIns="0" tIns="12700" rIns="0" bIns="0" rtlCol="0">
            <a:spAutoFit/>
          </a:bodyPr>
          <a:lstStyle/>
          <a:p>
            <a:pPr marL="12700">
              <a:lnSpc>
                <a:spcPct val="100000"/>
              </a:lnSpc>
              <a:spcBef>
                <a:spcPts val="100"/>
              </a:spcBef>
            </a:pPr>
            <a:r>
              <a:rPr spc="-180" dirty="0"/>
              <a:t>HIERARCHI</a:t>
            </a:r>
            <a:r>
              <a:rPr spc="-220" dirty="0"/>
              <a:t>C</a:t>
            </a:r>
            <a:r>
              <a:rPr spc="-70" dirty="0"/>
              <a:t>AL</a:t>
            </a:r>
            <a:r>
              <a:rPr spc="-180" dirty="0"/>
              <a:t> </a:t>
            </a:r>
            <a:r>
              <a:rPr spc="-40" dirty="0"/>
              <a:t>C</a:t>
            </a:r>
            <a:r>
              <a:rPr spc="-65" dirty="0"/>
              <a:t>L</a:t>
            </a:r>
            <a:r>
              <a:rPr spc="-155" dirty="0"/>
              <a:t>U</a:t>
            </a:r>
            <a:r>
              <a:rPr spc="-165" dirty="0"/>
              <a:t>S</a:t>
            </a:r>
            <a:r>
              <a:rPr spc="-210" dirty="0"/>
              <a:t>TERING</a:t>
            </a:r>
          </a:p>
        </p:txBody>
      </p:sp>
      <p:grpSp>
        <p:nvGrpSpPr>
          <p:cNvPr id="3" name="object 3"/>
          <p:cNvGrpSpPr/>
          <p:nvPr/>
        </p:nvGrpSpPr>
        <p:grpSpPr>
          <a:xfrm>
            <a:off x="282150" y="736950"/>
            <a:ext cx="8517255" cy="3586479"/>
            <a:chOff x="282150" y="736950"/>
            <a:chExt cx="8517255" cy="3586479"/>
          </a:xfrm>
        </p:grpSpPr>
        <p:pic>
          <p:nvPicPr>
            <p:cNvPr id="4" name="object 4"/>
            <p:cNvPicPr/>
            <p:nvPr/>
          </p:nvPicPr>
          <p:blipFill>
            <a:blip r:embed="rId2" cstate="print"/>
            <a:stretch>
              <a:fillRect/>
            </a:stretch>
          </p:blipFill>
          <p:spPr>
            <a:xfrm>
              <a:off x="1287124" y="736950"/>
              <a:ext cx="6569749" cy="3501799"/>
            </a:xfrm>
            <a:prstGeom prst="rect">
              <a:avLst/>
            </a:prstGeom>
          </p:spPr>
        </p:pic>
        <p:sp>
          <p:nvSpPr>
            <p:cNvPr id="5" name="object 5"/>
            <p:cNvSpPr/>
            <p:nvPr/>
          </p:nvSpPr>
          <p:spPr>
            <a:xfrm>
              <a:off x="282150" y="4109475"/>
              <a:ext cx="8517255" cy="213360"/>
            </a:xfrm>
            <a:custGeom>
              <a:avLst/>
              <a:gdLst/>
              <a:ahLst/>
              <a:cxnLst/>
              <a:rect l="l" t="t" r="r" b="b"/>
              <a:pathLst>
                <a:path w="8517255" h="213360">
                  <a:moveTo>
                    <a:pt x="8516816" y="213359"/>
                  </a:moveTo>
                  <a:lnTo>
                    <a:pt x="0" y="213359"/>
                  </a:lnTo>
                  <a:lnTo>
                    <a:pt x="0" y="0"/>
                  </a:lnTo>
                  <a:lnTo>
                    <a:pt x="8516816" y="0"/>
                  </a:lnTo>
                  <a:lnTo>
                    <a:pt x="8516816" y="213359"/>
                  </a:lnTo>
                  <a:close/>
                </a:path>
              </a:pathLst>
            </a:custGeom>
            <a:solidFill>
              <a:srgbClr val="FFFFFF"/>
            </a:solidFill>
          </p:spPr>
          <p:txBody>
            <a:bodyPr wrap="square" lIns="0" tIns="0" rIns="0" bIns="0" rtlCol="0"/>
            <a:lstStyle/>
            <a:p>
              <a:endParaRPr/>
            </a:p>
          </p:txBody>
        </p:sp>
      </p:grpSp>
      <p:sp>
        <p:nvSpPr>
          <p:cNvPr id="6" name="object 6"/>
          <p:cNvSpPr txBox="1"/>
          <p:nvPr/>
        </p:nvSpPr>
        <p:spPr>
          <a:xfrm>
            <a:off x="269450" y="4057659"/>
            <a:ext cx="8547100" cy="762000"/>
          </a:xfrm>
          <a:prstGeom prst="rect">
            <a:avLst/>
          </a:prstGeom>
        </p:spPr>
        <p:txBody>
          <a:bodyPr vert="horz" wrap="square" lIns="0" tIns="12700" rIns="0" bIns="0" rtlCol="0">
            <a:spAutoFit/>
          </a:bodyPr>
          <a:lstStyle/>
          <a:p>
            <a:pPr marL="422275" marR="5080" indent="-409575">
              <a:lnSpc>
                <a:spcPct val="114999"/>
              </a:lnSpc>
              <a:spcBef>
                <a:spcPts val="100"/>
              </a:spcBef>
              <a:buFont typeface="MS PGothic"/>
              <a:buChar char="➢"/>
              <a:tabLst>
                <a:tab pos="421640" algn="l"/>
                <a:tab pos="422275" algn="l"/>
              </a:tabLst>
            </a:pPr>
            <a:r>
              <a:rPr sz="1400" b="1" spc="-55" dirty="0">
                <a:solidFill>
                  <a:srgbClr val="134F5C"/>
                </a:solidFill>
                <a:latin typeface="Verdana"/>
                <a:cs typeface="Verdana"/>
              </a:rPr>
              <a:t>The</a:t>
            </a:r>
            <a:r>
              <a:rPr sz="1400" b="1" spc="-85" dirty="0">
                <a:solidFill>
                  <a:srgbClr val="134F5C"/>
                </a:solidFill>
                <a:latin typeface="Verdana"/>
                <a:cs typeface="Verdana"/>
              </a:rPr>
              <a:t> </a:t>
            </a:r>
            <a:r>
              <a:rPr sz="1400" b="1" spc="-40" dirty="0">
                <a:solidFill>
                  <a:srgbClr val="134F5C"/>
                </a:solidFill>
                <a:latin typeface="Verdana"/>
                <a:cs typeface="Verdana"/>
              </a:rPr>
              <a:t>number</a:t>
            </a:r>
            <a:r>
              <a:rPr sz="1400" b="1" spc="-80" dirty="0">
                <a:solidFill>
                  <a:srgbClr val="134F5C"/>
                </a:solidFill>
                <a:latin typeface="Verdana"/>
                <a:cs typeface="Verdana"/>
              </a:rPr>
              <a:t> </a:t>
            </a:r>
            <a:r>
              <a:rPr sz="1400" b="1" spc="-50" dirty="0">
                <a:solidFill>
                  <a:srgbClr val="134F5C"/>
                </a:solidFill>
                <a:latin typeface="Verdana"/>
                <a:cs typeface="Verdana"/>
              </a:rPr>
              <a:t>of</a:t>
            </a:r>
            <a:r>
              <a:rPr sz="1400" b="1" spc="-85" dirty="0">
                <a:solidFill>
                  <a:srgbClr val="134F5C"/>
                </a:solidFill>
                <a:latin typeface="Verdana"/>
                <a:cs typeface="Verdana"/>
              </a:rPr>
              <a:t> </a:t>
            </a:r>
            <a:r>
              <a:rPr sz="1400" b="1" spc="-60" dirty="0">
                <a:solidFill>
                  <a:srgbClr val="134F5C"/>
                </a:solidFill>
                <a:latin typeface="Verdana"/>
                <a:cs typeface="Verdana"/>
              </a:rPr>
              <a:t>clusters</a:t>
            </a:r>
            <a:r>
              <a:rPr sz="1400" b="1" spc="-80" dirty="0">
                <a:solidFill>
                  <a:srgbClr val="134F5C"/>
                </a:solidFill>
                <a:latin typeface="Verdana"/>
                <a:cs typeface="Verdana"/>
              </a:rPr>
              <a:t> </a:t>
            </a:r>
            <a:r>
              <a:rPr sz="1400" b="1" spc="-60" dirty="0">
                <a:solidFill>
                  <a:srgbClr val="134F5C"/>
                </a:solidFill>
                <a:latin typeface="Verdana"/>
                <a:cs typeface="Verdana"/>
              </a:rPr>
              <a:t>will</a:t>
            </a:r>
            <a:r>
              <a:rPr sz="1400" b="1" spc="-80" dirty="0">
                <a:solidFill>
                  <a:srgbClr val="134F5C"/>
                </a:solidFill>
                <a:latin typeface="Verdana"/>
                <a:cs typeface="Verdana"/>
              </a:rPr>
              <a:t> </a:t>
            </a:r>
            <a:r>
              <a:rPr sz="1400" b="1" spc="-30" dirty="0">
                <a:solidFill>
                  <a:srgbClr val="134F5C"/>
                </a:solidFill>
                <a:latin typeface="Verdana"/>
                <a:cs typeface="Verdana"/>
              </a:rPr>
              <a:t>be</a:t>
            </a:r>
            <a:r>
              <a:rPr sz="1400" b="1" spc="-85" dirty="0">
                <a:solidFill>
                  <a:srgbClr val="134F5C"/>
                </a:solidFill>
                <a:latin typeface="Verdana"/>
                <a:cs typeface="Verdana"/>
              </a:rPr>
              <a:t> </a:t>
            </a:r>
            <a:r>
              <a:rPr sz="1400" b="1" spc="-35" dirty="0">
                <a:solidFill>
                  <a:srgbClr val="134F5C"/>
                </a:solidFill>
                <a:latin typeface="Verdana"/>
                <a:cs typeface="Verdana"/>
              </a:rPr>
              <a:t>the</a:t>
            </a:r>
            <a:r>
              <a:rPr sz="1400" b="1" spc="-80" dirty="0">
                <a:solidFill>
                  <a:srgbClr val="134F5C"/>
                </a:solidFill>
                <a:latin typeface="Verdana"/>
                <a:cs typeface="Verdana"/>
              </a:rPr>
              <a:t> </a:t>
            </a:r>
            <a:r>
              <a:rPr sz="1400" b="1" spc="-40" dirty="0">
                <a:solidFill>
                  <a:srgbClr val="134F5C"/>
                </a:solidFill>
                <a:latin typeface="Verdana"/>
                <a:cs typeface="Verdana"/>
              </a:rPr>
              <a:t>number</a:t>
            </a:r>
            <a:r>
              <a:rPr sz="1400" b="1" spc="-85" dirty="0">
                <a:solidFill>
                  <a:srgbClr val="134F5C"/>
                </a:solidFill>
                <a:latin typeface="Verdana"/>
                <a:cs typeface="Verdana"/>
              </a:rPr>
              <a:t> </a:t>
            </a:r>
            <a:r>
              <a:rPr sz="1400" b="1" spc="-50" dirty="0">
                <a:solidFill>
                  <a:srgbClr val="134F5C"/>
                </a:solidFill>
                <a:latin typeface="Verdana"/>
                <a:cs typeface="Verdana"/>
              </a:rPr>
              <a:t>of</a:t>
            </a:r>
            <a:r>
              <a:rPr sz="1400" b="1" spc="-80" dirty="0">
                <a:solidFill>
                  <a:srgbClr val="134F5C"/>
                </a:solidFill>
                <a:latin typeface="Verdana"/>
                <a:cs typeface="Verdana"/>
              </a:rPr>
              <a:t> </a:t>
            </a:r>
            <a:r>
              <a:rPr sz="1400" b="1" spc="-55" dirty="0">
                <a:solidFill>
                  <a:srgbClr val="134F5C"/>
                </a:solidFill>
                <a:latin typeface="Verdana"/>
                <a:cs typeface="Verdana"/>
              </a:rPr>
              <a:t>vertical</a:t>
            </a:r>
            <a:r>
              <a:rPr sz="1400" b="1" spc="-80" dirty="0">
                <a:solidFill>
                  <a:srgbClr val="134F5C"/>
                </a:solidFill>
                <a:latin typeface="Verdana"/>
                <a:cs typeface="Verdana"/>
              </a:rPr>
              <a:t> </a:t>
            </a:r>
            <a:r>
              <a:rPr sz="1400" b="1" spc="-55" dirty="0">
                <a:solidFill>
                  <a:srgbClr val="134F5C"/>
                </a:solidFill>
                <a:latin typeface="Verdana"/>
                <a:cs typeface="Verdana"/>
              </a:rPr>
              <a:t>lines</a:t>
            </a:r>
            <a:r>
              <a:rPr sz="1400" b="1" spc="-85" dirty="0">
                <a:solidFill>
                  <a:srgbClr val="134F5C"/>
                </a:solidFill>
                <a:latin typeface="Verdana"/>
                <a:cs typeface="Verdana"/>
              </a:rPr>
              <a:t> </a:t>
            </a:r>
            <a:r>
              <a:rPr sz="1400" b="1" spc="-40" dirty="0">
                <a:solidFill>
                  <a:srgbClr val="134F5C"/>
                </a:solidFill>
                <a:latin typeface="Verdana"/>
                <a:cs typeface="Verdana"/>
              </a:rPr>
              <a:t>which</a:t>
            </a:r>
            <a:r>
              <a:rPr sz="1400" b="1" spc="-80" dirty="0">
                <a:solidFill>
                  <a:srgbClr val="134F5C"/>
                </a:solidFill>
                <a:latin typeface="Verdana"/>
                <a:cs typeface="Verdana"/>
              </a:rPr>
              <a:t> </a:t>
            </a:r>
            <a:r>
              <a:rPr sz="1400" b="1" spc="-75" dirty="0">
                <a:solidFill>
                  <a:srgbClr val="134F5C"/>
                </a:solidFill>
                <a:latin typeface="Verdana"/>
                <a:cs typeface="Verdana"/>
              </a:rPr>
              <a:t>are</a:t>
            </a:r>
            <a:r>
              <a:rPr sz="1400" b="1" spc="-80" dirty="0">
                <a:solidFill>
                  <a:srgbClr val="134F5C"/>
                </a:solidFill>
                <a:latin typeface="Verdana"/>
                <a:cs typeface="Verdana"/>
              </a:rPr>
              <a:t> </a:t>
            </a:r>
            <a:r>
              <a:rPr sz="1400" b="1" spc="-30" dirty="0">
                <a:solidFill>
                  <a:srgbClr val="134F5C"/>
                </a:solidFill>
                <a:latin typeface="Verdana"/>
                <a:cs typeface="Verdana"/>
              </a:rPr>
              <a:t>being</a:t>
            </a:r>
            <a:r>
              <a:rPr sz="1400" b="1" spc="-85" dirty="0">
                <a:solidFill>
                  <a:srgbClr val="134F5C"/>
                </a:solidFill>
                <a:latin typeface="Verdana"/>
                <a:cs typeface="Verdana"/>
              </a:rPr>
              <a:t> </a:t>
            </a:r>
            <a:r>
              <a:rPr sz="1400" b="1" spc="-50" dirty="0">
                <a:solidFill>
                  <a:srgbClr val="134F5C"/>
                </a:solidFill>
                <a:latin typeface="Verdana"/>
                <a:cs typeface="Verdana"/>
              </a:rPr>
              <a:t>intersected </a:t>
            </a:r>
            <a:r>
              <a:rPr sz="1400" b="1" spc="-465" dirty="0">
                <a:solidFill>
                  <a:srgbClr val="134F5C"/>
                </a:solidFill>
                <a:latin typeface="Verdana"/>
                <a:cs typeface="Verdana"/>
              </a:rPr>
              <a:t> </a:t>
            </a:r>
            <a:r>
              <a:rPr sz="1400" b="1" spc="-35" dirty="0">
                <a:solidFill>
                  <a:srgbClr val="134F5C"/>
                </a:solidFill>
                <a:latin typeface="Verdana"/>
                <a:cs typeface="Verdana"/>
              </a:rPr>
              <a:t>b</a:t>
            </a:r>
            <a:r>
              <a:rPr sz="1400" b="1" spc="-75" dirty="0">
                <a:solidFill>
                  <a:srgbClr val="134F5C"/>
                </a:solidFill>
                <a:latin typeface="Verdana"/>
                <a:cs typeface="Verdana"/>
              </a:rPr>
              <a:t>y</a:t>
            </a:r>
            <a:r>
              <a:rPr sz="1400" b="1" spc="-85" dirty="0">
                <a:solidFill>
                  <a:srgbClr val="134F5C"/>
                </a:solidFill>
                <a:latin typeface="Verdana"/>
                <a:cs typeface="Verdana"/>
              </a:rPr>
              <a:t> </a:t>
            </a:r>
            <a:r>
              <a:rPr sz="1400" b="1" spc="-25" dirty="0">
                <a:solidFill>
                  <a:srgbClr val="134F5C"/>
                </a:solidFill>
                <a:latin typeface="Verdana"/>
                <a:cs typeface="Verdana"/>
              </a:rPr>
              <a:t>t</a:t>
            </a:r>
            <a:r>
              <a:rPr sz="1400" b="1" spc="-35" dirty="0">
                <a:solidFill>
                  <a:srgbClr val="134F5C"/>
                </a:solidFill>
                <a:latin typeface="Verdana"/>
                <a:cs typeface="Verdana"/>
              </a:rPr>
              <a:t>h</a:t>
            </a:r>
            <a:r>
              <a:rPr sz="1400" b="1" spc="-50" dirty="0">
                <a:solidFill>
                  <a:srgbClr val="134F5C"/>
                </a:solidFill>
                <a:latin typeface="Verdana"/>
                <a:cs typeface="Verdana"/>
              </a:rPr>
              <a:t>e</a:t>
            </a:r>
            <a:r>
              <a:rPr sz="1400" b="1" spc="-85" dirty="0">
                <a:solidFill>
                  <a:srgbClr val="134F5C"/>
                </a:solidFill>
                <a:latin typeface="Verdana"/>
                <a:cs typeface="Verdana"/>
              </a:rPr>
              <a:t> </a:t>
            </a:r>
            <a:r>
              <a:rPr sz="1400" b="1" spc="-40" dirty="0">
                <a:solidFill>
                  <a:srgbClr val="134F5C"/>
                </a:solidFill>
                <a:latin typeface="Verdana"/>
                <a:cs typeface="Verdana"/>
              </a:rPr>
              <a:t>li</a:t>
            </a:r>
            <a:r>
              <a:rPr sz="1400" b="1" spc="-70" dirty="0">
                <a:solidFill>
                  <a:srgbClr val="134F5C"/>
                </a:solidFill>
                <a:latin typeface="Verdana"/>
                <a:cs typeface="Verdana"/>
              </a:rPr>
              <a:t>n</a:t>
            </a:r>
            <a:r>
              <a:rPr sz="1400" b="1" spc="-50" dirty="0">
                <a:solidFill>
                  <a:srgbClr val="134F5C"/>
                </a:solidFill>
                <a:latin typeface="Verdana"/>
                <a:cs typeface="Verdana"/>
              </a:rPr>
              <a:t>e</a:t>
            </a:r>
            <a:r>
              <a:rPr sz="1400" b="1" spc="-85" dirty="0">
                <a:solidFill>
                  <a:srgbClr val="134F5C"/>
                </a:solidFill>
                <a:latin typeface="Verdana"/>
                <a:cs typeface="Verdana"/>
              </a:rPr>
              <a:t> </a:t>
            </a:r>
            <a:r>
              <a:rPr sz="1400" b="1" spc="-60" dirty="0">
                <a:solidFill>
                  <a:srgbClr val="134F5C"/>
                </a:solidFill>
                <a:latin typeface="Verdana"/>
                <a:cs typeface="Verdana"/>
              </a:rPr>
              <a:t>d</a:t>
            </a:r>
            <a:r>
              <a:rPr sz="1400" b="1" spc="-55" dirty="0">
                <a:solidFill>
                  <a:srgbClr val="134F5C"/>
                </a:solidFill>
                <a:latin typeface="Verdana"/>
                <a:cs typeface="Verdana"/>
              </a:rPr>
              <a:t>r</a:t>
            </a:r>
            <a:r>
              <a:rPr sz="1400" b="1" spc="-90" dirty="0">
                <a:solidFill>
                  <a:srgbClr val="134F5C"/>
                </a:solidFill>
                <a:latin typeface="Verdana"/>
                <a:cs typeface="Verdana"/>
              </a:rPr>
              <a:t>a</a:t>
            </a:r>
            <a:r>
              <a:rPr sz="1400" b="1" spc="-45" dirty="0">
                <a:solidFill>
                  <a:srgbClr val="134F5C"/>
                </a:solidFill>
                <a:latin typeface="Verdana"/>
                <a:cs typeface="Verdana"/>
              </a:rPr>
              <a:t>wn</a:t>
            </a:r>
            <a:r>
              <a:rPr sz="1400" b="1" spc="-85" dirty="0">
                <a:solidFill>
                  <a:srgbClr val="134F5C"/>
                </a:solidFill>
                <a:latin typeface="Verdana"/>
                <a:cs typeface="Verdana"/>
              </a:rPr>
              <a:t> </a:t>
            </a:r>
            <a:r>
              <a:rPr sz="1400" b="1" spc="-50" dirty="0">
                <a:solidFill>
                  <a:srgbClr val="134F5C"/>
                </a:solidFill>
                <a:latin typeface="Verdana"/>
                <a:cs typeface="Verdana"/>
              </a:rPr>
              <a:t>usi</a:t>
            </a:r>
            <a:r>
              <a:rPr sz="1400" b="1" spc="-60" dirty="0">
                <a:solidFill>
                  <a:srgbClr val="134F5C"/>
                </a:solidFill>
                <a:latin typeface="Verdana"/>
                <a:cs typeface="Verdana"/>
              </a:rPr>
              <a:t>n</a:t>
            </a:r>
            <a:r>
              <a:rPr sz="1400" b="1" dirty="0">
                <a:solidFill>
                  <a:srgbClr val="134F5C"/>
                </a:solidFill>
                <a:latin typeface="Verdana"/>
                <a:cs typeface="Verdana"/>
              </a:rPr>
              <a:t>g</a:t>
            </a:r>
            <a:r>
              <a:rPr sz="1400" b="1" spc="-85" dirty="0">
                <a:solidFill>
                  <a:srgbClr val="134F5C"/>
                </a:solidFill>
                <a:latin typeface="Verdana"/>
                <a:cs typeface="Verdana"/>
              </a:rPr>
              <a:t> </a:t>
            </a:r>
            <a:r>
              <a:rPr sz="1400" b="1" spc="-25" dirty="0">
                <a:solidFill>
                  <a:srgbClr val="134F5C"/>
                </a:solidFill>
                <a:latin typeface="Verdana"/>
                <a:cs typeface="Verdana"/>
              </a:rPr>
              <a:t>t</a:t>
            </a:r>
            <a:r>
              <a:rPr sz="1400" b="1" spc="-35" dirty="0">
                <a:solidFill>
                  <a:srgbClr val="134F5C"/>
                </a:solidFill>
                <a:latin typeface="Verdana"/>
                <a:cs typeface="Verdana"/>
              </a:rPr>
              <a:t>h</a:t>
            </a:r>
            <a:r>
              <a:rPr sz="1400" b="1" spc="-50" dirty="0">
                <a:solidFill>
                  <a:srgbClr val="134F5C"/>
                </a:solidFill>
                <a:latin typeface="Verdana"/>
                <a:cs typeface="Verdana"/>
              </a:rPr>
              <a:t>e</a:t>
            </a:r>
            <a:r>
              <a:rPr sz="1400" b="1" spc="-85" dirty="0">
                <a:solidFill>
                  <a:srgbClr val="134F5C"/>
                </a:solidFill>
                <a:latin typeface="Verdana"/>
                <a:cs typeface="Verdana"/>
              </a:rPr>
              <a:t> </a:t>
            </a:r>
            <a:r>
              <a:rPr sz="1400" b="1" spc="-55" dirty="0">
                <a:solidFill>
                  <a:srgbClr val="134F5C"/>
                </a:solidFill>
                <a:latin typeface="Verdana"/>
                <a:cs typeface="Verdana"/>
              </a:rPr>
              <a:t>th</a:t>
            </a:r>
            <a:r>
              <a:rPr sz="1400" b="1" spc="-65" dirty="0">
                <a:solidFill>
                  <a:srgbClr val="134F5C"/>
                </a:solidFill>
                <a:latin typeface="Verdana"/>
                <a:cs typeface="Verdana"/>
              </a:rPr>
              <a:t>r</a:t>
            </a:r>
            <a:r>
              <a:rPr sz="1400" b="1" spc="-55" dirty="0">
                <a:solidFill>
                  <a:srgbClr val="134F5C"/>
                </a:solidFill>
                <a:latin typeface="Verdana"/>
                <a:cs typeface="Verdana"/>
              </a:rPr>
              <a:t>esh</a:t>
            </a:r>
            <a:r>
              <a:rPr sz="1400" b="1" spc="-110" dirty="0">
                <a:solidFill>
                  <a:srgbClr val="134F5C"/>
                </a:solidFill>
                <a:latin typeface="Verdana"/>
                <a:cs typeface="Verdana"/>
              </a:rPr>
              <a:t>old=90</a:t>
            </a:r>
            <a:endParaRPr sz="1400">
              <a:latin typeface="Verdana"/>
              <a:cs typeface="Verdana"/>
            </a:endParaRPr>
          </a:p>
          <a:p>
            <a:pPr marL="422275" indent="-409575">
              <a:lnSpc>
                <a:spcPct val="100000"/>
              </a:lnSpc>
              <a:spcBef>
                <a:spcPts val="250"/>
              </a:spcBef>
              <a:buFont typeface="MS PGothic"/>
              <a:buChar char="➢"/>
              <a:tabLst>
                <a:tab pos="421640" algn="l"/>
                <a:tab pos="422275" algn="l"/>
              </a:tabLst>
            </a:pPr>
            <a:r>
              <a:rPr sz="1400" b="1" spc="-55" dirty="0">
                <a:solidFill>
                  <a:srgbClr val="134F5C"/>
                </a:solidFill>
                <a:latin typeface="Verdana"/>
                <a:cs typeface="Verdana"/>
              </a:rPr>
              <a:t>No</a:t>
            </a:r>
            <a:r>
              <a:rPr sz="1400" b="1" spc="-140" dirty="0">
                <a:solidFill>
                  <a:srgbClr val="134F5C"/>
                </a:solidFill>
                <a:latin typeface="Verdana"/>
                <a:cs typeface="Verdana"/>
              </a:rPr>
              <a:t>.</a:t>
            </a:r>
            <a:r>
              <a:rPr sz="1400" b="1" spc="-85" dirty="0">
                <a:solidFill>
                  <a:srgbClr val="134F5C"/>
                </a:solidFill>
                <a:latin typeface="Verdana"/>
                <a:cs typeface="Verdana"/>
              </a:rPr>
              <a:t> </a:t>
            </a:r>
            <a:r>
              <a:rPr sz="1400" b="1" spc="-50" dirty="0">
                <a:solidFill>
                  <a:srgbClr val="134F5C"/>
                </a:solidFill>
                <a:latin typeface="Verdana"/>
                <a:cs typeface="Verdana"/>
              </a:rPr>
              <a:t>of</a:t>
            </a:r>
            <a:r>
              <a:rPr sz="1400" b="1" spc="-85" dirty="0">
                <a:solidFill>
                  <a:srgbClr val="134F5C"/>
                </a:solidFill>
                <a:latin typeface="Verdana"/>
                <a:cs typeface="Verdana"/>
              </a:rPr>
              <a:t> </a:t>
            </a:r>
            <a:r>
              <a:rPr sz="1400" b="1" spc="-45" dirty="0">
                <a:solidFill>
                  <a:srgbClr val="134F5C"/>
                </a:solidFill>
                <a:latin typeface="Verdana"/>
                <a:cs typeface="Verdana"/>
              </a:rPr>
              <a:t>Clus</a:t>
            </a:r>
            <a:r>
              <a:rPr sz="1400" b="1" spc="-60" dirty="0">
                <a:solidFill>
                  <a:srgbClr val="134F5C"/>
                </a:solidFill>
                <a:latin typeface="Verdana"/>
                <a:cs typeface="Verdana"/>
              </a:rPr>
              <a:t>t</a:t>
            </a:r>
            <a:r>
              <a:rPr sz="1400" b="1" spc="-70" dirty="0">
                <a:solidFill>
                  <a:srgbClr val="134F5C"/>
                </a:solidFill>
                <a:latin typeface="Verdana"/>
                <a:cs typeface="Verdana"/>
              </a:rPr>
              <a:t>er</a:t>
            </a:r>
            <a:r>
              <a:rPr sz="1400" b="1" spc="-85" dirty="0">
                <a:solidFill>
                  <a:srgbClr val="134F5C"/>
                </a:solidFill>
                <a:latin typeface="Verdana"/>
                <a:cs typeface="Verdana"/>
              </a:rPr>
              <a:t> </a:t>
            </a:r>
            <a:r>
              <a:rPr sz="1400" b="1" spc="-380" dirty="0">
                <a:solidFill>
                  <a:srgbClr val="134F5C"/>
                </a:solidFill>
                <a:latin typeface="Verdana"/>
                <a:cs typeface="Verdana"/>
              </a:rPr>
              <a:t>=</a:t>
            </a:r>
            <a:r>
              <a:rPr sz="1400" b="1" spc="-85" dirty="0">
                <a:solidFill>
                  <a:srgbClr val="134F5C"/>
                </a:solidFill>
                <a:latin typeface="Verdana"/>
                <a:cs typeface="Verdana"/>
              </a:rPr>
              <a:t> </a:t>
            </a:r>
            <a:r>
              <a:rPr sz="1400" b="1" spc="-170" dirty="0">
                <a:solidFill>
                  <a:srgbClr val="134F5C"/>
                </a:solidFill>
                <a:latin typeface="Verdana"/>
                <a:cs typeface="Verdana"/>
              </a:rPr>
              <a:t>2</a:t>
            </a:r>
            <a:endParaRPr sz="140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8675" y="57784"/>
            <a:ext cx="5704205" cy="482600"/>
          </a:xfrm>
          <a:prstGeom prst="rect">
            <a:avLst/>
          </a:prstGeom>
        </p:spPr>
        <p:txBody>
          <a:bodyPr vert="horz" wrap="square" lIns="0" tIns="12700" rIns="0" bIns="0" rtlCol="0">
            <a:spAutoFit/>
          </a:bodyPr>
          <a:lstStyle/>
          <a:p>
            <a:pPr marL="12700">
              <a:lnSpc>
                <a:spcPct val="100000"/>
              </a:lnSpc>
              <a:spcBef>
                <a:spcPts val="100"/>
              </a:spcBef>
            </a:pPr>
            <a:r>
              <a:rPr spc="-190" dirty="0"/>
              <a:t>BUSINESS</a:t>
            </a:r>
            <a:r>
              <a:rPr spc="-180" dirty="0"/>
              <a:t> </a:t>
            </a:r>
            <a:r>
              <a:rPr spc="-105" dirty="0"/>
              <a:t>UNDER</a:t>
            </a:r>
            <a:r>
              <a:rPr spc="-125" dirty="0"/>
              <a:t>S</a:t>
            </a:r>
            <a:r>
              <a:rPr spc="-300" dirty="0"/>
              <a:t>T</a:t>
            </a:r>
            <a:r>
              <a:rPr spc="-175" dirty="0"/>
              <a:t>ANDING</a:t>
            </a:r>
          </a:p>
        </p:txBody>
      </p:sp>
      <p:sp>
        <p:nvSpPr>
          <p:cNvPr id="3" name="object 3"/>
          <p:cNvSpPr txBox="1"/>
          <p:nvPr/>
        </p:nvSpPr>
        <p:spPr>
          <a:xfrm>
            <a:off x="72975" y="828333"/>
            <a:ext cx="8472170" cy="4126865"/>
          </a:xfrm>
          <a:prstGeom prst="rect">
            <a:avLst/>
          </a:prstGeom>
        </p:spPr>
        <p:txBody>
          <a:bodyPr vert="horz" wrap="square" lIns="0" tIns="12700" rIns="0" bIns="0" rtlCol="0">
            <a:spAutoFit/>
          </a:bodyPr>
          <a:lstStyle/>
          <a:p>
            <a:pPr marL="469900" marR="5080" indent="-457200" algn="just">
              <a:lnSpc>
                <a:spcPct val="114999"/>
              </a:lnSpc>
              <a:spcBef>
                <a:spcPts val="100"/>
              </a:spcBef>
              <a:buFont typeface="MS PGothic"/>
              <a:buChar char="➢"/>
              <a:tabLst>
                <a:tab pos="469900" algn="l"/>
              </a:tabLst>
            </a:pPr>
            <a:r>
              <a:rPr sz="1800" b="1" spc="-65" dirty="0">
                <a:solidFill>
                  <a:srgbClr val="134F5C"/>
                </a:solidFill>
                <a:latin typeface="Verdana"/>
                <a:cs typeface="Verdana"/>
              </a:rPr>
              <a:t>Customer </a:t>
            </a:r>
            <a:r>
              <a:rPr sz="1800" b="1" spc="-55" dirty="0">
                <a:solidFill>
                  <a:srgbClr val="134F5C"/>
                </a:solidFill>
                <a:latin typeface="Verdana"/>
                <a:cs typeface="Verdana"/>
              </a:rPr>
              <a:t>segmentation </a:t>
            </a:r>
            <a:r>
              <a:rPr sz="1800" b="1" spc="-95" dirty="0">
                <a:solidFill>
                  <a:srgbClr val="134F5C"/>
                </a:solidFill>
                <a:latin typeface="Verdana"/>
                <a:cs typeface="Verdana"/>
              </a:rPr>
              <a:t>is </a:t>
            </a:r>
            <a:r>
              <a:rPr sz="1800" b="1" spc="-45" dirty="0">
                <a:solidFill>
                  <a:srgbClr val="134F5C"/>
                </a:solidFill>
                <a:latin typeface="Verdana"/>
                <a:cs typeface="Verdana"/>
              </a:rPr>
              <a:t>the </a:t>
            </a:r>
            <a:r>
              <a:rPr sz="1800" b="1" spc="-50" dirty="0">
                <a:solidFill>
                  <a:srgbClr val="134F5C"/>
                </a:solidFill>
                <a:latin typeface="Verdana"/>
                <a:cs typeface="Verdana"/>
              </a:rPr>
              <a:t>practice </a:t>
            </a:r>
            <a:r>
              <a:rPr sz="1800" b="1" spc="-65" dirty="0">
                <a:solidFill>
                  <a:srgbClr val="134F5C"/>
                </a:solidFill>
                <a:latin typeface="Verdana"/>
                <a:cs typeface="Verdana"/>
              </a:rPr>
              <a:t>of </a:t>
            </a:r>
            <a:r>
              <a:rPr sz="1800" b="1" spc="-50" dirty="0">
                <a:solidFill>
                  <a:srgbClr val="134F5C"/>
                </a:solidFill>
                <a:latin typeface="Verdana"/>
                <a:cs typeface="Verdana"/>
              </a:rPr>
              <a:t>dividing </a:t>
            </a:r>
            <a:r>
              <a:rPr sz="1800" b="1" spc="-95" dirty="0">
                <a:solidFill>
                  <a:srgbClr val="134F5C"/>
                </a:solidFill>
                <a:latin typeface="Verdana"/>
                <a:cs typeface="Verdana"/>
              </a:rPr>
              <a:t>a </a:t>
            </a:r>
            <a:r>
              <a:rPr sz="1800" b="1" spc="-70" dirty="0">
                <a:solidFill>
                  <a:srgbClr val="134F5C"/>
                </a:solidFill>
                <a:latin typeface="Verdana"/>
                <a:cs typeface="Verdana"/>
              </a:rPr>
              <a:t>company’s </a:t>
            </a:r>
            <a:r>
              <a:rPr sz="1800" b="1" spc="-65" dirty="0">
                <a:solidFill>
                  <a:srgbClr val="134F5C"/>
                </a:solidFill>
                <a:latin typeface="Verdana"/>
                <a:cs typeface="Verdana"/>
              </a:rPr>
              <a:t> </a:t>
            </a:r>
            <a:r>
              <a:rPr sz="1800" b="1" spc="-70" dirty="0">
                <a:solidFill>
                  <a:srgbClr val="134F5C"/>
                </a:solidFill>
                <a:latin typeface="Verdana"/>
                <a:cs typeface="Verdana"/>
              </a:rPr>
              <a:t>customers </a:t>
            </a:r>
            <a:r>
              <a:rPr sz="1800" b="1" spc="-65" dirty="0">
                <a:solidFill>
                  <a:srgbClr val="134F5C"/>
                </a:solidFill>
                <a:latin typeface="Verdana"/>
                <a:cs typeface="Verdana"/>
              </a:rPr>
              <a:t>into groups </a:t>
            </a:r>
            <a:r>
              <a:rPr sz="1800" b="1" spc="-55" dirty="0">
                <a:solidFill>
                  <a:srgbClr val="134F5C"/>
                </a:solidFill>
                <a:latin typeface="Verdana"/>
                <a:cs typeface="Verdana"/>
              </a:rPr>
              <a:t>that </a:t>
            </a:r>
            <a:r>
              <a:rPr sz="1800" b="1" spc="-60" dirty="0">
                <a:solidFill>
                  <a:srgbClr val="134F5C"/>
                </a:solidFill>
                <a:latin typeface="Verdana"/>
                <a:cs typeface="Verdana"/>
              </a:rPr>
              <a:t>reﬂect </a:t>
            </a:r>
            <a:r>
              <a:rPr sz="1800" b="1" spc="-80" dirty="0">
                <a:solidFill>
                  <a:srgbClr val="134F5C"/>
                </a:solidFill>
                <a:latin typeface="Verdana"/>
                <a:cs typeface="Verdana"/>
              </a:rPr>
              <a:t>similarity </a:t>
            </a:r>
            <a:r>
              <a:rPr sz="1800" b="1" spc="-40" dirty="0">
                <a:solidFill>
                  <a:srgbClr val="134F5C"/>
                </a:solidFill>
                <a:latin typeface="Verdana"/>
                <a:cs typeface="Verdana"/>
              </a:rPr>
              <a:t>among </a:t>
            </a:r>
            <a:r>
              <a:rPr sz="1800" b="1" spc="-65" dirty="0">
                <a:solidFill>
                  <a:srgbClr val="134F5C"/>
                </a:solidFill>
                <a:latin typeface="Verdana"/>
                <a:cs typeface="Verdana"/>
              </a:rPr>
              <a:t>customers </a:t>
            </a:r>
            <a:r>
              <a:rPr sz="1800" b="1" spc="-60" dirty="0">
                <a:solidFill>
                  <a:srgbClr val="134F5C"/>
                </a:solidFill>
                <a:latin typeface="Verdana"/>
                <a:cs typeface="Verdana"/>
              </a:rPr>
              <a:t>in </a:t>
            </a:r>
            <a:r>
              <a:rPr sz="1800" b="1" spc="-55" dirty="0">
                <a:solidFill>
                  <a:srgbClr val="134F5C"/>
                </a:solidFill>
                <a:latin typeface="Verdana"/>
                <a:cs typeface="Verdana"/>
              </a:rPr>
              <a:t> each</a:t>
            </a:r>
            <a:r>
              <a:rPr sz="1800" b="1" spc="130" dirty="0">
                <a:solidFill>
                  <a:srgbClr val="134F5C"/>
                </a:solidFill>
                <a:latin typeface="Verdana"/>
                <a:cs typeface="Verdana"/>
              </a:rPr>
              <a:t> </a:t>
            </a:r>
            <a:r>
              <a:rPr sz="1800" b="1" spc="-80" dirty="0">
                <a:solidFill>
                  <a:srgbClr val="134F5C"/>
                </a:solidFill>
                <a:latin typeface="Verdana"/>
                <a:cs typeface="Verdana"/>
              </a:rPr>
              <a:t>group.</a:t>
            </a:r>
            <a:r>
              <a:rPr sz="1800" b="1" spc="135" dirty="0">
                <a:solidFill>
                  <a:srgbClr val="134F5C"/>
                </a:solidFill>
                <a:latin typeface="Verdana"/>
                <a:cs typeface="Verdana"/>
              </a:rPr>
              <a:t> </a:t>
            </a:r>
            <a:r>
              <a:rPr sz="1800" b="1" spc="-70" dirty="0">
                <a:solidFill>
                  <a:srgbClr val="134F5C"/>
                </a:solidFill>
                <a:latin typeface="Verdana"/>
                <a:cs typeface="Verdana"/>
              </a:rPr>
              <a:t>The</a:t>
            </a:r>
            <a:r>
              <a:rPr sz="1800" b="1" spc="135" dirty="0">
                <a:solidFill>
                  <a:srgbClr val="134F5C"/>
                </a:solidFill>
                <a:latin typeface="Verdana"/>
                <a:cs typeface="Verdana"/>
              </a:rPr>
              <a:t> </a:t>
            </a:r>
            <a:r>
              <a:rPr sz="1800" b="1" spc="-65" dirty="0">
                <a:solidFill>
                  <a:srgbClr val="134F5C"/>
                </a:solidFill>
                <a:latin typeface="Verdana"/>
                <a:cs typeface="Verdana"/>
              </a:rPr>
              <a:t>goal</a:t>
            </a:r>
            <a:r>
              <a:rPr sz="1800" b="1" spc="135" dirty="0">
                <a:solidFill>
                  <a:srgbClr val="134F5C"/>
                </a:solidFill>
                <a:latin typeface="Verdana"/>
                <a:cs typeface="Verdana"/>
              </a:rPr>
              <a:t> </a:t>
            </a:r>
            <a:r>
              <a:rPr sz="1800" b="1" spc="-65" dirty="0">
                <a:solidFill>
                  <a:srgbClr val="134F5C"/>
                </a:solidFill>
                <a:latin typeface="Verdana"/>
                <a:cs typeface="Verdana"/>
              </a:rPr>
              <a:t>of</a:t>
            </a:r>
            <a:r>
              <a:rPr sz="1800" b="1" spc="130" dirty="0">
                <a:solidFill>
                  <a:srgbClr val="134F5C"/>
                </a:solidFill>
                <a:latin typeface="Verdana"/>
                <a:cs typeface="Verdana"/>
              </a:rPr>
              <a:t> </a:t>
            </a:r>
            <a:r>
              <a:rPr sz="1800" b="1" spc="-45" dirty="0">
                <a:solidFill>
                  <a:srgbClr val="134F5C"/>
                </a:solidFill>
                <a:latin typeface="Verdana"/>
                <a:cs typeface="Verdana"/>
              </a:rPr>
              <a:t>segmenting</a:t>
            </a:r>
            <a:r>
              <a:rPr sz="1800" b="1" spc="135" dirty="0">
                <a:solidFill>
                  <a:srgbClr val="134F5C"/>
                </a:solidFill>
                <a:latin typeface="Verdana"/>
                <a:cs typeface="Verdana"/>
              </a:rPr>
              <a:t> </a:t>
            </a:r>
            <a:r>
              <a:rPr sz="1800" b="1" spc="-70" dirty="0">
                <a:solidFill>
                  <a:srgbClr val="134F5C"/>
                </a:solidFill>
                <a:latin typeface="Verdana"/>
                <a:cs typeface="Verdana"/>
              </a:rPr>
              <a:t>customers</a:t>
            </a:r>
            <a:r>
              <a:rPr sz="1800" b="1" spc="135" dirty="0">
                <a:solidFill>
                  <a:srgbClr val="134F5C"/>
                </a:solidFill>
                <a:latin typeface="Verdana"/>
                <a:cs typeface="Verdana"/>
              </a:rPr>
              <a:t> </a:t>
            </a:r>
            <a:r>
              <a:rPr sz="1800" b="1" spc="-95" dirty="0">
                <a:solidFill>
                  <a:srgbClr val="134F5C"/>
                </a:solidFill>
                <a:latin typeface="Verdana"/>
                <a:cs typeface="Verdana"/>
              </a:rPr>
              <a:t>is</a:t>
            </a:r>
            <a:r>
              <a:rPr sz="1800" b="1" spc="135" dirty="0">
                <a:solidFill>
                  <a:srgbClr val="134F5C"/>
                </a:solidFill>
                <a:latin typeface="Verdana"/>
                <a:cs typeface="Verdana"/>
              </a:rPr>
              <a:t> </a:t>
            </a:r>
            <a:r>
              <a:rPr sz="1800" b="1" spc="-65" dirty="0">
                <a:solidFill>
                  <a:srgbClr val="134F5C"/>
                </a:solidFill>
                <a:latin typeface="Verdana"/>
                <a:cs typeface="Verdana"/>
              </a:rPr>
              <a:t>to</a:t>
            </a:r>
            <a:r>
              <a:rPr sz="1800" b="1" spc="130" dirty="0">
                <a:solidFill>
                  <a:srgbClr val="134F5C"/>
                </a:solidFill>
                <a:latin typeface="Verdana"/>
                <a:cs typeface="Verdana"/>
              </a:rPr>
              <a:t> </a:t>
            </a:r>
            <a:r>
              <a:rPr sz="1800" b="1" spc="-40" dirty="0">
                <a:solidFill>
                  <a:srgbClr val="134F5C"/>
                </a:solidFill>
                <a:latin typeface="Verdana"/>
                <a:cs typeface="Verdana"/>
              </a:rPr>
              <a:t>decide</a:t>
            </a:r>
            <a:r>
              <a:rPr sz="1800" b="1" spc="135" dirty="0">
                <a:solidFill>
                  <a:srgbClr val="134F5C"/>
                </a:solidFill>
                <a:latin typeface="Verdana"/>
                <a:cs typeface="Verdana"/>
              </a:rPr>
              <a:t> </a:t>
            </a:r>
            <a:r>
              <a:rPr sz="1800" b="1" spc="-70" dirty="0">
                <a:solidFill>
                  <a:srgbClr val="134F5C"/>
                </a:solidFill>
                <a:latin typeface="Verdana"/>
                <a:cs typeface="Verdana"/>
              </a:rPr>
              <a:t>how </a:t>
            </a:r>
            <a:r>
              <a:rPr sz="1800" b="1" spc="-600" dirty="0">
                <a:solidFill>
                  <a:srgbClr val="134F5C"/>
                </a:solidFill>
                <a:latin typeface="Verdana"/>
                <a:cs typeface="Verdana"/>
              </a:rPr>
              <a:t> </a:t>
            </a:r>
            <a:r>
              <a:rPr sz="1800" b="1" spc="-65" dirty="0">
                <a:solidFill>
                  <a:srgbClr val="134F5C"/>
                </a:solidFill>
                <a:latin typeface="Verdana"/>
                <a:cs typeface="Verdana"/>
              </a:rPr>
              <a:t>to </a:t>
            </a:r>
            <a:r>
              <a:rPr sz="1800" b="1" spc="-85" dirty="0">
                <a:solidFill>
                  <a:srgbClr val="134F5C"/>
                </a:solidFill>
                <a:latin typeface="Verdana"/>
                <a:cs typeface="Verdana"/>
              </a:rPr>
              <a:t>relate </a:t>
            </a:r>
            <a:r>
              <a:rPr sz="1800" b="1" spc="-65" dirty="0">
                <a:solidFill>
                  <a:srgbClr val="134F5C"/>
                </a:solidFill>
                <a:latin typeface="Verdana"/>
                <a:cs typeface="Verdana"/>
              </a:rPr>
              <a:t>to </a:t>
            </a:r>
            <a:r>
              <a:rPr sz="1800" b="1" spc="-70" dirty="0">
                <a:solidFill>
                  <a:srgbClr val="134F5C"/>
                </a:solidFill>
                <a:latin typeface="Verdana"/>
                <a:cs typeface="Verdana"/>
              </a:rPr>
              <a:t>customers </a:t>
            </a:r>
            <a:r>
              <a:rPr sz="1800" b="1" spc="-60" dirty="0">
                <a:solidFill>
                  <a:srgbClr val="134F5C"/>
                </a:solidFill>
                <a:latin typeface="Verdana"/>
                <a:cs typeface="Verdana"/>
              </a:rPr>
              <a:t>in </a:t>
            </a:r>
            <a:r>
              <a:rPr sz="1800" b="1" spc="-55" dirty="0">
                <a:solidFill>
                  <a:srgbClr val="134F5C"/>
                </a:solidFill>
                <a:latin typeface="Verdana"/>
                <a:cs typeface="Verdana"/>
              </a:rPr>
              <a:t>each </a:t>
            </a:r>
            <a:r>
              <a:rPr sz="1800" b="1" spc="-50" dirty="0">
                <a:solidFill>
                  <a:srgbClr val="134F5C"/>
                </a:solidFill>
                <a:latin typeface="Verdana"/>
                <a:cs typeface="Verdana"/>
              </a:rPr>
              <a:t>segment </a:t>
            </a:r>
            <a:r>
              <a:rPr sz="1800" b="1" spc="-60" dirty="0">
                <a:solidFill>
                  <a:srgbClr val="134F5C"/>
                </a:solidFill>
                <a:latin typeface="Verdana"/>
                <a:cs typeface="Verdana"/>
              </a:rPr>
              <a:t>in </a:t>
            </a:r>
            <a:r>
              <a:rPr sz="1800" b="1" spc="-80" dirty="0">
                <a:solidFill>
                  <a:srgbClr val="134F5C"/>
                </a:solidFill>
                <a:latin typeface="Verdana"/>
                <a:cs typeface="Verdana"/>
              </a:rPr>
              <a:t>order </a:t>
            </a:r>
            <a:r>
              <a:rPr sz="1800" b="1" spc="-65" dirty="0">
                <a:solidFill>
                  <a:srgbClr val="134F5C"/>
                </a:solidFill>
                <a:latin typeface="Verdana"/>
                <a:cs typeface="Verdana"/>
              </a:rPr>
              <a:t>to </a:t>
            </a:r>
            <a:r>
              <a:rPr sz="1800" b="1" spc="-75" dirty="0">
                <a:solidFill>
                  <a:srgbClr val="134F5C"/>
                </a:solidFill>
                <a:latin typeface="Verdana"/>
                <a:cs typeface="Verdana"/>
              </a:rPr>
              <a:t>maximize </a:t>
            </a:r>
            <a:r>
              <a:rPr sz="1800" b="1" spc="-45" dirty="0">
                <a:solidFill>
                  <a:srgbClr val="134F5C"/>
                </a:solidFill>
                <a:latin typeface="Verdana"/>
                <a:cs typeface="Verdana"/>
              </a:rPr>
              <a:t>the </a:t>
            </a:r>
            <a:r>
              <a:rPr sz="1800" b="1" spc="-40" dirty="0">
                <a:solidFill>
                  <a:srgbClr val="134F5C"/>
                </a:solidFill>
                <a:latin typeface="Verdana"/>
                <a:cs typeface="Verdana"/>
              </a:rPr>
              <a:t> </a:t>
            </a:r>
            <a:r>
              <a:rPr sz="1800" b="1" spc="-130" dirty="0">
                <a:solidFill>
                  <a:srgbClr val="134F5C"/>
                </a:solidFill>
                <a:latin typeface="Verdana"/>
                <a:cs typeface="Verdana"/>
              </a:rPr>
              <a:t>v</a:t>
            </a:r>
            <a:r>
              <a:rPr sz="1800" b="1" spc="-70" dirty="0">
                <a:solidFill>
                  <a:srgbClr val="134F5C"/>
                </a:solidFill>
                <a:latin typeface="Verdana"/>
                <a:cs typeface="Verdana"/>
              </a:rPr>
              <a:t>alue</a:t>
            </a:r>
            <a:r>
              <a:rPr sz="1800" b="1" spc="-110" dirty="0">
                <a:solidFill>
                  <a:srgbClr val="134F5C"/>
                </a:solidFill>
                <a:latin typeface="Verdana"/>
                <a:cs typeface="Verdana"/>
              </a:rPr>
              <a:t> </a:t>
            </a:r>
            <a:r>
              <a:rPr sz="1800" b="1" spc="-65" dirty="0">
                <a:solidFill>
                  <a:srgbClr val="134F5C"/>
                </a:solidFill>
                <a:latin typeface="Verdana"/>
                <a:cs typeface="Verdana"/>
              </a:rPr>
              <a:t>of</a:t>
            </a:r>
            <a:r>
              <a:rPr sz="1800" b="1" spc="-110" dirty="0">
                <a:solidFill>
                  <a:srgbClr val="134F5C"/>
                </a:solidFill>
                <a:latin typeface="Verdana"/>
                <a:cs typeface="Verdana"/>
              </a:rPr>
              <a:t> </a:t>
            </a:r>
            <a:r>
              <a:rPr sz="1800" b="1" spc="-90" dirty="0">
                <a:solidFill>
                  <a:srgbClr val="134F5C"/>
                </a:solidFill>
                <a:latin typeface="Verdana"/>
                <a:cs typeface="Verdana"/>
              </a:rPr>
              <a:t>ea</a:t>
            </a:r>
            <a:r>
              <a:rPr sz="1800" b="1" spc="-10" dirty="0">
                <a:solidFill>
                  <a:srgbClr val="134F5C"/>
                </a:solidFill>
                <a:latin typeface="Verdana"/>
                <a:cs typeface="Verdana"/>
              </a:rPr>
              <a:t>c</a:t>
            </a:r>
            <a:r>
              <a:rPr sz="1800" b="1" spc="-40" dirty="0">
                <a:solidFill>
                  <a:srgbClr val="134F5C"/>
                </a:solidFill>
                <a:latin typeface="Verdana"/>
                <a:cs typeface="Verdana"/>
              </a:rPr>
              <a:t>h</a:t>
            </a:r>
            <a:r>
              <a:rPr sz="1800" b="1" spc="-110" dirty="0">
                <a:solidFill>
                  <a:srgbClr val="134F5C"/>
                </a:solidFill>
                <a:latin typeface="Verdana"/>
                <a:cs typeface="Verdana"/>
              </a:rPr>
              <a:t> </a:t>
            </a:r>
            <a:r>
              <a:rPr sz="1800" b="1" spc="-55" dirty="0">
                <a:solidFill>
                  <a:srgbClr val="134F5C"/>
                </a:solidFill>
                <a:latin typeface="Verdana"/>
                <a:cs typeface="Verdana"/>
              </a:rPr>
              <a:t>cus</a:t>
            </a:r>
            <a:r>
              <a:rPr sz="1800" b="1" spc="-75" dirty="0">
                <a:solidFill>
                  <a:srgbClr val="134F5C"/>
                </a:solidFill>
                <a:latin typeface="Verdana"/>
                <a:cs typeface="Verdana"/>
              </a:rPr>
              <a:t>t</a:t>
            </a:r>
            <a:r>
              <a:rPr sz="1800" b="1" spc="-30" dirty="0">
                <a:solidFill>
                  <a:srgbClr val="134F5C"/>
                </a:solidFill>
                <a:latin typeface="Verdana"/>
                <a:cs typeface="Verdana"/>
              </a:rPr>
              <a:t>o</a:t>
            </a:r>
            <a:r>
              <a:rPr sz="1800" b="1" spc="-40" dirty="0">
                <a:solidFill>
                  <a:srgbClr val="134F5C"/>
                </a:solidFill>
                <a:latin typeface="Verdana"/>
                <a:cs typeface="Verdana"/>
              </a:rPr>
              <a:t>m</a:t>
            </a:r>
            <a:r>
              <a:rPr sz="1800" b="1" spc="-90" dirty="0">
                <a:solidFill>
                  <a:srgbClr val="134F5C"/>
                </a:solidFill>
                <a:latin typeface="Verdana"/>
                <a:cs typeface="Verdana"/>
              </a:rPr>
              <a:t>er</a:t>
            </a:r>
            <a:r>
              <a:rPr sz="1800" b="1" spc="-110" dirty="0">
                <a:solidFill>
                  <a:srgbClr val="134F5C"/>
                </a:solidFill>
                <a:latin typeface="Verdana"/>
                <a:cs typeface="Verdana"/>
              </a:rPr>
              <a:t> </a:t>
            </a:r>
            <a:r>
              <a:rPr sz="1800" b="1" spc="-70" dirty="0">
                <a:solidFill>
                  <a:srgbClr val="134F5C"/>
                </a:solidFill>
                <a:latin typeface="Verdana"/>
                <a:cs typeface="Verdana"/>
              </a:rPr>
              <a:t>t</a:t>
            </a:r>
            <a:r>
              <a:rPr sz="1800" b="1" spc="-60" dirty="0">
                <a:solidFill>
                  <a:srgbClr val="134F5C"/>
                </a:solidFill>
                <a:latin typeface="Verdana"/>
                <a:cs typeface="Verdana"/>
              </a:rPr>
              <a:t>o</a:t>
            </a:r>
            <a:r>
              <a:rPr sz="1800" b="1" spc="-110" dirty="0">
                <a:solidFill>
                  <a:srgbClr val="134F5C"/>
                </a:solidFill>
                <a:latin typeface="Verdana"/>
                <a:cs typeface="Verdana"/>
              </a:rPr>
              <a:t> </a:t>
            </a:r>
            <a:r>
              <a:rPr sz="1800" b="1" spc="-30" dirty="0">
                <a:solidFill>
                  <a:srgbClr val="134F5C"/>
                </a:solidFill>
                <a:latin typeface="Verdana"/>
                <a:cs typeface="Verdana"/>
              </a:rPr>
              <a:t>t</a:t>
            </a:r>
            <a:r>
              <a:rPr sz="1800" b="1" spc="-45" dirty="0">
                <a:solidFill>
                  <a:srgbClr val="134F5C"/>
                </a:solidFill>
                <a:latin typeface="Verdana"/>
                <a:cs typeface="Verdana"/>
              </a:rPr>
              <a:t>h</a:t>
            </a:r>
            <a:r>
              <a:rPr sz="1800" b="1" spc="-60" dirty="0">
                <a:solidFill>
                  <a:srgbClr val="134F5C"/>
                </a:solidFill>
                <a:latin typeface="Verdana"/>
                <a:cs typeface="Verdana"/>
              </a:rPr>
              <a:t>e</a:t>
            </a:r>
            <a:r>
              <a:rPr sz="1800" b="1" spc="-110" dirty="0">
                <a:solidFill>
                  <a:srgbClr val="134F5C"/>
                </a:solidFill>
                <a:latin typeface="Verdana"/>
                <a:cs typeface="Verdana"/>
              </a:rPr>
              <a:t> </a:t>
            </a:r>
            <a:r>
              <a:rPr sz="1800" b="1" spc="-55" dirty="0">
                <a:solidFill>
                  <a:srgbClr val="134F5C"/>
                </a:solidFill>
                <a:latin typeface="Verdana"/>
                <a:cs typeface="Verdana"/>
              </a:rPr>
              <a:t>busi</a:t>
            </a:r>
            <a:r>
              <a:rPr sz="1800" b="1" spc="-60" dirty="0">
                <a:solidFill>
                  <a:srgbClr val="134F5C"/>
                </a:solidFill>
                <a:latin typeface="Verdana"/>
                <a:cs typeface="Verdana"/>
              </a:rPr>
              <a:t>n</a:t>
            </a:r>
            <a:r>
              <a:rPr sz="1800" b="1" spc="-120" dirty="0">
                <a:solidFill>
                  <a:srgbClr val="134F5C"/>
                </a:solidFill>
                <a:latin typeface="Verdana"/>
                <a:cs typeface="Verdana"/>
              </a:rPr>
              <a:t>ess.</a:t>
            </a:r>
            <a:endParaRPr sz="1800">
              <a:latin typeface="Verdana"/>
              <a:cs typeface="Verdana"/>
            </a:endParaRPr>
          </a:p>
          <a:p>
            <a:pPr marL="469900" marR="11430" indent="-457200" algn="just">
              <a:lnSpc>
                <a:spcPct val="114999"/>
              </a:lnSpc>
              <a:buFont typeface="MS PGothic"/>
              <a:buChar char="➢"/>
              <a:tabLst>
                <a:tab pos="469900" algn="l"/>
              </a:tabLst>
            </a:pPr>
            <a:r>
              <a:rPr sz="1800" b="1" spc="-65" dirty="0">
                <a:solidFill>
                  <a:srgbClr val="134F5C"/>
                </a:solidFill>
                <a:latin typeface="Verdana"/>
                <a:cs typeface="Verdana"/>
              </a:rPr>
              <a:t>Customer </a:t>
            </a:r>
            <a:r>
              <a:rPr sz="1800" b="1" spc="-55" dirty="0">
                <a:solidFill>
                  <a:srgbClr val="134F5C"/>
                </a:solidFill>
                <a:latin typeface="Verdana"/>
                <a:cs typeface="Verdana"/>
              </a:rPr>
              <a:t>segmentation </a:t>
            </a:r>
            <a:r>
              <a:rPr sz="1800" b="1" spc="-85" dirty="0">
                <a:solidFill>
                  <a:srgbClr val="134F5C"/>
                </a:solidFill>
                <a:latin typeface="Verdana"/>
                <a:cs typeface="Verdana"/>
              </a:rPr>
              <a:t>has </a:t>
            </a:r>
            <a:r>
              <a:rPr sz="1800" b="1" spc="-45" dirty="0">
                <a:solidFill>
                  <a:srgbClr val="134F5C"/>
                </a:solidFill>
                <a:latin typeface="Verdana"/>
                <a:cs typeface="Verdana"/>
              </a:rPr>
              <a:t>the </a:t>
            </a:r>
            <a:r>
              <a:rPr sz="1800" b="1" spc="-60" dirty="0">
                <a:solidFill>
                  <a:srgbClr val="134F5C"/>
                </a:solidFill>
                <a:latin typeface="Verdana"/>
                <a:cs typeface="Verdana"/>
              </a:rPr>
              <a:t>potential </a:t>
            </a:r>
            <a:r>
              <a:rPr sz="1800" b="1" spc="-65" dirty="0">
                <a:solidFill>
                  <a:srgbClr val="134F5C"/>
                </a:solidFill>
                <a:latin typeface="Verdana"/>
                <a:cs typeface="Verdana"/>
              </a:rPr>
              <a:t>to </a:t>
            </a:r>
            <a:r>
              <a:rPr sz="1800" b="1" spc="-85" dirty="0">
                <a:solidFill>
                  <a:srgbClr val="134F5C"/>
                </a:solidFill>
                <a:latin typeface="Verdana"/>
                <a:cs typeface="Verdana"/>
              </a:rPr>
              <a:t>allow marketers </a:t>
            </a:r>
            <a:r>
              <a:rPr sz="1800" b="1" spc="-65" dirty="0">
                <a:solidFill>
                  <a:srgbClr val="134F5C"/>
                </a:solidFill>
                <a:latin typeface="Verdana"/>
                <a:cs typeface="Verdana"/>
              </a:rPr>
              <a:t>to </a:t>
            </a:r>
            <a:r>
              <a:rPr sz="1800" b="1" spc="-60" dirty="0">
                <a:solidFill>
                  <a:srgbClr val="134F5C"/>
                </a:solidFill>
                <a:latin typeface="Verdana"/>
                <a:cs typeface="Verdana"/>
              </a:rPr>
              <a:t> </a:t>
            </a:r>
            <a:r>
              <a:rPr sz="1800" b="1" spc="-80" dirty="0">
                <a:solidFill>
                  <a:srgbClr val="134F5C"/>
                </a:solidFill>
                <a:latin typeface="Verdana"/>
                <a:cs typeface="Verdana"/>
              </a:rPr>
              <a:t>address </a:t>
            </a:r>
            <a:r>
              <a:rPr sz="1800" b="1" spc="-55" dirty="0">
                <a:solidFill>
                  <a:srgbClr val="134F5C"/>
                </a:solidFill>
                <a:latin typeface="Verdana"/>
                <a:cs typeface="Verdana"/>
              </a:rPr>
              <a:t>each </a:t>
            </a:r>
            <a:r>
              <a:rPr sz="1800" b="1" spc="-60" dirty="0">
                <a:solidFill>
                  <a:srgbClr val="134F5C"/>
                </a:solidFill>
                <a:latin typeface="Verdana"/>
                <a:cs typeface="Verdana"/>
              </a:rPr>
              <a:t>customer in </a:t>
            </a:r>
            <a:r>
              <a:rPr sz="1800" b="1" spc="-45" dirty="0">
                <a:solidFill>
                  <a:srgbClr val="134F5C"/>
                </a:solidFill>
                <a:latin typeface="Verdana"/>
                <a:cs typeface="Verdana"/>
              </a:rPr>
              <a:t>the </a:t>
            </a:r>
            <a:r>
              <a:rPr sz="1800" b="1" spc="-55" dirty="0">
                <a:solidFill>
                  <a:srgbClr val="134F5C"/>
                </a:solidFill>
                <a:latin typeface="Verdana"/>
                <a:cs typeface="Verdana"/>
              </a:rPr>
              <a:t>most </a:t>
            </a:r>
            <a:r>
              <a:rPr sz="1800" b="1" spc="-60" dirty="0">
                <a:solidFill>
                  <a:srgbClr val="134F5C"/>
                </a:solidFill>
                <a:latin typeface="Verdana"/>
                <a:cs typeface="Verdana"/>
              </a:rPr>
              <a:t>effective </a:t>
            </a:r>
            <a:r>
              <a:rPr sz="1800" b="1" spc="-140" dirty="0">
                <a:solidFill>
                  <a:srgbClr val="134F5C"/>
                </a:solidFill>
                <a:latin typeface="Verdana"/>
                <a:cs typeface="Verdana"/>
              </a:rPr>
              <a:t>way. </a:t>
            </a:r>
            <a:r>
              <a:rPr sz="1800" b="1" spc="-55" dirty="0">
                <a:solidFill>
                  <a:srgbClr val="134F5C"/>
                </a:solidFill>
                <a:latin typeface="Verdana"/>
                <a:cs typeface="Verdana"/>
              </a:rPr>
              <a:t>Using </a:t>
            </a:r>
            <a:r>
              <a:rPr sz="1800" b="1" spc="-45" dirty="0">
                <a:solidFill>
                  <a:srgbClr val="134F5C"/>
                </a:solidFill>
                <a:latin typeface="Verdana"/>
                <a:cs typeface="Verdana"/>
              </a:rPr>
              <a:t>the </a:t>
            </a:r>
            <a:r>
              <a:rPr sz="1800" b="1" spc="-75" dirty="0">
                <a:solidFill>
                  <a:srgbClr val="134F5C"/>
                </a:solidFill>
                <a:latin typeface="Verdana"/>
                <a:cs typeface="Verdana"/>
              </a:rPr>
              <a:t>large </a:t>
            </a:r>
            <a:r>
              <a:rPr sz="1800" b="1" spc="-70" dirty="0">
                <a:solidFill>
                  <a:srgbClr val="134F5C"/>
                </a:solidFill>
                <a:latin typeface="Verdana"/>
                <a:cs typeface="Verdana"/>
              </a:rPr>
              <a:t> </a:t>
            </a:r>
            <a:r>
              <a:rPr sz="1800" b="1" spc="-50" dirty="0">
                <a:solidFill>
                  <a:srgbClr val="134F5C"/>
                </a:solidFill>
                <a:latin typeface="Verdana"/>
                <a:cs typeface="Verdana"/>
              </a:rPr>
              <a:t>amount </a:t>
            </a:r>
            <a:r>
              <a:rPr sz="1800" b="1" spc="-65" dirty="0">
                <a:solidFill>
                  <a:srgbClr val="134F5C"/>
                </a:solidFill>
                <a:latin typeface="Verdana"/>
                <a:cs typeface="Verdana"/>
              </a:rPr>
              <a:t>of </a:t>
            </a:r>
            <a:r>
              <a:rPr sz="1800" b="1" spc="-60" dirty="0">
                <a:solidFill>
                  <a:srgbClr val="134F5C"/>
                </a:solidFill>
                <a:latin typeface="Verdana"/>
                <a:cs typeface="Verdana"/>
              </a:rPr>
              <a:t>data </a:t>
            </a:r>
            <a:r>
              <a:rPr sz="1800" b="1" spc="-80" dirty="0">
                <a:solidFill>
                  <a:srgbClr val="134F5C"/>
                </a:solidFill>
                <a:latin typeface="Verdana"/>
                <a:cs typeface="Verdana"/>
              </a:rPr>
              <a:t>available </a:t>
            </a:r>
            <a:r>
              <a:rPr sz="1800" b="1" spc="-50" dirty="0">
                <a:solidFill>
                  <a:srgbClr val="134F5C"/>
                </a:solidFill>
                <a:latin typeface="Verdana"/>
                <a:cs typeface="Verdana"/>
              </a:rPr>
              <a:t>on </a:t>
            </a:r>
            <a:r>
              <a:rPr sz="1800" b="1" spc="-65" dirty="0">
                <a:solidFill>
                  <a:srgbClr val="134F5C"/>
                </a:solidFill>
                <a:latin typeface="Verdana"/>
                <a:cs typeface="Verdana"/>
              </a:rPr>
              <a:t>customers </a:t>
            </a:r>
            <a:r>
              <a:rPr sz="1800" b="1" spc="-120" dirty="0">
                <a:solidFill>
                  <a:srgbClr val="134F5C"/>
                </a:solidFill>
                <a:latin typeface="Verdana"/>
                <a:cs typeface="Verdana"/>
              </a:rPr>
              <a:t>(and </a:t>
            </a:r>
            <a:r>
              <a:rPr sz="1800" b="1" spc="-60" dirty="0">
                <a:solidFill>
                  <a:srgbClr val="134F5C"/>
                </a:solidFill>
                <a:latin typeface="Verdana"/>
                <a:cs typeface="Verdana"/>
              </a:rPr>
              <a:t>potential </a:t>
            </a:r>
            <a:r>
              <a:rPr sz="1800" b="1" spc="-105" dirty="0">
                <a:solidFill>
                  <a:srgbClr val="134F5C"/>
                </a:solidFill>
                <a:latin typeface="Verdana"/>
                <a:cs typeface="Verdana"/>
              </a:rPr>
              <a:t>customers), </a:t>
            </a:r>
            <a:r>
              <a:rPr sz="1800" b="1" spc="-605" dirty="0">
                <a:solidFill>
                  <a:srgbClr val="134F5C"/>
                </a:solidFill>
                <a:latin typeface="Verdana"/>
                <a:cs typeface="Verdana"/>
              </a:rPr>
              <a:t> </a:t>
            </a:r>
            <a:r>
              <a:rPr sz="1800" b="1" spc="-95" dirty="0">
                <a:solidFill>
                  <a:srgbClr val="134F5C"/>
                </a:solidFill>
                <a:latin typeface="Verdana"/>
                <a:cs typeface="Verdana"/>
              </a:rPr>
              <a:t>a</a:t>
            </a:r>
            <a:r>
              <a:rPr sz="1800" b="1" spc="-90" dirty="0">
                <a:solidFill>
                  <a:srgbClr val="134F5C"/>
                </a:solidFill>
                <a:latin typeface="Verdana"/>
                <a:cs typeface="Verdana"/>
              </a:rPr>
              <a:t> </a:t>
            </a:r>
            <a:r>
              <a:rPr sz="1800" b="1" spc="-60" dirty="0">
                <a:solidFill>
                  <a:srgbClr val="134F5C"/>
                </a:solidFill>
                <a:latin typeface="Verdana"/>
                <a:cs typeface="Verdana"/>
              </a:rPr>
              <a:t>customer </a:t>
            </a:r>
            <a:r>
              <a:rPr sz="1800" b="1" spc="-55" dirty="0">
                <a:solidFill>
                  <a:srgbClr val="134F5C"/>
                </a:solidFill>
                <a:latin typeface="Verdana"/>
                <a:cs typeface="Verdana"/>
              </a:rPr>
              <a:t>segmentation </a:t>
            </a:r>
            <a:r>
              <a:rPr sz="1800" b="1" spc="-90" dirty="0">
                <a:solidFill>
                  <a:srgbClr val="134F5C"/>
                </a:solidFill>
                <a:latin typeface="Verdana"/>
                <a:cs typeface="Verdana"/>
              </a:rPr>
              <a:t>analysis allows </a:t>
            </a:r>
            <a:r>
              <a:rPr sz="1800" b="1" spc="-85" dirty="0">
                <a:solidFill>
                  <a:srgbClr val="134F5C"/>
                </a:solidFill>
                <a:latin typeface="Verdana"/>
                <a:cs typeface="Verdana"/>
              </a:rPr>
              <a:t>marketers </a:t>
            </a:r>
            <a:r>
              <a:rPr sz="1800" b="1" spc="-65" dirty="0">
                <a:solidFill>
                  <a:srgbClr val="134F5C"/>
                </a:solidFill>
                <a:latin typeface="Verdana"/>
                <a:cs typeface="Verdana"/>
              </a:rPr>
              <a:t>to </a:t>
            </a:r>
            <a:r>
              <a:rPr sz="1800" b="1" spc="-55" dirty="0">
                <a:solidFill>
                  <a:srgbClr val="134F5C"/>
                </a:solidFill>
                <a:latin typeface="Verdana"/>
                <a:cs typeface="Verdana"/>
              </a:rPr>
              <a:t>identify </a:t>
            </a:r>
            <a:r>
              <a:rPr sz="1800" b="1" spc="-50" dirty="0">
                <a:solidFill>
                  <a:srgbClr val="134F5C"/>
                </a:solidFill>
                <a:latin typeface="Verdana"/>
                <a:cs typeface="Verdana"/>
              </a:rPr>
              <a:t> </a:t>
            </a:r>
            <a:r>
              <a:rPr sz="1800" b="1" spc="-70" dirty="0">
                <a:solidFill>
                  <a:srgbClr val="134F5C"/>
                </a:solidFill>
                <a:latin typeface="Verdana"/>
                <a:cs typeface="Verdana"/>
              </a:rPr>
              <a:t>discrete</a:t>
            </a:r>
            <a:r>
              <a:rPr sz="1800" b="1" spc="-65" dirty="0">
                <a:solidFill>
                  <a:srgbClr val="134F5C"/>
                </a:solidFill>
                <a:latin typeface="Verdana"/>
                <a:cs typeface="Verdana"/>
              </a:rPr>
              <a:t> groups</a:t>
            </a:r>
            <a:r>
              <a:rPr sz="1800" b="1" spc="-60" dirty="0">
                <a:solidFill>
                  <a:srgbClr val="134F5C"/>
                </a:solidFill>
                <a:latin typeface="Verdana"/>
                <a:cs typeface="Verdana"/>
              </a:rPr>
              <a:t> </a:t>
            </a:r>
            <a:r>
              <a:rPr sz="1800" b="1" spc="-65" dirty="0">
                <a:solidFill>
                  <a:srgbClr val="134F5C"/>
                </a:solidFill>
                <a:latin typeface="Verdana"/>
                <a:cs typeface="Verdana"/>
              </a:rPr>
              <a:t>of</a:t>
            </a:r>
            <a:r>
              <a:rPr sz="1800" b="1" spc="-60" dirty="0">
                <a:solidFill>
                  <a:srgbClr val="134F5C"/>
                </a:solidFill>
                <a:latin typeface="Verdana"/>
                <a:cs typeface="Verdana"/>
              </a:rPr>
              <a:t> </a:t>
            </a:r>
            <a:r>
              <a:rPr sz="1800" b="1" spc="-65" dirty="0">
                <a:solidFill>
                  <a:srgbClr val="134F5C"/>
                </a:solidFill>
                <a:latin typeface="Verdana"/>
                <a:cs typeface="Verdana"/>
              </a:rPr>
              <a:t>customers</a:t>
            </a:r>
            <a:r>
              <a:rPr sz="1800" b="1" spc="-60" dirty="0">
                <a:solidFill>
                  <a:srgbClr val="134F5C"/>
                </a:solidFill>
                <a:latin typeface="Verdana"/>
                <a:cs typeface="Verdana"/>
              </a:rPr>
              <a:t> with</a:t>
            </a:r>
            <a:r>
              <a:rPr sz="1800" b="1" spc="-55" dirty="0">
                <a:solidFill>
                  <a:srgbClr val="134F5C"/>
                </a:solidFill>
                <a:latin typeface="Verdana"/>
                <a:cs typeface="Verdana"/>
              </a:rPr>
              <a:t> </a:t>
            </a:r>
            <a:r>
              <a:rPr sz="1800" b="1" spc="-95" dirty="0">
                <a:solidFill>
                  <a:srgbClr val="134F5C"/>
                </a:solidFill>
                <a:latin typeface="Verdana"/>
                <a:cs typeface="Verdana"/>
              </a:rPr>
              <a:t>a</a:t>
            </a:r>
            <a:r>
              <a:rPr sz="1800" b="1" spc="-90" dirty="0">
                <a:solidFill>
                  <a:srgbClr val="134F5C"/>
                </a:solidFill>
                <a:latin typeface="Verdana"/>
                <a:cs typeface="Verdana"/>
              </a:rPr>
              <a:t> </a:t>
            </a:r>
            <a:r>
              <a:rPr sz="1800" b="1" spc="-40" dirty="0">
                <a:solidFill>
                  <a:srgbClr val="134F5C"/>
                </a:solidFill>
                <a:latin typeface="Verdana"/>
                <a:cs typeface="Verdana"/>
              </a:rPr>
              <a:t>high</a:t>
            </a:r>
            <a:r>
              <a:rPr sz="1800" b="1" spc="-35" dirty="0">
                <a:solidFill>
                  <a:srgbClr val="134F5C"/>
                </a:solidFill>
                <a:latin typeface="Verdana"/>
                <a:cs typeface="Verdana"/>
              </a:rPr>
              <a:t> </a:t>
            </a:r>
            <a:r>
              <a:rPr sz="1800" b="1" spc="-55" dirty="0">
                <a:solidFill>
                  <a:srgbClr val="134F5C"/>
                </a:solidFill>
                <a:latin typeface="Verdana"/>
                <a:cs typeface="Verdana"/>
              </a:rPr>
              <a:t>degree</a:t>
            </a:r>
            <a:r>
              <a:rPr sz="1800" b="1" spc="-50" dirty="0">
                <a:solidFill>
                  <a:srgbClr val="134F5C"/>
                </a:solidFill>
                <a:latin typeface="Verdana"/>
                <a:cs typeface="Verdana"/>
              </a:rPr>
              <a:t> </a:t>
            </a:r>
            <a:r>
              <a:rPr sz="1800" b="1" spc="-65" dirty="0">
                <a:solidFill>
                  <a:srgbClr val="134F5C"/>
                </a:solidFill>
                <a:latin typeface="Verdana"/>
                <a:cs typeface="Verdana"/>
              </a:rPr>
              <a:t>of</a:t>
            </a:r>
            <a:r>
              <a:rPr sz="1800" b="1" spc="-60" dirty="0">
                <a:solidFill>
                  <a:srgbClr val="134F5C"/>
                </a:solidFill>
                <a:latin typeface="Verdana"/>
                <a:cs typeface="Verdana"/>
              </a:rPr>
              <a:t> accuracy </a:t>
            </a:r>
            <a:r>
              <a:rPr sz="1800" b="1" spc="-605" dirty="0">
                <a:solidFill>
                  <a:srgbClr val="134F5C"/>
                </a:solidFill>
                <a:latin typeface="Verdana"/>
                <a:cs typeface="Verdana"/>
              </a:rPr>
              <a:t> </a:t>
            </a:r>
            <a:r>
              <a:rPr sz="1800" b="1" spc="-40" dirty="0">
                <a:solidFill>
                  <a:srgbClr val="134F5C"/>
                </a:solidFill>
                <a:latin typeface="Verdana"/>
                <a:cs typeface="Verdana"/>
              </a:rPr>
              <a:t>b</a:t>
            </a:r>
            <a:r>
              <a:rPr sz="1800" b="1" spc="-70" dirty="0">
                <a:solidFill>
                  <a:srgbClr val="134F5C"/>
                </a:solidFill>
                <a:latin typeface="Verdana"/>
                <a:cs typeface="Verdana"/>
              </a:rPr>
              <a:t>ased</a:t>
            </a:r>
            <a:r>
              <a:rPr sz="1800" b="1" spc="-110" dirty="0">
                <a:solidFill>
                  <a:srgbClr val="134F5C"/>
                </a:solidFill>
                <a:latin typeface="Verdana"/>
                <a:cs typeface="Verdana"/>
              </a:rPr>
              <a:t> </a:t>
            </a:r>
            <a:r>
              <a:rPr sz="1800" b="1" spc="-50" dirty="0">
                <a:solidFill>
                  <a:srgbClr val="134F5C"/>
                </a:solidFill>
                <a:latin typeface="Verdana"/>
                <a:cs typeface="Verdana"/>
              </a:rPr>
              <a:t>on</a:t>
            </a:r>
            <a:r>
              <a:rPr sz="1800" b="1" spc="-110" dirty="0">
                <a:solidFill>
                  <a:srgbClr val="134F5C"/>
                </a:solidFill>
                <a:latin typeface="Verdana"/>
                <a:cs typeface="Verdana"/>
              </a:rPr>
              <a:t> </a:t>
            </a:r>
            <a:r>
              <a:rPr sz="1800" b="1" spc="-25" dirty="0">
                <a:solidFill>
                  <a:srgbClr val="134F5C"/>
                </a:solidFill>
                <a:latin typeface="Verdana"/>
                <a:cs typeface="Verdana"/>
              </a:rPr>
              <a:t>de</a:t>
            </a:r>
            <a:r>
              <a:rPr sz="1800" b="1" spc="-35" dirty="0">
                <a:solidFill>
                  <a:srgbClr val="134F5C"/>
                </a:solidFill>
                <a:latin typeface="Verdana"/>
                <a:cs typeface="Verdana"/>
              </a:rPr>
              <a:t>m</a:t>
            </a:r>
            <a:r>
              <a:rPr sz="1800" b="1" spc="-65" dirty="0">
                <a:solidFill>
                  <a:srgbClr val="134F5C"/>
                </a:solidFill>
                <a:latin typeface="Verdana"/>
                <a:cs typeface="Verdana"/>
              </a:rPr>
              <a:t>ogr</a:t>
            </a:r>
            <a:r>
              <a:rPr sz="1800" b="1" spc="-45" dirty="0">
                <a:solidFill>
                  <a:srgbClr val="134F5C"/>
                </a:solidFill>
                <a:latin typeface="Verdana"/>
                <a:cs typeface="Verdana"/>
              </a:rPr>
              <a:t>aphi</a:t>
            </a:r>
            <a:r>
              <a:rPr sz="1800" b="1" spc="-15" dirty="0">
                <a:solidFill>
                  <a:srgbClr val="134F5C"/>
                </a:solidFill>
                <a:latin typeface="Verdana"/>
                <a:cs typeface="Verdana"/>
              </a:rPr>
              <a:t>c</a:t>
            </a:r>
            <a:r>
              <a:rPr sz="1800" b="1" spc="-180" dirty="0">
                <a:solidFill>
                  <a:srgbClr val="134F5C"/>
                </a:solidFill>
                <a:latin typeface="Verdana"/>
                <a:cs typeface="Verdana"/>
              </a:rPr>
              <a:t>,</a:t>
            </a:r>
            <a:r>
              <a:rPr sz="1800" b="1" spc="-110" dirty="0">
                <a:solidFill>
                  <a:srgbClr val="134F5C"/>
                </a:solidFill>
                <a:latin typeface="Verdana"/>
                <a:cs typeface="Verdana"/>
              </a:rPr>
              <a:t> </a:t>
            </a:r>
            <a:r>
              <a:rPr sz="1800" b="1" spc="-55" dirty="0">
                <a:solidFill>
                  <a:srgbClr val="134F5C"/>
                </a:solidFill>
                <a:latin typeface="Verdana"/>
                <a:cs typeface="Verdana"/>
              </a:rPr>
              <a:t>beh</a:t>
            </a:r>
            <a:r>
              <a:rPr sz="1800" b="1" spc="-75" dirty="0">
                <a:solidFill>
                  <a:srgbClr val="134F5C"/>
                </a:solidFill>
                <a:latin typeface="Verdana"/>
                <a:cs typeface="Verdana"/>
              </a:rPr>
              <a:t>a</a:t>
            </a:r>
            <a:r>
              <a:rPr sz="1800" b="1" spc="-90" dirty="0">
                <a:solidFill>
                  <a:srgbClr val="134F5C"/>
                </a:solidFill>
                <a:latin typeface="Verdana"/>
                <a:cs typeface="Verdana"/>
              </a:rPr>
              <a:t>vio</a:t>
            </a:r>
            <a:r>
              <a:rPr sz="1800" b="1" spc="-95" dirty="0">
                <a:solidFill>
                  <a:srgbClr val="134F5C"/>
                </a:solidFill>
                <a:latin typeface="Verdana"/>
                <a:cs typeface="Verdana"/>
              </a:rPr>
              <a:t>r</a:t>
            </a:r>
            <a:r>
              <a:rPr sz="1800" b="1" spc="-85" dirty="0">
                <a:solidFill>
                  <a:srgbClr val="134F5C"/>
                </a:solidFill>
                <a:latin typeface="Verdana"/>
                <a:cs typeface="Verdana"/>
              </a:rPr>
              <a:t>al</a:t>
            </a:r>
            <a:r>
              <a:rPr sz="1800" b="1" spc="-110" dirty="0">
                <a:solidFill>
                  <a:srgbClr val="134F5C"/>
                </a:solidFill>
                <a:latin typeface="Verdana"/>
                <a:cs typeface="Verdana"/>
              </a:rPr>
              <a:t> </a:t>
            </a:r>
            <a:r>
              <a:rPr sz="1800" b="1" spc="-65" dirty="0">
                <a:solidFill>
                  <a:srgbClr val="134F5C"/>
                </a:solidFill>
                <a:latin typeface="Verdana"/>
                <a:cs typeface="Verdana"/>
              </a:rPr>
              <a:t>an</a:t>
            </a:r>
            <a:r>
              <a:rPr sz="1800" b="1" spc="-15" dirty="0">
                <a:solidFill>
                  <a:srgbClr val="134F5C"/>
                </a:solidFill>
                <a:latin typeface="Verdana"/>
                <a:cs typeface="Verdana"/>
              </a:rPr>
              <a:t>d</a:t>
            </a:r>
            <a:r>
              <a:rPr sz="1800" b="1" spc="-110" dirty="0">
                <a:solidFill>
                  <a:srgbClr val="134F5C"/>
                </a:solidFill>
                <a:latin typeface="Verdana"/>
                <a:cs typeface="Verdana"/>
              </a:rPr>
              <a:t> </a:t>
            </a:r>
            <a:r>
              <a:rPr sz="1800" b="1" spc="-45" dirty="0">
                <a:solidFill>
                  <a:srgbClr val="134F5C"/>
                </a:solidFill>
                <a:latin typeface="Verdana"/>
                <a:cs typeface="Verdana"/>
              </a:rPr>
              <a:t>ot</a:t>
            </a:r>
            <a:r>
              <a:rPr sz="1800" b="1" spc="-50" dirty="0">
                <a:solidFill>
                  <a:srgbClr val="134F5C"/>
                </a:solidFill>
                <a:latin typeface="Verdana"/>
                <a:cs typeface="Verdana"/>
              </a:rPr>
              <a:t>h</a:t>
            </a:r>
            <a:r>
              <a:rPr sz="1800" b="1" spc="-90" dirty="0">
                <a:solidFill>
                  <a:srgbClr val="134F5C"/>
                </a:solidFill>
                <a:latin typeface="Verdana"/>
                <a:cs typeface="Verdana"/>
              </a:rPr>
              <a:t>er</a:t>
            </a:r>
            <a:r>
              <a:rPr sz="1800" b="1" spc="-110" dirty="0">
                <a:solidFill>
                  <a:srgbClr val="134F5C"/>
                </a:solidFill>
                <a:latin typeface="Verdana"/>
                <a:cs typeface="Verdana"/>
              </a:rPr>
              <a:t> </a:t>
            </a:r>
            <a:r>
              <a:rPr sz="1800" b="1" spc="-40" dirty="0">
                <a:solidFill>
                  <a:srgbClr val="134F5C"/>
                </a:solidFill>
                <a:latin typeface="Verdana"/>
                <a:cs typeface="Verdana"/>
              </a:rPr>
              <a:t>i</a:t>
            </a:r>
            <a:r>
              <a:rPr sz="1800" b="1" spc="-75" dirty="0">
                <a:solidFill>
                  <a:srgbClr val="134F5C"/>
                </a:solidFill>
                <a:latin typeface="Verdana"/>
                <a:cs typeface="Verdana"/>
              </a:rPr>
              <a:t>n</a:t>
            </a:r>
            <a:r>
              <a:rPr sz="1800" b="1" spc="-45" dirty="0">
                <a:solidFill>
                  <a:srgbClr val="134F5C"/>
                </a:solidFill>
                <a:latin typeface="Verdana"/>
                <a:cs typeface="Verdana"/>
              </a:rPr>
              <a:t>dica</a:t>
            </a:r>
            <a:r>
              <a:rPr sz="1800" b="1" spc="-65" dirty="0">
                <a:solidFill>
                  <a:srgbClr val="134F5C"/>
                </a:solidFill>
                <a:latin typeface="Verdana"/>
                <a:cs typeface="Verdana"/>
              </a:rPr>
              <a:t>t</a:t>
            </a:r>
            <a:r>
              <a:rPr sz="1800" b="1" spc="-105" dirty="0">
                <a:solidFill>
                  <a:srgbClr val="134F5C"/>
                </a:solidFill>
                <a:latin typeface="Verdana"/>
                <a:cs typeface="Verdana"/>
              </a:rPr>
              <a:t>o</a:t>
            </a:r>
            <a:r>
              <a:rPr sz="1800" b="1" spc="-80" dirty="0">
                <a:solidFill>
                  <a:srgbClr val="134F5C"/>
                </a:solidFill>
                <a:latin typeface="Verdana"/>
                <a:cs typeface="Verdana"/>
              </a:rPr>
              <a:t>r</a:t>
            </a:r>
            <a:r>
              <a:rPr sz="1800" b="1" spc="-150" dirty="0">
                <a:solidFill>
                  <a:srgbClr val="134F5C"/>
                </a:solidFill>
                <a:latin typeface="Verdana"/>
                <a:cs typeface="Verdana"/>
              </a:rPr>
              <a:t>s.</a:t>
            </a:r>
            <a:endParaRPr sz="1800">
              <a:latin typeface="Verdana"/>
              <a:cs typeface="Verdana"/>
            </a:endParaRPr>
          </a:p>
          <a:p>
            <a:pPr marL="469900" marR="5080" indent="-457200" algn="just">
              <a:lnSpc>
                <a:spcPct val="114999"/>
              </a:lnSpc>
              <a:buFont typeface="MS PGothic"/>
              <a:buChar char="➢"/>
              <a:tabLst>
                <a:tab pos="469900" algn="l"/>
              </a:tabLst>
            </a:pPr>
            <a:r>
              <a:rPr sz="1800" b="1" spc="-75" dirty="0">
                <a:solidFill>
                  <a:srgbClr val="134F5C"/>
                </a:solidFill>
                <a:latin typeface="Verdana"/>
                <a:cs typeface="Verdana"/>
              </a:rPr>
              <a:t>Given </a:t>
            </a:r>
            <a:r>
              <a:rPr sz="1800" b="1" spc="-45" dirty="0">
                <a:solidFill>
                  <a:srgbClr val="134F5C"/>
                </a:solidFill>
                <a:latin typeface="Verdana"/>
                <a:cs typeface="Verdana"/>
              </a:rPr>
              <a:t>the </a:t>
            </a:r>
            <a:r>
              <a:rPr sz="1800" b="1" spc="-80" dirty="0">
                <a:solidFill>
                  <a:srgbClr val="134F5C"/>
                </a:solidFill>
                <a:latin typeface="Verdana"/>
                <a:cs typeface="Verdana"/>
              </a:rPr>
              <a:t>dataset, </a:t>
            </a:r>
            <a:r>
              <a:rPr sz="1800" b="1" spc="-45" dirty="0">
                <a:solidFill>
                  <a:srgbClr val="134F5C"/>
                </a:solidFill>
                <a:latin typeface="Verdana"/>
                <a:cs typeface="Verdana"/>
              </a:rPr>
              <a:t>the </a:t>
            </a:r>
            <a:r>
              <a:rPr sz="1800" b="1" spc="-65" dirty="0">
                <a:solidFill>
                  <a:srgbClr val="134F5C"/>
                </a:solidFill>
                <a:latin typeface="Verdana"/>
                <a:cs typeface="Verdana"/>
              </a:rPr>
              <a:t>objective </a:t>
            </a:r>
            <a:r>
              <a:rPr sz="1800" b="1" spc="-95" dirty="0">
                <a:solidFill>
                  <a:srgbClr val="134F5C"/>
                </a:solidFill>
                <a:latin typeface="Verdana"/>
                <a:cs typeface="Verdana"/>
              </a:rPr>
              <a:t>is </a:t>
            </a:r>
            <a:r>
              <a:rPr sz="1800" b="1" spc="-65" dirty="0">
                <a:solidFill>
                  <a:srgbClr val="134F5C"/>
                </a:solidFill>
                <a:latin typeface="Verdana"/>
                <a:cs typeface="Verdana"/>
              </a:rPr>
              <a:t>to </a:t>
            </a:r>
            <a:r>
              <a:rPr sz="1800" b="1" spc="-45" dirty="0">
                <a:solidFill>
                  <a:srgbClr val="134F5C"/>
                </a:solidFill>
                <a:latin typeface="Verdana"/>
                <a:cs typeface="Verdana"/>
              </a:rPr>
              <a:t>build </a:t>
            </a:r>
            <a:r>
              <a:rPr sz="1800" b="1" spc="-95" dirty="0">
                <a:solidFill>
                  <a:srgbClr val="134F5C"/>
                </a:solidFill>
                <a:latin typeface="Verdana"/>
                <a:cs typeface="Verdana"/>
              </a:rPr>
              <a:t>a </a:t>
            </a:r>
            <a:r>
              <a:rPr sz="1800" b="1" spc="-60" dirty="0">
                <a:solidFill>
                  <a:srgbClr val="134F5C"/>
                </a:solidFill>
                <a:latin typeface="Verdana"/>
                <a:cs typeface="Verdana"/>
              </a:rPr>
              <a:t>clustering </a:t>
            </a:r>
            <a:r>
              <a:rPr sz="1800" b="1" spc="-45" dirty="0">
                <a:solidFill>
                  <a:srgbClr val="134F5C"/>
                </a:solidFill>
                <a:latin typeface="Verdana"/>
                <a:cs typeface="Verdana"/>
              </a:rPr>
              <a:t>model </a:t>
            </a:r>
            <a:r>
              <a:rPr sz="1800" b="1" spc="-55" dirty="0">
                <a:solidFill>
                  <a:srgbClr val="134F5C"/>
                </a:solidFill>
                <a:latin typeface="Verdana"/>
                <a:cs typeface="Verdana"/>
              </a:rPr>
              <a:t>that </a:t>
            </a:r>
            <a:r>
              <a:rPr sz="1800" b="1" spc="-605" dirty="0">
                <a:solidFill>
                  <a:srgbClr val="134F5C"/>
                </a:solidFill>
                <a:latin typeface="Verdana"/>
                <a:cs typeface="Verdana"/>
              </a:rPr>
              <a:t> </a:t>
            </a:r>
            <a:r>
              <a:rPr sz="1800" b="1" spc="-110" dirty="0">
                <a:solidFill>
                  <a:srgbClr val="134F5C"/>
                </a:solidFill>
                <a:latin typeface="Verdana"/>
                <a:cs typeface="Verdana"/>
              </a:rPr>
              <a:t>w</a:t>
            </a:r>
            <a:r>
              <a:rPr sz="1800" b="1" spc="-50" dirty="0">
                <a:solidFill>
                  <a:srgbClr val="134F5C"/>
                </a:solidFill>
                <a:latin typeface="Verdana"/>
                <a:cs typeface="Verdana"/>
              </a:rPr>
              <a:t>ould</a:t>
            </a:r>
            <a:r>
              <a:rPr sz="1800" b="1" spc="-110" dirty="0">
                <a:solidFill>
                  <a:srgbClr val="134F5C"/>
                </a:solidFill>
                <a:latin typeface="Verdana"/>
                <a:cs typeface="Verdana"/>
              </a:rPr>
              <a:t> </a:t>
            </a:r>
            <a:r>
              <a:rPr sz="1800" b="1" spc="-75" dirty="0">
                <a:solidFill>
                  <a:srgbClr val="134F5C"/>
                </a:solidFill>
                <a:latin typeface="Verdana"/>
                <a:cs typeface="Verdana"/>
              </a:rPr>
              <a:t>per</a:t>
            </a:r>
            <a:r>
              <a:rPr sz="1800" b="1" spc="-65" dirty="0">
                <a:solidFill>
                  <a:srgbClr val="134F5C"/>
                </a:solidFill>
                <a:latin typeface="Verdana"/>
                <a:cs typeface="Verdana"/>
              </a:rPr>
              <a:t>f</a:t>
            </a:r>
            <a:r>
              <a:rPr sz="1800" b="1" spc="-105" dirty="0">
                <a:solidFill>
                  <a:srgbClr val="134F5C"/>
                </a:solidFill>
                <a:latin typeface="Verdana"/>
                <a:cs typeface="Verdana"/>
              </a:rPr>
              <a:t>o</a:t>
            </a:r>
            <a:r>
              <a:rPr sz="1800" b="1" spc="-85" dirty="0">
                <a:solidFill>
                  <a:srgbClr val="134F5C"/>
                </a:solidFill>
                <a:latin typeface="Verdana"/>
                <a:cs typeface="Verdana"/>
              </a:rPr>
              <a:t>r</a:t>
            </a:r>
            <a:r>
              <a:rPr sz="1800" b="1" spc="-20" dirty="0">
                <a:solidFill>
                  <a:srgbClr val="134F5C"/>
                </a:solidFill>
                <a:latin typeface="Verdana"/>
                <a:cs typeface="Verdana"/>
              </a:rPr>
              <a:t>m</a:t>
            </a:r>
            <a:r>
              <a:rPr sz="1800" b="1" spc="-110" dirty="0">
                <a:solidFill>
                  <a:srgbClr val="134F5C"/>
                </a:solidFill>
                <a:latin typeface="Verdana"/>
                <a:cs typeface="Verdana"/>
              </a:rPr>
              <a:t> </a:t>
            </a:r>
            <a:r>
              <a:rPr sz="1800" b="1" spc="-55" dirty="0">
                <a:solidFill>
                  <a:srgbClr val="134F5C"/>
                </a:solidFill>
                <a:latin typeface="Verdana"/>
                <a:cs typeface="Verdana"/>
              </a:rPr>
              <a:t>cus</a:t>
            </a:r>
            <a:r>
              <a:rPr sz="1800" b="1" spc="-75" dirty="0">
                <a:solidFill>
                  <a:srgbClr val="134F5C"/>
                </a:solidFill>
                <a:latin typeface="Verdana"/>
                <a:cs typeface="Verdana"/>
              </a:rPr>
              <a:t>t</a:t>
            </a:r>
            <a:r>
              <a:rPr sz="1800" b="1" spc="-30" dirty="0">
                <a:solidFill>
                  <a:srgbClr val="134F5C"/>
                </a:solidFill>
                <a:latin typeface="Verdana"/>
                <a:cs typeface="Verdana"/>
              </a:rPr>
              <a:t>o</a:t>
            </a:r>
            <a:r>
              <a:rPr sz="1800" b="1" spc="-35" dirty="0">
                <a:solidFill>
                  <a:srgbClr val="134F5C"/>
                </a:solidFill>
                <a:latin typeface="Verdana"/>
                <a:cs typeface="Verdana"/>
              </a:rPr>
              <a:t>m</a:t>
            </a:r>
            <a:r>
              <a:rPr sz="1800" b="1" spc="-90" dirty="0">
                <a:solidFill>
                  <a:srgbClr val="134F5C"/>
                </a:solidFill>
                <a:latin typeface="Verdana"/>
                <a:cs typeface="Verdana"/>
              </a:rPr>
              <a:t>er</a:t>
            </a:r>
            <a:r>
              <a:rPr sz="1800" b="1" spc="-110" dirty="0">
                <a:solidFill>
                  <a:srgbClr val="134F5C"/>
                </a:solidFill>
                <a:latin typeface="Verdana"/>
                <a:cs typeface="Verdana"/>
              </a:rPr>
              <a:t> </a:t>
            </a:r>
            <a:r>
              <a:rPr sz="1800" b="1" spc="-45" dirty="0">
                <a:solidFill>
                  <a:srgbClr val="134F5C"/>
                </a:solidFill>
                <a:latin typeface="Verdana"/>
                <a:cs typeface="Verdana"/>
              </a:rPr>
              <a:t>seg</a:t>
            </a:r>
            <a:r>
              <a:rPr sz="1800" b="1" spc="-60" dirty="0">
                <a:solidFill>
                  <a:srgbClr val="134F5C"/>
                </a:solidFill>
                <a:latin typeface="Verdana"/>
                <a:cs typeface="Verdana"/>
              </a:rPr>
              <a:t>m</a:t>
            </a:r>
            <a:r>
              <a:rPr sz="1800" b="1" spc="-70" dirty="0">
                <a:solidFill>
                  <a:srgbClr val="134F5C"/>
                </a:solidFill>
                <a:latin typeface="Verdana"/>
                <a:cs typeface="Verdana"/>
              </a:rPr>
              <a:t>entation.</a:t>
            </a:r>
            <a:endParaRPr sz="1800">
              <a:latin typeface="Verdana"/>
              <a:cs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025" y="5969"/>
            <a:ext cx="6532245" cy="866775"/>
          </a:xfrm>
          <a:prstGeom prst="rect">
            <a:avLst/>
          </a:prstGeom>
        </p:spPr>
        <p:txBody>
          <a:bodyPr vert="horz" wrap="square" lIns="0" tIns="12700" rIns="0" bIns="0" rtlCol="0">
            <a:spAutoFit/>
          </a:bodyPr>
          <a:lstStyle/>
          <a:p>
            <a:pPr marL="12700" marR="5080">
              <a:lnSpc>
                <a:spcPct val="114999"/>
              </a:lnSpc>
              <a:spcBef>
                <a:spcPts val="100"/>
              </a:spcBef>
            </a:pPr>
            <a:r>
              <a:rPr sz="2400" spc="-40" dirty="0"/>
              <a:t>DBS</a:t>
            </a:r>
            <a:r>
              <a:rPr sz="2400" spc="-75" dirty="0"/>
              <a:t>C</a:t>
            </a:r>
            <a:r>
              <a:rPr sz="2400" spc="-60" dirty="0"/>
              <a:t>AN</a:t>
            </a:r>
            <a:r>
              <a:rPr sz="2400" spc="-145" dirty="0"/>
              <a:t> </a:t>
            </a:r>
            <a:r>
              <a:rPr sz="2400" spc="-180" dirty="0"/>
              <a:t>T</a:t>
            </a:r>
            <a:r>
              <a:rPr sz="2400" spc="-15" dirty="0"/>
              <a:t>O</a:t>
            </a:r>
            <a:r>
              <a:rPr sz="2400" spc="-145" dirty="0"/>
              <a:t> </a:t>
            </a:r>
            <a:r>
              <a:rPr sz="2400" spc="-80" dirty="0"/>
              <a:t>R</a:t>
            </a:r>
            <a:r>
              <a:rPr sz="2400" spc="-75" dirty="0"/>
              <a:t>E</a:t>
            </a:r>
            <a:r>
              <a:rPr sz="2400" spc="-20" dirty="0"/>
              <a:t>CEN</a:t>
            </a:r>
            <a:r>
              <a:rPr sz="2400" spc="-35" dirty="0"/>
              <a:t>C</a:t>
            </a:r>
            <a:r>
              <a:rPr sz="2400" spc="-150" dirty="0"/>
              <a:t>Y</a:t>
            </a:r>
            <a:r>
              <a:rPr sz="2400" spc="-145" dirty="0"/>
              <a:t> </a:t>
            </a:r>
            <a:r>
              <a:rPr sz="2400" spc="-100" dirty="0"/>
              <a:t>,FR</a:t>
            </a:r>
            <a:r>
              <a:rPr sz="2400" spc="-120" dirty="0"/>
              <a:t>E</a:t>
            </a:r>
            <a:r>
              <a:rPr sz="2400" spc="-35" dirty="0"/>
              <a:t>QUEN</a:t>
            </a:r>
            <a:r>
              <a:rPr sz="2400" spc="-50" dirty="0"/>
              <a:t>C</a:t>
            </a:r>
            <a:r>
              <a:rPr sz="2400" spc="-150" dirty="0"/>
              <a:t>Y</a:t>
            </a:r>
            <a:r>
              <a:rPr sz="2400" spc="-145" dirty="0"/>
              <a:t> </a:t>
            </a:r>
            <a:r>
              <a:rPr sz="2400" spc="-35" dirty="0"/>
              <a:t>AND  </a:t>
            </a:r>
            <a:r>
              <a:rPr sz="2400" spc="-85" dirty="0"/>
              <a:t>MONETARY</a:t>
            </a:r>
            <a:endParaRPr sz="2400"/>
          </a:p>
        </p:txBody>
      </p:sp>
      <p:sp>
        <p:nvSpPr>
          <p:cNvPr id="4" name="object 4"/>
          <p:cNvSpPr txBox="1"/>
          <p:nvPr/>
        </p:nvSpPr>
        <p:spPr>
          <a:xfrm>
            <a:off x="321200" y="4016059"/>
            <a:ext cx="8604885" cy="762000"/>
          </a:xfrm>
          <a:prstGeom prst="rect">
            <a:avLst/>
          </a:prstGeom>
        </p:spPr>
        <p:txBody>
          <a:bodyPr vert="horz" wrap="square" lIns="0" tIns="44450" rIns="0" bIns="0" rtlCol="0">
            <a:spAutoFit/>
          </a:bodyPr>
          <a:lstStyle/>
          <a:p>
            <a:pPr marL="422275" indent="-409575">
              <a:lnSpc>
                <a:spcPct val="100000"/>
              </a:lnSpc>
              <a:spcBef>
                <a:spcPts val="350"/>
              </a:spcBef>
              <a:buFont typeface="MS PGothic"/>
              <a:buChar char="➢"/>
              <a:tabLst>
                <a:tab pos="421640" algn="l"/>
                <a:tab pos="422275" algn="l"/>
              </a:tabLst>
            </a:pPr>
            <a:r>
              <a:rPr sz="1400" b="1" spc="-60" dirty="0">
                <a:solidFill>
                  <a:srgbClr val="134F5C"/>
                </a:solidFill>
                <a:latin typeface="Verdana"/>
                <a:cs typeface="Verdana"/>
              </a:rPr>
              <a:t>Density-based</a:t>
            </a:r>
            <a:r>
              <a:rPr sz="1400" b="1" spc="-80" dirty="0">
                <a:solidFill>
                  <a:srgbClr val="134F5C"/>
                </a:solidFill>
                <a:latin typeface="Verdana"/>
                <a:cs typeface="Verdana"/>
              </a:rPr>
              <a:t> </a:t>
            </a:r>
            <a:r>
              <a:rPr sz="1400" b="1" spc="-60" dirty="0">
                <a:solidFill>
                  <a:srgbClr val="134F5C"/>
                </a:solidFill>
                <a:latin typeface="Verdana"/>
                <a:cs typeface="Verdana"/>
              </a:rPr>
              <a:t>spatial</a:t>
            </a:r>
            <a:r>
              <a:rPr sz="1400" b="1" spc="-75" dirty="0">
                <a:solidFill>
                  <a:srgbClr val="134F5C"/>
                </a:solidFill>
                <a:latin typeface="Verdana"/>
                <a:cs typeface="Verdana"/>
              </a:rPr>
              <a:t> </a:t>
            </a:r>
            <a:r>
              <a:rPr sz="1400" b="1" spc="-50" dirty="0">
                <a:solidFill>
                  <a:srgbClr val="134F5C"/>
                </a:solidFill>
                <a:latin typeface="Verdana"/>
                <a:cs typeface="Verdana"/>
              </a:rPr>
              <a:t>clustering</a:t>
            </a:r>
            <a:r>
              <a:rPr sz="1400" b="1" spc="-80" dirty="0">
                <a:solidFill>
                  <a:srgbClr val="134F5C"/>
                </a:solidFill>
                <a:latin typeface="Verdana"/>
                <a:cs typeface="Verdana"/>
              </a:rPr>
              <a:t> </a:t>
            </a:r>
            <a:r>
              <a:rPr sz="1400" b="1" spc="-50" dirty="0">
                <a:solidFill>
                  <a:srgbClr val="134F5C"/>
                </a:solidFill>
                <a:latin typeface="Verdana"/>
                <a:cs typeface="Verdana"/>
              </a:rPr>
              <a:t>of</a:t>
            </a:r>
            <a:r>
              <a:rPr sz="1400" b="1" spc="-75" dirty="0">
                <a:solidFill>
                  <a:srgbClr val="134F5C"/>
                </a:solidFill>
                <a:latin typeface="Verdana"/>
                <a:cs typeface="Verdana"/>
              </a:rPr>
              <a:t> </a:t>
            </a:r>
            <a:r>
              <a:rPr sz="1400" b="1" spc="-45" dirty="0">
                <a:solidFill>
                  <a:srgbClr val="134F5C"/>
                </a:solidFill>
                <a:latin typeface="Verdana"/>
                <a:cs typeface="Verdana"/>
              </a:rPr>
              <a:t>applications</a:t>
            </a:r>
            <a:r>
              <a:rPr sz="1400" b="1" spc="-75" dirty="0">
                <a:solidFill>
                  <a:srgbClr val="134F5C"/>
                </a:solidFill>
                <a:latin typeface="Verdana"/>
                <a:cs typeface="Verdana"/>
              </a:rPr>
              <a:t> </a:t>
            </a:r>
            <a:r>
              <a:rPr sz="1400" b="1" spc="-45" dirty="0">
                <a:solidFill>
                  <a:srgbClr val="134F5C"/>
                </a:solidFill>
                <a:latin typeface="Verdana"/>
                <a:cs typeface="Verdana"/>
              </a:rPr>
              <a:t>with</a:t>
            </a:r>
            <a:r>
              <a:rPr sz="1400" b="1" spc="-80" dirty="0">
                <a:solidFill>
                  <a:srgbClr val="134F5C"/>
                </a:solidFill>
                <a:latin typeface="Verdana"/>
                <a:cs typeface="Verdana"/>
              </a:rPr>
              <a:t> </a:t>
            </a:r>
            <a:r>
              <a:rPr sz="1400" b="1" spc="-55" dirty="0">
                <a:solidFill>
                  <a:srgbClr val="134F5C"/>
                </a:solidFill>
                <a:latin typeface="Verdana"/>
                <a:cs typeface="Verdana"/>
              </a:rPr>
              <a:t>noise</a:t>
            </a:r>
            <a:r>
              <a:rPr sz="1400" b="1" spc="-135" dirty="0">
                <a:solidFill>
                  <a:srgbClr val="134F5C"/>
                </a:solidFill>
                <a:latin typeface="Verdana"/>
                <a:cs typeface="Verdana"/>
              </a:rPr>
              <a:t> </a:t>
            </a:r>
            <a:r>
              <a:rPr sz="1400" spc="-20" dirty="0">
                <a:solidFill>
                  <a:srgbClr val="134F5C"/>
                </a:solidFill>
                <a:latin typeface="Verdana"/>
                <a:cs typeface="Verdana"/>
              </a:rPr>
              <a:t>(DBSCAN)</a:t>
            </a:r>
            <a:endParaRPr sz="1400">
              <a:latin typeface="Verdana"/>
              <a:cs typeface="Verdana"/>
            </a:endParaRPr>
          </a:p>
          <a:p>
            <a:pPr marL="422275" marR="5080" indent="-409575">
              <a:lnSpc>
                <a:spcPct val="114999"/>
              </a:lnSpc>
              <a:buFont typeface="MS PGothic"/>
              <a:buChar char="➢"/>
              <a:tabLst>
                <a:tab pos="421640" algn="l"/>
                <a:tab pos="422275" algn="l"/>
              </a:tabLst>
            </a:pPr>
            <a:r>
              <a:rPr sz="1400" b="1" spc="-65" dirty="0">
                <a:solidFill>
                  <a:srgbClr val="134F5C"/>
                </a:solidFill>
                <a:latin typeface="Verdana"/>
                <a:cs typeface="Verdana"/>
              </a:rPr>
              <a:t>we</a:t>
            </a:r>
            <a:r>
              <a:rPr sz="1400" b="1" spc="-85" dirty="0">
                <a:solidFill>
                  <a:srgbClr val="134F5C"/>
                </a:solidFill>
                <a:latin typeface="Verdana"/>
                <a:cs typeface="Verdana"/>
              </a:rPr>
              <a:t> </a:t>
            </a:r>
            <a:r>
              <a:rPr sz="1400" b="1" spc="-60" dirty="0">
                <a:solidFill>
                  <a:srgbClr val="134F5C"/>
                </a:solidFill>
                <a:latin typeface="Verdana"/>
                <a:cs typeface="Verdana"/>
              </a:rPr>
              <a:t>see</a:t>
            </a:r>
            <a:r>
              <a:rPr sz="1400" b="1" spc="-85" dirty="0">
                <a:solidFill>
                  <a:srgbClr val="134F5C"/>
                </a:solidFill>
                <a:latin typeface="Verdana"/>
                <a:cs typeface="Verdana"/>
              </a:rPr>
              <a:t> </a:t>
            </a:r>
            <a:r>
              <a:rPr sz="1400" b="1" spc="-40" dirty="0">
                <a:solidFill>
                  <a:srgbClr val="134F5C"/>
                </a:solidFill>
                <a:latin typeface="Verdana"/>
                <a:cs typeface="Verdana"/>
              </a:rPr>
              <a:t>that</a:t>
            </a:r>
            <a:r>
              <a:rPr sz="1400" b="1" spc="-85" dirty="0">
                <a:solidFill>
                  <a:srgbClr val="134F5C"/>
                </a:solidFill>
                <a:latin typeface="Verdana"/>
                <a:cs typeface="Verdana"/>
              </a:rPr>
              <a:t> </a:t>
            </a:r>
            <a:r>
              <a:rPr sz="1400" b="1" spc="-65" dirty="0">
                <a:solidFill>
                  <a:srgbClr val="134F5C"/>
                </a:solidFill>
                <a:latin typeface="Verdana"/>
                <a:cs typeface="Verdana"/>
              </a:rPr>
              <a:t>,Customers</a:t>
            </a:r>
            <a:r>
              <a:rPr sz="1400" b="1" spc="-85" dirty="0">
                <a:solidFill>
                  <a:srgbClr val="134F5C"/>
                </a:solidFill>
                <a:latin typeface="Verdana"/>
                <a:cs typeface="Verdana"/>
              </a:rPr>
              <a:t> </a:t>
            </a:r>
            <a:r>
              <a:rPr sz="1400" b="1" spc="-75" dirty="0">
                <a:solidFill>
                  <a:srgbClr val="134F5C"/>
                </a:solidFill>
                <a:latin typeface="Verdana"/>
                <a:cs typeface="Verdana"/>
              </a:rPr>
              <a:t>are</a:t>
            </a:r>
            <a:r>
              <a:rPr sz="1400" b="1" spc="-85" dirty="0">
                <a:solidFill>
                  <a:srgbClr val="134F5C"/>
                </a:solidFill>
                <a:latin typeface="Verdana"/>
                <a:cs typeface="Verdana"/>
              </a:rPr>
              <a:t> </a:t>
            </a:r>
            <a:r>
              <a:rPr sz="1400" b="1" spc="-60" dirty="0">
                <a:solidFill>
                  <a:srgbClr val="134F5C"/>
                </a:solidFill>
                <a:latin typeface="Verdana"/>
                <a:cs typeface="Verdana"/>
              </a:rPr>
              <a:t>well</a:t>
            </a:r>
            <a:r>
              <a:rPr sz="1400" b="1" spc="-85" dirty="0">
                <a:solidFill>
                  <a:srgbClr val="134F5C"/>
                </a:solidFill>
                <a:latin typeface="Verdana"/>
                <a:cs typeface="Verdana"/>
              </a:rPr>
              <a:t> </a:t>
            </a:r>
            <a:r>
              <a:rPr sz="1400" b="1" spc="-65" dirty="0">
                <a:solidFill>
                  <a:srgbClr val="134F5C"/>
                </a:solidFill>
                <a:latin typeface="Verdana"/>
                <a:cs typeface="Verdana"/>
              </a:rPr>
              <a:t>separate</a:t>
            </a:r>
            <a:r>
              <a:rPr sz="1400" b="1" spc="-85" dirty="0">
                <a:solidFill>
                  <a:srgbClr val="134F5C"/>
                </a:solidFill>
                <a:latin typeface="Verdana"/>
                <a:cs typeface="Verdana"/>
              </a:rPr>
              <a:t> </a:t>
            </a:r>
            <a:r>
              <a:rPr sz="1400" b="1" spc="-45" dirty="0">
                <a:solidFill>
                  <a:srgbClr val="134F5C"/>
                </a:solidFill>
                <a:latin typeface="Verdana"/>
                <a:cs typeface="Verdana"/>
              </a:rPr>
              <a:t>when</a:t>
            </a:r>
            <a:r>
              <a:rPr sz="1400" b="1" spc="-85" dirty="0">
                <a:solidFill>
                  <a:srgbClr val="134F5C"/>
                </a:solidFill>
                <a:latin typeface="Verdana"/>
                <a:cs typeface="Verdana"/>
              </a:rPr>
              <a:t> </a:t>
            </a:r>
            <a:r>
              <a:rPr sz="1400" b="1" spc="-65" dirty="0">
                <a:solidFill>
                  <a:srgbClr val="134F5C"/>
                </a:solidFill>
                <a:latin typeface="Verdana"/>
                <a:cs typeface="Verdana"/>
              </a:rPr>
              <a:t>we</a:t>
            </a:r>
            <a:r>
              <a:rPr sz="1400" b="1" spc="-85" dirty="0">
                <a:solidFill>
                  <a:srgbClr val="134F5C"/>
                </a:solidFill>
                <a:latin typeface="Verdana"/>
                <a:cs typeface="Verdana"/>
              </a:rPr>
              <a:t> </a:t>
            </a:r>
            <a:r>
              <a:rPr sz="1400" b="1" spc="-55" dirty="0">
                <a:solidFill>
                  <a:srgbClr val="134F5C"/>
                </a:solidFill>
                <a:latin typeface="Verdana"/>
                <a:cs typeface="Verdana"/>
              </a:rPr>
              <a:t>cluster</a:t>
            </a:r>
            <a:r>
              <a:rPr sz="1400" b="1" spc="-85" dirty="0">
                <a:solidFill>
                  <a:srgbClr val="134F5C"/>
                </a:solidFill>
                <a:latin typeface="Verdana"/>
                <a:cs typeface="Verdana"/>
              </a:rPr>
              <a:t> </a:t>
            </a:r>
            <a:r>
              <a:rPr sz="1400" b="1" spc="-30" dirty="0">
                <a:solidFill>
                  <a:srgbClr val="134F5C"/>
                </a:solidFill>
                <a:latin typeface="Verdana"/>
                <a:cs typeface="Verdana"/>
              </a:rPr>
              <a:t>them</a:t>
            </a:r>
            <a:r>
              <a:rPr sz="1400" b="1" spc="-85" dirty="0">
                <a:solidFill>
                  <a:srgbClr val="134F5C"/>
                </a:solidFill>
                <a:latin typeface="Verdana"/>
                <a:cs typeface="Verdana"/>
              </a:rPr>
              <a:t> </a:t>
            </a:r>
            <a:r>
              <a:rPr sz="1400" b="1" spc="-55" dirty="0">
                <a:solidFill>
                  <a:srgbClr val="134F5C"/>
                </a:solidFill>
                <a:latin typeface="Verdana"/>
                <a:cs typeface="Verdana"/>
              </a:rPr>
              <a:t>by</a:t>
            </a:r>
            <a:r>
              <a:rPr sz="1400" b="1" spc="-85" dirty="0">
                <a:solidFill>
                  <a:srgbClr val="134F5C"/>
                </a:solidFill>
                <a:latin typeface="Verdana"/>
                <a:cs typeface="Verdana"/>
              </a:rPr>
              <a:t> </a:t>
            </a:r>
            <a:r>
              <a:rPr sz="1400" b="1" spc="-40" dirty="0">
                <a:solidFill>
                  <a:srgbClr val="134F5C"/>
                </a:solidFill>
                <a:latin typeface="Verdana"/>
                <a:cs typeface="Verdana"/>
              </a:rPr>
              <a:t>Recency</a:t>
            </a:r>
            <a:r>
              <a:rPr sz="1400" b="1" spc="-85" dirty="0">
                <a:solidFill>
                  <a:srgbClr val="134F5C"/>
                </a:solidFill>
                <a:latin typeface="Verdana"/>
                <a:cs typeface="Verdana"/>
              </a:rPr>
              <a:t> </a:t>
            </a:r>
            <a:r>
              <a:rPr sz="1400" b="1" spc="-55" dirty="0">
                <a:solidFill>
                  <a:srgbClr val="134F5C"/>
                </a:solidFill>
                <a:latin typeface="Verdana"/>
                <a:cs typeface="Verdana"/>
              </a:rPr>
              <a:t>,Frequency </a:t>
            </a:r>
            <a:r>
              <a:rPr sz="1400" b="1" spc="-459" dirty="0">
                <a:solidFill>
                  <a:srgbClr val="134F5C"/>
                </a:solidFill>
                <a:latin typeface="Verdana"/>
                <a:cs typeface="Verdana"/>
              </a:rPr>
              <a:t> </a:t>
            </a:r>
            <a:r>
              <a:rPr sz="1400" b="1" spc="-50" dirty="0">
                <a:solidFill>
                  <a:srgbClr val="134F5C"/>
                </a:solidFill>
                <a:latin typeface="Verdana"/>
                <a:cs typeface="Verdana"/>
              </a:rPr>
              <a:t>an</a:t>
            </a:r>
            <a:r>
              <a:rPr sz="1400" b="1" spc="-15" dirty="0">
                <a:solidFill>
                  <a:srgbClr val="134F5C"/>
                </a:solidFill>
                <a:latin typeface="Verdana"/>
                <a:cs typeface="Verdana"/>
              </a:rPr>
              <a:t>d</a:t>
            </a:r>
            <a:r>
              <a:rPr sz="1400" b="1" spc="-85" dirty="0">
                <a:solidFill>
                  <a:srgbClr val="134F5C"/>
                </a:solidFill>
                <a:latin typeface="Verdana"/>
                <a:cs typeface="Verdana"/>
              </a:rPr>
              <a:t> </a:t>
            </a:r>
            <a:r>
              <a:rPr sz="1400" b="1" spc="-25" dirty="0">
                <a:solidFill>
                  <a:srgbClr val="134F5C"/>
                </a:solidFill>
                <a:latin typeface="Verdana"/>
                <a:cs typeface="Verdana"/>
              </a:rPr>
              <a:t>Mo</a:t>
            </a:r>
            <a:r>
              <a:rPr sz="1400" b="1" spc="-15" dirty="0">
                <a:solidFill>
                  <a:srgbClr val="134F5C"/>
                </a:solidFill>
                <a:latin typeface="Verdana"/>
                <a:cs typeface="Verdana"/>
              </a:rPr>
              <a:t>n</a:t>
            </a:r>
            <a:r>
              <a:rPr sz="1400" b="1" spc="-65" dirty="0">
                <a:solidFill>
                  <a:srgbClr val="134F5C"/>
                </a:solidFill>
                <a:latin typeface="Verdana"/>
                <a:cs typeface="Verdana"/>
              </a:rPr>
              <a:t>eta</a:t>
            </a:r>
            <a:r>
              <a:rPr sz="1400" b="1" spc="-40" dirty="0">
                <a:solidFill>
                  <a:srgbClr val="134F5C"/>
                </a:solidFill>
                <a:latin typeface="Verdana"/>
                <a:cs typeface="Verdana"/>
              </a:rPr>
              <a:t>r</a:t>
            </a:r>
            <a:r>
              <a:rPr sz="1400" b="1" spc="-75" dirty="0">
                <a:solidFill>
                  <a:srgbClr val="134F5C"/>
                </a:solidFill>
                <a:latin typeface="Verdana"/>
                <a:cs typeface="Verdana"/>
              </a:rPr>
              <a:t>y</a:t>
            </a:r>
            <a:r>
              <a:rPr sz="1400" b="1" spc="-85" dirty="0">
                <a:solidFill>
                  <a:srgbClr val="134F5C"/>
                </a:solidFill>
                <a:latin typeface="Verdana"/>
                <a:cs typeface="Verdana"/>
              </a:rPr>
              <a:t> </a:t>
            </a:r>
            <a:r>
              <a:rPr sz="1400" b="1" spc="-50" dirty="0">
                <a:solidFill>
                  <a:srgbClr val="134F5C"/>
                </a:solidFill>
                <a:latin typeface="Verdana"/>
                <a:cs typeface="Verdana"/>
              </a:rPr>
              <a:t>an</a:t>
            </a:r>
            <a:r>
              <a:rPr sz="1400" b="1" spc="-15" dirty="0">
                <a:solidFill>
                  <a:srgbClr val="134F5C"/>
                </a:solidFill>
                <a:latin typeface="Verdana"/>
                <a:cs typeface="Verdana"/>
              </a:rPr>
              <a:t>d</a:t>
            </a:r>
            <a:r>
              <a:rPr sz="1400" b="1" spc="-85" dirty="0">
                <a:solidFill>
                  <a:srgbClr val="134F5C"/>
                </a:solidFill>
                <a:latin typeface="Verdana"/>
                <a:cs typeface="Verdana"/>
              </a:rPr>
              <a:t> </a:t>
            </a:r>
            <a:r>
              <a:rPr sz="1400" b="1" spc="-45" dirty="0">
                <a:solidFill>
                  <a:srgbClr val="134F5C"/>
                </a:solidFill>
                <a:latin typeface="Verdana"/>
                <a:cs typeface="Verdana"/>
              </a:rPr>
              <a:t>optimal</a:t>
            </a:r>
            <a:r>
              <a:rPr sz="1400" b="1" spc="-85" dirty="0">
                <a:solidFill>
                  <a:srgbClr val="134F5C"/>
                </a:solidFill>
                <a:latin typeface="Verdana"/>
                <a:cs typeface="Verdana"/>
              </a:rPr>
              <a:t> </a:t>
            </a:r>
            <a:r>
              <a:rPr sz="1400" b="1" spc="-40" dirty="0">
                <a:solidFill>
                  <a:srgbClr val="134F5C"/>
                </a:solidFill>
                <a:latin typeface="Verdana"/>
                <a:cs typeface="Verdana"/>
              </a:rPr>
              <a:t>number</a:t>
            </a:r>
            <a:r>
              <a:rPr sz="1400" b="1" spc="-85" dirty="0">
                <a:solidFill>
                  <a:srgbClr val="134F5C"/>
                </a:solidFill>
                <a:latin typeface="Verdana"/>
                <a:cs typeface="Verdana"/>
              </a:rPr>
              <a:t> </a:t>
            </a:r>
            <a:r>
              <a:rPr sz="1400" b="1" spc="-50" dirty="0">
                <a:solidFill>
                  <a:srgbClr val="134F5C"/>
                </a:solidFill>
                <a:latin typeface="Verdana"/>
                <a:cs typeface="Verdana"/>
              </a:rPr>
              <a:t>of</a:t>
            </a:r>
            <a:r>
              <a:rPr sz="1400" b="1" spc="-85" dirty="0">
                <a:solidFill>
                  <a:srgbClr val="134F5C"/>
                </a:solidFill>
                <a:latin typeface="Verdana"/>
                <a:cs typeface="Verdana"/>
              </a:rPr>
              <a:t> </a:t>
            </a:r>
            <a:r>
              <a:rPr sz="1400" b="1" spc="-10" dirty="0">
                <a:solidFill>
                  <a:srgbClr val="134F5C"/>
                </a:solidFill>
                <a:latin typeface="Verdana"/>
                <a:cs typeface="Verdana"/>
              </a:rPr>
              <a:t>c</a:t>
            </a:r>
            <a:r>
              <a:rPr sz="1400" b="1" spc="-55" dirty="0">
                <a:solidFill>
                  <a:srgbClr val="134F5C"/>
                </a:solidFill>
                <a:latin typeface="Verdana"/>
                <a:cs typeface="Verdana"/>
              </a:rPr>
              <a:t>lus</a:t>
            </a:r>
            <a:r>
              <a:rPr sz="1400" b="1" spc="-75" dirty="0">
                <a:solidFill>
                  <a:srgbClr val="134F5C"/>
                </a:solidFill>
                <a:latin typeface="Verdana"/>
                <a:cs typeface="Verdana"/>
              </a:rPr>
              <a:t>t</a:t>
            </a:r>
            <a:r>
              <a:rPr sz="1400" b="1" spc="-70" dirty="0">
                <a:solidFill>
                  <a:srgbClr val="134F5C"/>
                </a:solidFill>
                <a:latin typeface="Verdana"/>
                <a:cs typeface="Verdana"/>
              </a:rPr>
              <a:t>er</a:t>
            </a:r>
            <a:r>
              <a:rPr sz="1400" b="1" spc="-85" dirty="0">
                <a:solidFill>
                  <a:srgbClr val="134F5C"/>
                </a:solidFill>
                <a:latin typeface="Verdana"/>
                <a:cs typeface="Verdana"/>
              </a:rPr>
              <a:t> </a:t>
            </a:r>
            <a:r>
              <a:rPr sz="1400" b="1" spc="-75" dirty="0">
                <a:solidFill>
                  <a:srgbClr val="134F5C"/>
                </a:solidFill>
                <a:latin typeface="Verdana"/>
                <a:cs typeface="Verdana"/>
              </a:rPr>
              <a:t>is</a:t>
            </a:r>
            <a:r>
              <a:rPr sz="1400" b="1" spc="-85" dirty="0">
                <a:solidFill>
                  <a:srgbClr val="134F5C"/>
                </a:solidFill>
                <a:latin typeface="Verdana"/>
                <a:cs typeface="Verdana"/>
              </a:rPr>
              <a:t> </a:t>
            </a:r>
            <a:r>
              <a:rPr sz="1400" b="1" spc="-45" dirty="0">
                <a:solidFill>
                  <a:srgbClr val="134F5C"/>
                </a:solidFill>
                <a:latin typeface="Verdana"/>
                <a:cs typeface="Verdana"/>
              </a:rPr>
              <a:t>equal</a:t>
            </a:r>
            <a:r>
              <a:rPr sz="1400" b="1" spc="-85" dirty="0">
                <a:solidFill>
                  <a:srgbClr val="134F5C"/>
                </a:solidFill>
                <a:latin typeface="Verdana"/>
                <a:cs typeface="Verdana"/>
              </a:rPr>
              <a:t> </a:t>
            </a:r>
            <a:r>
              <a:rPr sz="1400" b="1" spc="-55" dirty="0">
                <a:solidFill>
                  <a:srgbClr val="134F5C"/>
                </a:solidFill>
                <a:latin typeface="Verdana"/>
                <a:cs typeface="Verdana"/>
              </a:rPr>
              <a:t>t</a:t>
            </a:r>
            <a:r>
              <a:rPr sz="1400" b="1" spc="-45" dirty="0">
                <a:solidFill>
                  <a:srgbClr val="134F5C"/>
                </a:solidFill>
                <a:latin typeface="Verdana"/>
                <a:cs typeface="Verdana"/>
              </a:rPr>
              <a:t>o</a:t>
            </a:r>
            <a:r>
              <a:rPr sz="1400" b="1" spc="-85" dirty="0">
                <a:solidFill>
                  <a:srgbClr val="134F5C"/>
                </a:solidFill>
                <a:latin typeface="Verdana"/>
                <a:cs typeface="Verdana"/>
              </a:rPr>
              <a:t> </a:t>
            </a:r>
            <a:r>
              <a:rPr sz="1400" b="1" spc="-170" dirty="0">
                <a:solidFill>
                  <a:srgbClr val="134F5C"/>
                </a:solidFill>
                <a:latin typeface="Verdana"/>
                <a:cs typeface="Verdana"/>
              </a:rPr>
              <a:t>3</a:t>
            </a:r>
            <a:endParaRPr sz="1400">
              <a:latin typeface="Verdana"/>
              <a:cs typeface="Verdana"/>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177" y="1047750"/>
            <a:ext cx="8407645" cy="27432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1325" y="206509"/>
            <a:ext cx="8813165" cy="3843020"/>
          </a:xfrm>
          <a:prstGeom prst="rect">
            <a:avLst/>
          </a:prstGeom>
        </p:spPr>
        <p:txBody>
          <a:bodyPr vert="horz" wrap="square" lIns="0" tIns="12700" rIns="0" bIns="0" rtlCol="0">
            <a:spAutoFit/>
          </a:bodyPr>
          <a:lstStyle/>
          <a:p>
            <a:pPr marR="57150" algn="ctr">
              <a:lnSpc>
                <a:spcPct val="100000"/>
              </a:lnSpc>
              <a:spcBef>
                <a:spcPts val="100"/>
              </a:spcBef>
            </a:pPr>
            <a:r>
              <a:rPr sz="3000" b="1" spc="-85" dirty="0">
                <a:solidFill>
                  <a:srgbClr val="CC0000"/>
                </a:solidFill>
                <a:latin typeface="Verdana"/>
                <a:cs typeface="Verdana"/>
              </a:rPr>
              <a:t>CHALLENGES</a:t>
            </a:r>
            <a:endParaRPr sz="3000">
              <a:latin typeface="Verdana"/>
              <a:cs typeface="Verdana"/>
            </a:endParaRPr>
          </a:p>
          <a:p>
            <a:pPr marL="622300" indent="-609600">
              <a:lnSpc>
                <a:spcPct val="100000"/>
              </a:lnSpc>
              <a:spcBef>
                <a:spcPts val="2155"/>
              </a:spcBef>
              <a:buFont typeface="MS PGothic"/>
              <a:buChar char="➢"/>
              <a:tabLst>
                <a:tab pos="621665" algn="l"/>
                <a:tab pos="622300" algn="l"/>
              </a:tabLst>
            </a:pPr>
            <a:r>
              <a:rPr sz="3000" b="1" spc="-85" dirty="0">
                <a:solidFill>
                  <a:srgbClr val="134F5C"/>
                </a:solidFill>
                <a:latin typeface="Verdana"/>
                <a:cs typeface="Verdana"/>
              </a:rPr>
              <a:t>L</a:t>
            </a:r>
            <a:r>
              <a:rPr sz="3000" b="1" spc="-204" dirty="0">
                <a:solidFill>
                  <a:srgbClr val="134F5C"/>
                </a:solidFill>
                <a:latin typeface="Verdana"/>
                <a:cs typeface="Verdana"/>
              </a:rPr>
              <a:t>a</a:t>
            </a:r>
            <a:r>
              <a:rPr sz="3000" b="1" spc="-180" dirty="0">
                <a:solidFill>
                  <a:srgbClr val="134F5C"/>
                </a:solidFill>
                <a:latin typeface="Verdana"/>
                <a:cs typeface="Verdana"/>
              </a:rPr>
              <a:t>r</a:t>
            </a:r>
            <a:r>
              <a:rPr sz="3000" b="1" spc="-50" dirty="0">
                <a:solidFill>
                  <a:srgbClr val="134F5C"/>
                </a:solidFill>
                <a:latin typeface="Verdana"/>
                <a:cs typeface="Verdana"/>
              </a:rPr>
              <a:t>ge</a:t>
            </a:r>
            <a:r>
              <a:rPr sz="3000" b="1" spc="-180" dirty="0">
                <a:solidFill>
                  <a:srgbClr val="134F5C"/>
                </a:solidFill>
                <a:latin typeface="Verdana"/>
                <a:cs typeface="Verdana"/>
              </a:rPr>
              <a:t> </a:t>
            </a:r>
            <a:r>
              <a:rPr sz="3000" b="1" spc="-105" dirty="0">
                <a:solidFill>
                  <a:srgbClr val="134F5C"/>
                </a:solidFill>
                <a:latin typeface="Verdana"/>
                <a:cs typeface="Verdana"/>
              </a:rPr>
              <a:t>Dataset</a:t>
            </a:r>
            <a:r>
              <a:rPr sz="3000" b="1" spc="-180" dirty="0">
                <a:solidFill>
                  <a:srgbClr val="134F5C"/>
                </a:solidFill>
                <a:latin typeface="Verdana"/>
                <a:cs typeface="Verdana"/>
              </a:rPr>
              <a:t> </a:t>
            </a:r>
            <a:r>
              <a:rPr sz="3000" b="1" spc="-114" dirty="0">
                <a:solidFill>
                  <a:srgbClr val="134F5C"/>
                </a:solidFill>
                <a:latin typeface="Verdana"/>
                <a:cs typeface="Verdana"/>
              </a:rPr>
              <a:t>t</a:t>
            </a:r>
            <a:r>
              <a:rPr sz="3000" b="1" spc="-95" dirty="0">
                <a:solidFill>
                  <a:srgbClr val="134F5C"/>
                </a:solidFill>
                <a:latin typeface="Verdana"/>
                <a:cs typeface="Verdana"/>
              </a:rPr>
              <a:t>o</a:t>
            </a:r>
            <a:r>
              <a:rPr sz="3000" b="1" spc="-180" dirty="0">
                <a:solidFill>
                  <a:srgbClr val="134F5C"/>
                </a:solidFill>
                <a:latin typeface="Verdana"/>
                <a:cs typeface="Verdana"/>
              </a:rPr>
              <a:t> </a:t>
            </a:r>
            <a:r>
              <a:rPr sz="3000" b="1" spc="-95" dirty="0">
                <a:solidFill>
                  <a:srgbClr val="134F5C"/>
                </a:solidFill>
                <a:latin typeface="Verdana"/>
                <a:cs typeface="Verdana"/>
              </a:rPr>
              <a:t>ha</a:t>
            </a:r>
            <a:r>
              <a:rPr sz="3000" b="1" spc="-85" dirty="0">
                <a:solidFill>
                  <a:srgbClr val="134F5C"/>
                </a:solidFill>
                <a:latin typeface="Verdana"/>
                <a:cs typeface="Verdana"/>
              </a:rPr>
              <a:t>n</a:t>
            </a:r>
            <a:r>
              <a:rPr sz="3000" b="1" spc="-140" dirty="0">
                <a:solidFill>
                  <a:srgbClr val="134F5C"/>
                </a:solidFill>
                <a:latin typeface="Verdana"/>
                <a:cs typeface="Verdana"/>
              </a:rPr>
              <a:t>dle.</a:t>
            </a:r>
            <a:endParaRPr sz="3000">
              <a:latin typeface="Verdana"/>
              <a:cs typeface="Verdana"/>
            </a:endParaRPr>
          </a:p>
          <a:p>
            <a:pPr marL="622300" indent="-609600">
              <a:lnSpc>
                <a:spcPct val="100000"/>
              </a:lnSpc>
              <a:spcBef>
                <a:spcPts val="540"/>
              </a:spcBef>
              <a:buFont typeface="MS PGothic"/>
              <a:buChar char="➢"/>
              <a:tabLst>
                <a:tab pos="621665" algn="l"/>
                <a:tab pos="622300" algn="l"/>
              </a:tabLst>
            </a:pPr>
            <a:r>
              <a:rPr sz="3000" b="1" spc="-105" dirty="0">
                <a:solidFill>
                  <a:srgbClr val="134F5C"/>
                </a:solidFill>
                <a:latin typeface="Verdana"/>
                <a:cs typeface="Verdana"/>
              </a:rPr>
              <a:t>Needs</a:t>
            </a:r>
            <a:r>
              <a:rPr sz="3000" b="1" spc="-180" dirty="0">
                <a:solidFill>
                  <a:srgbClr val="134F5C"/>
                </a:solidFill>
                <a:latin typeface="Verdana"/>
                <a:cs typeface="Verdana"/>
              </a:rPr>
              <a:t> </a:t>
            </a:r>
            <a:r>
              <a:rPr sz="3000" b="1" spc="-114" dirty="0">
                <a:solidFill>
                  <a:srgbClr val="134F5C"/>
                </a:solidFill>
                <a:latin typeface="Verdana"/>
                <a:cs typeface="Verdana"/>
              </a:rPr>
              <a:t>t</a:t>
            </a:r>
            <a:r>
              <a:rPr sz="3000" b="1" spc="-95" dirty="0">
                <a:solidFill>
                  <a:srgbClr val="134F5C"/>
                </a:solidFill>
                <a:latin typeface="Verdana"/>
                <a:cs typeface="Verdana"/>
              </a:rPr>
              <a:t>o</a:t>
            </a:r>
            <a:r>
              <a:rPr sz="3000" b="1" spc="-180" dirty="0">
                <a:solidFill>
                  <a:srgbClr val="134F5C"/>
                </a:solidFill>
                <a:latin typeface="Verdana"/>
                <a:cs typeface="Verdana"/>
              </a:rPr>
              <a:t> </a:t>
            </a:r>
            <a:r>
              <a:rPr sz="3000" b="1" spc="-80" dirty="0">
                <a:solidFill>
                  <a:srgbClr val="134F5C"/>
                </a:solidFill>
                <a:latin typeface="Verdana"/>
                <a:cs typeface="Verdana"/>
              </a:rPr>
              <a:t>plot</a:t>
            </a:r>
            <a:r>
              <a:rPr sz="3000" b="1" spc="-180" dirty="0">
                <a:solidFill>
                  <a:srgbClr val="134F5C"/>
                </a:solidFill>
                <a:latin typeface="Verdana"/>
                <a:cs typeface="Verdana"/>
              </a:rPr>
              <a:t> </a:t>
            </a:r>
            <a:r>
              <a:rPr sz="3000" b="1" spc="-95" dirty="0">
                <a:solidFill>
                  <a:srgbClr val="134F5C"/>
                </a:solidFill>
                <a:latin typeface="Verdana"/>
                <a:cs typeface="Verdana"/>
              </a:rPr>
              <a:t>lot</a:t>
            </a:r>
            <a:r>
              <a:rPr sz="3000" b="1" spc="-180" dirty="0">
                <a:solidFill>
                  <a:srgbClr val="134F5C"/>
                </a:solidFill>
                <a:latin typeface="Verdana"/>
                <a:cs typeface="Verdana"/>
              </a:rPr>
              <a:t> </a:t>
            </a:r>
            <a:r>
              <a:rPr sz="3000" b="1" spc="-105" dirty="0">
                <a:solidFill>
                  <a:srgbClr val="134F5C"/>
                </a:solidFill>
                <a:latin typeface="Verdana"/>
                <a:cs typeface="Verdana"/>
              </a:rPr>
              <a:t>of</a:t>
            </a:r>
            <a:r>
              <a:rPr sz="3000" b="1" spc="-180" dirty="0">
                <a:solidFill>
                  <a:srgbClr val="134F5C"/>
                </a:solidFill>
                <a:latin typeface="Verdana"/>
                <a:cs typeface="Verdana"/>
              </a:rPr>
              <a:t> </a:t>
            </a:r>
            <a:r>
              <a:rPr sz="3000" b="1" spc="-200" dirty="0">
                <a:solidFill>
                  <a:srgbClr val="134F5C"/>
                </a:solidFill>
                <a:latin typeface="Verdana"/>
                <a:cs typeface="Verdana"/>
              </a:rPr>
              <a:t>G</a:t>
            </a:r>
            <a:r>
              <a:rPr sz="3000" b="1" spc="-145" dirty="0">
                <a:solidFill>
                  <a:srgbClr val="134F5C"/>
                </a:solidFill>
                <a:latin typeface="Verdana"/>
                <a:cs typeface="Verdana"/>
              </a:rPr>
              <a:t>r</a:t>
            </a:r>
            <a:r>
              <a:rPr sz="3000" b="1" spc="-110" dirty="0">
                <a:solidFill>
                  <a:srgbClr val="134F5C"/>
                </a:solidFill>
                <a:latin typeface="Verdana"/>
                <a:cs typeface="Verdana"/>
              </a:rPr>
              <a:t>aphs</a:t>
            </a:r>
            <a:r>
              <a:rPr sz="3000" b="1" spc="-180" dirty="0">
                <a:solidFill>
                  <a:srgbClr val="134F5C"/>
                </a:solidFill>
                <a:latin typeface="Verdana"/>
                <a:cs typeface="Verdana"/>
              </a:rPr>
              <a:t> </a:t>
            </a:r>
            <a:r>
              <a:rPr sz="3000" b="1" spc="-114" dirty="0">
                <a:solidFill>
                  <a:srgbClr val="134F5C"/>
                </a:solidFill>
                <a:latin typeface="Verdana"/>
                <a:cs typeface="Verdana"/>
              </a:rPr>
              <a:t>t</a:t>
            </a:r>
            <a:r>
              <a:rPr sz="3000" b="1" spc="-95" dirty="0">
                <a:solidFill>
                  <a:srgbClr val="134F5C"/>
                </a:solidFill>
                <a:latin typeface="Verdana"/>
                <a:cs typeface="Verdana"/>
              </a:rPr>
              <a:t>o</a:t>
            </a:r>
            <a:r>
              <a:rPr sz="3000" b="1" spc="-180" dirty="0">
                <a:solidFill>
                  <a:srgbClr val="134F5C"/>
                </a:solidFill>
                <a:latin typeface="Verdana"/>
                <a:cs typeface="Verdana"/>
              </a:rPr>
              <a:t> </a:t>
            </a:r>
            <a:r>
              <a:rPr sz="3000" b="1" spc="-130" dirty="0">
                <a:solidFill>
                  <a:srgbClr val="134F5C"/>
                </a:solidFill>
                <a:latin typeface="Verdana"/>
                <a:cs typeface="Verdana"/>
              </a:rPr>
              <a:t>anal</a:t>
            </a:r>
            <a:r>
              <a:rPr sz="3000" b="1" spc="-165" dirty="0">
                <a:solidFill>
                  <a:srgbClr val="134F5C"/>
                </a:solidFill>
                <a:latin typeface="Verdana"/>
                <a:cs typeface="Verdana"/>
              </a:rPr>
              <a:t>y</a:t>
            </a:r>
            <a:r>
              <a:rPr sz="3000" b="1" spc="-195" dirty="0">
                <a:solidFill>
                  <a:srgbClr val="134F5C"/>
                </a:solidFill>
                <a:latin typeface="Verdana"/>
                <a:cs typeface="Verdana"/>
              </a:rPr>
              <a:t>se.</a:t>
            </a:r>
            <a:endParaRPr sz="3000">
              <a:latin typeface="Verdana"/>
              <a:cs typeface="Verdana"/>
            </a:endParaRPr>
          </a:p>
          <a:p>
            <a:pPr marL="622300" indent="-609600">
              <a:lnSpc>
                <a:spcPct val="100000"/>
              </a:lnSpc>
              <a:spcBef>
                <a:spcPts val="540"/>
              </a:spcBef>
              <a:buFont typeface="MS PGothic"/>
              <a:buChar char="➢"/>
              <a:tabLst>
                <a:tab pos="621665" algn="l"/>
                <a:tab pos="622300" algn="l"/>
              </a:tabLst>
            </a:pPr>
            <a:r>
              <a:rPr sz="3000" b="1" spc="-114" dirty="0">
                <a:solidFill>
                  <a:srgbClr val="134F5C"/>
                </a:solidFill>
                <a:latin typeface="Verdana"/>
                <a:cs typeface="Verdana"/>
              </a:rPr>
              <a:t>L</a:t>
            </a:r>
            <a:r>
              <a:rPr sz="3000" b="1" spc="-80" dirty="0">
                <a:solidFill>
                  <a:srgbClr val="134F5C"/>
                </a:solidFill>
                <a:latin typeface="Verdana"/>
                <a:cs typeface="Verdana"/>
              </a:rPr>
              <a:t>ot</a:t>
            </a:r>
            <a:r>
              <a:rPr sz="3000" b="1" spc="-180" dirty="0">
                <a:solidFill>
                  <a:srgbClr val="134F5C"/>
                </a:solidFill>
                <a:latin typeface="Verdana"/>
                <a:cs typeface="Verdana"/>
              </a:rPr>
              <a:t> </a:t>
            </a:r>
            <a:r>
              <a:rPr sz="3000" b="1" spc="-105" dirty="0">
                <a:solidFill>
                  <a:srgbClr val="134F5C"/>
                </a:solidFill>
                <a:latin typeface="Verdana"/>
                <a:cs typeface="Verdana"/>
              </a:rPr>
              <a:t>of</a:t>
            </a:r>
            <a:r>
              <a:rPr sz="3000" b="1" spc="-180" dirty="0">
                <a:solidFill>
                  <a:srgbClr val="134F5C"/>
                </a:solidFill>
                <a:latin typeface="Verdana"/>
                <a:cs typeface="Verdana"/>
              </a:rPr>
              <a:t> </a:t>
            </a:r>
            <a:r>
              <a:rPr sz="3000" b="1" spc="-130" dirty="0">
                <a:solidFill>
                  <a:srgbClr val="134F5C"/>
                </a:solidFill>
                <a:latin typeface="Verdana"/>
                <a:cs typeface="Verdana"/>
              </a:rPr>
              <a:t>NaN</a:t>
            </a:r>
            <a:r>
              <a:rPr sz="3000" b="1" spc="-180" dirty="0">
                <a:solidFill>
                  <a:srgbClr val="134F5C"/>
                </a:solidFill>
                <a:latin typeface="Verdana"/>
                <a:cs typeface="Verdana"/>
              </a:rPr>
              <a:t> </a:t>
            </a:r>
            <a:r>
              <a:rPr sz="3000" b="1" spc="-215" dirty="0">
                <a:solidFill>
                  <a:srgbClr val="134F5C"/>
                </a:solidFill>
                <a:latin typeface="Verdana"/>
                <a:cs typeface="Verdana"/>
              </a:rPr>
              <a:t>v</a:t>
            </a:r>
            <a:r>
              <a:rPr sz="3000" b="1" spc="-160" dirty="0">
                <a:solidFill>
                  <a:srgbClr val="134F5C"/>
                </a:solidFill>
                <a:latin typeface="Verdana"/>
                <a:cs typeface="Verdana"/>
              </a:rPr>
              <a:t>alues.</a:t>
            </a:r>
            <a:endParaRPr sz="3000">
              <a:latin typeface="Verdana"/>
              <a:cs typeface="Verdana"/>
            </a:endParaRPr>
          </a:p>
          <a:p>
            <a:pPr marL="622300" marR="5080" indent="-609600">
              <a:lnSpc>
                <a:spcPct val="114999"/>
              </a:lnSpc>
              <a:buFont typeface="MS PGothic"/>
              <a:buChar char="➢"/>
              <a:tabLst>
                <a:tab pos="621665" algn="l"/>
                <a:tab pos="622300" algn="l"/>
              </a:tabLst>
            </a:pPr>
            <a:r>
              <a:rPr sz="3000" b="1" spc="-30" dirty="0">
                <a:solidFill>
                  <a:srgbClr val="134F5C"/>
                </a:solidFill>
                <a:latin typeface="Verdana"/>
                <a:cs typeface="Verdana"/>
              </a:rPr>
              <a:t>C</a:t>
            </a:r>
            <a:r>
              <a:rPr sz="3000" b="1" spc="-95" dirty="0">
                <a:solidFill>
                  <a:srgbClr val="134F5C"/>
                </a:solidFill>
                <a:latin typeface="Verdana"/>
                <a:cs typeface="Verdana"/>
              </a:rPr>
              <a:t>ontinuous</a:t>
            </a:r>
            <a:r>
              <a:rPr sz="3000" b="1" spc="-180" dirty="0">
                <a:solidFill>
                  <a:srgbClr val="134F5C"/>
                </a:solidFill>
                <a:latin typeface="Verdana"/>
                <a:cs typeface="Verdana"/>
              </a:rPr>
              <a:t> </a:t>
            </a:r>
            <a:r>
              <a:rPr sz="3000" b="1" spc="-75" dirty="0">
                <a:solidFill>
                  <a:srgbClr val="134F5C"/>
                </a:solidFill>
                <a:latin typeface="Verdana"/>
                <a:cs typeface="Verdana"/>
              </a:rPr>
              <a:t>Runti</a:t>
            </a:r>
            <a:r>
              <a:rPr sz="3000" b="1" spc="-114" dirty="0">
                <a:solidFill>
                  <a:srgbClr val="134F5C"/>
                </a:solidFill>
                <a:latin typeface="Verdana"/>
                <a:cs typeface="Verdana"/>
              </a:rPr>
              <a:t>m</a:t>
            </a:r>
            <a:r>
              <a:rPr sz="3000" b="1" spc="-100" dirty="0">
                <a:solidFill>
                  <a:srgbClr val="134F5C"/>
                </a:solidFill>
                <a:latin typeface="Verdana"/>
                <a:cs typeface="Verdana"/>
              </a:rPr>
              <a:t>e</a:t>
            </a:r>
            <a:r>
              <a:rPr sz="3000" b="1" spc="-180" dirty="0">
                <a:solidFill>
                  <a:srgbClr val="134F5C"/>
                </a:solidFill>
                <a:latin typeface="Verdana"/>
                <a:cs typeface="Verdana"/>
              </a:rPr>
              <a:t> </a:t>
            </a:r>
            <a:r>
              <a:rPr sz="3000" b="1" spc="-110" dirty="0">
                <a:solidFill>
                  <a:srgbClr val="134F5C"/>
                </a:solidFill>
                <a:latin typeface="Verdana"/>
                <a:cs typeface="Verdana"/>
              </a:rPr>
              <a:t>a</a:t>
            </a:r>
            <a:r>
              <a:rPr sz="3000" b="1" spc="-100" dirty="0">
                <a:solidFill>
                  <a:srgbClr val="134F5C"/>
                </a:solidFill>
                <a:latin typeface="Verdana"/>
                <a:cs typeface="Verdana"/>
              </a:rPr>
              <a:t>n</a:t>
            </a:r>
            <a:r>
              <a:rPr sz="3000" b="1" spc="-25" dirty="0">
                <a:solidFill>
                  <a:srgbClr val="134F5C"/>
                </a:solidFill>
                <a:latin typeface="Verdana"/>
                <a:cs typeface="Verdana"/>
              </a:rPr>
              <a:t>d</a:t>
            </a:r>
            <a:r>
              <a:rPr sz="3000" b="1" spc="-180" dirty="0">
                <a:solidFill>
                  <a:srgbClr val="134F5C"/>
                </a:solidFill>
                <a:latin typeface="Verdana"/>
                <a:cs typeface="Verdana"/>
              </a:rPr>
              <a:t> </a:t>
            </a:r>
            <a:r>
              <a:rPr sz="3000" b="1" spc="-55" dirty="0">
                <a:solidFill>
                  <a:srgbClr val="134F5C"/>
                </a:solidFill>
                <a:latin typeface="Verdana"/>
                <a:cs typeface="Verdana"/>
              </a:rPr>
              <a:t>RAM</a:t>
            </a:r>
            <a:r>
              <a:rPr sz="3000" b="1" spc="-180" dirty="0">
                <a:solidFill>
                  <a:srgbClr val="134F5C"/>
                </a:solidFill>
                <a:latin typeface="Verdana"/>
                <a:cs typeface="Verdana"/>
              </a:rPr>
              <a:t> </a:t>
            </a:r>
            <a:r>
              <a:rPr sz="3000" b="1" spc="-105" dirty="0">
                <a:solidFill>
                  <a:srgbClr val="134F5C"/>
                </a:solidFill>
                <a:latin typeface="Verdana"/>
                <a:cs typeface="Verdana"/>
              </a:rPr>
              <a:t>C</a:t>
            </a:r>
            <a:r>
              <a:rPr sz="3000" b="1" spc="-95" dirty="0">
                <a:solidFill>
                  <a:srgbClr val="134F5C"/>
                </a:solidFill>
                <a:latin typeface="Verdana"/>
                <a:cs typeface="Verdana"/>
              </a:rPr>
              <a:t>r</a:t>
            </a:r>
            <a:r>
              <a:rPr sz="3000" b="1" spc="-135" dirty="0">
                <a:solidFill>
                  <a:srgbClr val="134F5C"/>
                </a:solidFill>
                <a:latin typeface="Verdana"/>
                <a:cs typeface="Verdana"/>
              </a:rPr>
              <a:t>ash</a:t>
            </a:r>
            <a:r>
              <a:rPr sz="3000" b="1" spc="-180" dirty="0">
                <a:solidFill>
                  <a:srgbClr val="134F5C"/>
                </a:solidFill>
                <a:latin typeface="Verdana"/>
                <a:cs typeface="Verdana"/>
              </a:rPr>
              <a:t> </a:t>
            </a:r>
            <a:r>
              <a:rPr sz="3000" b="1" spc="-55" dirty="0">
                <a:solidFill>
                  <a:srgbClr val="134F5C"/>
                </a:solidFill>
                <a:latin typeface="Verdana"/>
                <a:cs typeface="Verdana"/>
              </a:rPr>
              <a:t>due  </a:t>
            </a:r>
            <a:r>
              <a:rPr sz="3000" b="1" spc="-114" dirty="0">
                <a:solidFill>
                  <a:srgbClr val="134F5C"/>
                </a:solidFill>
                <a:latin typeface="Verdana"/>
                <a:cs typeface="Verdana"/>
              </a:rPr>
              <a:t>t</a:t>
            </a:r>
            <a:r>
              <a:rPr sz="3000" b="1" spc="-95" dirty="0">
                <a:solidFill>
                  <a:srgbClr val="134F5C"/>
                </a:solidFill>
                <a:latin typeface="Verdana"/>
                <a:cs typeface="Verdana"/>
              </a:rPr>
              <a:t>o</a:t>
            </a:r>
            <a:r>
              <a:rPr sz="3000" b="1" spc="-180" dirty="0">
                <a:solidFill>
                  <a:srgbClr val="134F5C"/>
                </a:solidFill>
                <a:latin typeface="Verdana"/>
                <a:cs typeface="Verdana"/>
              </a:rPr>
              <a:t> </a:t>
            </a:r>
            <a:r>
              <a:rPr sz="3000" b="1" spc="-160" dirty="0">
                <a:solidFill>
                  <a:srgbClr val="134F5C"/>
                </a:solidFill>
                <a:latin typeface="Verdana"/>
                <a:cs typeface="Verdana"/>
              </a:rPr>
              <a:t>la</a:t>
            </a:r>
            <a:r>
              <a:rPr sz="3000" b="1" spc="-190" dirty="0">
                <a:solidFill>
                  <a:srgbClr val="134F5C"/>
                </a:solidFill>
                <a:latin typeface="Verdana"/>
                <a:cs typeface="Verdana"/>
              </a:rPr>
              <a:t>r</a:t>
            </a:r>
            <a:r>
              <a:rPr sz="3000" b="1" spc="-50" dirty="0">
                <a:solidFill>
                  <a:srgbClr val="134F5C"/>
                </a:solidFill>
                <a:latin typeface="Verdana"/>
                <a:cs typeface="Verdana"/>
              </a:rPr>
              <a:t>ge</a:t>
            </a:r>
            <a:r>
              <a:rPr sz="3000" b="1" spc="-180" dirty="0">
                <a:solidFill>
                  <a:srgbClr val="134F5C"/>
                </a:solidFill>
                <a:latin typeface="Verdana"/>
                <a:cs typeface="Verdana"/>
              </a:rPr>
              <a:t> </a:t>
            </a:r>
            <a:r>
              <a:rPr sz="3000" b="1" spc="-110" dirty="0">
                <a:solidFill>
                  <a:srgbClr val="134F5C"/>
                </a:solidFill>
                <a:latin typeface="Verdana"/>
                <a:cs typeface="Verdana"/>
              </a:rPr>
              <a:t>datase</a:t>
            </a:r>
            <a:r>
              <a:rPr sz="3000" b="1" spc="-50" dirty="0">
                <a:solidFill>
                  <a:srgbClr val="134F5C"/>
                </a:solidFill>
                <a:latin typeface="Verdana"/>
                <a:cs typeface="Verdana"/>
              </a:rPr>
              <a:t>t</a:t>
            </a:r>
            <a:r>
              <a:rPr sz="3000" b="1" spc="-300" dirty="0">
                <a:solidFill>
                  <a:srgbClr val="134F5C"/>
                </a:solidFill>
                <a:latin typeface="Verdana"/>
                <a:cs typeface="Verdana"/>
              </a:rPr>
              <a:t>.</a:t>
            </a:r>
            <a:endParaRPr sz="3000">
              <a:latin typeface="Verdana"/>
              <a:cs typeface="Verdana"/>
            </a:endParaRPr>
          </a:p>
          <a:p>
            <a:pPr marL="622300" indent="-609600">
              <a:lnSpc>
                <a:spcPct val="100000"/>
              </a:lnSpc>
              <a:spcBef>
                <a:spcPts val="540"/>
              </a:spcBef>
              <a:buFont typeface="MS PGothic"/>
              <a:buChar char="➢"/>
              <a:tabLst>
                <a:tab pos="621665" algn="l"/>
                <a:tab pos="622300" algn="l"/>
              </a:tabLst>
            </a:pPr>
            <a:r>
              <a:rPr sz="3000" b="1" spc="-80" dirty="0">
                <a:solidFill>
                  <a:srgbClr val="134F5C"/>
                </a:solidFill>
                <a:latin typeface="Verdana"/>
                <a:cs typeface="Verdana"/>
              </a:rPr>
              <a:t>Right</a:t>
            </a:r>
            <a:r>
              <a:rPr sz="3000" b="1" spc="-180" dirty="0">
                <a:solidFill>
                  <a:srgbClr val="134F5C"/>
                </a:solidFill>
                <a:latin typeface="Verdana"/>
                <a:cs typeface="Verdana"/>
              </a:rPr>
              <a:t> </a:t>
            </a:r>
            <a:r>
              <a:rPr sz="3000" b="1" spc="-85" dirty="0">
                <a:solidFill>
                  <a:srgbClr val="134F5C"/>
                </a:solidFill>
                <a:latin typeface="Verdana"/>
                <a:cs typeface="Verdana"/>
              </a:rPr>
              <a:t>number</a:t>
            </a:r>
            <a:r>
              <a:rPr sz="3000" b="1" spc="-180" dirty="0">
                <a:solidFill>
                  <a:srgbClr val="134F5C"/>
                </a:solidFill>
                <a:latin typeface="Verdana"/>
                <a:cs typeface="Verdana"/>
              </a:rPr>
              <a:t> </a:t>
            </a:r>
            <a:r>
              <a:rPr sz="3000" b="1" spc="-105" dirty="0">
                <a:solidFill>
                  <a:srgbClr val="134F5C"/>
                </a:solidFill>
                <a:latin typeface="Verdana"/>
                <a:cs typeface="Verdana"/>
              </a:rPr>
              <a:t>of</a:t>
            </a:r>
            <a:r>
              <a:rPr sz="3000" b="1" spc="-180" dirty="0">
                <a:solidFill>
                  <a:srgbClr val="134F5C"/>
                </a:solidFill>
                <a:latin typeface="Verdana"/>
                <a:cs typeface="Verdana"/>
              </a:rPr>
              <a:t> </a:t>
            </a:r>
            <a:r>
              <a:rPr sz="3000" b="1" spc="-175" dirty="0">
                <a:solidFill>
                  <a:srgbClr val="134F5C"/>
                </a:solidFill>
                <a:latin typeface="Verdana"/>
                <a:cs typeface="Verdana"/>
              </a:rPr>
              <a:t>‘K’</a:t>
            </a:r>
            <a:r>
              <a:rPr sz="3000" b="1" spc="-180" dirty="0">
                <a:solidFill>
                  <a:srgbClr val="134F5C"/>
                </a:solidFill>
                <a:latin typeface="Verdana"/>
                <a:cs typeface="Verdana"/>
              </a:rPr>
              <a:t> </a:t>
            </a:r>
            <a:r>
              <a:rPr sz="3000" b="1" spc="-130" dirty="0">
                <a:solidFill>
                  <a:srgbClr val="134F5C"/>
                </a:solidFill>
                <a:latin typeface="Verdana"/>
                <a:cs typeface="Verdana"/>
              </a:rPr>
              <a:t>f</a:t>
            </a:r>
            <a:r>
              <a:rPr sz="3000" b="1" spc="-150" dirty="0">
                <a:solidFill>
                  <a:srgbClr val="134F5C"/>
                </a:solidFill>
                <a:latin typeface="Verdana"/>
                <a:cs typeface="Verdana"/>
              </a:rPr>
              <a:t>or</a:t>
            </a:r>
            <a:r>
              <a:rPr sz="3000" b="1" spc="-180" dirty="0">
                <a:solidFill>
                  <a:srgbClr val="134F5C"/>
                </a:solidFill>
                <a:latin typeface="Verdana"/>
                <a:cs typeface="Verdana"/>
              </a:rPr>
              <a:t> </a:t>
            </a:r>
            <a:r>
              <a:rPr sz="3000" b="1" spc="-5" dirty="0">
                <a:solidFill>
                  <a:srgbClr val="134F5C"/>
                </a:solidFill>
                <a:latin typeface="Verdana"/>
                <a:cs typeface="Verdana"/>
              </a:rPr>
              <a:t>c</a:t>
            </a:r>
            <a:r>
              <a:rPr sz="3000" b="1" spc="-120" dirty="0">
                <a:solidFill>
                  <a:srgbClr val="134F5C"/>
                </a:solidFill>
                <a:latin typeface="Verdana"/>
                <a:cs typeface="Verdana"/>
              </a:rPr>
              <a:t>lus</a:t>
            </a:r>
            <a:r>
              <a:rPr sz="3000" b="1" spc="-150" dirty="0">
                <a:solidFill>
                  <a:srgbClr val="134F5C"/>
                </a:solidFill>
                <a:latin typeface="Verdana"/>
                <a:cs typeface="Verdana"/>
              </a:rPr>
              <a:t>t</a:t>
            </a:r>
            <a:r>
              <a:rPr sz="3000" b="1" spc="-175" dirty="0">
                <a:solidFill>
                  <a:srgbClr val="134F5C"/>
                </a:solidFill>
                <a:latin typeface="Verdana"/>
                <a:cs typeface="Verdana"/>
              </a:rPr>
              <a:t>e</a:t>
            </a:r>
            <a:r>
              <a:rPr sz="3000" b="1" spc="-140" dirty="0">
                <a:solidFill>
                  <a:srgbClr val="134F5C"/>
                </a:solidFill>
                <a:latin typeface="Verdana"/>
                <a:cs typeface="Verdana"/>
              </a:rPr>
              <a:t>r</a:t>
            </a:r>
            <a:r>
              <a:rPr sz="3000" b="1" spc="-190" dirty="0">
                <a:solidFill>
                  <a:srgbClr val="134F5C"/>
                </a:solidFill>
                <a:latin typeface="Verdana"/>
                <a:cs typeface="Verdana"/>
              </a:rPr>
              <a:t>s</a:t>
            </a:r>
            <a:endParaRPr sz="3000">
              <a:latin typeface="Verdana"/>
              <a:cs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742950"/>
            <a:ext cx="7044146" cy="3657600"/>
          </a:xfrm>
          <a:prstGeom prst="rect">
            <a:avLst/>
          </a:prstGeom>
        </p:spPr>
      </p:pic>
    </p:spTree>
    <p:extLst>
      <p:ext uri="{BB962C8B-B14F-4D97-AF65-F5344CB8AC3E}">
        <p14:creationId xmlns:p14="http://schemas.microsoft.com/office/powerpoint/2010/main" val="3996163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38275" y="206509"/>
            <a:ext cx="2732405" cy="482600"/>
          </a:xfrm>
          <a:prstGeom prst="rect">
            <a:avLst/>
          </a:prstGeom>
        </p:spPr>
        <p:txBody>
          <a:bodyPr vert="horz" wrap="square" lIns="0" tIns="12700" rIns="0" bIns="0" rtlCol="0">
            <a:spAutoFit/>
          </a:bodyPr>
          <a:lstStyle/>
          <a:p>
            <a:pPr marL="12700">
              <a:lnSpc>
                <a:spcPct val="100000"/>
              </a:lnSpc>
              <a:spcBef>
                <a:spcPts val="100"/>
              </a:spcBef>
            </a:pPr>
            <a:r>
              <a:rPr spc="-20" dirty="0"/>
              <a:t>C</a:t>
            </a:r>
            <a:r>
              <a:rPr spc="-55" dirty="0"/>
              <a:t>ONC</a:t>
            </a:r>
            <a:r>
              <a:rPr spc="-75" dirty="0"/>
              <a:t>L</a:t>
            </a:r>
            <a:r>
              <a:rPr spc="-220" dirty="0"/>
              <a:t>USION</a:t>
            </a:r>
          </a:p>
        </p:txBody>
      </p:sp>
      <p:sp>
        <p:nvSpPr>
          <p:cNvPr id="3" name="object 3"/>
          <p:cNvSpPr txBox="1"/>
          <p:nvPr/>
        </p:nvSpPr>
        <p:spPr>
          <a:xfrm>
            <a:off x="111125" y="826339"/>
            <a:ext cx="8961120" cy="3968750"/>
          </a:xfrm>
          <a:prstGeom prst="rect">
            <a:avLst/>
          </a:prstGeom>
        </p:spPr>
        <p:txBody>
          <a:bodyPr vert="horz" wrap="square" lIns="0" tIns="12700" rIns="0" bIns="0" rtlCol="0">
            <a:spAutoFit/>
          </a:bodyPr>
          <a:lstStyle/>
          <a:p>
            <a:pPr marL="431800" marR="10795" indent="-419100" algn="just">
              <a:lnSpc>
                <a:spcPct val="114999"/>
              </a:lnSpc>
              <a:spcBef>
                <a:spcPts val="100"/>
              </a:spcBef>
              <a:buFont typeface="MS PGothic"/>
              <a:buChar char="➢"/>
              <a:tabLst>
                <a:tab pos="431800" algn="l"/>
              </a:tabLst>
            </a:pPr>
            <a:r>
              <a:rPr sz="1500" b="1" spc="-50" dirty="0">
                <a:solidFill>
                  <a:srgbClr val="134F5C"/>
                </a:solidFill>
                <a:latin typeface="Verdana"/>
                <a:cs typeface="Verdana"/>
              </a:rPr>
              <a:t>Throughout</a:t>
            </a:r>
            <a:r>
              <a:rPr sz="1500" b="1" spc="-45" dirty="0">
                <a:solidFill>
                  <a:srgbClr val="134F5C"/>
                </a:solidFill>
                <a:latin typeface="Verdana"/>
                <a:cs typeface="Verdana"/>
              </a:rPr>
              <a:t> </a:t>
            </a:r>
            <a:r>
              <a:rPr sz="1500" b="1" spc="-40" dirty="0">
                <a:solidFill>
                  <a:srgbClr val="134F5C"/>
                </a:solidFill>
                <a:latin typeface="Verdana"/>
                <a:cs typeface="Verdana"/>
              </a:rPr>
              <a:t>the</a:t>
            </a:r>
            <a:r>
              <a:rPr sz="1500" b="1" spc="-35" dirty="0">
                <a:solidFill>
                  <a:srgbClr val="134F5C"/>
                </a:solidFill>
                <a:latin typeface="Verdana"/>
                <a:cs typeface="Verdana"/>
              </a:rPr>
              <a:t> </a:t>
            </a:r>
            <a:r>
              <a:rPr sz="1500" b="1" spc="-75" dirty="0">
                <a:solidFill>
                  <a:srgbClr val="134F5C"/>
                </a:solidFill>
                <a:latin typeface="Verdana"/>
                <a:cs typeface="Verdana"/>
              </a:rPr>
              <a:t>analysis</a:t>
            </a:r>
            <a:r>
              <a:rPr sz="1500" b="1" spc="-70" dirty="0">
                <a:solidFill>
                  <a:srgbClr val="134F5C"/>
                </a:solidFill>
                <a:latin typeface="Verdana"/>
                <a:cs typeface="Verdana"/>
              </a:rPr>
              <a:t> we</a:t>
            </a:r>
            <a:r>
              <a:rPr sz="1500" b="1" spc="-65" dirty="0">
                <a:solidFill>
                  <a:srgbClr val="134F5C"/>
                </a:solidFill>
                <a:latin typeface="Verdana"/>
                <a:cs typeface="Verdana"/>
              </a:rPr>
              <a:t> </a:t>
            </a:r>
            <a:r>
              <a:rPr sz="1500" b="1" spc="-55" dirty="0">
                <a:solidFill>
                  <a:srgbClr val="134F5C"/>
                </a:solidFill>
                <a:latin typeface="Verdana"/>
                <a:cs typeface="Verdana"/>
              </a:rPr>
              <a:t>went</a:t>
            </a:r>
            <a:r>
              <a:rPr sz="1500" b="1" spc="-50" dirty="0">
                <a:solidFill>
                  <a:srgbClr val="134F5C"/>
                </a:solidFill>
                <a:latin typeface="Verdana"/>
                <a:cs typeface="Verdana"/>
              </a:rPr>
              <a:t> </a:t>
            </a:r>
            <a:r>
              <a:rPr sz="1500" b="1" spc="-45" dirty="0">
                <a:solidFill>
                  <a:srgbClr val="134F5C"/>
                </a:solidFill>
                <a:latin typeface="Verdana"/>
                <a:cs typeface="Verdana"/>
              </a:rPr>
              <a:t>through</a:t>
            </a:r>
            <a:r>
              <a:rPr sz="1500" b="1" spc="-40" dirty="0">
                <a:solidFill>
                  <a:srgbClr val="134F5C"/>
                </a:solidFill>
                <a:latin typeface="Verdana"/>
                <a:cs typeface="Verdana"/>
              </a:rPr>
              <a:t> </a:t>
            </a:r>
            <a:r>
              <a:rPr sz="1500" b="1" spc="-80" dirty="0">
                <a:solidFill>
                  <a:srgbClr val="134F5C"/>
                </a:solidFill>
                <a:latin typeface="Verdana"/>
                <a:cs typeface="Verdana"/>
              </a:rPr>
              <a:t>various</a:t>
            </a:r>
            <a:r>
              <a:rPr sz="1500" b="1" spc="-75" dirty="0">
                <a:solidFill>
                  <a:srgbClr val="134F5C"/>
                </a:solidFill>
                <a:latin typeface="Verdana"/>
                <a:cs typeface="Verdana"/>
              </a:rPr>
              <a:t> </a:t>
            </a:r>
            <a:r>
              <a:rPr sz="1500" b="1" spc="-65" dirty="0">
                <a:solidFill>
                  <a:srgbClr val="134F5C"/>
                </a:solidFill>
                <a:latin typeface="Verdana"/>
                <a:cs typeface="Verdana"/>
              </a:rPr>
              <a:t>steps</a:t>
            </a:r>
            <a:r>
              <a:rPr sz="1500" b="1" spc="-60" dirty="0">
                <a:solidFill>
                  <a:srgbClr val="134F5C"/>
                </a:solidFill>
                <a:latin typeface="Verdana"/>
                <a:cs typeface="Verdana"/>
              </a:rPr>
              <a:t> </a:t>
            </a:r>
            <a:r>
              <a:rPr sz="1500" b="1" spc="-55" dirty="0">
                <a:solidFill>
                  <a:srgbClr val="134F5C"/>
                </a:solidFill>
                <a:latin typeface="Verdana"/>
                <a:cs typeface="Verdana"/>
              </a:rPr>
              <a:t>to</a:t>
            </a:r>
            <a:r>
              <a:rPr sz="1500" b="1" spc="-50" dirty="0">
                <a:solidFill>
                  <a:srgbClr val="134F5C"/>
                </a:solidFill>
                <a:latin typeface="Verdana"/>
                <a:cs typeface="Verdana"/>
              </a:rPr>
              <a:t> </a:t>
            </a:r>
            <a:r>
              <a:rPr sz="1500" b="1" spc="-60" dirty="0">
                <a:solidFill>
                  <a:srgbClr val="134F5C"/>
                </a:solidFill>
                <a:latin typeface="Verdana"/>
                <a:cs typeface="Verdana"/>
              </a:rPr>
              <a:t>perform</a:t>
            </a:r>
            <a:r>
              <a:rPr sz="1500" b="1" spc="-55" dirty="0">
                <a:solidFill>
                  <a:srgbClr val="134F5C"/>
                </a:solidFill>
                <a:latin typeface="Verdana"/>
                <a:cs typeface="Verdana"/>
              </a:rPr>
              <a:t> </a:t>
            </a:r>
            <a:r>
              <a:rPr sz="1500" b="1" spc="-50" dirty="0">
                <a:solidFill>
                  <a:srgbClr val="134F5C"/>
                </a:solidFill>
                <a:latin typeface="Verdana"/>
                <a:cs typeface="Verdana"/>
              </a:rPr>
              <a:t>customer </a:t>
            </a:r>
            <a:r>
              <a:rPr sz="1500" b="1" spc="-45" dirty="0">
                <a:solidFill>
                  <a:srgbClr val="134F5C"/>
                </a:solidFill>
                <a:latin typeface="Verdana"/>
                <a:cs typeface="Verdana"/>
              </a:rPr>
              <a:t> </a:t>
            </a:r>
            <a:r>
              <a:rPr sz="1500" b="1" spc="-55" dirty="0">
                <a:solidFill>
                  <a:srgbClr val="134F5C"/>
                </a:solidFill>
                <a:latin typeface="Verdana"/>
                <a:cs typeface="Verdana"/>
              </a:rPr>
              <a:t>segmentation. </a:t>
            </a:r>
            <a:r>
              <a:rPr sz="1500" b="1" spc="-45" dirty="0">
                <a:solidFill>
                  <a:srgbClr val="134F5C"/>
                </a:solidFill>
                <a:latin typeface="Verdana"/>
                <a:cs typeface="Verdana"/>
              </a:rPr>
              <a:t>We </a:t>
            </a:r>
            <a:r>
              <a:rPr sz="1500" b="1" spc="-60" dirty="0">
                <a:solidFill>
                  <a:srgbClr val="134F5C"/>
                </a:solidFill>
                <a:latin typeface="Verdana"/>
                <a:cs typeface="Verdana"/>
              </a:rPr>
              <a:t>started </a:t>
            </a:r>
            <a:r>
              <a:rPr sz="1500" b="1" spc="-50" dirty="0">
                <a:solidFill>
                  <a:srgbClr val="134F5C"/>
                </a:solidFill>
                <a:latin typeface="Verdana"/>
                <a:cs typeface="Verdana"/>
              </a:rPr>
              <a:t>with data wrangling in </a:t>
            </a:r>
            <a:r>
              <a:rPr sz="1500" b="1" spc="-40" dirty="0">
                <a:solidFill>
                  <a:srgbClr val="134F5C"/>
                </a:solidFill>
                <a:latin typeface="Verdana"/>
                <a:cs typeface="Verdana"/>
              </a:rPr>
              <a:t>which </a:t>
            </a:r>
            <a:r>
              <a:rPr sz="1500" b="1" spc="-70" dirty="0">
                <a:solidFill>
                  <a:srgbClr val="134F5C"/>
                </a:solidFill>
                <a:latin typeface="Verdana"/>
                <a:cs typeface="Verdana"/>
              </a:rPr>
              <a:t>we </a:t>
            </a:r>
            <a:r>
              <a:rPr sz="1500" b="1" spc="-55" dirty="0">
                <a:solidFill>
                  <a:srgbClr val="134F5C"/>
                </a:solidFill>
                <a:latin typeface="Verdana"/>
                <a:cs typeface="Verdana"/>
              </a:rPr>
              <a:t>tried to </a:t>
            </a:r>
            <a:r>
              <a:rPr sz="1500" b="1" spc="-45" dirty="0">
                <a:solidFill>
                  <a:srgbClr val="134F5C"/>
                </a:solidFill>
                <a:latin typeface="Verdana"/>
                <a:cs typeface="Verdana"/>
              </a:rPr>
              <a:t>handle </a:t>
            </a:r>
            <a:r>
              <a:rPr sz="1500" b="1" spc="-50" dirty="0">
                <a:solidFill>
                  <a:srgbClr val="134F5C"/>
                </a:solidFill>
                <a:latin typeface="Verdana"/>
                <a:cs typeface="Verdana"/>
              </a:rPr>
              <a:t>null </a:t>
            </a:r>
            <a:r>
              <a:rPr sz="1500" b="1" spc="-45" dirty="0">
                <a:solidFill>
                  <a:srgbClr val="134F5C"/>
                </a:solidFill>
                <a:latin typeface="Verdana"/>
                <a:cs typeface="Verdana"/>
              </a:rPr>
              <a:t> </a:t>
            </a:r>
            <a:r>
              <a:rPr sz="1500" b="1" spc="-85" dirty="0">
                <a:solidFill>
                  <a:srgbClr val="134F5C"/>
                </a:solidFill>
                <a:latin typeface="Verdana"/>
                <a:cs typeface="Verdana"/>
              </a:rPr>
              <a:t>values,</a:t>
            </a:r>
            <a:r>
              <a:rPr sz="1500" b="1" spc="-80" dirty="0">
                <a:solidFill>
                  <a:srgbClr val="134F5C"/>
                </a:solidFill>
                <a:latin typeface="Verdana"/>
                <a:cs typeface="Verdana"/>
              </a:rPr>
              <a:t> </a:t>
            </a:r>
            <a:r>
              <a:rPr sz="1500" b="1" spc="-50" dirty="0">
                <a:solidFill>
                  <a:srgbClr val="134F5C"/>
                </a:solidFill>
                <a:latin typeface="Verdana"/>
                <a:cs typeface="Verdana"/>
              </a:rPr>
              <a:t>duplicates</a:t>
            </a:r>
            <a:r>
              <a:rPr sz="1500" b="1" spc="-45" dirty="0">
                <a:solidFill>
                  <a:srgbClr val="134F5C"/>
                </a:solidFill>
                <a:latin typeface="Verdana"/>
                <a:cs typeface="Verdana"/>
              </a:rPr>
              <a:t> </a:t>
            </a:r>
            <a:r>
              <a:rPr sz="1500" b="1" spc="-40" dirty="0">
                <a:solidFill>
                  <a:srgbClr val="134F5C"/>
                </a:solidFill>
                <a:latin typeface="Verdana"/>
                <a:cs typeface="Verdana"/>
              </a:rPr>
              <a:t>and</a:t>
            </a:r>
            <a:r>
              <a:rPr sz="1500" b="1" spc="-35" dirty="0">
                <a:solidFill>
                  <a:srgbClr val="134F5C"/>
                </a:solidFill>
                <a:latin typeface="Verdana"/>
                <a:cs typeface="Verdana"/>
              </a:rPr>
              <a:t> </a:t>
            </a:r>
            <a:r>
              <a:rPr sz="1500" b="1" spc="-55" dirty="0">
                <a:solidFill>
                  <a:srgbClr val="134F5C"/>
                </a:solidFill>
                <a:latin typeface="Verdana"/>
                <a:cs typeface="Verdana"/>
              </a:rPr>
              <a:t>performed</a:t>
            </a:r>
            <a:r>
              <a:rPr sz="1500" b="1" spc="-50" dirty="0">
                <a:solidFill>
                  <a:srgbClr val="134F5C"/>
                </a:solidFill>
                <a:latin typeface="Verdana"/>
                <a:cs typeface="Verdana"/>
              </a:rPr>
              <a:t> </a:t>
            </a:r>
            <a:r>
              <a:rPr sz="1500" b="1" spc="-65" dirty="0">
                <a:solidFill>
                  <a:srgbClr val="134F5C"/>
                </a:solidFill>
                <a:latin typeface="Verdana"/>
                <a:cs typeface="Verdana"/>
              </a:rPr>
              <a:t>feature</a:t>
            </a:r>
            <a:r>
              <a:rPr sz="1500" b="1" spc="-60" dirty="0">
                <a:solidFill>
                  <a:srgbClr val="134F5C"/>
                </a:solidFill>
                <a:latin typeface="Verdana"/>
                <a:cs typeface="Verdana"/>
              </a:rPr>
              <a:t> </a:t>
            </a:r>
            <a:r>
              <a:rPr sz="1500" b="1" spc="-45" dirty="0">
                <a:solidFill>
                  <a:srgbClr val="134F5C"/>
                </a:solidFill>
                <a:latin typeface="Verdana"/>
                <a:cs typeface="Verdana"/>
              </a:rPr>
              <a:t>modiﬁcations.</a:t>
            </a:r>
            <a:r>
              <a:rPr sz="1500" b="1" spc="-40" dirty="0">
                <a:solidFill>
                  <a:srgbClr val="134F5C"/>
                </a:solidFill>
                <a:latin typeface="Verdana"/>
                <a:cs typeface="Verdana"/>
              </a:rPr>
              <a:t> </a:t>
            </a:r>
            <a:r>
              <a:rPr sz="1500" b="1" spc="-70" dirty="0">
                <a:solidFill>
                  <a:srgbClr val="134F5C"/>
                </a:solidFill>
                <a:latin typeface="Verdana"/>
                <a:cs typeface="Verdana"/>
              </a:rPr>
              <a:t>Next</a:t>
            </a:r>
            <a:r>
              <a:rPr sz="1500" b="1" spc="-65" dirty="0">
                <a:solidFill>
                  <a:srgbClr val="134F5C"/>
                </a:solidFill>
                <a:latin typeface="Verdana"/>
                <a:cs typeface="Verdana"/>
              </a:rPr>
              <a:t> </a:t>
            </a:r>
            <a:r>
              <a:rPr sz="1500" b="1" spc="-70" dirty="0">
                <a:solidFill>
                  <a:srgbClr val="134F5C"/>
                </a:solidFill>
                <a:latin typeface="Verdana"/>
                <a:cs typeface="Verdana"/>
              </a:rPr>
              <a:t>we</a:t>
            </a:r>
            <a:r>
              <a:rPr sz="1500" b="1" spc="-65" dirty="0">
                <a:solidFill>
                  <a:srgbClr val="134F5C"/>
                </a:solidFill>
                <a:latin typeface="Verdana"/>
                <a:cs typeface="Verdana"/>
              </a:rPr>
              <a:t> </a:t>
            </a:r>
            <a:r>
              <a:rPr sz="1500" b="1" spc="-30" dirty="0">
                <a:solidFill>
                  <a:srgbClr val="134F5C"/>
                </a:solidFill>
                <a:latin typeface="Verdana"/>
                <a:cs typeface="Verdana"/>
              </a:rPr>
              <a:t>did</a:t>
            </a:r>
            <a:r>
              <a:rPr sz="1500" b="1" spc="-25" dirty="0">
                <a:solidFill>
                  <a:srgbClr val="134F5C"/>
                </a:solidFill>
                <a:latin typeface="Verdana"/>
                <a:cs typeface="Verdana"/>
              </a:rPr>
              <a:t> </a:t>
            </a:r>
            <a:r>
              <a:rPr sz="1500" b="1" spc="-50" dirty="0">
                <a:solidFill>
                  <a:srgbClr val="134F5C"/>
                </a:solidFill>
                <a:latin typeface="Verdana"/>
                <a:cs typeface="Verdana"/>
              </a:rPr>
              <a:t>some </a:t>
            </a:r>
            <a:r>
              <a:rPr sz="1500" b="1" spc="-45" dirty="0">
                <a:solidFill>
                  <a:srgbClr val="134F5C"/>
                </a:solidFill>
                <a:latin typeface="Verdana"/>
                <a:cs typeface="Verdana"/>
              </a:rPr>
              <a:t> </a:t>
            </a:r>
            <a:r>
              <a:rPr sz="1500" b="1" spc="-70" dirty="0">
                <a:solidFill>
                  <a:srgbClr val="134F5C"/>
                </a:solidFill>
                <a:latin typeface="Verdana"/>
                <a:cs typeface="Verdana"/>
              </a:rPr>
              <a:t>exploratory </a:t>
            </a:r>
            <a:r>
              <a:rPr sz="1500" b="1" spc="-50" dirty="0">
                <a:solidFill>
                  <a:srgbClr val="134F5C"/>
                </a:solidFill>
                <a:latin typeface="Verdana"/>
                <a:cs typeface="Verdana"/>
              </a:rPr>
              <a:t>data </a:t>
            </a:r>
            <a:r>
              <a:rPr sz="1500" b="1" spc="-75" dirty="0">
                <a:solidFill>
                  <a:srgbClr val="134F5C"/>
                </a:solidFill>
                <a:latin typeface="Verdana"/>
                <a:cs typeface="Verdana"/>
              </a:rPr>
              <a:t>analysis </a:t>
            </a:r>
            <a:r>
              <a:rPr sz="1500" b="1" spc="-40" dirty="0">
                <a:solidFill>
                  <a:srgbClr val="134F5C"/>
                </a:solidFill>
                <a:latin typeface="Verdana"/>
                <a:cs typeface="Verdana"/>
              </a:rPr>
              <a:t>and </a:t>
            </a:r>
            <a:r>
              <a:rPr sz="1500" b="1" spc="-55" dirty="0">
                <a:solidFill>
                  <a:srgbClr val="134F5C"/>
                </a:solidFill>
                <a:latin typeface="Verdana"/>
                <a:cs typeface="Verdana"/>
              </a:rPr>
              <a:t>tried to </a:t>
            </a:r>
            <a:r>
              <a:rPr sz="1500" b="1" spc="-70" dirty="0">
                <a:solidFill>
                  <a:srgbClr val="134F5C"/>
                </a:solidFill>
                <a:latin typeface="Verdana"/>
                <a:cs typeface="Verdana"/>
              </a:rPr>
              <a:t>draw </a:t>
            </a:r>
            <a:r>
              <a:rPr sz="1500" b="1" spc="-65" dirty="0">
                <a:solidFill>
                  <a:srgbClr val="134F5C"/>
                </a:solidFill>
                <a:latin typeface="Verdana"/>
                <a:cs typeface="Verdana"/>
              </a:rPr>
              <a:t>observations </a:t>
            </a:r>
            <a:r>
              <a:rPr sz="1500" b="1" spc="-30" dirty="0">
                <a:solidFill>
                  <a:srgbClr val="134F5C"/>
                </a:solidFill>
                <a:latin typeface="Verdana"/>
                <a:cs typeface="Verdana"/>
              </a:rPr>
              <a:t>from </a:t>
            </a:r>
            <a:r>
              <a:rPr sz="1500" b="1" spc="-40" dirty="0">
                <a:solidFill>
                  <a:srgbClr val="134F5C"/>
                </a:solidFill>
                <a:latin typeface="Verdana"/>
                <a:cs typeface="Verdana"/>
              </a:rPr>
              <a:t>the </a:t>
            </a:r>
            <a:r>
              <a:rPr sz="1500" b="1" spc="-70" dirty="0">
                <a:solidFill>
                  <a:srgbClr val="134F5C"/>
                </a:solidFill>
                <a:latin typeface="Verdana"/>
                <a:cs typeface="Verdana"/>
              </a:rPr>
              <a:t>features we </a:t>
            </a:r>
            <a:r>
              <a:rPr sz="1500" b="1" spc="-40" dirty="0">
                <a:solidFill>
                  <a:srgbClr val="134F5C"/>
                </a:solidFill>
                <a:latin typeface="Verdana"/>
                <a:cs typeface="Verdana"/>
              </a:rPr>
              <a:t>had </a:t>
            </a:r>
            <a:r>
              <a:rPr sz="1500" b="1" spc="-50" dirty="0">
                <a:solidFill>
                  <a:srgbClr val="134F5C"/>
                </a:solidFill>
                <a:latin typeface="Verdana"/>
                <a:cs typeface="Verdana"/>
              </a:rPr>
              <a:t>in </a:t>
            </a:r>
            <a:r>
              <a:rPr sz="1500" b="1" spc="-500" dirty="0">
                <a:solidFill>
                  <a:srgbClr val="134F5C"/>
                </a:solidFill>
                <a:latin typeface="Verdana"/>
                <a:cs typeface="Verdana"/>
              </a:rPr>
              <a:t> </a:t>
            </a:r>
            <a:r>
              <a:rPr sz="1500" b="1" spc="-40" dirty="0">
                <a:solidFill>
                  <a:srgbClr val="134F5C"/>
                </a:solidFill>
                <a:latin typeface="Verdana"/>
                <a:cs typeface="Verdana"/>
              </a:rPr>
              <a:t>the</a:t>
            </a:r>
            <a:r>
              <a:rPr sz="1500" b="1" spc="-95" dirty="0">
                <a:solidFill>
                  <a:srgbClr val="134F5C"/>
                </a:solidFill>
                <a:latin typeface="Verdana"/>
                <a:cs typeface="Verdana"/>
              </a:rPr>
              <a:t> </a:t>
            </a:r>
            <a:r>
              <a:rPr sz="1500" b="1" spc="-65" dirty="0">
                <a:solidFill>
                  <a:srgbClr val="134F5C"/>
                </a:solidFill>
                <a:latin typeface="Verdana"/>
                <a:cs typeface="Verdana"/>
              </a:rPr>
              <a:t>dataset.</a:t>
            </a:r>
            <a:endParaRPr sz="1500">
              <a:latin typeface="Verdana"/>
              <a:cs typeface="Verdana"/>
            </a:endParaRPr>
          </a:p>
          <a:p>
            <a:pPr marL="431800" marR="15240" indent="-419100" algn="just">
              <a:lnSpc>
                <a:spcPct val="114999"/>
              </a:lnSpc>
              <a:buFont typeface="MS PGothic"/>
              <a:buChar char="➢"/>
              <a:tabLst>
                <a:tab pos="431800" algn="l"/>
              </a:tabLst>
            </a:pPr>
            <a:r>
              <a:rPr sz="1500" b="1" spc="-70" dirty="0">
                <a:solidFill>
                  <a:srgbClr val="134F5C"/>
                </a:solidFill>
                <a:latin typeface="Verdana"/>
                <a:cs typeface="Verdana"/>
              </a:rPr>
              <a:t>Next</a:t>
            </a:r>
            <a:r>
              <a:rPr sz="1500" b="1" spc="-65" dirty="0">
                <a:solidFill>
                  <a:srgbClr val="134F5C"/>
                </a:solidFill>
                <a:latin typeface="Verdana"/>
                <a:cs typeface="Verdana"/>
              </a:rPr>
              <a:t> </a:t>
            </a:r>
            <a:r>
              <a:rPr sz="1500" b="1" spc="-70" dirty="0">
                <a:solidFill>
                  <a:srgbClr val="134F5C"/>
                </a:solidFill>
                <a:latin typeface="Verdana"/>
                <a:cs typeface="Verdana"/>
              </a:rPr>
              <a:t>we</a:t>
            </a:r>
            <a:r>
              <a:rPr sz="1500" b="1" spc="-65" dirty="0">
                <a:solidFill>
                  <a:srgbClr val="134F5C"/>
                </a:solidFill>
                <a:latin typeface="Verdana"/>
                <a:cs typeface="Verdana"/>
              </a:rPr>
              <a:t> </a:t>
            </a:r>
            <a:r>
              <a:rPr sz="1500" b="1" spc="-55" dirty="0">
                <a:solidFill>
                  <a:srgbClr val="134F5C"/>
                </a:solidFill>
                <a:latin typeface="Verdana"/>
                <a:cs typeface="Verdana"/>
              </a:rPr>
              <a:t>formulated</a:t>
            </a:r>
            <a:r>
              <a:rPr sz="1500" b="1" spc="-50" dirty="0">
                <a:solidFill>
                  <a:srgbClr val="134F5C"/>
                </a:solidFill>
                <a:latin typeface="Verdana"/>
                <a:cs typeface="Verdana"/>
              </a:rPr>
              <a:t> some</a:t>
            </a:r>
            <a:r>
              <a:rPr sz="1500" b="1" spc="-45" dirty="0">
                <a:solidFill>
                  <a:srgbClr val="134F5C"/>
                </a:solidFill>
                <a:latin typeface="Verdana"/>
                <a:cs typeface="Verdana"/>
              </a:rPr>
              <a:t> </a:t>
            </a:r>
            <a:r>
              <a:rPr sz="1500" b="1" spc="-55" dirty="0">
                <a:solidFill>
                  <a:srgbClr val="134F5C"/>
                </a:solidFill>
                <a:latin typeface="Verdana"/>
                <a:cs typeface="Verdana"/>
              </a:rPr>
              <a:t>quantitative</a:t>
            </a:r>
            <a:r>
              <a:rPr sz="1500" b="1" spc="-50" dirty="0">
                <a:solidFill>
                  <a:srgbClr val="134F5C"/>
                </a:solidFill>
                <a:latin typeface="Verdana"/>
                <a:cs typeface="Verdana"/>
              </a:rPr>
              <a:t> </a:t>
            </a:r>
            <a:r>
              <a:rPr sz="1500" b="1" spc="-65" dirty="0">
                <a:solidFill>
                  <a:srgbClr val="134F5C"/>
                </a:solidFill>
                <a:latin typeface="Verdana"/>
                <a:cs typeface="Verdana"/>
              </a:rPr>
              <a:t>factors</a:t>
            </a:r>
            <a:r>
              <a:rPr sz="1500" b="1" spc="-60" dirty="0">
                <a:solidFill>
                  <a:srgbClr val="134F5C"/>
                </a:solidFill>
                <a:latin typeface="Verdana"/>
                <a:cs typeface="Verdana"/>
              </a:rPr>
              <a:t> </a:t>
            </a:r>
            <a:r>
              <a:rPr sz="1500" b="1" spc="-45" dirty="0">
                <a:solidFill>
                  <a:srgbClr val="134F5C"/>
                </a:solidFill>
                <a:latin typeface="Verdana"/>
                <a:cs typeface="Verdana"/>
              </a:rPr>
              <a:t>such</a:t>
            </a:r>
            <a:r>
              <a:rPr sz="1500" b="1" spc="-40" dirty="0">
                <a:solidFill>
                  <a:srgbClr val="134F5C"/>
                </a:solidFill>
                <a:latin typeface="Verdana"/>
                <a:cs typeface="Verdana"/>
              </a:rPr>
              <a:t> </a:t>
            </a:r>
            <a:r>
              <a:rPr sz="1500" b="1" spc="-85" dirty="0">
                <a:solidFill>
                  <a:srgbClr val="134F5C"/>
                </a:solidFill>
                <a:latin typeface="Verdana"/>
                <a:cs typeface="Verdana"/>
              </a:rPr>
              <a:t>as</a:t>
            </a:r>
            <a:r>
              <a:rPr sz="1500" b="1" spc="-80" dirty="0">
                <a:solidFill>
                  <a:srgbClr val="134F5C"/>
                </a:solidFill>
                <a:latin typeface="Verdana"/>
                <a:cs typeface="Verdana"/>
              </a:rPr>
              <a:t> </a:t>
            </a:r>
            <a:r>
              <a:rPr sz="1500" b="1" spc="-70" dirty="0">
                <a:solidFill>
                  <a:srgbClr val="134F5C"/>
                </a:solidFill>
                <a:latin typeface="Verdana"/>
                <a:cs typeface="Verdana"/>
              </a:rPr>
              <a:t>recency,</a:t>
            </a:r>
            <a:r>
              <a:rPr sz="1500" b="1" spc="-65" dirty="0">
                <a:solidFill>
                  <a:srgbClr val="134F5C"/>
                </a:solidFill>
                <a:latin typeface="Verdana"/>
                <a:cs typeface="Verdana"/>
              </a:rPr>
              <a:t> </a:t>
            </a:r>
            <a:r>
              <a:rPr sz="1500" b="1" spc="-40" dirty="0">
                <a:solidFill>
                  <a:srgbClr val="134F5C"/>
                </a:solidFill>
                <a:latin typeface="Verdana"/>
                <a:cs typeface="Verdana"/>
              </a:rPr>
              <a:t>frequency</a:t>
            </a:r>
            <a:r>
              <a:rPr sz="1500" b="1" spc="-35" dirty="0">
                <a:solidFill>
                  <a:srgbClr val="134F5C"/>
                </a:solidFill>
                <a:latin typeface="Verdana"/>
                <a:cs typeface="Verdana"/>
              </a:rPr>
              <a:t> </a:t>
            </a:r>
            <a:r>
              <a:rPr sz="1500" b="1" spc="-40" dirty="0">
                <a:solidFill>
                  <a:srgbClr val="134F5C"/>
                </a:solidFill>
                <a:latin typeface="Verdana"/>
                <a:cs typeface="Verdana"/>
              </a:rPr>
              <a:t>and </a:t>
            </a:r>
            <a:r>
              <a:rPr sz="1500" b="1" spc="-35" dirty="0">
                <a:solidFill>
                  <a:srgbClr val="134F5C"/>
                </a:solidFill>
                <a:latin typeface="Verdana"/>
                <a:cs typeface="Verdana"/>
              </a:rPr>
              <a:t> </a:t>
            </a:r>
            <a:r>
              <a:rPr sz="1500" b="1" spc="-50" dirty="0">
                <a:solidFill>
                  <a:srgbClr val="134F5C"/>
                </a:solidFill>
                <a:latin typeface="Verdana"/>
                <a:cs typeface="Verdana"/>
              </a:rPr>
              <a:t>monetary</a:t>
            </a:r>
            <a:r>
              <a:rPr sz="1500" b="1" spc="-70" dirty="0">
                <a:solidFill>
                  <a:srgbClr val="134F5C"/>
                </a:solidFill>
                <a:latin typeface="Verdana"/>
                <a:cs typeface="Verdana"/>
              </a:rPr>
              <a:t> </a:t>
            </a:r>
            <a:r>
              <a:rPr sz="1500" b="1" spc="-45" dirty="0">
                <a:solidFill>
                  <a:srgbClr val="134F5C"/>
                </a:solidFill>
                <a:latin typeface="Verdana"/>
                <a:cs typeface="Verdana"/>
              </a:rPr>
              <a:t>known</a:t>
            </a:r>
            <a:r>
              <a:rPr sz="1500" b="1" spc="-65" dirty="0">
                <a:solidFill>
                  <a:srgbClr val="134F5C"/>
                </a:solidFill>
                <a:latin typeface="Verdana"/>
                <a:cs typeface="Verdana"/>
              </a:rPr>
              <a:t> </a:t>
            </a:r>
            <a:r>
              <a:rPr sz="1500" b="1" spc="-85" dirty="0">
                <a:solidFill>
                  <a:srgbClr val="134F5C"/>
                </a:solidFill>
                <a:latin typeface="Verdana"/>
                <a:cs typeface="Verdana"/>
              </a:rPr>
              <a:t>as</a:t>
            </a:r>
            <a:r>
              <a:rPr sz="1500" b="1" spc="-65" dirty="0">
                <a:solidFill>
                  <a:srgbClr val="134F5C"/>
                </a:solidFill>
                <a:latin typeface="Verdana"/>
                <a:cs typeface="Verdana"/>
              </a:rPr>
              <a:t> </a:t>
            </a:r>
            <a:r>
              <a:rPr sz="1500" b="1" spc="-20" dirty="0">
                <a:solidFill>
                  <a:srgbClr val="134F5C"/>
                </a:solidFill>
                <a:latin typeface="Verdana"/>
                <a:cs typeface="Verdana"/>
              </a:rPr>
              <a:t>rfm</a:t>
            </a:r>
            <a:r>
              <a:rPr sz="1500" b="1" spc="-65" dirty="0">
                <a:solidFill>
                  <a:srgbClr val="134F5C"/>
                </a:solidFill>
                <a:latin typeface="Verdana"/>
                <a:cs typeface="Verdana"/>
              </a:rPr>
              <a:t> </a:t>
            </a:r>
            <a:r>
              <a:rPr sz="1500" b="1" spc="-40" dirty="0">
                <a:solidFill>
                  <a:srgbClr val="134F5C"/>
                </a:solidFill>
                <a:latin typeface="Verdana"/>
                <a:cs typeface="Verdana"/>
              </a:rPr>
              <a:t>model</a:t>
            </a:r>
            <a:r>
              <a:rPr sz="1500" b="1" spc="-65" dirty="0">
                <a:solidFill>
                  <a:srgbClr val="134F5C"/>
                </a:solidFill>
                <a:latin typeface="Verdana"/>
                <a:cs typeface="Verdana"/>
              </a:rPr>
              <a:t> </a:t>
            </a:r>
            <a:r>
              <a:rPr sz="1500" b="1" spc="-75" dirty="0">
                <a:solidFill>
                  <a:srgbClr val="134F5C"/>
                </a:solidFill>
                <a:latin typeface="Verdana"/>
                <a:cs typeface="Verdana"/>
              </a:rPr>
              <a:t>for</a:t>
            </a:r>
            <a:r>
              <a:rPr sz="1500" b="1" spc="-65" dirty="0">
                <a:solidFill>
                  <a:srgbClr val="134F5C"/>
                </a:solidFill>
                <a:latin typeface="Verdana"/>
                <a:cs typeface="Verdana"/>
              </a:rPr>
              <a:t> </a:t>
            </a:r>
            <a:r>
              <a:rPr sz="1500" b="1" spc="-50" dirty="0">
                <a:solidFill>
                  <a:srgbClr val="134F5C"/>
                </a:solidFill>
                <a:latin typeface="Verdana"/>
                <a:cs typeface="Verdana"/>
              </a:rPr>
              <a:t>each</a:t>
            </a:r>
            <a:r>
              <a:rPr sz="1500" b="1" spc="-65" dirty="0">
                <a:solidFill>
                  <a:srgbClr val="134F5C"/>
                </a:solidFill>
                <a:latin typeface="Verdana"/>
                <a:cs typeface="Verdana"/>
              </a:rPr>
              <a:t> </a:t>
            </a:r>
            <a:r>
              <a:rPr sz="1500" b="1" spc="-55" dirty="0">
                <a:solidFill>
                  <a:srgbClr val="134F5C"/>
                </a:solidFill>
                <a:latin typeface="Verdana"/>
                <a:cs typeface="Verdana"/>
              </a:rPr>
              <a:t>of</a:t>
            </a:r>
            <a:r>
              <a:rPr sz="1500" b="1" spc="-70" dirty="0">
                <a:solidFill>
                  <a:srgbClr val="134F5C"/>
                </a:solidFill>
                <a:latin typeface="Verdana"/>
                <a:cs typeface="Verdana"/>
              </a:rPr>
              <a:t> </a:t>
            </a:r>
            <a:r>
              <a:rPr sz="1500" b="1" spc="-40" dirty="0">
                <a:solidFill>
                  <a:srgbClr val="134F5C"/>
                </a:solidFill>
                <a:latin typeface="Verdana"/>
                <a:cs typeface="Verdana"/>
              </a:rPr>
              <a:t>the</a:t>
            </a:r>
            <a:r>
              <a:rPr sz="1500" b="1" spc="-65" dirty="0">
                <a:solidFill>
                  <a:srgbClr val="134F5C"/>
                </a:solidFill>
                <a:latin typeface="Verdana"/>
                <a:cs typeface="Verdana"/>
              </a:rPr>
              <a:t> customers. </a:t>
            </a:r>
            <a:r>
              <a:rPr sz="1500" b="1" spc="-45" dirty="0">
                <a:solidFill>
                  <a:srgbClr val="134F5C"/>
                </a:solidFill>
                <a:latin typeface="Verdana"/>
                <a:cs typeface="Verdana"/>
              </a:rPr>
              <a:t>We</a:t>
            </a:r>
            <a:r>
              <a:rPr sz="1500" b="1" spc="-65" dirty="0">
                <a:solidFill>
                  <a:srgbClr val="134F5C"/>
                </a:solidFill>
                <a:latin typeface="Verdana"/>
                <a:cs typeface="Verdana"/>
              </a:rPr>
              <a:t> </a:t>
            </a:r>
            <a:r>
              <a:rPr sz="1500" b="1" spc="-40" dirty="0">
                <a:solidFill>
                  <a:srgbClr val="134F5C"/>
                </a:solidFill>
                <a:latin typeface="Verdana"/>
                <a:cs typeface="Verdana"/>
              </a:rPr>
              <a:t>implemented</a:t>
            </a:r>
            <a:r>
              <a:rPr sz="1500" b="1" spc="-65" dirty="0">
                <a:solidFill>
                  <a:srgbClr val="134F5C"/>
                </a:solidFill>
                <a:latin typeface="Verdana"/>
                <a:cs typeface="Verdana"/>
              </a:rPr>
              <a:t> </a:t>
            </a:r>
            <a:r>
              <a:rPr sz="1500" b="1" spc="-75" dirty="0">
                <a:solidFill>
                  <a:srgbClr val="134F5C"/>
                </a:solidFill>
                <a:latin typeface="Verdana"/>
                <a:cs typeface="Verdana"/>
              </a:rPr>
              <a:t>K-Means </a:t>
            </a:r>
            <a:r>
              <a:rPr sz="1500" b="1" spc="-500" dirty="0">
                <a:solidFill>
                  <a:srgbClr val="134F5C"/>
                </a:solidFill>
                <a:latin typeface="Verdana"/>
                <a:cs typeface="Verdana"/>
              </a:rPr>
              <a:t> </a:t>
            </a:r>
            <a:r>
              <a:rPr sz="1500" b="1" spc="-50" dirty="0">
                <a:solidFill>
                  <a:srgbClr val="134F5C"/>
                </a:solidFill>
                <a:latin typeface="Verdana"/>
                <a:cs typeface="Verdana"/>
              </a:rPr>
              <a:t>clustering algorithm </a:t>
            </a:r>
            <a:r>
              <a:rPr sz="1500" b="1" spc="-40" dirty="0">
                <a:solidFill>
                  <a:srgbClr val="134F5C"/>
                </a:solidFill>
                <a:latin typeface="Verdana"/>
                <a:cs typeface="Verdana"/>
              </a:rPr>
              <a:t>on </a:t>
            </a:r>
            <a:r>
              <a:rPr sz="1500" b="1" spc="-55" dirty="0">
                <a:solidFill>
                  <a:srgbClr val="134F5C"/>
                </a:solidFill>
                <a:latin typeface="Verdana"/>
                <a:cs typeface="Verdana"/>
              </a:rPr>
              <a:t>these </a:t>
            </a:r>
            <a:r>
              <a:rPr sz="1500" b="1" spc="-80" dirty="0">
                <a:solidFill>
                  <a:srgbClr val="134F5C"/>
                </a:solidFill>
                <a:latin typeface="Verdana"/>
                <a:cs typeface="Verdana"/>
              </a:rPr>
              <a:t>features. </a:t>
            </a:r>
            <a:r>
              <a:rPr sz="1500" b="1" spc="-45" dirty="0">
                <a:solidFill>
                  <a:srgbClr val="134F5C"/>
                </a:solidFill>
                <a:latin typeface="Verdana"/>
                <a:cs typeface="Verdana"/>
              </a:rPr>
              <a:t>We </a:t>
            </a:r>
            <a:r>
              <a:rPr sz="1500" b="1" spc="-70" dirty="0">
                <a:solidFill>
                  <a:srgbClr val="134F5C"/>
                </a:solidFill>
                <a:latin typeface="Verdana"/>
                <a:cs typeface="Verdana"/>
              </a:rPr>
              <a:t>also </a:t>
            </a:r>
            <a:r>
              <a:rPr sz="1500" b="1" spc="-55" dirty="0">
                <a:solidFill>
                  <a:srgbClr val="134F5C"/>
                </a:solidFill>
                <a:latin typeface="Verdana"/>
                <a:cs typeface="Verdana"/>
              </a:rPr>
              <a:t>performed silhouette </a:t>
            </a:r>
            <a:r>
              <a:rPr sz="1500" b="1" spc="-40" dirty="0">
                <a:solidFill>
                  <a:srgbClr val="134F5C"/>
                </a:solidFill>
                <a:latin typeface="Verdana"/>
                <a:cs typeface="Verdana"/>
              </a:rPr>
              <a:t>and </a:t>
            </a:r>
            <a:r>
              <a:rPr sz="1500" b="1" spc="-55" dirty="0">
                <a:solidFill>
                  <a:srgbClr val="134F5C"/>
                </a:solidFill>
                <a:latin typeface="Verdana"/>
                <a:cs typeface="Verdana"/>
              </a:rPr>
              <a:t>elbow </a:t>
            </a:r>
            <a:r>
              <a:rPr sz="1500" b="1" spc="-50" dirty="0">
                <a:solidFill>
                  <a:srgbClr val="134F5C"/>
                </a:solidFill>
                <a:latin typeface="Verdana"/>
                <a:cs typeface="Verdana"/>
              </a:rPr>
              <a:t> </a:t>
            </a:r>
            <a:r>
              <a:rPr sz="1500" b="1" spc="-30" dirty="0">
                <a:solidFill>
                  <a:srgbClr val="134F5C"/>
                </a:solidFill>
                <a:latin typeface="Verdana"/>
                <a:cs typeface="Verdana"/>
              </a:rPr>
              <a:t>method</a:t>
            </a:r>
            <a:r>
              <a:rPr sz="1500" b="1" spc="-90" dirty="0">
                <a:solidFill>
                  <a:srgbClr val="134F5C"/>
                </a:solidFill>
                <a:latin typeface="Verdana"/>
                <a:cs typeface="Verdana"/>
              </a:rPr>
              <a:t> </a:t>
            </a:r>
            <a:r>
              <a:rPr sz="1500" b="1" spc="-75" dirty="0">
                <a:solidFill>
                  <a:srgbClr val="134F5C"/>
                </a:solidFill>
                <a:latin typeface="Verdana"/>
                <a:cs typeface="Verdana"/>
              </a:rPr>
              <a:t>analysis</a:t>
            </a:r>
            <a:r>
              <a:rPr sz="1500" b="1" spc="-90" dirty="0">
                <a:solidFill>
                  <a:srgbClr val="134F5C"/>
                </a:solidFill>
                <a:latin typeface="Verdana"/>
                <a:cs typeface="Verdana"/>
              </a:rPr>
              <a:t> </a:t>
            </a:r>
            <a:r>
              <a:rPr sz="1500" b="1" spc="-55" dirty="0">
                <a:solidFill>
                  <a:srgbClr val="134F5C"/>
                </a:solidFill>
                <a:latin typeface="Verdana"/>
                <a:cs typeface="Verdana"/>
              </a:rPr>
              <a:t>to</a:t>
            </a:r>
            <a:r>
              <a:rPr sz="1500" b="1" spc="-90" dirty="0">
                <a:solidFill>
                  <a:srgbClr val="134F5C"/>
                </a:solidFill>
                <a:latin typeface="Verdana"/>
                <a:cs typeface="Verdana"/>
              </a:rPr>
              <a:t> </a:t>
            </a:r>
            <a:r>
              <a:rPr sz="1500" b="1" spc="-50" dirty="0">
                <a:solidFill>
                  <a:srgbClr val="134F5C"/>
                </a:solidFill>
                <a:latin typeface="Verdana"/>
                <a:cs typeface="Verdana"/>
              </a:rPr>
              <a:t>determine</a:t>
            </a:r>
            <a:r>
              <a:rPr sz="1500" b="1" spc="-90" dirty="0">
                <a:solidFill>
                  <a:srgbClr val="134F5C"/>
                </a:solidFill>
                <a:latin typeface="Verdana"/>
                <a:cs typeface="Verdana"/>
              </a:rPr>
              <a:t> </a:t>
            </a:r>
            <a:r>
              <a:rPr sz="1500" b="1" spc="-40" dirty="0">
                <a:solidFill>
                  <a:srgbClr val="134F5C"/>
                </a:solidFill>
                <a:latin typeface="Verdana"/>
                <a:cs typeface="Verdana"/>
              </a:rPr>
              <a:t>the</a:t>
            </a:r>
            <a:r>
              <a:rPr sz="1500" b="1" spc="-90" dirty="0">
                <a:solidFill>
                  <a:srgbClr val="134F5C"/>
                </a:solidFill>
                <a:latin typeface="Verdana"/>
                <a:cs typeface="Verdana"/>
              </a:rPr>
              <a:t> </a:t>
            </a:r>
            <a:r>
              <a:rPr sz="1500" b="1" spc="-45" dirty="0">
                <a:solidFill>
                  <a:srgbClr val="134F5C"/>
                </a:solidFill>
                <a:latin typeface="Verdana"/>
                <a:cs typeface="Verdana"/>
              </a:rPr>
              <a:t>optimal</a:t>
            </a:r>
            <a:r>
              <a:rPr sz="1500" b="1" spc="-90" dirty="0">
                <a:solidFill>
                  <a:srgbClr val="134F5C"/>
                </a:solidFill>
                <a:latin typeface="Verdana"/>
                <a:cs typeface="Verdana"/>
              </a:rPr>
              <a:t> </a:t>
            </a:r>
            <a:r>
              <a:rPr sz="1500" b="1" spc="-80" dirty="0">
                <a:solidFill>
                  <a:srgbClr val="134F5C"/>
                </a:solidFill>
                <a:latin typeface="Verdana"/>
                <a:cs typeface="Verdana"/>
              </a:rPr>
              <a:t>no.</a:t>
            </a:r>
            <a:r>
              <a:rPr sz="1500" b="1" spc="-90" dirty="0">
                <a:solidFill>
                  <a:srgbClr val="134F5C"/>
                </a:solidFill>
                <a:latin typeface="Verdana"/>
                <a:cs typeface="Verdana"/>
              </a:rPr>
              <a:t> </a:t>
            </a:r>
            <a:r>
              <a:rPr sz="1500" b="1" spc="-55" dirty="0">
                <a:solidFill>
                  <a:srgbClr val="134F5C"/>
                </a:solidFill>
                <a:latin typeface="Verdana"/>
                <a:cs typeface="Verdana"/>
              </a:rPr>
              <a:t>of</a:t>
            </a:r>
            <a:r>
              <a:rPr sz="1500" b="1" spc="-90" dirty="0">
                <a:solidFill>
                  <a:srgbClr val="134F5C"/>
                </a:solidFill>
                <a:latin typeface="Verdana"/>
                <a:cs typeface="Verdana"/>
              </a:rPr>
              <a:t> </a:t>
            </a:r>
            <a:r>
              <a:rPr sz="1500" b="1" spc="-65" dirty="0">
                <a:solidFill>
                  <a:srgbClr val="134F5C"/>
                </a:solidFill>
                <a:latin typeface="Verdana"/>
                <a:cs typeface="Verdana"/>
              </a:rPr>
              <a:t>clusters</a:t>
            </a:r>
            <a:r>
              <a:rPr sz="1500" b="1" spc="-90" dirty="0">
                <a:solidFill>
                  <a:srgbClr val="134F5C"/>
                </a:solidFill>
                <a:latin typeface="Verdana"/>
                <a:cs typeface="Verdana"/>
              </a:rPr>
              <a:t> </a:t>
            </a:r>
            <a:r>
              <a:rPr sz="1500" b="1" spc="-40" dirty="0">
                <a:solidFill>
                  <a:srgbClr val="134F5C"/>
                </a:solidFill>
                <a:latin typeface="Verdana"/>
                <a:cs typeface="Verdana"/>
              </a:rPr>
              <a:t>which</a:t>
            </a:r>
            <a:r>
              <a:rPr sz="1500" b="1" spc="-90" dirty="0">
                <a:solidFill>
                  <a:srgbClr val="134F5C"/>
                </a:solidFill>
                <a:latin typeface="Verdana"/>
                <a:cs typeface="Verdana"/>
              </a:rPr>
              <a:t> was </a:t>
            </a:r>
            <a:r>
              <a:rPr sz="1500" b="1" spc="-160" dirty="0">
                <a:solidFill>
                  <a:srgbClr val="134F5C"/>
                </a:solidFill>
                <a:latin typeface="Verdana"/>
                <a:cs typeface="Verdana"/>
              </a:rPr>
              <a:t>2.</a:t>
            </a:r>
            <a:endParaRPr sz="1500">
              <a:latin typeface="Verdana"/>
              <a:cs typeface="Verdana"/>
            </a:endParaRPr>
          </a:p>
          <a:p>
            <a:pPr marL="431800" marR="12065" indent="-419100" algn="just">
              <a:lnSpc>
                <a:spcPct val="114999"/>
              </a:lnSpc>
              <a:buFont typeface="MS PGothic"/>
              <a:buChar char="➢"/>
              <a:tabLst>
                <a:tab pos="431800" algn="l"/>
              </a:tabLst>
            </a:pPr>
            <a:r>
              <a:rPr sz="1500" b="1" spc="-45" dirty="0">
                <a:solidFill>
                  <a:srgbClr val="134F5C"/>
                </a:solidFill>
                <a:latin typeface="Verdana"/>
                <a:cs typeface="Verdana"/>
              </a:rPr>
              <a:t>We </a:t>
            </a:r>
            <a:r>
              <a:rPr sz="1500" b="1" spc="-85" dirty="0">
                <a:solidFill>
                  <a:srgbClr val="134F5C"/>
                </a:solidFill>
                <a:latin typeface="Verdana"/>
                <a:cs typeface="Verdana"/>
              </a:rPr>
              <a:t>saw </a:t>
            </a:r>
            <a:r>
              <a:rPr sz="1500" b="1" spc="-55" dirty="0">
                <a:solidFill>
                  <a:srgbClr val="134F5C"/>
                </a:solidFill>
                <a:latin typeface="Verdana"/>
                <a:cs typeface="Verdana"/>
              </a:rPr>
              <a:t>customers </a:t>
            </a:r>
            <a:r>
              <a:rPr sz="1500" b="1" spc="-50" dirty="0">
                <a:solidFill>
                  <a:srgbClr val="134F5C"/>
                </a:solidFill>
                <a:latin typeface="Verdana"/>
                <a:cs typeface="Verdana"/>
              </a:rPr>
              <a:t>having </a:t>
            </a:r>
            <a:r>
              <a:rPr sz="1500" b="1" spc="-35" dirty="0">
                <a:solidFill>
                  <a:srgbClr val="134F5C"/>
                </a:solidFill>
                <a:latin typeface="Verdana"/>
                <a:cs typeface="Verdana"/>
              </a:rPr>
              <a:t>high </a:t>
            </a:r>
            <a:r>
              <a:rPr sz="1500" b="1" spc="-50" dirty="0">
                <a:solidFill>
                  <a:srgbClr val="134F5C"/>
                </a:solidFill>
                <a:latin typeface="Verdana"/>
                <a:cs typeface="Verdana"/>
              </a:rPr>
              <a:t>recency </a:t>
            </a:r>
            <a:r>
              <a:rPr sz="1500" b="1" spc="-40" dirty="0">
                <a:solidFill>
                  <a:srgbClr val="134F5C"/>
                </a:solidFill>
                <a:latin typeface="Verdana"/>
                <a:cs typeface="Verdana"/>
              </a:rPr>
              <a:t>and </a:t>
            </a:r>
            <a:r>
              <a:rPr sz="1500" b="1" spc="-70" dirty="0">
                <a:solidFill>
                  <a:srgbClr val="134F5C"/>
                </a:solidFill>
                <a:latin typeface="Verdana"/>
                <a:cs typeface="Verdana"/>
              </a:rPr>
              <a:t>low </a:t>
            </a:r>
            <a:r>
              <a:rPr sz="1500" b="1" spc="-40" dirty="0">
                <a:solidFill>
                  <a:srgbClr val="134F5C"/>
                </a:solidFill>
                <a:latin typeface="Verdana"/>
                <a:cs typeface="Verdana"/>
              </a:rPr>
              <a:t>frequency and </a:t>
            </a:r>
            <a:r>
              <a:rPr sz="1500" b="1" spc="-50" dirty="0">
                <a:solidFill>
                  <a:srgbClr val="134F5C"/>
                </a:solidFill>
                <a:latin typeface="Verdana"/>
                <a:cs typeface="Verdana"/>
              </a:rPr>
              <a:t>monetary </a:t>
            </a:r>
            <a:r>
              <a:rPr sz="1500" b="1" spc="-75" dirty="0">
                <a:solidFill>
                  <a:srgbClr val="134F5C"/>
                </a:solidFill>
                <a:latin typeface="Verdana"/>
                <a:cs typeface="Verdana"/>
              </a:rPr>
              <a:t>values </a:t>
            </a:r>
            <a:r>
              <a:rPr sz="1500" b="1" spc="-70" dirty="0">
                <a:solidFill>
                  <a:srgbClr val="134F5C"/>
                </a:solidFill>
                <a:latin typeface="Verdana"/>
                <a:cs typeface="Verdana"/>
              </a:rPr>
              <a:t> </a:t>
            </a:r>
            <a:r>
              <a:rPr sz="1500" b="1" spc="-80" dirty="0">
                <a:solidFill>
                  <a:srgbClr val="134F5C"/>
                </a:solidFill>
                <a:latin typeface="Verdana"/>
                <a:cs typeface="Verdana"/>
              </a:rPr>
              <a:t>were </a:t>
            </a:r>
            <a:r>
              <a:rPr sz="1500" b="1" spc="-55" dirty="0">
                <a:solidFill>
                  <a:srgbClr val="134F5C"/>
                </a:solidFill>
                <a:latin typeface="Verdana"/>
                <a:cs typeface="Verdana"/>
              </a:rPr>
              <a:t>part of </a:t>
            </a:r>
            <a:r>
              <a:rPr sz="1500" b="1" spc="-45" dirty="0">
                <a:solidFill>
                  <a:srgbClr val="134F5C"/>
                </a:solidFill>
                <a:latin typeface="Verdana"/>
                <a:cs typeface="Verdana"/>
              </a:rPr>
              <a:t>one </a:t>
            </a:r>
            <a:r>
              <a:rPr sz="1500" b="1" spc="-60" dirty="0">
                <a:solidFill>
                  <a:srgbClr val="134F5C"/>
                </a:solidFill>
                <a:latin typeface="Verdana"/>
                <a:cs typeface="Verdana"/>
              </a:rPr>
              <a:t>cluster </a:t>
            </a:r>
            <a:r>
              <a:rPr sz="1500" b="1" spc="-40" dirty="0">
                <a:solidFill>
                  <a:srgbClr val="134F5C"/>
                </a:solidFill>
                <a:latin typeface="Verdana"/>
                <a:cs typeface="Verdana"/>
              </a:rPr>
              <a:t>and </a:t>
            </a:r>
            <a:r>
              <a:rPr sz="1500" b="1" spc="-55" dirty="0">
                <a:solidFill>
                  <a:srgbClr val="134F5C"/>
                </a:solidFill>
                <a:latin typeface="Verdana"/>
                <a:cs typeface="Verdana"/>
              </a:rPr>
              <a:t>customers </a:t>
            </a:r>
            <a:r>
              <a:rPr sz="1500" b="1" spc="-50" dirty="0">
                <a:solidFill>
                  <a:srgbClr val="134F5C"/>
                </a:solidFill>
                <a:latin typeface="Verdana"/>
                <a:cs typeface="Verdana"/>
              </a:rPr>
              <a:t>having </a:t>
            </a:r>
            <a:r>
              <a:rPr sz="1500" b="1" spc="-70" dirty="0">
                <a:solidFill>
                  <a:srgbClr val="134F5C"/>
                </a:solidFill>
                <a:latin typeface="Verdana"/>
                <a:cs typeface="Verdana"/>
              </a:rPr>
              <a:t>low </a:t>
            </a:r>
            <a:r>
              <a:rPr sz="1500" b="1" spc="-50" dirty="0">
                <a:solidFill>
                  <a:srgbClr val="134F5C"/>
                </a:solidFill>
                <a:latin typeface="Verdana"/>
                <a:cs typeface="Verdana"/>
              </a:rPr>
              <a:t>recency </a:t>
            </a:r>
            <a:r>
              <a:rPr sz="1500" b="1" spc="-40" dirty="0">
                <a:solidFill>
                  <a:srgbClr val="134F5C"/>
                </a:solidFill>
                <a:latin typeface="Verdana"/>
                <a:cs typeface="Verdana"/>
              </a:rPr>
              <a:t>and </a:t>
            </a:r>
            <a:r>
              <a:rPr sz="1500" b="1" spc="-35" dirty="0">
                <a:solidFill>
                  <a:srgbClr val="134F5C"/>
                </a:solidFill>
                <a:latin typeface="Verdana"/>
                <a:cs typeface="Verdana"/>
              </a:rPr>
              <a:t>high </a:t>
            </a:r>
            <a:r>
              <a:rPr sz="1500" b="1" spc="-55" dirty="0">
                <a:solidFill>
                  <a:srgbClr val="134F5C"/>
                </a:solidFill>
                <a:latin typeface="Verdana"/>
                <a:cs typeface="Verdana"/>
              </a:rPr>
              <a:t>frequency, </a:t>
            </a:r>
            <a:r>
              <a:rPr sz="1500" b="1" spc="-50" dirty="0">
                <a:solidFill>
                  <a:srgbClr val="134F5C"/>
                </a:solidFill>
                <a:latin typeface="Verdana"/>
                <a:cs typeface="Verdana"/>
              </a:rPr>
              <a:t> monetary</a:t>
            </a:r>
            <a:r>
              <a:rPr sz="1500" b="1" spc="-90" dirty="0">
                <a:solidFill>
                  <a:srgbClr val="134F5C"/>
                </a:solidFill>
                <a:latin typeface="Verdana"/>
                <a:cs typeface="Verdana"/>
              </a:rPr>
              <a:t> </a:t>
            </a:r>
            <a:r>
              <a:rPr sz="1500" b="1" spc="-75" dirty="0">
                <a:solidFill>
                  <a:srgbClr val="134F5C"/>
                </a:solidFill>
                <a:latin typeface="Verdana"/>
                <a:cs typeface="Verdana"/>
              </a:rPr>
              <a:t>values</a:t>
            </a:r>
            <a:r>
              <a:rPr sz="1500" b="1" spc="-90" dirty="0">
                <a:solidFill>
                  <a:srgbClr val="134F5C"/>
                </a:solidFill>
                <a:latin typeface="Verdana"/>
                <a:cs typeface="Verdana"/>
              </a:rPr>
              <a:t> </a:t>
            </a:r>
            <a:r>
              <a:rPr sz="1500" b="1" spc="-80" dirty="0">
                <a:solidFill>
                  <a:srgbClr val="134F5C"/>
                </a:solidFill>
                <a:latin typeface="Verdana"/>
                <a:cs typeface="Verdana"/>
              </a:rPr>
              <a:t>were</a:t>
            </a:r>
            <a:r>
              <a:rPr sz="1500" b="1" spc="-90" dirty="0">
                <a:solidFill>
                  <a:srgbClr val="134F5C"/>
                </a:solidFill>
                <a:latin typeface="Verdana"/>
                <a:cs typeface="Verdana"/>
              </a:rPr>
              <a:t> </a:t>
            </a:r>
            <a:r>
              <a:rPr sz="1500" b="1" spc="-55" dirty="0">
                <a:solidFill>
                  <a:srgbClr val="134F5C"/>
                </a:solidFill>
                <a:latin typeface="Verdana"/>
                <a:cs typeface="Verdana"/>
              </a:rPr>
              <a:t>part</a:t>
            </a:r>
            <a:r>
              <a:rPr sz="1500" b="1" spc="-90" dirty="0">
                <a:solidFill>
                  <a:srgbClr val="134F5C"/>
                </a:solidFill>
                <a:latin typeface="Verdana"/>
                <a:cs typeface="Verdana"/>
              </a:rPr>
              <a:t> </a:t>
            </a:r>
            <a:r>
              <a:rPr sz="1500" b="1" spc="-55" dirty="0">
                <a:solidFill>
                  <a:srgbClr val="134F5C"/>
                </a:solidFill>
                <a:latin typeface="Verdana"/>
                <a:cs typeface="Verdana"/>
              </a:rPr>
              <a:t>of</a:t>
            </a:r>
            <a:r>
              <a:rPr sz="1500" b="1" spc="-90" dirty="0">
                <a:solidFill>
                  <a:srgbClr val="134F5C"/>
                </a:solidFill>
                <a:latin typeface="Verdana"/>
                <a:cs typeface="Verdana"/>
              </a:rPr>
              <a:t> </a:t>
            </a:r>
            <a:r>
              <a:rPr sz="1500" b="1" spc="-55" dirty="0">
                <a:solidFill>
                  <a:srgbClr val="134F5C"/>
                </a:solidFill>
                <a:latin typeface="Verdana"/>
                <a:cs typeface="Verdana"/>
              </a:rPr>
              <a:t>another</a:t>
            </a:r>
            <a:r>
              <a:rPr sz="1500" b="1" spc="-90" dirty="0">
                <a:solidFill>
                  <a:srgbClr val="134F5C"/>
                </a:solidFill>
                <a:latin typeface="Verdana"/>
                <a:cs typeface="Verdana"/>
              </a:rPr>
              <a:t> </a:t>
            </a:r>
            <a:r>
              <a:rPr sz="1500" b="1" spc="-75" dirty="0">
                <a:solidFill>
                  <a:srgbClr val="134F5C"/>
                </a:solidFill>
                <a:latin typeface="Verdana"/>
                <a:cs typeface="Verdana"/>
              </a:rPr>
              <a:t>cluster.</a:t>
            </a:r>
            <a:endParaRPr sz="1500">
              <a:latin typeface="Verdana"/>
              <a:cs typeface="Verdana"/>
            </a:endParaRPr>
          </a:p>
          <a:p>
            <a:pPr marL="431800" marR="5080" indent="-419100" algn="just">
              <a:lnSpc>
                <a:spcPct val="114999"/>
              </a:lnSpc>
              <a:buFont typeface="MS PGothic"/>
              <a:buChar char="➢"/>
              <a:tabLst>
                <a:tab pos="431800" algn="l"/>
              </a:tabLst>
            </a:pPr>
            <a:r>
              <a:rPr sz="1500" b="1" spc="-45" dirty="0">
                <a:solidFill>
                  <a:srgbClr val="134F5C"/>
                </a:solidFill>
                <a:latin typeface="Verdana"/>
                <a:cs typeface="Verdana"/>
              </a:rPr>
              <a:t>We </a:t>
            </a:r>
            <a:r>
              <a:rPr sz="1500" b="1" spc="-85" dirty="0">
                <a:solidFill>
                  <a:srgbClr val="134F5C"/>
                </a:solidFill>
                <a:latin typeface="Verdana"/>
                <a:cs typeface="Verdana"/>
              </a:rPr>
              <a:t>saw </a:t>
            </a:r>
            <a:r>
              <a:rPr sz="1500" b="1" spc="-45" dirty="0">
                <a:solidFill>
                  <a:srgbClr val="134F5C"/>
                </a:solidFill>
                <a:latin typeface="Verdana"/>
                <a:cs typeface="Verdana"/>
              </a:rPr>
              <a:t>higher </a:t>
            </a:r>
            <a:r>
              <a:rPr sz="1500" b="1" spc="-75" dirty="0">
                <a:solidFill>
                  <a:srgbClr val="134F5C"/>
                </a:solidFill>
                <a:latin typeface="Verdana"/>
                <a:cs typeface="Verdana"/>
              </a:rPr>
              <a:t>values </a:t>
            </a:r>
            <a:r>
              <a:rPr sz="1500" b="1" spc="-55" dirty="0">
                <a:solidFill>
                  <a:srgbClr val="134F5C"/>
                </a:solidFill>
                <a:latin typeface="Verdana"/>
                <a:cs typeface="Verdana"/>
              </a:rPr>
              <a:t>of frequency, </a:t>
            </a:r>
            <a:r>
              <a:rPr sz="1500" b="1" spc="-50" dirty="0">
                <a:solidFill>
                  <a:srgbClr val="134F5C"/>
                </a:solidFill>
                <a:latin typeface="Verdana"/>
                <a:cs typeface="Verdana"/>
              </a:rPr>
              <a:t>monetary </a:t>
            </a:r>
            <a:r>
              <a:rPr sz="1500" b="1" spc="-40" dirty="0">
                <a:solidFill>
                  <a:srgbClr val="134F5C"/>
                </a:solidFill>
                <a:latin typeface="Verdana"/>
                <a:cs typeface="Verdana"/>
              </a:rPr>
              <a:t>and </a:t>
            </a:r>
            <a:r>
              <a:rPr sz="1500" b="1" spc="-70" dirty="0">
                <a:solidFill>
                  <a:srgbClr val="134F5C"/>
                </a:solidFill>
                <a:latin typeface="Verdana"/>
                <a:cs typeface="Verdana"/>
              </a:rPr>
              <a:t>low </a:t>
            </a:r>
            <a:r>
              <a:rPr sz="1500" b="1" spc="-75" dirty="0">
                <a:solidFill>
                  <a:srgbClr val="134F5C"/>
                </a:solidFill>
                <a:latin typeface="Verdana"/>
                <a:cs typeface="Verdana"/>
              </a:rPr>
              <a:t>values </a:t>
            </a:r>
            <a:r>
              <a:rPr sz="1500" b="1" spc="-55" dirty="0">
                <a:solidFill>
                  <a:srgbClr val="134F5C"/>
                </a:solidFill>
                <a:latin typeface="Verdana"/>
                <a:cs typeface="Verdana"/>
              </a:rPr>
              <a:t>of </a:t>
            </a:r>
            <a:r>
              <a:rPr sz="1500" b="1" spc="-50" dirty="0">
                <a:solidFill>
                  <a:srgbClr val="134F5C"/>
                </a:solidFill>
                <a:latin typeface="Verdana"/>
                <a:cs typeface="Verdana"/>
              </a:rPr>
              <a:t>recency </a:t>
            </a:r>
            <a:r>
              <a:rPr sz="1500" b="1" spc="-80" dirty="0">
                <a:solidFill>
                  <a:srgbClr val="134F5C"/>
                </a:solidFill>
                <a:latin typeface="Verdana"/>
                <a:cs typeface="Verdana"/>
              </a:rPr>
              <a:t>is </a:t>
            </a:r>
            <a:r>
              <a:rPr sz="1500" b="1" spc="-30" dirty="0">
                <a:solidFill>
                  <a:srgbClr val="134F5C"/>
                </a:solidFill>
                <a:latin typeface="Verdana"/>
                <a:cs typeface="Verdana"/>
              </a:rPr>
              <a:t>deciding </a:t>
            </a:r>
            <a:r>
              <a:rPr sz="1500" b="1" spc="-25" dirty="0">
                <a:solidFill>
                  <a:srgbClr val="134F5C"/>
                </a:solidFill>
                <a:latin typeface="Verdana"/>
                <a:cs typeface="Verdana"/>
              </a:rPr>
              <a:t> </a:t>
            </a:r>
            <a:r>
              <a:rPr sz="1500" b="1" spc="-45" dirty="0">
                <a:solidFill>
                  <a:srgbClr val="134F5C"/>
                </a:solidFill>
                <a:latin typeface="Verdana"/>
                <a:cs typeface="Verdana"/>
              </a:rPr>
              <a:t>one </a:t>
            </a:r>
            <a:r>
              <a:rPr sz="1500" b="1" spc="-70" dirty="0">
                <a:solidFill>
                  <a:srgbClr val="134F5C"/>
                </a:solidFill>
                <a:latin typeface="Verdana"/>
                <a:cs typeface="Verdana"/>
              </a:rPr>
              <a:t>class </a:t>
            </a:r>
            <a:r>
              <a:rPr sz="1500" b="1" spc="-40" dirty="0">
                <a:solidFill>
                  <a:srgbClr val="134F5C"/>
                </a:solidFill>
                <a:latin typeface="Verdana"/>
                <a:cs typeface="Verdana"/>
              </a:rPr>
              <a:t>and </a:t>
            </a:r>
            <a:r>
              <a:rPr sz="1500" b="1" spc="-70" dirty="0">
                <a:solidFill>
                  <a:srgbClr val="134F5C"/>
                </a:solidFill>
                <a:latin typeface="Verdana"/>
                <a:cs typeface="Verdana"/>
              </a:rPr>
              <a:t>low </a:t>
            </a:r>
            <a:r>
              <a:rPr sz="1500" b="1" spc="-75" dirty="0">
                <a:solidFill>
                  <a:srgbClr val="134F5C"/>
                </a:solidFill>
                <a:latin typeface="Verdana"/>
                <a:cs typeface="Verdana"/>
              </a:rPr>
              <a:t>values</a:t>
            </a:r>
            <a:r>
              <a:rPr sz="1500" b="1" spc="-70" dirty="0">
                <a:solidFill>
                  <a:srgbClr val="134F5C"/>
                </a:solidFill>
                <a:latin typeface="Verdana"/>
                <a:cs typeface="Verdana"/>
              </a:rPr>
              <a:t> </a:t>
            </a:r>
            <a:r>
              <a:rPr sz="1500" b="1" spc="-55" dirty="0">
                <a:solidFill>
                  <a:srgbClr val="134F5C"/>
                </a:solidFill>
                <a:latin typeface="Verdana"/>
                <a:cs typeface="Verdana"/>
              </a:rPr>
              <a:t>of frequency, </a:t>
            </a:r>
            <a:r>
              <a:rPr sz="1500" b="1" spc="-50" dirty="0">
                <a:solidFill>
                  <a:srgbClr val="134F5C"/>
                </a:solidFill>
                <a:latin typeface="Verdana"/>
                <a:cs typeface="Verdana"/>
              </a:rPr>
              <a:t>monetary </a:t>
            </a:r>
            <a:r>
              <a:rPr sz="1500" b="1" spc="-40" dirty="0">
                <a:solidFill>
                  <a:srgbClr val="134F5C"/>
                </a:solidFill>
                <a:latin typeface="Verdana"/>
                <a:cs typeface="Verdana"/>
              </a:rPr>
              <a:t>and </a:t>
            </a:r>
            <a:r>
              <a:rPr sz="1500" b="1" spc="-35" dirty="0">
                <a:solidFill>
                  <a:srgbClr val="134F5C"/>
                </a:solidFill>
                <a:latin typeface="Verdana"/>
                <a:cs typeface="Verdana"/>
              </a:rPr>
              <a:t>high </a:t>
            </a:r>
            <a:r>
              <a:rPr sz="1500" b="1" spc="-75" dirty="0">
                <a:solidFill>
                  <a:srgbClr val="134F5C"/>
                </a:solidFill>
                <a:latin typeface="Verdana"/>
                <a:cs typeface="Verdana"/>
              </a:rPr>
              <a:t>values</a:t>
            </a:r>
            <a:r>
              <a:rPr sz="1500" b="1" spc="-70" dirty="0">
                <a:solidFill>
                  <a:srgbClr val="134F5C"/>
                </a:solidFill>
                <a:latin typeface="Verdana"/>
                <a:cs typeface="Verdana"/>
              </a:rPr>
              <a:t> </a:t>
            </a:r>
            <a:r>
              <a:rPr sz="1500" b="1" spc="-55" dirty="0">
                <a:solidFill>
                  <a:srgbClr val="134F5C"/>
                </a:solidFill>
                <a:latin typeface="Verdana"/>
                <a:cs typeface="Verdana"/>
              </a:rPr>
              <a:t>of </a:t>
            </a:r>
            <a:r>
              <a:rPr sz="1500" b="1" spc="-50" dirty="0">
                <a:solidFill>
                  <a:srgbClr val="134F5C"/>
                </a:solidFill>
                <a:latin typeface="Verdana"/>
                <a:cs typeface="Verdana"/>
              </a:rPr>
              <a:t>recency </a:t>
            </a:r>
            <a:r>
              <a:rPr sz="1500" b="1" spc="-80" dirty="0">
                <a:solidFill>
                  <a:srgbClr val="134F5C"/>
                </a:solidFill>
                <a:latin typeface="Verdana"/>
                <a:cs typeface="Verdana"/>
              </a:rPr>
              <a:t>is </a:t>
            </a:r>
            <a:r>
              <a:rPr sz="1500" b="1" spc="-75" dirty="0">
                <a:solidFill>
                  <a:srgbClr val="134F5C"/>
                </a:solidFill>
                <a:latin typeface="Verdana"/>
                <a:cs typeface="Verdana"/>
              </a:rPr>
              <a:t> </a:t>
            </a:r>
            <a:r>
              <a:rPr sz="1500" b="1" spc="-30" dirty="0">
                <a:solidFill>
                  <a:srgbClr val="134F5C"/>
                </a:solidFill>
                <a:latin typeface="Verdana"/>
                <a:cs typeface="Verdana"/>
              </a:rPr>
              <a:t>deciding</a:t>
            </a:r>
            <a:r>
              <a:rPr sz="1500" b="1" spc="-95" dirty="0">
                <a:solidFill>
                  <a:srgbClr val="134F5C"/>
                </a:solidFill>
                <a:latin typeface="Verdana"/>
                <a:cs typeface="Verdana"/>
              </a:rPr>
              <a:t> </a:t>
            </a:r>
            <a:r>
              <a:rPr sz="1500" b="1" spc="-55" dirty="0">
                <a:solidFill>
                  <a:srgbClr val="134F5C"/>
                </a:solidFill>
                <a:latin typeface="Verdana"/>
                <a:cs typeface="Verdana"/>
              </a:rPr>
              <a:t>other</a:t>
            </a:r>
            <a:r>
              <a:rPr sz="1500" b="1" spc="-90" dirty="0">
                <a:solidFill>
                  <a:srgbClr val="134F5C"/>
                </a:solidFill>
                <a:latin typeface="Verdana"/>
                <a:cs typeface="Verdana"/>
              </a:rPr>
              <a:t> </a:t>
            </a:r>
            <a:r>
              <a:rPr sz="1500" b="1" spc="-80" dirty="0">
                <a:solidFill>
                  <a:srgbClr val="134F5C"/>
                </a:solidFill>
                <a:latin typeface="Verdana"/>
                <a:cs typeface="Verdana"/>
              </a:rPr>
              <a:t>class.</a:t>
            </a:r>
            <a:endParaRPr sz="1500">
              <a:latin typeface="Verdana"/>
              <a:cs typeface="Verdan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40325" y="2303237"/>
            <a:ext cx="1612265" cy="574040"/>
          </a:xfrm>
          <a:prstGeom prst="rect">
            <a:avLst/>
          </a:prstGeom>
        </p:spPr>
        <p:txBody>
          <a:bodyPr vert="horz" wrap="square" lIns="0" tIns="12700" rIns="0" bIns="0" rtlCol="0">
            <a:spAutoFit/>
          </a:bodyPr>
          <a:lstStyle/>
          <a:p>
            <a:pPr marL="12700">
              <a:lnSpc>
                <a:spcPct val="100000"/>
              </a:lnSpc>
              <a:spcBef>
                <a:spcPts val="100"/>
              </a:spcBef>
              <a:tabLst>
                <a:tab pos="657225" algn="l"/>
                <a:tab pos="1248410" algn="l"/>
              </a:tabLst>
            </a:pPr>
            <a:r>
              <a:rPr sz="3600" b="1" spc="-25" dirty="0">
                <a:solidFill>
                  <a:srgbClr val="CC0000"/>
                </a:solidFill>
                <a:latin typeface="Verdana"/>
                <a:cs typeface="Verdana"/>
              </a:rPr>
              <a:t>Q	</a:t>
            </a:r>
            <a:r>
              <a:rPr sz="3600" b="1" spc="-484" dirty="0">
                <a:solidFill>
                  <a:srgbClr val="CC0000"/>
                </a:solidFill>
                <a:latin typeface="Verdana"/>
                <a:cs typeface="Verdana"/>
              </a:rPr>
              <a:t>&amp;	</a:t>
            </a:r>
            <a:r>
              <a:rPr sz="3600" b="1" spc="-40" dirty="0">
                <a:solidFill>
                  <a:srgbClr val="CC0000"/>
                </a:solidFill>
                <a:latin typeface="Verdana"/>
                <a:cs typeface="Verdana"/>
              </a:rPr>
              <a:t>A</a:t>
            </a:r>
            <a:endParaRPr sz="3600">
              <a:latin typeface="Verdana"/>
              <a:cs typeface="Verdan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8725" y="2305268"/>
            <a:ext cx="2586990" cy="513080"/>
          </a:xfrm>
          <a:prstGeom prst="rect">
            <a:avLst/>
          </a:prstGeom>
        </p:spPr>
        <p:txBody>
          <a:bodyPr vert="horz" wrap="square" lIns="0" tIns="12700" rIns="0" bIns="0" rtlCol="0">
            <a:spAutoFit/>
          </a:bodyPr>
          <a:lstStyle/>
          <a:p>
            <a:pPr marL="12700">
              <a:lnSpc>
                <a:spcPct val="100000"/>
              </a:lnSpc>
              <a:spcBef>
                <a:spcPts val="100"/>
              </a:spcBef>
            </a:pPr>
            <a:r>
              <a:rPr sz="3200" spc="-114" dirty="0"/>
              <a:t>THANK</a:t>
            </a:r>
            <a:r>
              <a:rPr sz="3200" spc="-190" dirty="0"/>
              <a:t> </a:t>
            </a:r>
            <a:r>
              <a:rPr sz="3200" spc="-290" dirty="0"/>
              <a:t>Y</a:t>
            </a:r>
            <a:r>
              <a:rPr sz="3200" spc="-50" dirty="0"/>
              <a:t>OU</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2050" y="150869"/>
            <a:ext cx="3556000" cy="513080"/>
          </a:xfrm>
          <a:prstGeom prst="rect">
            <a:avLst/>
          </a:prstGeom>
        </p:spPr>
        <p:txBody>
          <a:bodyPr vert="horz" wrap="square" lIns="0" tIns="12700" rIns="0" bIns="0" rtlCol="0">
            <a:spAutoFit/>
          </a:bodyPr>
          <a:lstStyle/>
          <a:p>
            <a:pPr marL="12700">
              <a:lnSpc>
                <a:spcPct val="100000"/>
              </a:lnSpc>
              <a:spcBef>
                <a:spcPts val="100"/>
              </a:spcBef>
            </a:pPr>
            <a:r>
              <a:rPr sz="3200" spc="-45" dirty="0"/>
              <a:t>D</a:t>
            </a:r>
            <a:r>
              <a:rPr sz="3200" spc="-145" dirty="0"/>
              <a:t>A</a:t>
            </a:r>
            <a:r>
              <a:rPr sz="3200" spc="-315" dirty="0"/>
              <a:t>T</a:t>
            </a:r>
            <a:r>
              <a:rPr sz="3200" spc="-35" dirty="0"/>
              <a:t>A</a:t>
            </a:r>
            <a:r>
              <a:rPr sz="3200" spc="-190" dirty="0"/>
              <a:t> </a:t>
            </a:r>
            <a:r>
              <a:rPr sz="3200" spc="-80" dirty="0"/>
              <a:t>SUMMA</a:t>
            </a:r>
            <a:r>
              <a:rPr sz="3200" spc="-105" dirty="0"/>
              <a:t>R</a:t>
            </a:r>
            <a:r>
              <a:rPr sz="3200" spc="-195" dirty="0"/>
              <a:t>Y</a:t>
            </a:r>
            <a:endParaRPr sz="3200"/>
          </a:p>
        </p:txBody>
      </p:sp>
      <p:pic>
        <p:nvPicPr>
          <p:cNvPr id="3" name="object 3"/>
          <p:cNvPicPr/>
          <p:nvPr/>
        </p:nvPicPr>
        <p:blipFill>
          <a:blip r:embed="rId2" cstate="print"/>
          <a:stretch>
            <a:fillRect/>
          </a:stretch>
        </p:blipFill>
        <p:spPr>
          <a:xfrm>
            <a:off x="152400" y="923600"/>
            <a:ext cx="8908931" cy="1970598"/>
          </a:xfrm>
          <a:prstGeom prst="rect">
            <a:avLst/>
          </a:prstGeom>
        </p:spPr>
      </p:pic>
      <p:sp>
        <p:nvSpPr>
          <p:cNvPr id="4" name="object 4"/>
          <p:cNvSpPr txBox="1"/>
          <p:nvPr/>
        </p:nvSpPr>
        <p:spPr>
          <a:xfrm>
            <a:off x="73025" y="3088006"/>
            <a:ext cx="8242300" cy="1671320"/>
          </a:xfrm>
          <a:prstGeom prst="rect">
            <a:avLst/>
          </a:prstGeom>
        </p:spPr>
        <p:txBody>
          <a:bodyPr vert="horz" wrap="square" lIns="0" tIns="12700" rIns="0" bIns="0" rtlCol="0">
            <a:spAutoFit/>
          </a:bodyPr>
          <a:lstStyle/>
          <a:p>
            <a:pPr marL="469900" indent="-457200">
              <a:lnSpc>
                <a:spcPct val="100000"/>
              </a:lnSpc>
              <a:spcBef>
                <a:spcPts val="100"/>
              </a:spcBef>
              <a:buFont typeface="MS PGothic"/>
              <a:buChar char="➢"/>
              <a:tabLst>
                <a:tab pos="469265" algn="l"/>
                <a:tab pos="469900" algn="l"/>
              </a:tabLst>
            </a:pPr>
            <a:r>
              <a:rPr sz="1800" b="1" spc="-215" dirty="0">
                <a:solidFill>
                  <a:srgbClr val="134F5C"/>
                </a:solidFill>
                <a:latin typeface="Verdana"/>
                <a:cs typeface="Verdana"/>
              </a:rPr>
              <a:t>T</a:t>
            </a:r>
            <a:r>
              <a:rPr sz="1800" b="1" spc="-65" dirty="0">
                <a:solidFill>
                  <a:srgbClr val="134F5C"/>
                </a:solidFill>
                <a:latin typeface="Verdana"/>
                <a:cs typeface="Verdana"/>
              </a:rPr>
              <a:t>otal</a:t>
            </a:r>
            <a:r>
              <a:rPr sz="1800" b="1" spc="-110" dirty="0">
                <a:solidFill>
                  <a:srgbClr val="134F5C"/>
                </a:solidFill>
                <a:latin typeface="Verdana"/>
                <a:cs typeface="Verdana"/>
              </a:rPr>
              <a:t> </a:t>
            </a:r>
            <a:r>
              <a:rPr sz="1800" b="1" spc="-80" dirty="0">
                <a:solidFill>
                  <a:srgbClr val="134F5C"/>
                </a:solidFill>
                <a:latin typeface="Verdana"/>
                <a:cs typeface="Verdana"/>
              </a:rPr>
              <a:t>R</a:t>
            </a:r>
            <a:r>
              <a:rPr sz="1800" b="1" spc="-100" dirty="0">
                <a:solidFill>
                  <a:srgbClr val="134F5C"/>
                </a:solidFill>
                <a:latin typeface="Verdana"/>
                <a:cs typeface="Verdana"/>
              </a:rPr>
              <a:t>o</a:t>
            </a:r>
            <a:r>
              <a:rPr sz="1800" b="1" spc="-95" dirty="0">
                <a:solidFill>
                  <a:srgbClr val="134F5C"/>
                </a:solidFill>
                <a:latin typeface="Verdana"/>
                <a:cs typeface="Verdana"/>
              </a:rPr>
              <a:t>w</a:t>
            </a:r>
            <a:r>
              <a:rPr sz="1800" b="1" spc="-114" dirty="0">
                <a:solidFill>
                  <a:srgbClr val="134F5C"/>
                </a:solidFill>
                <a:latin typeface="Verdana"/>
                <a:cs typeface="Verdana"/>
              </a:rPr>
              <a:t>s</a:t>
            </a:r>
            <a:r>
              <a:rPr sz="1800" b="1" spc="-110" dirty="0">
                <a:solidFill>
                  <a:srgbClr val="134F5C"/>
                </a:solidFill>
                <a:latin typeface="Verdana"/>
                <a:cs typeface="Verdana"/>
              </a:rPr>
              <a:t> </a:t>
            </a:r>
            <a:r>
              <a:rPr sz="1800" b="1" spc="-254" dirty="0">
                <a:solidFill>
                  <a:srgbClr val="134F5C"/>
                </a:solidFill>
                <a:latin typeface="Verdana"/>
                <a:cs typeface="Verdana"/>
              </a:rPr>
              <a:t>:</a:t>
            </a:r>
            <a:r>
              <a:rPr sz="1800" b="1" spc="-110" dirty="0">
                <a:solidFill>
                  <a:srgbClr val="134F5C"/>
                </a:solidFill>
                <a:latin typeface="Verdana"/>
                <a:cs typeface="Verdana"/>
              </a:rPr>
              <a:t> </a:t>
            </a:r>
            <a:r>
              <a:rPr sz="1800" b="1" spc="-125" dirty="0">
                <a:solidFill>
                  <a:srgbClr val="134F5C"/>
                </a:solidFill>
                <a:latin typeface="Verdana"/>
                <a:cs typeface="Verdana"/>
              </a:rPr>
              <a:t>5</a:t>
            </a:r>
            <a:r>
              <a:rPr sz="1800" b="1" spc="-170" dirty="0">
                <a:solidFill>
                  <a:srgbClr val="134F5C"/>
                </a:solidFill>
                <a:latin typeface="Verdana"/>
                <a:cs typeface="Verdana"/>
              </a:rPr>
              <a:t>4</a:t>
            </a:r>
            <a:r>
              <a:rPr sz="1800" b="1" spc="-225" dirty="0">
                <a:solidFill>
                  <a:srgbClr val="134F5C"/>
                </a:solidFill>
                <a:latin typeface="Verdana"/>
                <a:cs typeface="Verdana"/>
              </a:rPr>
              <a:t>1909</a:t>
            </a:r>
            <a:endParaRPr sz="1800" dirty="0">
              <a:latin typeface="Verdana"/>
              <a:cs typeface="Verdana"/>
            </a:endParaRPr>
          </a:p>
          <a:p>
            <a:pPr marL="469900" indent="-457200">
              <a:lnSpc>
                <a:spcPct val="100000"/>
              </a:lnSpc>
              <a:buFont typeface="MS PGothic"/>
              <a:buChar char="➢"/>
              <a:tabLst>
                <a:tab pos="469265" algn="l"/>
                <a:tab pos="469900" algn="l"/>
              </a:tabLst>
            </a:pPr>
            <a:r>
              <a:rPr sz="1800" b="1" spc="-215" dirty="0">
                <a:solidFill>
                  <a:srgbClr val="134F5C"/>
                </a:solidFill>
                <a:latin typeface="Verdana"/>
                <a:cs typeface="Verdana"/>
              </a:rPr>
              <a:t>T</a:t>
            </a:r>
            <a:r>
              <a:rPr sz="1800" b="1" spc="-65" dirty="0">
                <a:solidFill>
                  <a:srgbClr val="134F5C"/>
                </a:solidFill>
                <a:latin typeface="Verdana"/>
                <a:cs typeface="Verdana"/>
              </a:rPr>
              <a:t>otal</a:t>
            </a:r>
            <a:r>
              <a:rPr sz="1800" b="1" spc="-110" dirty="0">
                <a:solidFill>
                  <a:srgbClr val="134F5C"/>
                </a:solidFill>
                <a:latin typeface="Verdana"/>
                <a:cs typeface="Verdana"/>
              </a:rPr>
              <a:t> </a:t>
            </a:r>
            <a:r>
              <a:rPr sz="1800" b="1" spc="-20" dirty="0">
                <a:solidFill>
                  <a:srgbClr val="134F5C"/>
                </a:solidFill>
                <a:latin typeface="Verdana"/>
                <a:cs typeface="Verdana"/>
              </a:rPr>
              <a:t>C</a:t>
            </a:r>
            <a:r>
              <a:rPr sz="1800" b="1" spc="-85" dirty="0">
                <a:solidFill>
                  <a:srgbClr val="134F5C"/>
                </a:solidFill>
                <a:latin typeface="Verdana"/>
                <a:cs typeface="Verdana"/>
              </a:rPr>
              <a:t>olumn:</a:t>
            </a:r>
            <a:r>
              <a:rPr sz="1800" b="1" spc="-110" dirty="0">
                <a:solidFill>
                  <a:srgbClr val="134F5C"/>
                </a:solidFill>
                <a:latin typeface="Verdana"/>
                <a:cs typeface="Verdana"/>
              </a:rPr>
              <a:t> </a:t>
            </a:r>
            <a:r>
              <a:rPr sz="1800" b="1" spc="-95" dirty="0">
                <a:solidFill>
                  <a:srgbClr val="134F5C"/>
                </a:solidFill>
                <a:latin typeface="Verdana"/>
                <a:cs typeface="Verdana"/>
              </a:rPr>
              <a:t>8</a:t>
            </a:r>
            <a:endParaRPr sz="1800" dirty="0">
              <a:latin typeface="Verdana"/>
              <a:cs typeface="Verdana"/>
            </a:endParaRPr>
          </a:p>
          <a:p>
            <a:pPr marL="469900" marR="5080" indent="-457200">
              <a:lnSpc>
                <a:spcPct val="100000"/>
              </a:lnSpc>
              <a:buFont typeface="MS PGothic"/>
              <a:buChar char="➢"/>
              <a:tabLst>
                <a:tab pos="469265" algn="l"/>
                <a:tab pos="469900" algn="l"/>
              </a:tabLst>
            </a:pPr>
            <a:r>
              <a:rPr sz="1800" b="1" spc="-20" dirty="0">
                <a:solidFill>
                  <a:srgbClr val="134F5C"/>
                </a:solidFill>
                <a:latin typeface="Verdana"/>
                <a:cs typeface="Verdana"/>
              </a:rPr>
              <a:t>A</a:t>
            </a:r>
            <a:r>
              <a:rPr sz="1800" b="1" spc="-105" dirty="0">
                <a:solidFill>
                  <a:srgbClr val="134F5C"/>
                </a:solidFill>
                <a:latin typeface="Verdana"/>
                <a:cs typeface="Verdana"/>
              </a:rPr>
              <a:t> </a:t>
            </a:r>
            <a:r>
              <a:rPr sz="1800" b="1" spc="-75" dirty="0" smtClean="0">
                <a:solidFill>
                  <a:srgbClr val="134F5C"/>
                </a:solidFill>
                <a:latin typeface="Verdana"/>
                <a:cs typeface="Verdana"/>
              </a:rPr>
              <a:t>trans</a:t>
            </a:r>
            <a:r>
              <a:rPr lang="en-US" b="1" spc="-75" dirty="0" smtClean="0">
                <a:solidFill>
                  <a:srgbClr val="134F5C"/>
                </a:solidFill>
                <a:latin typeface="Verdana"/>
                <a:cs typeface="Verdana"/>
              </a:rPr>
              <a:t>ac</a:t>
            </a:r>
            <a:r>
              <a:rPr sz="1800" b="1" spc="-75" dirty="0" smtClean="0">
                <a:solidFill>
                  <a:srgbClr val="134F5C"/>
                </a:solidFill>
                <a:latin typeface="Verdana"/>
                <a:cs typeface="Verdana"/>
              </a:rPr>
              <a:t>tional</a:t>
            </a:r>
            <a:r>
              <a:rPr sz="1800" b="1" spc="-100" dirty="0" smtClean="0">
                <a:solidFill>
                  <a:srgbClr val="134F5C"/>
                </a:solidFill>
                <a:latin typeface="Verdana"/>
                <a:cs typeface="Verdana"/>
              </a:rPr>
              <a:t> </a:t>
            </a:r>
            <a:r>
              <a:rPr sz="1800" b="1" spc="-60" dirty="0">
                <a:solidFill>
                  <a:srgbClr val="134F5C"/>
                </a:solidFill>
                <a:latin typeface="Verdana"/>
                <a:cs typeface="Verdana"/>
              </a:rPr>
              <a:t>data</a:t>
            </a:r>
            <a:r>
              <a:rPr sz="1800" b="1" spc="-100" dirty="0">
                <a:solidFill>
                  <a:srgbClr val="134F5C"/>
                </a:solidFill>
                <a:latin typeface="Verdana"/>
                <a:cs typeface="Verdana"/>
              </a:rPr>
              <a:t> </a:t>
            </a:r>
            <a:r>
              <a:rPr sz="1800" b="1" spc="-70" dirty="0">
                <a:solidFill>
                  <a:srgbClr val="134F5C"/>
                </a:solidFill>
                <a:latin typeface="Verdana"/>
                <a:cs typeface="Verdana"/>
              </a:rPr>
              <a:t>set</a:t>
            </a:r>
            <a:r>
              <a:rPr sz="1800" b="1" spc="-100" dirty="0">
                <a:solidFill>
                  <a:srgbClr val="134F5C"/>
                </a:solidFill>
                <a:latin typeface="Verdana"/>
                <a:cs typeface="Verdana"/>
              </a:rPr>
              <a:t> </a:t>
            </a:r>
            <a:r>
              <a:rPr sz="1800" b="1" spc="-60" dirty="0">
                <a:solidFill>
                  <a:srgbClr val="134F5C"/>
                </a:solidFill>
                <a:latin typeface="Verdana"/>
                <a:cs typeface="Verdana"/>
              </a:rPr>
              <a:t>with</a:t>
            </a:r>
            <a:r>
              <a:rPr sz="1800" b="1" spc="-100" dirty="0">
                <a:solidFill>
                  <a:srgbClr val="134F5C"/>
                </a:solidFill>
                <a:latin typeface="Verdana"/>
                <a:cs typeface="Verdana"/>
              </a:rPr>
              <a:t> </a:t>
            </a:r>
            <a:r>
              <a:rPr sz="1800" b="1" spc="-70" dirty="0">
                <a:solidFill>
                  <a:srgbClr val="134F5C"/>
                </a:solidFill>
                <a:latin typeface="Verdana"/>
                <a:cs typeface="Verdana"/>
              </a:rPr>
              <a:t>transactions</a:t>
            </a:r>
            <a:r>
              <a:rPr sz="1800" b="1" spc="-100" dirty="0">
                <a:solidFill>
                  <a:srgbClr val="134F5C"/>
                </a:solidFill>
                <a:latin typeface="Verdana"/>
                <a:cs typeface="Verdana"/>
              </a:rPr>
              <a:t> </a:t>
            </a:r>
            <a:r>
              <a:rPr sz="1800" b="1" spc="-55" dirty="0">
                <a:solidFill>
                  <a:srgbClr val="134F5C"/>
                </a:solidFill>
                <a:latin typeface="Verdana"/>
                <a:cs typeface="Verdana"/>
              </a:rPr>
              <a:t>occurring</a:t>
            </a:r>
            <a:r>
              <a:rPr sz="1800" b="1" spc="-100" dirty="0">
                <a:solidFill>
                  <a:srgbClr val="134F5C"/>
                </a:solidFill>
                <a:latin typeface="Verdana"/>
                <a:cs typeface="Verdana"/>
              </a:rPr>
              <a:t> </a:t>
            </a:r>
            <a:r>
              <a:rPr sz="1800" b="1" spc="-60" dirty="0">
                <a:solidFill>
                  <a:srgbClr val="134F5C"/>
                </a:solidFill>
                <a:latin typeface="Verdana"/>
                <a:cs typeface="Verdana"/>
              </a:rPr>
              <a:t>between</a:t>
            </a:r>
            <a:r>
              <a:rPr sz="1800" b="1" spc="-100" dirty="0">
                <a:solidFill>
                  <a:srgbClr val="134F5C"/>
                </a:solidFill>
                <a:latin typeface="Verdana"/>
                <a:cs typeface="Verdana"/>
              </a:rPr>
              <a:t> </a:t>
            </a:r>
            <a:r>
              <a:rPr sz="1800" b="1" spc="-245" dirty="0">
                <a:solidFill>
                  <a:srgbClr val="134F5C"/>
                </a:solidFill>
                <a:latin typeface="Verdana"/>
                <a:cs typeface="Verdana"/>
              </a:rPr>
              <a:t>1st </a:t>
            </a:r>
            <a:r>
              <a:rPr sz="1800" b="1" spc="-600" dirty="0">
                <a:solidFill>
                  <a:srgbClr val="134F5C"/>
                </a:solidFill>
                <a:latin typeface="Verdana"/>
                <a:cs typeface="Verdana"/>
              </a:rPr>
              <a:t> </a:t>
            </a:r>
            <a:r>
              <a:rPr sz="1800" b="1" spc="-45" dirty="0">
                <a:solidFill>
                  <a:srgbClr val="134F5C"/>
                </a:solidFill>
                <a:latin typeface="Verdana"/>
                <a:cs typeface="Verdana"/>
              </a:rPr>
              <a:t>December </a:t>
            </a:r>
            <a:r>
              <a:rPr sz="1800" b="1" spc="-235" dirty="0">
                <a:solidFill>
                  <a:srgbClr val="134F5C"/>
                </a:solidFill>
                <a:latin typeface="Verdana"/>
                <a:cs typeface="Verdana"/>
              </a:rPr>
              <a:t>2010 </a:t>
            </a:r>
            <a:r>
              <a:rPr sz="1800" b="1" spc="-50" dirty="0">
                <a:solidFill>
                  <a:srgbClr val="134F5C"/>
                </a:solidFill>
                <a:latin typeface="Verdana"/>
                <a:cs typeface="Verdana"/>
              </a:rPr>
              <a:t>and </a:t>
            </a:r>
            <a:r>
              <a:rPr sz="1800" b="1" spc="-65" dirty="0">
                <a:solidFill>
                  <a:srgbClr val="134F5C"/>
                </a:solidFill>
                <a:latin typeface="Verdana"/>
                <a:cs typeface="Verdana"/>
              </a:rPr>
              <a:t>9th </a:t>
            </a:r>
            <a:r>
              <a:rPr sz="1800" b="1" spc="-45" dirty="0">
                <a:solidFill>
                  <a:srgbClr val="134F5C"/>
                </a:solidFill>
                <a:latin typeface="Verdana"/>
                <a:cs typeface="Verdana"/>
              </a:rPr>
              <a:t>December </a:t>
            </a:r>
            <a:r>
              <a:rPr sz="1800" b="1" spc="-360" dirty="0">
                <a:solidFill>
                  <a:srgbClr val="134F5C"/>
                </a:solidFill>
                <a:latin typeface="Verdana"/>
                <a:cs typeface="Verdana"/>
              </a:rPr>
              <a:t>2011</a:t>
            </a:r>
            <a:r>
              <a:rPr sz="1800" b="1" spc="-355" dirty="0">
                <a:solidFill>
                  <a:srgbClr val="134F5C"/>
                </a:solidFill>
                <a:latin typeface="Verdana"/>
                <a:cs typeface="Verdana"/>
              </a:rPr>
              <a:t> </a:t>
            </a:r>
            <a:r>
              <a:rPr sz="1800" b="1" spc="-85" dirty="0">
                <a:solidFill>
                  <a:srgbClr val="134F5C"/>
                </a:solidFill>
                <a:latin typeface="Verdana"/>
                <a:cs typeface="Verdana"/>
              </a:rPr>
              <a:t>for </a:t>
            </a:r>
            <a:r>
              <a:rPr sz="1800" b="1" spc="-95" dirty="0">
                <a:solidFill>
                  <a:srgbClr val="134F5C"/>
                </a:solidFill>
                <a:latin typeface="Verdana"/>
                <a:cs typeface="Verdana"/>
              </a:rPr>
              <a:t>a </a:t>
            </a:r>
            <a:r>
              <a:rPr sz="1800" b="1" spc="-85" dirty="0">
                <a:solidFill>
                  <a:srgbClr val="134F5C"/>
                </a:solidFill>
                <a:latin typeface="Verdana"/>
                <a:cs typeface="Verdana"/>
              </a:rPr>
              <a:t>UK-based </a:t>
            </a:r>
            <a:r>
              <a:rPr sz="1800" b="1" spc="-60" dirty="0">
                <a:solidFill>
                  <a:srgbClr val="134F5C"/>
                </a:solidFill>
                <a:latin typeface="Verdana"/>
                <a:cs typeface="Verdana"/>
              </a:rPr>
              <a:t>online </a:t>
            </a:r>
            <a:r>
              <a:rPr sz="1800" b="1" spc="-55" dirty="0">
                <a:solidFill>
                  <a:srgbClr val="134F5C"/>
                </a:solidFill>
                <a:latin typeface="Verdana"/>
                <a:cs typeface="Verdana"/>
              </a:rPr>
              <a:t> </a:t>
            </a:r>
            <a:r>
              <a:rPr sz="1800" b="1" spc="-95" dirty="0">
                <a:solidFill>
                  <a:srgbClr val="134F5C"/>
                </a:solidFill>
                <a:latin typeface="Verdana"/>
                <a:cs typeface="Verdana"/>
              </a:rPr>
              <a:t>retailer.</a:t>
            </a:r>
            <a:endParaRPr sz="1800" dirty="0">
              <a:latin typeface="Verdana"/>
              <a:cs typeface="Verdana"/>
            </a:endParaRPr>
          </a:p>
          <a:p>
            <a:pPr marL="469900" indent="-457200">
              <a:lnSpc>
                <a:spcPct val="100000"/>
              </a:lnSpc>
              <a:buFont typeface="MS PGothic"/>
              <a:buChar char="➢"/>
              <a:tabLst>
                <a:tab pos="469265" algn="l"/>
                <a:tab pos="469900" algn="l"/>
              </a:tabLst>
            </a:pPr>
            <a:r>
              <a:rPr sz="1800" b="1" spc="-60" dirty="0">
                <a:solidFill>
                  <a:srgbClr val="134F5C"/>
                </a:solidFill>
                <a:latin typeface="Verdana"/>
                <a:cs typeface="Verdana"/>
              </a:rPr>
              <a:t>Many</a:t>
            </a:r>
            <a:r>
              <a:rPr sz="1800" b="1" spc="-110" dirty="0">
                <a:solidFill>
                  <a:srgbClr val="134F5C"/>
                </a:solidFill>
                <a:latin typeface="Verdana"/>
                <a:cs typeface="Verdana"/>
              </a:rPr>
              <a:t> </a:t>
            </a:r>
            <a:r>
              <a:rPr sz="1800" b="1" spc="-70" dirty="0">
                <a:solidFill>
                  <a:srgbClr val="134F5C"/>
                </a:solidFill>
                <a:latin typeface="Verdana"/>
                <a:cs typeface="Verdana"/>
              </a:rPr>
              <a:t>customers</a:t>
            </a:r>
            <a:r>
              <a:rPr sz="1800" b="1" spc="-105" dirty="0">
                <a:solidFill>
                  <a:srgbClr val="134F5C"/>
                </a:solidFill>
                <a:latin typeface="Verdana"/>
                <a:cs typeface="Verdana"/>
              </a:rPr>
              <a:t> </a:t>
            </a:r>
            <a:r>
              <a:rPr sz="1800" b="1" spc="-65" dirty="0">
                <a:solidFill>
                  <a:srgbClr val="134F5C"/>
                </a:solidFill>
                <a:latin typeface="Verdana"/>
                <a:cs typeface="Verdana"/>
              </a:rPr>
              <a:t>of</a:t>
            </a:r>
            <a:r>
              <a:rPr sz="1800" b="1" spc="-105" dirty="0">
                <a:solidFill>
                  <a:srgbClr val="134F5C"/>
                </a:solidFill>
                <a:latin typeface="Verdana"/>
                <a:cs typeface="Verdana"/>
              </a:rPr>
              <a:t> </a:t>
            </a:r>
            <a:r>
              <a:rPr sz="1800" b="1" spc="-45" dirty="0">
                <a:solidFill>
                  <a:srgbClr val="134F5C"/>
                </a:solidFill>
                <a:latin typeface="Verdana"/>
                <a:cs typeface="Verdana"/>
              </a:rPr>
              <a:t>the</a:t>
            </a:r>
            <a:r>
              <a:rPr sz="1800" b="1" spc="-105" dirty="0">
                <a:solidFill>
                  <a:srgbClr val="134F5C"/>
                </a:solidFill>
                <a:latin typeface="Verdana"/>
                <a:cs typeface="Verdana"/>
              </a:rPr>
              <a:t> </a:t>
            </a:r>
            <a:r>
              <a:rPr sz="1800" b="1" spc="-55" dirty="0">
                <a:solidFill>
                  <a:srgbClr val="134F5C"/>
                </a:solidFill>
                <a:latin typeface="Verdana"/>
                <a:cs typeface="Verdana"/>
              </a:rPr>
              <a:t>company</a:t>
            </a:r>
            <a:r>
              <a:rPr sz="1800" b="1" spc="-105" dirty="0">
                <a:solidFill>
                  <a:srgbClr val="134F5C"/>
                </a:solidFill>
                <a:latin typeface="Verdana"/>
                <a:cs typeface="Verdana"/>
              </a:rPr>
              <a:t> </a:t>
            </a:r>
            <a:r>
              <a:rPr sz="1800" b="1" spc="-100" dirty="0">
                <a:solidFill>
                  <a:srgbClr val="134F5C"/>
                </a:solidFill>
                <a:latin typeface="Verdana"/>
                <a:cs typeface="Verdana"/>
              </a:rPr>
              <a:t>are</a:t>
            </a:r>
            <a:r>
              <a:rPr sz="1800" b="1" spc="-105" dirty="0">
                <a:solidFill>
                  <a:srgbClr val="134F5C"/>
                </a:solidFill>
                <a:latin typeface="Verdana"/>
                <a:cs typeface="Verdana"/>
              </a:rPr>
              <a:t> </a:t>
            </a:r>
            <a:r>
              <a:rPr sz="1800" b="1" spc="-90" dirty="0">
                <a:solidFill>
                  <a:srgbClr val="134F5C"/>
                </a:solidFill>
                <a:latin typeface="Verdana"/>
                <a:cs typeface="Verdana"/>
              </a:rPr>
              <a:t>wholesalers.</a:t>
            </a:r>
            <a:endParaRPr sz="1800" dirty="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824" y="731977"/>
            <a:ext cx="8907145" cy="4196715"/>
          </a:xfrm>
          <a:prstGeom prst="rect">
            <a:avLst/>
          </a:prstGeom>
        </p:spPr>
        <p:txBody>
          <a:bodyPr vert="horz" wrap="square" lIns="0" tIns="51435" rIns="0" bIns="0" rtlCol="0">
            <a:spAutoFit/>
          </a:bodyPr>
          <a:lstStyle/>
          <a:p>
            <a:pPr marL="456565" indent="-444500" algn="just">
              <a:lnSpc>
                <a:spcPct val="100000"/>
              </a:lnSpc>
              <a:spcBef>
                <a:spcPts val="405"/>
              </a:spcBef>
              <a:buFont typeface="MS PGothic"/>
              <a:buChar char="➢"/>
              <a:tabLst>
                <a:tab pos="457200" algn="l"/>
              </a:tabLst>
            </a:pPr>
            <a:r>
              <a:rPr sz="1700" b="1" spc="-75" dirty="0">
                <a:solidFill>
                  <a:srgbClr val="134F5C"/>
                </a:solidFill>
                <a:latin typeface="Verdana"/>
                <a:cs typeface="Verdana"/>
              </a:rPr>
              <a:t>T</a:t>
            </a:r>
            <a:r>
              <a:rPr sz="1700" b="1" spc="-65" dirty="0">
                <a:solidFill>
                  <a:srgbClr val="134F5C"/>
                </a:solidFill>
                <a:latin typeface="Verdana"/>
                <a:cs typeface="Verdana"/>
              </a:rPr>
              <a:t>h</a:t>
            </a:r>
            <a:r>
              <a:rPr sz="1700" b="1" spc="-60" dirty="0">
                <a:solidFill>
                  <a:srgbClr val="134F5C"/>
                </a:solidFill>
                <a:latin typeface="Verdana"/>
                <a:cs typeface="Verdana"/>
              </a:rPr>
              <a:t>e</a:t>
            </a:r>
            <a:r>
              <a:rPr sz="1700" b="1" spc="-100" dirty="0">
                <a:solidFill>
                  <a:srgbClr val="134F5C"/>
                </a:solidFill>
                <a:latin typeface="Verdana"/>
                <a:cs typeface="Verdana"/>
              </a:rPr>
              <a:t> </a:t>
            </a:r>
            <a:r>
              <a:rPr sz="1700" b="1" spc="-15" dirty="0">
                <a:solidFill>
                  <a:srgbClr val="134F5C"/>
                </a:solidFill>
                <a:latin typeface="Verdana"/>
                <a:cs typeface="Verdana"/>
              </a:rPr>
              <a:t>c</a:t>
            </a:r>
            <a:r>
              <a:rPr sz="1700" b="1" spc="-50" dirty="0">
                <a:solidFill>
                  <a:srgbClr val="134F5C"/>
                </a:solidFill>
                <a:latin typeface="Verdana"/>
                <a:cs typeface="Verdana"/>
              </a:rPr>
              <a:t>on</a:t>
            </a:r>
            <a:r>
              <a:rPr sz="1700" b="1" spc="-65" dirty="0">
                <a:solidFill>
                  <a:srgbClr val="134F5C"/>
                </a:solidFill>
                <a:latin typeface="Verdana"/>
                <a:cs typeface="Verdana"/>
              </a:rPr>
              <a:t>t</a:t>
            </a:r>
            <a:r>
              <a:rPr sz="1700" b="1" spc="-60" dirty="0">
                <a:solidFill>
                  <a:srgbClr val="134F5C"/>
                </a:solidFill>
                <a:latin typeface="Verdana"/>
                <a:cs typeface="Verdana"/>
              </a:rPr>
              <a:t>ents</a:t>
            </a:r>
            <a:r>
              <a:rPr sz="1700" b="1" spc="-100" dirty="0">
                <a:solidFill>
                  <a:srgbClr val="134F5C"/>
                </a:solidFill>
                <a:latin typeface="Verdana"/>
                <a:cs typeface="Verdana"/>
              </a:rPr>
              <a:t> </a:t>
            </a:r>
            <a:r>
              <a:rPr sz="1700" b="1" spc="-60" dirty="0">
                <a:solidFill>
                  <a:srgbClr val="134F5C"/>
                </a:solidFill>
                <a:latin typeface="Verdana"/>
                <a:cs typeface="Verdana"/>
              </a:rPr>
              <a:t>of</a:t>
            </a:r>
            <a:r>
              <a:rPr sz="1700" b="1" spc="-100" dirty="0">
                <a:solidFill>
                  <a:srgbClr val="134F5C"/>
                </a:solidFill>
                <a:latin typeface="Verdana"/>
                <a:cs typeface="Verdana"/>
              </a:rPr>
              <a:t> </a:t>
            </a:r>
            <a:r>
              <a:rPr sz="1700" b="1" spc="-30" dirty="0">
                <a:solidFill>
                  <a:srgbClr val="134F5C"/>
                </a:solidFill>
                <a:latin typeface="Verdana"/>
                <a:cs typeface="Verdana"/>
              </a:rPr>
              <a:t>t</a:t>
            </a:r>
            <a:r>
              <a:rPr sz="1700" b="1" spc="-35" dirty="0">
                <a:solidFill>
                  <a:srgbClr val="134F5C"/>
                </a:solidFill>
                <a:latin typeface="Verdana"/>
                <a:cs typeface="Verdana"/>
              </a:rPr>
              <a:t>h</a:t>
            </a:r>
            <a:r>
              <a:rPr sz="1700" b="1" spc="-60" dirty="0">
                <a:solidFill>
                  <a:srgbClr val="134F5C"/>
                </a:solidFill>
                <a:latin typeface="Verdana"/>
                <a:cs typeface="Verdana"/>
              </a:rPr>
              <a:t>e</a:t>
            </a:r>
            <a:r>
              <a:rPr sz="1700" b="1" spc="-100" dirty="0">
                <a:solidFill>
                  <a:srgbClr val="134F5C"/>
                </a:solidFill>
                <a:latin typeface="Verdana"/>
                <a:cs typeface="Verdana"/>
              </a:rPr>
              <a:t> </a:t>
            </a:r>
            <a:r>
              <a:rPr sz="1700" b="1" spc="-60" dirty="0">
                <a:solidFill>
                  <a:srgbClr val="134F5C"/>
                </a:solidFill>
                <a:latin typeface="Verdana"/>
                <a:cs typeface="Verdana"/>
              </a:rPr>
              <a:t>data</a:t>
            </a:r>
            <a:r>
              <a:rPr sz="1700" b="1" spc="-100" dirty="0">
                <a:solidFill>
                  <a:srgbClr val="134F5C"/>
                </a:solidFill>
                <a:latin typeface="Verdana"/>
                <a:cs typeface="Verdana"/>
              </a:rPr>
              <a:t> </a:t>
            </a:r>
            <a:r>
              <a:rPr sz="1700" b="1" spc="-65" dirty="0">
                <a:solidFill>
                  <a:srgbClr val="134F5C"/>
                </a:solidFill>
                <a:latin typeface="Verdana"/>
                <a:cs typeface="Verdana"/>
              </a:rPr>
              <a:t>h</a:t>
            </a:r>
            <a:r>
              <a:rPr sz="1700" b="1" spc="-55" dirty="0">
                <a:solidFill>
                  <a:srgbClr val="134F5C"/>
                </a:solidFill>
                <a:latin typeface="Verdana"/>
                <a:cs typeface="Verdana"/>
              </a:rPr>
              <a:t>a</a:t>
            </a:r>
            <a:r>
              <a:rPr sz="1700" b="1" spc="-15" dirty="0">
                <a:solidFill>
                  <a:srgbClr val="134F5C"/>
                </a:solidFill>
                <a:latin typeface="Verdana"/>
                <a:cs typeface="Verdana"/>
              </a:rPr>
              <a:t>d</a:t>
            </a:r>
            <a:r>
              <a:rPr sz="1700" b="1" spc="-100" dirty="0">
                <a:solidFill>
                  <a:srgbClr val="134F5C"/>
                </a:solidFill>
                <a:latin typeface="Verdana"/>
                <a:cs typeface="Verdana"/>
              </a:rPr>
              <a:t> </a:t>
            </a:r>
            <a:r>
              <a:rPr sz="1700" b="1" spc="-80" dirty="0">
                <a:solidFill>
                  <a:srgbClr val="134F5C"/>
                </a:solidFill>
                <a:latin typeface="Verdana"/>
                <a:cs typeface="Verdana"/>
              </a:rPr>
              <a:t>f</a:t>
            </a:r>
            <a:r>
              <a:rPr sz="1700" b="1" spc="-90" dirty="0">
                <a:solidFill>
                  <a:srgbClr val="134F5C"/>
                </a:solidFill>
                <a:latin typeface="Verdana"/>
                <a:cs typeface="Verdana"/>
              </a:rPr>
              <a:t>e</a:t>
            </a:r>
            <a:r>
              <a:rPr sz="1700" b="1" spc="-75" dirty="0">
                <a:solidFill>
                  <a:srgbClr val="134F5C"/>
                </a:solidFill>
                <a:latin typeface="Verdana"/>
                <a:cs typeface="Verdana"/>
              </a:rPr>
              <a:t>atu</a:t>
            </a:r>
            <a:r>
              <a:rPr sz="1700" b="1" spc="-80" dirty="0">
                <a:solidFill>
                  <a:srgbClr val="134F5C"/>
                </a:solidFill>
                <a:latin typeface="Verdana"/>
                <a:cs typeface="Verdana"/>
              </a:rPr>
              <a:t>r</a:t>
            </a:r>
            <a:r>
              <a:rPr sz="1700" b="1" spc="-85" dirty="0">
                <a:solidFill>
                  <a:srgbClr val="134F5C"/>
                </a:solidFill>
                <a:latin typeface="Verdana"/>
                <a:cs typeface="Verdana"/>
              </a:rPr>
              <a:t>es</a:t>
            </a:r>
            <a:r>
              <a:rPr sz="1700" b="1" spc="-100" dirty="0">
                <a:solidFill>
                  <a:srgbClr val="134F5C"/>
                </a:solidFill>
                <a:latin typeface="Verdana"/>
                <a:cs typeface="Verdana"/>
              </a:rPr>
              <a:t> </a:t>
            </a:r>
            <a:r>
              <a:rPr sz="1700" b="1" spc="-50" dirty="0">
                <a:solidFill>
                  <a:srgbClr val="134F5C"/>
                </a:solidFill>
                <a:latin typeface="Verdana"/>
                <a:cs typeface="Verdana"/>
              </a:rPr>
              <a:t>su</a:t>
            </a:r>
            <a:r>
              <a:rPr sz="1700" b="1" spc="-55" dirty="0">
                <a:solidFill>
                  <a:srgbClr val="134F5C"/>
                </a:solidFill>
                <a:latin typeface="Verdana"/>
                <a:cs typeface="Verdana"/>
              </a:rPr>
              <a:t>c</a:t>
            </a:r>
            <a:r>
              <a:rPr sz="1700" b="1" spc="-40" dirty="0">
                <a:solidFill>
                  <a:srgbClr val="134F5C"/>
                </a:solidFill>
                <a:latin typeface="Verdana"/>
                <a:cs typeface="Verdana"/>
              </a:rPr>
              <a:t>h</a:t>
            </a:r>
            <a:r>
              <a:rPr sz="1700" b="1" spc="-100" dirty="0">
                <a:solidFill>
                  <a:srgbClr val="134F5C"/>
                </a:solidFill>
                <a:latin typeface="Verdana"/>
                <a:cs typeface="Verdana"/>
              </a:rPr>
              <a:t> </a:t>
            </a:r>
            <a:r>
              <a:rPr sz="1700" b="1" spc="-145" dirty="0">
                <a:solidFill>
                  <a:srgbClr val="134F5C"/>
                </a:solidFill>
                <a:latin typeface="Verdana"/>
                <a:cs typeface="Verdana"/>
              </a:rPr>
              <a:t>as:</a:t>
            </a:r>
            <a:endParaRPr sz="1700">
              <a:latin typeface="Verdana"/>
              <a:cs typeface="Verdana"/>
            </a:endParaRPr>
          </a:p>
          <a:p>
            <a:pPr marL="456565" marR="12065" indent="-444500" algn="just">
              <a:lnSpc>
                <a:spcPct val="114999"/>
              </a:lnSpc>
              <a:buFont typeface="MS PGothic"/>
              <a:buChar char="➢"/>
              <a:tabLst>
                <a:tab pos="457200" algn="l"/>
              </a:tabLst>
            </a:pPr>
            <a:r>
              <a:rPr sz="1700" b="1" spc="-110" dirty="0">
                <a:solidFill>
                  <a:srgbClr val="134F5C"/>
                </a:solidFill>
                <a:latin typeface="Verdana"/>
                <a:cs typeface="Verdana"/>
              </a:rPr>
              <a:t>InvoiceNo: </a:t>
            </a:r>
            <a:r>
              <a:rPr sz="1700" b="1" spc="-105" dirty="0">
                <a:solidFill>
                  <a:srgbClr val="134F5C"/>
                </a:solidFill>
                <a:latin typeface="Verdana"/>
                <a:cs typeface="Verdana"/>
              </a:rPr>
              <a:t>Invoice </a:t>
            </a:r>
            <a:r>
              <a:rPr sz="1700" b="1" spc="-70" dirty="0">
                <a:solidFill>
                  <a:srgbClr val="134F5C"/>
                </a:solidFill>
                <a:latin typeface="Verdana"/>
                <a:cs typeface="Verdana"/>
              </a:rPr>
              <a:t>number. </a:t>
            </a:r>
            <a:r>
              <a:rPr sz="1700" b="1" spc="-75" dirty="0">
                <a:solidFill>
                  <a:srgbClr val="134F5C"/>
                </a:solidFill>
                <a:latin typeface="Verdana"/>
                <a:cs typeface="Verdana"/>
              </a:rPr>
              <a:t>Nominal, </a:t>
            </a:r>
            <a:r>
              <a:rPr sz="1700" b="1" spc="-90" dirty="0">
                <a:solidFill>
                  <a:srgbClr val="134F5C"/>
                </a:solidFill>
                <a:latin typeface="Verdana"/>
                <a:cs typeface="Verdana"/>
              </a:rPr>
              <a:t>a </a:t>
            </a:r>
            <a:r>
              <a:rPr sz="1700" b="1" spc="-65" dirty="0">
                <a:solidFill>
                  <a:srgbClr val="134F5C"/>
                </a:solidFill>
                <a:latin typeface="Verdana"/>
                <a:cs typeface="Verdana"/>
              </a:rPr>
              <a:t>6-digit integral </a:t>
            </a:r>
            <a:r>
              <a:rPr sz="1700" b="1" spc="-50" dirty="0">
                <a:solidFill>
                  <a:srgbClr val="134F5C"/>
                </a:solidFill>
                <a:latin typeface="Verdana"/>
                <a:cs typeface="Verdana"/>
              </a:rPr>
              <a:t>number </a:t>
            </a:r>
            <a:r>
              <a:rPr sz="1700" b="1" spc="-55" dirty="0">
                <a:solidFill>
                  <a:srgbClr val="134F5C"/>
                </a:solidFill>
                <a:latin typeface="Verdana"/>
                <a:cs typeface="Verdana"/>
              </a:rPr>
              <a:t>uniquely </a:t>
            </a:r>
            <a:r>
              <a:rPr sz="1700" b="1" spc="-50" dirty="0">
                <a:solidFill>
                  <a:srgbClr val="134F5C"/>
                </a:solidFill>
                <a:latin typeface="Verdana"/>
                <a:cs typeface="Verdana"/>
              </a:rPr>
              <a:t> </a:t>
            </a:r>
            <a:r>
              <a:rPr sz="1700" b="1" spc="-60" dirty="0">
                <a:solidFill>
                  <a:srgbClr val="134F5C"/>
                </a:solidFill>
                <a:latin typeface="Verdana"/>
                <a:cs typeface="Verdana"/>
              </a:rPr>
              <a:t>assigned</a:t>
            </a:r>
            <a:r>
              <a:rPr sz="1700" b="1" spc="-100" dirty="0">
                <a:solidFill>
                  <a:srgbClr val="134F5C"/>
                </a:solidFill>
                <a:latin typeface="Verdana"/>
                <a:cs typeface="Verdana"/>
              </a:rPr>
              <a:t> </a:t>
            </a:r>
            <a:r>
              <a:rPr sz="1700" b="1" spc="-60" dirty="0">
                <a:solidFill>
                  <a:srgbClr val="134F5C"/>
                </a:solidFill>
                <a:latin typeface="Verdana"/>
                <a:cs typeface="Verdana"/>
              </a:rPr>
              <a:t>to</a:t>
            </a:r>
            <a:r>
              <a:rPr sz="1700" b="1" spc="-100" dirty="0">
                <a:solidFill>
                  <a:srgbClr val="134F5C"/>
                </a:solidFill>
                <a:latin typeface="Verdana"/>
                <a:cs typeface="Verdana"/>
              </a:rPr>
              <a:t> </a:t>
            </a:r>
            <a:r>
              <a:rPr sz="1700" b="1" spc="-50" dirty="0">
                <a:solidFill>
                  <a:srgbClr val="134F5C"/>
                </a:solidFill>
                <a:latin typeface="Verdana"/>
                <a:cs typeface="Verdana"/>
              </a:rPr>
              <a:t>each</a:t>
            </a:r>
            <a:r>
              <a:rPr sz="1700" b="1" spc="-95" dirty="0">
                <a:solidFill>
                  <a:srgbClr val="134F5C"/>
                </a:solidFill>
                <a:latin typeface="Verdana"/>
                <a:cs typeface="Verdana"/>
              </a:rPr>
              <a:t> </a:t>
            </a:r>
            <a:r>
              <a:rPr sz="1700" b="1" spc="-70" dirty="0">
                <a:solidFill>
                  <a:srgbClr val="134F5C"/>
                </a:solidFill>
                <a:latin typeface="Verdana"/>
                <a:cs typeface="Verdana"/>
              </a:rPr>
              <a:t>transaction.</a:t>
            </a:r>
            <a:r>
              <a:rPr sz="1700" b="1" spc="-100" dirty="0">
                <a:solidFill>
                  <a:srgbClr val="134F5C"/>
                </a:solidFill>
                <a:latin typeface="Verdana"/>
                <a:cs typeface="Verdana"/>
              </a:rPr>
              <a:t> </a:t>
            </a:r>
            <a:r>
              <a:rPr sz="1700" b="1" spc="-220" dirty="0">
                <a:solidFill>
                  <a:srgbClr val="134F5C"/>
                </a:solidFill>
                <a:latin typeface="Verdana"/>
                <a:cs typeface="Verdana"/>
              </a:rPr>
              <a:t>If</a:t>
            </a:r>
            <a:r>
              <a:rPr sz="1700" b="1" spc="-100" dirty="0">
                <a:solidFill>
                  <a:srgbClr val="134F5C"/>
                </a:solidFill>
                <a:latin typeface="Verdana"/>
                <a:cs typeface="Verdana"/>
              </a:rPr>
              <a:t> </a:t>
            </a:r>
            <a:r>
              <a:rPr sz="1700" b="1" spc="-65" dirty="0">
                <a:solidFill>
                  <a:srgbClr val="134F5C"/>
                </a:solidFill>
                <a:latin typeface="Verdana"/>
                <a:cs typeface="Verdana"/>
              </a:rPr>
              <a:t>this</a:t>
            </a:r>
            <a:r>
              <a:rPr sz="1700" b="1" spc="-95" dirty="0">
                <a:solidFill>
                  <a:srgbClr val="134F5C"/>
                </a:solidFill>
                <a:latin typeface="Verdana"/>
                <a:cs typeface="Verdana"/>
              </a:rPr>
              <a:t> </a:t>
            </a:r>
            <a:r>
              <a:rPr sz="1700" b="1" spc="-35" dirty="0">
                <a:solidFill>
                  <a:srgbClr val="134F5C"/>
                </a:solidFill>
                <a:latin typeface="Verdana"/>
                <a:cs typeface="Verdana"/>
              </a:rPr>
              <a:t>code</a:t>
            </a:r>
            <a:r>
              <a:rPr sz="1700" b="1" spc="-100" dirty="0">
                <a:solidFill>
                  <a:srgbClr val="134F5C"/>
                </a:solidFill>
                <a:latin typeface="Verdana"/>
                <a:cs typeface="Verdana"/>
              </a:rPr>
              <a:t> </a:t>
            </a:r>
            <a:r>
              <a:rPr sz="1700" b="1" spc="-80" dirty="0">
                <a:solidFill>
                  <a:srgbClr val="134F5C"/>
                </a:solidFill>
                <a:latin typeface="Verdana"/>
                <a:cs typeface="Verdana"/>
              </a:rPr>
              <a:t>starts</a:t>
            </a:r>
            <a:r>
              <a:rPr sz="1700" b="1" spc="-100" dirty="0">
                <a:solidFill>
                  <a:srgbClr val="134F5C"/>
                </a:solidFill>
                <a:latin typeface="Verdana"/>
                <a:cs typeface="Verdana"/>
              </a:rPr>
              <a:t> </a:t>
            </a:r>
            <a:r>
              <a:rPr sz="1700" b="1" spc="-55" dirty="0">
                <a:solidFill>
                  <a:srgbClr val="134F5C"/>
                </a:solidFill>
                <a:latin typeface="Verdana"/>
                <a:cs typeface="Verdana"/>
              </a:rPr>
              <a:t>with</a:t>
            </a:r>
            <a:r>
              <a:rPr sz="1700" b="1" spc="-95" dirty="0">
                <a:solidFill>
                  <a:srgbClr val="134F5C"/>
                </a:solidFill>
                <a:latin typeface="Verdana"/>
                <a:cs typeface="Verdana"/>
              </a:rPr>
              <a:t> </a:t>
            </a:r>
            <a:r>
              <a:rPr sz="1700" b="1" spc="-70" dirty="0">
                <a:solidFill>
                  <a:srgbClr val="134F5C"/>
                </a:solidFill>
                <a:latin typeface="Verdana"/>
                <a:cs typeface="Verdana"/>
              </a:rPr>
              <a:t>letter</a:t>
            </a:r>
            <a:r>
              <a:rPr sz="1700" b="1" spc="-100" dirty="0">
                <a:solidFill>
                  <a:srgbClr val="134F5C"/>
                </a:solidFill>
                <a:latin typeface="Verdana"/>
                <a:cs typeface="Verdana"/>
              </a:rPr>
              <a:t> </a:t>
            </a:r>
            <a:r>
              <a:rPr sz="1700" b="1" spc="-155" dirty="0">
                <a:solidFill>
                  <a:srgbClr val="134F5C"/>
                </a:solidFill>
                <a:latin typeface="Verdana"/>
                <a:cs typeface="Verdana"/>
              </a:rPr>
              <a:t>'c',</a:t>
            </a:r>
            <a:r>
              <a:rPr sz="1700" b="1" spc="-100" dirty="0">
                <a:solidFill>
                  <a:srgbClr val="134F5C"/>
                </a:solidFill>
                <a:latin typeface="Verdana"/>
                <a:cs typeface="Verdana"/>
              </a:rPr>
              <a:t> </a:t>
            </a:r>
            <a:r>
              <a:rPr sz="1700" b="1" spc="-55" dirty="0">
                <a:solidFill>
                  <a:srgbClr val="134F5C"/>
                </a:solidFill>
                <a:latin typeface="Verdana"/>
                <a:cs typeface="Verdana"/>
              </a:rPr>
              <a:t>it</a:t>
            </a:r>
            <a:r>
              <a:rPr sz="1700" b="1" spc="-95" dirty="0">
                <a:solidFill>
                  <a:srgbClr val="134F5C"/>
                </a:solidFill>
                <a:latin typeface="Verdana"/>
                <a:cs typeface="Verdana"/>
              </a:rPr>
              <a:t> </a:t>
            </a:r>
            <a:r>
              <a:rPr sz="1700" b="1" spc="-55" dirty="0">
                <a:solidFill>
                  <a:srgbClr val="134F5C"/>
                </a:solidFill>
                <a:latin typeface="Verdana"/>
                <a:cs typeface="Verdana"/>
              </a:rPr>
              <a:t>indicates</a:t>
            </a:r>
            <a:r>
              <a:rPr sz="1700" b="1" spc="-135" dirty="0">
                <a:solidFill>
                  <a:srgbClr val="134F5C"/>
                </a:solidFill>
                <a:latin typeface="Verdana"/>
                <a:cs typeface="Verdana"/>
              </a:rPr>
              <a:t> </a:t>
            </a:r>
            <a:r>
              <a:rPr sz="1700" b="1" spc="-90" dirty="0">
                <a:solidFill>
                  <a:srgbClr val="134F5C"/>
                </a:solidFill>
                <a:latin typeface="Verdana"/>
                <a:cs typeface="Verdana"/>
              </a:rPr>
              <a:t>a </a:t>
            </a:r>
            <a:r>
              <a:rPr sz="1700" b="1" spc="-570" dirty="0">
                <a:solidFill>
                  <a:srgbClr val="134F5C"/>
                </a:solidFill>
                <a:latin typeface="Verdana"/>
                <a:cs typeface="Verdana"/>
              </a:rPr>
              <a:t> </a:t>
            </a:r>
            <a:r>
              <a:rPr sz="1700" b="1" spc="-60" dirty="0">
                <a:solidFill>
                  <a:srgbClr val="134F5C"/>
                </a:solidFill>
                <a:latin typeface="Verdana"/>
                <a:cs typeface="Verdana"/>
              </a:rPr>
              <a:t>cancellation.</a:t>
            </a:r>
            <a:endParaRPr sz="1700">
              <a:latin typeface="Verdana"/>
              <a:cs typeface="Verdana"/>
            </a:endParaRPr>
          </a:p>
          <a:p>
            <a:pPr marL="456565" marR="14604" indent="-444500" algn="just">
              <a:lnSpc>
                <a:spcPct val="114999"/>
              </a:lnSpc>
              <a:buFont typeface="MS PGothic"/>
              <a:buChar char="➢"/>
              <a:tabLst>
                <a:tab pos="457200" algn="l"/>
              </a:tabLst>
            </a:pPr>
            <a:r>
              <a:rPr sz="1700" b="1" spc="-65" dirty="0">
                <a:solidFill>
                  <a:srgbClr val="134F5C"/>
                </a:solidFill>
                <a:latin typeface="Verdana"/>
                <a:cs typeface="Verdana"/>
              </a:rPr>
              <a:t>StockCode:</a:t>
            </a:r>
            <a:r>
              <a:rPr sz="1700" b="1" spc="-60" dirty="0">
                <a:solidFill>
                  <a:srgbClr val="134F5C"/>
                </a:solidFill>
                <a:latin typeface="Verdana"/>
                <a:cs typeface="Verdana"/>
              </a:rPr>
              <a:t> </a:t>
            </a:r>
            <a:r>
              <a:rPr sz="1700" b="1" spc="-40" dirty="0">
                <a:solidFill>
                  <a:srgbClr val="134F5C"/>
                </a:solidFill>
                <a:latin typeface="Verdana"/>
                <a:cs typeface="Verdana"/>
              </a:rPr>
              <a:t>Product</a:t>
            </a:r>
            <a:r>
              <a:rPr sz="1700" b="1" spc="-35" dirty="0">
                <a:solidFill>
                  <a:srgbClr val="134F5C"/>
                </a:solidFill>
                <a:latin typeface="Verdana"/>
                <a:cs typeface="Verdana"/>
              </a:rPr>
              <a:t> </a:t>
            </a:r>
            <a:r>
              <a:rPr sz="1700" b="1" spc="-140" dirty="0">
                <a:solidFill>
                  <a:srgbClr val="134F5C"/>
                </a:solidFill>
                <a:latin typeface="Verdana"/>
                <a:cs typeface="Verdana"/>
              </a:rPr>
              <a:t>(item)</a:t>
            </a:r>
            <a:r>
              <a:rPr sz="1700" b="1" spc="-135" dirty="0">
                <a:solidFill>
                  <a:srgbClr val="134F5C"/>
                </a:solidFill>
                <a:latin typeface="Verdana"/>
                <a:cs typeface="Verdana"/>
              </a:rPr>
              <a:t> </a:t>
            </a:r>
            <a:r>
              <a:rPr sz="1700" b="1" spc="-65" dirty="0">
                <a:solidFill>
                  <a:srgbClr val="134F5C"/>
                </a:solidFill>
                <a:latin typeface="Verdana"/>
                <a:cs typeface="Verdana"/>
              </a:rPr>
              <a:t>code.</a:t>
            </a:r>
            <a:r>
              <a:rPr sz="1700" b="1" spc="-60" dirty="0">
                <a:solidFill>
                  <a:srgbClr val="134F5C"/>
                </a:solidFill>
                <a:latin typeface="Verdana"/>
                <a:cs typeface="Verdana"/>
              </a:rPr>
              <a:t> </a:t>
            </a:r>
            <a:r>
              <a:rPr sz="1700" b="1" spc="-75" dirty="0">
                <a:solidFill>
                  <a:srgbClr val="134F5C"/>
                </a:solidFill>
                <a:latin typeface="Verdana"/>
                <a:cs typeface="Verdana"/>
              </a:rPr>
              <a:t>Nominal,</a:t>
            </a:r>
            <a:r>
              <a:rPr sz="1700" b="1" spc="-70" dirty="0">
                <a:solidFill>
                  <a:srgbClr val="134F5C"/>
                </a:solidFill>
                <a:latin typeface="Verdana"/>
                <a:cs typeface="Verdana"/>
              </a:rPr>
              <a:t> </a:t>
            </a:r>
            <a:r>
              <a:rPr sz="1700" b="1" spc="-90" dirty="0">
                <a:solidFill>
                  <a:srgbClr val="134F5C"/>
                </a:solidFill>
                <a:latin typeface="Verdana"/>
                <a:cs typeface="Verdana"/>
              </a:rPr>
              <a:t>a</a:t>
            </a:r>
            <a:r>
              <a:rPr sz="1700" b="1" spc="-85" dirty="0">
                <a:solidFill>
                  <a:srgbClr val="134F5C"/>
                </a:solidFill>
                <a:latin typeface="Verdana"/>
                <a:cs typeface="Verdana"/>
              </a:rPr>
              <a:t> </a:t>
            </a:r>
            <a:r>
              <a:rPr sz="1700" b="1" spc="-80" dirty="0">
                <a:solidFill>
                  <a:srgbClr val="134F5C"/>
                </a:solidFill>
                <a:latin typeface="Verdana"/>
                <a:cs typeface="Verdana"/>
              </a:rPr>
              <a:t>5-digit</a:t>
            </a:r>
            <a:r>
              <a:rPr sz="1700" b="1" spc="-75" dirty="0">
                <a:solidFill>
                  <a:srgbClr val="134F5C"/>
                </a:solidFill>
                <a:latin typeface="Verdana"/>
                <a:cs typeface="Verdana"/>
              </a:rPr>
              <a:t> </a:t>
            </a:r>
            <a:r>
              <a:rPr sz="1700" b="1" spc="-65" dirty="0">
                <a:solidFill>
                  <a:srgbClr val="134F5C"/>
                </a:solidFill>
                <a:latin typeface="Verdana"/>
                <a:cs typeface="Verdana"/>
              </a:rPr>
              <a:t>integral</a:t>
            </a:r>
            <a:r>
              <a:rPr sz="1700" b="1" spc="-60" dirty="0">
                <a:solidFill>
                  <a:srgbClr val="134F5C"/>
                </a:solidFill>
                <a:latin typeface="Verdana"/>
                <a:cs typeface="Verdana"/>
              </a:rPr>
              <a:t> </a:t>
            </a:r>
            <a:r>
              <a:rPr sz="1700" b="1" spc="-50" dirty="0">
                <a:solidFill>
                  <a:srgbClr val="134F5C"/>
                </a:solidFill>
                <a:latin typeface="Verdana"/>
                <a:cs typeface="Verdana"/>
              </a:rPr>
              <a:t>number </a:t>
            </a:r>
            <a:r>
              <a:rPr sz="1700" b="1" spc="-45" dirty="0">
                <a:solidFill>
                  <a:srgbClr val="134F5C"/>
                </a:solidFill>
                <a:latin typeface="Verdana"/>
                <a:cs typeface="Verdana"/>
              </a:rPr>
              <a:t> </a:t>
            </a:r>
            <a:r>
              <a:rPr sz="1700" b="1" spc="-55" dirty="0">
                <a:solidFill>
                  <a:srgbClr val="134F5C"/>
                </a:solidFill>
                <a:latin typeface="Verdana"/>
                <a:cs typeface="Verdana"/>
              </a:rPr>
              <a:t>uniquely</a:t>
            </a:r>
            <a:r>
              <a:rPr sz="1700" b="1" spc="-100" dirty="0">
                <a:solidFill>
                  <a:srgbClr val="134F5C"/>
                </a:solidFill>
                <a:latin typeface="Verdana"/>
                <a:cs typeface="Verdana"/>
              </a:rPr>
              <a:t> </a:t>
            </a:r>
            <a:r>
              <a:rPr sz="1700" b="1" spc="-65" dirty="0">
                <a:solidFill>
                  <a:srgbClr val="134F5C"/>
                </a:solidFill>
                <a:latin typeface="Verdana"/>
                <a:cs typeface="Verdana"/>
              </a:rPr>
              <a:t>assig</a:t>
            </a:r>
            <a:r>
              <a:rPr sz="1700" b="1" spc="-70" dirty="0">
                <a:solidFill>
                  <a:srgbClr val="134F5C"/>
                </a:solidFill>
                <a:latin typeface="Verdana"/>
                <a:cs typeface="Verdana"/>
              </a:rPr>
              <a:t>n</a:t>
            </a:r>
            <a:r>
              <a:rPr sz="1700" b="1" spc="-35" dirty="0">
                <a:solidFill>
                  <a:srgbClr val="134F5C"/>
                </a:solidFill>
                <a:latin typeface="Verdana"/>
                <a:cs typeface="Verdana"/>
              </a:rPr>
              <a:t>ed</a:t>
            </a:r>
            <a:r>
              <a:rPr sz="1700" b="1" spc="-100" dirty="0">
                <a:solidFill>
                  <a:srgbClr val="134F5C"/>
                </a:solidFill>
                <a:latin typeface="Verdana"/>
                <a:cs typeface="Verdana"/>
              </a:rPr>
              <a:t> </a:t>
            </a:r>
            <a:r>
              <a:rPr sz="1700" b="1" spc="-65" dirty="0">
                <a:solidFill>
                  <a:srgbClr val="134F5C"/>
                </a:solidFill>
                <a:latin typeface="Verdana"/>
                <a:cs typeface="Verdana"/>
              </a:rPr>
              <a:t>t</a:t>
            </a:r>
            <a:r>
              <a:rPr sz="1700" b="1" spc="-55" dirty="0">
                <a:solidFill>
                  <a:srgbClr val="134F5C"/>
                </a:solidFill>
                <a:latin typeface="Verdana"/>
                <a:cs typeface="Verdana"/>
              </a:rPr>
              <a:t>o</a:t>
            </a:r>
            <a:r>
              <a:rPr sz="1700" b="1" spc="-100" dirty="0">
                <a:solidFill>
                  <a:srgbClr val="134F5C"/>
                </a:solidFill>
                <a:latin typeface="Verdana"/>
                <a:cs typeface="Verdana"/>
              </a:rPr>
              <a:t> </a:t>
            </a:r>
            <a:r>
              <a:rPr sz="1700" b="1" spc="-85" dirty="0">
                <a:solidFill>
                  <a:srgbClr val="134F5C"/>
                </a:solidFill>
                <a:latin typeface="Verdana"/>
                <a:cs typeface="Verdana"/>
              </a:rPr>
              <a:t>ea</a:t>
            </a:r>
            <a:r>
              <a:rPr sz="1700" b="1" spc="-10" dirty="0">
                <a:solidFill>
                  <a:srgbClr val="134F5C"/>
                </a:solidFill>
                <a:latin typeface="Verdana"/>
                <a:cs typeface="Verdana"/>
              </a:rPr>
              <a:t>c</a:t>
            </a:r>
            <a:r>
              <a:rPr sz="1700" b="1" spc="-40" dirty="0">
                <a:solidFill>
                  <a:srgbClr val="134F5C"/>
                </a:solidFill>
                <a:latin typeface="Verdana"/>
                <a:cs typeface="Verdana"/>
              </a:rPr>
              <a:t>h</a:t>
            </a:r>
            <a:r>
              <a:rPr sz="1700" b="1" spc="-100" dirty="0">
                <a:solidFill>
                  <a:srgbClr val="134F5C"/>
                </a:solidFill>
                <a:latin typeface="Verdana"/>
                <a:cs typeface="Verdana"/>
              </a:rPr>
              <a:t> </a:t>
            </a:r>
            <a:r>
              <a:rPr sz="1700" b="1" spc="-55" dirty="0">
                <a:solidFill>
                  <a:srgbClr val="134F5C"/>
                </a:solidFill>
                <a:latin typeface="Verdana"/>
                <a:cs typeface="Verdana"/>
              </a:rPr>
              <a:t>disti</a:t>
            </a:r>
            <a:r>
              <a:rPr sz="1700" b="1" spc="-70" dirty="0">
                <a:solidFill>
                  <a:srgbClr val="134F5C"/>
                </a:solidFill>
                <a:latin typeface="Verdana"/>
                <a:cs typeface="Verdana"/>
              </a:rPr>
              <a:t>n</a:t>
            </a:r>
            <a:r>
              <a:rPr sz="1700" b="1" spc="10" dirty="0">
                <a:solidFill>
                  <a:srgbClr val="134F5C"/>
                </a:solidFill>
                <a:latin typeface="Verdana"/>
                <a:cs typeface="Verdana"/>
              </a:rPr>
              <a:t>c</a:t>
            </a:r>
            <a:r>
              <a:rPr sz="1700" b="1" spc="-35" dirty="0">
                <a:solidFill>
                  <a:srgbClr val="134F5C"/>
                </a:solidFill>
                <a:latin typeface="Verdana"/>
                <a:cs typeface="Verdana"/>
              </a:rPr>
              <a:t>t</a:t>
            </a:r>
            <a:r>
              <a:rPr sz="1700" b="1" spc="-100" dirty="0">
                <a:solidFill>
                  <a:srgbClr val="134F5C"/>
                </a:solidFill>
                <a:latin typeface="Verdana"/>
                <a:cs typeface="Verdana"/>
              </a:rPr>
              <a:t> </a:t>
            </a:r>
            <a:r>
              <a:rPr sz="1700" b="1" spc="-75" dirty="0">
                <a:solidFill>
                  <a:srgbClr val="134F5C"/>
                </a:solidFill>
                <a:latin typeface="Verdana"/>
                <a:cs typeface="Verdana"/>
              </a:rPr>
              <a:t>pr</a:t>
            </a:r>
            <a:r>
              <a:rPr sz="1700" b="1" spc="-30" dirty="0">
                <a:solidFill>
                  <a:srgbClr val="134F5C"/>
                </a:solidFill>
                <a:latin typeface="Verdana"/>
                <a:cs typeface="Verdana"/>
              </a:rPr>
              <a:t>odu</a:t>
            </a:r>
            <a:r>
              <a:rPr sz="1700" b="1" spc="-15" dirty="0">
                <a:solidFill>
                  <a:srgbClr val="134F5C"/>
                </a:solidFill>
                <a:latin typeface="Verdana"/>
                <a:cs typeface="Verdana"/>
              </a:rPr>
              <a:t>c</a:t>
            </a:r>
            <a:r>
              <a:rPr sz="1700" b="1" spc="-20" dirty="0">
                <a:solidFill>
                  <a:srgbClr val="134F5C"/>
                </a:solidFill>
                <a:latin typeface="Verdana"/>
                <a:cs typeface="Verdana"/>
              </a:rPr>
              <a:t>t</a:t>
            </a:r>
            <a:r>
              <a:rPr sz="1700" b="1" spc="-170" dirty="0">
                <a:solidFill>
                  <a:srgbClr val="134F5C"/>
                </a:solidFill>
                <a:latin typeface="Verdana"/>
                <a:cs typeface="Verdana"/>
              </a:rPr>
              <a:t>.</a:t>
            </a:r>
            <a:endParaRPr sz="1700">
              <a:latin typeface="Verdana"/>
              <a:cs typeface="Verdana"/>
            </a:endParaRPr>
          </a:p>
          <a:p>
            <a:pPr marL="456565" indent="-444500" algn="just">
              <a:lnSpc>
                <a:spcPct val="100000"/>
              </a:lnSpc>
              <a:spcBef>
                <a:spcPts val="305"/>
              </a:spcBef>
              <a:buFont typeface="MS PGothic"/>
              <a:buChar char="➢"/>
              <a:tabLst>
                <a:tab pos="457200" algn="l"/>
              </a:tabLst>
            </a:pPr>
            <a:r>
              <a:rPr sz="1700" b="1" spc="-60" dirty="0">
                <a:solidFill>
                  <a:srgbClr val="134F5C"/>
                </a:solidFill>
                <a:latin typeface="Verdana"/>
                <a:cs typeface="Verdana"/>
              </a:rPr>
              <a:t>Desc</a:t>
            </a:r>
            <a:r>
              <a:rPr sz="1700" b="1" spc="-55" dirty="0">
                <a:solidFill>
                  <a:srgbClr val="134F5C"/>
                </a:solidFill>
                <a:latin typeface="Verdana"/>
                <a:cs typeface="Verdana"/>
              </a:rPr>
              <a:t>r</a:t>
            </a:r>
            <a:r>
              <a:rPr sz="1700" b="1" spc="-75" dirty="0">
                <a:solidFill>
                  <a:srgbClr val="134F5C"/>
                </a:solidFill>
                <a:latin typeface="Verdana"/>
                <a:cs typeface="Verdana"/>
              </a:rPr>
              <a:t>iption:</a:t>
            </a:r>
            <a:r>
              <a:rPr sz="1700" b="1" spc="-100" dirty="0">
                <a:solidFill>
                  <a:srgbClr val="134F5C"/>
                </a:solidFill>
                <a:latin typeface="Verdana"/>
                <a:cs typeface="Verdana"/>
              </a:rPr>
              <a:t> </a:t>
            </a:r>
            <a:r>
              <a:rPr sz="1700" b="1" spc="-25" dirty="0">
                <a:solidFill>
                  <a:srgbClr val="134F5C"/>
                </a:solidFill>
                <a:latin typeface="Verdana"/>
                <a:cs typeface="Verdana"/>
              </a:rPr>
              <a:t>P</a:t>
            </a:r>
            <a:r>
              <a:rPr sz="1700" b="1" spc="-130" dirty="0">
                <a:solidFill>
                  <a:srgbClr val="134F5C"/>
                </a:solidFill>
                <a:latin typeface="Verdana"/>
                <a:cs typeface="Verdana"/>
              </a:rPr>
              <a:t>r</a:t>
            </a:r>
            <a:r>
              <a:rPr sz="1700" b="1" spc="-30" dirty="0">
                <a:solidFill>
                  <a:srgbClr val="134F5C"/>
                </a:solidFill>
                <a:latin typeface="Verdana"/>
                <a:cs typeface="Verdana"/>
              </a:rPr>
              <a:t>odu</a:t>
            </a:r>
            <a:r>
              <a:rPr sz="1700" b="1" spc="-15" dirty="0">
                <a:solidFill>
                  <a:srgbClr val="134F5C"/>
                </a:solidFill>
                <a:latin typeface="Verdana"/>
                <a:cs typeface="Verdana"/>
              </a:rPr>
              <a:t>c</a:t>
            </a:r>
            <a:r>
              <a:rPr sz="1700" b="1" spc="-35" dirty="0">
                <a:solidFill>
                  <a:srgbClr val="134F5C"/>
                </a:solidFill>
                <a:latin typeface="Verdana"/>
                <a:cs typeface="Verdana"/>
              </a:rPr>
              <a:t>t</a:t>
            </a:r>
            <a:r>
              <a:rPr sz="1700" b="1" spc="-100" dirty="0">
                <a:solidFill>
                  <a:srgbClr val="134F5C"/>
                </a:solidFill>
                <a:latin typeface="Verdana"/>
                <a:cs typeface="Verdana"/>
              </a:rPr>
              <a:t> </a:t>
            </a:r>
            <a:r>
              <a:rPr sz="1700" b="1" spc="-140" dirty="0">
                <a:solidFill>
                  <a:srgbClr val="134F5C"/>
                </a:solidFill>
                <a:latin typeface="Verdana"/>
                <a:cs typeface="Verdana"/>
              </a:rPr>
              <a:t>(i</a:t>
            </a:r>
            <a:r>
              <a:rPr sz="1700" b="1" spc="-175" dirty="0">
                <a:solidFill>
                  <a:srgbClr val="134F5C"/>
                </a:solidFill>
                <a:latin typeface="Verdana"/>
                <a:cs typeface="Verdana"/>
              </a:rPr>
              <a:t>t</a:t>
            </a:r>
            <a:r>
              <a:rPr sz="1700" b="1" spc="-130" dirty="0">
                <a:solidFill>
                  <a:srgbClr val="134F5C"/>
                </a:solidFill>
                <a:latin typeface="Verdana"/>
                <a:cs typeface="Verdana"/>
              </a:rPr>
              <a:t>em)</a:t>
            </a:r>
            <a:r>
              <a:rPr sz="1700" b="1" spc="-100" dirty="0">
                <a:solidFill>
                  <a:srgbClr val="134F5C"/>
                </a:solidFill>
                <a:latin typeface="Verdana"/>
                <a:cs typeface="Verdana"/>
              </a:rPr>
              <a:t> </a:t>
            </a:r>
            <a:r>
              <a:rPr sz="1700" b="1" spc="-40" dirty="0">
                <a:solidFill>
                  <a:srgbClr val="134F5C"/>
                </a:solidFill>
                <a:latin typeface="Verdana"/>
                <a:cs typeface="Verdana"/>
              </a:rPr>
              <a:t>na</a:t>
            </a:r>
            <a:r>
              <a:rPr sz="1700" b="1" spc="-60" dirty="0">
                <a:solidFill>
                  <a:srgbClr val="134F5C"/>
                </a:solidFill>
                <a:latin typeface="Verdana"/>
                <a:cs typeface="Verdana"/>
              </a:rPr>
              <a:t>m</a:t>
            </a:r>
            <a:r>
              <a:rPr sz="1700" b="1" spc="-114" dirty="0">
                <a:solidFill>
                  <a:srgbClr val="134F5C"/>
                </a:solidFill>
                <a:latin typeface="Verdana"/>
                <a:cs typeface="Verdana"/>
              </a:rPr>
              <a:t>e.</a:t>
            </a:r>
            <a:r>
              <a:rPr sz="1700" b="1" spc="-100" dirty="0">
                <a:solidFill>
                  <a:srgbClr val="134F5C"/>
                </a:solidFill>
                <a:latin typeface="Verdana"/>
                <a:cs typeface="Verdana"/>
              </a:rPr>
              <a:t> </a:t>
            </a:r>
            <a:r>
              <a:rPr sz="1700" b="1" spc="-75" dirty="0">
                <a:solidFill>
                  <a:srgbClr val="134F5C"/>
                </a:solidFill>
                <a:latin typeface="Verdana"/>
                <a:cs typeface="Verdana"/>
              </a:rPr>
              <a:t>Nominal.</a:t>
            </a:r>
            <a:endParaRPr sz="1700">
              <a:latin typeface="Verdana"/>
              <a:cs typeface="Verdana"/>
            </a:endParaRPr>
          </a:p>
          <a:p>
            <a:pPr marL="456565" indent="-444500" algn="just">
              <a:lnSpc>
                <a:spcPct val="100000"/>
              </a:lnSpc>
              <a:spcBef>
                <a:spcPts val="305"/>
              </a:spcBef>
              <a:buFont typeface="MS PGothic"/>
              <a:buChar char="➢"/>
              <a:tabLst>
                <a:tab pos="457200" algn="l"/>
              </a:tabLst>
            </a:pPr>
            <a:r>
              <a:rPr sz="1700" b="1" spc="-75" dirty="0">
                <a:solidFill>
                  <a:srgbClr val="134F5C"/>
                </a:solidFill>
                <a:latin typeface="Verdana"/>
                <a:cs typeface="Verdana"/>
              </a:rPr>
              <a:t>Quantity:</a:t>
            </a:r>
            <a:r>
              <a:rPr sz="1700" b="1" spc="-100" dirty="0">
                <a:solidFill>
                  <a:srgbClr val="134F5C"/>
                </a:solidFill>
                <a:latin typeface="Verdana"/>
                <a:cs typeface="Verdana"/>
              </a:rPr>
              <a:t> </a:t>
            </a:r>
            <a:r>
              <a:rPr sz="1700" b="1" spc="-65" dirty="0">
                <a:solidFill>
                  <a:srgbClr val="134F5C"/>
                </a:solidFill>
                <a:latin typeface="Verdana"/>
                <a:cs typeface="Verdana"/>
              </a:rPr>
              <a:t>The</a:t>
            </a:r>
            <a:r>
              <a:rPr sz="1700" b="1" spc="-95" dirty="0">
                <a:solidFill>
                  <a:srgbClr val="134F5C"/>
                </a:solidFill>
                <a:latin typeface="Verdana"/>
                <a:cs typeface="Verdana"/>
              </a:rPr>
              <a:t> </a:t>
            </a:r>
            <a:r>
              <a:rPr sz="1700" b="1" spc="-60" dirty="0">
                <a:solidFill>
                  <a:srgbClr val="134F5C"/>
                </a:solidFill>
                <a:latin typeface="Verdana"/>
                <a:cs typeface="Verdana"/>
              </a:rPr>
              <a:t>quantities</a:t>
            </a:r>
            <a:r>
              <a:rPr sz="1700" b="1" spc="-95" dirty="0">
                <a:solidFill>
                  <a:srgbClr val="134F5C"/>
                </a:solidFill>
                <a:latin typeface="Verdana"/>
                <a:cs typeface="Verdana"/>
              </a:rPr>
              <a:t> </a:t>
            </a:r>
            <a:r>
              <a:rPr sz="1700" b="1" spc="-60" dirty="0">
                <a:solidFill>
                  <a:srgbClr val="134F5C"/>
                </a:solidFill>
                <a:latin typeface="Verdana"/>
                <a:cs typeface="Verdana"/>
              </a:rPr>
              <a:t>of</a:t>
            </a:r>
            <a:r>
              <a:rPr sz="1700" b="1" spc="-95" dirty="0">
                <a:solidFill>
                  <a:srgbClr val="134F5C"/>
                </a:solidFill>
                <a:latin typeface="Verdana"/>
                <a:cs typeface="Verdana"/>
              </a:rPr>
              <a:t> </a:t>
            </a:r>
            <a:r>
              <a:rPr sz="1700" b="1" spc="-55" dirty="0">
                <a:solidFill>
                  <a:srgbClr val="134F5C"/>
                </a:solidFill>
                <a:latin typeface="Verdana"/>
                <a:cs typeface="Verdana"/>
              </a:rPr>
              <a:t>each</a:t>
            </a:r>
            <a:r>
              <a:rPr sz="1700" b="1" spc="-95" dirty="0">
                <a:solidFill>
                  <a:srgbClr val="134F5C"/>
                </a:solidFill>
                <a:latin typeface="Verdana"/>
                <a:cs typeface="Verdana"/>
              </a:rPr>
              <a:t> </a:t>
            </a:r>
            <a:r>
              <a:rPr sz="1700" b="1" spc="-40" dirty="0">
                <a:solidFill>
                  <a:srgbClr val="134F5C"/>
                </a:solidFill>
                <a:latin typeface="Verdana"/>
                <a:cs typeface="Verdana"/>
              </a:rPr>
              <a:t>product</a:t>
            </a:r>
            <a:r>
              <a:rPr sz="1700" b="1" spc="-100" dirty="0">
                <a:solidFill>
                  <a:srgbClr val="134F5C"/>
                </a:solidFill>
                <a:latin typeface="Verdana"/>
                <a:cs typeface="Verdana"/>
              </a:rPr>
              <a:t> </a:t>
            </a:r>
            <a:r>
              <a:rPr sz="1700" b="1" spc="-140" dirty="0">
                <a:solidFill>
                  <a:srgbClr val="134F5C"/>
                </a:solidFill>
                <a:latin typeface="Verdana"/>
                <a:cs typeface="Verdana"/>
              </a:rPr>
              <a:t>(item)</a:t>
            </a:r>
            <a:r>
              <a:rPr sz="1700" b="1" spc="-95" dirty="0">
                <a:solidFill>
                  <a:srgbClr val="134F5C"/>
                </a:solidFill>
                <a:latin typeface="Verdana"/>
                <a:cs typeface="Verdana"/>
              </a:rPr>
              <a:t> </a:t>
            </a:r>
            <a:r>
              <a:rPr sz="1700" b="1" spc="-65" dirty="0">
                <a:solidFill>
                  <a:srgbClr val="134F5C"/>
                </a:solidFill>
                <a:latin typeface="Verdana"/>
                <a:cs typeface="Verdana"/>
              </a:rPr>
              <a:t>per</a:t>
            </a:r>
            <a:r>
              <a:rPr sz="1700" b="1" spc="-95" dirty="0">
                <a:solidFill>
                  <a:srgbClr val="134F5C"/>
                </a:solidFill>
                <a:latin typeface="Verdana"/>
                <a:cs typeface="Verdana"/>
              </a:rPr>
              <a:t> </a:t>
            </a:r>
            <a:r>
              <a:rPr sz="1700" b="1" spc="-70" dirty="0">
                <a:solidFill>
                  <a:srgbClr val="134F5C"/>
                </a:solidFill>
                <a:latin typeface="Verdana"/>
                <a:cs typeface="Verdana"/>
              </a:rPr>
              <a:t>transaction.</a:t>
            </a:r>
            <a:r>
              <a:rPr sz="1700" b="1" spc="-95" dirty="0">
                <a:solidFill>
                  <a:srgbClr val="134F5C"/>
                </a:solidFill>
                <a:latin typeface="Verdana"/>
                <a:cs typeface="Verdana"/>
              </a:rPr>
              <a:t> </a:t>
            </a:r>
            <a:r>
              <a:rPr sz="1700" b="1" spc="-65" dirty="0">
                <a:solidFill>
                  <a:srgbClr val="134F5C"/>
                </a:solidFill>
                <a:latin typeface="Verdana"/>
                <a:cs typeface="Verdana"/>
              </a:rPr>
              <a:t>Numeric.</a:t>
            </a:r>
            <a:endParaRPr sz="1700">
              <a:latin typeface="Verdana"/>
              <a:cs typeface="Verdana"/>
            </a:endParaRPr>
          </a:p>
          <a:p>
            <a:pPr marL="456565" marR="8890" indent="-444500" algn="just">
              <a:lnSpc>
                <a:spcPct val="114999"/>
              </a:lnSpc>
              <a:buFont typeface="MS PGothic"/>
              <a:buChar char="➢"/>
              <a:tabLst>
                <a:tab pos="457200" algn="l"/>
              </a:tabLst>
            </a:pPr>
            <a:r>
              <a:rPr sz="1700" b="1" spc="-100" dirty="0">
                <a:solidFill>
                  <a:srgbClr val="134F5C"/>
                </a:solidFill>
                <a:latin typeface="Verdana"/>
                <a:cs typeface="Verdana"/>
              </a:rPr>
              <a:t>InvoiceDate:</a:t>
            </a:r>
            <a:r>
              <a:rPr sz="1700" b="1" spc="-80" dirty="0">
                <a:solidFill>
                  <a:srgbClr val="134F5C"/>
                </a:solidFill>
                <a:latin typeface="Verdana"/>
                <a:cs typeface="Verdana"/>
              </a:rPr>
              <a:t> </a:t>
            </a:r>
            <a:r>
              <a:rPr sz="1700" b="1" spc="-105" dirty="0">
                <a:solidFill>
                  <a:srgbClr val="134F5C"/>
                </a:solidFill>
                <a:latin typeface="Verdana"/>
                <a:cs typeface="Verdana"/>
              </a:rPr>
              <a:t>Invoice</a:t>
            </a:r>
            <a:r>
              <a:rPr sz="1700" b="1" spc="-80" dirty="0">
                <a:solidFill>
                  <a:srgbClr val="134F5C"/>
                </a:solidFill>
                <a:latin typeface="Verdana"/>
                <a:cs typeface="Verdana"/>
              </a:rPr>
              <a:t> </a:t>
            </a:r>
            <a:r>
              <a:rPr sz="1700" b="1" spc="-55" dirty="0">
                <a:solidFill>
                  <a:srgbClr val="134F5C"/>
                </a:solidFill>
                <a:latin typeface="Verdana"/>
                <a:cs typeface="Verdana"/>
              </a:rPr>
              <a:t>Date</a:t>
            </a:r>
            <a:r>
              <a:rPr sz="1700" b="1" spc="-80" dirty="0">
                <a:solidFill>
                  <a:srgbClr val="134F5C"/>
                </a:solidFill>
                <a:latin typeface="Verdana"/>
                <a:cs typeface="Verdana"/>
              </a:rPr>
              <a:t> </a:t>
            </a:r>
            <a:r>
              <a:rPr sz="1700" b="1" spc="-45" dirty="0">
                <a:solidFill>
                  <a:srgbClr val="134F5C"/>
                </a:solidFill>
                <a:latin typeface="Verdana"/>
                <a:cs typeface="Verdana"/>
              </a:rPr>
              <a:t>and</a:t>
            </a:r>
            <a:r>
              <a:rPr sz="1700" b="1" spc="-80" dirty="0">
                <a:solidFill>
                  <a:srgbClr val="134F5C"/>
                </a:solidFill>
                <a:latin typeface="Verdana"/>
                <a:cs typeface="Verdana"/>
              </a:rPr>
              <a:t> </a:t>
            </a:r>
            <a:r>
              <a:rPr sz="1700" b="1" spc="-70" dirty="0">
                <a:solidFill>
                  <a:srgbClr val="134F5C"/>
                </a:solidFill>
                <a:latin typeface="Verdana"/>
                <a:cs typeface="Verdana"/>
              </a:rPr>
              <a:t>time.</a:t>
            </a:r>
            <a:r>
              <a:rPr sz="1700" b="1" spc="-80" dirty="0">
                <a:solidFill>
                  <a:srgbClr val="134F5C"/>
                </a:solidFill>
                <a:latin typeface="Verdana"/>
                <a:cs typeface="Verdana"/>
              </a:rPr>
              <a:t> </a:t>
            </a:r>
            <a:r>
              <a:rPr sz="1700" b="1" spc="-65" dirty="0">
                <a:solidFill>
                  <a:srgbClr val="134F5C"/>
                </a:solidFill>
                <a:latin typeface="Verdana"/>
                <a:cs typeface="Verdana"/>
              </a:rPr>
              <a:t>Numeric,</a:t>
            </a:r>
            <a:r>
              <a:rPr sz="1700" b="1" spc="-80" dirty="0">
                <a:solidFill>
                  <a:srgbClr val="134F5C"/>
                </a:solidFill>
                <a:latin typeface="Verdana"/>
                <a:cs typeface="Verdana"/>
              </a:rPr>
              <a:t> </a:t>
            </a:r>
            <a:r>
              <a:rPr sz="1700" b="1" spc="-45" dirty="0">
                <a:solidFill>
                  <a:srgbClr val="134F5C"/>
                </a:solidFill>
                <a:latin typeface="Verdana"/>
                <a:cs typeface="Verdana"/>
              </a:rPr>
              <a:t>the</a:t>
            </a:r>
            <a:r>
              <a:rPr sz="1700" b="1" spc="-80" dirty="0">
                <a:solidFill>
                  <a:srgbClr val="134F5C"/>
                </a:solidFill>
                <a:latin typeface="Verdana"/>
                <a:cs typeface="Verdana"/>
              </a:rPr>
              <a:t> </a:t>
            </a:r>
            <a:r>
              <a:rPr sz="1700" b="1" spc="-70" dirty="0">
                <a:solidFill>
                  <a:srgbClr val="134F5C"/>
                </a:solidFill>
                <a:latin typeface="Verdana"/>
                <a:cs typeface="Verdana"/>
              </a:rPr>
              <a:t>day</a:t>
            </a:r>
            <a:r>
              <a:rPr sz="1700" b="1" spc="-80" dirty="0">
                <a:solidFill>
                  <a:srgbClr val="134F5C"/>
                </a:solidFill>
                <a:latin typeface="Verdana"/>
                <a:cs typeface="Verdana"/>
              </a:rPr>
              <a:t> </a:t>
            </a:r>
            <a:r>
              <a:rPr sz="1700" b="1" spc="-45" dirty="0">
                <a:solidFill>
                  <a:srgbClr val="134F5C"/>
                </a:solidFill>
                <a:latin typeface="Verdana"/>
                <a:cs typeface="Verdana"/>
              </a:rPr>
              <a:t>and</a:t>
            </a:r>
            <a:r>
              <a:rPr sz="1700" b="1" spc="-75" dirty="0">
                <a:solidFill>
                  <a:srgbClr val="134F5C"/>
                </a:solidFill>
                <a:latin typeface="Verdana"/>
                <a:cs typeface="Verdana"/>
              </a:rPr>
              <a:t> </a:t>
            </a:r>
            <a:r>
              <a:rPr sz="1700" b="1" spc="-45" dirty="0">
                <a:solidFill>
                  <a:srgbClr val="134F5C"/>
                </a:solidFill>
                <a:latin typeface="Verdana"/>
                <a:cs typeface="Verdana"/>
              </a:rPr>
              <a:t>time</a:t>
            </a:r>
            <a:r>
              <a:rPr sz="1700" b="1" spc="-80" dirty="0">
                <a:solidFill>
                  <a:srgbClr val="134F5C"/>
                </a:solidFill>
                <a:latin typeface="Verdana"/>
                <a:cs typeface="Verdana"/>
              </a:rPr>
              <a:t> </a:t>
            </a:r>
            <a:r>
              <a:rPr sz="1700" b="1" spc="-50" dirty="0">
                <a:solidFill>
                  <a:srgbClr val="134F5C"/>
                </a:solidFill>
                <a:latin typeface="Verdana"/>
                <a:cs typeface="Verdana"/>
              </a:rPr>
              <a:t>when</a:t>
            </a:r>
            <a:r>
              <a:rPr sz="1700" b="1" spc="-80" dirty="0">
                <a:solidFill>
                  <a:srgbClr val="134F5C"/>
                </a:solidFill>
                <a:latin typeface="Verdana"/>
                <a:cs typeface="Verdana"/>
              </a:rPr>
              <a:t> </a:t>
            </a:r>
            <a:r>
              <a:rPr sz="1700" b="1" spc="-55" dirty="0">
                <a:solidFill>
                  <a:srgbClr val="134F5C"/>
                </a:solidFill>
                <a:latin typeface="Verdana"/>
                <a:cs typeface="Verdana"/>
              </a:rPr>
              <a:t>each </a:t>
            </a:r>
            <a:r>
              <a:rPr sz="1700" b="1" spc="-570" dirty="0">
                <a:solidFill>
                  <a:srgbClr val="134F5C"/>
                </a:solidFill>
                <a:latin typeface="Verdana"/>
                <a:cs typeface="Verdana"/>
              </a:rPr>
              <a:t> </a:t>
            </a:r>
            <a:r>
              <a:rPr sz="1700" b="1" spc="-75" dirty="0">
                <a:solidFill>
                  <a:srgbClr val="134F5C"/>
                </a:solidFill>
                <a:latin typeface="Verdana"/>
                <a:cs typeface="Verdana"/>
              </a:rPr>
              <a:t>t</a:t>
            </a:r>
            <a:r>
              <a:rPr sz="1700" b="1" spc="-95" dirty="0">
                <a:solidFill>
                  <a:srgbClr val="134F5C"/>
                </a:solidFill>
                <a:latin typeface="Verdana"/>
                <a:cs typeface="Verdana"/>
              </a:rPr>
              <a:t>r</a:t>
            </a:r>
            <a:r>
              <a:rPr sz="1700" b="1" spc="-80" dirty="0">
                <a:solidFill>
                  <a:srgbClr val="134F5C"/>
                </a:solidFill>
                <a:latin typeface="Verdana"/>
                <a:cs typeface="Verdana"/>
              </a:rPr>
              <a:t>ans</a:t>
            </a:r>
            <a:r>
              <a:rPr sz="1700" b="1" spc="-70" dirty="0">
                <a:solidFill>
                  <a:srgbClr val="134F5C"/>
                </a:solidFill>
                <a:latin typeface="Verdana"/>
                <a:cs typeface="Verdana"/>
              </a:rPr>
              <a:t>a</a:t>
            </a:r>
            <a:r>
              <a:rPr sz="1700" b="1" spc="10" dirty="0">
                <a:solidFill>
                  <a:srgbClr val="134F5C"/>
                </a:solidFill>
                <a:latin typeface="Verdana"/>
                <a:cs typeface="Verdana"/>
              </a:rPr>
              <a:t>c</a:t>
            </a:r>
            <a:r>
              <a:rPr sz="1700" b="1" spc="-50" dirty="0">
                <a:solidFill>
                  <a:srgbClr val="134F5C"/>
                </a:solidFill>
                <a:latin typeface="Verdana"/>
                <a:cs typeface="Verdana"/>
              </a:rPr>
              <a:t>tion</a:t>
            </a:r>
            <a:r>
              <a:rPr sz="1700" b="1" spc="-100" dirty="0">
                <a:solidFill>
                  <a:srgbClr val="134F5C"/>
                </a:solidFill>
                <a:latin typeface="Verdana"/>
                <a:cs typeface="Verdana"/>
              </a:rPr>
              <a:t> </a:t>
            </a:r>
            <a:r>
              <a:rPr sz="1700" b="1" spc="-110" dirty="0">
                <a:solidFill>
                  <a:srgbClr val="134F5C"/>
                </a:solidFill>
                <a:latin typeface="Verdana"/>
                <a:cs typeface="Verdana"/>
              </a:rPr>
              <a:t>w</a:t>
            </a:r>
            <a:r>
              <a:rPr sz="1700" b="1" spc="-100" dirty="0">
                <a:solidFill>
                  <a:srgbClr val="134F5C"/>
                </a:solidFill>
                <a:latin typeface="Verdana"/>
                <a:cs typeface="Verdana"/>
              </a:rPr>
              <a:t>as </a:t>
            </a:r>
            <a:r>
              <a:rPr sz="1700" b="1" spc="-30" dirty="0">
                <a:solidFill>
                  <a:srgbClr val="134F5C"/>
                </a:solidFill>
                <a:latin typeface="Verdana"/>
                <a:cs typeface="Verdana"/>
              </a:rPr>
              <a:t>ge</a:t>
            </a:r>
            <a:r>
              <a:rPr sz="1700" b="1" spc="-25" dirty="0">
                <a:solidFill>
                  <a:srgbClr val="134F5C"/>
                </a:solidFill>
                <a:latin typeface="Verdana"/>
                <a:cs typeface="Verdana"/>
              </a:rPr>
              <a:t>n</a:t>
            </a:r>
            <a:r>
              <a:rPr sz="1700" b="1" spc="-100" dirty="0">
                <a:solidFill>
                  <a:srgbClr val="134F5C"/>
                </a:solidFill>
                <a:latin typeface="Verdana"/>
                <a:cs typeface="Verdana"/>
              </a:rPr>
              <a:t>e</a:t>
            </a:r>
            <a:r>
              <a:rPr sz="1700" b="1" spc="-90" dirty="0">
                <a:solidFill>
                  <a:srgbClr val="134F5C"/>
                </a:solidFill>
                <a:latin typeface="Verdana"/>
                <a:cs typeface="Verdana"/>
              </a:rPr>
              <a:t>r</a:t>
            </a:r>
            <a:r>
              <a:rPr sz="1700" b="1" spc="-75" dirty="0">
                <a:solidFill>
                  <a:srgbClr val="134F5C"/>
                </a:solidFill>
                <a:latin typeface="Verdana"/>
                <a:cs typeface="Verdana"/>
              </a:rPr>
              <a:t>a</a:t>
            </a:r>
            <a:r>
              <a:rPr sz="1700" b="1" spc="-80" dirty="0">
                <a:solidFill>
                  <a:srgbClr val="134F5C"/>
                </a:solidFill>
                <a:latin typeface="Verdana"/>
                <a:cs typeface="Verdana"/>
              </a:rPr>
              <a:t>ted.</a:t>
            </a:r>
            <a:endParaRPr sz="1700">
              <a:latin typeface="Verdana"/>
              <a:cs typeface="Verdana"/>
            </a:endParaRPr>
          </a:p>
          <a:p>
            <a:pPr marL="456565" indent="-444500" algn="just">
              <a:lnSpc>
                <a:spcPct val="100000"/>
              </a:lnSpc>
              <a:spcBef>
                <a:spcPts val="305"/>
              </a:spcBef>
              <a:buFont typeface="MS PGothic"/>
              <a:buChar char="➢"/>
              <a:tabLst>
                <a:tab pos="457200" algn="l"/>
              </a:tabLst>
            </a:pPr>
            <a:r>
              <a:rPr sz="1700" b="1" spc="-50" dirty="0">
                <a:solidFill>
                  <a:srgbClr val="134F5C"/>
                </a:solidFill>
                <a:latin typeface="Verdana"/>
                <a:cs typeface="Verdana"/>
              </a:rPr>
              <a:t>Unit</a:t>
            </a:r>
            <a:r>
              <a:rPr sz="1700" b="1" spc="-100" dirty="0">
                <a:solidFill>
                  <a:srgbClr val="134F5C"/>
                </a:solidFill>
                <a:latin typeface="Verdana"/>
                <a:cs typeface="Verdana"/>
              </a:rPr>
              <a:t> </a:t>
            </a:r>
            <a:r>
              <a:rPr sz="1700" b="1" spc="-90" dirty="0">
                <a:solidFill>
                  <a:srgbClr val="134F5C"/>
                </a:solidFill>
                <a:latin typeface="Verdana"/>
                <a:cs typeface="Verdana"/>
              </a:rPr>
              <a:t>Price:</a:t>
            </a:r>
            <a:r>
              <a:rPr sz="1700" b="1" spc="-95" dirty="0">
                <a:solidFill>
                  <a:srgbClr val="134F5C"/>
                </a:solidFill>
                <a:latin typeface="Verdana"/>
                <a:cs typeface="Verdana"/>
              </a:rPr>
              <a:t> </a:t>
            </a:r>
            <a:r>
              <a:rPr sz="1700" b="1" spc="-50" dirty="0">
                <a:solidFill>
                  <a:srgbClr val="134F5C"/>
                </a:solidFill>
                <a:latin typeface="Verdana"/>
                <a:cs typeface="Verdana"/>
              </a:rPr>
              <a:t>Unit</a:t>
            </a:r>
            <a:r>
              <a:rPr sz="1700" b="1" spc="-95" dirty="0">
                <a:solidFill>
                  <a:srgbClr val="134F5C"/>
                </a:solidFill>
                <a:latin typeface="Verdana"/>
                <a:cs typeface="Verdana"/>
              </a:rPr>
              <a:t> </a:t>
            </a:r>
            <a:r>
              <a:rPr sz="1700" b="1" spc="-75" dirty="0">
                <a:solidFill>
                  <a:srgbClr val="134F5C"/>
                </a:solidFill>
                <a:latin typeface="Verdana"/>
                <a:cs typeface="Verdana"/>
              </a:rPr>
              <a:t>price.</a:t>
            </a:r>
            <a:r>
              <a:rPr sz="1700" b="1" spc="-95" dirty="0">
                <a:solidFill>
                  <a:srgbClr val="134F5C"/>
                </a:solidFill>
                <a:latin typeface="Verdana"/>
                <a:cs typeface="Verdana"/>
              </a:rPr>
              <a:t> </a:t>
            </a:r>
            <a:r>
              <a:rPr sz="1700" b="1" spc="-65" dirty="0">
                <a:solidFill>
                  <a:srgbClr val="134F5C"/>
                </a:solidFill>
                <a:latin typeface="Verdana"/>
                <a:cs typeface="Verdana"/>
              </a:rPr>
              <a:t>Numeric,</a:t>
            </a:r>
            <a:r>
              <a:rPr sz="1700" b="1" spc="-95" dirty="0">
                <a:solidFill>
                  <a:srgbClr val="134F5C"/>
                </a:solidFill>
                <a:latin typeface="Verdana"/>
                <a:cs typeface="Verdana"/>
              </a:rPr>
              <a:t> </a:t>
            </a:r>
            <a:r>
              <a:rPr sz="1700" b="1" spc="-40" dirty="0">
                <a:solidFill>
                  <a:srgbClr val="134F5C"/>
                </a:solidFill>
                <a:latin typeface="Verdana"/>
                <a:cs typeface="Verdana"/>
              </a:rPr>
              <a:t>Product</a:t>
            </a:r>
            <a:r>
              <a:rPr sz="1700" b="1" spc="-95" dirty="0">
                <a:solidFill>
                  <a:srgbClr val="134F5C"/>
                </a:solidFill>
                <a:latin typeface="Verdana"/>
                <a:cs typeface="Verdana"/>
              </a:rPr>
              <a:t> </a:t>
            </a:r>
            <a:r>
              <a:rPr sz="1700" b="1" spc="-55" dirty="0">
                <a:solidFill>
                  <a:srgbClr val="134F5C"/>
                </a:solidFill>
                <a:latin typeface="Verdana"/>
                <a:cs typeface="Verdana"/>
              </a:rPr>
              <a:t>price</a:t>
            </a:r>
            <a:r>
              <a:rPr sz="1700" b="1" spc="-95" dirty="0">
                <a:solidFill>
                  <a:srgbClr val="134F5C"/>
                </a:solidFill>
                <a:latin typeface="Verdana"/>
                <a:cs typeface="Verdana"/>
              </a:rPr>
              <a:t> </a:t>
            </a:r>
            <a:r>
              <a:rPr sz="1700" b="1" spc="-65" dirty="0">
                <a:solidFill>
                  <a:srgbClr val="134F5C"/>
                </a:solidFill>
                <a:latin typeface="Verdana"/>
                <a:cs typeface="Verdana"/>
              </a:rPr>
              <a:t>per</a:t>
            </a:r>
            <a:r>
              <a:rPr sz="1700" b="1" spc="-95" dirty="0">
                <a:solidFill>
                  <a:srgbClr val="134F5C"/>
                </a:solidFill>
                <a:latin typeface="Verdana"/>
                <a:cs typeface="Verdana"/>
              </a:rPr>
              <a:t> </a:t>
            </a:r>
            <a:r>
              <a:rPr sz="1700" b="1" spc="-50" dirty="0">
                <a:solidFill>
                  <a:srgbClr val="134F5C"/>
                </a:solidFill>
                <a:latin typeface="Verdana"/>
                <a:cs typeface="Verdana"/>
              </a:rPr>
              <a:t>unit</a:t>
            </a:r>
            <a:r>
              <a:rPr sz="1700" b="1" spc="-95" dirty="0">
                <a:solidFill>
                  <a:srgbClr val="134F5C"/>
                </a:solidFill>
                <a:latin typeface="Verdana"/>
                <a:cs typeface="Verdana"/>
              </a:rPr>
              <a:t> </a:t>
            </a:r>
            <a:r>
              <a:rPr sz="1700" b="1" spc="-55" dirty="0">
                <a:solidFill>
                  <a:srgbClr val="134F5C"/>
                </a:solidFill>
                <a:latin typeface="Verdana"/>
                <a:cs typeface="Verdana"/>
              </a:rPr>
              <a:t>in</a:t>
            </a:r>
            <a:r>
              <a:rPr sz="1700" b="1" spc="-95" dirty="0">
                <a:solidFill>
                  <a:srgbClr val="134F5C"/>
                </a:solidFill>
                <a:latin typeface="Verdana"/>
                <a:cs typeface="Verdana"/>
              </a:rPr>
              <a:t> </a:t>
            </a:r>
            <a:r>
              <a:rPr sz="1700" b="1" spc="-80" dirty="0">
                <a:solidFill>
                  <a:srgbClr val="134F5C"/>
                </a:solidFill>
                <a:latin typeface="Verdana"/>
                <a:cs typeface="Verdana"/>
              </a:rPr>
              <a:t>sterling.</a:t>
            </a:r>
            <a:endParaRPr sz="1700">
              <a:latin typeface="Verdana"/>
              <a:cs typeface="Verdana"/>
            </a:endParaRPr>
          </a:p>
          <a:p>
            <a:pPr marL="456565" marR="5080" indent="-444500" algn="just">
              <a:lnSpc>
                <a:spcPct val="114999"/>
              </a:lnSpc>
              <a:buFont typeface="MS PGothic"/>
              <a:buChar char="➢"/>
              <a:tabLst>
                <a:tab pos="457200" algn="l"/>
              </a:tabLst>
            </a:pPr>
            <a:r>
              <a:rPr sz="1700" b="1" spc="-100" dirty="0">
                <a:solidFill>
                  <a:srgbClr val="134F5C"/>
                </a:solidFill>
                <a:latin typeface="Verdana"/>
                <a:cs typeface="Verdana"/>
              </a:rPr>
              <a:t>CustomerID:</a:t>
            </a:r>
            <a:r>
              <a:rPr sz="1700" b="1" spc="-95" dirty="0">
                <a:solidFill>
                  <a:srgbClr val="134F5C"/>
                </a:solidFill>
                <a:latin typeface="Verdana"/>
                <a:cs typeface="Verdana"/>
              </a:rPr>
              <a:t> </a:t>
            </a:r>
            <a:r>
              <a:rPr sz="1700" b="1" spc="-60" dirty="0">
                <a:solidFill>
                  <a:srgbClr val="134F5C"/>
                </a:solidFill>
                <a:latin typeface="Verdana"/>
                <a:cs typeface="Verdana"/>
              </a:rPr>
              <a:t>Customer</a:t>
            </a:r>
            <a:r>
              <a:rPr sz="1700" b="1" spc="-55" dirty="0">
                <a:solidFill>
                  <a:srgbClr val="134F5C"/>
                </a:solidFill>
                <a:latin typeface="Verdana"/>
                <a:cs typeface="Verdana"/>
              </a:rPr>
              <a:t> </a:t>
            </a:r>
            <a:r>
              <a:rPr sz="1700" b="1" spc="-70" dirty="0">
                <a:solidFill>
                  <a:srgbClr val="134F5C"/>
                </a:solidFill>
                <a:latin typeface="Verdana"/>
                <a:cs typeface="Verdana"/>
              </a:rPr>
              <a:t>number.</a:t>
            </a:r>
            <a:r>
              <a:rPr sz="1700" b="1" spc="-65" dirty="0">
                <a:solidFill>
                  <a:srgbClr val="134F5C"/>
                </a:solidFill>
                <a:latin typeface="Verdana"/>
                <a:cs typeface="Verdana"/>
              </a:rPr>
              <a:t> </a:t>
            </a:r>
            <a:r>
              <a:rPr sz="1700" b="1" spc="-75" dirty="0">
                <a:solidFill>
                  <a:srgbClr val="134F5C"/>
                </a:solidFill>
                <a:latin typeface="Verdana"/>
                <a:cs typeface="Verdana"/>
              </a:rPr>
              <a:t>Nominal,</a:t>
            </a:r>
            <a:r>
              <a:rPr sz="1700" b="1" spc="-70" dirty="0">
                <a:solidFill>
                  <a:srgbClr val="134F5C"/>
                </a:solidFill>
                <a:latin typeface="Verdana"/>
                <a:cs typeface="Verdana"/>
              </a:rPr>
              <a:t> </a:t>
            </a:r>
            <a:r>
              <a:rPr sz="1700" b="1" spc="-90" dirty="0">
                <a:solidFill>
                  <a:srgbClr val="134F5C"/>
                </a:solidFill>
                <a:latin typeface="Verdana"/>
                <a:cs typeface="Verdana"/>
              </a:rPr>
              <a:t>a</a:t>
            </a:r>
            <a:r>
              <a:rPr sz="1700" b="1" spc="-85" dirty="0">
                <a:solidFill>
                  <a:srgbClr val="134F5C"/>
                </a:solidFill>
                <a:latin typeface="Verdana"/>
                <a:cs typeface="Verdana"/>
              </a:rPr>
              <a:t> </a:t>
            </a:r>
            <a:r>
              <a:rPr sz="1700" b="1" spc="-80" dirty="0">
                <a:solidFill>
                  <a:srgbClr val="134F5C"/>
                </a:solidFill>
                <a:latin typeface="Verdana"/>
                <a:cs typeface="Verdana"/>
              </a:rPr>
              <a:t>5-digit</a:t>
            </a:r>
            <a:r>
              <a:rPr sz="1700" b="1" spc="-75" dirty="0">
                <a:solidFill>
                  <a:srgbClr val="134F5C"/>
                </a:solidFill>
                <a:latin typeface="Verdana"/>
                <a:cs typeface="Verdana"/>
              </a:rPr>
              <a:t> </a:t>
            </a:r>
            <a:r>
              <a:rPr sz="1700" b="1" spc="-65" dirty="0">
                <a:solidFill>
                  <a:srgbClr val="134F5C"/>
                </a:solidFill>
                <a:latin typeface="Verdana"/>
                <a:cs typeface="Verdana"/>
              </a:rPr>
              <a:t>integral</a:t>
            </a:r>
            <a:r>
              <a:rPr sz="1700" b="1" spc="-60" dirty="0">
                <a:solidFill>
                  <a:srgbClr val="134F5C"/>
                </a:solidFill>
                <a:latin typeface="Verdana"/>
                <a:cs typeface="Verdana"/>
              </a:rPr>
              <a:t> </a:t>
            </a:r>
            <a:r>
              <a:rPr sz="1700" b="1" spc="-50" dirty="0">
                <a:solidFill>
                  <a:srgbClr val="134F5C"/>
                </a:solidFill>
                <a:latin typeface="Verdana"/>
                <a:cs typeface="Verdana"/>
              </a:rPr>
              <a:t>number </a:t>
            </a:r>
            <a:r>
              <a:rPr sz="1700" b="1" spc="-45" dirty="0">
                <a:solidFill>
                  <a:srgbClr val="134F5C"/>
                </a:solidFill>
                <a:latin typeface="Verdana"/>
                <a:cs typeface="Verdana"/>
              </a:rPr>
              <a:t> </a:t>
            </a:r>
            <a:r>
              <a:rPr sz="1700" b="1" spc="-55" dirty="0">
                <a:solidFill>
                  <a:srgbClr val="134F5C"/>
                </a:solidFill>
                <a:latin typeface="Verdana"/>
                <a:cs typeface="Verdana"/>
              </a:rPr>
              <a:t>uniquely </a:t>
            </a:r>
            <a:r>
              <a:rPr sz="1700" b="1" spc="-60" dirty="0">
                <a:solidFill>
                  <a:srgbClr val="134F5C"/>
                </a:solidFill>
                <a:latin typeface="Verdana"/>
                <a:cs typeface="Verdana"/>
              </a:rPr>
              <a:t>assigned to </a:t>
            </a:r>
            <a:r>
              <a:rPr sz="1700" b="1" spc="-55" dirty="0">
                <a:solidFill>
                  <a:srgbClr val="134F5C"/>
                </a:solidFill>
                <a:latin typeface="Verdana"/>
                <a:cs typeface="Verdana"/>
              </a:rPr>
              <a:t>each </a:t>
            </a:r>
            <a:r>
              <a:rPr sz="1700" b="1" spc="-75" dirty="0">
                <a:solidFill>
                  <a:srgbClr val="134F5C"/>
                </a:solidFill>
                <a:latin typeface="Verdana"/>
                <a:cs typeface="Verdana"/>
              </a:rPr>
              <a:t>customer.</a:t>
            </a:r>
            <a:r>
              <a:rPr sz="1700" b="1" spc="434" dirty="0">
                <a:solidFill>
                  <a:srgbClr val="134F5C"/>
                </a:solidFill>
                <a:latin typeface="Verdana"/>
                <a:cs typeface="Verdana"/>
              </a:rPr>
              <a:t> </a:t>
            </a:r>
            <a:r>
              <a:rPr sz="1700" b="1" spc="-80" dirty="0">
                <a:solidFill>
                  <a:srgbClr val="134F5C"/>
                </a:solidFill>
                <a:latin typeface="Verdana"/>
                <a:cs typeface="Verdana"/>
              </a:rPr>
              <a:t>Country: </a:t>
            </a:r>
            <a:r>
              <a:rPr sz="1700" b="1" spc="-55" dirty="0">
                <a:solidFill>
                  <a:srgbClr val="134F5C"/>
                </a:solidFill>
                <a:latin typeface="Verdana"/>
                <a:cs typeface="Verdana"/>
              </a:rPr>
              <a:t>Country </a:t>
            </a:r>
            <a:r>
              <a:rPr sz="1700" b="1" spc="-75" dirty="0">
                <a:solidFill>
                  <a:srgbClr val="134F5C"/>
                </a:solidFill>
                <a:latin typeface="Verdana"/>
                <a:cs typeface="Verdana"/>
              </a:rPr>
              <a:t>name. Nominal, </a:t>
            </a:r>
            <a:r>
              <a:rPr sz="1700" b="1" spc="-70" dirty="0">
                <a:solidFill>
                  <a:srgbClr val="134F5C"/>
                </a:solidFill>
                <a:latin typeface="Verdana"/>
                <a:cs typeface="Verdana"/>
              </a:rPr>
              <a:t> </a:t>
            </a:r>
            <a:r>
              <a:rPr sz="1700" b="1" spc="-40" dirty="0">
                <a:solidFill>
                  <a:srgbClr val="134F5C"/>
                </a:solidFill>
                <a:latin typeface="Verdana"/>
                <a:cs typeface="Verdana"/>
              </a:rPr>
              <a:t>the</a:t>
            </a:r>
            <a:r>
              <a:rPr sz="1700" b="1" spc="-100" dirty="0">
                <a:solidFill>
                  <a:srgbClr val="134F5C"/>
                </a:solidFill>
                <a:latin typeface="Verdana"/>
                <a:cs typeface="Verdana"/>
              </a:rPr>
              <a:t> </a:t>
            </a:r>
            <a:r>
              <a:rPr sz="1700" b="1" spc="-50" dirty="0">
                <a:solidFill>
                  <a:srgbClr val="134F5C"/>
                </a:solidFill>
                <a:latin typeface="Verdana"/>
                <a:cs typeface="Verdana"/>
              </a:rPr>
              <a:t>name</a:t>
            </a:r>
            <a:r>
              <a:rPr sz="1700" b="1" spc="-100" dirty="0">
                <a:solidFill>
                  <a:srgbClr val="134F5C"/>
                </a:solidFill>
                <a:latin typeface="Verdana"/>
                <a:cs typeface="Verdana"/>
              </a:rPr>
              <a:t> </a:t>
            </a:r>
            <a:r>
              <a:rPr sz="1700" b="1" spc="-60" dirty="0">
                <a:solidFill>
                  <a:srgbClr val="134F5C"/>
                </a:solidFill>
                <a:latin typeface="Verdana"/>
                <a:cs typeface="Verdana"/>
              </a:rPr>
              <a:t>of</a:t>
            </a:r>
            <a:r>
              <a:rPr sz="1700" b="1" spc="-100" dirty="0">
                <a:solidFill>
                  <a:srgbClr val="134F5C"/>
                </a:solidFill>
                <a:latin typeface="Verdana"/>
                <a:cs typeface="Verdana"/>
              </a:rPr>
              <a:t> </a:t>
            </a:r>
            <a:r>
              <a:rPr sz="1700" b="1" spc="-40" dirty="0">
                <a:solidFill>
                  <a:srgbClr val="134F5C"/>
                </a:solidFill>
                <a:latin typeface="Verdana"/>
                <a:cs typeface="Verdana"/>
              </a:rPr>
              <a:t>the</a:t>
            </a:r>
            <a:r>
              <a:rPr sz="1700" b="1" spc="-100" dirty="0">
                <a:solidFill>
                  <a:srgbClr val="134F5C"/>
                </a:solidFill>
                <a:latin typeface="Verdana"/>
                <a:cs typeface="Verdana"/>
              </a:rPr>
              <a:t> </a:t>
            </a:r>
            <a:r>
              <a:rPr sz="1700" b="1" spc="-55" dirty="0">
                <a:solidFill>
                  <a:srgbClr val="134F5C"/>
                </a:solidFill>
                <a:latin typeface="Verdana"/>
                <a:cs typeface="Verdana"/>
              </a:rPr>
              <a:t>country</a:t>
            </a:r>
            <a:r>
              <a:rPr sz="1700" b="1" spc="-100" dirty="0">
                <a:solidFill>
                  <a:srgbClr val="134F5C"/>
                </a:solidFill>
                <a:latin typeface="Verdana"/>
                <a:cs typeface="Verdana"/>
              </a:rPr>
              <a:t> </a:t>
            </a:r>
            <a:r>
              <a:rPr sz="1700" b="1" spc="-70" dirty="0">
                <a:solidFill>
                  <a:srgbClr val="134F5C"/>
                </a:solidFill>
                <a:latin typeface="Verdana"/>
                <a:cs typeface="Verdana"/>
              </a:rPr>
              <a:t>where</a:t>
            </a:r>
            <a:r>
              <a:rPr sz="1700" b="1" spc="-100" dirty="0">
                <a:solidFill>
                  <a:srgbClr val="134F5C"/>
                </a:solidFill>
                <a:latin typeface="Verdana"/>
                <a:cs typeface="Verdana"/>
              </a:rPr>
              <a:t> </a:t>
            </a:r>
            <a:r>
              <a:rPr sz="1700" b="1" spc="-55" dirty="0">
                <a:solidFill>
                  <a:srgbClr val="134F5C"/>
                </a:solidFill>
                <a:latin typeface="Verdana"/>
                <a:cs typeface="Verdana"/>
              </a:rPr>
              <a:t>each</a:t>
            </a:r>
            <a:r>
              <a:rPr sz="1700" b="1" spc="-100" dirty="0">
                <a:solidFill>
                  <a:srgbClr val="134F5C"/>
                </a:solidFill>
                <a:latin typeface="Verdana"/>
                <a:cs typeface="Verdana"/>
              </a:rPr>
              <a:t> </a:t>
            </a:r>
            <a:r>
              <a:rPr sz="1700" b="1" spc="-60" dirty="0">
                <a:solidFill>
                  <a:srgbClr val="134F5C"/>
                </a:solidFill>
                <a:latin typeface="Verdana"/>
                <a:cs typeface="Verdana"/>
              </a:rPr>
              <a:t>customer</a:t>
            </a:r>
            <a:r>
              <a:rPr sz="1700" b="1" spc="-100" dirty="0">
                <a:solidFill>
                  <a:srgbClr val="134F5C"/>
                </a:solidFill>
                <a:latin typeface="Verdana"/>
                <a:cs typeface="Verdana"/>
              </a:rPr>
              <a:t> </a:t>
            </a:r>
            <a:r>
              <a:rPr sz="1700" b="1" spc="-90" dirty="0">
                <a:solidFill>
                  <a:srgbClr val="134F5C"/>
                </a:solidFill>
                <a:latin typeface="Verdana"/>
                <a:cs typeface="Verdana"/>
              </a:rPr>
              <a:t>resides.</a:t>
            </a:r>
            <a:endParaRPr sz="1700">
              <a:latin typeface="Verdana"/>
              <a:cs typeface="Verdana"/>
            </a:endParaRPr>
          </a:p>
        </p:txBody>
      </p:sp>
      <p:sp>
        <p:nvSpPr>
          <p:cNvPr id="3" name="object 3"/>
          <p:cNvSpPr txBox="1">
            <a:spLocks noGrp="1"/>
          </p:cNvSpPr>
          <p:nvPr>
            <p:ph type="title"/>
          </p:nvPr>
        </p:nvSpPr>
        <p:spPr>
          <a:xfrm>
            <a:off x="2501825" y="117735"/>
            <a:ext cx="4075429" cy="482600"/>
          </a:xfrm>
          <a:prstGeom prst="rect">
            <a:avLst/>
          </a:prstGeom>
        </p:spPr>
        <p:txBody>
          <a:bodyPr vert="horz" wrap="square" lIns="0" tIns="12700" rIns="0" bIns="0" rtlCol="0">
            <a:spAutoFit/>
          </a:bodyPr>
          <a:lstStyle/>
          <a:p>
            <a:pPr marL="12700">
              <a:lnSpc>
                <a:spcPct val="100000"/>
              </a:lnSpc>
              <a:spcBef>
                <a:spcPts val="100"/>
              </a:spcBef>
            </a:pPr>
            <a:r>
              <a:rPr spc="-40" dirty="0"/>
              <a:t>FE</a:t>
            </a:r>
            <a:r>
              <a:rPr spc="-140" dirty="0"/>
              <a:t>A</a:t>
            </a:r>
            <a:r>
              <a:rPr spc="-229" dirty="0"/>
              <a:t>T</a:t>
            </a:r>
            <a:r>
              <a:rPr spc="-85" dirty="0"/>
              <a:t>URE</a:t>
            </a:r>
            <a:r>
              <a:rPr spc="-180" dirty="0"/>
              <a:t> </a:t>
            </a:r>
            <a:r>
              <a:rPr spc="-75" dirty="0"/>
              <a:t>SUMMA</a:t>
            </a:r>
            <a:r>
              <a:rPr spc="-100" dirty="0"/>
              <a:t>R</a:t>
            </a:r>
            <a:r>
              <a:rPr spc="-185" dirty="0"/>
              <a: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8125" y="55752"/>
            <a:ext cx="6997065" cy="543560"/>
          </a:xfrm>
          <a:prstGeom prst="rect">
            <a:avLst/>
          </a:prstGeom>
        </p:spPr>
        <p:txBody>
          <a:bodyPr vert="horz" wrap="square" lIns="0" tIns="12700" rIns="0" bIns="0" rtlCol="0">
            <a:spAutoFit/>
          </a:bodyPr>
          <a:lstStyle/>
          <a:p>
            <a:pPr marL="12700">
              <a:lnSpc>
                <a:spcPct val="100000"/>
              </a:lnSpc>
              <a:spcBef>
                <a:spcPts val="100"/>
              </a:spcBef>
            </a:pPr>
            <a:r>
              <a:rPr sz="3400" spc="-335" dirty="0"/>
              <a:t>INSIGH</a:t>
            </a:r>
            <a:r>
              <a:rPr sz="3400" spc="-340" dirty="0"/>
              <a:t>T</a:t>
            </a:r>
            <a:r>
              <a:rPr sz="3400" spc="-250" dirty="0"/>
              <a:t>S</a:t>
            </a:r>
            <a:r>
              <a:rPr sz="3400" spc="-200" dirty="0"/>
              <a:t> </a:t>
            </a:r>
            <a:r>
              <a:rPr sz="3400" spc="-50" dirty="0"/>
              <a:t>FROM</a:t>
            </a:r>
            <a:r>
              <a:rPr sz="3400" spc="-200" dirty="0"/>
              <a:t> </a:t>
            </a:r>
            <a:r>
              <a:rPr sz="3400" spc="-90" dirty="0"/>
              <a:t>OUR</a:t>
            </a:r>
            <a:r>
              <a:rPr sz="3400" spc="-200" dirty="0"/>
              <a:t> </a:t>
            </a:r>
            <a:r>
              <a:rPr sz="3400" spc="-50" dirty="0"/>
              <a:t>D</a:t>
            </a:r>
            <a:r>
              <a:rPr sz="3400" spc="-160" dirty="0"/>
              <a:t>A</a:t>
            </a:r>
            <a:r>
              <a:rPr sz="3400" spc="-340" dirty="0"/>
              <a:t>T</a:t>
            </a:r>
            <a:r>
              <a:rPr sz="3400" spc="-135" dirty="0"/>
              <a:t>ASET</a:t>
            </a:r>
            <a:endParaRPr sz="3400"/>
          </a:p>
        </p:txBody>
      </p:sp>
      <p:sp>
        <p:nvSpPr>
          <p:cNvPr id="3" name="object 3"/>
          <p:cNvSpPr txBox="1"/>
          <p:nvPr/>
        </p:nvSpPr>
        <p:spPr>
          <a:xfrm>
            <a:off x="73025" y="897956"/>
            <a:ext cx="8503285" cy="3865879"/>
          </a:xfrm>
          <a:prstGeom prst="rect">
            <a:avLst/>
          </a:prstGeom>
        </p:spPr>
        <p:txBody>
          <a:bodyPr vert="horz" wrap="square" lIns="0" tIns="12700" rIns="0" bIns="0" rtlCol="0">
            <a:spAutoFit/>
          </a:bodyPr>
          <a:lstStyle/>
          <a:p>
            <a:pPr marL="469900" indent="-457200">
              <a:lnSpc>
                <a:spcPct val="100000"/>
              </a:lnSpc>
              <a:spcBef>
                <a:spcPts val="100"/>
              </a:spcBef>
              <a:buFont typeface="MS PGothic"/>
              <a:buChar char="➢"/>
              <a:tabLst>
                <a:tab pos="469265" algn="l"/>
                <a:tab pos="469900" algn="l"/>
                <a:tab pos="3000375" algn="l"/>
              </a:tabLst>
            </a:pPr>
            <a:r>
              <a:rPr sz="1800" b="1" spc="-85" dirty="0">
                <a:solidFill>
                  <a:srgbClr val="134F5C"/>
                </a:solidFill>
                <a:latin typeface="Verdana"/>
                <a:cs typeface="Verdana"/>
              </a:rPr>
              <a:t>This</a:t>
            </a:r>
            <a:r>
              <a:rPr sz="1800" b="1" spc="-110" dirty="0">
                <a:solidFill>
                  <a:srgbClr val="134F5C"/>
                </a:solidFill>
                <a:latin typeface="Verdana"/>
                <a:cs typeface="Verdana"/>
              </a:rPr>
              <a:t> </a:t>
            </a:r>
            <a:r>
              <a:rPr sz="1800" b="1" spc="-65" dirty="0">
                <a:solidFill>
                  <a:srgbClr val="134F5C"/>
                </a:solidFill>
                <a:latin typeface="Verdana"/>
                <a:cs typeface="Verdana"/>
              </a:rPr>
              <a:t>Dataset</a:t>
            </a:r>
            <a:r>
              <a:rPr sz="1800" b="1" spc="-110" dirty="0">
                <a:solidFill>
                  <a:srgbClr val="134F5C"/>
                </a:solidFill>
                <a:latin typeface="Verdana"/>
                <a:cs typeface="Verdana"/>
              </a:rPr>
              <a:t> </a:t>
            </a:r>
            <a:r>
              <a:rPr sz="1800" b="1" spc="-95" dirty="0">
                <a:solidFill>
                  <a:srgbClr val="134F5C"/>
                </a:solidFill>
                <a:latin typeface="Verdana"/>
                <a:cs typeface="Verdana"/>
              </a:rPr>
              <a:t>is</a:t>
            </a:r>
            <a:r>
              <a:rPr sz="1800" b="1" spc="-110" dirty="0">
                <a:solidFill>
                  <a:srgbClr val="134F5C"/>
                </a:solidFill>
                <a:latin typeface="Verdana"/>
                <a:cs typeface="Verdana"/>
              </a:rPr>
              <a:t> </a:t>
            </a:r>
            <a:r>
              <a:rPr sz="1800" b="1" spc="75" dirty="0">
                <a:solidFill>
                  <a:srgbClr val="134F5C"/>
                </a:solidFill>
                <a:latin typeface="Verdana"/>
                <a:cs typeface="Verdana"/>
              </a:rPr>
              <a:t>f</a:t>
            </a:r>
            <a:r>
              <a:rPr sz="1800" b="1" spc="-140" dirty="0">
                <a:solidFill>
                  <a:srgbClr val="134F5C"/>
                </a:solidFill>
                <a:latin typeface="Verdana"/>
                <a:cs typeface="Verdana"/>
              </a:rPr>
              <a:t>r</a:t>
            </a:r>
            <a:r>
              <a:rPr sz="1800" b="1" spc="-40" dirty="0">
                <a:solidFill>
                  <a:srgbClr val="134F5C"/>
                </a:solidFill>
                <a:latin typeface="Verdana"/>
                <a:cs typeface="Verdana"/>
              </a:rPr>
              <a:t>om</a:t>
            </a:r>
            <a:r>
              <a:rPr sz="1800" b="1" dirty="0">
                <a:solidFill>
                  <a:srgbClr val="134F5C"/>
                </a:solidFill>
                <a:latin typeface="Verdana"/>
                <a:cs typeface="Verdana"/>
              </a:rPr>
              <a:t>	</a:t>
            </a:r>
            <a:r>
              <a:rPr sz="1800" b="1" spc="-30" dirty="0">
                <a:solidFill>
                  <a:srgbClr val="134F5C"/>
                </a:solidFill>
                <a:latin typeface="Verdana"/>
                <a:cs typeface="Verdana"/>
              </a:rPr>
              <a:t>t</a:t>
            </a:r>
            <a:r>
              <a:rPr sz="1800" b="1" spc="-45" dirty="0">
                <a:solidFill>
                  <a:srgbClr val="134F5C"/>
                </a:solidFill>
                <a:latin typeface="Verdana"/>
                <a:cs typeface="Verdana"/>
              </a:rPr>
              <a:t>h</a:t>
            </a:r>
            <a:r>
              <a:rPr sz="1800" b="1" spc="-60" dirty="0">
                <a:solidFill>
                  <a:srgbClr val="134F5C"/>
                </a:solidFill>
                <a:latin typeface="Verdana"/>
                <a:cs typeface="Verdana"/>
              </a:rPr>
              <a:t>e</a:t>
            </a:r>
            <a:r>
              <a:rPr sz="1800" b="1" spc="-110" dirty="0">
                <a:solidFill>
                  <a:srgbClr val="134F5C"/>
                </a:solidFill>
                <a:latin typeface="Verdana"/>
                <a:cs typeface="Verdana"/>
              </a:rPr>
              <a:t> </a:t>
            </a:r>
            <a:r>
              <a:rPr sz="1800" b="1" spc="-50" dirty="0">
                <a:solidFill>
                  <a:srgbClr val="134F5C"/>
                </a:solidFill>
                <a:latin typeface="Verdana"/>
                <a:cs typeface="Verdana"/>
              </a:rPr>
              <a:t>UK</a:t>
            </a:r>
            <a:endParaRPr sz="1800">
              <a:latin typeface="Verdana"/>
              <a:cs typeface="Verdana"/>
            </a:endParaRPr>
          </a:p>
          <a:p>
            <a:pPr marL="469900" indent="-457200">
              <a:lnSpc>
                <a:spcPct val="100000"/>
              </a:lnSpc>
              <a:buFont typeface="MS PGothic"/>
              <a:buChar char="➢"/>
              <a:tabLst>
                <a:tab pos="469265" algn="l"/>
                <a:tab pos="469900" algn="l"/>
              </a:tabLst>
            </a:pPr>
            <a:r>
              <a:rPr sz="1800" b="1" spc="-220" dirty="0">
                <a:solidFill>
                  <a:srgbClr val="134F5C"/>
                </a:solidFill>
                <a:latin typeface="Verdana"/>
                <a:cs typeface="Verdana"/>
              </a:rPr>
              <a:t>In</a:t>
            </a:r>
            <a:r>
              <a:rPr sz="1800" b="1" spc="-110" dirty="0">
                <a:solidFill>
                  <a:srgbClr val="134F5C"/>
                </a:solidFill>
                <a:latin typeface="Verdana"/>
                <a:cs typeface="Verdana"/>
              </a:rPr>
              <a:t> </a:t>
            </a:r>
            <a:r>
              <a:rPr sz="1800" b="1" spc="-75" dirty="0">
                <a:solidFill>
                  <a:srgbClr val="134F5C"/>
                </a:solidFill>
                <a:latin typeface="Verdana"/>
                <a:cs typeface="Verdana"/>
              </a:rPr>
              <a:t>our</a:t>
            </a:r>
            <a:r>
              <a:rPr sz="1800" b="1" spc="-110" dirty="0">
                <a:solidFill>
                  <a:srgbClr val="134F5C"/>
                </a:solidFill>
                <a:latin typeface="Verdana"/>
                <a:cs typeface="Verdana"/>
              </a:rPr>
              <a:t> </a:t>
            </a:r>
            <a:r>
              <a:rPr sz="1800" b="1" spc="-60" dirty="0">
                <a:solidFill>
                  <a:srgbClr val="134F5C"/>
                </a:solidFill>
                <a:latin typeface="Verdana"/>
                <a:cs typeface="Verdana"/>
              </a:rPr>
              <a:t>data</a:t>
            </a:r>
            <a:r>
              <a:rPr sz="1800" b="1" spc="-110" dirty="0">
                <a:solidFill>
                  <a:srgbClr val="134F5C"/>
                </a:solidFill>
                <a:latin typeface="Verdana"/>
                <a:cs typeface="Verdana"/>
              </a:rPr>
              <a:t> </a:t>
            </a:r>
            <a:r>
              <a:rPr sz="1800" b="1" spc="-70" dirty="0">
                <a:solidFill>
                  <a:srgbClr val="134F5C"/>
                </a:solidFill>
                <a:latin typeface="Verdana"/>
                <a:cs typeface="Verdana"/>
              </a:rPr>
              <a:t>set</a:t>
            </a:r>
            <a:r>
              <a:rPr sz="1800" b="1" spc="-105" dirty="0">
                <a:solidFill>
                  <a:srgbClr val="134F5C"/>
                </a:solidFill>
                <a:latin typeface="Verdana"/>
                <a:cs typeface="Verdana"/>
              </a:rPr>
              <a:t> </a:t>
            </a:r>
            <a:r>
              <a:rPr sz="1800" b="1" spc="-70" dirty="0">
                <a:solidFill>
                  <a:srgbClr val="134F5C"/>
                </a:solidFill>
                <a:latin typeface="Verdana"/>
                <a:cs typeface="Verdana"/>
              </a:rPr>
              <a:t>there</a:t>
            </a:r>
            <a:r>
              <a:rPr sz="1800" b="1" spc="-110" dirty="0">
                <a:solidFill>
                  <a:srgbClr val="134F5C"/>
                </a:solidFill>
                <a:latin typeface="Verdana"/>
                <a:cs typeface="Verdana"/>
              </a:rPr>
              <a:t> </a:t>
            </a:r>
            <a:r>
              <a:rPr sz="1800" b="1" spc="-100" dirty="0">
                <a:solidFill>
                  <a:srgbClr val="134F5C"/>
                </a:solidFill>
                <a:latin typeface="Verdana"/>
                <a:cs typeface="Verdana"/>
              </a:rPr>
              <a:t>are</a:t>
            </a:r>
            <a:r>
              <a:rPr sz="1800" b="1" spc="-110" dirty="0">
                <a:solidFill>
                  <a:srgbClr val="134F5C"/>
                </a:solidFill>
                <a:latin typeface="Verdana"/>
                <a:cs typeface="Verdana"/>
              </a:rPr>
              <a:t> </a:t>
            </a:r>
            <a:r>
              <a:rPr sz="1800" b="1" spc="-200" dirty="0">
                <a:solidFill>
                  <a:srgbClr val="134F5C"/>
                </a:solidFill>
                <a:latin typeface="Verdana"/>
                <a:cs typeface="Verdana"/>
              </a:rPr>
              <a:t>541909</a:t>
            </a:r>
            <a:r>
              <a:rPr sz="1800" b="1" spc="-110" dirty="0">
                <a:solidFill>
                  <a:srgbClr val="134F5C"/>
                </a:solidFill>
                <a:latin typeface="Verdana"/>
                <a:cs typeface="Verdana"/>
              </a:rPr>
              <a:t> </a:t>
            </a:r>
            <a:r>
              <a:rPr sz="1800" b="1" spc="-125" dirty="0">
                <a:solidFill>
                  <a:srgbClr val="134F5C"/>
                </a:solidFill>
                <a:latin typeface="Verdana"/>
                <a:cs typeface="Verdana"/>
              </a:rPr>
              <a:t>rows,</a:t>
            </a:r>
            <a:r>
              <a:rPr sz="1800" b="1" spc="-105" dirty="0">
                <a:solidFill>
                  <a:srgbClr val="134F5C"/>
                </a:solidFill>
                <a:latin typeface="Verdana"/>
                <a:cs typeface="Verdana"/>
              </a:rPr>
              <a:t> </a:t>
            </a:r>
            <a:r>
              <a:rPr sz="1800" b="1" spc="-95" dirty="0">
                <a:solidFill>
                  <a:srgbClr val="134F5C"/>
                </a:solidFill>
                <a:latin typeface="Verdana"/>
                <a:cs typeface="Verdana"/>
              </a:rPr>
              <a:t>8</a:t>
            </a:r>
            <a:r>
              <a:rPr sz="1800" b="1" spc="-110" dirty="0">
                <a:solidFill>
                  <a:srgbClr val="134F5C"/>
                </a:solidFill>
                <a:latin typeface="Verdana"/>
                <a:cs typeface="Verdana"/>
              </a:rPr>
              <a:t> </a:t>
            </a:r>
            <a:r>
              <a:rPr sz="1800" b="1" spc="-55" dirty="0">
                <a:solidFill>
                  <a:srgbClr val="134F5C"/>
                </a:solidFill>
                <a:latin typeface="Verdana"/>
                <a:cs typeface="Verdana"/>
              </a:rPr>
              <a:t>columns</a:t>
            </a:r>
            <a:endParaRPr sz="1800">
              <a:latin typeface="Verdana"/>
              <a:cs typeface="Verdana"/>
            </a:endParaRPr>
          </a:p>
          <a:p>
            <a:pPr marL="469900" marR="5080" indent="-457200">
              <a:lnSpc>
                <a:spcPct val="100000"/>
              </a:lnSpc>
              <a:buFont typeface="MS PGothic"/>
              <a:buChar char="➢"/>
              <a:tabLst>
                <a:tab pos="469265" algn="l"/>
                <a:tab pos="469900" algn="l"/>
              </a:tabLst>
            </a:pPr>
            <a:r>
              <a:rPr sz="1800" b="1" spc="-70" dirty="0">
                <a:solidFill>
                  <a:srgbClr val="134F5C"/>
                </a:solidFill>
                <a:latin typeface="Verdana"/>
                <a:cs typeface="Verdana"/>
              </a:rPr>
              <a:t>Four </a:t>
            </a:r>
            <a:r>
              <a:rPr sz="1800" b="1" spc="-60" dirty="0">
                <a:solidFill>
                  <a:srgbClr val="134F5C"/>
                </a:solidFill>
                <a:latin typeface="Verdana"/>
                <a:cs typeface="Verdana"/>
              </a:rPr>
              <a:t>categorical </a:t>
            </a:r>
            <a:r>
              <a:rPr sz="1800" b="1" spc="-85" dirty="0">
                <a:solidFill>
                  <a:srgbClr val="134F5C"/>
                </a:solidFill>
                <a:latin typeface="Verdana"/>
                <a:cs typeface="Verdana"/>
              </a:rPr>
              <a:t>features </a:t>
            </a:r>
            <a:r>
              <a:rPr sz="1800" b="1" spc="-114" dirty="0">
                <a:solidFill>
                  <a:srgbClr val="134F5C"/>
                </a:solidFill>
                <a:latin typeface="Verdana"/>
                <a:cs typeface="Verdana"/>
              </a:rPr>
              <a:t>‘InvoiceNo’, </a:t>
            </a:r>
            <a:r>
              <a:rPr sz="1800" b="1" spc="-70" dirty="0">
                <a:solidFill>
                  <a:srgbClr val="134F5C"/>
                </a:solidFill>
                <a:latin typeface="Verdana"/>
                <a:cs typeface="Verdana"/>
              </a:rPr>
              <a:t>‘Stock </a:t>
            </a:r>
            <a:r>
              <a:rPr sz="1800" b="1" spc="-85" dirty="0">
                <a:solidFill>
                  <a:srgbClr val="134F5C"/>
                </a:solidFill>
                <a:latin typeface="Verdana"/>
                <a:cs typeface="Verdana"/>
              </a:rPr>
              <a:t>Code’, </a:t>
            </a:r>
            <a:r>
              <a:rPr sz="1800" b="1" spc="-245" dirty="0">
                <a:solidFill>
                  <a:srgbClr val="134F5C"/>
                </a:solidFill>
                <a:latin typeface="Verdana"/>
                <a:cs typeface="Verdana"/>
              </a:rPr>
              <a:t>&amp; </a:t>
            </a:r>
            <a:r>
              <a:rPr sz="1800" b="1" spc="-80" dirty="0">
                <a:solidFill>
                  <a:srgbClr val="134F5C"/>
                </a:solidFill>
                <a:latin typeface="Verdana"/>
                <a:cs typeface="Verdana"/>
              </a:rPr>
              <a:t>‘Description’, </a:t>
            </a:r>
            <a:r>
              <a:rPr sz="1800" b="1" spc="-130" dirty="0">
                <a:solidFill>
                  <a:srgbClr val="134F5C"/>
                </a:solidFill>
                <a:latin typeface="Verdana"/>
                <a:cs typeface="Verdana"/>
              </a:rPr>
              <a:t>‘ </a:t>
            </a:r>
            <a:r>
              <a:rPr sz="1800" b="1" spc="-605" dirty="0">
                <a:solidFill>
                  <a:srgbClr val="134F5C"/>
                </a:solidFill>
                <a:latin typeface="Verdana"/>
                <a:cs typeface="Verdana"/>
              </a:rPr>
              <a:t> </a:t>
            </a:r>
            <a:r>
              <a:rPr sz="1800" b="1" spc="-80" dirty="0">
                <a:solidFill>
                  <a:srgbClr val="134F5C"/>
                </a:solidFill>
                <a:latin typeface="Verdana"/>
                <a:cs typeface="Verdana"/>
              </a:rPr>
              <a:t>Country’.</a:t>
            </a:r>
            <a:endParaRPr sz="1800">
              <a:latin typeface="Verdana"/>
              <a:cs typeface="Verdana"/>
            </a:endParaRPr>
          </a:p>
          <a:p>
            <a:pPr marL="469900" marR="448309" indent="-457200">
              <a:lnSpc>
                <a:spcPct val="100000"/>
              </a:lnSpc>
              <a:buFont typeface="MS PGothic"/>
              <a:buChar char="➢"/>
              <a:tabLst>
                <a:tab pos="469265" algn="l"/>
                <a:tab pos="469900" algn="l"/>
                <a:tab pos="4554855" algn="l"/>
              </a:tabLst>
            </a:pPr>
            <a:r>
              <a:rPr sz="1800" b="1" spc="-75" dirty="0">
                <a:solidFill>
                  <a:srgbClr val="134F5C"/>
                </a:solidFill>
                <a:latin typeface="Verdana"/>
                <a:cs typeface="Verdana"/>
              </a:rPr>
              <a:t>Th</a:t>
            </a:r>
            <a:r>
              <a:rPr sz="1800" b="1" spc="-105" dirty="0">
                <a:solidFill>
                  <a:srgbClr val="134F5C"/>
                </a:solidFill>
                <a:latin typeface="Verdana"/>
                <a:cs typeface="Verdana"/>
              </a:rPr>
              <a:t>e</a:t>
            </a:r>
            <a:r>
              <a:rPr sz="1800" b="1" spc="-100" dirty="0">
                <a:solidFill>
                  <a:srgbClr val="134F5C"/>
                </a:solidFill>
                <a:latin typeface="Verdana"/>
                <a:cs typeface="Verdana"/>
              </a:rPr>
              <a:t>r</a:t>
            </a:r>
            <a:r>
              <a:rPr sz="1800" b="1" spc="-60" dirty="0">
                <a:solidFill>
                  <a:srgbClr val="134F5C"/>
                </a:solidFill>
                <a:latin typeface="Verdana"/>
                <a:cs typeface="Verdana"/>
              </a:rPr>
              <a:t>e</a:t>
            </a:r>
            <a:r>
              <a:rPr sz="1800" b="1" spc="-110" dirty="0">
                <a:solidFill>
                  <a:srgbClr val="134F5C"/>
                </a:solidFill>
                <a:latin typeface="Verdana"/>
                <a:cs typeface="Verdana"/>
              </a:rPr>
              <a:t> </a:t>
            </a:r>
            <a:r>
              <a:rPr sz="1800" b="1" spc="-125" dirty="0">
                <a:solidFill>
                  <a:srgbClr val="134F5C"/>
                </a:solidFill>
                <a:latin typeface="Verdana"/>
                <a:cs typeface="Verdana"/>
              </a:rPr>
              <a:t>a</a:t>
            </a:r>
            <a:r>
              <a:rPr sz="1800" b="1" spc="-110" dirty="0">
                <a:solidFill>
                  <a:srgbClr val="134F5C"/>
                </a:solidFill>
                <a:latin typeface="Verdana"/>
                <a:cs typeface="Verdana"/>
              </a:rPr>
              <a:t>r</a:t>
            </a:r>
            <a:r>
              <a:rPr sz="1800" b="1" spc="-60" dirty="0">
                <a:solidFill>
                  <a:srgbClr val="134F5C"/>
                </a:solidFill>
                <a:latin typeface="Verdana"/>
                <a:cs typeface="Verdana"/>
              </a:rPr>
              <a:t>e</a:t>
            </a:r>
            <a:r>
              <a:rPr sz="1800" b="1" spc="-110" dirty="0">
                <a:solidFill>
                  <a:srgbClr val="134F5C"/>
                </a:solidFill>
                <a:latin typeface="Verdana"/>
                <a:cs typeface="Verdana"/>
              </a:rPr>
              <a:t> </a:t>
            </a:r>
            <a:r>
              <a:rPr sz="1800" b="1" spc="-65" dirty="0">
                <a:solidFill>
                  <a:srgbClr val="134F5C"/>
                </a:solidFill>
                <a:latin typeface="Verdana"/>
                <a:cs typeface="Verdana"/>
              </a:rPr>
              <a:t>Missi</a:t>
            </a:r>
            <a:r>
              <a:rPr sz="1800" b="1" spc="-75" dirty="0">
                <a:solidFill>
                  <a:srgbClr val="134F5C"/>
                </a:solidFill>
                <a:latin typeface="Verdana"/>
                <a:cs typeface="Verdana"/>
              </a:rPr>
              <a:t>n</a:t>
            </a:r>
            <a:r>
              <a:rPr sz="1800" b="1" dirty="0">
                <a:solidFill>
                  <a:srgbClr val="134F5C"/>
                </a:solidFill>
                <a:latin typeface="Verdana"/>
                <a:cs typeface="Verdana"/>
              </a:rPr>
              <a:t>g</a:t>
            </a:r>
            <a:r>
              <a:rPr sz="1800" b="1" spc="-110" dirty="0">
                <a:solidFill>
                  <a:srgbClr val="134F5C"/>
                </a:solidFill>
                <a:latin typeface="Verdana"/>
                <a:cs typeface="Verdana"/>
              </a:rPr>
              <a:t> </a:t>
            </a:r>
            <a:r>
              <a:rPr sz="1800" b="1" spc="-135" dirty="0">
                <a:solidFill>
                  <a:srgbClr val="134F5C"/>
                </a:solidFill>
                <a:latin typeface="Verdana"/>
                <a:cs typeface="Verdana"/>
              </a:rPr>
              <a:t>V</a:t>
            </a:r>
            <a:r>
              <a:rPr sz="1800" b="1" spc="-80" dirty="0">
                <a:solidFill>
                  <a:srgbClr val="134F5C"/>
                </a:solidFill>
                <a:latin typeface="Verdana"/>
                <a:cs typeface="Verdana"/>
              </a:rPr>
              <a:t>alues</a:t>
            </a:r>
            <a:r>
              <a:rPr sz="1800" b="1" spc="-110" dirty="0">
                <a:solidFill>
                  <a:srgbClr val="134F5C"/>
                </a:solidFill>
                <a:latin typeface="Verdana"/>
                <a:cs typeface="Verdana"/>
              </a:rPr>
              <a:t> </a:t>
            </a:r>
            <a:r>
              <a:rPr sz="1800" b="1" spc="-80" dirty="0">
                <a:solidFill>
                  <a:srgbClr val="134F5C"/>
                </a:solidFill>
                <a:latin typeface="Verdana"/>
                <a:cs typeface="Verdana"/>
              </a:rPr>
              <a:t>pr</a:t>
            </a:r>
            <a:r>
              <a:rPr sz="1800" b="1" spc="-65" dirty="0">
                <a:solidFill>
                  <a:srgbClr val="134F5C"/>
                </a:solidFill>
                <a:latin typeface="Verdana"/>
                <a:cs typeface="Verdana"/>
              </a:rPr>
              <a:t>esent</a:t>
            </a:r>
            <a:r>
              <a:rPr sz="1800" b="1" dirty="0">
                <a:solidFill>
                  <a:srgbClr val="134F5C"/>
                </a:solidFill>
                <a:latin typeface="Verdana"/>
                <a:cs typeface="Verdana"/>
              </a:rPr>
              <a:t>	</a:t>
            </a:r>
            <a:r>
              <a:rPr sz="1800" b="1" spc="-50" dirty="0">
                <a:solidFill>
                  <a:srgbClr val="134F5C"/>
                </a:solidFill>
                <a:latin typeface="Verdana"/>
                <a:cs typeface="Verdana"/>
              </a:rPr>
              <a:t>on</a:t>
            </a:r>
            <a:r>
              <a:rPr sz="1800" b="1" spc="-110" dirty="0">
                <a:solidFill>
                  <a:srgbClr val="134F5C"/>
                </a:solidFill>
                <a:latin typeface="Verdana"/>
                <a:cs typeface="Verdana"/>
              </a:rPr>
              <a:t> </a:t>
            </a:r>
            <a:r>
              <a:rPr sz="1800" b="1" spc="-65" dirty="0">
                <a:solidFill>
                  <a:srgbClr val="134F5C"/>
                </a:solidFill>
                <a:latin typeface="Verdana"/>
                <a:cs typeface="Verdana"/>
              </a:rPr>
              <a:t>Desc</a:t>
            </a:r>
            <a:r>
              <a:rPr sz="1800" b="1" spc="-60" dirty="0">
                <a:solidFill>
                  <a:srgbClr val="134F5C"/>
                </a:solidFill>
                <a:latin typeface="Verdana"/>
                <a:cs typeface="Verdana"/>
              </a:rPr>
              <a:t>r</a:t>
            </a:r>
            <a:r>
              <a:rPr sz="1800" b="1" spc="-50" dirty="0">
                <a:solidFill>
                  <a:srgbClr val="134F5C"/>
                </a:solidFill>
                <a:latin typeface="Verdana"/>
                <a:cs typeface="Verdana"/>
              </a:rPr>
              <a:t>iption</a:t>
            </a:r>
            <a:r>
              <a:rPr sz="1800" b="1" spc="-110" dirty="0">
                <a:solidFill>
                  <a:srgbClr val="134F5C"/>
                </a:solidFill>
                <a:latin typeface="Verdana"/>
                <a:cs typeface="Verdana"/>
              </a:rPr>
              <a:t> </a:t>
            </a:r>
            <a:r>
              <a:rPr sz="1800" b="1" spc="-245" dirty="0">
                <a:solidFill>
                  <a:srgbClr val="134F5C"/>
                </a:solidFill>
                <a:latin typeface="Verdana"/>
                <a:cs typeface="Verdana"/>
              </a:rPr>
              <a:t>&amp;</a:t>
            </a:r>
            <a:r>
              <a:rPr sz="1800" b="1" spc="-110" dirty="0">
                <a:solidFill>
                  <a:srgbClr val="134F5C"/>
                </a:solidFill>
                <a:latin typeface="Verdana"/>
                <a:cs typeface="Verdana"/>
              </a:rPr>
              <a:t> </a:t>
            </a:r>
            <a:r>
              <a:rPr sz="1800" b="1" spc="-10" dirty="0">
                <a:solidFill>
                  <a:srgbClr val="134F5C"/>
                </a:solidFill>
                <a:latin typeface="Verdana"/>
                <a:cs typeface="Verdana"/>
              </a:rPr>
              <a:t>C</a:t>
            </a:r>
            <a:r>
              <a:rPr sz="1800" b="1" spc="-75" dirty="0">
                <a:solidFill>
                  <a:srgbClr val="134F5C"/>
                </a:solidFill>
                <a:latin typeface="Verdana"/>
                <a:cs typeface="Verdana"/>
              </a:rPr>
              <a:t>us</a:t>
            </a:r>
            <a:r>
              <a:rPr sz="1800" b="1" spc="-90" dirty="0">
                <a:solidFill>
                  <a:srgbClr val="134F5C"/>
                </a:solidFill>
                <a:latin typeface="Verdana"/>
                <a:cs typeface="Verdana"/>
              </a:rPr>
              <a:t>t</a:t>
            </a:r>
            <a:r>
              <a:rPr sz="1800" b="1" spc="-30" dirty="0">
                <a:solidFill>
                  <a:srgbClr val="134F5C"/>
                </a:solidFill>
                <a:latin typeface="Verdana"/>
                <a:cs typeface="Verdana"/>
              </a:rPr>
              <a:t>o</a:t>
            </a:r>
            <a:r>
              <a:rPr sz="1800" b="1" spc="-40" dirty="0">
                <a:solidFill>
                  <a:srgbClr val="134F5C"/>
                </a:solidFill>
                <a:latin typeface="Verdana"/>
                <a:cs typeface="Verdana"/>
              </a:rPr>
              <a:t>m</a:t>
            </a:r>
            <a:r>
              <a:rPr sz="1800" b="1" spc="-105" dirty="0">
                <a:solidFill>
                  <a:srgbClr val="134F5C"/>
                </a:solidFill>
                <a:latin typeface="Verdana"/>
                <a:cs typeface="Verdana"/>
              </a:rPr>
              <a:t>e</a:t>
            </a:r>
            <a:r>
              <a:rPr sz="1800" b="1" spc="-95" dirty="0">
                <a:solidFill>
                  <a:srgbClr val="134F5C"/>
                </a:solidFill>
                <a:latin typeface="Verdana"/>
                <a:cs typeface="Verdana"/>
              </a:rPr>
              <a:t>r</a:t>
            </a:r>
            <a:r>
              <a:rPr sz="1800" b="1" spc="-150" dirty="0">
                <a:solidFill>
                  <a:srgbClr val="134F5C"/>
                </a:solidFill>
                <a:latin typeface="Verdana"/>
                <a:cs typeface="Verdana"/>
              </a:rPr>
              <a:t>ID  </a:t>
            </a:r>
            <a:r>
              <a:rPr sz="1800" b="1" spc="-15" dirty="0">
                <a:solidFill>
                  <a:srgbClr val="134F5C"/>
                </a:solidFill>
                <a:latin typeface="Verdana"/>
                <a:cs typeface="Verdana"/>
              </a:rPr>
              <a:t>c</a:t>
            </a:r>
            <a:r>
              <a:rPr sz="1800" b="1" spc="-75" dirty="0">
                <a:solidFill>
                  <a:srgbClr val="134F5C"/>
                </a:solidFill>
                <a:latin typeface="Verdana"/>
                <a:cs typeface="Verdana"/>
              </a:rPr>
              <a:t>olumns,</a:t>
            </a:r>
            <a:r>
              <a:rPr sz="1800" b="1" spc="-110" dirty="0">
                <a:solidFill>
                  <a:srgbClr val="134F5C"/>
                </a:solidFill>
                <a:latin typeface="Verdana"/>
                <a:cs typeface="Verdana"/>
              </a:rPr>
              <a:t> </a:t>
            </a:r>
            <a:r>
              <a:rPr sz="1800" b="1" spc="-50" dirty="0">
                <a:solidFill>
                  <a:srgbClr val="134F5C"/>
                </a:solidFill>
                <a:latin typeface="Verdana"/>
                <a:cs typeface="Verdana"/>
              </a:rPr>
              <a:t>Re</a:t>
            </a:r>
            <a:r>
              <a:rPr sz="1800" b="1" spc="-65" dirty="0">
                <a:solidFill>
                  <a:srgbClr val="134F5C"/>
                </a:solidFill>
                <a:latin typeface="Verdana"/>
                <a:cs typeface="Verdana"/>
              </a:rPr>
              <a:t>m</a:t>
            </a:r>
            <a:r>
              <a:rPr sz="1800" b="1" spc="-90" dirty="0">
                <a:solidFill>
                  <a:srgbClr val="134F5C"/>
                </a:solidFill>
                <a:latin typeface="Verdana"/>
                <a:cs typeface="Verdana"/>
              </a:rPr>
              <a:t>o</a:t>
            </a:r>
            <a:r>
              <a:rPr sz="1800" b="1" spc="-125" dirty="0">
                <a:solidFill>
                  <a:srgbClr val="134F5C"/>
                </a:solidFill>
                <a:latin typeface="Verdana"/>
                <a:cs typeface="Verdana"/>
              </a:rPr>
              <a:t>v</a:t>
            </a:r>
            <a:r>
              <a:rPr sz="1800" b="1" spc="-40" dirty="0">
                <a:solidFill>
                  <a:srgbClr val="134F5C"/>
                </a:solidFill>
                <a:latin typeface="Verdana"/>
                <a:cs typeface="Verdana"/>
              </a:rPr>
              <a:t>ed</a:t>
            </a:r>
            <a:r>
              <a:rPr sz="1800" b="1" spc="-110" dirty="0">
                <a:solidFill>
                  <a:srgbClr val="134F5C"/>
                </a:solidFill>
                <a:latin typeface="Verdana"/>
                <a:cs typeface="Verdana"/>
              </a:rPr>
              <a:t> </a:t>
            </a:r>
            <a:r>
              <a:rPr sz="1800" b="1" spc="-60" dirty="0">
                <a:solidFill>
                  <a:srgbClr val="134F5C"/>
                </a:solidFill>
                <a:latin typeface="Verdana"/>
                <a:cs typeface="Verdana"/>
              </a:rPr>
              <a:t>null</a:t>
            </a:r>
            <a:r>
              <a:rPr sz="1800" b="1" spc="-110" dirty="0">
                <a:solidFill>
                  <a:srgbClr val="134F5C"/>
                </a:solidFill>
                <a:latin typeface="Verdana"/>
                <a:cs typeface="Verdana"/>
              </a:rPr>
              <a:t> </a:t>
            </a:r>
            <a:r>
              <a:rPr sz="1800" b="1" spc="-130" dirty="0">
                <a:solidFill>
                  <a:srgbClr val="134F5C"/>
                </a:solidFill>
                <a:latin typeface="Verdana"/>
                <a:cs typeface="Verdana"/>
              </a:rPr>
              <a:t>v</a:t>
            </a:r>
            <a:r>
              <a:rPr sz="1800" b="1" spc="-80" dirty="0">
                <a:solidFill>
                  <a:srgbClr val="134F5C"/>
                </a:solidFill>
                <a:latin typeface="Verdana"/>
                <a:cs typeface="Verdana"/>
              </a:rPr>
              <a:t>alues</a:t>
            </a:r>
            <a:endParaRPr sz="1800">
              <a:latin typeface="Verdana"/>
              <a:cs typeface="Verdana"/>
            </a:endParaRPr>
          </a:p>
          <a:p>
            <a:pPr marL="469900" indent="-457200">
              <a:lnSpc>
                <a:spcPct val="100000"/>
              </a:lnSpc>
              <a:buFont typeface="MS PGothic"/>
              <a:buChar char="➢"/>
              <a:tabLst>
                <a:tab pos="469265" algn="l"/>
                <a:tab pos="469900" algn="l"/>
              </a:tabLst>
            </a:pPr>
            <a:r>
              <a:rPr sz="1800" b="1" spc="-85" dirty="0">
                <a:solidFill>
                  <a:srgbClr val="134F5C"/>
                </a:solidFill>
                <a:latin typeface="Verdana"/>
                <a:cs typeface="Verdana"/>
              </a:rPr>
              <a:t>There</a:t>
            </a:r>
            <a:r>
              <a:rPr sz="1800" b="1" spc="-110" dirty="0">
                <a:solidFill>
                  <a:srgbClr val="134F5C"/>
                </a:solidFill>
                <a:latin typeface="Verdana"/>
                <a:cs typeface="Verdana"/>
              </a:rPr>
              <a:t> </a:t>
            </a:r>
            <a:r>
              <a:rPr sz="1800" b="1" spc="-100" dirty="0">
                <a:solidFill>
                  <a:srgbClr val="134F5C"/>
                </a:solidFill>
                <a:latin typeface="Verdana"/>
                <a:cs typeface="Verdana"/>
              </a:rPr>
              <a:t>are</a:t>
            </a:r>
            <a:r>
              <a:rPr sz="1800" b="1" spc="-110" dirty="0">
                <a:solidFill>
                  <a:srgbClr val="134F5C"/>
                </a:solidFill>
                <a:latin typeface="Verdana"/>
                <a:cs typeface="Verdana"/>
              </a:rPr>
              <a:t> </a:t>
            </a:r>
            <a:r>
              <a:rPr sz="1800" b="1" spc="-50" dirty="0">
                <a:solidFill>
                  <a:srgbClr val="134F5C"/>
                </a:solidFill>
                <a:latin typeface="Verdana"/>
                <a:cs typeface="Verdana"/>
              </a:rPr>
              <a:t>Duplicate</a:t>
            </a:r>
            <a:r>
              <a:rPr sz="1800" b="1" spc="-110" dirty="0">
                <a:solidFill>
                  <a:srgbClr val="134F5C"/>
                </a:solidFill>
                <a:latin typeface="Verdana"/>
                <a:cs typeface="Verdana"/>
              </a:rPr>
              <a:t> </a:t>
            </a:r>
            <a:r>
              <a:rPr sz="1800" b="1" spc="-90" dirty="0">
                <a:solidFill>
                  <a:srgbClr val="134F5C"/>
                </a:solidFill>
                <a:latin typeface="Verdana"/>
                <a:cs typeface="Verdana"/>
              </a:rPr>
              <a:t>values</a:t>
            </a:r>
            <a:r>
              <a:rPr sz="1800" b="1" spc="-110" dirty="0">
                <a:solidFill>
                  <a:srgbClr val="134F5C"/>
                </a:solidFill>
                <a:latin typeface="Verdana"/>
                <a:cs typeface="Verdana"/>
              </a:rPr>
              <a:t> </a:t>
            </a:r>
            <a:r>
              <a:rPr sz="1800" b="1" spc="-80" dirty="0">
                <a:solidFill>
                  <a:srgbClr val="134F5C"/>
                </a:solidFill>
                <a:latin typeface="Verdana"/>
                <a:cs typeface="Verdana"/>
              </a:rPr>
              <a:t>present,</a:t>
            </a:r>
            <a:r>
              <a:rPr sz="1800" b="1" spc="-110" dirty="0">
                <a:solidFill>
                  <a:srgbClr val="134F5C"/>
                </a:solidFill>
                <a:latin typeface="Verdana"/>
                <a:cs typeface="Verdana"/>
              </a:rPr>
              <a:t> </a:t>
            </a:r>
            <a:r>
              <a:rPr sz="1800" b="1" spc="-65" dirty="0">
                <a:solidFill>
                  <a:srgbClr val="134F5C"/>
                </a:solidFill>
                <a:latin typeface="Verdana"/>
                <a:cs typeface="Verdana"/>
              </a:rPr>
              <a:t>Removed</a:t>
            </a:r>
            <a:r>
              <a:rPr sz="1800" b="1" spc="-110" dirty="0">
                <a:solidFill>
                  <a:srgbClr val="134F5C"/>
                </a:solidFill>
                <a:latin typeface="Verdana"/>
                <a:cs typeface="Verdana"/>
              </a:rPr>
              <a:t> </a:t>
            </a:r>
            <a:r>
              <a:rPr sz="1800" b="1" spc="-55" dirty="0">
                <a:solidFill>
                  <a:srgbClr val="134F5C"/>
                </a:solidFill>
                <a:latin typeface="Verdana"/>
                <a:cs typeface="Verdana"/>
              </a:rPr>
              <a:t>duplicates</a:t>
            </a:r>
            <a:endParaRPr sz="1800">
              <a:latin typeface="Verdana"/>
              <a:cs typeface="Verdana"/>
            </a:endParaRPr>
          </a:p>
          <a:p>
            <a:pPr marL="469900" indent="-457200">
              <a:lnSpc>
                <a:spcPct val="100000"/>
              </a:lnSpc>
              <a:buFont typeface="MS PGothic"/>
              <a:buChar char="➢"/>
              <a:tabLst>
                <a:tab pos="469265" algn="l"/>
                <a:tab pos="469900" algn="l"/>
              </a:tabLst>
            </a:pPr>
            <a:r>
              <a:rPr sz="1800" b="1" spc="-30" dirty="0">
                <a:solidFill>
                  <a:srgbClr val="134F5C"/>
                </a:solidFill>
                <a:latin typeface="Verdana"/>
                <a:cs typeface="Verdana"/>
              </a:rPr>
              <a:t>O</a:t>
            </a:r>
            <a:r>
              <a:rPr sz="1800" b="1" spc="-20" dirty="0">
                <a:solidFill>
                  <a:srgbClr val="134F5C"/>
                </a:solidFill>
                <a:latin typeface="Verdana"/>
                <a:cs typeface="Verdana"/>
              </a:rPr>
              <a:t>n</a:t>
            </a:r>
            <a:r>
              <a:rPr sz="1800" b="1" spc="-60" dirty="0">
                <a:solidFill>
                  <a:srgbClr val="134F5C"/>
                </a:solidFill>
                <a:latin typeface="Verdana"/>
                <a:cs typeface="Verdana"/>
              </a:rPr>
              <a:t>e</a:t>
            </a:r>
            <a:r>
              <a:rPr sz="1800" b="1" spc="-110" dirty="0">
                <a:solidFill>
                  <a:srgbClr val="134F5C"/>
                </a:solidFill>
                <a:latin typeface="Verdana"/>
                <a:cs typeface="Verdana"/>
              </a:rPr>
              <a:t> </a:t>
            </a:r>
            <a:r>
              <a:rPr sz="1800" b="1" spc="-55" dirty="0">
                <a:solidFill>
                  <a:srgbClr val="134F5C"/>
                </a:solidFill>
                <a:latin typeface="Verdana"/>
                <a:cs typeface="Verdana"/>
              </a:rPr>
              <a:t>Da</a:t>
            </a:r>
            <a:r>
              <a:rPr sz="1800" b="1" spc="-70" dirty="0">
                <a:solidFill>
                  <a:srgbClr val="134F5C"/>
                </a:solidFill>
                <a:latin typeface="Verdana"/>
                <a:cs typeface="Verdana"/>
              </a:rPr>
              <a:t>t</a:t>
            </a:r>
            <a:r>
              <a:rPr sz="1800" b="1" spc="-40" dirty="0">
                <a:solidFill>
                  <a:srgbClr val="134F5C"/>
                </a:solidFill>
                <a:latin typeface="Verdana"/>
                <a:cs typeface="Verdana"/>
              </a:rPr>
              <a:t>eti</a:t>
            </a:r>
            <a:r>
              <a:rPr sz="1800" b="1" spc="-75" dirty="0">
                <a:solidFill>
                  <a:srgbClr val="134F5C"/>
                </a:solidFill>
                <a:latin typeface="Verdana"/>
                <a:cs typeface="Verdana"/>
              </a:rPr>
              <a:t>m</a:t>
            </a:r>
            <a:r>
              <a:rPr sz="1800" b="1" spc="-170" dirty="0">
                <a:solidFill>
                  <a:srgbClr val="134F5C"/>
                </a:solidFill>
                <a:latin typeface="Verdana"/>
                <a:cs typeface="Verdana"/>
              </a:rPr>
              <a:t>e[ns]</a:t>
            </a:r>
            <a:r>
              <a:rPr sz="1800" b="1" spc="-110" dirty="0">
                <a:solidFill>
                  <a:srgbClr val="134F5C"/>
                </a:solidFill>
                <a:latin typeface="Verdana"/>
                <a:cs typeface="Verdana"/>
              </a:rPr>
              <a:t> </a:t>
            </a:r>
            <a:r>
              <a:rPr sz="1800" b="1" spc="-80" dirty="0">
                <a:solidFill>
                  <a:srgbClr val="134F5C"/>
                </a:solidFill>
                <a:latin typeface="Verdana"/>
                <a:cs typeface="Verdana"/>
              </a:rPr>
              <a:t>f</a:t>
            </a:r>
            <a:r>
              <a:rPr sz="1800" b="1" spc="-90" dirty="0">
                <a:solidFill>
                  <a:srgbClr val="134F5C"/>
                </a:solidFill>
                <a:latin typeface="Verdana"/>
                <a:cs typeface="Verdana"/>
              </a:rPr>
              <a:t>e</a:t>
            </a:r>
            <a:r>
              <a:rPr sz="1800" b="1" spc="-80" dirty="0">
                <a:solidFill>
                  <a:srgbClr val="134F5C"/>
                </a:solidFill>
                <a:latin typeface="Verdana"/>
                <a:cs typeface="Verdana"/>
              </a:rPr>
              <a:t>atu</a:t>
            </a:r>
            <a:r>
              <a:rPr sz="1800" b="1" spc="-85" dirty="0">
                <a:solidFill>
                  <a:srgbClr val="134F5C"/>
                </a:solidFill>
                <a:latin typeface="Verdana"/>
                <a:cs typeface="Verdana"/>
              </a:rPr>
              <a:t>r</a:t>
            </a:r>
            <a:r>
              <a:rPr sz="1800" b="1" spc="-90" dirty="0">
                <a:solidFill>
                  <a:srgbClr val="134F5C"/>
                </a:solidFill>
                <a:latin typeface="Verdana"/>
                <a:cs typeface="Verdana"/>
              </a:rPr>
              <a:t>es</a:t>
            </a:r>
            <a:r>
              <a:rPr sz="1800" b="1" spc="-110" dirty="0">
                <a:solidFill>
                  <a:srgbClr val="134F5C"/>
                </a:solidFill>
                <a:latin typeface="Verdana"/>
                <a:cs typeface="Verdana"/>
              </a:rPr>
              <a:t> </a:t>
            </a:r>
            <a:r>
              <a:rPr sz="1800" b="1" spc="-155" dirty="0">
                <a:solidFill>
                  <a:srgbClr val="134F5C"/>
                </a:solidFill>
                <a:latin typeface="Verdana"/>
                <a:cs typeface="Verdana"/>
              </a:rPr>
              <a:t>‘I</a:t>
            </a:r>
            <a:r>
              <a:rPr sz="1800" b="1" spc="-270" dirty="0">
                <a:solidFill>
                  <a:srgbClr val="134F5C"/>
                </a:solidFill>
                <a:latin typeface="Verdana"/>
                <a:cs typeface="Verdana"/>
              </a:rPr>
              <a:t>n</a:t>
            </a:r>
            <a:r>
              <a:rPr sz="1800" b="1" spc="-125" dirty="0">
                <a:solidFill>
                  <a:srgbClr val="134F5C"/>
                </a:solidFill>
                <a:latin typeface="Verdana"/>
                <a:cs typeface="Verdana"/>
              </a:rPr>
              <a:t>v</a:t>
            </a:r>
            <a:r>
              <a:rPr sz="1800" b="1" spc="-40" dirty="0">
                <a:solidFill>
                  <a:srgbClr val="134F5C"/>
                </a:solidFill>
                <a:latin typeface="Verdana"/>
                <a:cs typeface="Verdana"/>
              </a:rPr>
              <a:t>oi</a:t>
            </a:r>
            <a:r>
              <a:rPr sz="1800" b="1" spc="-65" dirty="0">
                <a:solidFill>
                  <a:srgbClr val="134F5C"/>
                </a:solidFill>
                <a:latin typeface="Verdana"/>
                <a:cs typeface="Verdana"/>
              </a:rPr>
              <a:t>c</a:t>
            </a:r>
            <a:r>
              <a:rPr sz="1800" b="1" spc="-55" dirty="0">
                <a:solidFill>
                  <a:srgbClr val="134F5C"/>
                </a:solidFill>
                <a:latin typeface="Verdana"/>
                <a:cs typeface="Verdana"/>
              </a:rPr>
              <a:t>eDa</a:t>
            </a:r>
            <a:r>
              <a:rPr sz="1800" b="1" spc="-65" dirty="0">
                <a:solidFill>
                  <a:srgbClr val="134F5C"/>
                </a:solidFill>
                <a:latin typeface="Verdana"/>
                <a:cs typeface="Verdana"/>
              </a:rPr>
              <a:t>t</a:t>
            </a:r>
            <a:r>
              <a:rPr sz="1800" b="1" spc="-60" dirty="0">
                <a:solidFill>
                  <a:srgbClr val="134F5C"/>
                </a:solidFill>
                <a:latin typeface="Verdana"/>
                <a:cs typeface="Verdana"/>
              </a:rPr>
              <a:t>e</a:t>
            </a:r>
            <a:r>
              <a:rPr sz="1800" b="1" spc="-170" dirty="0">
                <a:solidFill>
                  <a:srgbClr val="134F5C"/>
                </a:solidFill>
                <a:latin typeface="Verdana"/>
                <a:cs typeface="Verdana"/>
              </a:rPr>
              <a:t>’</a:t>
            </a:r>
            <a:r>
              <a:rPr sz="1800" b="1" spc="-180" dirty="0">
                <a:solidFill>
                  <a:srgbClr val="134F5C"/>
                </a:solidFill>
                <a:latin typeface="Verdana"/>
                <a:cs typeface="Verdana"/>
              </a:rPr>
              <a:t>.</a:t>
            </a:r>
            <a:endParaRPr sz="1800">
              <a:latin typeface="Verdana"/>
              <a:cs typeface="Verdana"/>
            </a:endParaRPr>
          </a:p>
          <a:p>
            <a:pPr marL="469900" indent="-457200">
              <a:lnSpc>
                <a:spcPct val="100000"/>
              </a:lnSpc>
              <a:buFont typeface="MS PGothic"/>
              <a:buChar char="➢"/>
              <a:tabLst>
                <a:tab pos="469265" algn="l"/>
                <a:tab pos="469900" algn="l"/>
              </a:tabLst>
            </a:pPr>
            <a:r>
              <a:rPr sz="1800" b="1" spc="-70" dirty="0">
                <a:solidFill>
                  <a:srgbClr val="134F5C"/>
                </a:solidFill>
                <a:latin typeface="Verdana"/>
                <a:cs typeface="Verdana"/>
              </a:rPr>
              <a:t>Outliers</a:t>
            </a:r>
            <a:r>
              <a:rPr sz="1800" b="1" spc="-100" dirty="0">
                <a:solidFill>
                  <a:srgbClr val="134F5C"/>
                </a:solidFill>
                <a:latin typeface="Verdana"/>
                <a:cs typeface="Verdana"/>
              </a:rPr>
              <a:t> </a:t>
            </a:r>
            <a:r>
              <a:rPr sz="1800" b="1" spc="-70" dirty="0">
                <a:solidFill>
                  <a:srgbClr val="134F5C"/>
                </a:solidFill>
                <a:latin typeface="Verdana"/>
                <a:cs typeface="Verdana"/>
              </a:rPr>
              <a:t>present</a:t>
            </a:r>
            <a:r>
              <a:rPr sz="1800" b="1" spc="-95" dirty="0">
                <a:solidFill>
                  <a:srgbClr val="134F5C"/>
                </a:solidFill>
                <a:latin typeface="Verdana"/>
                <a:cs typeface="Verdana"/>
              </a:rPr>
              <a:t> </a:t>
            </a:r>
            <a:r>
              <a:rPr sz="1800" b="1" spc="-70" dirty="0">
                <a:solidFill>
                  <a:srgbClr val="134F5C"/>
                </a:solidFill>
                <a:latin typeface="Verdana"/>
                <a:cs typeface="Verdana"/>
              </a:rPr>
              <a:t>only</a:t>
            </a:r>
            <a:r>
              <a:rPr sz="1800" b="1" spc="-100" dirty="0">
                <a:solidFill>
                  <a:srgbClr val="134F5C"/>
                </a:solidFill>
                <a:latin typeface="Verdana"/>
                <a:cs typeface="Verdana"/>
              </a:rPr>
              <a:t> </a:t>
            </a:r>
            <a:r>
              <a:rPr sz="1800" b="1" spc="-60" dirty="0">
                <a:solidFill>
                  <a:srgbClr val="134F5C"/>
                </a:solidFill>
                <a:latin typeface="Verdana"/>
                <a:cs typeface="Verdana"/>
              </a:rPr>
              <a:t>in</a:t>
            </a:r>
            <a:r>
              <a:rPr sz="1800" b="1" spc="-95" dirty="0">
                <a:solidFill>
                  <a:srgbClr val="134F5C"/>
                </a:solidFill>
                <a:latin typeface="Verdana"/>
                <a:cs typeface="Verdana"/>
              </a:rPr>
              <a:t> </a:t>
            </a:r>
            <a:r>
              <a:rPr sz="1800" b="1" spc="-80" dirty="0">
                <a:solidFill>
                  <a:srgbClr val="134F5C"/>
                </a:solidFill>
                <a:latin typeface="Verdana"/>
                <a:cs typeface="Verdana"/>
              </a:rPr>
              <a:t>“Quantity”</a:t>
            </a:r>
            <a:r>
              <a:rPr sz="1800" b="1" spc="-100" dirty="0">
                <a:solidFill>
                  <a:srgbClr val="134F5C"/>
                </a:solidFill>
                <a:latin typeface="Verdana"/>
                <a:cs typeface="Verdana"/>
              </a:rPr>
              <a:t> </a:t>
            </a:r>
            <a:r>
              <a:rPr sz="1800" b="1" spc="-245" dirty="0">
                <a:solidFill>
                  <a:srgbClr val="134F5C"/>
                </a:solidFill>
                <a:latin typeface="Verdana"/>
                <a:cs typeface="Verdana"/>
              </a:rPr>
              <a:t>&amp;</a:t>
            </a:r>
            <a:r>
              <a:rPr sz="1800" b="1" spc="-95" dirty="0">
                <a:solidFill>
                  <a:srgbClr val="134F5C"/>
                </a:solidFill>
                <a:latin typeface="Verdana"/>
                <a:cs typeface="Verdana"/>
              </a:rPr>
              <a:t> </a:t>
            </a:r>
            <a:r>
              <a:rPr sz="1800" b="1" spc="-75" dirty="0">
                <a:solidFill>
                  <a:srgbClr val="134F5C"/>
                </a:solidFill>
                <a:latin typeface="Verdana"/>
                <a:cs typeface="Verdana"/>
              </a:rPr>
              <a:t>“Unit</a:t>
            </a:r>
            <a:r>
              <a:rPr sz="1800" b="1" spc="-100" dirty="0">
                <a:solidFill>
                  <a:srgbClr val="134F5C"/>
                </a:solidFill>
                <a:latin typeface="Verdana"/>
                <a:cs typeface="Verdana"/>
              </a:rPr>
              <a:t> </a:t>
            </a:r>
            <a:r>
              <a:rPr sz="1800" b="1" spc="-75" dirty="0">
                <a:solidFill>
                  <a:srgbClr val="134F5C"/>
                </a:solidFill>
                <a:latin typeface="Verdana"/>
                <a:cs typeface="Verdana"/>
              </a:rPr>
              <a:t>Price”column.</a:t>
            </a:r>
            <a:endParaRPr sz="1800">
              <a:latin typeface="Verdana"/>
              <a:cs typeface="Verdana"/>
            </a:endParaRPr>
          </a:p>
          <a:p>
            <a:pPr marL="469900" indent="-457200">
              <a:lnSpc>
                <a:spcPct val="100000"/>
              </a:lnSpc>
              <a:buFont typeface="MS PGothic"/>
              <a:buChar char="➢"/>
              <a:tabLst>
                <a:tab pos="469265" algn="l"/>
                <a:tab pos="469900" algn="l"/>
              </a:tabLst>
            </a:pPr>
            <a:r>
              <a:rPr sz="1800" b="1" spc="-50" dirty="0">
                <a:solidFill>
                  <a:srgbClr val="134F5C"/>
                </a:solidFill>
                <a:latin typeface="Verdana"/>
                <a:cs typeface="Verdana"/>
              </a:rPr>
              <a:t>Re</a:t>
            </a:r>
            <a:r>
              <a:rPr sz="1800" b="1" spc="-65" dirty="0">
                <a:solidFill>
                  <a:srgbClr val="134F5C"/>
                </a:solidFill>
                <a:latin typeface="Verdana"/>
                <a:cs typeface="Verdana"/>
              </a:rPr>
              <a:t>m</a:t>
            </a:r>
            <a:r>
              <a:rPr sz="1800" b="1" spc="-90" dirty="0">
                <a:solidFill>
                  <a:srgbClr val="134F5C"/>
                </a:solidFill>
                <a:latin typeface="Verdana"/>
                <a:cs typeface="Verdana"/>
              </a:rPr>
              <a:t>o</a:t>
            </a:r>
            <a:r>
              <a:rPr sz="1800" b="1" spc="-125" dirty="0">
                <a:solidFill>
                  <a:srgbClr val="134F5C"/>
                </a:solidFill>
                <a:latin typeface="Verdana"/>
                <a:cs typeface="Verdana"/>
              </a:rPr>
              <a:t>v</a:t>
            </a:r>
            <a:r>
              <a:rPr sz="1800" b="1" spc="-40" dirty="0">
                <a:solidFill>
                  <a:srgbClr val="134F5C"/>
                </a:solidFill>
                <a:latin typeface="Verdana"/>
                <a:cs typeface="Verdana"/>
              </a:rPr>
              <a:t>ed</a:t>
            </a:r>
            <a:r>
              <a:rPr sz="1800" b="1" spc="-110" dirty="0">
                <a:solidFill>
                  <a:srgbClr val="134F5C"/>
                </a:solidFill>
                <a:latin typeface="Verdana"/>
                <a:cs typeface="Verdana"/>
              </a:rPr>
              <a:t> </a:t>
            </a:r>
            <a:r>
              <a:rPr sz="1800" b="1" spc="-45" dirty="0">
                <a:solidFill>
                  <a:srgbClr val="134F5C"/>
                </a:solidFill>
                <a:latin typeface="Verdana"/>
                <a:cs typeface="Verdana"/>
              </a:rPr>
              <a:t>can</a:t>
            </a:r>
            <a:r>
              <a:rPr sz="1800" b="1" spc="-15" dirty="0">
                <a:solidFill>
                  <a:srgbClr val="134F5C"/>
                </a:solidFill>
                <a:latin typeface="Verdana"/>
                <a:cs typeface="Verdana"/>
              </a:rPr>
              <a:t>c</a:t>
            </a:r>
            <a:r>
              <a:rPr sz="1800" b="1" spc="-60" dirty="0">
                <a:solidFill>
                  <a:srgbClr val="134F5C"/>
                </a:solidFill>
                <a:latin typeface="Verdana"/>
                <a:cs typeface="Verdana"/>
              </a:rPr>
              <a:t>elled</a:t>
            </a:r>
            <a:r>
              <a:rPr sz="1800" b="1" spc="-110" dirty="0">
                <a:solidFill>
                  <a:srgbClr val="134F5C"/>
                </a:solidFill>
                <a:latin typeface="Verdana"/>
                <a:cs typeface="Verdana"/>
              </a:rPr>
              <a:t> </a:t>
            </a:r>
            <a:r>
              <a:rPr sz="1800" b="1" spc="-105" dirty="0">
                <a:solidFill>
                  <a:srgbClr val="134F5C"/>
                </a:solidFill>
                <a:latin typeface="Verdana"/>
                <a:cs typeface="Verdana"/>
              </a:rPr>
              <a:t>o</a:t>
            </a:r>
            <a:r>
              <a:rPr sz="1800" b="1" spc="-95" dirty="0">
                <a:solidFill>
                  <a:srgbClr val="134F5C"/>
                </a:solidFill>
                <a:latin typeface="Verdana"/>
                <a:cs typeface="Verdana"/>
              </a:rPr>
              <a:t>r</a:t>
            </a:r>
            <a:r>
              <a:rPr sz="1800" b="1" spc="-75" dirty="0">
                <a:solidFill>
                  <a:srgbClr val="134F5C"/>
                </a:solidFill>
                <a:latin typeface="Verdana"/>
                <a:cs typeface="Verdana"/>
              </a:rPr>
              <a:t>de</a:t>
            </a:r>
            <a:r>
              <a:rPr sz="1800" b="1" spc="-60" dirty="0">
                <a:solidFill>
                  <a:srgbClr val="134F5C"/>
                </a:solidFill>
                <a:latin typeface="Verdana"/>
                <a:cs typeface="Verdana"/>
              </a:rPr>
              <a:t>r</a:t>
            </a:r>
            <a:r>
              <a:rPr sz="1800" b="1" spc="-150" dirty="0">
                <a:solidFill>
                  <a:srgbClr val="134F5C"/>
                </a:solidFill>
                <a:latin typeface="Verdana"/>
                <a:cs typeface="Verdana"/>
              </a:rPr>
              <a:t>s.</a:t>
            </a:r>
            <a:endParaRPr sz="1800">
              <a:latin typeface="Verdana"/>
              <a:cs typeface="Verdana"/>
            </a:endParaRPr>
          </a:p>
          <a:p>
            <a:pPr marL="469900" marR="121285" indent="-457200">
              <a:lnSpc>
                <a:spcPct val="100000"/>
              </a:lnSpc>
              <a:buFont typeface="MS PGothic"/>
              <a:buChar char="➢"/>
              <a:tabLst>
                <a:tab pos="469265" algn="l"/>
                <a:tab pos="469900" algn="l"/>
              </a:tabLst>
            </a:pPr>
            <a:r>
              <a:rPr sz="1800" b="1" spc="-30" dirty="0">
                <a:solidFill>
                  <a:srgbClr val="134F5C"/>
                </a:solidFill>
                <a:latin typeface="Verdana"/>
                <a:cs typeface="Verdana"/>
              </a:rPr>
              <a:t>Added</a:t>
            </a:r>
            <a:r>
              <a:rPr sz="1800" b="1" spc="-105" dirty="0">
                <a:solidFill>
                  <a:srgbClr val="134F5C"/>
                </a:solidFill>
                <a:latin typeface="Verdana"/>
                <a:cs typeface="Verdana"/>
              </a:rPr>
              <a:t> </a:t>
            </a:r>
            <a:r>
              <a:rPr sz="1800" b="1" spc="-65" dirty="0">
                <a:solidFill>
                  <a:srgbClr val="134F5C"/>
                </a:solidFill>
                <a:latin typeface="Verdana"/>
                <a:cs typeface="Verdana"/>
              </a:rPr>
              <a:t>new</a:t>
            </a:r>
            <a:r>
              <a:rPr sz="1800" b="1" spc="-100" dirty="0">
                <a:solidFill>
                  <a:srgbClr val="134F5C"/>
                </a:solidFill>
                <a:latin typeface="Verdana"/>
                <a:cs typeface="Verdana"/>
              </a:rPr>
              <a:t> </a:t>
            </a:r>
            <a:r>
              <a:rPr sz="1800" b="1" spc="-85" dirty="0">
                <a:solidFill>
                  <a:srgbClr val="134F5C"/>
                </a:solidFill>
                <a:latin typeface="Verdana"/>
                <a:cs typeface="Verdana"/>
              </a:rPr>
              <a:t>features</a:t>
            </a:r>
            <a:r>
              <a:rPr sz="1800" b="1" spc="-100" dirty="0">
                <a:solidFill>
                  <a:srgbClr val="134F5C"/>
                </a:solidFill>
                <a:latin typeface="Verdana"/>
                <a:cs typeface="Verdana"/>
              </a:rPr>
              <a:t> </a:t>
            </a:r>
            <a:r>
              <a:rPr sz="1800" b="1" spc="-35" dirty="0">
                <a:solidFill>
                  <a:srgbClr val="134F5C"/>
                </a:solidFill>
                <a:latin typeface="Verdana"/>
                <a:cs typeface="Verdana"/>
              </a:rPr>
              <a:t>from</a:t>
            </a:r>
            <a:r>
              <a:rPr sz="1800" b="1" spc="-100" dirty="0">
                <a:solidFill>
                  <a:srgbClr val="134F5C"/>
                </a:solidFill>
                <a:latin typeface="Verdana"/>
                <a:cs typeface="Verdana"/>
              </a:rPr>
              <a:t> </a:t>
            </a:r>
            <a:r>
              <a:rPr sz="1800" b="1" spc="-55" dirty="0">
                <a:solidFill>
                  <a:srgbClr val="134F5C"/>
                </a:solidFill>
                <a:latin typeface="Verdana"/>
                <a:cs typeface="Verdana"/>
              </a:rPr>
              <a:t>datetime</a:t>
            </a:r>
            <a:r>
              <a:rPr sz="1800" b="1" spc="-105" dirty="0">
                <a:solidFill>
                  <a:srgbClr val="134F5C"/>
                </a:solidFill>
                <a:latin typeface="Verdana"/>
                <a:cs typeface="Verdana"/>
              </a:rPr>
              <a:t> </a:t>
            </a:r>
            <a:r>
              <a:rPr sz="1800" b="1" spc="-45" dirty="0">
                <a:solidFill>
                  <a:srgbClr val="134F5C"/>
                </a:solidFill>
                <a:latin typeface="Verdana"/>
                <a:cs typeface="Verdana"/>
              </a:rPr>
              <a:t>column</a:t>
            </a:r>
            <a:r>
              <a:rPr sz="1800" b="1" spc="-100" dirty="0">
                <a:solidFill>
                  <a:srgbClr val="134F5C"/>
                </a:solidFill>
                <a:latin typeface="Verdana"/>
                <a:cs typeface="Verdana"/>
              </a:rPr>
              <a:t> </a:t>
            </a:r>
            <a:r>
              <a:rPr sz="1800" b="1" spc="-55" dirty="0">
                <a:solidFill>
                  <a:srgbClr val="134F5C"/>
                </a:solidFill>
                <a:latin typeface="Verdana"/>
                <a:cs typeface="Verdana"/>
              </a:rPr>
              <a:t>such</a:t>
            </a:r>
            <a:r>
              <a:rPr sz="1800" b="1" spc="-100" dirty="0">
                <a:solidFill>
                  <a:srgbClr val="134F5C"/>
                </a:solidFill>
                <a:latin typeface="Verdana"/>
                <a:cs typeface="Verdana"/>
              </a:rPr>
              <a:t> </a:t>
            </a:r>
            <a:r>
              <a:rPr sz="1800" b="1" spc="-105" dirty="0">
                <a:solidFill>
                  <a:srgbClr val="134F5C"/>
                </a:solidFill>
                <a:latin typeface="Verdana"/>
                <a:cs typeface="Verdana"/>
              </a:rPr>
              <a:t>as</a:t>
            </a:r>
            <a:r>
              <a:rPr sz="1800" b="1" spc="-100" dirty="0">
                <a:solidFill>
                  <a:srgbClr val="134F5C"/>
                </a:solidFill>
                <a:latin typeface="Verdana"/>
                <a:cs typeface="Verdana"/>
              </a:rPr>
              <a:t> </a:t>
            </a:r>
            <a:r>
              <a:rPr sz="1800" b="1" spc="-70" dirty="0">
                <a:solidFill>
                  <a:srgbClr val="134F5C"/>
                </a:solidFill>
                <a:latin typeface="Verdana"/>
                <a:cs typeface="Verdana"/>
              </a:rPr>
              <a:t>months,</a:t>
            </a:r>
            <a:r>
              <a:rPr sz="1800" b="1" spc="-105" dirty="0">
                <a:solidFill>
                  <a:srgbClr val="134F5C"/>
                </a:solidFill>
                <a:latin typeface="Verdana"/>
                <a:cs typeface="Verdana"/>
              </a:rPr>
              <a:t> </a:t>
            </a:r>
            <a:r>
              <a:rPr sz="1800" b="1" spc="-110" dirty="0">
                <a:solidFill>
                  <a:srgbClr val="134F5C"/>
                </a:solidFill>
                <a:latin typeface="Verdana"/>
                <a:cs typeface="Verdana"/>
              </a:rPr>
              <a:t>days, </a:t>
            </a:r>
            <a:r>
              <a:rPr sz="1800" b="1" spc="-600" dirty="0">
                <a:solidFill>
                  <a:srgbClr val="134F5C"/>
                </a:solidFill>
                <a:latin typeface="Verdana"/>
                <a:cs typeface="Verdana"/>
              </a:rPr>
              <a:t> </a:t>
            </a:r>
            <a:r>
              <a:rPr sz="1800" b="1" spc="-95" dirty="0">
                <a:solidFill>
                  <a:srgbClr val="134F5C"/>
                </a:solidFill>
                <a:latin typeface="Verdana"/>
                <a:cs typeface="Verdana"/>
              </a:rPr>
              <a:t>hours.</a:t>
            </a:r>
            <a:endParaRPr sz="1800">
              <a:latin typeface="Verdana"/>
              <a:cs typeface="Verdana"/>
            </a:endParaRPr>
          </a:p>
          <a:p>
            <a:pPr marL="469900" indent="-457200">
              <a:lnSpc>
                <a:spcPct val="100000"/>
              </a:lnSpc>
              <a:buFont typeface="MS PGothic"/>
              <a:buChar char="➢"/>
              <a:tabLst>
                <a:tab pos="469265" algn="l"/>
                <a:tab pos="469900" algn="l"/>
              </a:tabLst>
            </a:pPr>
            <a:r>
              <a:rPr sz="1800" b="1" spc="-30" dirty="0">
                <a:solidFill>
                  <a:srgbClr val="134F5C"/>
                </a:solidFill>
                <a:latin typeface="Verdana"/>
                <a:cs typeface="Verdana"/>
              </a:rPr>
              <a:t>A</a:t>
            </a:r>
            <a:r>
              <a:rPr sz="1800" b="1" spc="-25" dirty="0">
                <a:solidFill>
                  <a:srgbClr val="134F5C"/>
                </a:solidFill>
                <a:latin typeface="Verdana"/>
                <a:cs typeface="Verdana"/>
              </a:rPr>
              <a:t>dded</a:t>
            </a:r>
            <a:r>
              <a:rPr sz="1800" b="1" spc="-110" dirty="0">
                <a:solidFill>
                  <a:srgbClr val="134F5C"/>
                </a:solidFill>
                <a:latin typeface="Verdana"/>
                <a:cs typeface="Verdana"/>
              </a:rPr>
              <a:t> </a:t>
            </a:r>
            <a:r>
              <a:rPr sz="1800" b="1" spc="-215" dirty="0">
                <a:solidFill>
                  <a:srgbClr val="134F5C"/>
                </a:solidFill>
                <a:latin typeface="Verdana"/>
                <a:cs typeface="Verdana"/>
              </a:rPr>
              <a:t>T</a:t>
            </a:r>
            <a:r>
              <a:rPr sz="1800" b="1" spc="-65" dirty="0">
                <a:solidFill>
                  <a:srgbClr val="134F5C"/>
                </a:solidFill>
                <a:latin typeface="Verdana"/>
                <a:cs typeface="Verdana"/>
              </a:rPr>
              <a:t>otal</a:t>
            </a:r>
            <a:r>
              <a:rPr sz="1800" b="1" spc="-110" dirty="0">
                <a:solidFill>
                  <a:srgbClr val="134F5C"/>
                </a:solidFill>
                <a:latin typeface="Verdana"/>
                <a:cs typeface="Verdana"/>
              </a:rPr>
              <a:t> </a:t>
            </a:r>
            <a:r>
              <a:rPr sz="1800" b="1" spc="-15" dirty="0">
                <a:solidFill>
                  <a:srgbClr val="134F5C"/>
                </a:solidFill>
                <a:latin typeface="Verdana"/>
                <a:cs typeface="Verdana"/>
              </a:rPr>
              <a:t>A</a:t>
            </a:r>
            <a:r>
              <a:rPr sz="1800" b="1" spc="-20" dirty="0">
                <a:solidFill>
                  <a:srgbClr val="134F5C"/>
                </a:solidFill>
                <a:latin typeface="Verdana"/>
                <a:cs typeface="Verdana"/>
              </a:rPr>
              <a:t>m</a:t>
            </a:r>
            <a:r>
              <a:rPr sz="1800" b="1" spc="-45" dirty="0">
                <a:solidFill>
                  <a:srgbClr val="134F5C"/>
                </a:solidFill>
                <a:latin typeface="Verdana"/>
                <a:cs typeface="Verdana"/>
              </a:rPr>
              <a:t>ount</a:t>
            </a:r>
            <a:endParaRPr sz="1800">
              <a:latin typeface="Verdana"/>
              <a:cs typeface="Verdana"/>
            </a:endParaRPr>
          </a:p>
          <a:p>
            <a:pPr marL="469900" indent="-457200">
              <a:lnSpc>
                <a:spcPct val="100000"/>
              </a:lnSpc>
              <a:buFont typeface="MS PGothic"/>
              <a:buChar char="➢"/>
              <a:tabLst>
                <a:tab pos="469265" algn="l"/>
                <a:tab pos="469900" algn="l"/>
              </a:tabLst>
            </a:pPr>
            <a:r>
              <a:rPr sz="1800" b="1" spc="-20" dirty="0">
                <a:solidFill>
                  <a:srgbClr val="134F5C"/>
                </a:solidFill>
                <a:latin typeface="Verdana"/>
                <a:cs typeface="Verdana"/>
              </a:rPr>
              <a:t>C</a:t>
            </a:r>
            <a:r>
              <a:rPr sz="1800" b="1" spc="-50" dirty="0">
                <a:solidFill>
                  <a:srgbClr val="134F5C"/>
                </a:solidFill>
                <a:latin typeface="Verdana"/>
                <a:cs typeface="Verdana"/>
              </a:rPr>
              <a:t>o</a:t>
            </a:r>
            <a:r>
              <a:rPr sz="1800" b="1" spc="-70" dirty="0">
                <a:solidFill>
                  <a:srgbClr val="134F5C"/>
                </a:solidFill>
                <a:latin typeface="Verdana"/>
                <a:cs typeface="Verdana"/>
              </a:rPr>
              <a:t>n</a:t>
            </a:r>
            <a:r>
              <a:rPr sz="1800" b="1" spc="-125" dirty="0">
                <a:solidFill>
                  <a:srgbClr val="134F5C"/>
                </a:solidFill>
                <a:latin typeface="Verdana"/>
                <a:cs typeface="Verdana"/>
              </a:rPr>
              <a:t>v</a:t>
            </a:r>
            <a:r>
              <a:rPr sz="1800" b="1" spc="-105" dirty="0">
                <a:solidFill>
                  <a:srgbClr val="134F5C"/>
                </a:solidFill>
                <a:latin typeface="Verdana"/>
                <a:cs typeface="Verdana"/>
              </a:rPr>
              <a:t>e</a:t>
            </a:r>
            <a:r>
              <a:rPr sz="1800" b="1" spc="-55" dirty="0">
                <a:solidFill>
                  <a:srgbClr val="134F5C"/>
                </a:solidFill>
                <a:latin typeface="Verdana"/>
                <a:cs typeface="Verdana"/>
              </a:rPr>
              <a:t>r</a:t>
            </a:r>
            <a:r>
              <a:rPr sz="1800" b="1" spc="-75" dirty="0">
                <a:solidFill>
                  <a:srgbClr val="134F5C"/>
                </a:solidFill>
                <a:latin typeface="Verdana"/>
                <a:cs typeface="Verdana"/>
              </a:rPr>
              <a:t>t</a:t>
            </a:r>
            <a:r>
              <a:rPr sz="1800" b="1" spc="-40" dirty="0">
                <a:solidFill>
                  <a:srgbClr val="134F5C"/>
                </a:solidFill>
                <a:latin typeface="Verdana"/>
                <a:cs typeface="Verdana"/>
              </a:rPr>
              <a:t>ed</a:t>
            </a:r>
            <a:r>
              <a:rPr sz="1800" b="1" spc="-110" dirty="0">
                <a:solidFill>
                  <a:srgbClr val="134F5C"/>
                </a:solidFill>
                <a:latin typeface="Verdana"/>
                <a:cs typeface="Verdana"/>
              </a:rPr>
              <a:t> </a:t>
            </a:r>
            <a:r>
              <a:rPr sz="1800" b="1" spc="-60" dirty="0">
                <a:solidFill>
                  <a:srgbClr val="134F5C"/>
                </a:solidFill>
                <a:latin typeface="Verdana"/>
                <a:cs typeface="Verdana"/>
              </a:rPr>
              <a:t>data</a:t>
            </a:r>
            <a:r>
              <a:rPr sz="1800" b="1" spc="-110" dirty="0">
                <a:solidFill>
                  <a:srgbClr val="134F5C"/>
                </a:solidFill>
                <a:latin typeface="Verdana"/>
                <a:cs typeface="Verdana"/>
              </a:rPr>
              <a:t> </a:t>
            </a:r>
            <a:r>
              <a:rPr sz="1800" b="1" spc="-60" dirty="0">
                <a:solidFill>
                  <a:srgbClr val="134F5C"/>
                </a:solidFill>
                <a:latin typeface="Verdana"/>
                <a:cs typeface="Verdana"/>
              </a:rPr>
              <a:t>t</a:t>
            </a:r>
            <a:r>
              <a:rPr sz="1800" b="1" spc="-75" dirty="0">
                <a:solidFill>
                  <a:srgbClr val="134F5C"/>
                </a:solidFill>
                <a:latin typeface="Verdana"/>
                <a:cs typeface="Verdana"/>
              </a:rPr>
              <a:t>ypes</a:t>
            </a:r>
            <a:endParaRPr sz="1800">
              <a:latin typeface="Verdana"/>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28800" y="132160"/>
            <a:ext cx="5791200" cy="307777"/>
          </a:xfrm>
        </p:spPr>
        <p:txBody>
          <a:bodyPr/>
          <a:lstStyle/>
          <a:p>
            <a:r>
              <a:rPr lang="en-US" sz="1600" dirty="0" smtClean="0"/>
              <a:t>     </a:t>
            </a:r>
            <a:r>
              <a:rPr lang="en-US" sz="2000" dirty="0" smtClean="0"/>
              <a:t>ANALYSIS ON TOP COMPANIES</a:t>
            </a:r>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9" y="895350"/>
            <a:ext cx="4155855" cy="3429000"/>
          </a:xfrm>
          <a:prstGeom prst="rect">
            <a:avLst/>
          </a:prstGeom>
        </p:spPr>
      </p:pic>
      <p:sp>
        <p:nvSpPr>
          <p:cNvPr id="7" name="Rectangle 1"/>
          <p:cNvSpPr>
            <a:spLocks noChangeArrowheads="1"/>
          </p:cNvSpPr>
          <p:nvPr/>
        </p:nvSpPr>
        <p:spPr bwMode="auto">
          <a:xfrm>
            <a:off x="584869" y="1464990"/>
            <a:ext cx="3868047" cy="1397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accent5">
                    <a:lumMod val="50000"/>
                  </a:schemeClr>
                </a:solidFill>
                <a:effectLst/>
                <a:latin typeface="Arial Unicode MS" panose="020B0604020202020204" pitchFamily="34" charset="-128"/>
              </a:rPr>
              <a:t>1.WHITE HANGING HEART T-LIGHT HOLDER,</a:t>
            </a:r>
            <a:br>
              <a:rPr kumimoji="0" lang="en-US" sz="1400" b="1" i="0" u="none" strike="noStrike" cap="none" normalizeH="0" baseline="0" dirty="0" smtClean="0">
                <a:ln>
                  <a:noFill/>
                </a:ln>
                <a:solidFill>
                  <a:schemeClr val="accent5">
                    <a:lumMod val="50000"/>
                  </a:schemeClr>
                </a:solidFill>
                <a:effectLst/>
                <a:latin typeface="Arial Unicode MS" panose="020B0604020202020204" pitchFamily="34" charset="-128"/>
              </a:rPr>
            </a:br>
            <a:r>
              <a:rPr kumimoji="0" lang="en-US" sz="1400" b="1" i="0" u="none" strike="noStrike" cap="none" normalizeH="0" baseline="0" dirty="0" smtClean="0">
                <a:ln>
                  <a:noFill/>
                </a:ln>
                <a:solidFill>
                  <a:schemeClr val="accent5">
                    <a:lumMod val="50000"/>
                  </a:schemeClr>
                </a:solidFill>
                <a:effectLst/>
                <a:latin typeface="Arial Unicode MS" panose="020B0604020202020204" pitchFamily="34" charset="-128"/>
              </a:rPr>
              <a:t>2.REGENCY CAKESTAND 3 TIER</a:t>
            </a:r>
            <a:br>
              <a:rPr kumimoji="0" lang="en-US" sz="1400" b="1" i="0" u="none" strike="noStrike" cap="none" normalizeH="0" baseline="0" dirty="0" smtClean="0">
                <a:ln>
                  <a:noFill/>
                </a:ln>
                <a:solidFill>
                  <a:schemeClr val="accent5">
                    <a:lumMod val="50000"/>
                  </a:schemeClr>
                </a:solidFill>
                <a:effectLst/>
                <a:latin typeface="Arial Unicode MS" panose="020B0604020202020204" pitchFamily="34" charset="-128"/>
              </a:rPr>
            </a:br>
            <a:r>
              <a:rPr kumimoji="0" lang="en-US" sz="1400" b="1" i="0" u="none" strike="noStrike" cap="none" normalizeH="0" baseline="0" dirty="0" smtClean="0">
                <a:ln>
                  <a:noFill/>
                </a:ln>
                <a:solidFill>
                  <a:schemeClr val="accent5">
                    <a:lumMod val="50000"/>
                  </a:schemeClr>
                </a:solidFill>
                <a:effectLst/>
                <a:latin typeface="Arial Unicode MS" panose="020B0604020202020204" pitchFamily="34" charset="-128"/>
              </a:rPr>
              <a:t>3.JUMBO BAG RED RETROSPOT</a:t>
            </a:r>
            <a:br>
              <a:rPr kumimoji="0" lang="en-US" sz="1400" b="1" i="0" u="none" strike="noStrike" cap="none" normalizeH="0" baseline="0" dirty="0" smtClean="0">
                <a:ln>
                  <a:noFill/>
                </a:ln>
                <a:solidFill>
                  <a:schemeClr val="accent5">
                    <a:lumMod val="50000"/>
                  </a:schemeClr>
                </a:solidFill>
                <a:effectLst/>
                <a:latin typeface="Arial Unicode MS" panose="020B0604020202020204" pitchFamily="34" charset="-128"/>
              </a:rPr>
            </a:br>
            <a:r>
              <a:rPr kumimoji="0" lang="en-US" sz="1400" b="1" i="0" u="none" strike="noStrike" cap="none" normalizeH="0" baseline="0" dirty="0" smtClean="0">
                <a:ln>
                  <a:noFill/>
                </a:ln>
                <a:solidFill>
                  <a:schemeClr val="accent5">
                    <a:lumMod val="50000"/>
                  </a:schemeClr>
                </a:solidFill>
                <a:effectLst/>
                <a:latin typeface="Arial Unicode MS" panose="020B0604020202020204" pitchFamily="34" charset="-128"/>
              </a:rPr>
              <a:t>4.PARTY BUNTING</a:t>
            </a:r>
            <a:br>
              <a:rPr kumimoji="0" lang="en-US" sz="1400" b="1" i="0" u="none" strike="noStrike" cap="none" normalizeH="0" baseline="0" dirty="0" smtClean="0">
                <a:ln>
                  <a:noFill/>
                </a:ln>
                <a:solidFill>
                  <a:schemeClr val="accent5">
                    <a:lumMod val="50000"/>
                  </a:schemeClr>
                </a:solidFill>
                <a:effectLst/>
                <a:latin typeface="Arial Unicode MS" panose="020B0604020202020204" pitchFamily="34" charset="-128"/>
              </a:rPr>
            </a:br>
            <a:r>
              <a:rPr kumimoji="0" lang="en-US" sz="1400" b="1" i="0" u="none" strike="noStrike" cap="none" normalizeH="0" baseline="0" dirty="0" smtClean="0">
                <a:ln>
                  <a:noFill/>
                </a:ln>
                <a:solidFill>
                  <a:schemeClr val="accent5">
                    <a:lumMod val="50000"/>
                  </a:schemeClr>
                </a:solidFill>
                <a:effectLst/>
                <a:latin typeface="Arial Unicode MS" panose="020B0604020202020204" pitchFamily="34" charset="-128"/>
              </a:rPr>
              <a:t>5.LUNCH  BAG</a:t>
            </a:r>
            <a:r>
              <a:rPr kumimoji="0" lang="en-US" sz="1400" b="1" i="0" u="none" strike="noStrike" cap="none" normalizeH="0" dirty="0" smtClean="0">
                <a:ln>
                  <a:noFill/>
                </a:ln>
                <a:solidFill>
                  <a:schemeClr val="accent5">
                    <a:lumMod val="50000"/>
                  </a:schemeClr>
                </a:solidFill>
                <a:effectLst/>
                <a:latin typeface="Arial Unicode MS" panose="020B0604020202020204" pitchFamily="34" charset="-128"/>
              </a:rPr>
              <a:t> RED RETROSHOP</a:t>
            </a:r>
            <a:endParaRPr kumimoji="0" lang="en-US" sz="1400" b="1" i="0" u="none" strike="noStrike" cap="none" normalizeH="0" baseline="0" dirty="0" smtClean="0">
              <a:ln>
                <a:noFill/>
              </a:ln>
              <a:solidFill>
                <a:schemeClr val="accent5">
                  <a:lumMod val="50000"/>
                </a:schemeClr>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5398" y="121886"/>
            <a:ext cx="4800600" cy="320601"/>
          </a:xfrm>
          <a:prstGeom prst="rect">
            <a:avLst/>
          </a:prstGeom>
        </p:spPr>
        <p:txBody>
          <a:bodyPr vert="horz" wrap="square" lIns="0" tIns="12700" rIns="0" bIns="0" rtlCol="0">
            <a:spAutoFit/>
          </a:bodyPr>
          <a:lstStyle/>
          <a:p>
            <a:pPr marL="12700">
              <a:lnSpc>
                <a:spcPct val="100000"/>
              </a:lnSpc>
              <a:spcBef>
                <a:spcPts val="100"/>
              </a:spcBef>
            </a:pPr>
            <a:r>
              <a:rPr sz="2000" spc="-60" dirty="0"/>
              <a:t>ANA</a:t>
            </a:r>
            <a:r>
              <a:rPr sz="2000" spc="-320" dirty="0"/>
              <a:t>L</a:t>
            </a:r>
            <a:r>
              <a:rPr sz="2000" spc="-229" dirty="0"/>
              <a:t>Y</a:t>
            </a:r>
            <a:r>
              <a:rPr sz="2000" spc="-365" dirty="0"/>
              <a:t>SIS</a:t>
            </a:r>
            <a:r>
              <a:rPr sz="2000" spc="-180" dirty="0"/>
              <a:t> </a:t>
            </a:r>
            <a:r>
              <a:rPr sz="2000" spc="-70" dirty="0"/>
              <a:t>ON</a:t>
            </a:r>
            <a:r>
              <a:rPr sz="2000" spc="-180" dirty="0"/>
              <a:t> </a:t>
            </a:r>
            <a:r>
              <a:rPr lang="en-US" sz="2000" spc="-20" dirty="0" smtClean="0"/>
              <a:t>BOTTOM COMPANIES</a:t>
            </a:r>
            <a:endParaRPr sz="2000" spc="-185" dirty="0"/>
          </a:p>
        </p:txBody>
      </p:sp>
      <p:sp>
        <p:nvSpPr>
          <p:cNvPr id="4" name="object 4"/>
          <p:cNvSpPr txBox="1"/>
          <p:nvPr/>
        </p:nvSpPr>
        <p:spPr>
          <a:xfrm>
            <a:off x="73025" y="1373056"/>
            <a:ext cx="3188970" cy="869469"/>
          </a:xfrm>
          <a:prstGeom prst="rect">
            <a:avLst/>
          </a:prstGeom>
        </p:spPr>
        <p:txBody>
          <a:bodyPr vert="horz" wrap="square" lIns="0" tIns="12700" rIns="0" bIns="0" rtlCol="0">
            <a:spAutoFit/>
          </a:bodyPr>
          <a:lstStyle/>
          <a:p>
            <a:pPr marL="12700" marR="8255" algn="just">
              <a:lnSpc>
                <a:spcPct val="100000"/>
              </a:lnSpc>
              <a:spcBef>
                <a:spcPts val="100"/>
              </a:spcBef>
              <a:tabLst>
                <a:tab pos="469900" algn="l"/>
              </a:tabLst>
            </a:pPr>
            <a:r>
              <a:rPr lang="en-US" b="1" spc="-95" dirty="0" smtClean="0">
                <a:solidFill>
                  <a:srgbClr val="134F5C"/>
                </a:solidFill>
                <a:latin typeface="Verdana"/>
                <a:cs typeface="Verdana"/>
              </a:rPr>
              <a:t>Top bottom products are</a:t>
            </a:r>
          </a:p>
          <a:p>
            <a:pPr marL="12700" marR="8255" algn="just">
              <a:lnSpc>
                <a:spcPct val="100000"/>
              </a:lnSpc>
              <a:spcBef>
                <a:spcPts val="100"/>
              </a:spcBef>
              <a:tabLst>
                <a:tab pos="469900" algn="l"/>
              </a:tabLst>
            </a:pPr>
            <a:endParaRPr lang="en-US" b="1" spc="-95" dirty="0" smtClean="0">
              <a:solidFill>
                <a:srgbClr val="134F5C"/>
              </a:solidFill>
              <a:latin typeface="Verdana"/>
              <a:cs typeface="Verdana"/>
            </a:endParaRPr>
          </a:p>
          <a:p>
            <a:pPr marL="12700" marR="8255" algn="just">
              <a:lnSpc>
                <a:spcPct val="100000"/>
              </a:lnSpc>
              <a:spcBef>
                <a:spcPts val="100"/>
              </a:spcBef>
              <a:tabLst>
                <a:tab pos="469900" algn="l"/>
              </a:tabLst>
            </a:pPr>
            <a:r>
              <a:rPr lang="en-US" sz="1800" b="1" spc="-95" dirty="0">
                <a:solidFill>
                  <a:srgbClr val="134F5C"/>
                </a:solidFill>
                <a:latin typeface="Verdana"/>
                <a:cs typeface="Verdana"/>
              </a:rPr>
              <a:t>	</a:t>
            </a:r>
            <a:endParaRPr sz="1800" dirty="0">
              <a:latin typeface="Verdana"/>
              <a:cs typeface="Verdana"/>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742950"/>
            <a:ext cx="4722850" cy="3867150"/>
          </a:xfrm>
          <a:prstGeom prst="rect">
            <a:avLst/>
          </a:prstGeom>
        </p:spPr>
      </p:pic>
      <p:sp>
        <p:nvSpPr>
          <p:cNvPr id="6" name="Rectangle 1"/>
          <p:cNvSpPr>
            <a:spLocks noChangeArrowheads="1"/>
          </p:cNvSpPr>
          <p:nvPr/>
        </p:nvSpPr>
        <p:spPr bwMode="auto">
          <a:xfrm>
            <a:off x="457200" y="1568836"/>
            <a:ext cx="2587247" cy="1243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200" b="1" dirty="0" smtClean="0">
                <a:solidFill>
                  <a:schemeClr val="accent5">
                    <a:lumMod val="50000"/>
                  </a:schemeClr>
                </a:solidFill>
                <a:latin typeface="Arial Unicode MS" panose="020B0604020202020204" pitchFamily="34" charset="-128"/>
              </a:rPr>
              <a:t>1.</a:t>
            </a:r>
            <a:r>
              <a:rPr kumimoji="0" lang="en-US" sz="1200" b="1" i="0" u="none" strike="noStrike" cap="none" normalizeH="0" baseline="0" dirty="0" smtClean="0">
                <a:ln>
                  <a:noFill/>
                </a:ln>
                <a:solidFill>
                  <a:schemeClr val="accent5">
                    <a:lumMod val="50000"/>
                  </a:schemeClr>
                </a:solidFill>
                <a:effectLst/>
                <a:latin typeface="Arial Unicode MS" panose="020B0604020202020204" pitchFamily="34" charset="-128"/>
              </a:rPr>
              <a:t>Light Decoration Battery</a:t>
            </a:r>
            <a:r>
              <a:rPr kumimoji="0" lang="en-US" sz="1200" b="1" i="0" u="none" strike="noStrike" cap="none" normalizeH="0" dirty="0" smtClean="0">
                <a:ln>
                  <a:noFill/>
                </a:ln>
                <a:solidFill>
                  <a:schemeClr val="accent5">
                    <a:lumMod val="50000"/>
                  </a:schemeClr>
                </a:solidFill>
                <a:effectLst/>
                <a:latin typeface="Arial Unicode MS" panose="020B0604020202020204" pitchFamily="34" charset="-128"/>
              </a:rPr>
              <a:t> </a:t>
            </a:r>
            <a:r>
              <a:rPr kumimoji="0" lang="en-US" sz="1200" b="1" i="0" u="none" strike="noStrike" cap="none" normalizeH="0" baseline="0" dirty="0" smtClean="0">
                <a:ln>
                  <a:noFill/>
                </a:ln>
                <a:solidFill>
                  <a:schemeClr val="accent5">
                    <a:lumMod val="50000"/>
                  </a:schemeClr>
                </a:solidFill>
                <a:effectLst/>
                <a:latin typeface="Arial Unicode MS" panose="020B0604020202020204" pitchFamily="34" charset="-128"/>
              </a:rPr>
              <a:t>Operated   </a:t>
            </a:r>
            <a:br>
              <a:rPr kumimoji="0" lang="en-US" sz="1200" b="1" i="0" u="none" strike="noStrike" cap="none" normalizeH="0" baseline="0" dirty="0" smtClean="0">
                <a:ln>
                  <a:noFill/>
                </a:ln>
                <a:solidFill>
                  <a:schemeClr val="accent5">
                    <a:lumMod val="50000"/>
                  </a:schemeClr>
                </a:solidFill>
                <a:effectLst/>
                <a:latin typeface="Arial Unicode MS" panose="020B0604020202020204" pitchFamily="34" charset="-128"/>
              </a:rPr>
            </a:br>
            <a:r>
              <a:rPr kumimoji="0" lang="en-US" sz="1200" b="1" i="0" u="none" strike="noStrike" cap="none" normalizeH="0" baseline="0" dirty="0" smtClean="0">
                <a:ln>
                  <a:noFill/>
                </a:ln>
                <a:solidFill>
                  <a:schemeClr val="accent5">
                    <a:lumMod val="50000"/>
                  </a:schemeClr>
                </a:solidFill>
                <a:effectLst/>
                <a:latin typeface="Arial Unicode MS" panose="020B0604020202020204" pitchFamily="34" charset="-128"/>
              </a:rPr>
              <a:t>2.Water damaged    </a:t>
            </a:r>
            <a:br>
              <a:rPr kumimoji="0" lang="en-US" sz="1200" b="1" i="0" u="none" strike="noStrike" cap="none" normalizeH="0" baseline="0" dirty="0" smtClean="0">
                <a:ln>
                  <a:noFill/>
                </a:ln>
                <a:solidFill>
                  <a:schemeClr val="accent5">
                    <a:lumMod val="50000"/>
                  </a:schemeClr>
                </a:solidFill>
                <a:effectLst/>
                <a:latin typeface="Arial Unicode MS" panose="020B0604020202020204" pitchFamily="34" charset="-128"/>
              </a:rPr>
            </a:br>
            <a:r>
              <a:rPr kumimoji="0" lang="en-US" sz="1200" b="1" i="0" u="none" strike="noStrike" cap="none" normalizeH="0" baseline="0" dirty="0" smtClean="0">
                <a:ln>
                  <a:noFill/>
                </a:ln>
                <a:solidFill>
                  <a:schemeClr val="accent5">
                    <a:lumMod val="50000"/>
                  </a:schemeClr>
                </a:solidFill>
                <a:effectLst/>
                <a:latin typeface="Arial Unicode MS" panose="020B0604020202020204" pitchFamily="34" charset="-128"/>
              </a:rPr>
              <a:t>3.throw away    </a:t>
            </a:r>
            <a:br>
              <a:rPr kumimoji="0" lang="en-US" sz="1200" b="1" i="0" u="none" strike="noStrike" cap="none" normalizeH="0" baseline="0" dirty="0" smtClean="0">
                <a:ln>
                  <a:noFill/>
                </a:ln>
                <a:solidFill>
                  <a:schemeClr val="accent5">
                    <a:lumMod val="50000"/>
                  </a:schemeClr>
                </a:solidFill>
                <a:effectLst/>
                <a:latin typeface="Arial Unicode MS" panose="020B0604020202020204" pitchFamily="34" charset="-128"/>
              </a:rPr>
            </a:br>
            <a:r>
              <a:rPr kumimoji="0" lang="en-US" sz="1200" b="1" i="0" u="none" strike="noStrike" cap="none" normalizeH="0" baseline="0" dirty="0" smtClean="0">
                <a:ln>
                  <a:noFill/>
                </a:ln>
                <a:solidFill>
                  <a:schemeClr val="accent5">
                    <a:lumMod val="50000"/>
                  </a:schemeClr>
                </a:solidFill>
                <a:effectLst/>
                <a:latin typeface="Arial Unicode MS" panose="020B0604020202020204" pitchFamily="34" charset="-128"/>
              </a:rPr>
              <a:t>4.re dotcom quick fix.    </a:t>
            </a:r>
            <a:br>
              <a:rPr kumimoji="0" lang="en-US" sz="1200" b="1" i="0" u="none" strike="noStrike" cap="none" normalizeH="0" baseline="0" dirty="0" smtClean="0">
                <a:ln>
                  <a:noFill/>
                </a:ln>
                <a:solidFill>
                  <a:schemeClr val="accent5">
                    <a:lumMod val="50000"/>
                  </a:schemeClr>
                </a:solidFill>
                <a:effectLst/>
                <a:latin typeface="Arial Unicode MS" panose="020B0604020202020204" pitchFamily="34" charset="-128"/>
              </a:rPr>
            </a:br>
            <a:r>
              <a:rPr kumimoji="0" lang="en-US" sz="1200" b="1" i="0" u="none" strike="noStrike" cap="none" normalizeH="0" baseline="0" dirty="0" smtClean="0">
                <a:ln>
                  <a:noFill/>
                </a:ln>
                <a:solidFill>
                  <a:schemeClr val="accent5">
                    <a:lumMod val="50000"/>
                  </a:schemeClr>
                </a:solidFill>
                <a:effectLst/>
                <a:latin typeface="Arial Unicode MS" panose="020B0604020202020204" pitchFamily="34" charset="-128"/>
              </a:rPr>
              <a:t>5.Birthday</a:t>
            </a:r>
            <a:r>
              <a:rPr kumimoji="0" lang="en-US" sz="1200" b="1" i="0" u="none" strike="noStrike" cap="none" normalizeH="0" dirty="0" smtClean="0">
                <a:ln>
                  <a:noFill/>
                </a:ln>
                <a:solidFill>
                  <a:schemeClr val="accent5">
                    <a:lumMod val="50000"/>
                  </a:schemeClr>
                </a:solidFill>
                <a:effectLst/>
                <a:latin typeface="Arial Unicode MS" panose="020B0604020202020204" pitchFamily="34" charset="-128"/>
              </a:rPr>
              <a:t> banner tape</a:t>
            </a:r>
            <a:r>
              <a:rPr kumimoji="0" lang="en-US" sz="1200" b="1" i="0" u="none" strike="noStrike" cap="none" normalizeH="0" baseline="0" dirty="0" smtClean="0">
                <a:ln>
                  <a:noFill/>
                </a:ln>
                <a:solidFill>
                  <a:schemeClr val="accent5">
                    <a:lumMod val="50000"/>
                  </a:schemeClr>
                </a:solidFill>
                <a:effectLst/>
              </a:rPr>
              <a:t> </a:t>
            </a:r>
            <a:endParaRPr kumimoji="0" lang="en-US" sz="1200" b="1" i="0" u="none" strike="noStrike" cap="none" normalizeH="0" baseline="0" dirty="0" smtClean="0">
              <a:ln>
                <a:noFill/>
              </a:ln>
              <a:solidFill>
                <a:schemeClr val="accent5">
                  <a:lumMod val="50000"/>
                </a:schemeClr>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1075" y="132160"/>
            <a:ext cx="5455920" cy="482600"/>
          </a:xfrm>
          <a:prstGeom prst="rect">
            <a:avLst/>
          </a:prstGeom>
        </p:spPr>
        <p:txBody>
          <a:bodyPr vert="horz" wrap="square" lIns="0" tIns="12700" rIns="0" bIns="0" rtlCol="0">
            <a:spAutoFit/>
          </a:bodyPr>
          <a:lstStyle/>
          <a:p>
            <a:pPr marL="12700">
              <a:lnSpc>
                <a:spcPct val="100000"/>
              </a:lnSpc>
              <a:spcBef>
                <a:spcPts val="100"/>
              </a:spcBef>
            </a:pPr>
            <a:r>
              <a:rPr spc="-60" dirty="0"/>
              <a:t>ANA</a:t>
            </a:r>
            <a:r>
              <a:rPr spc="-320" dirty="0"/>
              <a:t>L</a:t>
            </a:r>
            <a:r>
              <a:rPr spc="-229" dirty="0"/>
              <a:t>Y</a:t>
            </a:r>
            <a:r>
              <a:rPr spc="-365" dirty="0"/>
              <a:t>SIS</a:t>
            </a:r>
            <a:r>
              <a:rPr spc="-180" dirty="0"/>
              <a:t> </a:t>
            </a:r>
            <a:r>
              <a:rPr spc="-70" dirty="0"/>
              <a:t>ON</a:t>
            </a:r>
            <a:r>
              <a:rPr spc="-180" dirty="0"/>
              <a:t> </a:t>
            </a:r>
            <a:r>
              <a:rPr spc="-250" dirty="0"/>
              <a:t>S</a:t>
            </a:r>
            <a:r>
              <a:rPr spc="-225" dirty="0"/>
              <a:t>T</a:t>
            </a:r>
            <a:r>
              <a:rPr spc="-30" dirty="0"/>
              <a:t>OCK</a:t>
            </a:r>
            <a:r>
              <a:rPr spc="-180" dirty="0"/>
              <a:t> </a:t>
            </a:r>
            <a:r>
              <a:rPr spc="-20" dirty="0"/>
              <a:t>C</a:t>
            </a:r>
            <a:r>
              <a:rPr spc="-25" dirty="0"/>
              <a:t>ODE</a:t>
            </a:r>
          </a:p>
        </p:txBody>
      </p:sp>
      <p:pic>
        <p:nvPicPr>
          <p:cNvPr id="3" name="object 3"/>
          <p:cNvPicPr/>
          <p:nvPr/>
        </p:nvPicPr>
        <p:blipFill>
          <a:blip r:embed="rId2" cstate="print"/>
          <a:stretch>
            <a:fillRect/>
          </a:stretch>
        </p:blipFill>
        <p:spPr>
          <a:xfrm>
            <a:off x="3730574" y="720875"/>
            <a:ext cx="5413425" cy="4117824"/>
          </a:xfrm>
          <a:prstGeom prst="rect">
            <a:avLst/>
          </a:prstGeom>
        </p:spPr>
      </p:pic>
      <p:pic>
        <p:nvPicPr>
          <p:cNvPr id="4" name="object 4"/>
          <p:cNvPicPr/>
          <p:nvPr/>
        </p:nvPicPr>
        <p:blipFill>
          <a:blip r:embed="rId3" cstate="print"/>
          <a:stretch>
            <a:fillRect/>
          </a:stretch>
        </p:blipFill>
        <p:spPr>
          <a:xfrm>
            <a:off x="1007600" y="1638300"/>
            <a:ext cx="1981199" cy="18287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TotalTime>
  <Words>1052</Words>
  <Application>Microsoft Office PowerPoint</Application>
  <PresentationFormat>On-screen Show (16:9)</PresentationFormat>
  <Paragraphs>103</Paragraphs>
  <Slides>35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 Unicode MS</vt:lpstr>
      <vt:lpstr>MS PGothic</vt:lpstr>
      <vt:lpstr>Arial</vt:lpstr>
      <vt:lpstr>Calibri</vt:lpstr>
      <vt:lpstr>MathJax_Main</vt:lpstr>
      <vt:lpstr>MathJax_Math-italic</vt:lpstr>
      <vt:lpstr>Roboto</vt:lpstr>
      <vt:lpstr>var(--colab-chrome-font-family)</vt:lpstr>
      <vt:lpstr>Verdana</vt:lpstr>
      <vt:lpstr>Office Theme</vt:lpstr>
      <vt:lpstr>PowerPoint Presentation</vt:lpstr>
      <vt:lpstr>CONTENT</vt:lpstr>
      <vt:lpstr>BUSINESS UNDERSTANDING</vt:lpstr>
      <vt:lpstr>DATA SUMMARY</vt:lpstr>
      <vt:lpstr>FEATURE SUMMARY</vt:lpstr>
      <vt:lpstr>INSIGHTS FROM OUR DATASET</vt:lpstr>
      <vt:lpstr>     ANALYSIS ON TOP COMPANIES</vt:lpstr>
      <vt:lpstr>ANALYSIS ON BOTTOM COMPANIES</vt:lpstr>
      <vt:lpstr>ANALYSIS ON STOCK CODE</vt:lpstr>
      <vt:lpstr>ANALYSIS ON COUNTRY BASED</vt:lpstr>
      <vt:lpstr>ANALYSIS LEAST COMPANY BASED</vt:lpstr>
      <vt:lpstr>    DISTRIBUTION</vt:lpstr>
      <vt:lpstr>  DISTRIBUTION</vt:lpstr>
      <vt:lpstr>ANALYSIS DAY WISE</vt:lpstr>
      <vt:lpstr>ANALYSIS HOUR WISE</vt:lpstr>
      <vt:lpstr>ANALYSIS NUMERICAL VARIABLE</vt:lpstr>
      <vt:lpstr>RFM MODEL</vt:lpstr>
      <vt:lpstr>RECENCY</vt:lpstr>
      <vt:lpstr>FREQUENCY</vt:lpstr>
      <vt:lpstr>MONETARY</vt:lpstr>
      <vt:lpstr>Calculation of Silhouette score </vt:lpstr>
      <vt:lpstr>SILHOUETTE SCORE AND ELBOW METHOD ON R&amp;M</vt:lpstr>
      <vt:lpstr>SILHOUETTE SCORE AND ELBOW METHOD ON F&amp;M</vt:lpstr>
      <vt:lpstr>SILHOUETTE ANALYSIS ON R, F AND M</vt:lpstr>
      <vt:lpstr>3D visualization of Recency Frequency and Monetary </vt:lpstr>
      <vt:lpstr>SILHOUETTE ANALYSIS ON R, F AND M</vt:lpstr>
      <vt:lpstr>ELBOW METHOD AND CLUSTER CHART ON RFM</vt:lpstr>
      <vt:lpstr>RFM ANALYSIS</vt:lpstr>
      <vt:lpstr>HIERARCHICAL CLUSTERING</vt:lpstr>
      <vt:lpstr>DBSCAN TO RECENCY ,FREQUENCY AND  MONETARY</vt:lpstr>
      <vt:lpstr>PowerPoint Presentation</vt:lpstr>
      <vt:lpstr>PowerPoint Presentation</vt:lpstr>
      <vt:lpstr>CONCLUSION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sanjay</dc:title>
  <dc:creator>KSA COMPUTER</dc:creator>
  <cp:lastModifiedBy>Windows User</cp:lastModifiedBy>
  <cp:revision>16</cp:revision>
  <dcterms:created xsi:type="dcterms:W3CDTF">2022-03-23T09:15:24Z</dcterms:created>
  <dcterms:modified xsi:type="dcterms:W3CDTF">2022-05-17T15:27:16Z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