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8E3A26-E793-40A4-AF06-E511842F1E63}"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DA886-3629-42C2-A27F-3BBB22495D82}" type="slidenum">
              <a:rPr lang="en-US" smtClean="0"/>
              <a:t>‹#›</a:t>
            </a:fld>
            <a:endParaRPr lang="en-US"/>
          </a:p>
        </p:txBody>
      </p:sp>
    </p:spTree>
    <p:extLst>
      <p:ext uri="{BB962C8B-B14F-4D97-AF65-F5344CB8AC3E}">
        <p14:creationId xmlns:p14="http://schemas.microsoft.com/office/powerpoint/2010/main" val="1261980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8E3A26-E793-40A4-AF06-E511842F1E63}"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DA886-3629-42C2-A27F-3BBB22495D82}" type="slidenum">
              <a:rPr lang="en-US" smtClean="0"/>
              <a:t>‹#›</a:t>
            </a:fld>
            <a:endParaRPr lang="en-US"/>
          </a:p>
        </p:txBody>
      </p:sp>
    </p:spTree>
    <p:extLst>
      <p:ext uri="{BB962C8B-B14F-4D97-AF65-F5344CB8AC3E}">
        <p14:creationId xmlns:p14="http://schemas.microsoft.com/office/powerpoint/2010/main" val="1605369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8E3A26-E793-40A4-AF06-E511842F1E63}"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DA886-3629-42C2-A27F-3BBB22495D82}" type="slidenum">
              <a:rPr lang="en-US" smtClean="0"/>
              <a:t>‹#›</a:t>
            </a:fld>
            <a:endParaRPr lang="en-US"/>
          </a:p>
        </p:txBody>
      </p:sp>
    </p:spTree>
    <p:extLst>
      <p:ext uri="{BB962C8B-B14F-4D97-AF65-F5344CB8AC3E}">
        <p14:creationId xmlns:p14="http://schemas.microsoft.com/office/powerpoint/2010/main" val="1318141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8E3A26-E793-40A4-AF06-E511842F1E63}"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DA886-3629-42C2-A27F-3BBB22495D82}" type="slidenum">
              <a:rPr lang="en-US" smtClean="0"/>
              <a:t>‹#›</a:t>
            </a:fld>
            <a:endParaRPr lang="en-US"/>
          </a:p>
        </p:txBody>
      </p:sp>
    </p:spTree>
    <p:extLst>
      <p:ext uri="{BB962C8B-B14F-4D97-AF65-F5344CB8AC3E}">
        <p14:creationId xmlns:p14="http://schemas.microsoft.com/office/powerpoint/2010/main" val="905800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8E3A26-E793-40A4-AF06-E511842F1E63}"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DA886-3629-42C2-A27F-3BBB22495D82}" type="slidenum">
              <a:rPr lang="en-US" smtClean="0"/>
              <a:t>‹#›</a:t>
            </a:fld>
            <a:endParaRPr lang="en-US"/>
          </a:p>
        </p:txBody>
      </p:sp>
    </p:spTree>
    <p:extLst>
      <p:ext uri="{BB962C8B-B14F-4D97-AF65-F5344CB8AC3E}">
        <p14:creationId xmlns:p14="http://schemas.microsoft.com/office/powerpoint/2010/main" val="102752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8E3A26-E793-40A4-AF06-E511842F1E63}"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BDA886-3629-42C2-A27F-3BBB22495D82}" type="slidenum">
              <a:rPr lang="en-US" smtClean="0"/>
              <a:t>‹#›</a:t>
            </a:fld>
            <a:endParaRPr lang="en-US"/>
          </a:p>
        </p:txBody>
      </p:sp>
    </p:spTree>
    <p:extLst>
      <p:ext uri="{BB962C8B-B14F-4D97-AF65-F5344CB8AC3E}">
        <p14:creationId xmlns:p14="http://schemas.microsoft.com/office/powerpoint/2010/main" val="3720976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8E3A26-E793-40A4-AF06-E511842F1E63}" type="datetimeFigureOut">
              <a:rPr lang="en-US" smtClean="0"/>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BDA886-3629-42C2-A27F-3BBB22495D82}" type="slidenum">
              <a:rPr lang="en-US" smtClean="0"/>
              <a:t>‹#›</a:t>
            </a:fld>
            <a:endParaRPr lang="en-US"/>
          </a:p>
        </p:txBody>
      </p:sp>
    </p:spTree>
    <p:extLst>
      <p:ext uri="{BB962C8B-B14F-4D97-AF65-F5344CB8AC3E}">
        <p14:creationId xmlns:p14="http://schemas.microsoft.com/office/powerpoint/2010/main" val="1556136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8E3A26-E793-40A4-AF06-E511842F1E63}" type="datetimeFigureOut">
              <a:rPr lang="en-US" smtClean="0"/>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BDA886-3629-42C2-A27F-3BBB22495D82}" type="slidenum">
              <a:rPr lang="en-US" smtClean="0"/>
              <a:t>‹#›</a:t>
            </a:fld>
            <a:endParaRPr lang="en-US"/>
          </a:p>
        </p:txBody>
      </p:sp>
    </p:spTree>
    <p:extLst>
      <p:ext uri="{BB962C8B-B14F-4D97-AF65-F5344CB8AC3E}">
        <p14:creationId xmlns:p14="http://schemas.microsoft.com/office/powerpoint/2010/main" val="1528380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E3A26-E793-40A4-AF06-E511842F1E63}" type="datetimeFigureOut">
              <a:rPr lang="en-US" smtClean="0"/>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BDA886-3629-42C2-A27F-3BBB22495D82}" type="slidenum">
              <a:rPr lang="en-US" smtClean="0"/>
              <a:t>‹#›</a:t>
            </a:fld>
            <a:endParaRPr lang="en-US"/>
          </a:p>
        </p:txBody>
      </p:sp>
    </p:spTree>
    <p:extLst>
      <p:ext uri="{BB962C8B-B14F-4D97-AF65-F5344CB8AC3E}">
        <p14:creationId xmlns:p14="http://schemas.microsoft.com/office/powerpoint/2010/main" val="3941157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8E3A26-E793-40A4-AF06-E511842F1E63}"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BDA886-3629-42C2-A27F-3BBB22495D82}" type="slidenum">
              <a:rPr lang="en-US" smtClean="0"/>
              <a:t>‹#›</a:t>
            </a:fld>
            <a:endParaRPr lang="en-US"/>
          </a:p>
        </p:txBody>
      </p:sp>
    </p:spTree>
    <p:extLst>
      <p:ext uri="{BB962C8B-B14F-4D97-AF65-F5344CB8AC3E}">
        <p14:creationId xmlns:p14="http://schemas.microsoft.com/office/powerpoint/2010/main" val="1149077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8E3A26-E793-40A4-AF06-E511842F1E63}"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BDA886-3629-42C2-A27F-3BBB22495D82}" type="slidenum">
              <a:rPr lang="en-US" smtClean="0"/>
              <a:t>‹#›</a:t>
            </a:fld>
            <a:endParaRPr lang="en-US"/>
          </a:p>
        </p:txBody>
      </p:sp>
    </p:spTree>
    <p:extLst>
      <p:ext uri="{BB962C8B-B14F-4D97-AF65-F5344CB8AC3E}">
        <p14:creationId xmlns:p14="http://schemas.microsoft.com/office/powerpoint/2010/main" val="737572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8E3A26-E793-40A4-AF06-E511842F1E63}" type="datetimeFigureOut">
              <a:rPr lang="en-US" smtClean="0"/>
              <a:t>4/17/2023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BDA886-3629-42C2-A27F-3BBB22495D82}" type="slidenum">
              <a:rPr lang="en-US" smtClean="0"/>
              <a:t>‹#›</a:t>
            </a:fld>
            <a:endParaRPr lang="en-US"/>
          </a:p>
        </p:txBody>
      </p:sp>
    </p:spTree>
    <p:extLst>
      <p:ext uri="{BB962C8B-B14F-4D97-AF65-F5344CB8AC3E}">
        <p14:creationId xmlns:p14="http://schemas.microsoft.com/office/powerpoint/2010/main" val="2238584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trailblazer.me/id/sowmiyaraji" TargetMode="External"/><Relationship Id="rId2" Type="http://schemas.openxmlformats.org/officeDocument/2006/relationships/hyperlink" Target="https://trailblazer.me/id/sneha4s" TargetMode="External"/><Relationship Id="rId1" Type="http://schemas.openxmlformats.org/officeDocument/2006/relationships/slideLayout" Target="../slideLayouts/slideLayout2.xml"/><Relationship Id="rId5" Type="http://schemas.openxmlformats.org/officeDocument/2006/relationships/hyperlink" Target="https://trailblazer.me/id/suganya4s" TargetMode="External"/><Relationship Id="rId4" Type="http://schemas.openxmlformats.org/officeDocument/2006/relationships/hyperlink" Target="https://trailblazer.me/id/subha4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78873" y="1592468"/>
            <a:ext cx="10515600" cy="1325562"/>
          </a:xfrm>
        </p:spPr>
        <p:style>
          <a:lnRef idx="2">
            <a:schemeClr val="dk1"/>
          </a:lnRef>
          <a:fillRef idx="1">
            <a:schemeClr val="lt1"/>
          </a:fillRef>
          <a:effectRef idx="0">
            <a:schemeClr val="dk1"/>
          </a:effectRef>
          <a:fontRef idx="minor">
            <a:schemeClr val="dk1"/>
          </a:fontRef>
        </p:style>
        <p:txBody>
          <a:bodyPr/>
          <a:lstStyle/>
          <a:p>
            <a:pPr algn="ctr"/>
            <a:r>
              <a:rPr lang="en-US" dirty="0" smtClean="0">
                <a:latin typeface="Algerian" panose="04020705040A02060702" pitchFamily="82" charset="0"/>
              </a:rPr>
              <a:t> A CRM APPLICATION FOR SCHOOL/COLLEGES</a:t>
            </a:r>
            <a:endParaRPr lang="en-US" dirty="0">
              <a:latin typeface="Algerian" panose="04020705040A02060702" pitchFamily="82" charset="0"/>
            </a:endParaRPr>
          </a:p>
        </p:txBody>
      </p:sp>
      <p:sp>
        <p:nvSpPr>
          <p:cNvPr id="5" name="Content Placeholder 4"/>
          <p:cNvSpPr>
            <a:spLocks noGrp="1"/>
          </p:cNvSpPr>
          <p:nvPr>
            <p:ph idx="4294967295"/>
          </p:nvPr>
        </p:nvSpPr>
        <p:spPr>
          <a:xfrm>
            <a:off x="1676400" y="4348163"/>
            <a:ext cx="10515600" cy="4351337"/>
          </a:xfrm>
        </p:spPr>
        <p:txBody>
          <a:bodyPr/>
          <a:lstStyle/>
          <a:p>
            <a:r>
              <a:rPr lang="en-US" dirty="0" smtClean="0"/>
              <a:t>TEAM LEADER SNEHA.M</a:t>
            </a:r>
          </a:p>
          <a:p>
            <a:r>
              <a:rPr lang="en-US" dirty="0" smtClean="0"/>
              <a:t>MEMBERS 1 SOWMIYA M</a:t>
            </a:r>
          </a:p>
          <a:p>
            <a:r>
              <a:rPr lang="en-US" dirty="0" smtClean="0"/>
              <a:t>                   2 SUGANYA M</a:t>
            </a:r>
          </a:p>
          <a:p>
            <a:r>
              <a:rPr lang="en-US" dirty="0" smtClean="0"/>
              <a:t>                   3 SUBASHINI A</a:t>
            </a:r>
          </a:p>
        </p:txBody>
      </p:sp>
    </p:spTree>
    <p:extLst>
      <p:ext uri="{BB962C8B-B14F-4D97-AF65-F5344CB8AC3E}">
        <p14:creationId xmlns:p14="http://schemas.microsoft.com/office/powerpoint/2010/main" val="639671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Algerian" panose="04020705040A02060702" pitchFamily="82" charset="0"/>
              </a:rPr>
              <a:t>6    Disadvantages </a:t>
            </a:r>
            <a:endParaRPr lang="en-US" sz="2800" b="1" dirty="0">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en-US" sz="2400" dirty="0" smtClean="0"/>
              <a:t>A Costly Project.</a:t>
            </a:r>
          </a:p>
          <a:p>
            <a:r>
              <a:rPr lang="en-US" sz="2400" dirty="0" smtClean="0"/>
              <a:t>Loss Of Collected Information Or Record.</a:t>
            </a:r>
          </a:p>
          <a:p>
            <a:r>
              <a:rPr lang="en-US" sz="2400" dirty="0" smtClean="0"/>
              <a:t>Not Suitable For Every Business.</a:t>
            </a:r>
          </a:p>
          <a:p>
            <a:r>
              <a:rPr lang="en-US" sz="2400" dirty="0" smtClean="0"/>
              <a:t>It Eliminates The Human Element.</a:t>
            </a:r>
          </a:p>
          <a:p>
            <a:endParaRPr lang="en-US" sz="2400" dirty="0"/>
          </a:p>
          <a:p>
            <a:pPr marL="514350" indent="-514350">
              <a:buAutoNum type="arabicPlain" startAt="7"/>
            </a:pPr>
            <a:r>
              <a:rPr lang="en-US" b="1" dirty="0" smtClean="0">
                <a:latin typeface="Algerian" panose="04020705040A02060702" pitchFamily="82" charset="0"/>
              </a:rPr>
              <a:t>applications  </a:t>
            </a:r>
          </a:p>
          <a:p>
            <a:pPr marL="514350" indent="-514350">
              <a:buAutoNum type="arabicPlain" startAt="7"/>
            </a:pPr>
            <a:endParaRPr lang="en-US" b="1" dirty="0">
              <a:latin typeface="Algerian" panose="04020705040A02060702" pitchFamily="82" charset="0"/>
            </a:endParaRPr>
          </a:p>
          <a:p>
            <a:pPr marL="0" indent="0">
              <a:buNone/>
            </a:pPr>
            <a:r>
              <a:rPr lang="en-US" b="1" dirty="0" smtClean="0">
                <a:latin typeface="Algerian" panose="04020705040A02060702" pitchFamily="82" charset="0"/>
              </a:rPr>
              <a:t>     </a:t>
            </a:r>
            <a:r>
              <a:rPr lang="en-US" sz="2400" b="1" dirty="0" smtClean="0">
                <a:latin typeface="+mj-lt"/>
              </a:rPr>
              <a:t>Customer Relationship Management Is A Set Of Integrated, Data Driven Software Solution That Help Manage, Track, And Store Information Related To Your Company’s Current And Potential Customers.            </a:t>
            </a:r>
            <a:endParaRPr lang="en-US" sz="2400" b="1" dirty="0">
              <a:latin typeface="+mj-lt"/>
            </a:endParaRPr>
          </a:p>
        </p:txBody>
      </p:sp>
    </p:spTree>
    <p:extLst>
      <p:ext uri="{BB962C8B-B14F-4D97-AF65-F5344CB8AC3E}">
        <p14:creationId xmlns:p14="http://schemas.microsoft.com/office/powerpoint/2010/main" val="35750016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Algerian" panose="04020705040A02060702" pitchFamily="82" charset="0"/>
              </a:rPr>
              <a:t>8    conclusion</a:t>
            </a:r>
            <a:endParaRPr lang="en-US" sz="2800" b="1"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marL="0" indent="0">
              <a:buNone/>
            </a:pPr>
            <a:r>
              <a:rPr lang="en-US" dirty="0" smtClean="0"/>
              <a:t>   </a:t>
            </a:r>
            <a:r>
              <a:rPr lang="en-US" sz="2400" dirty="0" smtClean="0"/>
              <a:t>             customer relationship management enables a company to align its strategy with the needs of the customer in order to best meet those needs and thus ensure long term customer loyalty.</a:t>
            </a:r>
          </a:p>
          <a:p>
            <a:pPr marL="0" indent="0">
              <a:buNone/>
            </a:pPr>
            <a:endParaRPr lang="en-US" sz="2400" dirty="0"/>
          </a:p>
          <a:p>
            <a:pPr marL="514350" indent="-514350">
              <a:buAutoNum type="arabicPlain" startAt="9"/>
            </a:pPr>
            <a:r>
              <a:rPr lang="en-US" b="1" dirty="0" smtClean="0">
                <a:latin typeface="Algerian" panose="04020705040A02060702" pitchFamily="82" charset="0"/>
              </a:rPr>
              <a:t>Future scope</a:t>
            </a:r>
          </a:p>
          <a:p>
            <a:pPr marL="514350" indent="-514350">
              <a:buAutoNum type="arabicPlain" startAt="9"/>
            </a:pPr>
            <a:endParaRPr lang="en-US" b="1" dirty="0">
              <a:latin typeface="Algerian" panose="04020705040A02060702" pitchFamily="82" charset="0"/>
            </a:endParaRPr>
          </a:p>
          <a:p>
            <a:pPr marL="0" indent="0">
              <a:buNone/>
            </a:pPr>
            <a:r>
              <a:rPr lang="en-US" sz="2400" b="1" dirty="0" smtClean="0">
                <a:latin typeface="+mj-lt"/>
              </a:rPr>
              <a:t>           The Future Of </a:t>
            </a:r>
            <a:r>
              <a:rPr lang="en-US" sz="2400" b="1" dirty="0" err="1" smtClean="0">
                <a:latin typeface="+mj-lt"/>
              </a:rPr>
              <a:t>Crm</a:t>
            </a:r>
            <a:r>
              <a:rPr lang="en-US" sz="2400" b="1" dirty="0" smtClean="0">
                <a:latin typeface="+mj-lt"/>
              </a:rPr>
              <a:t> Is About Which Companies Will Be Able To Pivot To Meet The Changing Needs And Trends Driven By Customer </a:t>
            </a:r>
            <a:r>
              <a:rPr lang="en-US" sz="2400" b="1" dirty="0" err="1" smtClean="0">
                <a:latin typeface="+mj-lt"/>
              </a:rPr>
              <a:t>Expections</a:t>
            </a:r>
            <a:r>
              <a:rPr lang="en-US" sz="2400" b="1" dirty="0" smtClean="0">
                <a:latin typeface="+mj-lt"/>
              </a:rPr>
              <a:t>. Customers Expect Organizations To Know A Lot About Them And Expect To Have Conversation.</a:t>
            </a:r>
          </a:p>
        </p:txBody>
      </p:sp>
    </p:spTree>
    <p:extLst>
      <p:ext uri="{BB962C8B-B14F-4D97-AF65-F5344CB8AC3E}">
        <p14:creationId xmlns:p14="http://schemas.microsoft.com/office/powerpoint/2010/main" val="1594495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90688"/>
            <a:ext cx="10550525" cy="4359275"/>
          </a:xfrm>
        </p:spPr>
        <p:txBody>
          <a:bodyPr/>
          <a:lstStyle/>
          <a:p>
            <a:pPr marL="0" indent="0">
              <a:buNone/>
            </a:pPr>
            <a:r>
              <a:rPr lang="en-US" dirty="0" smtClean="0"/>
              <a:t> </a:t>
            </a:r>
            <a:r>
              <a:rPr lang="en-US" sz="2000" b="1" dirty="0" smtClean="0"/>
              <a:t>1.1 OVERVIEW</a:t>
            </a:r>
          </a:p>
          <a:p>
            <a:pPr marL="0" indent="0">
              <a:buNone/>
            </a:pPr>
            <a:r>
              <a:rPr lang="en-US" sz="1600" dirty="0" smtClean="0"/>
              <a:t>           </a:t>
            </a:r>
            <a:r>
              <a:rPr lang="en-US" sz="2000" dirty="0" smtClean="0"/>
              <a:t>An Education Customer Relationship Management Software Manages All Your Institution’s Interactions With Prospective And Current Students. It Also Supports Managing Communications With Alumni, employees, donors and other Members Of The Education Sector In Your Institution.   </a:t>
            </a:r>
          </a:p>
          <a:p>
            <a:pPr marL="0" indent="0">
              <a:buNone/>
            </a:pPr>
            <a:endParaRPr lang="en-US" sz="2000" dirty="0" smtClean="0"/>
          </a:p>
          <a:p>
            <a:pPr marL="0" indent="0">
              <a:buNone/>
            </a:pPr>
            <a:r>
              <a:rPr lang="en-US" dirty="0" smtClean="0"/>
              <a:t> </a:t>
            </a:r>
            <a:r>
              <a:rPr lang="en-US" sz="2000" b="1" dirty="0" smtClean="0"/>
              <a:t>1.2 PURPOSE</a:t>
            </a:r>
          </a:p>
          <a:p>
            <a:pPr marL="0" indent="0">
              <a:buNone/>
            </a:pPr>
            <a:r>
              <a:rPr lang="en-US" sz="2000" b="1" dirty="0"/>
              <a:t> </a:t>
            </a:r>
            <a:r>
              <a:rPr lang="en-US" sz="2000" b="1" dirty="0" smtClean="0"/>
              <a:t>  </a:t>
            </a:r>
            <a:r>
              <a:rPr lang="en-US" sz="2000" dirty="0" smtClean="0"/>
              <a:t>       A CRM Tool Lets You Store Customer And Prospect Contact Information, Identify Sales Opportunities, Record Service Issues, And Manage Campaign's All In One Central Location And Make Information About Every Customer Interaction Available To Anyone At Your Company Who Might Need It.</a:t>
            </a:r>
          </a:p>
          <a:p>
            <a:pPr marL="0" indent="0">
              <a:buNone/>
            </a:pPr>
            <a:endParaRPr lang="en-US" sz="2000" dirty="0"/>
          </a:p>
          <a:p>
            <a:pPr marL="0" indent="0">
              <a:buNone/>
            </a:pPr>
            <a:endParaRPr lang="en-US" sz="1600" dirty="0"/>
          </a:p>
        </p:txBody>
      </p:sp>
      <p:sp>
        <p:nvSpPr>
          <p:cNvPr id="2" name="Title 1"/>
          <p:cNvSpPr>
            <a:spLocks noGrp="1"/>
          </p:cNvSpPr>
          <p:nvPr>
            <p:ph type="title" idx="4294967295"/>
          </p:nvPr>
        </p:nvSpPr>
        <p:spPr>
          <a:xfrm>
            <a:off x="0" y="365125"/>
            <a:ext cx="10515600" cy="1325563"/>
          </a:xfrm>
        </p:spPr>
        <p:txBody>
          <a:bodyPr>
            <a:normAutofit/>
          </a:bodyPr>
          <a:lstStyle/>
          <a:p>
            <a:r>
              <a:rPr lang="en-US" sz="2400" dirty="0" smtClean="0">
                <a:latin typeface="Algerian" panose="04020705040A02060702" pitchFamily="82" charset="0"/>
              </a:rPr>
              <a:t>INTRODUCTION</a:t>
            </a:r>
            <a:endParaRPr lang="en-US" sz="2400" dirty="0">
              <a:latin typeface="Algerian" panose="04020705040A02060702" pitchFamily="82" charset="0"/>
            </a:endParaRPr>
          </a:p>
        </p:txBody>
      </p:sp>
    </p:spTree>
    <p:extLst>
      <p:ext uri="{BB962C8B-B14F-4D97-AF65-F5344CB8AC3E}">
        <p14:creationId xmlns:p14="http://schemas.microsoft.com/office/powerpoint/2010/main" val="4065983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Algerian" panose="04020705040A02060702" pitchFamily="82" charset="0"/>
              </a:rPr>
              <a:t>2      PROBLEM DEFINITION &amp; DESIGN THINKING</a:t>
            </a:r>
            <a:endParaRPr lang="en-US" sz="2800" b="1" dirty="0">
              <a:latin typeface="Algerian" panose="04020705040A02060702" pitchFamily="82" charset="0"/>
            </a:endParaRPr>
          </a:p>
        </p:txBody>
      </p:sp>
      <p:sp>
        <p:nvSpPr>
          <p:cNvPr id="3" name="Content Placeholder 2"/>
          <p:cNvSpPr>
            <a:spLocks noGrp="1"/>
          </p:cNvSpPr>
          <p:nvPr>
            <p:ph idx="1"/>
          </p:nvPr>
        </p:nvSpPr>
        <p:spPr/>
        <p:txBody>
          <a:bodyPr>
            <a:normAutofit/>
          </a:bodyPr>
          <a:lstStyle/>
          <a:p>
            <a:r>
              <a:rPr lang="en-US" sz="2400" b="1" dirty="0" smtClean="0"/>
              <a:t>2.1 EMPATHY MAP</a:t>
            </a:r>
          </a:p>
          <a:p>
            <a:pPr marL="0" indent="0">
              <a:buNone/>
            </a:pPr>
            <a:endParaRPr lang="en-US" sz="2400"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3857" y="2339439"/>
            <a:ext cx="3946164" cy="4352306"/>
          </a:xfrm>
          <a:prstGeom prst="rect">
            <a:avLst/>
          </a:prstGeom>
        </p:spPr>
      </p:pic>
    </p:spTree>
    <p:extLst>
      <p:ext uri="{BB962C8B-B14F-4D97-AF65-F5344CB8AC3E}">
        <p14:creationId xmlns:p14="http://schemas.microsoft.com/office/powerpoint/2010/main" val="15469710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2.2  BRAINSTORMING</a:t>
            </a:r>
            <a:endParaRPr lang="en-US" sz="2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540" y="1441120"/>
            <a:ext cx="8886189" cy="5304063"/>
          </a:xfrm>
          <a:prstGeom prst="rect">
            <a:avLst/>
          </a:prstGeom>
        </p:spPr>
      </p:pic>
    </p:spTree>
    <p:extLst>
      <p:ext uri="{BB962C8B-B14F-4D97-AF65-F5344CB8AC3E}">
        <p14:creationId xmlns:p14="http://schemas.microsoft.com/office/powerpoint/2010/main" val="3027950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195" y="222621"/>
            <a:ext cx="10515600" cy="1325563"/>
          </a:xfrm>
        </p:spPr>
        <p:txBody>
          <a:bodyPr>
            <a:normAutofit/>
          </a:bodyPr>
          <a:lstStyle/>
          <a:p>
            <a:r>
              <a:rPr lang="en-US" sz="2800" b="1" dirty="0" smtClean="0">
                <a:latin typeface="Algerian" panose="04020705040A02060702" pitchFamily="82" charset="0"/>
              </a:rPr>
              <a:t>3   result</a:t>
            </a:r>
            <a:endParaRPr lang="en-US" sz="2800" b="1" dirty="0">
              <a:latin typeface="Algerian" panose="04020705040A02060702" pitchFamily="82" charset="0"/>
            </a:endParaRPr>
          </a:p>
        </p:txBody>
      </p:sp>
      <p:sp>
        <p:nvSpPr>
          <p:cNvPr id="3" name="Content Placeholder 2"/>
          <p:cNvSpPr>
            <a:spLocks noGrp="1"/>
          </p:cNvSpPr>
          <p:nvPr>
            <p:ph idx="1"/>
          </p:nvPr>
        </p:nvSpPr>
        <p:spPr>
          <a:xfrm>
            <a:off x="897577" y="1291235"/>
            <a:ext cx="10515600" cy="4351338"/>
          </a:xfrm>
        </p:spPr>
        <p:txBody>
          <a:bodyPr>
            <a:normAutofit/>
          </a:bodyPr>
          <a:lstStyle/>
          <a:p>
            <a:pPr marL="0" indent="0">
              <a:buNone/>
            </a:pPr>
            <a:r>
              <a:rPr lang="en-US" sz="2000" b="1" dirty="0" smtClean="0"/>
              <a:t>    3.1     DATA MODEL</a:t>
            </a:r>
            <a:endParaRPr lang="en-US" sz="2000" b="1" dirty="0"/>
          </a:p>
          <a:p>
            <a:endParaRPr lang="en-US" sz="2000" b="1" dirty="0"/>
          </a:p>
        </p:txBody>
      </p:sp>
      <p:graphicFrame>
        <p:nvGraphicFramePr>
          <p:cNvPr id="4" name="Table 3"/>
          <p:cNvGraphicFramePr>
            <a:graphicFrameLocks noGrp="1"/>
          </p:cNvGraphicFramePr>
          <p:nvPr>
            <p:extLst>
              <p:ext uri="{D42A27DB-BD31-4B8C-83A1-F6EECF244321}">
                <p14:modId xmlns:p14="http://schemas.microsoft.com/office/powerpoint/2010/main" val="998112641"/>
              </p:ext>
            </p:extLst>
          </p:nvPr>
        </p:nvGraphicFramePr>
        <p:xfrm>
          <a:off x="1151906" y="1786466"/>
          <a:ext cx="9008094" cy="4305576"/>
        </p:xfrm>
        <a:graphic>
          <a:graphicData uri="http://schemas.openxmlformats.org/drawingml/2006/table">
            <a:tbl>
              <a:tblPr firstRow="1" bandRow="1">
                <a:tableStyleId>{F5AB1C69-6EDB-4FF4-983F-18BD219EF322}</a:tableStyleId>
              </a:tblPr>
              <a:tblGrid>
                <a:gridCol w="2648198"/>
                <a:gridCol w="6359896"/>
              </a:tblGrid>
              <a:tr h="671726">
                <a:tc>
                  <a:txBody>
                    <a:bodyPr/>
                    <a:lstStyle/>
                    <a:p>
                      <a:r>
                        <a:rPr lang="en-US" b="1" dirty="0" smtClean="0">
                          <a:solidFill>
                            <a:schemeClr val="tx1"/>
                          </a:solidFill>
                        </a:rPr>
                        <a:t>Object</a:t>
                      </a:r>
                      <a:r>
                        <a:rPr lang="en-US" b="1" baseline="0" dirty="0" smtClean="0">
                          <a:solidFill>
                            <a:schemeClr val="tx1"/>
                          </a:solidFill>
                        </a:rPr>
                        <a:t> Name</a:t>
                      </a:r>
                      <a:endParaRPr lang="en-US" b="1" dirty="0">
                        <a:solidFill>
                          <a:schemeClr val="tx1"/>
                        </a:solidFill>
                      </a:endParaRPr>
                    </a:p>
                  </a:txBody>
                  <a:tcPr/>
                </a:tc>
                <a:tc>
                  <a:txBody>
                    <a:bodyPr/>
                    <a:lstStyle/>
                    <a:p>
                      <a:r>
                        <a:rPr lang="en-US" dirty="0" smtClean="0">
                          <a:solidFill>
                            <a:schemeClr val="tx1"/>
                          </a:solidFill>
                        </a:rPr>
                        <a:t>Field</a:t>
                      </a:r>
                      <a:r>
                        <a:rPr lang="en-US" baseline="0" dirty="0" smtClean="0">
                          <a:solidFill>
                            <a:schemeClr val="tx1"/>
                          </a:solidFill>
                        </a:rPr>
                        <a:t> In The Object</a:t>
                      </a:r>
                      <a:endParaRPr lang="en-US" dirty="0">
                        <a:solidFill>
                          <a:schemeClr val="tx1"/>
                        </a:solidFill>
                      </a:endParaRPr>
                    </a:p>
                  </a:txBody>
                  <a:tcPr/>
                </a:tc>
              </a:tr>
              <a:tr h="1733798">
                <a:tc>
                  <a:txBody>
                    <a:bodyPr/>
                    <a:lstStyle/>
                    <a:p>
                      <a:endParaRPr lang="en-US" dirty="0" smtClean="0"/>
                    </a:p>
                    <a:p>
                      <a:r>
                        <a:rPr lang="en-US" smtClean="0">
                          <a:solidFill>
                            <a:schemeClr val="tx1"/>
                          </a:solidFill>
                        </a:rPr>
                        <a:t>Obj1</a:t>
                      </a:r>
                    </a:p>
                    <a:p>
                      <a:r>
                        <a:rPr lang="en-US" smtClean="0">
                          <a:solidFill>
                            <a:schemeClr val="tx1"/>
                          </a:solidFill>
                        </a:rPr>
                        <a:t>School management</a:t>
                      </a:r>
                      <a:endParaRPr lang="en-US" dirty="0">
                        <a:solidFill>
                          <a:schemeClr val="tx1"/>
                        </a:solidFill>
                      </a:endParaRPr>
                    </a:p>
                  </a:txBody>
                  <a:tcPr/>
                </a:tc>
                <a:tc>
                  <a:txBody>
                    <a:bodyPr/>
                    <a:lstStyle/>
                    <a:p>
                      <a:endParaRPr lang="en-US" dirty="0"/>
                    </a:p>
                  </a:txBody>
                  <a:tcPr/>
                </a:tc>
              </a:tr>
              <a:tr h="1900052">
                <a:tc>
                  <a:txBody>
                    <a:bodyPr/>
                    <a:lstStyle/>
                    <a:p>
                      <a:r>
                        <a:rPr lang="en-US" dirty="0" smtClean="0"/>
                        <a:t> </a:t>
                      </a:r>
                    </a:p>
                    <a:p>
                      <a:r>
                        <a:rPr lang="en-US" dirty="0" smtClean="0">
                          <a:solidFill>
                            <a:schemeClr val="tx1"/>
                          </a:solidFill>
                        </a:rPr>
                        <a:t>Obj2</a:t>
                      </a:r>
                    </a:p>
                    <a:p>
                      <a:r>
                        <a:rPr lang="en-US" dirty="0" smtClean="0">
                          <a:solidFill>
                            <a:schemeClr val="tx1"/>
                          </a:solidFill>
                        </a:rPr>
                        <a:t>Field for school</a:t>
                      </a:r>
                      <a:endParaRPr lang="en-US" dirty="0">
                        <a:solidFill>
                          <a:schemeClr val="tx1"/>
                        </a:solidFill>
                      </a:endParaRPr>
                    </a:p>
                  </a:txBody>
                  <a:tcPr/>
                </a:tc>
                <a:tc>
                  <a:txBody>
                    <a:bodyPr/>
                    <a:lstStyle/>
                    <a:p>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94716661"/>
              </p:ext>
            </p:extLst>
          </p:nvPr>
        </p:nvGraphicFramePr>
        <p:xfrm>
          <a:off x="3918856" y="2624447"/>
          <a:ext cx="6169892" cy="1383651"/>
        </p:xfrm>
        <a:graphic>
          <a:graphicData uri="http://schemas.openxmlformats.org/drawingml/2006/table">
            <a:tbl>
              <a:tblPr firstRow="1" bandRow="1">
                <a:effectLst>
                  <a:outerShdw blurRad="50800" dist="38100" dir="2700000" algn="tl" rotWithShape="0">
                    <a:prstClr val="black">
                      <a:alpha val="40000"/>
                    </a:prstClr>
                  </a:outerShdw>
                </a:effectLst>
                <a:tableStyleId>{F5AB1C69-6EDB-4FF4-983F-18BD219EF322}</a:tableStyleId>
              </a:tblPr>
              <a:tblGrid>
                <a:gridCol w="3084946"/>
                <a:gridCol w="3084946"/>
              </a:tblGrid>
              <a:tr h="495025">
                <a:tc>
                  <a:txBody>
                    <a:bodyPr/>
                    <a:lstStyle/>
                    <a:p>
                      <a:r>
                        <a:rPr lang="en-US" b="1" dirty="0" smtClean="0">
                          <a:solidFill>
                            <a:schemeClr val="tx1"/>
                          </a:solidFill>
                        </a:rPr>
                        <a:t>Field Label</a:t>
                      </a:r>
                      <a:endParaRPr lang="en-US" b="1" dirty="0">
                        <a:solidFill>
                          <a:schemeClr val="tx1"/>
                        </a:solidFill>
                      </a:endParaRPr>
                    </a:p>
                  </a:txBody>
                  <a:tcPr>
                    <a:lnB w="38100" cmpd="sng">
                      <a:noFill/>
                    </a:lnB>
                  </a:tcPr>
                </a:tc>
                <a:tc>
                  <a:txBody>
                    <a:bodyPr/>
                    <a:lstStyle/>
                    <a:p>
                      <a:r>
                        <a:rPr lang="en-US" dirty="0" smtClean="0">
                          <a:solidFill>
                            <a:schemeClr val="tx1"/>
                          </a:solidFill>
                        </a:rPr>
                        <a:t>Data Type</a:t>
                      </a:r>
                      <a:endParaRPr lang="en-US" dirty="0">
                        <a:solidFill>
                          <a:schemeClr val="tx1"/>
                        </a:solidFill>
                      </a:endParaRPr>
                    </a:p>
                  </a:txBody>
                  <a:tcPr/>
                </a:tc>
              </a:tr>
              <a:tr h="455001">
                <a:tc>
                  <a:txBody>
                    <a:bodyPr/>
                    <a:lstStyle/>
                    <a:p>
                      <a:r>
                        <a:rPr lang="en-US" dirty="0" smtClean="0"/>
                        <a:t>school</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dirty="0" smtClean="0"/>
                        <a:t>custom</a:t>
                      </a:r>
                      <a:endParaRPr lang="en-US" dirty="0"/>
                    </a:p>
                  </a:txBody>
                  <a:tcPr>
                    <a:lnL w="12700" cmpd="sng">
                      <a:noFill/>
                    </a:lnL>
                  </a:tcPr>
                </a:tc>
              </a:tr>
              <a:tr h="433625">
                <a:tc>
                  <a:txBody>
                    <a:bodyPr/>
                    <a:lstStyle/>
                    <a:p>
                      <a:r>
                        <a:rPr lang="en-US" dirty="0" smtClean="0"/>
                        <a:t>students</a:t>
                      </a:r>
                      <a:endParaRPr lang="en-US" dirty="0"/>
                    </a:p>
                  </a:txBody>
                  <a:tcPr>
                    <a:lnT w="12700" cmpd="sng">
                      <a:noFill/>
                    </a:lnT>
                  </a:tcPr>
                </a:tc>
                <a:tc>
                  <a:txBody>
                    <a:bodyPr/>
                    <a:lstStyle/>
                    <a:p>
                      <a:r>
                        <a:rPr lang="en-US" dirty="0" smtClean="0"/>
                        <a:t>custom</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73232374"/>
              </p:ext>
            </p:extLst>
          </p:nvPr>
        </p:nvGraphicFramePr>
        <p:xfrm>
          <a:off x="3906981" y="4370120"/>
          <a:ext cx="6205518" cy="1531706"/>
        </p:xfrm>
        <a:graphic>
          <a:graphicData uri="http://schemas.openxmlformats.org/drawingml/2006/table">
            <a:tbl>
              <a:tblPr firstRow="1" bandRow="1">
                <a:effectLst>
                  <a:outerShdw blurRad="50800" dist="38100" dir="2700000" algn="tl" rotWithShape="0">
                    <a:prstClr val="black">
                      <a:alpha val="40000"/>
                    </a:prstClr>
                  </a:outerShdw>
                </a:effectLst>
                <a:tableStyleId>{F5AB1C69-6EDB-4FF4-983F-18BD219EF322}</a:tableStyleId>
              </a:tblPr>
              <a:tblGrid>
                <a:gridCol w="3102759"/>
                <a:gridCol w="3102759"/>
              </a:tblGrid>
              <a:tr h="509268">
                <a:tc>
                  <a:txBody>
                    <a:bodyPr/>
                    <a:lstStyle/>
                    <a:p>
                      <a:r>
                        <a:rPr lang="en-US" dirty="0" smtClean="0">
                          <a:solidFill>
                            <a:schemeClr val="tx1"/>
                          </a:solidFill>
                        </a:rPr>
                        <a:t>Field</a:t>
                      </a:r>
                      <a:r>
                        <a:rPr lang="en-US" baseline="0" dirty="0" smtClean="0">
                          <a:solidFill>
                            <a:schemeClr val="tx1"/>
                          </a:solidFill>
                        </a:rPr>
                        <a:t> label</a:t>
                      </a:r>
                      <a:endParaRPr lang="en-US" b="1" dirty="0">
                        <a:solidFill>
                          <a:schemeClr val="tx1"/>
                        </a:solidFill>
                      </a:endParaRPr>
                    </a:p>
                  </a:txBody>
                  <a:tcPr/>
                </a:tc>
                <a:tc>
                  <a:txBody>
                    <a:bodyPr/>
                    <a:lstStyle/>
                    <a:p>
                      <a:r>
                        <a:rPr lang="en-US" dirty="0" smtClean="0">
                          <a:solidFill>
                            <a:schemeClr val="tx1"/>
                          </a:solidFill>
                        </a:rPr>
                        <a:t>Data type</a:t>
                      </a:r>
                      <a:endParaRPr lang="en-US" dirty="0">
                        <a:solidFill>
                          <a:schemeClr val="tx1"/>
                        </a:solidFill>
                      </a:endParaRPr>
                    </a:p>
                  </a:txBody>
                  <a:tcPr/>
                </a:tc>
              </a:tr>
              <a:tr h="476384">
                <a:tc>
                  <a:txBody>
                    <a:bodyPr/>
                    <a:lstStyle/>
                    <a:p>
                      <a:r>
                        <a:rPr lang="en-US" dirty="0" smtClean="0"/>
                        <a:t>Enter address</a:t>
                      </a:r>
                      <a:endParaRPr lang="en-US" dirty="0"/>
                    </a:p>
                  </a:txBody>
                  <a:tcPr/>
                </a:tc>
                <a:tc>
                  <a:txBody>
                    <a:bodyPr/>
                    <a:lstStyle/>
                    <a:p>
                      <a:r>
                        <a:rPr lang="en-US" dirty="0" smtClean="0"/>
                        <a:t>Area text</a:t>
                      </a:r>
                      <a:endParaRPr lang="en-US" dirty="0"/>
                    </a:p>
                  </a:txBody>
                  <a:tcPr/>
                </a:tc>
              </a:tr>
              <a:tr h="546054">
                <a:tc>
                  <a:txBody>
                    <a:bodyPr/>
                    <a:lstStyle/>
                    <a:p>
                      <a:r>
                        <a:rPr lang="en-US" dirty="0" smtClean="0"/>
                        <a:t>Enter phone number</a:t>
                      </a:r>
                      <a:endParaRPr lang="en-US" dirty="0"/>
                    </a:p>
                  </a:txBody>
                  <a:tcPr/>
                </a:tc>
                <a:tc>
                  <a:txBody>
                    <a:bodyPr/>
                    <a:lstStyle/>
                    <a:p>
                      <a:r>
                        <a:rPr lang="en-US" dirty="0" smtClean="0"/>
                        <a:t>phone</a:t>
                      </a:r>
                      <a:endParaRPr lang="en-US" dirty="0"/>
                    </a:p>
                  </a:txBody>
                  <a:tcPr/>
                </a:tc>
              </a:tr>
            </a:tbl>
          </a:graphicData>
        </a:graphic>
      </p:graphicFrame>
    </p:spTree>
    <p:extLst>
      <p:ext uri="{BB962C8B-B14F-4D97-AF65-F5344CB8AC3E}">
        <p14:creationId xmlns:p14="http://schemas.microsoft.com/office/powerpoint/2010/main" val="2809878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81998"/>
            <a:ext cx="10515600" cy="1325563"/>
          </a:xfrm>
        </p:spPr>
        <p:txBody>
          <a:bodyPr>
            <a:normAutofit/>
          </a:bodyPr>
          <a:lstStyle/>
          <a:p>
            <a:r>
              <a:rPr lang="en-US" sz="2800" b="1" dirty="0" smtClean="0"/>
              <a:t>3.2  ACTIVITY &amp; SCREENSHOT</a:t>
            </a:r>
            <a:endParaRPr lang="en-US" sz="28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178" y="1346303"/>
            <a:ext cx="8812481" cy="4950135"/>
          </a:xfrm>
          <a:prstGeom prst="rect">
            <a:avLst/>
          </a:prstGeom>
        </p:spPr>
      </p:pic>
    </p:spTree>
    <p:extLst>
      <p:ext uri="{BB962C8B-B14F-4D97-AF65-F5344CB8AC3E}">
        <p14:creationId xmlns:p14="http://schemas.microsoft.com/office/powerpoint/2010/main" val="38837331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5673" y="1030715"/>
            <a:ext cx="8443356" cy="4742791"/>
          </a:xfrm>
          <a:prstGeom prst="rect">
            <a:avLst/>
          </a:prstGeom>
        </p:spPr>
      </p:pic>
    </p:spTree>
    <p:extLst>
      <p:ext uri="{BB962C8B-B14F-4D97-AF65-F5344CB8AC3E}">
        <p14:creationId xmlns:p14="http://schemas.microsoft.com/office/powerpoint/2010/main" val="1428613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532" y="588119"/>
            <a:ext cx="10034650" cy="5636650"/>
          </a:xfrm>
          <a:prstGeom prst="rect">
            <a:avLst/>
          </a:prstGeom>
        </p:spPr>
      </p:pic>
    </p:spTree>
    <p:extLst>
      <p:ext uri="{BB962C8B-B14F-4D97-AF65-F5344CB8AC3E}">
        <p14:creationId xmlns:p14="http://schemas.microsoft.com/office/powerpoint/2010/main" val="311239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Algerian" panose="04020705040A02060702" pitchFamily="82" charset="0"/>
              </a:rPr>
              <a:t>4    TRAILHEAD PROFILE PUBLIC URL</a:t>
            </a:r>
            <a:endParaRPr lang="en-US" sz="2800" b="1" dirty="0">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en-US" sz="2000" dirty="0" smtClean="0"/>
              <a:t>Team Lead – </a:t>
            </a:r>
            <a:r>
              <a:rPr lang="en-US" sz="2000" u="sng" dirty="0">
                <a:hlinkClick r:id="rId2"/>
              </a:rPr>
              <a:t>https://trailblazer.me/id/sneha4s</a:t>
            </a:r>
            <a:endParaRPr lang="en-US" sz="2000" dirty="0" smtClean="0"/>
          </a:p>
          <a:p>
            <a:r>
              <a:rPr lang="en-US" sz="2000" dirty="0" smtClean="0"/>
              <a:t>Team Member </a:t>
            </a:r>
            <a:r>
              <a:rPr lang="en-US" sz="2000" dirty="0" smtClean="0"/>
              <a:t>1-</a:t>
            </a:r>
            <a:r>
              <a:rPr lang="en-US" sz="2000" u="sng" dirty="0">
                <a:hlinkClick r:id="rId3"/>
              </a:rPr>
              <a:t>https://trailblazer.me/id/</a:t>
            </a:r>
            <a:r>
              <a:rPr lang="en-US" sz="2000" u="sng" dirty="0" err="1">
                <a:hlinkClick r:id="rId3"/>
              </a:rPr>
              <a:t>sowmiyaraji</a:t>
            </a:r>
            <a:endParaRPr lang="en-US" sz="2000" dirty="0" smtClean="0"/>
          </a:p>
          <a:p>
            <a:r>
              <a:rPr lang="en-US" sz="2000" dirty="0" smtClean="0"/>
              <a:t>Team Member </a:t>
            </a:r>
            <a:r>
              <a:rPr lang="en-US" sz="2000" dirty="0" smtClean="0"/>
              <a:t>2-</a:t>
            </a:r>
            <a:r>
              <a:rPr lang="en-US" sz="2000" u="sng" dirty="0">
                <a:hlinkClick r:id="rId4"/>
              </a:rPr>
              <a:t>https://</a:t>
            </a:r>
            <a:r>
              <a:rPr lang="en-US" sz="2000" u="sng" dirty="0" smtClean="0">
                <a:hlinkClick r:id="rId4"/>
              </a:rPr>
              <a:t>trailblazer.me/id/subha44</a:t>
            </a:r>
            <a:endParaRPr lang="en-US" sz="2000" u="sng" dirty="0" smtClean="0"/>
          </a:p>
          <a:p>
            <a:r>
              <a:rPr lang="en-US" sz="2000" dirty="0" smtClean="0"/>
              <a:t>Team </a:t>
            </a:r>
            <a:r>
              <a:rPr lang="en-US" sz="2000" dirty="0" smtClean="0"/>
              <a:t>Member </a:t>
            </a:r>
            <a:r>
              <a:rPr lang="en-US" sz="2000" dirty="0" smtClean="0"/>
              <a:t>3-</a:t>
            </a:r>
            <a:r>
              <a:rPr lang="en-US" sz="2000" u="sng" dirty="0">
                <a:hlinkClick r:id="rId5"/>
              </a:rPr>
              <a:t>https://trailblazer.me/id/suganya4s</a:t>
            </a:r>
            <a:endParaRPr lang="en-US" sz="2000" dirty="0" smtClean="0"/>
          </a:p>
          <a:p>
            <a:endParaRPr lang="en-US" b="1" dirty="0" smtClean="0">
              <a:solidFill>
                <a:schemeClr val="accent1">
                  <a:lumMod val="75000"/>
                </a:schemeClr>
              </a:solidFill>
            </a:endParaRPr>
          </a:p>
          <a:p>
            <a:pPr marL="0" indent="0">
              <a:buNone/>
            </a:pPr>
            <a:r>
              <a:rPr lang="en-US" b="1" dirty="0" smtClean="0">
                <a:latin typeface="Algerian" panose="04020705040A02060702" pitchFamily="82" charset="0"/>
              </a:rPr>
              <a:t>5 ADVANTAGES </a:t>
            </a:r>
          </a:p>
          <a:p>
            <a:r>
              <a:rPr lang="en-US" sz="2400" b="1" dirty="0" smtClean="0">
                <a:latin typeface="+mj-lt"/>
              </a:rPr>
              <a:t>Improved Information Organization.</a:t>
            </a:r>
          </a:p>
          <a:p>
            <a:r>
              <a:rPr lang="en-US" sz="2400" b="1" dirty="0" smtClean="0">
                <a:latin typeface="+mj-lt"/>
              </a:rPr>
              <a:t>CRM For Enhanced Communication.</a:t>
            </a:r>
          </a:p>
          <a:p>
            <a:r>
              <a:rPr lang="en-US" sz="2400" b="1" dirty="0" smtClean="0">
                <a:latin typeface="+mj-lt"/>
              </a:rPr>
              <a:t>Automation Of Everyday Tasks.</a:t>
            </a:r>
          </a:p>
          <a:p>
            <a:r>
              <a:rPr lang="en-US" sz="2400" b="1" dirty="0" smtClean="0">
                <a:latin typeface="+mj-lt"/>
              </a:rPr>
              <a:t>Improved Analytical Data Ana Reporting.</a:t>
            </a:r>
            <a:endParaRPr lang="en-US" sz="2400" b="1" dirty="0">
              <a:latin typeface="+mj-lt"/>
            </a:endParaRPr>
          </a:p>
        </p:txBody>
      </p:sp>
    </p:spTree>
    <p:extLst>
      <p:ext uri="{BB962C8B-B14F-4D97-AF65-F5344CB8AC3E}">
        <p14:creationId xmlns:p14="http://schemas.microsoft.com/office/powerpoint/2010/main" val="3316503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353</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Algerian</vt:lpstr>
      <vt:lpstr>Arial</vt:lpstr>
      <vt:lpstr>Calibri</vt:lpstr>
      <vt:lpstr>Calibri Light</vt:lpstr>
      <vt:lpstr>Office Theme</vt:lpstr>
      <vt:lpstr> A CRM APPLICATION FOR SCHOOL/COLLEGES</vt:lpstr>
      <vt:lpstr>INTRODUCTION</vt:lpstr>
      <vt:lpstr>2      PROBLEM DEFINITION &amp; DESIGN THINKING</vt:lpstr>
      <vt:lpstr>2.2  BRAINSTORMING</vt:lpstr>
      <vt:lpstr>3   result</vt:lpstr>
      <vt:lpstr>3.2  ACTIVITY &amp; SCREENSHOT</vt:lpstr>
      <vt:lpstr>PowerPoint Presentation</vt:lpstr>
      <vt:lpstr>PowerPoint Presentation</vt:lpstr>
      <vt:lpstr>4    TRAILHEAD PROFILE PUBLIC URL</vt:lpstr>
      <vt:lpstr>6    Disadvantages </vt:lpstr>
      <vt:lpstr>8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CRM APPLICATION FOR SCHOOL/COLLEGES</dc:title>
  <dc:creator>dell</dc:creator>
  <cp:lastModifiedBy>dell</cp:lastModifiedBy>
  <cp:revision>14</cp:revision>
  <dcterms:created xsi:type="dcterms:W3CDTF">2023-04-17T09:46:31Z</dcterms:created>
  <dcterms:modified xsi:type="dcterms:W3CDTF">2023-04-17T17:25:45Z</dcterms:modified>
</cp:coreProperties>
</file>