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256" r:id="rId5"/>
    <p:sldId id="258" r:id="rId6"/>
    <p:sldId id="257" r:id="rId7"/>
    <p:sldId id="302" r:id="rId8"/>
    <p:sldId id="303" r:id="rId9"/>
    <p:sldId id="260" r:id="rId10"/>
    <p:sldId id="291" r:id="rId11"/>
    <p:sldId id="314" r:id="rId12"/>
    <p:sldId id="292" r:id="rId13"/>
    <p:sldId id="294" r:id="rId14"/>
    <p:sldId id="293" r:id="rId15"/>
    <p:sldId id="295" r:id="rId16"/>
    <p:sldId id="297" r:id="rId17"/>
    <p:sldId id="296" r:id="rId18"/>
    <p:sldId id="298" r:id="rId19"/>
    <p:sldId id="299" r:id="rId20"/>
    <p:sldId id="300" r:id="rId21"/>
    <p:sldId id="301" r:id="rId22"/>
    <p:sldId id="286" r:id="rId23"/>
    <p:sldId id="289" r:id="rId24"/>
    <p:sldId id="304" r:id="rId25"/>
    <p:sldId id="315" r:id="rId26"/>
    <p:sldId id="305" r:id="rId27"/>
    <p:sldId id="306" r:id="rId28"/>
    <p:sldId id="307" r:id="rId29"/>
    <p:sldId id="316" r:id="rId30"/>
    <p:sldId id="324" r:id="rId31"/>
    <p:sldId id="325" r:id="rId32"/>
    <p:sldId id="326" r:id="rId33"/>
    <p:sldId id="308" r:id="rId34"/>
    <p:sldId id="309" r:id="rId35"/>
    <p:sldId id="287" r:id="rId36"/>
    <p:sldId id="310" r:id="rId37"/>
    <p:sldId id="311" r:id="rId38"/>
    <p:sldId id="312" r:id="rId39"/>
    <p:sldId id="318" r:id="rId40"/>
    <p:sldId id="313" r:id="rId41"/>
    <p:sldId id="317" r:id="rId42"/>
    <p:sldId id="319" r:id="rId43"/>
    <p:sldId id="321" r:id="rId44"/>
    <p:sldId id="322"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ntk/dictionary"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github.com/undertheseanlp/underthesea"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trungtv/pyvi"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momo.vn/cinema"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vlsp.hpda.vn/"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85869" y="2205445"/>
            <a:ext cx="11390051" cy="1355297"/>
          </a:xfrm>
        </p:spPr>
        <p:txBody>
          <a:bodyPr/>
          <a:lstStyle/>
          <a:p>
            <a:r>
              <a:rPr lang="en-US" sz="6000" dirty="0" err="1"/>
              <a:t>Xử</a:t>
            </a:r>
            <a:r>
              <a:rPr lang="en-US" sz="6000" dirty="0"/>
              <a:t> Lý </a:t>
            </a:r>
            <a:r>
              <a:rPr lang="en-US" sz="6000" dirty="0" err="1"/>
              <a:t>Ngôn</a:t>
            </a:r>
            <a:r>
              <a:rPr lang="en-US" sz="6000" dirty="0"/>
              <a:t> </a:t>
            </a:r>
            <a:r>
              <a:rPr lang="en-US" sz="6000" dirty="0" err="1"/>
              <a:t>Ngữ</a:t>
            </a:r>
            <a:r>
              <a:rPr lang="en-US" sz="6000" dirty="0"/>
              <a:t> </a:t>
            </a:r>
            <a:r>
              <a:rPr lang="en-US" sz="6000" dirty="0" err="1"/>
              <a:t>Tự</a:t>
            </a:r>
            <a:r>
              <a:rPr lang="en-US" sz="6000" dirty="0"/>
              <a:t> </a:t>
            </a:r>
            <a:r>
              <a:rPr lang="en-US" sz="6000" dirty="0" err="1"/>
              <a:t>Nhiên</a:t>
            </a:r>
            <a:endParaRPr lang="en-US" sz="6000" dirty="0">
              <a:latin typeface="+mn-lt"/>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689187" y="4525784"/>
            <a:ext cx="2773428" cy="661752"/>
          </a:xfrm>
        </p:spPr>
        <p:txBody>
          <a:bodyPr>
            <a:normAutofit fontScale="92500"/>
          </a:bodyPr>
          <a:lstStyle/>
          <a:p>
            <a:pPr marL="0" indent="0">
              <a:buNone/>
            </a:pPr>
            <a:r>
              <a:rPr lang="en-US" sz="3200" dirty="0"/>
              <a:t>CS221.N21 |</a:t>
            </a:r>
          </a:p>
        </p:txBody>
      </p:sp>
      <p:sp>
        <p:nvSpPr>
          <p:cNvPr id="5" name="TextBox 4">
            <a:extLst>
              <a:ext uri="{FF2B5EF4-FFF2-40B4-BE49-F238E27FC236}">
                <a16:creationId xmlns:a16="http://schemas.microsoft.com/office/drawing/2014/main" id="{09112100-30B1-EE85-6B37-179FFEEE6B51}"/>
              </a:ext>
            </a:extLst>
          </p:cNvPr>
          <p:cNvSpPr txBox="1"/>
          <p:nvPr/>
        </p:nvSpPr>
        <p:spPr>
          <a:xfrm>
            <a:off x="4088428" y="1554912"/>
            <a:ext cx="4691588" cy="531789"/>
          </a:xfrm>
          <a:prstGeom prst="rect">
            <a:avLst/>
          </a:prstGeom>
          <a:noFill/>
        </p:spPr>
        <p:txBody>
          <a:bodyPr wrap="square">
            <a:spAutoFit/>
          </a:bodyPr>
          <a:lstStyle/>
          <a:p>
            <a:r>
              <a:rPr lang="en-US" sz="2800" b="1" dirty="0">
                <a:solidFill>
                  <a:schemeClr val="accent2">
                    <a:lumMod val="75000"/>
                  </a:schemeClr>
                </a:solidFill>
                <a:latin typeface="+mn-lt"/>
              </a:rPr>
              <a:t>BÁO CÁO ĐỒ ÁN CUỐI KỲ</a:t>
            </a:r>
            <a:endParaRPr lang="en-US" sz="2800" b="1" dirty="0">
              <a:solidFill>
                <a:schemeClr val="accent2">
                  <a:lumMod val="75000"/>
                </a:schemeClr>
              </a:solidFill>
            </a:endParaRPr>
          </a:p>
        </p:txBody>
      </p:sp>
      <p:graphicFrame>
        <p:nvGraphicFramePr>
          <p:cNvPr id="4" name="Table 6">
            <a:extLst>
              <a:ext uri="{FF2B5EF4-FFF2-40B4-BE49-F238E27FC236}">
                <a16:creationId xmlns:a16="http://schemas.microsoft.com/office/drawing/2014/main" id="{F4558127-BCDC-E2FA-BA68-7E19F8F89372}"/>
              </a:ext>
            </a:extLst>
          </p:cNvPr>
          <p:cNvGraphicFramePr>
            <a:graphicFrameLocks noGrp="1"/>
          </p:cNvGraphicFramePr>
          <p:nvPr>
            <p:extLst>
              <p:ext uri="{D42A27DB-BD31-4B8C-83A1-F6EECF244321}">
                <p14:modId xmlns:p14="http://schemas.microsoft.com/office/powerpoint/2010/main" val="3155118232"/>
              </p:ext>
            </p:extLst>
          </p:nvPr>
        </p:nvGraphicFramePr>
        <p:xfrm>
          <a:off x="6268335" y="5303088"/>
          <a:ext cx="5456820" cy="1005840"/>
        </p:xfrm>
        <a:graphic>
          <a:graphicData uri="http://schemas.openxmlformats.org/drawingml/2006/table">
            <a:tbl>
              <a:tblPr firstRow="1" bandRow="1">
                <a:tableStyleId>{5C22544A-7EE6-4342-B048-85BDC9FD1C3A}</a:tableStyleId>
              </a:tblPr>
              <a:tblGrid>
                <a:gridCol w="3442825">
                  <a:extLst>
                    <a:ext uri="{9D8B030D-6E8A-4147-A177-3AD203B41FA5}">
                      <a16:colId xmlns:a16="http://schemas.microsoft.com/office/drawing/2014/main" val="2310759467"/>
                    </a:ext>
                  </a:extLst>
                </a:gridCol>
                <a:gridCol w="2013995">
                  <a:extLst>
                    <a:ext uri="{9D8B030D-6E8A-4147-A177-3AD203B41FA5}">
                      <a16:colId xmlns:a16="http://schemas.microsoft.com/office/drawing/2014/main" val="3014918309"/>
                    </a:ext>
                  </a:extLst>
                </a:gridCol>
              </a:tblGrid>
              <a:tr h="352992">
                <a:tc>
                  <a:txBody>
                    <a:bodyPr/>
                    <a:lstStyle/>
                    <a:p>
                      <a:r>
                        <a:rPr lang="en-US" dirty="0" err="1"/>
                        <a:t>Nguyễn</a:t>
                      </a:r>
                      <a:r>
                        <a:rPr lang="en-US" dirty="0"/>
                        <a:t> </a:t>
                      </a:r>
                      <a:r>
                        <a:rPr lang="en-US" dirty="0" err="1"/>
                        <a:t>Huỳnh</a:t>
                      </a:r>
                      <a:r>
                        <a:rPr lang="en-US" dirty="0"/>
                        <a:t> </a:t>
                      </a:r>
                      <a:r>
                        <a:rPr lang="en-US" dirty="0" err="1"/>
                        <a:t>Vương</a:t>
                      </a:r>
                      <a:r>
                        <a:rPr lang="en-US" dirty="0"/>
                        <a:t> </a:t>
                      </a:r>
                      <a:r>
                        <a:rPr lang="en-US" dirty="0" err="1"/>
                        <a:t>Quốc</a:t>
                      </a:r>
                      <a:r>
                        <a:rPr lang="en-US" dirty="0"/>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20521813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3402246"/>
                  </a:ext>
                </a:extLst>
              </a:tr>
              <a:tr h="6092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Lê </a:t>
                      </a:r>
                      <a:r>
                        <a:rPr lang="en-US" b="1" dirty="0" err="1">
                          <a:solidFill>
                            <a:schemeClr val="bg1"/>
                          </a:solidFill>
                        </a:rPr>
                        <a:t>Tuấn</a:t>
                      </a:r>
                      <a:r>
                        <a:rPr lang="en-US" b="1" dirty="0">
                          <a:solidFill>
                            <a:schemeClr val="bg1"/>
                          </a:solidFill>
                        </a:rPr>
                        <a:t> </a:t>
                      </a:r>
                      <a:r>
                        <a:rPr lang="en-US" b="1" dirty="0" err="1">
                          <a:solidFill>
                            <a:schemeClr val="bg1"/>
                          </a:solidFill>
                        </a:rPr>
                        <a:t>Cường</a:t>
                      </a:r>
                      <a:r>
                        <a:rPr lang="en-US" b="1" dirty="0">
                          <a:solidFill>
                            <a:schemeClr val="bg1"/>
                          </a:solidFill>
                        </a:rPr>
                        <a:t>                       -</a:t>
                      </a:r>
                    </a:p>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b="1" dirty="0">
                          <a:solidFill>
                            <a:schemeClr val="bg1"/>
                          </a:solidFill>
                        </a:rPr>
                        <a:t>20520146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1759016"/>
                  </a:ext>
                </a:extLst>
              </a:tr>
            </a:tbl>
          </a:graphicData>
        </a:graphic>
      </p:graphicFrame>
      <p:sp>
        <p:nvSpPr>
          <p:cNvPr id="7" name="Subtitle 2">
            <a:extLst>
              <a:ext uri="{FF2B5EF4-FFF2-40B4-BE49-F238E27FC236}">
                <a16:creationId xmlns:a16="http://schemas.microsoft.com/office/drawing/2014/main" id="{AD7D059E-778A-C06A-66D2-B3FCD7935E62}"/>
              </a:ext>
            </a:extLst>
          </p:cNvPr>
          <p:cNvSpPr txBox="1">
            <a:spLocks/>
          </p:cNvSpPr>
          <p:nvPr/>
        </p:nvSpPr>
        <p:spPr>
          <a:xfrm>
            <a:off x="9391495" y="4533652"/>
            <a:ext cx="1864171" cy="76943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NHÓM</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Thủ</a:t>
            </a:r>
            <a:r>
              <a:rPr lang="en-US" dirty="0">
                <a:latin typeface="+mn-lt"/>
              </a:rPr>
              <a:t> </a:t>
            </a:r>
            <a:r>
              <a:rPr lang="en-US" dirty="0" err="1">
                <a:latin typeface="+mn-lt"/>
              </a:rPr>
              <a:t>công</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TextBox 3">
            <a:extLst>
              <a:ext uri="{FF2B5EF4-FFF2-40B4-BE49-F238E27FC236}">
                <a16:creationId xmlns:a16="http://schemas.microsoft.com/office/drawing/2014/main" id="{16BB7901-B91F-AD7A-1382-FE31C5860455}"/>
              </a:ext>
            </a:extLst>
          </p:cNvPr>
          <p:cNvSpPr txBox="1"/>
          <p:nvPr/>
        </p:nvSpPr>
        <p:spPr>
          <a:xfrm>
            <a:off x="162560" y="1379047"/>
            <a:ext cx="6096000" cy="4635436"/>
          </a:xfrm>
          <a:prstGeom prst="rect">
            <a:avLst/>
          </a:prstGeom>
          <a:noFill/>
        </p:spPr>
        <p:txBody>
          <a:bodyPr wrap="square">
            <a:spAutoFit/>
          </a:bodyPr>
          <a:lstStyle/>
          <a:p>
            <a:pPr marL="971550" marR="0" indent="-285750">
              <a:lnSpc>
                <a:spcPct val="107000"/>
              </a:lnSpc>
              <a:spcBef>
                <a:spcPts val="0"/>
              </a:spcBef>
              <a:spcAft>
                <a:spcPts val="800"/>
              </a:spcAft>
              <a:buFont typeface="Wingdings" panose="05000000000000000000" pitchFamily="2" charset="2"/>
              <a:buChar char="v"/>
            </a:pP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Khó</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khăn</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R="0" lvl="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1)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ý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nghĩa</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nhưng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lại</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không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VLSP: </a:t>
            </a:r>
          </a:p>
          <a:p>
            <a:pPr marL="914400" marR="0">
              <a:lnSpc>
                <a:spcPct val="150000"/>
              </a:lnSpc>
              <a:spcBef>
                <a:spcPts val="0"/>
              </a:spcBef>
              <a:spcAft>
                <a:spcPts val="0"/>
              </a:spcAft>
            </a:pP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cảnh</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8</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đen</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thui</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thùi</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lùi</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38 </a:t>
            </a:r>
            <a:r>
              <a:rPr lang="en-US" sz="1600" strike="noStrike" dirty="0">
                <a:solidFill>
                  <a:schemeClr val="accent2">
                    <a:lumMod val="60000"/>
                    <a:lumOff val="40000"/>
                  </a:schemeClr>
                </a:solidFill>
                <a:effectLst/>
                <a:ea typeface="Calibri" panose="020F0502020204030204" pitchFamily="34" charset="0"/>
                <a:cs typeface="Cordia New" panose="020B0304020202020204" pitchFamily="34" charset="-34"/>
              </a:rPr>
              <a:t> </a:t>
            </a:r>
            <a:endParaRPr lang="en-US" sz="16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R="0" lvl="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2)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mới</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hoặc</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vựng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vùng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miền</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giả</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trân</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38 </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dữ</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thần</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69 </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tuyệt</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cú</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err="1">
                <a:solidFill>
                  <a:schemeClr val="accent2">
                    <a:lumMod val="60000"/>
                    <a:lumOff val="40000"/>
                  </a:schemeClr>
                </a:solidFill>
                <a:effectLst/>
                <a:ea typeface="Calibri" panose="020F0502020204030204" pitchFamily="34" charset="0"/>
                <a:cs typeface="Cordia New" panose="020B0304020202020204" pitchFamily="34" charset="-34"/>
              </a:rPr>
              <a:t>mèo</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74.</a:t>
            </a:r>
            <a:r>
              <a:rPr lang="en-US" sz="1600" strike="noStrike" dirty="0">
                <a:solidFill>
                  <a:schemeClr val="accent2">
                    <a:lumMod val="60000"/>
                    <a:lumOff val="40000"/>
                  </a:schemeClr>
                </a:solidFill>
                <a:effectLst/>
                <a:ea typeface="Calibri" panose="020F0502020204030204" pitchFamily="34" charset="0"/>
                <a:cs typeface="Cordia New" panose="020B0304020202020204" pitchFamily="34" charset="-34"/>
              </a:rPr>
              <a:t> </a:t>
            </a:r>
            <a:endParaRPr lang="en-US" sz="16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R="0" lvl="0">
              <a:lnSpc>
                <a:spcPct val="150000"/>
              </a:lnSpc>
              <a:spcBef>
                <a:spcPts val="120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3)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tiếng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Anh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vay</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mượn</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'ok'</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2.</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'relax'</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45 </a:t>
            </a:r>
          </a:p>
          <a:p>
            <a:pPr marL="914400" marR="0">
              <a:lnSpc>
                <a:spcPct val="150000"/>
              </a:lnSpc>
              <a:spcBef>
                <a:spcPts val="0"/>
              </a:spcBef>
              <a:spcAft>
                <a:spcPts val="0"/>
              </a:spcAft>
            </a:pP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b="1" dirty="0">
                <a:solidFill>
                  <a:schemeClr val="accent2">
                    <a:lumMod val="60000"/>
                    <a:lumOff val="40000"/>
                  </a:schemeClr>
                </a:solidFill>
                <a:effectLst/>
                <a:ea typeface="Calibri" panose="020F0502020204030204" pitchFamily="34" charset="0"/>
                <a:cs typeface="Cordia New" panose="020B0304020202020204" pitchFamily="34" charset="-34"/>
              </a:rPr>
              <a:t>Marketing'</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6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600" dirty="0">
                <a:solidFill>
                  <a:schemeClr val="accent2">
                    <a:lumMod val="60000"/>
                    <a:lumOff val="40000"/>
                  </a:schemeClr>
                </a:solidFill>
                <a:effectLst/>
                <a:ea typeface="Calibri" panose="020F0502020204030204" pitchFamily="34" charset="0"/>
                <a:cs typeface="Cordia New" panose="020B0304020202020204" pitchFamily="34" charset="-34"/>
              </a:rPr>
              <a:t> 89</a:t>
            </a:r>
          </a:p>
        </p:txBody>
      </p:sp>
      <p:pic>
        <p:nvPicPr>
          <p:cNvPr id="9" name="Picture 8">
            <a:extLst>
              <a:ext uri="{FF2B5EF4-FFF2-40B4-BE49-F238E27FC236}">
                <a16:creationId xmlns:a16="http://schemas.microsoft.com/office/drawing/2014/main" id="{A19A7A4D-53D9-CFE0-D9AF-B4F9C0B07618}"/>
              </a:ext>
            </a:extLst>
          </p:cNvPr>
          <p:cNvPicPr>
            <a:picLocks noChangeAspect="1"/>
          </p:cNvPicPr>
          <p:nvPr/>
        </p:nvPicPr>
        <p:blipFill>
          <a:blip r:embed="rId2"/>
          <a:stretch>
            <a:fillRect/>
          </a:stretch>
        </p:blipFill>
        <p:spPr>
          <a:xfrm>
            <a:off x="4563188" y="2740733"/>
            <a:ext cx="7273212" cy="1912063"/>
          </a:xfrm>
          <a:prstGeom prst="rect">
            <a:avLst/>
          </a:prstGeom>
          <a:ln w="76200">
            <a:solidFill>
              <a:schemeClr val="accent2">
                <a:lumMod val="60000"/>
                <a:lumOff val="40000"/>
              </a:schemeClr>
            </a:solidFill>
          </a:ln>
        </p:spPr>
      </p:pic>
    </p:spTree>
    <p:extLst>
      <p:ext uri="{BB962C8B-B14F-4D97-AF65-F5344CB8AC3E}">
        <p14:creationId xmlns:p14="http://schemas.microsoft.com/office/powerpoint/2010/main" val="693111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Maximum Matching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4" name="TextBox 13">
            <a:extLst>
              <a:ext uri="{FF2B5EF4-FFF2-40B4-BE49-F238E27FC236}">
                <a16:creationId xmlns:a16="http://schemas.microsoft.com/office/drawing/2014/main" id="{391E0BFE-3DDB-79E2-E5F9-8DD673262AEB}"/>
              </a:ext>
            </a:extLst>
          </p:cNvPr>
          <p:cNvSpPr txBox="1"/>
          <p:nvPr/>
        </p:nvSpPr>
        <p:spPr>
          <a:xfrm>
            <a:off x="416767" y="3865128"/>
            <a:ext cx="11775233" cy="1564083"/>
          </a:xfrm>
          <a:prstGeom prst="rect">
            <a:avLst/>
          </a:prstGeom>
          <a:noFill/>
        </p:spPr>
        <p:txBody>
          <a:bodyPr wrap="square">
            <a:spAutoFit/>
          </a:bodyPr>
          <a:lstStyle/>
          <a:p>
            <a:pPr marL="457200" marR="0">
              <a:lnSpc>
                <a:spcPct val="107000"/>
              </a:lnSpc>
              <a:spcBef>
                <a:spcPts val="0"/>
              </a:spcBef>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B1: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Dùng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D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chứa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toàn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bộ</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ngôn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ngữ</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đang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xét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457200" marR="0">
              <a:lnSpc>
                <a:spcPct val="107000"/>
              </a:lnSpc>
              <a:spcBef>
                <a:spcPts val="0"/>
              </a:spcBef>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B2: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Chọn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độ</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dài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lớn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nhất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cần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theo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thứ</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tự</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trái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qua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phải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457200" marR="0">
              <a:lnSpc>
                <a:spcPct val="107000"/>
              </a:lnSpc>
              <a:spcBef>
                <a:spcPts val="0"/>
              </a:spcBef>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B3: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xuất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thì</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chọn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ngược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lại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giảm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độ</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dài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kiểm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lại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457200" marR="0">
              <a:lnSpc>
                <a:spcPct val="107000"/>
              </a:lnSpc>
              <a:spcBef>
                <a:spcPts val="0"/>
              </a:spcBef>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B4: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tục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việc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chọn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p:txBody>
      </p:sp>
      <p:sp>
        <p:nvSpPr>
          <p:cNvPr id="13" name="TextBox 12">
            <a:extLst>
              <a:ext uri="{FF2B5EF4-FFF2-40B4-BE49-F238E27FC236}">
                <a16:creationId xmlns:a16="http://schemas.microsoft.com/office/drawing/2014/main" id="{B76B7023-931D-5100-5C7E-B2944AF2DE46}"/>
              </a:ext>
            </a:extLst>
          </p:cNvPr>
          <p:cNvSpPr txBox="1"/>
          <p:nvPr/>
        </p:nvSpPr>
        <p:spPr>
          <a:xfrm>
            <a:off x="543507" y="1828026"/>
            <a:ext cx="10419961" cy="1287532"/>
          </a:xfrm>
          <a:prstGeom prst="rect">
            <a:avLst/>
          </a:prstGeom>
          <a:noFill/>
        </p:spPr>
        <p:txBody>
          <a:bodyPr wrap="square">
            <a:spAutoFit/>
          </a:bodyPr>
          <a:lstStyle/>
          <a:p>
            <a:pPr>
              <a:lnSpc>
                <a:spcPct val="150000"/>
              </a:lnSpc>
            </a:pPr>
            <a:r>
              <a:rPr lang="vi-VN" dirty="0">
                <a:solidFill>
                  <a:schemeClr val="accent2">
                    <a:lumMod val="60000"/>
                    <a:lumOff val="40000"/>
                  </a:schemeClr>
                </a:solidFill>
              </a:rPr>
              <a:t>Phương pháp khớp tối đa </a:t>
            </a:r>
            <a:r>
              <a:rPr lang="vi-VN" b="1" dirty="0">
                <a:solidFill>
                  <a:schemeClr val="accent2">
                    <a:lumMod val="60000"/>
                    <a:lumOff val="40000"/>
                  </a:schemeClr>
                </a:solidFill>
              </a:rPr>
              <a:t>(</a:t>
            </a:r>
            <a:r>
              <a:rPr lang="vi-VN" b="1" dirty="0" err="1">
                <a:solidFill>
                  <a:schemeClr val="accent2">
                    <a:lumMod val="60000"/>
                    <a:lumOff val="40000"/>
                  </a:schemeClr>
                </a:solidFill>
              </a:rPr>
              <a:t>Maximum</a:t>
            </a:r>
            <a:r>
              <a:rPr lang="vi-VN" b="1" dirty="0">
                <a:solidFill>
                  <a:schemeClr val="accent2">
                    <a:lumMod val="60000"/>
                    <a:lumOff val="40000"/>
                  </a:schemeClr>
                </a:solidFill>
              </a:rPr>
              <a:t> </a:t>
            </a:r>
            <a:r>
              <a:rPr lang="vi-VN" b="1" dirty="0" err="1">
                <a:solidFill>
                  <a:schemeClr val="accent2">
                    <a:lumMod val="60000"/>
                    <a:lumOff val="40000"/>
                  </a:schemeClr>
                </a:solidFill>
              </a:rPr>
              <a:t>Matching</a:t>
            </a:r>
            <a:r>
              <a:rPr lang="vi-VN" b="1" dirty="0">
                <a:solidFill>
                  <a:schemeClr val="accent2">
                    <a:lumMod val="60000"/>
                    <a:lumOff val="40000"/>
                  </a:schemeClr>
                </a:solidFill>
              </a:rPr>
              <a:t>) </a:t>
            </a:r>
            <a:r>
              <a:rPr lang="vi-VN" dirty="0">
                <a:solidFill>
                  <a:schemeClr val="accent2">
                    <a:lumMod val="60000"/>
                    <a:lumOff val="40000"/>
                  </a:schemeClr>
                </a:solidFill>
              </a:rPr>
              <a:t>hay còn gọi là </a:t>
            </a:r>
            <a:r>
              <a:rPr lang="vi-VN" dirty="0" err="1">
                <a:solidFill>
                  <a:schemeClr val="accent2">
                    <a:lumMod val="60000"/>
                    <a:lumOff val="40000"/>
                  </a:schemeClr>
                </a:solidFill>
              </a:rPr>
              <a:t>Left-Right</a:t>
            </a:r>
            <a:r>
              <a:rPr lang="vi-VN" dirty="0">
                <a:solidFill>
                  <a:schemeClr val="accent2">
                    <a:lumMod val="60000"/>
                    <a:lumOff val="40000"/>
                  </a:schemeClr>
                </a:solidFill>
              </a:rPr>
              <a:t> </a:t>
            </a:r>
            <a:r>
              <a:rPr lang="vi-VN" dirty="0" err="1">
                <a:solidFill>
                  <a:schemeClr val="accent2">
                    <a:lumMod val="60000"/>
                    <a:lumOff val="40000"/>
                  </a:schemeClr>
                </a:solidFill>
              </a:rPr>
              <a:t>Maximum</a:t>
            </a:r>
            <a:r>
              <a:rPr lang="vi-VN" dirty="0">
                <a:solidFill>
                  <a:schemeClr val="accent2">
                    <a:lumMod val="60000"/>
                    <a:lumOff val="40000"/>
                  </a:schemeClr>
                </a:solidFill>
              </a:rPr>
              <a:t> (LRMM). Theo phương pháp này, ta sẽ duyệt một ngữ hoặc câu từ trái sang phải và chọn từ có nhiều âm tiết nhất có mặt trong từ điển, rồi cứ thế tiếp tục cho từ kế tiếp cho đến hết câu</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237022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Maximum Matching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4" name="TextBox 13">
            <a:extLst>
              <a:ext uri="{FF2B5EF4-FFF2-40B4-BE49-F238E27FC236}">
                <a16:creationId xmlns:a16="http://schemas.microsoft.com/office/drawing/2014/main" id="{391E0BFE-3DDB-79E2-E5F9-8DD673262AEB}"/>
              </a:ext>
            </a:extLst>
          </p:cNvPr>
          <p:cNvSpPr txBox="1"/>
          <p:nvPr/>
        </p:nvSpPr>
        <p:spPr>
          <a:xfrm>
            <a:off x="4605176" y="2216978"/>
            <a:ext cx="7424055" cy="3539430"/>
          </a:xfrm>
          <a:prstGeom prst="rect">
            <a:avLst/>
          </a:prstGeom>
          <a:solidFill>
            <a:srgbClr val="002060"/>
          </a:solidFill>
        </p:spPr>
        <p:txBody>
          <a:bodyPr wrap="square">
            <a:spAutoFit/>
          </a:bodyPr>
          <a:lstStyle/>
          <a:p>
            <a:pPr marL="685800" marR="0">
              <a:spcBef>
                <a:spcPts val="0"/>
              </a:spcBef>
              <a:spcAft>
                <a:spcPts val="0"/>
              </a:spcAft>
              <a:tabLst>
                <a:tab pos="57150" algn="l"/>
              </a:tabLst>
            </a:pPr>
            <a:r>
              <a:rPr lang="en-US" sz="14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split_grams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dictionary</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word-4</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word-3</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word-2</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single_gram</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word-1</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dictionary</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EEAD"/>
                </a:solidFill>
                <a:effectLst/>
                <a:latin typeface="Consolas" panose="020B0609020204030204" pitchFamily="49" charset="0"/>
                <a:ea typeface="Times New Roman" panose="02020603050405020304" pitchFamily="18" charset="0"/>
                <a:cs typeface="Times New Roman" panose="02020603050405020304" pitchFamily="18" charset="0"/>
              </a:rPr>
              <a:t>re</a:t>
            </a:r>
            <a:r>
              <a:rPr lang="en-US" sz="14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findall</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0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word-1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single_gram</a:t>
            </a:r>
            <a:r>
              <a:rPr lang="en-US" sz="14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1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word-2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14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2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word-3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14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3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14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word-4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14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14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single_gram</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14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3" name="TextBox 12">
            <a:extLst>
              <a:ext uri="{FF2B5EF4-FFF2-40B4-BE49-F238E27FC236}">
                <a16:creationId xmlns:a16="http://schemas.microsoft.com/office/drawing/2014/main" id="{B76B7023-931D-5100-5C7E-B2944AF2DE46}"/>
              </a:ext>
            </a:extLst>
          </p:cNvPr>
          <p:cNvSpPr txBox="1"/>
          <p:nvPr/>
        </p:nvSpPr>
        <p:spPr>
          <a:xfrm>
            <a:off x="-635259" y="1475749"/>
            <a:ext cx="5054859" cy="4503797"/>
          </a:xfrm>
          <a:prstGeom prst="rect">
            <a:avLst/>
          </a:prstGeom>
          <a:noFill/>
        </p:spPr>
        <p:txBody>
          <a:bodyPr wrap="square">
            <a:spAutoFit/>
          </a:bodyPr>
          <a:lstStyle/>
          <a:p>
            <a:pPr marL="1200150" marR="0" indent="-285750">
              <a:lnSpc>
                <a:spcPct val="150000"/>
              </a:lnSpc>
              <a:spcBef>
                <a:spcPts val="0"/>
              </a:spcBef>
              <a:spcAft>
                <a:spcPts val="800"/>
              </a:spcAft>
              <a:buFontTx/>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Nguồn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(74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nghìn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u="sng" dirty="0">
                <a:solidFill>
                  <a:srgbClr val="0563C1"/>
                </a:solidFill>
                <a:effectLst/>
                <a:ea typeface="Calibri" panose="020F0502020204030204" pitchFamily="34" charset="0"/>
                <a:cs typeface="Cordia New" panose="020B0304020202020204" pitchFamily="34" charset="-34"/>
                <a:hlinkClick r:id="rId2"/>
              </a:rPr>
              <a:t>https://github.com/vntk/dictionary</a:t>
            </a:r>
            <a:endParaRPr lang="en-US" sz="1800" u="sng" dirty="0">
              <a:solidFill>
                <a:srgbClr val="0563C1"/>
              </a:solidFill>
              <a:effectLst/>
              <a:ea typeface="Calibri" panose="020F0502020204030204" pitchFamily="34" charset="0"/>
              <a:cs typeface="Cordia New" panose="020B0304020202020204" pitchFamily="34" charset="-34"/>
            </a:endParaRPr>
          </a:p>
          <a:p>
            <a:pPr marL="1200150" indent="-285750">
              <a:lnSpc>
                <a:spcPct val="150000"/>
              </a:lnSpc>
              <a:spcAft>
                <a:spcPts val="800"/>
              </a:spcAft>
              <a:buFontTx/>
              <a:buChar char="-"/>
            </a:pPr>
            <a:r>
              <a:rPr lang="en-US" dirty="0">
                <a:solidFill>
                  <a:schemeClr val="accent2">
                    <a:lumMod val="60000"/>
                    <a:lumOff val="40000"/>
                  </a:schemeClr>
                </a:solidFill>
                <a:ea typeface="Calibri" panose="020F0502020204030204" pitchFamily="34" charset="0"/>
              </a:rPr>
              <a:t>C</a:t>
            </a:r>
            <a:r>
              <a:rPr lang="en-US" sz="1800" dirty="0">
                <a:solidFill>
                  <a:schemeClr val="accent2">
                    <a:lumMod val="60000"/>
                    <a:lumOff val="40000"/>
                  </a:schemeClr>
                </a:solidFill>
                <a:effectLst/>
                <a:ea typeface="Calibri" panose="020F0502020204030204" pitchFamily="34" charset="0"/>
              </a:rPr>
              <a:t>hia </a:t>
            </a:r>
            <a:r>
              <a:rPr lang="en-US" sz="1800" dirty="0" err="1">
                <a:solidFill>
                  <a:schemeClr val="accent2">
                    <a:lumMod val="60000"/>
                    <a:lumOff val="40000"/>
                  </a:schemeClr>
                </a:solidFill>
                <a:effectLst/>
                <a:ea typeface="Calibri" panose="020F0502020204030204" pitchFamily="34" charset="0"/>
              </a:rPr>
              <a:t>nhỏ</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điển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sẽ</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giúp</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tăng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tốc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độ</a:t>
            </a:r>
            <a:r>
              <a:rPr lang="en-US" dirty="0">
                <a:solidFill>
                  <a:schemeClr val="accent2">
                    <a:lumMod val="60000"/>
                    <a:lumOff val="40000"/>
                  </a:schemeClr>
                </a:solidFill>
                <a:ea typeface="Calibri" panose="020F0502020204030204" pitchFamily="34" charset="0"/>
              </a:rPr>
              <a:t>.</a:t>
            </a:r>
            <a:endParaRPr lang="en-US" dirty="0">
              <a:solidFill>
                <a:schemeClr val="accent2">
                  <a:lumMod val="60000"/>
                  <a:lumOff val="40000"/>
                </a:schemeClr>
              </a:solidFill>
              <a:ea typeface="Calibri" panose="020F0502020204030204" pitchFamily="34" charset="0"/>
              <a:cs typeface="Cordia New" panose="020B0304020202020204" pitchFamily="34" charset="-34"/>
            </a:endParaRPr>
          </a:p>
          <a:p>
            <a:pPr marL="1200150" indent="-285750">
              <a:lnSpc>
                <a:spcPct val="150000"/>
              </a:lnSpc>
              <a:spcAft>
                <a:spcPts val="800"/>
              </a:spcAft>
              <a:buFontTx/>
              <a:buChar char="-"/>
            </a:pPr>
            <a:r>
              <a:rPr lang="en-US" sz="1800" dirty="0">
                <a:solidFill>
                  <a:schemeClr val="accent2">
                    <a:lumMod val="60000"/>
                    <a:lumOff val="40000"/>
                  </a:schemeClr>
                </a:solidFill>
                <a:effectLst/>
                <a:ea typeface="Calibri" panose="020F0502020204030204" pitchFamily="34" charset="0"/>
              </a:rPr>
              <a:t>Do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tiếng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Việt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thường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xuất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hiện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có</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độ</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dài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cao</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nhất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là</a:t>
            </a:r>
            <a:r>
              <a:rPr lang="en-US" sz="1800" dirty="0">
                <a:solidFill>
                  <a:schemeClr val="accent2">
                    <a:lumMod val="60000"/>
                    <a:lumOff val="40000"/>
                  </a:schemeClr>
                </a:solidFill>
                <a:effectLst/>
                <a:ea typeface="Calibri" panose="020F0502020204030204" pitchFamily="34" charset="0"/>
              </a:rPr>
              <a:t> </a:t>
            </a:r>
            <a:r>
              <a:rPr lang="en-US" dirty="0">
                <a:solidFill>
                  <a:schemeClr val="accent2">
                    <a:lumMod val="60000"/>
                    <a:lumOff val="40000"/>
                  </a:schemeClr>
                </a:solidFill>
                <a:ea typeface="Calibri" panose="020F0502020204030204" pitchFamily="34" charset="0"/>
                <a:sym typeface="Wingdings 3" panose="05040102010807070707" pitchFamily="18" charset="2"/>
              </a:rPr>
              <a:t> </a:t>
            </a:r>
            <a:r>
              <a:rPr lang="en-US" sz="1800" dirty="0" err="1">
                <a:solidFill>
                  <a:schemeClr val="accent2">
                    <a:lumMod val="60000"/>
                    <a:lumOff val="40000"/>
                  </a:schemeClr>
                </a:solidFill>
                <a:effectLst/>
                <a:ea typeface="Calibri" panose="020F0502020204030204" pitchFamily="34" charset="0"/>
              </a:rPr>
              <a:t>lấy</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điển</a:t>
            </a:r>
            <a:r>
              <a:rPr lang="en-US" sz="1800" dirty="0">
                <a:solidFill>
                  <a:schemeClr val="accent2">
                    <a:lumMod val="60000"/>
                    <a:lumOff val="40000"/>
                  </a:schemeClr>
                </a:solidFill>
                <a:effectLst/>
                <a:ea typeface="Calibri" panose="020F0502020204030204" pitchFamily="34" charset="0"/>
              </a:rPr>
              <a:t> 4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trở</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xuống</a:t>
            </a:r>
            <a:r>
              <a:rPr lang="en-US" dirty="0">
                <a:solidFill>
                  <a:schemeClr val="accent2">
                    <a:lumMod val="60000"/>
                    <a:lumOff val="40000"/>
                  </a:schemeClr>
                </a:solidFill>
                <a:ea typeface="Calibri" panose="020F0502020204030204" pitchFamily="34" charset="0"/>
              </a:rPr>
              <a:t>.</a:t>
            </a:r>
            <a:endParaRPr lang="en-US" sz="1800" dirty="0">
              <a:solidFill>
                <a:schemeClr val="accent2">
                  <a:lumMod val="60000"/>
                  <a:lumOff val="40000"/>
                </a:schemeClr>
              </a:solidFill>
              <a:effectLst/>
            </a:endParaRPr>
          </a:p>
          <a:p>
            <a:pPr marL="1200150" indent="-285750">
              <a:lnSpc>
                <a:spcPct val="150000"/>
              </a:lnSpc>
              <a:spcAft>
                <a:spcPts val="800"/>
              </a:spcAft>
              <a:buFontTx/>
              <a:buChar char="-"/>
            </a:pPr>
            <a:r>
              <a:rPr lang="en-US" dirty="0" err="1">
                <a:solidFill>
                  <a:schemeClr val="accent2">
                    <a:lumMod val="60000"/>
                    <a:lumOff val="40000"/>
                  </a:schemeClr>
                </a:solidFill>
                <a:ea typeface="Calibri" panose="020F0502020204030204" pitchFamily="34" charset="0"/>
              </a:rPr>
              <a:t>C</a:t>
            </a:r>
            <a:r>
              <a:rPr lang="en-US" sz="1800" dirty="0" err="1">
                <a:solidFill>
                  <a:schemeClr val="accent2">
                    <a:lumMod val="60000"/>
                    <a:lumOff val="40000"/>
                  </a:schemeClr>
                </a:solidFill>
                <a:effectLst/>
                <a:ea typeface="Calibri" panose="020F0502020204030204" pitchFamily="34" charset="0"/>
              </a:rPr>
              <a:t>ó</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thể</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bỏ</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điển</a:t>
            </a:r>
            <a:r>
              <a:rPr lang="en-US" sz="1800" dirty="0">
                <a:solidFill>
                  <a:schemeClr val="accent2">
                    <a:lumMod val="60000"/>
                    <a:lumOff val="40000"/>
                  </a:schemeClr>
                </a:solidFill>
                <a:effectLst/>
                <a:ea typeface="Calibri" panose="020F0502020204030204" pitchFamily="34" charset="0"/>
              </a:rPr>
              <a:t> 1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do </a:t>
            </a:r>
            <a:r>
              <a:rPr lang="en-US" sz="1800" dirty="0" err="1">
                <a:solidFill>
                  <a:schemeClr val="accent2">
                    <a:lumMod val="60000"/>
                    <a:lumOff val="40000"/>
                  </a:schemeClr>
                </a:solidFill>
                <a:effectLst/>
                <a:ea typeface="Calibri" panose="020F0502020204030204" pitchFamily="34" charset="0"/>
              </a:rPr>
              <a:t>nếu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không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thuộc</a:t>
            </a:r>
            <a:r>
              <a:rPr lang="en-US" sz="1800" dirty="0">
                <a:solidFill>
                  <a:schemeClr val="accent2">
                    <a:lumMod val="60000"/>
                    <a:lumOff val="40000"/>
                  </a:schemeClr>
                </a:solidFill>
                <a:effectLst/>
                <a:ea typeface="Calibri" panose="020F0502020204030204" pitchFamily="34" charset="0"/>
              </a:rPr>
              <a:t> D-4, D-3, D-2 </a:t>
            </a:r>
            <a:r>
              <a:rPr lang="en-US" sz="1800" dirty="0" err="1">
                <a:solidFill>
                  <a:schemeClr val="accent2">
                    <a:lumMod val="60000"/>
                    <a:lumOff val="40000"/>
                  </a:schemeClr>
                </a:solidFill>
                <a:effectLst/>
                <a:ea typeface="Calibri" panose="020F0502020204030204" pitchFamily="34" charset="0"/>
              </a:rPr>
              <a:t>thì</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chắc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chắc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sẽ</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là</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1 </a:t>
            </a:r>
            <a:r>
              <a:rPr lang="en-US" sz="1800" dirty="0" err="1">
                <a:solidFill>
                  <a:schemeClr val="accent2">
                    <a:lumMod val="60000"/>
                    <a:lumOff val="40000"/>
                  </a:schemeClr>
                </a:solidFill>
                <a:effectLst/>
                <a:ea typeface="Calibri" panose="020F0502020204030204" pitchFamily="34" charset="0"/>
              </a:rPr>
              <a:t>âm</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tiết</a:t>
            </a:r>
            <a:r>
              <a:rPr lang="en-US" sz="1800" dirty="0">
                <a:solidFill>
                  <a:schemeClr val="accent2">
                    <a:lumMod val="60000"/>
                    <a:lumOff val="40000"/>
                  </a:schemeClr>
                </a:solidFill>
                <a:effectLst/>
                <a:ea typeface="Calibri" panose="020F0502020204030204" pitchFamily="34" charset="0"/>
              </a:rPr>
              <a:t>.</a:t>
            </a:r>
            <a:endParaRPr lang="en-US"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06F806F6-3833-7B26-682B-A2A516772001}"/>
              </a:ext>
            </a:extLst>
          </p:cNvPr>
          <p:cNvSpPr txBox="1"/>
          <p:nvPr/>
        </p:nvSpPr>
        <p:spPr>
          <a:xfrm>
            <a:off x="6051550" y="1637123"/>
            <a:ext cx="6340150" cy="369332"/>
          </a:xfrm>
          <a:prstGeom prst="rect">
            <a:avLst/>
          </a:prstGeom>
          <a:noFill/>
        </p:spPr>
        <p:txBody>
          <a:bodyPr wrap="square">
            <a:spAutoFit/>
          </a:bodyPr>
          <a:lstStyle/>
          <a:p>
            <a:r>
              <a:rPr lang="en-US" sz="1800" b="1" dirty="0" err="1">
                <a:solidFill>
                  <a:schemeClr val="accent1">
                    <a:lumMod val="60000"/>
                    <a:lumOff val="40000"/>
                  </a:schemeClr>
                </a:solidFill>
                <a:effectLst/>
                <a:ea typeface="Calibri" panose="020F0502020204030204" pitchFamily="34" charset="0"/>
              </a:rPr>
              <a:t>Hàm</a:t>
            </a:r>
            <a:r>
              <a:rPr lang="en-US" sz="1800" b="1" dirty="0">
                <a:solidFill>
                  <a:schemeClr val="accent1">
                    <a:lumMod val="60000"/>
                    <a:lumOff val="40000"/>
                  </a:schemeClr>
                </a:solidFill>
                <a:effectLst/>
                <a:ea typeface="Calibri" panose="020F0502020204030204" pitchFamily="34" charset="0"/>
              </a:rPr>
              <a:t> chia </a:t>
            </a:r>
            <a:r>
              <a:rPr lang="en-US" sz="1800" b="1" dirty="0" err="1">
                <a:solidFill>
                  <a:schemeClr val="accent1">
                    <a:lumMod val="60000"/>
                    <a:lumOff val="40000"/>
                  </a:schemeClr>
                </a:solidFill>
                <a:effectLst/>
                <a:ea typeface="Calibri" panose="020F0502020204030204" pitchFamily="34" charset="0"/>
              </a:rPr>
              <a:t>từ</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điển</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thành</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các</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từ</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điển</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nhỏ</a:t>
            </a:r>
            <a:r>
              <a:rPr lang="en-US" sz="1800" b="1" dirty="0">
                <a:solidFill>
                  <a:schemeClr val="accent1">
                    <a:lumMod val="60000"/>
                    <a:lumOff val="40000"/>
                  </a:schemeClr>
                </a:solidFill>
                <a:effectLst/>
                <a:ea typeface="Calibri" panose="020F0502020204030204" pitchFamily="34" charset="0"/>
              </a:rPr>
              <a:t> </a:t>
            </a:r>
            <a:r>
              <a:rPr lang="en-US" sz="1800" b="1" dirty="0" err="1">
                <a:solidFill>
                  <a:schemeClr val="accent1">
                    <a:lumMod val="60000"/>
                    <a:lumOff val="40000"/>
                  </a:schemeClr>
                </a:solidFill>
                <a:effectLst/>
                <a:ea typeface="Calibri" panose="020F0502020204030204" pitchFamily="34" charset="0"/>
              </a:rPr>
              <a:t>hơn</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437200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Maximum Matching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13" name="TextBox 12">
            <a:extLst>
              <a:ext uri="{FF2B5EF4-FFF2-40B4-BE49-F238E27FC236}">
                <a16:creationId xmlns:a16="http://schemas.microsoft.com/office/drawing/2014/main" id="{B76B7023-931D-5100-5C7E-B2944AF2DE46}"/>
              </a:ext>
            </a:extLst>
          </p:cNvPr>
          <p:cNvSpPr txBox="1"/>
          <p:nvPr/>
        </p:nvSpPr>
        <p:spPr>
          <a:xfrm>
            <a:off x="4381500" y="1361729"/>
            <a:ext cx="7810500" cy="5241884"/>
          </a:xfrm>
          <a:prstGeom prst="rect">
            <a:avLst/>
          </a:prstGeom>
          <a:solidFill>
            <a:schemeClr val="accent1">
              <a:lumMod val="50000"/>
            </a:schemeClr>
          </a:solidFill>
        </p:spPr>
        <p:txBody>
          <a:bodyPr wrap="square">
            <a:spAutoFit/>
          </a:bodyPr>
          <a:lstStyle/>
          <a:p>
            <a:pPr marL="685800" marR="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Thực</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vòng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lặp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sau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cho</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đến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khi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index &gt;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độ</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dài</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mảng</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các</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âm</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tiết</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a:t>
            </a:r>
          </a:p>
          <a:p>
            <a:pPr marL="6858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rgbClr val="FFC000"/>
                </a:solidFill>
                <a:effectLst/>
                <a:ea typeface="Calibri" panose="020F0502020204030204" pitchFamily="34" charset="0"/>
                <a:cs typeface="Cordia New" panose="020B0304020202020204" pitchFamily="34" charset="-34"/>
              </a:rPr>
              <a:t>length_words</a:t>
            </a:r>
            <a:r>
              <a:rPr lang="en-US" sz="1100" dirty="0">
                <a:solidFill>
                  <a:srgbClr val="FFC000"/>
                </a:solidFill>
                <a:effectLst/>
                <a:ea typeface="Calibri" panose="020F0502020204030204" pitchFamily="34" charset="0"/>
                <a:cs typeface="Cordia New" panose="020B0304020202020204" pitchFamily="34" charset="-34"/>
              </a:rPr>
              <a:t> == 4</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11430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Xét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trí</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tại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rgbClr val="FFC000"/>
                </a:solidFill>
                <a:effectLst/>
                <a:ea typeface="Calibri" panose="020F0502020204030204" pitchFamily="34" charset="0"/>
                <a:cs typeface="Cordia New" panose="020B0304020202020204" pitchFamily="34" charset="-34"/>
              </a:rPr>
              <a:t>(index) </a:t>
            </a:r>
            <a:r>
              <a:rPr lang="en-US" sz="1100" dirty="0" err="1">
                <a:solidFill>
                  <a:srgbClr val="FFC000"/>
                </a:solidFill>
                <a:effectLst/>
                <a:ea typeface="Calibri" panose="020F0502020204030204" pitchFamily="34" charset="0"/>
                <a:cs typeface="Cordia New" panose="020B0304020202020204" pitchFamily="34" charset="-34"/>
              </a:rPr>
              <a:t>đến</a:t>
            </a:r>
            <a:r>
              <a:rPr lang="en-US" sz="1100" dirty="0">
                <a:solidFill>
                  <a:srgbClr val="FFC000"/>
                </a:solidFill>
                <a:effectLst/>
                <a:ea typeface="Calibri" panose="020F0502020204030204" pitchFamily="34" charset="0"/>
                <a:cs typeface="Cordia New" panose="020B0304020202020204" pitchFamily="34" charset="-34"/>
              </a:rPr>
              <a:t> (index+4</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nằm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4</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Đúng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thêm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vào</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mảng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p>
          <a:p>
            <a:pPr marL="20574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cập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nhật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index = index + 4</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Sai: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giảm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1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endParaRPr lang="en-US" sz="11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6858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rgbClr val="FFC000"/>
                </a:solidFill>
                <a:effectLst/>
                <a:ea typeface="Calibri" panose="020F0502020204030204" pitchFamily="34" charset="0"/>
                <a:cs typeface="Cordia New" panose="020B0304020202020204" pitchFamily="34" charset="-34"/>
              </a:rPr>
              <a:t>length_words</a:t>
            </a:r>
            <a:r>
              <a:rPr lang="en-US" sz="1100" dirty="0">
                <a:solidFill>
                  <a:srgbClr val="FFC000"/>
                </a:solidFill>
                <a:effectLst/>
                <a:ea typeface="Calibri" panose="020F0502020204030204" pitchFamily="34" charset="0"/>
                <a:cs typeface="Cordia New" panose="020B0304020202020204" pitchFamily="34" charset="-34"/>
              </a:rPr>
              <a:t> == 3</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11430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Xét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trí</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tại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rgbClr val="FFC000"/>
                </a:solidFill>
                <a:effectLst/>
                <a:ea typeface="Calibri" panose="020F0502020204030204" pitchFamily="34" charset="0"/>
                <a:cs typeface="Cordia New" panose="020B0304020202020204" pitchFamily="34" charset="-34"/>
              </a:rPr>
              <a:t>(index) </a:t>
            </a:r>
            <a:r>
              <a:rPr lang="en-US" sz="1100" dirty="0" err="1">
                <a:solidFill>
                  <a:srgbClr val="FFC000"/>
                </a:solidFill>
                <a:effectLst/>
                <a:ea typeface="Calibri" panose="020F0502020204030204" pitchFamily="34" charset="0"/>
                <a:cs typeface="Cordia New" panose="020B0304020202020204" pitchFamily="34" charset="-34"/>
              </a:rPr>
              <a:t>đến</a:t>
            </a:r>
            <a:r>
              <a:rPr lang="en-US" sz="1100" dirty="0">
                <a:solidFill>
                  <a:srgbClr val="FFC000"/>
                </a:solidFill>
                <a:effectLst/>
                <a:ea typeface="Calibri" panose="020F0502020204030204" pitchFamily="34" charset="0"/>
                <a:cs typeface="Cordia New" panose="020B0304020202020204" pitchFamily="34" charset="-34"/>
              </a:rPr>
              <a:t> (index+3</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nằm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3</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Đúng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thêm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vào</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mảng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p>
          <a:p>
            <a:pPr marL="20574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cập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nhật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index = index + 3,  </a:t>
            </a:r>
          </a:p>
          <a:p>
            <a:pPr marL="2057400" marR="0" indent="228600">
              <a:lnSpc>
                <a:spcPct val="150000"/>
              </a:lnSpc>
              <a:spcBef>
                <a:spcPts val="0"/>
              </a:spcBef>
              <a:spcAft>
                <a:spcPts val="0"/>
              </a:spcAft>
            </a:pP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 4</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Sai: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giảm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1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endParaRPr lang="en-US" sz="11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6858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rgbClr val="FFC000"/>
                </a:solidFill>
                <a:effectLst/>
                <a:ea typeface="Calibri" panose="020F0502020204030204" pitchFamily="34" charset="0"/>
                <a:cs typeface="Cordia New" panose="020B0304020202020204" pitchFamily="34" charset="-34"/>
              </a:rPr>
              <a:t>length_words</a:t>
            </a:r>
            <a:r>
              <a:rPr lang="en-US" sz="1100" dirty="0">
                <a:solidFill>
                  <a:srgbClr val="FFC000"/>
                </a:solidFill>
                <a:effectLst/>
                <a:ea typeface="Calibri" panose="020F0502020204030204" pitchFamily="34" charset="0"/>
                <a:cs typeface="Cordia New" panose="020B0304020202020204" pitchFamily="34" charset="-34"/>
              </a:rPr>
              <a:t> == 2</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11430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Xét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trí</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tại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rgbClr val="FFC000"/>
                </a:solidFill>
                <a:effectLst/>
                <a:ea typeface="Calibri" panose="020F0502020204030204" pitchFamily="34" charset="0"/>
                <a:cs typeface="Cordia New" panose="020B0304020202020204" pitchFamily="34" charset="-34"/>
              </a:rPr>
              <a:t>(index) </a:t>
            </a:r>
            <a:r>
              <a:rPr lang="en-US" sz="1100" dirty="0" err="1">
                <a:solidFill>
                  <a:srgbClr val="FFC000"/>
                </a:solidFill>
                <a:effectLst/>
                <a:ea typeface="Calibri" panose="020F0502020204030204" pitchFamily="34" charset="0"/>
                <a:cs typeface="Cordia New" panose="020B0304020202020204" pitchFamily="34" charset="-34"/>
              </a:rPr>
              <a:t>đến</a:t>
            </a:r>
            <a:r>
              <a:rPr lang="en-US" sz="1100" dirty="0">
                <a:solidFill>
                  <a:srgbClr val="FFC000"/>
                </a:solidFill>
                <a:effectLst/>
                <a:ea typeface="Calibri" panose="020F0502020204030204" pitchFamily="34" charset="0"/>
                <a:cs typeface="Cordia New" panose="020B0304020202020204" pitchFamily="34" charset="-34"/>
              </a:rPr>
              <a:t> (index+2)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nằm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trong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2</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Đúng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thêm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vào</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mảng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p>
          <a:p>
            <a:pPr marL="2057400" marR="0" indent="228600">
              <a:lnSpc>
                <a:spcPct val="150000"/>
              </a:lnSpc>
              <a:spcBef>
                <a:spcPts val="0"/>
              </a:spcBef>
              <a:spcAft>
                <a:spcPts val="0"/>
              </a:spcAft>
            </a:pP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cập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nhật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index = index + 2,  </a:t>
            </a:r>
          </a:p>
          <a:p>
            <a:pPr marL="2057400" marR="0" indent="228600">
              <a:lnSpc>
                <a:spcPct val="150000"/>
              </a:lnSpc>
              <a:spcBef>
                <a:spcPts val="0"/>
              </a:spcBef>
              <a:spcAft>
                <a:spcPts val="0"/>
              </a:spcAft>
            </a:pP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 4</a:t>
            </a:r>
          </a:p>
          <a:p>
            <a:pPr marL="1143000" marR="0" indent="228600">
              <a:lnSpc>
                <a:spcPct val="150000"/>
              </a:lnSpc>
              <a:spcBef>
                <a:spcPts val="0"/>
              </a:spcBef>
              <a:spcAft>
                <a:spcPts val="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Sai: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giảm</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1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vị</a:t>
            </a:r>
            <a:endParaRPr lang="en-US" sz="11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914400" marR="0">
              <a:lnSpc>
                <a:spcPct val="150000"/>
              </a:lnSpc>
              <a:spcBef>
                <a:spcPts val="0"/>
              </a:spcBef>
              <a:spcAft>
                <a:spcPts val="800"/>
              </a:spcAft>
            </a:pP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Cập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nhật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vào</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mảng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không</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thoả</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điều</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trên</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cập</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err="1">
                <a:solidFill>
                  <a:schemeClr val="accent2">
                    <a:lumMod val="60000"/>
                    <a:lumOff val="40000"/>
                  </a:schemeClr>
                </a:solidFill>
                <a:effectLst/>
                <a:ea typeface="Calibri" panose="020F0502020204030204" pitchFamily="34" charset="0"/>
                <a:cs typeface="Cordia New" panose="020B0304020202020204" pitchFamily="34" charset="-34"/>
              </a:rPr>
              <a:t>nhật</a:t>
            </a:r>
            <a:r>
              <a:rPr lang="en-US" sz="11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index = index + 1,  </a:t>
            </a:r>
            <a:r>
              <a:rPr lang="en-US" sz="11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100" dirty="0">
                <a:solidFill>
                  <a:schemeClr val="accent1">
                    <a:lumMod val="60000"/>
                    <a:lumOff val="40000"/>
                  </a:schemeClr>
                </a:solidFill>
                <a:effectLst/>
                <a:ea typeface="Calibri" panose="020F0502020204030204" pitchFamily="34" charset="0"/>
                <a:cs typeface="Cordia New" panose="020B0304020202020204" pitchFamily="34" charset="-34"/>
              </a:rPr>
              <a:t> = 4</a:t>
            </a:r>
          </a:p>
          <a:p>
            <a:pPr marL="685800" marR="0">
              <a:lnSpc>
                <a:spcPct val="150000"/>
              </a:lnSpc>
              <a:spcBef>
                <a:spcPts val="0"/>
              </a:spcBef>
              <a:spcAft>
                <a:spcPts val="0"/>
              </a:spcAft>
            </a:pPr>
            <a:endParaRPr lang="en-US" sz="11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
        <p:nvSpPr>
          <p:cNvPr id="6" name="TextBox 5">
            <a:extLst>
              <a:ext uri="{FF2B5EF4-FFF2-40B4-BE49-F238E27FC236}">
                <a16:creationId xmlns:a16="http://schemas.microsoft.com/office/drawing/2014/main" id="{8DB1E386-64E4-D23E-6F3B-8A5BACD26756}"/>
              </a:ext>
            </a:extLst>
          </p:cNvPr>
          <p:cNvSpPr txBox="1"/>
          <p:nvPr/>
        </p:nvSpPr>
        <p:spPr>
          <a:xfrm>
            <a:off x="65314" y="2325674"/>
            <a:ext cx="4381500" cy="2956387"/>
          </a:xfrm>
          <a:prstGeom prst="rect">
            <a:avLst/>
          </a:prstGeom>
          <a:noFill/>
        </p:spPr>
        <p:txBody>
          <a:bodyPr wrap="square">
            <a:spAutoFit/>
          </a:bodyPr>
          <a:lstStyle/>
          <a:p>
            <a:pPr marL="685800" marR="0">
              <a:lnSpc>
                <a:spcPct val="150000"/>
              </a:lnSpc>
              <a:spcBef>
                <a:spcPts val="0"/>
              </a:spcBef>
              <a:spcAft>
                <a:spcPts val="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Thuật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được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bắt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bằng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việc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thành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âm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split_grams</a:t>
            </a:r>
            <a:r>
              <a:rPr lang="en-US" sz="1800" dirty="0">
                <a:solidFill>
                  <a:srgbClr val="FFC000"/>
                </a:solidFill>
                <a:effectLst/>
                <a:ea typeface="Calibri" panose="020F0502020204030204" pitchFamily="34" charset="0"/>
                <a:cs typeface="Cordia New" panose="020B0304020202020204" pitchFamily="34" charset="-34"/>
              </a:rPr>
              <a:t>().</a:t>
            </a:r>
          </a:p>
          <a:p>
            <a:pPr marL="685800" marR="0">
              <a:lnSpc>
                <a:spcPct val="150000"/>
              </a:lnSpc>
              <a:spcBef>
                <a:spcPts val="0"/>
              </a:spcBef>
              <a:spcAft>
                <a:spcPts val="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Khởi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tạo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a:solidFill>
                  <a:schemeClr val="accent1">
                    <a:lumMod val="60000"/>
                    <a:lumOff val="40000"/>
                  </a:schemeClr>
                </a:solidFill>
                <a:effectLst/>
                <a:ea typeface="Calibri" panose="020F0502020204030204" pitchFamily="34" charset="0"/>
                <a:cs typeface="Cordia New" panose="020B0304020202020204" pitchFamily="34" charset="-34"/>
              </a:rPr>
              <a:t>index = 0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bắt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vị</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trí</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hiện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thuật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p>
          <a:p>
            <a:pPr marL="685800" marR="0">
              <a:lnSpc>
                <a:spcPct val="150000"/>
              </a:lnSpc>
              <a:spcBef>
                <a:spcPts val="0"/>
              </a:spcBef>
              <a:spcAft>
                <a:spcPts val="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Khởi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tạo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độ</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dài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chuỗi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ban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1">
                    <a:lumMod val="60000"/>
                    <a:lumOff val="40000"/>
                  </a:schemeClr>
                </a:solidFill>
                <a:effectLst/>
                <a:ea typeface="Calibri" panose="020F0502020204030204" pitchFamily="34" charset="0"/>
                <a:cs typeface="Cordia New" panose="020B0304020202020204" pitchFamily="34" charset="-34"/>
              </a:rPr>
              <a:t>length_words</a:t>
            </a:r>
            <a:r>
              <a:rPr lang="en-US" sz="1800" dirty="0">
                <a:solidFill>
                  <a:schemeClr val="accent1">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1">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1">
                    <a:lumMod val="60000"/>
                    <a:lumOff val="40000"/>
                  </a:schemeClr>
                </a:solidFill>
                <a:effectLst/>
                <a:ea typeface="Calibri" panose="020F0502020204030204" pitchFamily="34" charset="0"/>
                <a:cs typeface="Cordia New" panose="020B0304020202020204" pitchFamily="34" charset="-34"/>
              </a:rPr>
              <a:t> 4.</a:t>
            </a:r>
          </a:p>
        </p:txBody>
      </p:sp>
    </p:spTree>
    <p:extLst>
      <p:ext uri="{BB962C8B-B14F-4D97-AF65-F5344CB8AC3E}">
        <p14:creationId xmlns:p14="http://schemas.microsoft.com/office/powerpoint/2010/main" val="413319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Maximum Matching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14" name="TextBox 13">
            <a:extLst>
              <a:ext uri="{FF2B5EF4-FFF2-40B4-BE49-F238E27FC236}">
                <a16:creationId xmlns:a16="http://schemas.microsoft.com/office/drawing/2014/main" id="{391E0BFE-3DDB-79E2-E5F9-8DD673262AEB}"/>
              </a:ext>
            </a:extLst>
          </p:cNvPr>
          <p:cNvSpPr txBox="1"/>
          <p:nvPr/>
        </p:nvSpPr>
        <p:spPr>
          <a:xfrm>
            <a:off x="6094446" y="1381845"/>
            <a:ext cx="6097554" cy="3754874"/>
          </a:xfrm>
          <a:prstGeom prst="rect">
            <a:avLst/>
          </a:prstGeom>
          <a:solidFill>
            <a:srgbClr val="002060"/>
          </a:solidFill>
        </p:spPr>
        <p:txBody>
          <a:bodyPr wrap="square">
            <a:spAutoFit/>
          </a:bodyPr>
          <a:lstStyle/>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tương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tự</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kiểm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word-2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lower</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pP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thêm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vào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quả</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nằm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từ-điển-2</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cập</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nhật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index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mới</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lại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giá</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trị</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độ</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 = 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giảm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chiều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từ</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1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không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có</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từ-điển-2</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còn</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lại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là</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word-1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số</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hoặc</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thêm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phần</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tử</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đó</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vào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quả</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cập</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nhật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index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mới</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lại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giá</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trị</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độ</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 = 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1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word-2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2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word-3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tokens</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3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dấu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word-4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685800" marR="0">
              <a:spcBef>
                <a:spcPts val="0"/>
              </a:spcBef>
              <a:spcAft>
                <a:spcPts val="0"/>
              </a:spcAft>
              <a:tabLst>
                <a:tab pos="57150" algn="l"/>
              </a:tabLs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single_gram</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6" name="TextBox 5">
            <a:extLst>
              <a:ext uri="{FF2B5EF4-FFF2-40B4-BE49-F238E27FC236}">
                <a16:creationId xmlns:a16="http://schemas.microsoft.com/office/drawing/2014/main" id="{6812AD81-F133-18DB-C70C-627E50BF3ECB}"/>
              </a:ext>
            </a:extLst>
          </p:cNvPr>
          <p:cNvSpPr txBox="1"/>
          <p:nvPr/>
        </p:nvSpPr>
        <p:spPr>
          <a:xfrm>
            <a:off x="0" y="1389881"/>
            <a:ext cx="6094446" cy="4925194"/>
          </a:xfrm>
          <a:prstGeom prst="rect">
            <a:avLst/>
          </a:prstGeom>
          <a:solidFill>
            <a:srgbClr val="002060"/>
          </a:solidFill>
        </p:spPr>
        <p:txBody>
          <a:bodyPr wrap="square">
            <a:spAutoFit/>
          </a:bodyPr>
          <a:lstStyle/>
          <a:p>
            <a:pPr marL="0" marR="0">
              <a:lnSpc>
                <a:spcPts val="1425"/>
              </a:lnSpc>
              <a:spcBef>
                <a:spcPts val="0"/>
              </a:spcBef>
              <a:spcAft>
                <a:spcPts val="0"/>
              </a:spcAft>
            </a:pP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maximum_matching</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sentence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dictionary</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syllablize</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sentence</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#tách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câu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thành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các</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từ</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riêng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lẻ</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n_words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single_gram</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bi_grams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split_grams</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dictionary)</a:t>
            </a: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index = 0</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độ</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của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 = 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rỗng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chứa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quả</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n_words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kiểm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chiều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của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là</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4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âm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tiết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lower</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quar_grams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pP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thêm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vào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quả</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nằm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cập</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nhật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index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mới</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giảm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chiều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từ</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1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không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có</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tương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tự</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kiểm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tra</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word-3</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lower</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tri_grams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pP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thêm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vào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danh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sách</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kết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quả</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nằm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từ-điển-3</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word_lst</a:t>
            </a:r>
            <a:r>
              <a:rPr lang="en-US" sz="900" dirty="0" err="1">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err="1">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D1F1A9"/>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syl</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900" dirty="0">
                <a:solidFill>
                  <a:srgbClr val="BBDA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cập</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nhật</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index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mới</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khởi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tạo</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lại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giá</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trị</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độ</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word = 4</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EBBB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425"/>
              </a:lnSpc>
              <a:spcBef>
                <a:spcPts val="0"/>
              </a:spcBef>
              <a:spcAft>
                <a:spcPts val="0"/>
              </a:spcAft>
            </a:pP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FF9DA4"/>
                </a:solidFill>
                <a:effectLst/>
                <a:latin typeface="Consolas" panose="020B0609020204030204" pitchFamily="49" charset="0"/>
                <a:ea typeface="Times New Roman" panose="02020603050405020304" pitchFamily="18" charset="0"/>
                <a:cs typeface="Times New Roman" panose="02020603050405020304" pitchFamily="18" charset="0"/>
              </a:rPr>
              <a:t>length_words</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99FF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FFC58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90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giảm</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chiều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dài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từ</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đi</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1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nếu</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không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có</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900" dirty="0" err="1">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trong</a:t>
            </a:r>
            <a:r>
              <a:rPr lang="en-US" sz="900" dirty="0">
                <a:solidFill>
                  <a:srgbClr val="7285B7"/>
                </a:solidFill>
                <a:effectLst/>
                <a:latin typeface="Consolas" panose="020B0609020204030204" pitchFamily="49" charset="0"/>
                <a:ea typeface="Times New Roman" panose="02020603050405020304" pitchFamily="18" charset="0"/>
                <a:cs typeface="Times New Roman" panose="02020603050405020304" pitchFamily="18" charset="0"/>
              </a:rPr>
              <a:t> từ-điển-3</a:t>
            </a:r>
            <a:endParaRPr lang="en-US" sz="9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0" name="TextBox 9">
            <a:extLst>
              <a:ext uri="{FF2B5EF4-FFF2-40B4-BE49-F238E27FC236}">
                <a16:creationId xmlns:a16="http://schemas.microsoft.com/office/drawing/2014/main" id="{11B45770-CE79-533D-1A13-3D254D3E485D}"/>
              </a:ext>
            </a:extLst>
          </p:cNvPr>
          <p:cNvSpPr txBox="1"/>
          <p:nvPr/>
        </p:nvSpPr>
        <p:spPr>
          <a:xfrm>
            <a:off x="837422" y="1012513"/>
            <a:ext cx="6097554" cy="369332"/>
          </a:xfrm>
          <a:prstGeom prst="rect">
            <a:avLst/>
          </a:prstGeom>
          <a:noFill/>
        </p:spPr>
        <p:txBody>
          <a:bodyPr wrap="square">
            <a:spAutoFit/>
          </a:bodyPr>
          <a:lstStyle/>
          <a:p>
            <a:r>
              <a:rPr lang="en-US" sz="1800" b="1" dirty="0" err="1">
                <a:solidFill>
                  <a:schemeClr val="accent1">
                    <a:lumMod val="60000"/>
                    <a:lumOff val="40000"/>
                  </a:schemeClr>
                </a:solidFill>
                <a:effectLst/>
                <a:latin typeface="Times New Roman" panose="02020603050405020304" pitchFamily="18" charset="0"/>
                <a:ea typeface="Calibri" panose="020F0502020204030204" pitchFamily="34" charset="0"/>
              </a:rPr>
              <a:t>Thuật</a:t>
            </a:r>
            <a:r>
              <a:rPr lang="en-US" sz="1800" b="1" dirty="0">
                <a:solidFill>
                  <a:schemeClr val="accent1">
                    <a:lumMod val="60000"/>
                    <a:lumOff val="40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60000"/>
                    <a:lumOff val="40000"/>
                  </a:schemeClr>
                </a:solidFill>
                <a:effectLst/>
                <a:latin typeface="Times New Roman" panose="02020603050405020304" pitchFamily="18" charset="0"/>
                <a:ea typeface="Calibri" panose="020F0502020204030204" pitchFamily="34" charset="0"/>
              </a:rPr>
              <a:t>toán</a:t>
            </a:r>
            <a:r>
              <a:rPr lang="en-US" sz="1800" b="1" dirty="0">
                <a:solidFill>
                  <a:schemeClr val="accent1">
                    <a:lumMod val="60000"/>
                    <a:lumOff val="40000"/>
                  </a:schemeClr>
                </a:solidFill>
                <a:effectLst/>
                <a:latin typeface="Times New Roman" panose="02020603050405020304" pitchFamily="18" charset="0"/>
                <a:ea typeface="Calibri" panose="020F0502020204030204" pitchFamily="34" charset="0"/>
              </a:rPr>
              <a:t> maximum matching:</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249958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Thư</a:t>
            </a:r>
            <a:r>
              <a:rPr lang="en-US" dirty="0">
                <a:latin typeface="+mn-lt"/>
              </a:rPr>
              <a:t> </a:t>
            </a:r>
            <a:r>
              <a:rPr lang="en-US" dirty="0" err="1">
                <a:latin typeface="+mn-lt"/>
              </a:rPr>
              <a:t>viện</a:t>
            </a:r>
            <a:r>
              <a:rPr lang="en-US" dirty="0">
                <a:latin typeface="+mn-lt"/>
              </a:rPr>
              <a:t> </a:t>
            </a:r>
            <a:r>
              <a:rPr lang="en-US" dirty="0" err="1">
                <a:latin typeface="+mn-lt"/>
              </a:rPr>
              <a:t>underthesea</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15</a:t>
            </a:fld>
            <a:endParaRPr lang="en-US" dirty="0">
              <a:latin typeface="+mn-lt"/>
            </a:endParaRPr>
          </a:p>
        </p:txBody>
      </p:sp>
      <p:sp>
        <p:nvSpPr>
          <p:cNvPr id="6" name="TextBox 5">
            <a:extLst>
              <a:ext uri="{FF2B5EF4-FFF2-40B4-BE49-F238E27FC236}">
                <a16:creationId xmlns:a16="http://schemas.microsoft.com/office/drawing/2014/main" id="{8DB1E386-64E4-D23E-6F3B-8A5BACD26756}"/>
              </a:ext>
            </a:extLst>
          </p:cNvPr>
          <p:cNvSpPr txBox="1"/>
          <p:nvPr/>
        </p:nvSpPr>
        <p:spPr>
          <a:xfrm>
            <a:off x="0" y="2074360"/>
            <a:ext cx="8612155" cy="2949525"/>
          </a:xfrm>
          <a:prstGeom prst="rect">
            <a:avLst/>
          </a:prstGeom>
          <a:noFill/>
        </p:spPr>
        <p:txBody>
          <a:bodyPr wrap="square">
            <a:spAutoFit/>
          </a:bodyPr>
          <a:lstStyle/>
          <a:p>
            <a:pPr marL="685800">
              <a:lnSpc>
                <a:spcPct val="150000"/>
              </a:lnSpc>
            </a:pP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Thư viện </a:t>
            </a:r>
            <a:r>
              <a:rPr lang="vi-VN" sz="1800" dirty="0" err="1">
                <a:solidFill>
                  <a:schemeClr val="accent2">
                    <a:lumMod val="60000"/>
                    <a:lumOff val="40000"/>
                  </a:schemeClr>
                </a:solidFill>
                <a:effectLst/>
                <a:ea typeface="Calibri" panose="020F0502020204030204" pitchFamily="34" charset="0"/>
                <a:cs typeface="Cordia New" panose="020B0304020202020204" pitchFamily="34" charset="-34"/>
              </a:rPr>
              <a:t>Underthesea</a:t>
            </a: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 là một bộ công cụ NLP tiếng Việt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a:solidFill>
                  <a:schemeClr val="accent2">
                    <a:lumMod val="60000"/>
                    <a:lumOff val="40000"/>
                  </a:schemeClr>
                </a:solidFill>
                <a:ea typeface="Calibri" panose="020F0502020204030204" pitchFamily="34" charset="0"/>
                <a:cs typeface="Cordia New" panose="020B0304020202020204" pitchFamily="34" charset="-34"/>
              </a:rPr>
              <a:t>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ung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cấp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attribute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giúp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Việt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word_tokenize</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p>
          <a:p>
            <a:pPr marL="685800">
              <a:lnSpc>
                <a:spcPct val="150000"/>
              </a:lnSpc>
            </a:pPr>
            <a:r>
              <a:rPr lang="en-US" i="1" dirty="0">
                <a:solidFill>
                  <a:schemeClr val="accent2">
                    <a:lumMod val="60000"/>
                    <a:lumOff val="40000"/>
                  </a:schemeClr>
                </a:solidFill>
                <a:ea typeface="Calibri" panose="020F0502020204030204" pitchFamily="34" charset="0"/>
                <a:cs typeface="Cordia New" panose="020B0304020202020204" pitchFamily="34" charset="-34"/>
              </a:rPr>
              <a:t>Link </a:t>
            </a:r>
            <a:r>
              <a:rPr lang="en-US" i="1" dirty="0" err="1">
                <a:solidFill>
                  <a:schemeClr val="accent2">
                    <a:lumMod val="60000"/>
                    <a:lumOff val="40000"/>
                  </a:schemeClr>
                </a:solidFill>
                <a:ea typeface="Calibri" panose="020F0502020204030204" pitchFamily="34" charset="0"/>
                <a:cs typeface="Cordia New" panose="020B0304020202020204" pitchFamily="34" charset="-34"/>
              </a:rPr>
              <a:t>github</a:t>
            </a:r>
            <a:r>
              <a:rPr lang="en-US" i="1" dirty="0">
                <a:solidFill>
                  <a:schemeClr val="accent2">
                    <a:lumMod val="60000"/>
                    <a:lumOff val="40000"/>
                  </a:schemeClr>
                </a:solidFill>
                <a:ea typeface="Calibri" panose="020F0502020204030204" pitchFamily="34" charset="0"/>
                <a:cs typeface="Cordia New" panose="020B0304020202020204" pitchFamily="34" charset="-34"/>
              </a:rPr>
              <a:t>: </a:t>
            </a:r>
            <a:r>
              <a:rPr lang="en-US" i="1" u="sng" dirty="0">
                <a:solidFill>
                  <a:srgbClr val="0563C1"/>
                </a:solidFill>
                <a:ea typeface="Calibri" panose="020F0502020204030204" pitchFamily="34" charset="0"/>
                <a:cs typeface="Cordia New" panose="020B0304020202020204" pitchFamily="34" charset="-34"/>
                <a:hlinkClick r:id="rId2"/>
              </a:rPr>
              <a:t>https://github.com/undertheseanlp/underthesea</a:t>
            </a:r>
            <a:endParaRPr lang="en-US" i="1" u="sng" dirty="0">
              <a:solidFill>
                <a:srgbClr val="0563C1"/>
              </a:solidFill>
              <a:ea typeface="Calibri" panose="020F0502020204030204" pitchFamily="34" charset="0"/>
              <a:cs typeface="Cordia New" panose="020B0304020202020204" pitchFamily="34" charset="-34"/>
            </a:endParaRPr>
          </a:p>
          <a:p>
            <a:pPr marL="685800">
              <a:lnSpc>
                <a:spcPct val="150000"/>
              </a:lnSpc>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underthesea.word_tokenize</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sử</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dụng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Trường</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xác</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xuất</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có</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điều</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kiện</a:t>
            </a:r>
            <a:r>
              <a:rPr lang="en-US" sz="1800" dirty="0">
                <a:solidFill>
                  <a:srgbClr val="FFC000"/>
                </a:solidFill>
                <a:effectLst/>
                <a:ea typeface="Calibri" panose="020F0502020204030204" pitchFamily="34" charset="0"/>
                <a:cs typeface="Cordia New" panose="020B0304020202020204" pitchFamily="34" charset="-34"/>
              </a:rPr>
              <a:t> (CRF)</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thuật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rgbClr val="3C4043"/>
                </a:solidFill>
                <a:effectLst/>
                <a:ea typeface="Calibri" panose="020F0502020204030204" pitchFamily="34" charset="0"/>
                <a:cs typeface="Cordia New" panose="020B0304020202020204" pitchFamily="34" charset="-34"/>
              </a:rPr>
              <a:t>.</a:t>
            </a:r>
            <a:endParaRPr lang="en-US" sz="1400" dirty="0">
              <a:effectLst/>
              <a:ea typeface="Calibri" panose="020F0502020204030204" pitchFamily="34" charset="0"/>
              <a:cs typeface="Cordia New" panose="020B0304020202020204" pitchFamily="34" charset="-34"/>
            </a:endParaRPr>
          </a:p>
          <a:p>
            <a:pPr marL="685800">
              <a:lnSpc>
                <a:spcPct val="150000"/>
              </a:lnSpc>
            </a:pPr>
            <a:endParaRPr lang="en-US" i="1" u="sng" dirty="0">
              <a:solidFill>
                <a:srgbClr val="0563C1"/>
              </a:solidFill>
              <a:ea typeface="Calibri" panose="020F0502020204030204" pitchFamily="34" charset="0"/>
              <a:cs typeface="Cordia New" panose="020B0304020202020204" pitchFamily="34" charset="-34"/>
            </a:endParaRPr>
          </a:p>
          <a:p>
            <a:pPr marL="685800" marR="0">
              <a:lnSpc>
                <a:spcPct val="150000"/>
              </a:lnSpc>
              <a:spcBef>
                <a:spcPts val="0"/>
              </a:spcBef>
              <a:spcAft>
                <a:spcPts val="0"/>
              </a:spcAft>
            </a:pPr>
            <a:endParaRPr lang="en-US" sz="1800" dirty="0">
              <a:solidFill>
                <a:schemeClr val="accent1">
                  <a:lumMod val="60000"/>
                  <a:lumOff val="40000"/>
                </a:schemeClr>
              </a:solidFill>
              <a:effectLst/>
              <a:ea typeface="Calibri" panose="020F0502020204030204" pitchFamily="34" charset="0"/>
              <a:cs typeface="Cordia New" panose="020B0304020202020204" pitchFamily="34" charset="-34"/>
            </a:endParaRPr>
          </a:p>
        </p:txBody>
      </p:sp>
      <p:pic>
        <p:nvPicPr>
          <p:cNvPr id="1026" name="Picture 2" descr="Under The Sea · GitHub">
            <a:extLst>
              <a:ext uri="{FF2B5EF4-FFF2-40B4-BE49-F238E27FC236}">
                <a16:creationId xmlns:a16="http://schemas.microsoft.com/office/drawing/2014/main" id="{F01D0D48-813D-3E74-DF43-02104AA8B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048" y="2567473"/>
            <a:ext cx="2491274" cy="2491274"/>
          </a:xfrm>
          <a:prstGeom prst="roundRect">
            <a:avLst>
              <a:gd name="adj" fmla="val 1185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F40BB32-391B-519D-E851-8DB8E2F0B8B2}"/>
              </a:ext>
            </a:extLst>
          </p:cNvPr>
          <p:cNvSpPr txBox="1"/>
          <p:nvPr/>
        </p:nvSpPr>
        <p:spPr>
          <a:xfrm>
            <a:off x="694198" y="4700719"/>
            <a:ext cx="6818345" cy="646331"/>
          </a:xfrm>
          <a:prstGeom prst="rect">
            <a:avLst/>
          </a:prstGeom>
          <a:noFill/>
        </p:spPr>
        <p:txBody>
          <a:bodyPr wrap="square">
            <a:spAutoFit/>
          </a:bodyPr>
          <a:lstStyle/>
          <a:p>
            <a:r>
              <a:rPr lang="en-US" sz="1800" dirty="0" err="1">
                <a:solidFill>
                  <a:schemeClr val="accent2">
                    <a:lumMod val="60000"/>
                    <a:lumOff val="40000"/>
                  </a:schemeClr>
                </a:solidFill>
                <a:effectLst/>
                <a:ea typeface="Calibri" panose="020F0502020204030204" pitchFamily="34" charset="0"/>
              </a:rPr>
              <a:t>Kết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quả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có</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dạng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danh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sách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các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p>
          <a:p>
            <a:r>
              <a:rPr lang="en-US" sz="1800" dirty="0">
                <a:solidFill>
                  <a:schemeClr val="accent2">
                    <a:lumMod val="60000"/>
                    <a:lumOff val="40000"/>
                  </a:schemeClr>
                </a:solidFill>
                <a:effectLst/>
                <a:ea typeface="Calibri" panose="020F0502020204030204" pitchFamily="34" charset="0"/>
              </a:rPr>
              <a:t>[‘</a:t>
            </a:r>
            <a:r>
              <a:rPr lang="en-US" sz="1800" dirty="0" err="1">
                <a:solidFill>
                  <a:schemeClr val="accent2">
                    <a:lumMod val="60000"/>
                    <a:lumOff val="40000"/>
                  </a:schemeClr>
                </a:solidFill>
                <a:effectLst/>
                <a:ea typeface="Calibri" panose="020F0502020204030204" pitchFamily="34" charset="0"/>
              </a:rPr>
              <a:t>Cảnh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phim</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đẹp</a:t>
            </a:r>
            <a:r>
              <a:rPr lang="en-US" sz="1800" dirty="0">
                <a:solidFill>
                  <a:schemeClr val="accent2">
                    <a:lumMod val="60000"/>
                    <a:lumOff val="40000"/>
                  </a:schemeClr>
                </a:solidFill>
                <a:effectLst/>
                <a:ea typeface="Calibri" panose="020F0502020204030204" pitchFamily="34" charset="0"/>
              </a:rPr>
              <a:t>’, ‘,’ ‘</a:t>
            </a:r>
            <a:r>
              <a:rPr lang="en-US" sz="1800" dirty="0" err="1">
                <a:solidFill>
                  <a:schemeClr val="accent2">
                    <a:lumMod val="60000"/>
                    <a:lumOff val="40000"/>
                  </a:schemeClr>
                </a:solidFill>
                <a:effectLst/>
                <a:ea typeface="Calibri" panose="020F0502020204030204" pitchFamily="34" charset="0"/>
              </a:rPr>
              <a:t>nội</a:t>
            </a:r>
            <a:r>
              <a:rPr lang="en-US" sz="1800" dirty="0">
                <a:solidFill>
                  <a:schemeClr val="accent2">
                    <a:lumMod val="60000"/>
                    <a:lumOff val="40000"/>
                  </a:schemeClr>
                </a:solidFill>
                <a:effectLst/>
                <a:ea typeface="Calibri" panose="020F0502020204030204" pitchFamily="34" charset="0"/>
              </a:rPr>
              <a:t> dung’, ‘</a:t>
            </a:r>
            <a:r>
              <a:rPr lang="en-US" sz="1800" dirty="0" err="1">
                <a:solidFill>
                  <a:schemeClr val="accent2">
                    <a:lumMod val="60000"/>
                    <a:lumOff val="40000"/>
                  </a:schemeClr>
                </a:solidFill>
                <a:effectLst/>
                <a:ea typeface="Calibri" panose="020F0502020204030204" pitchFamily="34" charset="0"/>
              </a:rPr>
              <a:t>lôi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cuốn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người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xem</a:t>
            </a:r>
            <a:r>
              <a:rPr lang="en-US" sz="1800" dirty="0">
                <a:solidFill>
                  <a:schemeClr val="accent2">
                    <a:lumMod val="60000"/>
                    <a:lumOff val="40000"/>
                  </a:schemeClr>
                </a:solidFill>
                <a:effectLst/>
                <a:ea typeface="Calibri" panose="020F0502020204030204" pitchFamily="34" charset="0"/>
              </a:rPr>
              <a:t>’, ‘.’] </a:t>
            </a:r>
            <a:endParaRPr lang="en-US" dirty="0">
              <a:solidFill>
                <a:schemeClr val="accent2">
                  <a:lumMod val="60000"/>
                  <a:lumOff val="40000"/>
                </a:schemeClr>
              </a:solidFill>
            </a:endParaRPr>
          </a:p>
        </p:txBody>
      </p:sp>
      <p:sp>
        <p:nvSpPr>
          <p:cNvPr id="10" name="TextBox 9">
            <a:extLst>
              <a:ext uri="{FF2B5EF4-FFF2-40B4-BE49-F238E27FC236}">
                <a16:creationId xmlns:a16="http://schemas.microsoft.com/office/drawing/2014/main" id="{ACB02273-1324-0176-D093-3D2ECEB7AA82}"/>
              </a:ext>
            </a:extLst>
          </p:cNvPr>
          <p:cNvSpPr txBox="1"/>
          <p:nvPr/>
        </p:nvSpPr>
        <p:spPr>
          <a:xfrm>
            <a:off x="4847927" y="5782127"/>
            <a:ext cx="6181530" cy="369332"/>
          </a:xfrm>
          <a:prstGeom prst="rect">
            <a:avLst/>
          </a:prstGeom>
          <a:noFill/>
        </p:spPr>
        <p:txBody>
          <a:bodyPr wrap="square">
            <a:spAutoFit/>
          </a:bodyPr>
          <a:lstStyle/>
          <a:p>
            <a:r>
              <a:rPr lang="en-US" sz="1800" dirty="0">
                <a:solidFill>
                  <a:schemeClr val="accent2">
                    <a:lumMod val="60000"/>
                    <a:lumOff val="40000"/>
                  </a:schemeClr>
                </a:solidFill>
                <a:effectLst/>
                <a:ea typeface="Calibri" panose="020F0502020204030204" pitchFamily="34" charset="0"/>
              </a:rPr>
              <a:t>‘</a:t>
            </a:r>
            <a:r>
              <a:rPr lang="en-US" sz="1800" dirty="0" err="1">
                <a:solidFill>
                  <a:schemeClr val="accent2">
                    <a:lumMod val="60000"/>
                    <a:lumOff val="40000"/>
                  </a:schemeClr>
                </a:solidFill>
                <a:effectLst/>
                <a:ea typeface="Calibri" panose="020F0502020204030204" pitchFamily="34" charset="0"/>
              </a:rPr>
              <a:t>Cảnh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phim</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đẹp</a:t>
            </a:r>
            <a:r>
              <a:rPr lang="en-US" sz="1800" dirty="0">
                <a:solidFill>
                  <a:schemeClr val="accent2">
                    <a:lumMod val="60000"/>
                    <a:lumOff val="40000"/>
                  </a:schemeClr>
                </a:solidFill>
                <a:effectLst/>
                <a:ea typeface="Calibri" panose="020F0502020204030204" pitchFamily="34" charset="0"/>
              </a:rPr>
              <a:t> , </a:t>
            </a:r>
            <a:r>
              <a:rPr lang="en-US" sz="1800" dirty="0" err="1">
                <a:solidFill>
                  <a:schemeClr val="accent2">
                    <a:lumMod val="60000"/>
                    <a:lumOff val="40000"/>
                  </a:schemeClr>
                </a:solidFill>
                <a:effectLst/>
                <a:ea typeface="Calibri" panose="020F0502020204030204" pitchFamily="34" charset="0"/>
              </a:rPr>
              <a:t>nội_dung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lôi_cuốn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người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xem</a:t>
            </a:r>
            <a:r>
              <a:rPr lang="en-US" sz="1800" dirty="0">
                <a:solidFill>
                  <a:schemeClr val="accent2">
                    <a:lumMod val="60000"/>
                    <a:lumOff val="40000"/>
                  </a:schemeClr>
                </a:solidFill>
                <a:effectLst/>
                <a:ea typeface="Calibri" panose="020F0502020204030204" pitchFamily="34" charset="0"/>
              </a:rPr>
              <a:t> .’</a:t>
            </a:r>
            <a:endParaRPr lang="en-US" dirty="0">
              <a:solidFill>
                <a:schemeClr val="accent2">
                  <a:lumMod val="60000"/>
                  <a:lumOff val="40000"/>
                </a:schemeClr>
              </a:solidFill>
            </a:endParaRPr>
          </a:p>
        </p:txBody>
      </p:sp>
      <p:cxnSp>
        <p:nvCxnSpPr>
          <p:cNvPr id="12" name="Straight Arrow Connector 11">
            <a:extLst>
              <a:ext uri="{FF2B5EF4-FFF2-40B4-BE49-F238E27FC236}">
                <a16:creationId xmlns:a16="http://schemas.microsoft.com/office/drawing/2014/main" id="{6A5731FA-C7F2-7CD1-8582-4DBB6BE5FE51}"/>
              </a:ext>
            </a:extLst>
          </p:cNvPr>
          <p:cNvCxnSpPr/>
          <p:nvPr/>
        </p:nvCxnSpPr>
        <p:spPr>
          <a:xfrm>
            <a:off x="4152122" y="5280343"/>
            <a:ext cx="2920482" cy="429992"/>
          </a:xfrm>
          <a:prstGeom prst="straightConnector1">
            <a:avLst/>
          </a:prstGeom>
          <a:ln w="190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14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Thư</a:t>
            </a:r>
            <a:r>
              <a:rPr lang="en-US" dirty="0">
                <a:latin typeface="+mn-lt"/>
              </a:rPr>
              <a:t> </a:t>
            </a:r>
            <a:r>
              <a:rPr lang="en-US" dirty="0" err="1">
                <a:latin typeface="+mn-lt"/>
              </a:rPr>
              <a:t>viện</a:t>
            </a:r>
            <a:r>
              <a:rPr lang="en-US" dirty="0">
                <a:latin typeface="+mn-lt"/>
              </a:rPr>
              <a:t> </a:t>
            </a:r>
            <a:r>
              <a:rPr lang="en-US" dirty="0" err="1">
                <a:latin typeface="+mn-lt"/>
              </a:rPr>
              <a:t>pyvi</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16</a:t>
            </a:fld>
            <a:endParaRPr lang="en-US" dirty="0">
              <a:latin typeface="+mn-lt"/>
            </a:endParaRPr>
          </a:p>
        </p:txBody>
      </p:sp>
      <p:sp>
        <p:nvSpPr>
          <p:cNvPr id="6" name="TextBox 5">
            <a:extLst>
              <a:ext uri="{FF2B5EF4-FFF2-40B4-BE49-F238E27FC236}">
                <a16:creationId xmlns:a16="http://schemas.microsoft.com/office/drawing/2014/main" id="{8DB1E386-64E4-D23E-6F3B-8A5BACD26756}"/>
              </a:ext>
            </a:extLst>
          </p:cNvPr>
          <p:cNvSpPr txBox="1"/>
          <p:nvPr/>
        </p:nvSpPr>
        <p:spPr>
          <a:xfrm>
            <a:off x="0" y="2161986"/>
            <a:ext cx="8612155" cy="2534027"/>
          </a:xfrm>
          <a:prstGeom prst="rect">
            <a:avLst/>
          </a:prstGeom>
          <a:noFill/>
        </p:spPr>
        <p:txBody>
          <a:bodyPr wrap="square">
            <a:spAutoFit/>
          </a:bodyPr>
          <a:lstStyle/>
          <a:p>
            <a:pPr marL="685800">
              <a:lnSpc>
                <a:spcPct val="150000"/>
              </a:lnSpc>
            </a:pPr>
            <a:r>
              <a:rPr lang="en-US" sz="1800" dirty="0" err="1">
                <a:solidFill>
                  <a:schemeClr val="accent2">
                    <a:lumMod val="60000"/>
                    <a:lumOff val="40000"/>
                  </a:schemeClr>
                </a:solidFill>
                <a:effectLst/>
                <a:ea typeface="Calibri" panose="020F0502020204030204" pitchFamily="34" charset="0"/>
              </a:rPr>
              <a:t>Pyvi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là</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một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thư</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viện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xử</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lý</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ngôn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ngữ</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tự</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nhiên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tiếng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Việt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của</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tác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giả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Trần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Việt</a:t>
            </a:r>
            <a:r>
              <a:rPr lang="en-US" sz="1800" dirty="0">
                <a:solidFill>
                  <a:schemeClr val="accent2">
                    <a:lumMod val="60000"/>
                    <a:lumOff val="40000"/>
                  </a:schemeClr>
                </a:solidFill>
                <a:effectLst/>
                <a:ea typeface="Calibri" panose="020F0502020204030204" pitchFamily="34" charset="0"/>
              </a:rPr>
              <a:t> Trung</a:t>
            </a:r>
          </a:p>
          <a:p>
            <a:pPr marL="685800">
              <a:lnSpc>
                <a:spcPct val="150000"/>
              </a:lnSpc>
            </a:pPr>
            <a:r>
              <a:rPr lang="en-US" sz="1800" i="1" dirty="0">
                <a:solidFill>
                  <a:schemeClr val="accent2">
                    <a:lumMod val="60000"/>
                    <a:lumOff val="40000"/>
                  </a:schemeClr>
                </a:solidFill>
                <a:effectLst/>
                <a:ea typeface="Calibri" panose="020F0502020204030204" pitchFamily="34" charset="0"/>
                <a:cs typeface="Cordia New" panose="020B0304020202020204" pitchFamily="34" charset="-34"/>
              </a:rPr>
              <a:t>Link </a:t>
            </a:r>
            <a:r>
              <a:rPr lang="en-US" sz="1800" i="1" dirty="0" err="1">
                <a:solidFill>
                  <a:schemeClr val="accent2">
                    <a:lumMod val="60000"/>
                    <a:lumOff val="40000"/>
                  </a:schemeClr>
                </a:solidFill>
                <a:effectLst/>
                <a:ea typeface="Calibri" panose="020F0502020204030204" pitchFamily="34" charset="0"/>
                <a:cs typeface="Cordia New" panose="020B0304020202020204" pitchFamily="34" charset="-34"/>
              </a:rPr>
              <a:t>github</a:t>
            </a:r>
            <a:r>
              <a:rPr lang="en-US" sz="1800" i="1"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i="1" u="sng" dirty="0">
                <a:solidFill>
                  <a:srgbClr val="0563C1"/>
                </a:solidFill>
                <a:ea typeface="Calibri" panose="020F0502020204030204" pitchFamily="34" charset="0"/>
                <a:cs typeface="Cordia New" panose="020B0304020202020204" pitchFamily="34" charset="-34"/>
                <a:hlinkClick r:id="rId2"/>
              </a:rPr>
              <a:t>https://github.com/trungtv/pyvi</a:t>
            </a:r>
            <a:endParaRPr lang="en-US" i="1" u="sng" dirty="0">
              <a:solidFill>
                <a:srgbClr val="0563C1"/>
              </a:solidFill>
              <a:ea typeface="Calibri" panose="020F0502020204030204" pitchFamily="34" charset="0"/>
              <a:cs typeface="Cordia New" panose="020B0304020202020204" pitchFamily="34" charset="-34"/>
            </a:endParaRPr>
          </a:p>
          <a:p>
            <a:pPr marL="685800">
              <a:lnSpc>
                <a:spcPct val="150000"/>
              </a:lnSpc>
            </a:pPr>
            <a:r>
              <a:rPr lang="en-US" sz="1800" dirty="0" err="1">
                <a:solidFill>
                  <a:schemeClr val="accent2">
                    <a:lumMod val="60000"/>
                    <a:lumOff val="40000"/>
                  </a:schemeClr>
                </a:solidFill>
                <a:effectLst/>
                <a:ea typeface="Calibri" panose="020F0502020204030204" pitchFamily="34" charset="0"/>
              </a:rPr>
              <a:t>Pyvi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cũng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sử</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dụng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Trường</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xác</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xuất</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có</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điều</a:t>
            </a:r>
            <a:r>
              <a:rPr lang="en-US" sz="1800" dirty="0">
                <a:solidFill>
                  <a:srgbClr val="FFC000"/>
                </a:solidFill>
                <a:effectLst/>
                <a:ea typeface="Calibri" panose="020F0502020204030204" pitchFamily="34" charset="0"/>
                <a:cs typeface="Cordia New" panose="020B0304020202020204" pitchFamily="34" charset="-34"/>
              </a:rPr>
              <a:t> </a:t>
            </a:r>
            <a:r>
              <a:rPr lang="en-US" sz="1800" dirty="0" err="1">
                <a:solidFill>
                  <a:srgbClr val="FFC000"/>
                </a:solidFill>
                <a:effectLst/>
                <a:ea typeface="Calibri" panose="020F0502020204030204" pitchFamily="34" charset="0"/>
                <a:cs typeface="Cordia New" panose="020B0304020202020204" pitchFamily="34" charset="-34"/>
              </a:rPr>
              <a:t>kiện</a:t>
            </a:r>
            <a:r>
              <a:rPr lang="en-US" sz="1800" dirty="0">
                <a:solidFill>
                  <a:srgbClr val="FFC000"/>
                </a:solidFill>
                <a:effectLst/>
                <a:ea typeface="Calibri" panose="020F0502020204030204" pitchFamily="34" charset="0"/>
                <a:cs typeface="Cordia New" panose="020B0304020202020204" pitchFamily="34" charset="-34"/>
              </a:rPr>
              <a:t> (CRFs)</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a typeface="Calibri" panose="020F0502020204030204" pitchFamily="34" charset="0"/>
                <a:cs typeface="Cordia New" panose="020B0304020202020204" pitchFamily="34" charset="-34"/>
              </a:rPr>
              <a:t>để</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dirty="0" err="1">
                <a:solidFill>
                  <a:schemeClr val="accent2">
                    <a:lumMod val="60000"/>
                    <a:lumOff val="40000"/>
                  </a:schemeClr>
                </a:solidFill>
                <a:ea typeface="Calibri" panose="020F0502020204030204" pitchFamily="34" charset="0"/>
                <a:cs typeface="Cordia New" panose="020B0304020202020204" pitchFamily="34" charset="-34"/>
              </a:rPr>
              <a:t>huấn</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dirty="0" err="1">
                <a:solidFill>
                  <a:schemeClr val="accent2">
                    <a:lumMod val="60000"/>
                    <a:lumOff val="40000"/>
                  </a:schemeClr>
                </a:solidFill>
                <a:ea typeface="Calibri" panose="020F0502020204030204" pitchFamily="34" charset="0"/>
                <a:cs typeface="Cordia New" panose="020B0304020202020204" pitchFamily="34" charset="-34"/>
              </a:rPr>
              <a:t>luyện</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dirty="0" err="1">
                <a:solidFill>
                  <a:schemeClr val="accent2">
                    <a:lumMod val="60000"/>
                    <a:lumOff val="40000"/>
                  </a:schemeClr>
                </a:solidFill>
                <a:ea typeface="Calibri" panose="020F0502020204030204" pitchFamily="34" charset="0"/>
                <a:cs typeface="Cordia New" panose="020B0304020202020204" pitchFamily="34" charset="-34"/>
              </a:rPr>
              <a:t>mô</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dirty="0" err="1">
                <a:solidFill>
                  <a:schemeClr val="accent2">
                    <a:lumMod val="60000"/>
                    <a:lumOff val="40000"/>
                  </a:schemeClr>
                </a:solidFill>
                <a:ea typeface="Calibri" panose="020F0502020204030204" pitchFamily="34" charset="0"/>
                <a:cs typeface="Cordia New" panose="020B0304020202020204" pitchFamily="34" charset="-34"/>
              </a:rPr>
              <a:t>hình</a:t>
            </a:r>
            <a:endParaRPr lang="en-US" u="sng" dirty="0">
              <a:solidFill>
                <a:srgbClr val="0563C1"/>
              </a:solidFill>
              <a:ea typeface="Calibri" panose="020F0502020204030204" pitchFamily="34" charset="0"/>
              <a:cs typeface="Cordia New" panose="020B0304020202020204" pitchFamily="34" charset="-34"/>
            </a:endParaRPr>
          </a:p>
          <a:p>
            <a:pPr marL="685800">
              <a:lnSpc>
                <a:spcPct val="150000"/>
              </a:lnSpc>
            </a:pPr>
            <a:endParaRPr lang="en-US" u="sng" dirty="0">
              <a:solidFill>
                <a:srgbClr val="0563C1"/>
              </a:solidFill>
              <a:ea typeface="Calibri" panose="020F0502020204030204" pitchFamily="34" charset="0"/>
              <a:cs typeface="Cordia New" panose="020B0304020202020204" pitchFamily="34" charset="-34"/>
            </a:endParaRPr>
          </a:p>
        </p:txBody>
      </p:sp>
      <p:sp>
        <p:nvSpPr>
          <p:cNvPr id="8" name="TextBox 7">
            <a:extLst>
              <a:ext uri="{FF2B5EF4-FFF2-40B4-BE49-F238E27FC236}">
                <a16:creationId xmlns:a16="http://schemas.microsoft.com/office/drawing/2014/main" id="{0F40BB32-391B-519D-E851-8DB8E2F0B8B2}"/>
              </a:ext>
            </a:extLst>
          </p:cNvPr>
          <p:cNvSpPr txBox="1"/>
          <p:nvPr/>
        </p:nvSpPr>
        <p:spPr>
          <a:xfrm>
            <a:off x="701739" y="4612751"/>
            <a:ext cx="6818345" cy="646331"/>
          </a:xfrm>
          <a:prstGeom prst="rect">
            <a:avLst/>
          </a:prstGeom>
          <a:noFill/>
        </p:spPr>
        <p:txBody>
          <a:bodyPr wrap="square">
            <a:spAutoFit/>
          </a:bodyPr>
          <a:lstStyle/>
          <a:p>
            <a:r>
              <a:rPr lang="en-US" sz="1800" dirty="0" err="1">
                <a:solidFill>
                  <a:schemeClr val="accent2">
                    <a:lumMod val="60000"/>
                    <a:lumOff val="40000"/>
                  </a:schemeClr>
                </a:solidFill>
                <a:effectLst/>
                <a:ea typeface="Calibri" panose="020F0502020204030204" pitchFamily="34" charset="0"/>
              </a:rPr>
              <a:t>Kết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quả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cho</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ra</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đúng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định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dạng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cần</a:t>
            </a:r>
            <a:r>
              <a:rPr lang="en-US" sz="1800" dirty="0">
                <a:solidFill>
                  <a:schemeClr val="accent2">
                    <a:lumMod val="60000"/>
                    <a:lumOff val="40000"/>
                  </a:schemeClr>
                </a:solidFill>
                <a:effectLst/>
                <a:ea typeface="Calibri" panose="020F0502020204030204" pitchFamily="34" charset="0"/>
              </a:rPr>
              <a:t>:</a:t>
            </a:r>
          </a:p>
          <a:p>
            <a:r>
              <a:rPr lang="en-US" dirty="0">
                <a:solidFill>
                  <a:schemeClr val="accent2">
                    <a:lumMod val="60000"/>
                    <a:lumOff val="40000"/>
                  </a:schemeClr>
                </a:solidFill>
                <a:ea typeface="Calibri" panose="020F0502020204030204" pitchFamily="34" charset="0"/>
                <a:sym typeface="Wingdings" panose="05000000000000000000" pitchFamily="2" charset="2"/>
              </a:rPr>
              <a:t> </a:t>
            </a:r>
            <a:r>
              <a:rPr lang="en-US" sz="1800" dirty="0">
                <a:solidFill>
                  <a:schemeClr val="accent2">
                    <a:lumMod val="60000"/>
                    <a:lumOff val="40000"/>
                  </a:schemeClr>
                </a:solidFill>
                <a:effectLst/>
                <a:ea typeface="Calibri" panose="020F0502020204030204" pitchFamily="34" charset="0"/>
              </a:rPr>
              <a:t>‘</a:t>
            </a:r>
            <a:r>
              <a:rPr lang="en-US" sz="1800" dirty="0" err="1">
                <a:solidFill>
                  <a:schemeClr val="accent2">
                    <a:lumMod val="60000"/>
                    <a:lumOff val="40000"/>
                  </a:schemeClr>
                </a:solidFill>
                <a:effectLst/>
                <a:ea typeface="Calibri" panose="020F0502020204030204" pitchFamily="34" charset="0"/>
              </a:rPr>
              <a:t>Cảnh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phim</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đẹp</a:t>
            </a:r>
            <a:r>
              <a:rPr lang="en-US" sz="1800" dirty="0">
                <a:solidFill>
                  <a:schemeClr val="accent2">
                    <a:lumMod val="60000"/>
                    <a:lumOff val="40000"/>
                  </a:schemeClr>
                </a:solidFill>
                <a:effectLst/>
                <a:ea typeface="Calibri" panose="020F0502020204030204" pitchFamily="34" charset="0"/>
              </a:rPr>
              <a:t> , </a:t>
            </a:r>
            <a:r>
              <a:rPr lang="en-US" sz="1800" dirty="0" err="1">
                <a:solidFill>
                  <a:schemeClr val="accent2">
                    <a:lumMod val="60000"/>
                    <a:lumOff val="40000"/>
                  </a:schemeClr>
                </a:solidFill>
                <a:effectLst/>
                <a:ea typeface="Calibri" panose="020F0502020204030204" pitchFamily="34" charset="0"/>
              </a:rPr>
              <a:t>nội_dung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lôi_cuốn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người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xem</a:t>
            </a:r>
            <a:r>
              <a:rPr lang="en-US" sz="1800" dirty="0">
                <a:solidFill>
                  <a:schemeClr val="accent2">
                    <a:lumMod val="60000"/>
                    <a:lumOff val="40000"/>
                  </a:schemeClr>
                </a:solidFill>
                <a:effectLst/>
                <a:ea typeface="Calibri" panose="020F0502020204030204" pitchFamily="34" charset="0"/>
              </a:rPr>
              <a:t> .’</a:t>
            </a:r>
            <a:endParaRPr lang="en-US" dirty="0">
              <a:solidFill>
                <a:schemeClr val="accent2">
                  <a:lumMod val="60000"/>
                  <a:lumOff val="40000"/>
                </a:schemeClr>
              </a:solidFill>
            </a:endParaRPr>
          </a:p>
        </p:txBody>
      </p:sp>
      <p:pic>
        <p:nvPicPr>
          <p:cNvPr id="2050" name="Picture 2" descr="GitHub - trungtv/pyvi: Python Vietnamese Core NLP Toolkit">
            <a:extLst>
              <a:ext uri="{FF2B5EF4-FFF2-40B4-BE49-F238E27FC236}">
                <a16:creationId xmlns:a16="http://schemas.microsoft.com/office/drawing/2014/main" id="{BC50B735-9206-9C90-595E-B71667747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089" y="3995210"/>
            <a:ext cx="3762829" cy="1881415"/>
          </a:xfrm>
          <a:prstGeom prst="roundRect">
            <a:avLst>
              <a:gd name="adj" fmla="val 972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9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Đánh</a:t>
            </a:r>
            <a:r>
              <a:rPr lang="en-US" dirty="0">
                <a:latin typeface="+mn-lt"/>
              </a:rPr>
              <a:t> </a:t>
            </a:r>
            <a:r>
              <a:rPr lang="en-US" dirty="0" err="1">
                <a:latin typeface="+mn-lt"/>
              </a:rPr>
              <a:t>giá</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13" name="Picture 12" descr="A picture containing text, screenshot, font, number&#10;&#10;Description automatically generated">
            <a:extLst>
              <a:ext uri="{FF2B5EF4-FFF2-40B4-BE49-F238E27FC236}">
                <a16:creationId xmlns:a16="http://schemas.microsoft.com/office/drawing/2014/main" id="{4A58C210-A2AD-917C-7289-5ECDC7B009CD}"/>
              </a:ext>
            </a:extLst>
          </p:cNvPr>
          <p:cNvPicPr>
            <a:picLocks noChangeAspect="1"/>
          </p:cNvPicPr>
          <p:nvPr/>
        </p:nvPicPr>
        <p:blipFill>
          <a:blip r:embed="rId2"/>
          <a:stretch>
            <a:fillRect/>
          </a:stretch>
        </p:blipFill>
        <p:spPr>
          <a:xfrm>
            <a:off x="2898888" y="1661096"/>
            <a:ext cx="7057912" cy="1666304"/>
          </a:xfrm>
          <a:prstGeom prst="rect">
            <a:avLst/>
          </a:prstGeom>
        </p:spPr>
      </p:pic>
      <p:sp>
        <p:nvSpPr>
          <p:cNvPr id="15" name="TextBox 14">
            <a:extLst>
              <a:ext uri="{FF2B5EF4-FFF2-40B4-BE49-F238E27FC236}">
                <a16:creationId xmlns:a16="http://schemas.microsoft.com/office/drawing/2014/main" id="{9D8CD63D-7881-BDCB-E344-C3EF7E9DA5B6}"/>
              </a:ext>
            </a:extLst>
          </p:cNvPr>
          <p:cNvSpPr txBox="1"/>
          <p:nvPr/>
        </p:nvSpPr>
        <p:spPr>
          <a:xfrm>
            <a:off x="1143000" y="3690074"/>
            <a:ext cx="9067800" cy="2119747"/>
          </a:xfrm>
          <a:prstGeom prst="rect">
            <a:avLst/>
          </a:prstGeom>
          <a:noFill/>
        </p:spPr>
        <p:txBody>
          <a:bodyPr wrap="square">
            <a:spAutoFit/>
          </a:bodyPr>
          <a:lstStyle/>
          <a:p>
            <a:pPr>
              <a:lnSpc>
                <a:spcPct val="150000"/>
              </a:lnSpc>
            </a:pPr>
            <a:r>
              <a:rPr lang="en-US" sz="1800" b="1" dirty="0" err="1">
                <a:solidFill>
                  <a:srgbClr val="FFC000"/>
                </a:solidFill>
                <a:effectLst/>
                <a:ea typeface="Calibri" panose="020F0502020204030204" pitchFamily="34" charset="0"/>
              </a:rPr>
              <a:t>Nhận</a:t>
            </a:r>
            <a:r>
              <a:rPr lang="en-US" sz="1800" b="1" dirty="0">
                <a:solidFill>
                  <a:srgbClr val="FFC000"/>
                </a:solidFill>
                <a:effectLst/>
                <a:ea typeface="Calibri" panose="020F0502020204030204" pitchFamily="34" charset="0"/>
              </a:rPr>
              <a:t> </a:t>
            </a:r>
            <a:r>
              <a:rPr lang="en-US" sz="1800" b="1" dirty="0" err="1">
                <a:solidFill>
                  <a:srgbClr val="FFC000"/>
                </a:solidFill>
                <a:effectLst/>
                <a:ea typeface="Calibri" panose="020F0502020204030204" pitchFamily="34" charset="0"/>
              </a:rPr>
              <a:t>xét</a:t>
            </a:r>
            <a:r>
              <a:rPr lang="en-US" sz="1800" b="1" dirty="0">
                <a:solidFill>
                  <a:srgbClr val="FFC000"/>
                </a:solidFill>
                <a:effectLst/>
                <a:ea typeface="Calibri" panose="020F0502020204030204" pitchFamily="34" charset="0"/>
              </a:rPr>
              <a:t>: </a:t>
            </a:r>
            <a:endParaRPr lang="en-US" sz="1800" dirty="0">
              <a:solidFill>
                <a:schemeClr val="accent2">
                  <a:lumMod val="60000"/>
                  <a:lumOff val="40000"/>
                </a:schemeClr>
              </a:solidFill>
              <a:effectLst/>
              <a:ea typeface="Calibri" panose="020F0502020204030204" pitchFamily="34" charset="0"/>
            </a:endParaRPr>
          </a:p>
          <a:p>
            <a:pPr>
              <a:lnSpc>
                <a:spcPct val="150000"/>
              </a:lnSpc>
            </a:pP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Underthesea</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với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phương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thức</a:t>
            </a:r>
            <a:r>
              <a:rPr lang="en-US" sz="1800" dirty="0">
                <a:solidFill>
                  <a:schemeClr val="accent2">
                    <a:lumMod val="60000"/>
                    <a:lumOff val="40000"/>
                  </a:schemeClr>
                </a:solidFill>
                <a:effectLst/>
                <a:ea typeface="Calibri" panose="020F0502020204030204" pitchFamily="34" charset="0"/>
              </a:rPr>
              <a:t> Conditional Random Field (CRF) </a:t>
            </a:r>
            <a:r>
              <a:rPr lang="en-US" sz="1800" dirty="0" err="1">
                <a:solidFill>
                  <a:schemeClr val="accent2">
                    <a:lumMod val="60000"/>
                    <a:lumOff val="40000"/>
                  </a:schemeClr>
                </a:solidFill>
                <a:effectLst/>
                <a:ea typeface="Calibri" panose="020F0502020204030204" pitchFamily="34" charset="0"/>
              </a:rPr>
              <a:t>cho</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kết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quả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tốt</a:t>
            </a:r>
            <a:r>
              <a:rPr lang="en-US" dirty="0">
                <a:solidFill>
                  <a:schemeClr val="accent2">
                    <a:lumMod val="60000"/>
                    <a:lumOff val="40000"/>
                  </a:schemeClr>
                </a:solidFill>
                <a:ea typeface="Calibri" panose="020F0502020204030204" pitchFamily="34" charset="0"/>
              </a:rPr>
              <a:t>.</a:t>
            </a:r>
            <a:endParaRPr lang="en-US" sz="1800" dirty="0">
              <a:solidFill>
                <a:schemeClr val="accent2">
                  <a:lumMod val="60000"/>
                  <a:lumOff val="40000"/>
                </a:schemeClr>
              </a:solidFill>
              <a:effectLst/>
              <a:ea typeface="Calibri" panose="020F0502020204030204" pitchFamily="34" charset="0"/>
            </a:endParaRPr>
          </a:p>
          <a:p>
            <a:pPr>
              <a:lnSpc>
                <a:spcPct val="150000"/>
              </a:lnSpc>
            </a:pP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pyvi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tuy</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cũng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sử</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dụng</a:t>
            </a:r>
            <a:r>
              <a:rPr lang="en-US" sz="1800" dirty="0">
                <a:solidFill>
                  <a:schemeClr val="accent2">
                    <a:lumMod val="60000"/>
                    <a:lumOff val="40000"/>
                  </a:schemeClr>
                </a:solidFill>
                <a:effectLst/>
                <a:ea typeface="Calibri" panose="020F0502020204030204" pitchFamily="34" charset="0"/>
              </a:rPr>
              <a:t> Conditional Random Field (CRF) </a:t>
            </a:r>
            <a:r>
              <a:rPr lang="en-US" sz="1800" dirty="0" err="1">
                <a:solidFill>
                  <a:schemeClr val="accent2">
                    <a:lumMod val="60000"/>
                    <a:lumOff val="40000"/>
                  </a:schemeClr>
                </a:solidFill>
                <a:effectLst/>
                <a:ea typeface="Calibri" panose="020F0502020204030204" pitchFamily="34" charset="0"/>
              </a:rPr>
              <a:t>nhưng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kết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quả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không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tốt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bằng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underthesea</a:t>
            </a:r>
            <a:r>
              <a:rPr lang="en-US" sz="1800" dirty="0">
                <a:solidFill>
                  <a:schemeClr val="accent2">
                    <a:lumMod val="60000"/>
                    <a:lumOff val="40000"/>
                  </a:schemeClr>
                </a:solidFill>
                <a:effectLst/>
                <a:ea typeface="Calibri" panose="020F0502020204030204" pitchFamily="34" charset="0"/>
              </a:rPr>
              <a:t>.</a:t>
            </a:r>
          </a:p>
          <a:p>
            <a:pPr>
              <a:lnSpc>
                <a:spcPct val="150000"/>
              </a:lnSpc>
            </a:pPr>
            <a:r>
              <a:rPr lang="en-US" dirty="0">
                <a:solidFill>
                  <a:schemeClr val="accent2">
                    <a:lumMod val="60000"/>
                    <a:lumOff val="40000"/>
                  </a:schemeClr>
                </a:solidFill>
                <a:ea typeface="Calibri" panose="020F0502020204030204" pitchFamily="34" charset="0"/>
              </a:rPr>
              <a:t>- </a:t>
            </a:r>
            <a:r>
              <a:rPr lang="en-US" dirty="0" err="1">
                <a:solidFill>
                  <a:schemeClr val="accent2">
                    <a:lumMod val="60000"/>
                    <a:lumOff val="40000"/>
                  </a:schemeClr>
                </a:solidFill>
                <a:ea typeface="Calibri" panose="020F0502020204030204" pitchFamily="34" charset="0"/>
              </a:rPr>
              <a:t>T</a:t>
            </a:r>
            <a:r>
              <a:rPr lang="en-US" sz="1800" dirty="0" err="1">
                <a:solidFill>
                  <a:schemeClr val="accent2">
                    <a:lumMod val="60000"/>
                    <a:lumOff val="40000"/>
                  </a:schemeClr>
                </a:solidFill>
                <a:effectLst/>
                <a:ea typeface="Calibri" panose="020F0502020204030204" pitchFamily="34" charset="0"/>
              </a:rPr>
              <a:t>huật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toán</a:t>
            </a:r>
            <a:r>
              <a:rPr lang="en-US" sz="1800" dirty="0">
                <a:solidFill>
                  <a:schemeClr val="accent2">
                    <a:lumMod val="60000"/>
                    <a:lumOff val="40000"/>
                  </a:schemeClr>
                </a:solidFill>
                <a:effectLst/>
                <a:ea typeface="Calibri" panose="020F0502020204030204" pitchFamily="34" charset="0"/>
              </a:rPr>
              <a:t> Maximum matching </a:t>
            </a:r>
            <a:r>
              <a:rPr lang="en-US" sz="1800" dirty="0" err="1">
                <a:solidFill>
                  <a:schemeClr val="accent2">
                    <a:lumMod val="60000"/>
                    <a:lumOff val="40000"/>
                  </a:schemeClr>
                </a:solidFill>
                <a:effectLst/>
                <a:ea typeface="Calibri" panose="020F0502020204030204" pitchFamily="34" charset="0"/>
              </a:rPr>
              <a:t>cho</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kết</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quả</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thấp</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nhất</a:t>
            </a:r>
            <a:r>
              <a:rPr lang="en-US" sz="1800" dirty="0">
                <a:solidFill>
                  <a:schemeClr val="accent2">
                    <a:lumMod val="60000"/>
                    <a:lumOff val="40000"/>
                  </a:schemeClr>
                </a:solidFill>
                <a:effectLst/>
                <a:ea typeface="Calibri" panose="020F0502020204030204" pitchFamily="34" charset="0"/>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545138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Đánh</a:t>
            </a:r>
            <a:r>
              <a:rPr lang="en-US" dirty="0">
                <a:latin typeface="+mn-lt"/>
              </a:rPr>
              <a:t> </a:t>
            </a:r>
            <a:r>
              <a:rPr lang="en-US" dirty="0" err="1">
                <a:latin typeface="+mn-lt"/>
              </a:rPr>
              <a:t>giá</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graphicFrame>
        <p:nvGraphicFramePr>
          <p:cNvPr id="3" name="Table 2">
            <a:extLst>
              <a:ext uri="{FF2B5EF4-FFF2-40B4-BE49-F238E27FC236}">
                <a16:creationId xmlns:a16="http://schemas.microsoft.com/office/drawing/2014/main" id="{51FA892F-99E0-5042-83EF-353A70E7E9EC}"/>
              </a:ext>
            </a:extLst>
          </p:cNvPr>
          <p:cNvGraphicFramePr>
            <a:graphicFrameLocks noGrp="1"/>
          </p:cNvGraphicFramePr>
          <p:nvPr>
            <p:extLst>
              <p:ext uri="{D42A27DB-BD31-4B8C-83A1-F6EECF244321}">
                <p14:modId xmlns:p14="http://schemas.microsoft.com/office/powerpoint/2010/main" val="3997478422"/>
              </p:ext>
            </p:extLst>
          </p:nvPr>
        </p:nvGraphicFramePr>
        <p:xfrm>
          <a:off x="977121" y="1429260"/>
          <a:ext cx="10478279" cy="4954482"/>
        </p:xfrm>
        <a:graphic>
          <a:graphicData uri="http://schemas.openxmlformats.org/drawingml/2006/table">
            <a:tbl>
              <a:tblPr firstRow="1" firstCol="1" bandRow="1">
                <a:tableStyleId>{5C22544A-7EE6-4342-B048-85BDC9FD1C3A}</a:tableStyleId>
              </a:tblPr>
              <a:tblGrid>
                <a:gridCol w="2030479">
                  <a:extLst>
                    <a:ext uri="{9D8B030D-6E8A-4147-A177-3AD203B41FA5}">
                      <a16:colId xmlns:a16="http://schemas.microsoft.com/office/drawing/2014/main" val="3625253065"/>
                    </a:ext>
                  </a:extLst>
                </a:gridCol>
                <a:gridCol w="4286569">
                  <a:extLst>
                    <a:ext uri="{9D8B030D-6E8A-4147-A177-3AD203B41FA5}">
                      <a16:colId xmlns:a16="http://schemas.microsoft.com/office/drawing/2014/main" val="2418944026"/>
                    </a:ext>
                  </a:extLst>
                </a:gridCol>
                <a:gridCol w="4161231">
                  <a:extLst>
                    <a:ext uri="{9D8B030D-6E8A-4147-A177-3AD203B41FA5}">
                      <a16:colId xmlns:a16="http://schemas.microsoft.com/office/drawing/2014/main" val="741356559"/>
                    </a:ext>
                  </a:extLst>
                </a:gridCol>
              </a:tblGrid>
              <a:tr h="265295">
                <a:tc>
                  <a:txBody>
                    <a:bodyPr/>
                    <a:lstStyle/>
                    <a:p>
                      <a:pPr marL="0" marR="0" algn="ctr">
                        <a:lnSpc>
                          <a:spcPct val="150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tc>
                  <a:txBody>
                    <a:bodyPr/>
                    <a:lstStyle/>
                    <a:p>
                      <a:pPr marL="0" marR="0" algn="ctr">
                        <a:lnSpc>
                          <a:spcPct val="150000"/>
                        </a:lnSpc>
                        <a:spcBef>
                          <a:spcPts val="0"/>
                        </a:spcBef>
                        <a:spcAft>
                          <a:spcPts val="0"/>
                        </a:spcAft>
                      </a:pPr>
                      <a:r>
                        <a:rPr lang="en-US" sz="1400">
                          <a:effectLst/>
                        </a:rPr>
                        <a:t>Ưu điểm</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tc>
                  <a:txBody>
                    <a:bodyPr/>
                    <a:lstStyle/>
                    <a:p>
                      <a:pPr marL="0" marR="0" algn="ctr">
                        <a:lnSpc>
                          <a:spcPct val="150000"/>
                        </a:lnSpc>
                        <a:spcBef>
                          <a:spcPts val="0"/>
                        </a:spcBef>
                        <a:spcAft>
                          <a:spcPts val="0"/>
                        </a:spcAft>
                      </a:pPr>
                      <a:r>
                        <a:rPr lang="en-US" sz="1400">
                          <a:effectLst/>
                        </a:rPr>
                        <a:t>Nhược điểm</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extLst>
                  <a:ext uri="{0D108BD9-81ED-4DB2-BD59-A6C34878D82A}">
                    <a16:rowId xmlns:a16="http://schemas.microsoft.com/office/drawing/2014/main" val="101448666"/>
                  </a:ext>
                </a:extLst>
              </a:tr>
              <a:tr h="1954671">
                <a:tc>
                  <a:txBody>
                    <a:bodyPr/>
                    <a:lstStyle/>
                    <a:p>
                      <a:pPr marL="0" marR="0" algn="ctr">
                        <a:lnSpc>
                          <a:spcPct val="150000"/>
                        </a:lnSpc>
                        <a:spcBef>
                          <a:spcPts val="0"/>
                        </a:spcBef>
                        <a:spcAft>
                          <a:spcPts val="0"/>
                        </a:spcAft>
                      </a:pPr>
                      <a:r>
                        <a:rPr lang="en-US" sz="1400" dirty="0">
                          <a:effectLst/>
                        </a:rPr>
                        <a:t>Maximum Matching</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tc>
                  <a:txBody>
                    <a:bodyPr/>
                    <a:lstStyle/>
                    <a:p>
                      <a:pPr marL="0" marR="0" algn="just">
                        <a:lnSpc>
                          <a:spcPct val="150000"/>
                        </a:lnSpc>
                        <a:spcBef>
                          <a:spcPts val="0"/>
                        </a:spcBef>
                        <a:spcAft>
                          <a:spcPts val="0"/>
                        </a:spcAft>
                      </a:pPr>
                      <a:r>
                        <a:rPr lang="en-US" sz="1400" dirty="0">
                          <a:effectLst/>
                        </a:rPr>
                        <a:t>- </a:t>
                      </a:r>
                      <a:r>
                        <a:rPr lang="en-US" sz="1400" dirty="0" err="1">
                          <a:effectLst/>
                        </a:rPr>
                        <a:t>Không</a:t>
                      </a:r>
                      <a:r>
                        <a:rPr lang="en-US" sz="1400" dirty="0">
                          <a:effectLst/>
                        </a:rPr>
                        <a:t> </a:t>
                      </a:r>
                      <a:r>
                        <a:rPr lang="en-US" sz="1400" dirty="0" err="1">
                          <a:effectLst/>
                        </a:rPr>
                        <a:t>cần</a:t>
                      </a:r>
                      <a:r>
                        <a:rPr lang="en-US" sz="1400" dirty="0">
                          <a:effectLst/>
                        </a:rPr>
                        <a:t> </a:t>
                      </a:r>
                      <a:r>
                        <a:rPr lang="en-US" sz="1400" dirty="0" err="1">
                          <a:effectLst/>
                        </a:rPr>
                        <a:t>phải</a:t>
                      </a:r>
                      <a:r>
                        <a:rPr lang="en-US" sz="1400" dirty="0">
                          <a:effectLst/>
                        </a:rPr>
                        <a:t> </a:t>
                      </a:r>
                      <a:r>
                        <a:rPr lang="en-US" sz="1400" dirty="0" err="1">
                          <a:effectLst/>
                        </a:rPr>
                        <a:t>huấn</a:t>
                      </a:r>
                      <a:r>
                        <a:rPr lang="en-US" sz="1400" dirty="0">
                          <a:effectLst/>
                        </a:rPr>
                        <a:t> </a:t>
                      </a:r>
                      <a:r>
                        <a:rPr lang="en-US" sz="1400" dirty="0" err="1">
                          <a:effectLst/>
                        </a:rPr>
                        <a:t>luyện</a:t>
                      </a:r>
                      <a:r>
                        <a:rPr lang="en-US" sz="1400" dirty="0">
                          <a:effectLst/>
                        </a:rPr>
                        <a:t> </a:t>
                      </a:r>
                      <a:r>
                        <a:rPr lang="en-US" sz="1400" dirty="0" err="1">
                          <a:effectLst/>
                        </a:rPr>
                        <a:t>mô</a:t>
                      </a:r>
                      <a:r>
                        <a:rPr lang="en-US" sz="1400" dirty="0">
                          <a:effectLst/>
                        </a:rPr>
                        <a:t> </a:t>
                      </a:r>
                      <a:r>
                        <a:rPr lang="en-US" sz="1400" dirty="0" err="1">
                          <a:effectLst/>
                        </a:rPr>
                        <a:t>hình</a:t>
                      </a:r>
                      <a:r>
                        <a:rPr lang="en-US" sz="1400" dirty="0">
                          <a:effectLst/>
                        </a:rPr>
                        <a:t>, </a:t>
                      </a:r>
                      <a:r>
                        <a:rPr lang="en-US" sz="1400" dirty="0" err="1">
                          <a:effectLst/>
                        </a:rPr>
                        <a:t>chỉ</a:t>
                      </a:r>
                      <a:r>
                        <a:rPr lang="en-US" sz="1400" dirty="0">
                          <a:effectLst/>
                        </a:rPr>
                        <a:t> </a:t>
                      </a:r>
                      <a:r>
                        <a:rPr lang="en-US" sz="1400" dirty="0" err="1">
                          <a:effectLst/>
                        </a:rPr>
                        <a:t>cần</a:t>
                      </a:r>
                      <a:r>
                        <a:rPr lang="en-US" sz="1400" dirty="0">
                          <a:effectLst/>
                        </a:rPr>
                        <a:t> </a:t>
                      </a:r>
                      <a:r>
                        <a:rPr lang="en-US" sz="1400" dirty="0" err="1">
                          <a:effectLst/>
                        </a:rPr>
                        <a:t>có</a:t>
                      </a:r>
                      <a:r>
                        <a:rPr lang="en-US" sz="1400" dirty="0">
                          <a:effectLst/>
                        </a:rPr>
                        <a:t> </a:t>
                      </a:r>
                      <a:r>
                        <a:rPr lang="en-US" sz="1400" dirty="0" err="1">
                          <a:effectLst/>
                        </a:rPr>
                        <a:t>một</a:t>
                      </a:r>
                      <a:r>
                        <a:rPr lang="en-US" sz="1400" dirty="0">
                          <a:effectLst/>
                        </a:rPr>
                        <a:t> </a:t>
                      </a:r>
                      <a:r>
                        <a:rPr lang="en-US" sz="1400" dirty="0" err="1">
                          <a:effectLst/>
                        </a:rPr>
                        <a:t>bộ</a:t>
                      </a:r>
                      <a:r>
                        <a:rPr lang="en-US" sz="1400" dirty="0">
                          <a:effectLst/>
                        </a:rPr>
                        <a:t> </a:t>
                      </a:r>
                      <a:r>
                        <a:rPr lang="en-US" sz="1400" dirty="0" err="1">
                          <a:effectLst/>
                        </a:rPr>
                        <a:t>từ</a:t>
                      </a:r>
                      <a:r>
                        <a:rPr lang="en-US" sz="1400" dirty="0">
                          <a:effectLst/>
                        </a:rPr>
                        <a:t> </a:t>
                      </a:r>
                      <a:r>
                        <a:rPr lang="en-US" sz="1400" dirty="0" err="1">
                          <a:effectLst/>
                        </a:rPr>
                        <a:t>điển</a:t>
                      </a:r>
                      <a:r>
                        <a:rPr lang="en-US" sz="1400" dirty="0">
                          <a:effectLst/>
                        </a:rPr>
                        <a:t> </a:t>
                      </a:r>
                      <a:r>
                        <a:rPr lang="en-US" sz="1400" dirty="0" err="1">
                          <a:effectLst/>
                        </a:rPr>
                        <a:t>đầy</a:t>
                      </a:r>
                      <a:r>
                        <a:rPr lang="en-US" sz="1400" dirty="0">
                          <a:effectLst/>
                        </a:rPr>
                        <a:t> </a:t>
                      </a:r>
                      <a:r>
                        <a:rPr lang="en-US" sz="1400" dirty="0" err="1">
                          <a:effectLst/>
                        </a:rPr>
                        <a:t>đủ</a:t>
                      </a:r>
                      <a:r>
                        <a:rPr lang="en-US" sz="1400" dirty="0">
                          <a:effectLst/>
                        </a:rPr>
                        <a:t> </a:t>
                      </a:r>
                      <a:r>
                        <a:rPr lang="en-US" sz="1400" dirty="0" err="1">
                          <a:effectLst/>
                        </a:rPr>
                        <a:t>và</a:t>
                      </a:r>
                      <a:r>
                        <a:rPr lang="en-US" sz="1400" dirty="0">
                          <a:effectLst/>
                        </a:rPr>
                        <a:t> </a:t>
                      </a:r>
                      <a:r>
                        <a:rPr lang="en-US" sz="1400" dirty="0" err="1">
                          <a:effectLst/>
                        </a:rPr>
                        <a:t>cập</a:t>
                      </a:r>
                      <a:r>
                        <a:rPr lang="en-US" sz="1400" dirty="0">
                          <a:effectLst/>
                        </a:rPr>
                        <a:t> </a:t>
                      </a:r>
                      <a:r>
                        <a:rPr lang="en-US" sz="1400" dirty="0" err="1">
                          <a:effectLst/>
                        </a:rPr>
                        <a:t>nhật</a:t>
                      </a:r>
                      <a:r>
                        <a:rPr lang="en-US" sz="1400" dirty="0">
                          <a:effectLst/>
                        </a:rPr>
                        <a:t>.</a:t>
                      </a:r>
                    </a:p>
                    <a:p>
                      <a:pPr marL="0" marR="0" algn="just">
                        <a:lnSpc>
                          <a:spcPct val="150000"/>
                        </a:lnSpc>
                        <a:spcBef>
                          <a:spcPts val="0"/>
                        </a:spcBef>
                        <a:spcAft>
                          <a:spcPts val="0"/>
                        </a:spcAft>
                      </a:pPr>
                      <a:r>
                        <a:rPr lang="en-US" sz="1400" dirty="0">
                          <a:effectLst/>
                        </a:rPr>
                        <a:t>- </a:t>
                      </a:r>
                      <a:r>
                        <a:rPr lang="en-US" sz="1400" dirty="0" err="1">
                          <a:effectLst/>
                        </a:rPr>
                        <a:t>Độ</a:t>
                      </a:r>
                      <a:r>
                        <a:rPr lang="en-US" sz="1400" dirty="0">
                          <a:effectLst/>
                        </a:rPr>
                        <a:t> </a:t>
                      </a:r>
                      <a:r>
                        <a:rPr lang="en-US" sz="1400" dirty="0" err="1">
                          <a:effectLst/>
                        </a:rPr>
                        <a:t>phức</a:t>
                      </a:r>
                      <a:r>
                        <a:rPr lang="en-US" sz="1400" dirty="0">
                          <a:effectLst/>
                        </a:rPr>
                        <a:t> </a:t>
                      </a:r>
                      <a:r>
                        <a:rPr lang="en-US" sz="1400" dirty="0" err="1">
                          <a:effectLst/>
                        </a:rPr>
                        <a:t>tạp</a:t>
                      </a:r>
                      <a:r>
                        <a:rPr lang="en-US" sz="1400" dirty="0">
                          <a:effectLst/>
                        </a:rPr>
                        <a:t> </a:t>
                      </a:r>
                      <a:r>
                        <a:rPr lang="en-US" sz="1400" dirty="0" err="1">
                          <a:effectLst/>
                        </a:rPr>
                        <a:t>tính</a:t>
                      </a:r>
                      <a:r>
                        <a:rPr lang="en-US" sz="1400" dirty="0">
                          <a:effectLst/>
                        </a:rPr>
                        <a:t> </a:t>
                      </a:r>
                      <a:r>
                        <a:rPr lang="en-US" sz="1400" dirty="0" err="1">
                          <a:effectLst/>
                        </a:rPr>
                        <a:t>toán</a:t>
                      </a:r>
                      <a:r>
                        <a:rPr lang="en-US" sz="1400" dirty="0">
                          <a:effectLst/>
                        </a:rPr>
                        <a:t> </a:t>
                      </a:r>
                      <a:r>
                        <a:rPr lang="en-US" sz="1400" dirty="0" err="1">
                          <a:effectLst/>
                        </a:rPr>
                        <a:t>thấp</a:t>
                      </a:r>
                      <a:r>
                        <a:rPr lang="en-US" sz="1400" dirty="0">
                          <a:effectLst/>
                        </a:rPr>
                        <a:t> </a:t>
                      </a:r>
                      <a:r>
                        <a:rPr lang="en-US" sz="1400" dirty="0" err="1">
                          <a:effectLst/>
                        </a:rPr>
                        <a:t>hơn</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tc>
                <a:tc>
                  <a:txBody>
                    <a:bodyPr/>
                    <a:lstStyle/>
                    <a:p>
                      <a:pPr marL="0" marR="0" algn="just">
                        <a:lnSpc>
                          <a:spcPct val="150000"/>
                        </a:lnSpc>
                        <a:spcBef>
                          <a:spcPts val="0"/>
                        </a:spcBef>
                        <a:spcAft>
                          <a:spcPts val="0"/>
                        </a:spcAft>
                      </a:pPr>
                      <a:r>
                        <a:rPr lang="en-US" sz="1400" dirty="0">
                          <a:effectLst/>
                        </a:rPr>
                        <a:t>- </a:t>
                      </a:r>
                      <a:r>
                        <a:rPr lang="en-US" sz="1400" dirty="0" err="1">
                          <a:effectLst/>
                        </a:rPr>
                        <a:t>Không</a:t>
                      </a:r>
                      <a:r>
                        <a:rPr lang="en-US" sz="1400" dirty="0">
                          <a:effectLst/>
                        </a:rPr>
                        <a:t> </a:t>
                      </a:r>
                      <a:r>
                        <a:rPr lang="en-US" sz="1400" dirty="0" err="1">
                          <a:effectLst/>
                        </a:rPr>
                        <a:t>thể</a:t>
                      </a: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được</a:t>
                      </a:r>
                      <a:r>
                        <a:rPr lang="en-US" sz="1400" dirty="0">
                          <a:effectLst/>
                        </a:rPr>
                        <a:t> </a:t>
                      </a:r>
                      <a:r>
                        <a:rPr lang="en-US" sz="1400" dirty="0" err="1">
                          <a:effectLst/>
                        </a:rPr>
                        <a:t>các</a:t>
                      </a:r>
                      <a:r>
                        <a:rPr lang="en-US" sz="1400" dirty="0">
                          <a:effectLst/>
                        </a:rPr>
                        <a:t> </a:t>
                      </a:r>
                      <a:r>
                        <a:rPr lang="en-US" sz="1400" dirty="0" err="1">
                          <a:effectLst/>
                        </a:rPr>
                        <a:t>trường</a:t>
                      </a:r>
                      <a:r>
                        <a:rPr lang="en-US" sz="1400" dirty="0">
                          <a:effectLst/>
                        </a:rPr>
                        <a:t> </a:t>
                      </a:r>
                      <a:r>
                        <a:rPr lang="en-US" sz="1400" dirty="0" err="1">
                          <a:effectLst/>
                        </a:rPr>
                        <a:t>hợp</a:t>
                      </a:r>
                      <a:r>
                        <a:rPr lang="en-US" sz="1400" dirty="0">
                          <a:effectLst/>
                        </a:rPr>
                        <a:t> </a:t>
                      </a:r>
                      <a:r>
                        <a:rPr lang="en-US" sz="1400" dirty="0" err="1">
                          <a:effectLst/>
                        </a:rPr>
                        <a:t>ngoại</a:t>
                      </a:r>
                      <a:r>
                        <a:rPr lang="en-US" sz="1400" dirty="0">
                          <a:effectLst/>
                        </a:rPr>
                        <a:t> </a:t>
                      </a:r>
                      <a:r>
                        <a:rPr lang="en-US" sz="1400" dirty="0" err="1">
                          <a:effectLst/>
                        </a:rPr>
                        <a:t>lệ</a:t>
                      </a:r>
                      <a:r>
                        <a:rPr lang="en-US" sz="1400" dirty="0">
                          <a:effectLst/>
                        </a:rPr>
                        <a:t>, </a:t>
                      </a:r>
                      <a:r>
                        <a:rPr lang="en-US" sz="1400" dirty="0" err="1">
                          <a:effectLst/>
                        </a:rPr>
                        <a:t>ví</a:t>
                      </a:r>
                      <a:r>
                        <a:rPr lang="en-US" sz="1400" dirty="0">
                          <a:effectLst/>
                        </a:rPr>
                        <a:t> </a:t>
                      </a:r>
                      <a:r>
                        <a:rPr lang="en-US" sz="1400" dirty="0" err="1">
                          <a:effectLst/>
                        </a:rPr>
                        <a:t>dụ</a:t>
                      </a:r>
                      <a:r>
                        <a:rPr lang="en-US" sz="1400" dirty="0">
                          <a:effectLst/>
                        </a:rPr>
                        <a:t> </a:t>
                      </a:r>
                      <a:r>
                        <a:rPr lang="en-US" sz="1400" dirty="0" err="1">
                          <a:effectLst/>
                        </a:rPr>
                        <a:t>như</a:t>
                      </a:r>
                      <a:r>
                        <a:rPr lang="en-US" sz="1400" dirty="0">
                          <a:effectLst/>
                        </a:rPr>
                        <a:t> </a:t>
                      </a:r>
                      <a:r>
                        <a:rPr lang="en-US" sz="1400" dirty="0" err="1">
                          <a:effectLst/>
                        </a:rPr>
                        <a:t>các</a:t>
                      </a:r>
                      <a:r>
                        <a:rPr lang="en-US" sz="1400" dirty="0">
                          <a:effectLst/>
                        </a:rPr>
                        <a:t> </a:t>
                      </a:r>
                      <a:r>
                        <a:rPr lang="en-US" sz="1400" dirty="0" err="1">
                          <a:effectLst/>
                        </a:rPr>
                        <a:t>từ</a:t>
                      </a:r>
                      <a:r>
                        <a:rPr lang="en-US" sz="1400" dirty="0">
                          <a:effectLst/>
                        </a:rPr>
                        <a:t> </a:t>
                      </a:r>
                      <a:r>
                        <a:rPr lang="en-US" sz="1400" dirty="0" err="1">
                          <a:effectLst/>
                        </a:rPr>
                        <a:t>mới</a:t>
                      </a:r>
                      <a:r>
                        <a:rPr lang="en-US" sz="1400" dirty="0">
                          <a:effectLst/>
                        </a:rPr>
                        <a:t>, </a:t>
                      </a:r>
                      <a:r>
                        <a:rPr lang="en-US" sz="1400" dirty="0" err="1">
                          <a:effectLst/>
                        </a:rPr>
                        <a:t>các</a:t>
                      </a:r>
                      <a:r>
                        <a:rPr lang="en-US" sz="1400" dirty="0">
                          <a:effectLst/>
                        </a:rPr>
                        <a:t> </a:t>
                      </a:r>
                      <a:r>
                        <a:rPr lang="en-US" sz="1400" dirty="0" err="1">
                          <a:effectLst/>
                        </a:rPr>
                        <a:t>từ</a:t>
                      </a:r>
                      <a:r>
                        <a:rPr lang="en-US" sz="1400" dirty="0">
                          <a:effectLst/>
                        </a:rPr>
                        <a:t> </a:t>
                      </a:r>
                      <a:r>
                        <a:rPr lang="en-US" sz="1400" dirty="0" err="1">
                          <a:effectLst/>
                        </a:rPr>
                        <a:t>viết</a:t>
                      </a:r>
                      <a:r>
                        <a:rPr lang="en-US" sz="1400" dirty="0">
                          <a:effectLst/>
                        </a:rPr>
                        <a:t> </a:t>
                      </a:r>
                      <a:r>
                        <a:rPr lang="en-US" sz="1400" dirty="0" err="1">
                          <a:effectLst/>
                        </a:rPr>
                        <a:t>tắt</a:t>
                      </a:r>
                      <a:r>
                        <a:rPr lang="en-US" sz="1400" dirty="0">
                          <a:effectLst/>
                        </a:rPr>
                        <a:t>, hay </a:t>
                      </a:r>
                      <a:r>
                        <a:rPr lang="en-US" sz="1400" dirty="0" err="1">
                          <a:effectLst/>
                        </a:rPr>
                        <a:t>các</a:t>
                      </a:r>
                      <a:r>
                        <a:rPr lang="en-US" sz="1400" dirty="0">
                          <a:effectLst/>
                        </a:rPr>
                        <a:t> </a:t>
                      </a:r>
                      <a:r>
                        <a:rPr lang="en-US" sz="1400" dirty="0" err="1">
                          <a:effectLst/>
                        </a:rPr>
                        <a:t>từ</a:t>
                      </a:r>
                      <a:r>
                        <a:rPr lang="en-US" sz="1400" dirty="0">
                          <a:effectLst/>
                        </a:rPr>
                        <a:t> </a:t>
                      </a:r>
                      <a:r>
                        <a:rPr lang="en-US" sz="1400" dirty="0" err="1">
                          <a:effectLst/>
                        </a:rPr>
                        <a:t>ghép</a:t>
                      </a:r>
                      <a:r>
                        <a:rPr lang="en-US" sz="1400" dirty="0">
                          <a:effectLst/>
                        </a:rPr>
                        <a:t>.</a:t>
                      </a:r>
                    </a:p>
                    <a:p>
                      <a:pPr marL="0" marR="0" algn="just">
                        <a:lnSpc>
                          <a:spcPct val="150000"/>
                        </a:lnSpc>
                        <a:spcBef>
                          <a:spcPts val="0"/>
                        </a:spcBef>
                        <a:spcAft>
                          <a:spcPts val="0"/>
                        </a:spcAft>
                      </a:pPr>
                      <a:r>
                        <a:rPr lang="en-US" sz="1400" dirty="0" err="1">
                          <a:effectLst/>
                        </a:rPr>
                        <a:t>Gặp</a:t>
                      </a:r>
                      <a:r>
                        <a:rPr lang="en-US" sz="1400" dirty="0">
                          <a:effectLst/>
                        </a:rPr>
                        <a:t> </a:t>
                      </a:r>
                      <a:r>
                        <a:rPr lang="en-US" sz="1400" dirty="0" err="1">
                          <a:effectLst/>
                        </a:rPr>
                        <a:t>khó</a:t>
                      </a:r>
                      <a:r>
                        <a:rPr lang="en-US" sz="1400" dirty="0">
                          <a:effectLst/>
                        </a:rPr>
                        <a:t> </a:t>
                      </a:r>
                      <a:r>
                        <a:rPr lang="en-US" sz="1400" dirty="0" err="1">
                          <a:effectLst/>
                        </a:rPr>
                        <a:t>khăn</a:t>
                      </a:r>
                      <a:r>
                        <a:rPr lang="en-US" sz="1400" dirty="0">
                          <a:effectLst/>
                        </a:rPr>
                        <a:t> </a:t>
                      </a:r>
                      <a:r>
                        <a:rPr lang="en-US" sz="1400" dirty="0" err="1">
                          <a:effectLst/>
                        </a:rPr>
                        <a:t>khi</a:t>
                      </a: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các</a:t>
                      </a:r>
                      <a:r>
                        <a:rPr lang="en-US" sz="1400" dirty="0">
                          <a:effectLst/>
                        </a:rPr>
                        <a:t> </a:t>
                      </a:r>
                      <a:r>
                        <a:rPr lang="en-US" sz="1400" dirty="0" err="1">
                          <a:effectLst/>
                        </a:rPr>
                        <a:t>ngôn</a:t>
                      </a:r>
                      <a:r>
                        <a:rPr lang="en-US" sz="1400" dirty="0">
                          <a:effectLst/>
                        </a:rPr>
                        <a:t> </a:t>
                      </a:r>
                      <a:r>
                        <a:rPr lang="en-US" sz="1400" dirty="0" err="1">
                          <a:effectLst/>
                        </a:rPr>
                        <a:t>ngữ</a:t>
                      </a:r>
                      <a:r>
                        <a:rPr lang="en-US" sz="1400" dirty="0">
                          <a:effectLst/>
                        </a:rPr>
                        <a:t> </a:t>
                      </a:r>
                      <a:r>
                        <a:rPr lang="en-US" sz="1400" dirty="0" err="1">
                          <a:effectLst/>
                        </a:rPr>
                        <a:t>có</a:t>
                      </a:r>
                      <a:r>
                        <a:rPr lang="en-US" sz="1400" dirty="0">
                          <a:effectLst/>
                        </a:rPr>
                        <a:t> </a:t>
                      </a:r>
                      <a:r>
                        <a:rPr lang="en-US" sz="1400" dirty="0" err="1">
                          <a:effectLst/>
                        </a:rPr>
                        <a:t>cấu</a:t>
                      </a:r>
                      <a:r>
                        <a:rPr lang="en-US" sz="1400" dirty="0">
                          <a:effectLst/>
                        </a:rPr>
                        <a:t> </a:t>
                      </a:r>
                      <a:r>
                        <a:rPr lang="en-US" sz="1400" dirty="0" err="1">
                          <a:effectLst/>
                        </a:rPr>
                        <a:t>trúc</a:t>
                      </a:r>
                      <a:r>
                        <a:rPr lang="en-US" sz="1400" dirty="0">
                          <a:effectLst/>
                        </a:rPr>
                        <a:t> </a:t>
                      </a:r>
                      <a:r>
                        <a:rPr lang="en-US" sz="1400" dirty="0" err="1">
                          <a:effectLst/>
                        </a:rPr>
                        <a:t>phức</a:t>
                      </a:r>
                      <a:r>
                        <a:rPr lang="en-US" sz="1400" dirty="0">
                          <a:effectLst/>
                        </a:rPr>
                        <a:t> </a:t>
                      </a:r>
                      <a:r>
                        <a:rPr lang="en-US" sz="1400" dirty="0" err="1">
                          <a:effectLst/>
                        </a:rPr>
                        <a:t>tạp</a:t>
                      </a:r>
                      <a:r>
                        <a:rPr lang="en-US" sz="1400" dirty="0">
                          <a:effectLst/>
                        </a:rPr>
                        <a:t> </a:t>
                      </a:r>
                      <a:r>
                        <a:rPr lang="en-US" sz="1400" dirty="0" err="1">
                          <a:effectLst/>
                        </a:rPr>
                        <a:t>hơn</a:t>
                      </a:r>
                      <a:r>
                        <a:rPr lang="en-US" sz="1400" dirty="0">
                          <a:effectLst/>
                        </a:rPr>
                        <a:t> so </a:t>
                      </a:r>
                      <a:r>
                        <a:rPr lang="en-US" sz="1400" dirty="0" err="1">
                          <a:effectLst/>
                        </a:rPr>
                        <a:t>với</a:t>
                      </a:r>
                      <a:r>
                        <a:rPr lang="en-US" sz="1400" dirty="0">
                          <a:effectLst/>
                        </a:rPr>
                        <a:t> </a:t>
                      </a:r>
                      <a:r>
                        <a:rPr lang="en-US" sz="1400" dirty="0" err="1">
                          <a:effectLst/>
                        </a:rPr>
                        <a:t>tiếng</a:t>
                      </a:r>
                      <a:r>
                        <a:rPr lang="en-US" sz="1400" dirty="0">
                          <a:effectLst/>
                        </a:rPr>
                        <a:t> </a:t>
                      </a:r>
                      <a:r>
                        <a:rPr lang="en-US" sz="1400" dirty="0" err="1">
                          <a:effectLst/>
                        </a:rPr>
                        <a:t>Việt</a:t>
                      </a:r>
                      <a:r>
                        <a:rPr lang="en-US" sz="1400" dirty="0">
                          <a:effectLst/>
                        </a:rPr>
                        <a:t>, </a:t>
                      </a:r>
                      <a:r>
                        <a:rPr lang="en-US" sz="1400" dirty="0" err="1">
                          <a:effectLst/>
                        </a:rPr>
                        <a:t>ví</a:t>
                      </a:r>
                      <a:r>
                        <a:rPr lang="en-US" sz="1400" dirty="0">
                          <a:effectLst/>
                        </a:rPr>
                        <a:t> </a:t>
                      </a:r>
                      <a:r>
                        <a:rPr lang="en-US" sz="1400" dirty="0" err="1">
                          <a:effectLst/>
                        </a:rPr>
                        <a:t>dụ</a:t>
                      </a:r>
                      <a:r>
                        <a:rPr lang="en-US" sz="1400" dirty="0">
                          <a:effectLst/>
                        </a:rPr>
                        <a:t> </a:t>
                      </a:r>
                      <a:r>
                        <a:rPr lang="en-US" sz="1400" dirty="0" err="1">
                          <a:effectLst/>
                        </a:rPr>
                        <a:t>như</a:t>
                      </a:r>
                      <a:r>
                        <a:rPr lang="en-US" sz="1400" dirty="0">
                          <a:effectLst/>
                        </a:rPr>
                        <a:t> </a:t>
                      </a:r>
                      <a:r>
                        <a:rPr lang="en-US" sz="1400" dirty="0" err="1">
                          <a:effectLst/>
                        </a:rPr>
                        <a:t>tiếng</a:t>
                      </a:r>
                      <a:r>
                        <a:rPr lang="en-US" sz="1400" dirty="0">
                          <a:effectLst/>
                        </a:rPr>
                        <a:t> Anh, </a:t>
                      </a:r>
                      <a:r>
                        <a:rPr lang="en-US" sz="1400" dirty="0" err="1">
                          <a:effectLst/>
                        </a:rPr>
                        <a:t>tiếng</a:t>
                      </a:r>
                      <a:r>
                        <a:rPr lang="en-US" sz="1400" dirty="0">
                          <a:effectLst/>
                        </a:rPr>
                        <a:t> Trung, hay </a:t>
                      </a:r>
                      <a:r>
                        <a:rPr lang="en-US" sz="1400" dirty="0" err="1">
                          <a:effectLst/>
                        </a:rPr>
                        <a:t>tiếng</a:t>
                      </a:r>
                      <a:r>
                        <a:rPr lang="en-US" sz="1400" dirty="0">
                          <a:effectLst/>
                        </a:rPr>
                        <a:t> </a:t>
                      </a:r>
                      <a:r>
                        <a:rPr lang="en-US" sz="1400" dirty="0" err="1">
                          <a:effectLst/>
                        </a:rPr>
                        <a:t>Nhật</a:t>
                      </a:r>
                      <a:r>
                        <a:rPr lang="en-US" sz="1400" dirty="0">
                          <a:effectLst/>
                        </a:rPr>
                        <a: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tc>
                <a:extLst>
                  <a:ext uri="{0D108BD9-81ED-4DB2-BD59-A6C34878D82A}">
                    <a16:rowId xmlns:a16="http://schemas.microsoft.com/office/drawing/2014/main" val="1386658845"/>
                  </a:ext>
                </a:extLst>
              </a:tr>
              <a:tr h="1193852">
                <a:tc>
                  <a:txBody>
                    <a:bodyPr/>
                    <a:lstStyle/>
                    <a:p>
                      <a:pPr marL="0" marR="0" algn="ctr">
                        <a:lnSpc>
                          <a:spcPct val="150000"/>
                        </a:lnSpc>
                        <a:spcBef>
                          <a:spcPts val="0"/>
                        </a:spcBef>
                        <a:spcAft>
                          <a:spcPts val="0"/>
                        </a:spcAft>
                      </a:pPr>
                      <a:r>
                        <a:rPr lang="en-US" sz="1400">
                          <a:effectLst/>
                        </a:rPr>
                        <a:t>Thư viện underthesea</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tc rowSpan="2">
                  <a:txBody>
                    <a:bodyPr/>
                    <a:lstStyle/>
                    <a:p>
                      <a:pPr marL="0" marR="0" algn="just">
                        <a:lnSpc>
                          <a:spcPct val="150000"/>
                        </a:lnSpc>
                        <a:spcBef>
                          <a:spcPts val="0"/>
                        </a:spcBef>
                        <a:spcAft>
                          <a:spcPts val="0"/>
                        </a:spcAft>
                      </a:pPr>
                      <a:r>
                        <a:rPr lang="en-US" sz="1400" dirty="0">
                          <a:effectLst/>
                        </a:rPr>
                        <a:t>- </a:t>
                      </a:r>
                      <a:r>
                        <a:rPr lang="en-US" sz="1400" dirty="0" err="1">
                          <a:effectLst/>
                        </a:rPr>
                        <a:t>Cả</a:t>
                      </a:r>
                      <a:r>
                        <a:rPr lang="en-US" sz="1400" dirty="0">
                          <a:effectLst/>
                        </a:rPr>
                        <a:t> 2 </a:t>
                      </a:r>
                      <a:r>
                        <a:rPr lang="en-US" sz="1400" dirty="0" err="1">
                          <a:effectLst/>
                        </a:rPr>
                        <a:t>thuật</a:t>
                      </a:r>
                      <a:r>
                        <a:rPr lang="en-US" sz="1400" dirty="0">
                          <a:effectLst/>
                        </a:rPr>
                        <a:t> </a:t>
                      </a:r>
                      <a:r>
                        <a:rPr lang="en-US" sz="1400" dirty="0" err="1">
                          <a:effectLst/>
                        </a:rPr>
                        <a:t>toán</a:t>
                      </a:r>
                      <a:r>
                        <a:rPr lang="en-US" sz="1400" dirty="0">
                          <a:effectLst/>
                        </a:rPr>
                        <a:t> </a:t>
                      </a:r>
                      <a:r>
                        <a:rPr lang="en-US" sz="1400" dirty="0" err="1">
                          <a:effectLst/>
                        </a:rPr>
                        <a:t>đều</a:t>
                      </a:r>
                      <a:r>
                        <a:rPr lang="en-US" sz="1400" dirty="0">
                          <a:effectLst/>
                        </a:rPr>
                        <a:t> </a:t>
                      </a:r>
                      <a:r>
                        <a:rPr lang="en-US" sz="1400" dirty="0" err="1">
                          <a:effectLst/>
                        </a:rPr>
                        <a:t>dựa</a:t>
                      </a:r>
                      <a:r>
                        <a:rPr lang="en-US" sz="1400" dirty="0">
                          <a:effectLst/>
                        </a:rPr>
                        <a:t> </a:t>
                      </a:r>
                      <a:r>
                        <a:rPr lang="en-US" sz="1400" dirty="0" err="1">
                          <a:effectLst/>
                        </a:rPr>
                        <a:t>trên</a:t>
                      </a:r>
                      <a:r>
                        <a:rPr lang="en-US" sz="1400" dirty="0">
                          <a:effectLst/>
                        </a:rPr>
                        <a:t> </a:t>
                      </a:r>
                      <a:r>
                        <a:rPr lang="en-US" sz="1400" dirty="0" err="1">
                          <a:effectLst/>
                        </a:rPr>
                        <a:t>mô</a:t>
                      </a:r>
                      <a:r>
                        <a:rPr lang="en-US" sz="1400" dirty="0">
                          <a:effectLst/>
                        </a:rPr>
                        <a:t> </a:t>
                      </a:r>
                      <a:r>
                        <a:rPr lang="en-US" sz="1400" dirty="0" err="1">
                          <a:effectLst/>
                        </a:rPr>
                        <a:t>hình</a:t>
                      </a:r>
                      <a:r>
                        <a:rPr lang="en-US" sz="1400" dirty="0">
                          <a:effectLst/>
                        </a:rPr>
                        <a:t> </a:t>
                      </a:r>
                      <a:r>
                        <a:rPr lang="en-US" sz="1400" dirty="0" err="1">
                          <a:effectLst/>
                        </a:rPr>
                        <a:t>xác</a:t>
                      </a:r>
                      <a:r>
                        <a:rPr lang="en-US" sz="1400" dirty="0">
                          <a:effectLst/>
                        </a:rPr>
                        <a:t> </a:t>
                      </a:r>
                      <a:r>
                        <a:rPr lang="en-US" sz="1400" dirty="0" err="1">
                          <a:effectLst/>
                        </a:rPr>
                        <a:t>suất</a:t>
                      </a:r>
                      <a:r>
                        <a:rPr lang="en-US" sz="1400" dirty="0">
                          <a:effectLst/>
                        </a:rPr>
                        <a:t> </a:t>
                      </a:r>
                      <a:r>
                        <a:rPr lang="en-US" sz="1400" dirty="0" err="1">
                          <a:effectLst/>
                        </a:rPr>
                        <a:t>có</a:t>
                      </a:r>
                      <a:r>
                        <a:rPr lang="en-US" sz="1400" dirty="0">
                          <a:effectLst/>
                        </a:rPr>
                        <a:t> </a:t>
                      </a:r>
                      <a:r>
                        <a:rPr lang="en-US" sz="1400" dirty="0" err="1">
                          <a:effectLst/>
                        </a:rPr>
                        <a:t>điều</a:t>
                      </a:r>
                      <a:r>
                        <a:rPr lang="en-US" sz="1400" dirty="0">
                          <a:effectLst/>
                        </a:rPr>
                        <a:t> </a:t>
                      </a:r>
                      <a:r>
                        <a:rPr lang="en-US" sz="1400" dirty="0" err="1">
                          <a:effectLst/>
                        </a:rPr>
                        <a:t>kiện</a:t>
                      </a:r>
                      <a:r>
                        <a:rPr lang="en-US" sz="1400" dirty="0">
                          <a:effectLst/>
                        </a:rPr>
                        <a:t>, </a:t>
                      </a:r>
                      <a:r>
                        <a:rPr lang="en-US" sz="1400" dirty="0" err="1">
                          <a:effectLst/>
                        </a:rPr>
                        <a:t>để</a:t>
                      </a:r>
                      <a:r>
                        <a:rPr lang="en-US" sz="1400" dirty="0">
                          <a:effectLst/>
                        </a:rPr>
                        <a:t> </a:t>
                      </a:r>
                      <a:r>
                        <a:rPr lang="en-US" sz="1400" dirty="0" err="1">
                          <a:effectLst/>
                        </a:rPr>
                        <a:t>tách</a:t>
                      </a:r>
                      <a:r>
                        <a:rPr lang="en-US" sz="1400" dirty="0">
                          <a:effectLst/>
                        </a:rPr>
                        <a:t> </a:t>
                      </a:r>
                      <a:r>
                        <a:rPr lang="en-US" sz="1400" dirty="0" err="1">
                          <a:effectLst/>
                        </a:rPr>
                        <a:t>từ</a:t>
                      </a:r>
                      <a:r>
                        <a:rPr lang="en-US" sz="1400" dirty="0">
                          <a:effectLst/>
                        </a:rPr>
                        <a:t>. </a:t>
                      </a:r>
                      <a:r>
                        <a:rPr lang="en-US" sz="1400" dirty="0" err="1">
                          <a:effectLst/>
                        </a:rPr>
                        <a:t>Thuật</a:t>
                      </a:r>
                      <a:r>
                        <a:rPr lang="en-US" sz="1400" dirty="0">
                          <a:effectLst/>
                        </a:rPr>
                        <a:t> </a:t>
                      </a:r>
                      <a:r>
                        <a:rPr lang="en-US" sz="1400" dirty="0" err="1">
                          <a:effectLst/>
                        </a:rPr>
                        <a:t>toán</a:t>
                      </a:r>
                      <a:r>
                        <a:rPr lang="en-US" sz="1400" dirty="0">
                          <a:effectLst/>
                        </a:rPr>
                        <a:t> CRF </a:t>
                      </a:r>
                      <a:r>
                        <a:rPr lang="en-US" sz="1400" dirty="0" err="1">
                          <a:effectLst/>
                        </a:rPr>
                        <a:t>có</a:t>
                      </a:r>
                      <a:r>
                        <a:rPr lang="en-US" sz="1400" dirty="0">
                          <a:effectLst/>
                        </a:rPr>
                        <a:t> </a:t>
                      </a:r>
                      <a:r>
                        <a:rPr lang="en-US" sz="1400" dirty="0" err="1">
                          <a:effectLst/>
                        </a:rPr>
                        <a:t>thể</a:t>
                      </a:r>
                      <a:r>
                        <a:rPr lang="en-US" sz="1400" dirty="0">
                          <a:effectLst/>
                        </a:rPr>
                        <a:t> </a:t>
                      </a:r>
                      <a:r>
                        <a:rPr lang="en-US" sz="1400" dirty="0" err="1">
                          <a:effectLst/>
                        </a:rPr>
                        <a:t>học</a:t>
                      </a:r>
                      <a:r>
                        <a:rPr lang="en-US" sz="1400" dirty="0">
                          <a:effectLst/>
                        </a:rPr>
                        <a:t> </a:t>
                      </a:r>
                      <a:r>
                        <a:rPr lang="en-US" sz="1400" dirty="0" err="1">
                          <a:effectLst/>
                        </a:rPr>
                        <a:t>được</a:t>
                      </a:r>
                      <a:r>
                        <a:rPr lang="en-US" sz="1400" dirty="0">
                          <a:effectLst/>
                        </a:rPr>
                        <a:t> </a:t>
                      </a:r>
                      <a:r>
                        <a:rPr lang="en-US" sz="1400" dirty="0" err="1">
                          <a:effectLst/>
                        </a:rPr>
                        <a:t>các</a:t>
                      </a:r>
                      <a:r>
                        <a:rPr lang="en-US" sz="1400" dirty="0">
                          <a:effectLst/>
                        </a:rPr>
                        <a:t> </a:t>
                      </a:r>
                      <a:r>
                        <a:rPr lang="en-US" sz="1400" dirty="0" err="1">
                          <a:effectLst/>
                        </a:rPr>
                        <a:t>mối</a:t>
                      </a:r>
                      <a:r>
                        <a:rPr lang="en-US" sz="1400" dirty="0">
                          <a:effectLst/>
                        </a:rPr>
                        <a:t> </a:t>
                      </a:r>
                      <a:r>
                        <a:rPr lang="en-US" sz="1400" dirty="0" err="1">
                          <a:effectLst/>
                        </a:rPr>
                        <a:t>quan</a:t>
                      </a:r>
                      <a:r>
                        <a:rPr lang="en-US" sz="1400" dirty="0">
                          <a:effectLst/>
                        </a:rPr>
                        <a:t> </a:t>
                      </a:r>
                      <a:r>
                        <a:rPr lang="en-US" sz="1400" dirty="0" err="1">
                          <a:effectLst/>
                        </a:rPr>
                        <a:t>hệ</a:t>
                      </a:r>
                      <a:r>
                        <a:rPr lang="en-US" sz="1400" dirty="0">
                          <a:effectLst/>
                        </a:rPr>
                        <a:t> </a:t>
                      </a:r>
                      <a:r>
                        <a:rPr lang="en-US" sz="1400" dirty="0" err="1">
                          <a:effectLst/>
                        </a:rPr>
                        <a:t>giữa</a:t>
                      </a:r>
                      <a:r>
                        <a:rPr lang="en-US" sz="1400" dirty="0">
                          <a:effectLst/>
                        </a:rPr>
                        <a:t> </a:t>
                      </a:r>
                      <a:r>
                        <a:rPr lang="en-US" sz="1400" dirty="0" err="1">
                          <a:effectLst/>
                        </a:rPr>
                        <a:t>các</a:t>
                      </a:r>
                      <a:r>
                        <a:rPr lang="en-US" sz="1400" dirty="0">
                          <a:effectLst/>
                        </a:rPr>
                        <a:t> </a:t>
                      </a:r>
                      <a:r>
                        <a:rPr lang="en-US" sz="1400" dirty="0" err="1">
                          <a:effectLst/>
                        </a:rPr>
                        <a:t>đặc</a:t>
                      </a:r>
                      <a:r>
                        <a:rPr lang="en-US" sz="1400" dirty="0">
                          <a:effectLst/>
                        </a:rPr>
                        <a:t> </a:t>
                      </a:r>
                      <a:r>
                        <a:rPr lang="en-US" sz="1400" dirty="0" err="1">
                          <a:effectLst/>
                        </a:rPr>
                        <a:t>trưng</a:t>
                      </a:r>
                      <a:r>
                        <a:rPr lang="en-US" sz="1400" dirty="0">
                          <a:effectLst/>
                        </a:rPr>
                        <a:t> </a:t>
                      </a:r>
                      <a:r>
                        <a:rPr lang="en-US" sz="1400" dirty="0" err="1">
                          <a:effectLst/>
                        </a:rPr>
                        <a:t>của</a:t>
                      </a:r>
                      <a:r>
                        <a:rPr lang="en-US" sz="1400" dirty="0">
                          <a:effectLst/>
                        </a:rPr>
                        <a:t> </a:t>
                      </a:r>
                      <a:r>
                        <a:rPr lang="en-US" sz="1400" dirty="0" err="1">
                          <a:effectLst/>
                        </a:rPr>
                        <a:t>dữ</a:t>
                      </a:r>
                      <a:r>
                        <a:rPr lang="en-US" sz="1400" dirty="0">
                          <a:effectLst/>
                        </a:rPr>
                        <a:t> </a:t>
                      </a:r>
                      <a:r>
                        <a:rPr lang="en-US" sz="1400" dirty="0" err="1">
                          <a:effectLst/>
                        </a:rPr>
                        <a:t>liệu</a:t>
                      </a:r>
                      <a:r>
                        <a:rPr lang="en-US" sz="1400" dirty="0">
                          <a:effectLst/>
                        </a:rPr>
                        <a:t> </a:t>
                      </a:r>
                      <a:r>
                        <a:rPr lang="en-US" sz="1400" dirty="0" err="1">
                          <a:effectLst/>
                        </a:rPr>
                        <a:t>và</a:t>
                      </a:r>
                      <a:r>
                        <a:rPr lang="en-US" sz="1400" dirty="0">
                          <a:effectLst/>
                        </a:rPr>
                        <a:t> </a:t>
                      </a:r>
                      <a:r>
                        <a:rPr lang="en-US" sz="1400" dirty="0" err="1">
                          <a:effectLst/>
                        </a:rPr>
                        <a:t>các</a:t>
                      </a:r>
                      <a:r>
                        <a:rPr lang="en-US" sz="1400" dirty="0">
                          <a:effectLst/>
                        </a:rPr>
                        <a:t> </a:t>
                      </a:r>
                      <a:r>
                        <a:rPr lang="en-US" sz="1400" dirty="0" err="1">
                          <a:effectLst/>
                        </a:rPr>
                        <a:t>nhãn</a:t>
                      </a:r>
                      <a:r>
                        <a:rPr lang="en-US" sz="1400" dirty="0">
                          <a:effectLst/>
                        </a:rPr>
                        <a:t>, </a:t>
                      </a:r>
                      <a:r>
                        <a:rPr lang="en-US" sz="1400" dirty="0" err="1">
                          <a:effectLst/>
                        </a:rPr>
                        <a:t>cũng</a:t>
                      </a:r>
                      <a:r>
                        <a:rPr lang="en-US" sz="1400" dirty="0">
                          <a:effectLst/>
                        </a:rPr>
                        <a:t> </a:t>
                      </a:r>
                      <a:r>
                        <a:rPr lang="en-US" sz="1400" dirty="0" err="1">
                          <a:effectLst/>
                        </a:rPr>
                        <a:t>như</a:t>
                      </a:r>
                      <a:r>
                        <a:rPr lang="en-US" sz="1400" dirty="0">
                          <a:effectLst/>
                        </a:rPr>
                        <a:t> </a:t>
                      </a:r>
                      <a:r>
                        <a:rPr lang="en-US" sz="1400" dirty="0" err="1">
                          <a:effectLst/>
                        </a:rPr>
                        <a:t>giữa</a:t>
                      </a:r>
                      <a:r>
                        <a:rPr lang="en-US" sz="1400" dirty="0">
                          <a:effectLst/>
                        </a:rPr>
                        <a:t> </a:t>
                      </a:r>
                      <a:r>
                        <a:rPr lang="en-US" sz="1400" dirty="0" err="1">
                          <a:effectLst/>
                        </a:rPr>
                        <a:t>các</a:t>
                      </a:r>
                      <a:r>
                        <a:rPr lang="en-US" sz="1400" dirty="0">
                          <a:effectLst/>
                        </a:rPr>
                        <a:t> </a:t>
                      </a:r>
                      <a:r>
                        <a:rPr lang="en-US" sz="1400" dirty="0" err="1">
                          <a:effectLst/>
                        </a:rPr>
                        <a:t>nhãn</a:t>
                      </a:r>
                      <a:r>
                        <a:rPr lang="en-US" sz="1400" dirty="0">
                          <a:effectLst/>
                        </a:rPr>
                        <a:t> </a:t>
                      </a:r>
                      <a:r>
                        <a:rPr lang="en-US" sz="1400" dirty="0" err="1">
                          <a:effectLst/>
                        </a:rPr>
                        <a:t>liền</a:t>
                      </a:r>
                      <a:r>
                        <a:rPr lang="en-US" sz="1400" dirty="0">
                          <a:effectLst/>
                        </a:rPr>
                        <a:t> </a:t>
                      </a:r>
                      <a:r>
                        <a:rPr lang="en-US" sz="1400" dirty="0" err="1">
                          <a:effectLst/>
                        </a:rPr>
                        <a:t>kề</a:t>
                      </a:r>
                      <a:r>
                        <a:rPr lang="en-US" sz="1400" dirty="0">
                          <a:effectLst/>
                        </a:rPr>
                        <a:t> </a:t>
                      </a:r>
                      <a:r>
                        <a:rPr lang="en-US" sz="1400" dirty="0" err="1">
                          <a:effectLst/>
                        </a:rPr>
                        <a:t>trong</a:t>
                      </a:r>
                      <a:r>
                        <a:rPr lang="en-US" sz="1400" dirty="0">
                          <a:effectLst/>
                        </a:rPr>
                        <a:t> </a:t>
                      </a:r>
                      <a:r>
                        <a:rPr lang="en-US" sz="1400" dirty="0" err="1">
                          <a:effectLst/>
                        </a:rPr>
                        <a:t>chuỗi</a:t>
                      </a:r>
                      <a:r>
                        <a:rPr lang="en-US" sz="1400" dirty="0">
                          <a:effectLst/>
                        </a:rPr>
                        <a:t> </a:t>
                      </a:r>
                      <a:r>
                        <a:rPr lang="en-US" sz="1400" dirty="0" err="1">
                          <a:effectLst/>
                        </a:rPr>
                        <a:t>nên</a:t>
                      </a:r>
                      <a:r>
                        <a:rPr lang="en-US" sz="1400" dirty="0">
                          <a:effectLst/>
                        </a:rPr>
                        <a:t> </a:t>
                      </a:r>
                      <a:r>
                        <a:rPr lang="en-US" sz="1400" dirty="0" err="1">
                          <a:effectLst/>
                        </a:rPr>
                        <a:t>sẽ</a:t>
                      </a:r>
                      <a:r>
                        <a:rPr lang="en-US" sz="1400" dirty="0">
                          <a:effectLst/>
                        </a:rPr>
                        <a:t> </a:t>
                      </a:r>
                      <a:r>
                        <a:rPr lang="en-US" sz="1400" dirty="0" err="1">
                          <a:effectLst/>
                        </a:rPr>
                        <a:t>cho</a:t>
                      </a:r>
                      <a:r>
                        <a:rPr lang="en-US" sz="1400" dirty="0">
                          <a:effectLst/>
                        </a:rPr>
                        <a:t> </a:t>
                      </a:r>
                      <a:r>
                        <a:rPr lang="en-US" sz="1400" dirty="0" err="1">
                          <a:effectLst/>
                        </a:rPr>
                        <a:t>kết</a:t>
                      </a:r>
                      <a:r>
                        <a:rPr lang="en-US" sz="1400" dirty="0">
                          <a:effectLst/>
                        </a:rPr>
                        <a:t> </a:t>
                      </a:r>
                      <a:r>
                        <a:rPr lang="en-US" sz="1400" dirty="0" err="1">
                          <a:effectLst/>
                        </a:rPr>
                        <a:t>quả</a:t>
                      </a:r>
                      <a:r>
                        <a:rPr lang="en-US" sz="1400" dirty="0">
                          <a:effectLst/>
                        </a:rPr>
                        <a:t> </a:t>
                      </a:r>
                      <a:r>
                        <a:rPr lang="en-US" sz="1400" dirty="0" err="1">
                          <a:effectLst/>
                        </a:rPr>
                        <a:t>tốt</a:t>
                      </a:r>
                      <a:r>
                        <a:rPr lang="en-US" sz="1400" dirty="0">
                          <a:effectLst/>
                        </a:rPr>
                        <a:t> </a:t>
                      </a:r>
                      <a:r>
                        <a:rPr lang="en-US" sz="1400" dirty="0" err="1">
                          <a:effectLst/>
                        </a:rPr>
                        <a:t>hơn</a:t>
                      </a:r>
                      <a:r>
                        <a:rPr lang="en-US" sz="1400" dirty="0">
                          <a:effectLst/>
                        </a:rPr>
                        <a:t>.</a:t>
                      </a:r>
                    </a:p>
                    <a:p>
                      <a:pPr marL="0" marR="0" algn="just">
                        <a:lnSpc>
                          <a:spcPct val="150000"/>
                        </a:lnSpc>
                        <a:spcBef>
                          <a:spcPts val="0"/>
                        </a:spcBef>
                        <a:spcAft>
                          <a:spcPts val="0"/>
                        </a:spcAft>
                      </a:pPr>
                      <a:r>
                        <a:rPr lang="en-US" sz="1400" dirty="0">
                          <a:effectLst/>
                        </a:rPr>
                        <a:t>- CRF </a:t>
                      </a:r>
                      <a:r>
                        <a:rPr lang="en-US" sz="1400" dirty="0" err="1">
                          <a:effectLst/>
                        </a:rPr>
                        <a:t>còn</a:t>
                      </a:r>
                      <a:r>
                        <a:rPr lang="en-US" sz="1400" dirty="0">
                          <a:effectLst/>
                        </a:rPr>
                        <a:t> </a:t>
                      </a:r>
                      <a:r>
                        <a:rPr lang="en-US" sz="1400" dirty="0" err="1">
                          <a:effectLst/>
                        </a:rPr>
                        <a:t>có</a:t>
                      </a:r>
                      <a:r>
                        <a:rPr lang="en-US" sz="1400" dirty="0">
                          <a:effectLst/>
                        </a:rPr>
                        <a:t> </a:t>
                      </a:r>
                      <a:r>
                        <a:rPr lang="en-US" sz="1400" dirty="0" err="1">
                          <a:effectLst/>
                        </a:rPr>
                        <a:t>thể</a:t>
                      </a:r>
                      <a:r>
                        <a:rPr lang="en-US" sz="1400" dirty="0">
                          <a:effectLst/>
                        </a:rPr>
                        <a:t> </a:t>
                      </a:r>
                      <a:r>
                        <a:rPr lang="en-US" sz="1400" dirty="0" err="1">
                          <a:effectLst/>
                        </a:rPr>
                        <a:t>áp</a:t>
                      </a:r>
                      <a:r>
                        <a:rPr lang="en-US" sz="1400" dirty="0">
                          <a:effectLst/>
                        </a:rPr>
                        <a:t> </a:t>
                      </a:r>
                      <a:r>
                        <a:rPr lang="en-US" sz="1400" dirty="0" err="1">
                          <a:effectLst/>
                        </a:rPr>
                        <a:t>dụng</a:t>
                      </a:r>
                      <a:r>
                        <a:rPr lang="en-US" sz="1400" dirty="0">
                          <a:effectLst/>
                        </a:rPr>
                        <a:t> </a:t>
                      </a:r>
                      <a:r>
                        <a:rPr lang="en-US" sz="1400" dirty="0" err="1">
                          <a:effectLst/>
                        </a:rPr>
                        <a:t>cho</a:t>
                      </a:r>
                      <a:r>
                        <a:rPr lang="en-US" sz="1400" dirty="0">
                          <a:effectLst/>
                        </a:rPr>
                        <a:t> </a:t>
                      </a:r>
                      <a:r>
                        <a:rPr lang="en-US" sz="1400" dirty="0" err="1">
                          <a:effectLst/>
                        </a:rPr>
                        <a:t>nhiều</a:t>
                      </a:r>
                      <a:r>
                        <a:rPr lang="en-US" sz="1400" dirty="0">
                          <a:effectLst/>
                        </a:rPr>
                        <a:t> </a:t>
                      </a:r>
                      <a:r>
                        <a:rPr lang="en-US" sz="1400" dirty="0" err="1">
                          <a:effectLst/>
                        </a:rPr>
                        <a:t>ngôn</a:t>
                      </a:r>
                      <a:r>
                        <a:rPr lang="en-US" sz="1400" dirty="0">
                          <a:effectLst/>
                        </a:rPr>
                        <a:t> </a:t>
                      </a:r>
                      <a:r>
                        <a:rPr lang="en-US" sz="1400" dirty="0" err="1">
                          <a:effectLst/>
                        </a:rPr>
                        <a:t>ngữ</a:t>
                      </a:r>
                      <a:r>
                        <a:rPr lang="en-US" sz="1400" dirty="0">
                          <a:effectLst/>
                        </a:rPr>
                        <a:t> </a:t>
                      </a:r>
                      <a:r>
                        <a:rPr lang="en-US" sz="1400" dirty="0" err="1">
                          <a:effectLst/>
                        </a:rPr>
                        <a:t>khác</a:t>
                      </a:r>
                      <a:r>
                        <a:rPr lang="en-US" sz="1400" dirty="0">
                          <a:effectLst/>
                        </a:rPr>
                        <a:t> </a:t>
                      </a:r>
                      <a:r>
                        <a:rPr lang="en-US" sz="1400" dirty="0" err="1">
                          <a:effectLst/>
                        </a:rPr>
                        <a:t>như</a:t>
                      </a:r>
                      <a:r>
                        <a:rPr lang="en-US" sz="1400" dirty="0">
                          <a:effectLst/>
                        </a:rPr>
                        <a:t> </a:t>
                      </a:r>
                      <a:r>
                        <a:rPr lang="en-US" sz="1400" dirty="0" err="1">
                          <a:effectLst/>
                        </a:rPr>
                        <a:t>tiếng</a:t>
                      </a:r>
                      <a:r>
                        <a:rPr lang="en-US" sz="1400" dirty="0">
                          <a:effectLst/>
                        </a:rPr>
                        <a:t> Anh, </a:t>
                      </a:r>
                      <a:r>
                        <a:rPr lang="en-US" sz="1400" dirty="0" err="1">
                          <a:effectLst/>
                        </a:rPr>
                        <a:t>tiếng</a:t>
                      </a:r>
                      <a:r>
                        <a:rPr lang="en-US" sz="1400" dirty="0">
                          <a:effectLst/>
                        </a:rPr>
                        <a:t> Trung, </a:t>
                      </a:r>
                      <a:r>
                        <a:rPr lang="en-US" sz="1400" dirty="0" err="1">
                          <a:effectLst/>
                        </a:rPr>
                        <a:t>tiếng</a:t>
                      </a:r>
                      <a:r>
                        <a:rPr lang="en-US" sz="1400" dirty="0">
                          <a:effectLst/>
                        </a:rPr>
                        <a:t> </a:t>
                      </a:r>
                      <a:r>
                        <a:rPr lang="en-US" sz="1400" dirty="0" err="1">
                          <a:effectLst/>
                        </a:rPr>
                        <a:t>Nhật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tc>
                <a:tc rowSpan="2">
                  <a:txBody>
                    <a:bodyPr/>
                    <a:lstStyle/>
                    <a:p>
                      <a:pPr marL="0" marR="0" algn="just">
                        <a:lnSpc>
                          <a:spcPct val="150000"/>
                        </a:lnSpc>
                        <a:spcBef>
                          <a:spcPts val="0"/>
                        </a:spcBef>
                        <a:spcAft>
                          <a:spcPts val="0"/>
                        </a:spcAft>
                      </a:pPr>
                      <a:r>
                        <a:rPr lang="en-US" sz="1400" dirty="0">
                          <a:effectLst/>
                        </a:rPr>
                        <a:t>- </a:t>
                      </a:r>
                      <a:r>
                        <a:rPr lang="en-US" sz="1400" dirty="0" err="1">
                          <a:effectLst/>
                        </a:rPr>
                        <a:t>Cần</a:t>
                      </a:r>
                      <a:r>
                        <a:rPr lang="en-US" sz="1400" dirty="0">
                          <a:effectLst/>
                        </a:rPr>
                        <a:t> </a:t>
                      </a:r>
                      <a:r>
                        <a:rPr lang="en-US" sz="1400" dirty="0" err="1">
                          <a:effectLst/>
                        </a:rPr>
                        <a:t>phải</a:t>
                      </a:r>
                      <a:r>
                        <a:rPr lang="en-US" sz="1400" dirty="0">
                          <a:effectLst/>
                        </a:rPr>
                        <a:t> </a:t>
                      </a:r>
                      <a:r>
                        <a:rPr lang="en-US" sz="1400" dirty="0" err="1">
                          <a:effectLst/>
                        </a:rPr>
                        <a:t>có</a:t>
                      </a:r>
                      <a:r>
                        <a:rPr lang="en-US" sz="1400" dirty="0">
                          <a:effectLst/>
                        </a:rPr>
                        <a:t> </a:t>
                      </a:r>
                      <a:r>
                        <a:rPr lang="en-US" sz="1400" dirty="0" err="1">
                          <a:effectLst/>
                        </a:rPr>
                        <a:t>một</a:t>
                      </a:r>
                      <a:r>
                        <a:rPr lang="en-US" sz="1400" dirty="0">
                          <a:effectLst/>
                        </a:rPr>
                        <a:t> </a:t>
                      </a:r>
                      <a:r>
                        <a:rPr lang="en-US" sz="1400" dirty="0" err="1">
                          <a:effectLst/>
                        </a:rPr>
                        <a:t>bộ</a:t>
                      </a:r>
                      <a:r>
                        <a:rPr lang="en-US" sz="1400" dirty="0">
                          <a:effectLst/>
                        </a:rPr>
                        <a:t> </a:t>
                      </a:r>
                      <a:r>
                        <a:rPr lang="en-US" sz="1400" dirty="0" err="1">
                          <a:effectLst/>
                        </a:rPr>
                        <a:t>dữ</a:t>
                      </a:r>
                      <a:r>
                        <a:rPr lang="en-US" sz="1400" dirty="0">
                          <a:effectLst/>
                        </a:rPr>
                        <a:t> </a:t>
                      </a:r>
                      <a:r>
                        <a:rPr lang="en-US" sz="1400" dirty="0" err="1">
                          <a:effectLst/>
                        </a:rPr>
                        <a:t>liệu</a:t>
                      </a:r>
                      <a:r>
                        <a:rPr lang="en-US" sz="1400" dirty="0">
                          <a:effectLst/>
                        </a:rPr>
                        <a:t> </a:t>
                      </a:r>
                      <a:r>
                        <a:rPr lang="en-US" sz="1400" dirty="0" err="1">
                          <a:effectLst/>
                        </a:rPr>
                        <a:t>đã</a:t>
                      </a:r>
                      <a:r>
                        <a:rPr lang="en-US" sz="1400" dirty="0">
                          <a:effectLst/>
                        </a:rPr>
                        <a:t> </a:t>
                      </a:r>
                      <a:r>
                        <a:rPr lang="en-US" sz="1400" dirty="0" err="1">
                          <a:effectLst/>
                        </a:rPr>
                        <a:t>được</a:t>
                      </a:r>
                      <a:r>
                        <a:rPr lang="en-US" sz="1400" dirty="0">
                          <a:effectLst/>
                        </a:rPr>
                        <a:t> </a:t>
                      </a:r>
                      <a:r>
                        <a:rPr lang="en-US" sz="1400" dirty="0" err="1">
                          <a:effectLst/>
                        </a:rPr>
                        <a:t>gắn</a:t>
                      </a:r>
                      <a:r>
                        <a:rPr lang="en-US" sz="1400" dirty="0">
                          <a:effectLst/>
                        </a:rPr>
                        <a:t> </a:t>
                      </a:r>
                      <a:r>
                        <a:rPr lang="en-US" sz="1400" dirty="0" err="1">
                          <a:effectLst/>
                        </a:rPr>
                        <a:t>nhãn</a:t>
                      </a:r>
                      <a:r>
                        <a:rPr lang="en-US" sz="1400" dirty="0">
                          <a:effectLst/>
                        </a:rPr>
                        <a:t> </a:t>
                      </a:r>
                      <a:r>
                        <a:rPr lang="en-US" sz="1400" dirty="0" err="1">
                          <a:effectLst/>
                        </a:rPr>
                        <a:t>sẵn</a:t>
                      </a:r>
                      <a:r>
                        <a:rPr lang="en-US" sz="1400" dirty="0">
                          <a:effectLst/>
                        </a:rPr>
                        <a:t> </a:t>
                      </a:r>
                      <a:r>
                        <a:rPr lang="en-US" sz="1400" dirty="0" err="1">
                          <a:effectLst/>
                        </a:rPr>
                        <a:t>để</a:t>
                      </a:r>
                      <a:r>
                        <a:rPr lang="en-US" sz="1400" dirty="0">
                          <a:effectLst/>
                        </a:rPr>
                        <a:t> </a:t>
                      </a:r>
                      <a:r>
                        <a:rPr lang="en-US" sz="1400" dirty="0" err="1">
                          <a:effectLst/>
                        </a:rPr>
                        <a:t>huấn</a:t>
                      </a:r>
                      <a:r>
                        <a:rPr lang="en-US" sz="1400" dirty="0">
                          <a:effectLst/>
                        </a:rPr>
                        <a:t> </a:t>
                      </a:r>
                      <a:r>
                        <a:rPr lang="en-US" sz="1400" dirty="0" err="1">
                          <a:effectLst/>
                        </a:rPr>
                        <a:t>luyện</a:t>
                      </a:r>
                      <a:r>
                        <a:rPr lang="en-US" sz="1400" dirty="0">
                          <a:effectLst/>
                        </a:rPr>
                        <a:t> </a:t>
                      </a:r>
                      <a:r>
                        <a:rPr lang="en-US" sz="1400" dirty="0" err="1">
                          <a:effectLst/>
                        </a:rPr>
                        <a:t>mô</a:t>
                      </a:r>
                      <a:r>
                        <a:rPr lang="en-US" sz="1400" dirty="0">
                          <a:effectLst/>
                        </a:rPr>
                        <a:t> </a:t>
                      </a:r>
                      <a:r>
                        <a:rPr lang="en-US" sz="1400" dirty="0" err="1">
                          <a:effectLst/>
                        </a:rPr>
                        <a:t>hình</a:t>
                      </a:r>
                      <a:r>
                        <a:rPr lang="en-US" sz="1400" dirty="0">
                          <a:effectLst/>
                        </a:rPr>
                        <a:t>, </a:t>
                      </a:r>
                      <a:r>
                        <a:rPr lang="en-US" sz="1400" dirty="0" err="1">
                          <a:effectLst/>
                        </a:rPr>
                        <a:t>cũng</a:t>
                      </a:r>
                      <a:r>
                        <a:rPr lang="en-US" sz="1400" dirty="0">
                          <a:effectLst/>
                        </a:rPr>
                        <a:t> </a:t>
                      </a:r>
                      <a:r>
                        <a:rPr lang="en-US" sz="1400" dirty="0" err="1">
                          <a:effectLst/>
                        </a:rPr>
                        <a:t>như</a:t>
                      </a:r>
                      <a:r>
                        <a:rPr lang="en-US" sz="1400" dirty="0">
                          <a:effectLst/>
                        </a:rPr>
                        <a:t> </a:t>
                      </a:r>
                      <a:r>
                        <a:rPr lang="en-US" sz="1400" dirty="0" err="1">
                          <a:effectLst/>
                        </a:rPr>
                        <a:t>phải</a:t>
                      </a:r>
                      <a:r>
                        <a:rPr lang="en-US" sz="1400" dirty="0">
                          <a:effectLst/>
                        </a:rPr>
                        <a:t> </a:t>
                      </a:r>
                      <a:r>
                        <a:rPr lang="en-US" sz="1400" dirty="0" err="1">
                          <a:effectLst/>
                        </a:rPr>
                        <a:t>xây</a:t>
                      </a:r>
                      <a:r>
                        <a:rPr lang="en-US" sz="1400" dirty="0">
                          <a:effectLst/>
                        </a:rPr>
                        <a:t> </a:t>
                      </a:r>
                      <a:r>
                        <a:rPr lang="en-US" sz="1400" dirty="0" err="1">
                          <a:effectLst/>
                        </a:rPr>
                        <a:t>dựng</a:t>
                      </a:r>
                      <a:r>
                        <a:rPr lang="en-US" sz="1400" dirty="0">
                          <a:effectLst/>
                        </a:rPr>
                        <a:t> </a:t>
                      </a:r>
                      <a:r>
                        <a:rPr lang="en-US" sz="1400" dirty="0" err="1">
                          <a:effectLst/>
                        </a:rPr>
                        <a:t>và</a:t>
                      </a:r>
                      <a:r>
                        <a:rPr lang="en-US" sz="1400" dirty="0">
                          <a:effectLst/>
                        </a:rPr>
                        <a:t> </a:t>
                      </a:r>
                      <a:r>
                        <a:rPr lang="en-US" sz="1400" dirty="0" err="1">
                          <a:effectLst/>
                        </a:rPr>
                        <a:t>lựa</a:t>
                      </a:r>
                      <a:r>
                        <a:rPr lang="en-US" sz="1400" dirty="0">
                          <a:effectLst/>
                        </a:rPr>
                        <a:t> </a:t>
                      </a:r>
                      <a:r>
                        <a:rPr lang="en-US" sz="1400" dirty="0" err="1">
                          <a:effectLst/>
                        </a:rPr>
                        <a:t>chọn</a:t>
                      </a:r>
                      <a:r>
                        <a:rPr lang="en-US" sz="1400" dirty="0">
                          <a:effectLst/>
                        </a:rPr>
                        <a:t> </a:t>
                      </a:r>
                      <a:r>
                        <a:rPr lang="en-US" sz="1400" dirty="0" err="1">
                          <a:effectLst/>
                        </a:rPr>
                        <a:t>các</a:t>
                      </a:r>
                      <a:r>
                        <a:rPr lang="en-US" sz="1400" dirty="0">
                          <a:effectLst/>
                        </a:rPr>
                        <a:t> </a:t>
                      </a:r>
                      <a:r>
                        <a:rPr lang="en-US" sz="1400" dirty="0" err="1">
                          <a:effectLst/>
                        </a:rPr>
                        <a:t>đặc</a:t>
                      </a:r>
                      <a:r>
                        <a:rPr lang="en-US" sz="1400" dirty="0">
                          <a:effectLst/>
                        </a:rPr>
                        <a:t> </a:t>
                      </a:r>
                      <a:r>
                        <a:rPr lang="en-US" sz="1400" dirty="0" err="1">
                          <a:effectLst/>
                        </a:rPr>
                        <a:t>trưng</a:t>
                      </a:r>
                      <a:r>
                        <a:rPr lang="en-US" sz="1400" dirty="0">
                          <a:effectLst/>
                        </a:rPr>
                        <a:t> </a:t>
                      </a:r>
                      <a:r>
                        <a:rPr lang="en-US" sz="1400" dirty="0" err="1">
                          <a:effectLst/>
                        </a:rPr>
                        <a:t>phù</a:t>
                      </a:r>
                      <a:r>
                        <a:rPr lang="en-US" sz="1400" dirty="0">
                          <a:effectLst/>
                        </a:rPr>
                        <a:t> </a:t>
                      </a:r>
                      <a:r>
                        <a:rPr lang="en-US" sz="1400" dirty="0" err="1">
                          <a:effectLst/>
                        </a:rPr>
                        <a:t>hợp</a:t>
                      </a:r>
                      <a:r>
                        <a:rPr lang="en-US" sz="1400" dirty="0">
                          <a:effectLst/>
                        </a:rPr>
                        <a:t> </a:t>
                      </a:r>
                      <a:r>
                        <a:rPr lang="en-US" sz="1400" dirty="0" err="1">
                          <a:effectLst/>
                        </a:rPr>
                        <a:t>cho</a:t>
                      </a:r>
                      <a:r>
                        <a:rPr lang="en-US" sz="1400" dirty="0">
                          <a:effectLst/>
                        </a:rPr>
                        <a:t> </a:t>
                      </a:r>
                      <a:r>
                        <a:rPr lang="en-US" sz="1400" dirty="0" err="1">
                          <a:effectLst/>
                        </a:rPr>
                        <a:t>bài</a:t>
                      </a:r>
                      <a:r>
                        <a:rPr lang="en-US" sz="1400" dirty="0">
                          <a:effectLst/>
                        </a:rPr>
                        <a:t> </a:t>
                      </a:r>
                      <a:r>
                        <a:rPr lang="en-US" sz="1400" dirty="0" err="1">
                          <a:effectLst/>
                        </a:rPr>
                        <a:t>toán</a:t>
                      </a:r>
                      <a:r>
                        <a:rPr lang="en-US" sz="1400" dirty="0">
                          <a:effectLst/>
                        </a:rPr>
                        <a:t>.</a:t>
                      </a:r>
                    </a:p>
                    <a:p>
                      <a:pPr marL="0" marR="0" algn="just">
                        <a:lnSpc>
                          <a:spcPct val="150000"/>
                        </a:lnSpc>
                        <a:spcBef>
                          <a:spcPts val="0"/>
                        </a:spcBef>
                        <a:spcAft>
                          <a:spcPts val="0"/>
                        </a:spcAft>
                      </a:pPr>
                      <a:r>
                        <a:rPr lang="en-US" sz="1400" dirty="0">
                          <a:effectLst/>
                        </a:rPr>
                        <a:t>- </a:t>
                      </a:r>
                      <a:r>
                        <a:rPr lang="en-US" sz="1400" dirty="0" err="1">
                          <a:effectLst/>
                        </a:rPr>
                        <a:t>Thuật</a:t>
                      </a:r>
                      <a:r>
                        <a:rPr lang="en-US" sz="1400" dirty="0">
                          <a:effectLst/>
                        </a:rPr>
                        <a:t> </a:t>
                      </a:r>
                      <a:r>
                        <a:rPr lang="en-US" sz="1400" dirty="0" err="1">
                          <a:effectLst/>
                        </a:rPr>
                        <a:t>toán</a:t>
                      </a:r>
                      <a:r>
                        <a:rPr lang="en-US" sz="1400" dirty="0">
                          <a:effectLst/>
                        </a:rPr>
                        <a:t> CRF  </a:t>
                      </a:r>
                      <a:r>
                        <a:rPr lang="en-US" sz="1400" dirty="0" err="1">
                          <a:effectLst/>
                        </a:rPr>
                        <a:t>có</a:t>
                      </a:r>
                      <a:r>
                        <a:rPr lang="en-US" sz="1400" dirty="0">
                          <a:effectLst/>
                        </a:rPr>
                        <a:t> </a:t>
                      </a:r>
                      <a:r>
                        <a:rPr lang="en-US" sz="1400" dirty="0" err="1">
                          <a:effectLst/>
                        </a:rPr>
                        <a:t>độ</a:t>
                      </a:r>
                      <a:r>
                        <a:rPr lang="en-US" sz="1400" dirty="0">
                          <a:effectLst/>
                        </a:rPr>
                        <a:t> </a:t>
                      </a:r>
                      <a:r>
                        <a:rPr lang="en-US" sz="1400" dirty="0" err="1">
                          <a:effectLst/>
                        </a:rPr>
                        <a:t>phức</a:t>
                      </a:r>
                      <a:r>
                        <a:rPr lang="en-US" sz="1400" dirty="0">
                          <a:effectLst/>
                        </a:rPr>
                        <a:t> </a:t>
                      </a:r>
                      <a:r>
                        <a:rPr lang="en-US" sz="1400" dirty="0" err="1">
                          <a:effectLst/>
                        </a:rPr>
                        <a:t>tạp</a:t>
                      </a:r>
                      <a:r>
                        <a:rPr lang="en-US" sz="1400" dirty="0">
                          <a:effectLst/>
                        </a:rPr>
                        <a:t> </a:t>
                      </a:r>
                      <a:r>
                        <a:rPr lang="en-US" sz="1400" dirty="0" err="1">
                          <a:effectLst/>
                        </a:rPr>
                        <a:t>tính</a:t>
                      </a:r>
                      <a:r>
                        <a:rPr lang="en-US" sz="1400" dirty="0">
                          <a:effectLst/>
                        </a:rPr>
                        <a:t> </a:t>
                      </a:r>
                      <a:r>
                        <a:rPr lang="en-US" sz="1400" dirty="0" err="1">
                          <a:effectLst/>
                        </a:rPr>
                        <a:t>toán</a:t>
                      </a:r>
                      <a:r>
                        <a:rPr lang="en-US" sz="1400" dirty="0">
                          <a:effectLst/>
                        </a:rPr>
                        <a:t> </a:t>
                      </a:r>
                      <a:r>
                        <a:rPr lang="en-US" sz="1400" dirty="0" err="1">
                          <a:effectLst/>
                        </a:rPr>
                        <a:t>cao</a:t>
                      </a:r>
                      <a:r>
                        <a:rPr lang="en-US" sz="1400" dirty="0">
                          <a:effectLst/>
                        </a:rPr>
                        <a:t> </a:t>
                      </a:r>
                      <a:r>
                        <a:rPr lang="en-US" sz="1400" dirty="0" err="1">
                          <a:effectLst/>
                        </a:rPr>
                        <a:t>hơn</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tc>
                <a:extLst>
                  <a:ext uri="{0D108BD9-81ED-4DB2-BD59-A6C34878D82A}">
                    <a16:rowId xmlns:a16="http://schemas.microsoft.com/office/drawing/2014/main" val="2945544563"/>
                  </a:ext>
                </a:extLst>
              </a:tr>
              <a:tr h="1520399">
                <a:tc>
                  <a:txBody>
                    <a:bodyPr/>
                    <a:lstStyle/>
                    <a:p>
                      <a:pPr marL="0" marR="0" algn="ctr">
                        <a:lnSpc>
                          <a:spcPct val="150000"/>
                        </a:lnSpc>
                        <a:spcBef>
                          <a:spcPts val="0"/>
                        </a:spcBef>
                        <a:spcAft>
                          <a:spcPts val="0"/>
                        </a:spcAft>
                      </a:pPr>
                      <a:r>
                        <a:rPr lang="en-US" sz="1400" dirty="0" err="1">
                          <a:effectLst/>
                        </a:rPr>
                        <a:t>Thư</a:t>
                      </a:r>
                      <a:r>
                        <a:rPr lang="en-US" sz="1400" dirty="0">
                          <a:effectLst/>
                        </a:rPr>
                        <a:t> </a:t>
                      </a:r>
                      <a:r>
                        <a:rPr lang="en-US" sz="1400" dirty="0" err="1">
                          <a:effectLst/>
                        </a:rPr>
                        <a:t>viện</a:t>
                      </a:r>
                      <a:r>
                        <a:rPr lang="en-US" sz="1400" dirty="0">
                          <a:effectLst/>
                        </a:rPr>
                        <a:t> </a:t>
                      </a:r>
                      <a:r>
                        <a:rPr lang="en-US" sz="1400" dirty="0" err="1">
                          <a:effectLst/>
                        </a:rPr>
                        <a:t>pyvi</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46320" marR="4632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52325525"/>
                  </a:ext>
                </a:extLst>
              </a:tr>
            </a:tbl>
          </a:graphicData>
        </a:graphic>
      </p:graphicFrame>
    </p:spTree>
    <p:extLst>
      <p:ext uri="{BB962C8B-B14F-4D97-AF65-F5344CB8AC3E}">
        <p14:creationId xmlns:p14="http://schemas.microsoft.com/office/powerpoint/2010/main" val="1941863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9011692" cy="859055"/>
          </a:xfrm>
        </p:spPr>
        <p:txBody>
          <a:bodyPr>
            <a:normAutofit fontScale="90000"/>
          </a:bodyPr>
          <a:lstStyle/>
          <a:p>
            <a:pPr>
              <a:lnSpc>
                <a:spcPct val="90000"/>
              </a:lnSpc>
              <a:spcBef>
                <a:spcPct val="0"/>
              </a:spcBef>
            </a:pPr>
            <a:r>
              <a:rPr lang="en-US" sz="5400" b="1" spc="-70" dirty="0" err="1">
                <a:solidFill>
                  <a:schemeClr val="accent2">
                    <a:lumMod val="40000"/>
                    <a:lumOff val="60000"/>
                  </a:schemeClr>
                </a:solidFill>
                <a:latin typeface="+mn-lt"/>
                <a:ea typeface="+mj-ea"/>
                <a:cs typeface="+mj-cs"/>
              </a:rPr>
              <a:t>Bài</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toán</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ứng</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dụng</a:t>
            </a:r>
            <a:r>
              <a:rPr lang="en-US" sz="5400" b="1" spc="-70" dirty="0">
                <a:solidFill>
                  <a:schemeClr val="accent2">
                    <a:lumMod val="40000"/>
                    <a:lumOff val="60000"/>
                  </a:schemeClr>
                </a:solidFill>
                <a:latin typeface="+mn-lt"/>
                <a:ea typeface="+mj-ea"/>
                <a:cs typeface="+mj-cs"/>
              </a:rPr>
              <a:t>:</a:t>
            </a:r>
            <a:br>
              <a:rPr lang="en-US" sz="5400" b="1" spc="-70" dirty="0">
                <a:solidFill>
                  <a:schemeClr val="accent2">
                    <a:lumMod val="40000"/>
                    <a:lumOff val="60000"/>
                  </a:schemeClr>
                </a:solidFill>
                <a:latin typeface="+mn-lt"/>
                <a:ea typeface="+mj-ea"/>
                <a:cs typeface="+mj-cs"/>
              </a:rPr>
            </a:b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Phân</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loại</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cảm</a:t>
            </a:r>
            <a:r>
              <a:rPr lang="en-US" sz="5400" b="1" spc="-70" dirty="0">
                <a:solidFill>
                  <a:schemeClr val="accent2">
                    <a:lumMod val="40000"/>
                    <a:lumOff val="60000"/>
                  </a:schemeClr>
                </a:solidFill>
                <a:latin typeface="+mn-lt"/>
                <a:ea typeface="+mj-ea"/>
                <a:cs typeface="+mj-cs"/>
              </a:rPr>
              <a:t> </a:t>
            </a:r>
            <a:r>
              <a:rPr lang="en-US" sz="5400" b="1" spc="-70" dirty="0" err="1">
                <a:solidFill>
                  <a:schemeClr val="accent2">
                    <a:lumMod val="40000"/>
                    <a:lumOff val="60000"/>
                  </a:schemeClr>
                </a:solidFill>
                <a:latin typeface="+mn-lt"/>
                <a:ea typeface="+mj-ea"/>
                <a:cs typeface="+mj-cs"/>
              </a:rPr>
              <a:t>xúc</a:t>
            </a:r>
            <a:r>
              <a:rPr lang="en-US" sz="5400" b="1" spc="-70" dirty="0">
                <a:solidFill>
                  <a:schemeClr val="accent2">
                    <a:lumMod val="40000"/>
                    <a:lumOff val="60000"/>
                  </a:schemeClr>
                </a:solidFill>
                <a:latin typeface="+mn-lt"/>
                <a:ea typeface="+mj-ea"/>
                <a:cs typeface="+mj-cs"/>
              </a:rPr>
              <a: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2521443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5">
            <a:extLst>
              <a:ext uri="{FF2B5EF4-FFF2-40B4-BE49-F238E27FC236}">
                <a16:creationId xmlns:a16="http://schemas.microsoft.com/office/drawing/2014/main" id="{61A65C54-4DE9-7C0A-D0C5-F00CDDDC22E9}"/>
              </a:ext>
            </a:extLst>
          </p:cNvPr>
          <p:cNvSpPr>
            <a:spLocks noGrp="1"/>
          </p:cNvSpPr>
          <p:nvPr>
            <p:ph type="title"/>
          </p:nvPr>
        </p:nvSpPr>
        <p:spPr>
          <a:xfrm>
            <a:off x="3408963" y="2562482"/>
            <a:ext cx="6030944" cy="535531"/>
          </a:xfrm>
        </p:spPr>
        <p:txBody>
          <a:bodyPr/>
          <a:lstStyle/>
          <a:p>
            <a:r>
              <a:rPr lang="en-US" dirty="0" err="1">
                <a:solidFill>
                  <a:schemeClr val="accent2">
                    <a:lumMod val="40000"/>
                    <a:lumOff val="60000"/>
                  </a:schemeClr>
                </a:solidFill>
                <a:latin typeface="+mn-lt"/>
              </a:rPr>
              <a:t>Phân</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tích</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hình</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thái</a:t>
            </a:r>
            <a:endParaRPr lang="en-US" dirty="0">
              <a:solidFill>
                <a:schemeClr val="accent2">
                  <a:lumMod val="40000"/>
                  <a:lumOff val="60000"/>
                </a:schemeClr>
              </a:solidFill>
              <a:latin typeface="+mn-lt"/>
            </a:endParaRPr>
          </a:p>
        </p:txBody>
      </p:sp>
      <p:pic>
        <p:nvPicPr>
          <p:cNvPr id="11" name="Picture 10">
            <a:extLst>
              <a:ext uri="{FF2B5EF4-FFF2-40B4-BE49-F238E27FC236}">
                <a16:creationId xmlns:a16="http://schemas.microsoft.com/office/drawing/2014/main" id="{8082463E-9023-9E81-943B-07E50BE40487}"/>
              </a:ext>
            </a:extLst>
          </p:cNvPr>
          <p:cNvPicPr>
            <a:picLocks noChangeAspect="1"/>
          </p:cNvPicPr>
          <p:nvPr/>
        </p:nvPicPr>
        <p:blipFill>
          <a:blip r:embed="rId2"/>
          <a:stretch>
            <a:fillRect/>
          </a:stretch>
        </p:blipFill>
        <p:spPr>
          <a:xfrm>
            <a:off x="444500" y="643868"/>
            <a:ext cx="1347333" cy="1347333"/>
          </a:xfrm>
          <a:prstGeom prst="rect">
            <a:avLst/>
          </a:prstGeom>
        </p:spPr>
      </p:pic>
      <p:pic>
        <p:nvPicPr>
          <p:cNvPr id="13" name="Picture 12">
            <a:extLst>
              <a:ext uri="{FF2B5EF4-FFF2-40B4-BE49-F238E27FC236}">
                <a16:creationId xmlns:a16="http://schemas.microsoft.com/office/drawing/2014/main" id="{12198997-53D7-0D9A-0627-3C6284E5BEE4}"/>
              </a:ext>
            </a:extLst>
          </p:cNvPr>
          <p:cNvPicPr>
            <a:picLocks noChangeAspect="1"/>
          </p:cNvPicPr>
          <p:nvPr/>
        </p:nvPicPr>
        <p:blipFill>
          <a:blip r:embed="rId3"/>
          <a:stretch>
            <a:fillRect/>
          </a:stretch>
        </p:blipFill>
        <p:spPr>
          <a:xfrm>
            <a:off x="1546824" y="2232819"/>
            <a:ext cx="1347333" cy="1347333"/>
          </a:xfrm>
          <a:prstGeom prst="rect">
            <a:avLst/>
          </a:prstGeom>
        </p:spPr>
      </p:pic>
      <p:pic>
        <p:nvPicPr>
          <p:cNvPr id="17" name="Picture 16">
            <a:extLst>
              <a:ext uri="{FF2B5EF4-FFF2-40B4-BE49-F238E27FC236}">
                <a16:creationId xmlns:a16="http://schemas.microsoft.com/office/drawing/2014/main" id="{71F71760-779B-7296-2F32-B3777B661C00}"/>
              </a:ext>
            </a:extLst>
          </p:cNvPr>
          <p:cNvPicPr>
            <a:picLocks noChangeAspect="1"/>
          </p:cNvPicPr>
          <p:nvPr/>
        </p:nvPicPr>
        <p:blipFill>
          <a:blip r:embed="rId4"/>
          <a:stretch>
            <a:fillRect/>
          </a:stretch>
        </p:blipFill>
        <p:spPr>
          <a:xfrm>
            <a:off x="4539649" y="5338964"/>
            <a:ext cx="1341236" cy="1341236"/>
          </a:xfrm>
          <a:prstGeom prst="rect">
            <a:avLst/>
          </a:prstGeom>
        </p:spPr>
      </p:pic>
      <p:pic>
        <p:nvPicPr>
          <p:cNvPr id="25" name="Picture 24">
            <a:extLst>
              <a:ext uri="{FF2B5EF4-FFF2-40B4-BE49-F238E27FC236}">
                <a16:creationId xmlns:a16="http://schemas.microsoft.com/office/drawing/2014/main" id="{5165A314-D42B-B2A7-AE72-B0A48C060F2B}"/>
              </a:ext>
            </a:extLst>
          </p:cNvPr>
          <p:cNvPicPr>
            <a:picLocks noChangeAspect="1"/>
          </p:cNvPicPr>
          <p:nvPr/>
        </p:nvPicPr>
        <p:blipFill>
          <a:blip r:embed="rId5"/>
          <a:stretch>
            <a:fillRect/>
          </a:stretch>
        </p:blipFill>
        <p:spPr>
          <a:xfrm>
            <a:off x="2996374" y="3759987"/>
            <a:ext cx="1347333" cy="1347333"/>
          </a:xfrm>
          <a:prstGeom prst="rect">
            <a:avLst/>
          </a:prstGeom>
        </p:spPr>
      </p:pic>
      <p:sp>
        <p:nvSpPr>
          <p:cNvPr id="29" name="TextBox 28">
            <a:extLst>
              <a:ext uri="{FF2B5EF4-FFF2-40B4-BE49-F238E27FC236}">
                <a16:creationId xmlns:a16="http://schemas.microsoft.com/office/drawing/2014/main" id="{E91E0E03-AB0C-6E45-FB3A-79B85A116E0B}"/>
              </a:ext>
            </a:extLst>
          </p:cNvPr>
          <p:cNvSpPr txBox="1"/>
          <p:nvPr/>
        </p:nvSpPr>
        <p:spPr>
          <a:xfrm>
            <a:off x="4716106" y="3978226"/>
            <a:ext cx="7801013" cy="535531"/>
          </a:xfrm>
          <a:prstGeom prst="rect">
            <a:avLst/>
          </a:prstGeom>
          <a:noFill/>
        </p:spPr>
        <p:txBody>
          <a:bodyPr wrap="square">
            <a:spAutoFit/>
          </a:bodyPr>
          <a:lstStyle/>
          <a:p>
            <a:pPr>
              <a:lnSpc>
                <a:spcPct val="90000"/>
              </a:lnSpc>
              <a:spcBef>
                <a:spcPct val="0"/>
              </a:spcBef>
            </a:pPr>
            <a:r>
              <a:rPr lang="en-US" sz="3200" b="1" spc="-70" dirty="0" err="1">
                <a:solidFill>
                  <a:schemeClr val="accent2">
                    <a:lumMod val="40000"/>
                    <a:lumOff val="60000"/>
                  </a:schemeClr>
                </a:solidFill>
                <a:ea typeface="+mj-ea"/>
                <a:cs typeface="+mj-cs"/>
              </a:rPr>
              <a:t>Bài</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toán</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ứng</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dụng</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Phân</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loại</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cảm</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xúc</a:t>
            </a:r>
            <a:r>
              <a:rPr lang="en-US" sz="3200" b="1" spc="-70" dirty="0">
                <a:solidFill>
                  <a:schemeClr val="accent2">
                    <a:lumMod val="40000"/>
                    <a:lumOff val="60000"/>
                  </a:schemeClr>
                </a:solidFill>
                <a:ea typeface="+mj-ea"/>
                <a:cs typeface="+mj-cs"/>
              </a:rPr>
              <a:t> </a:t>
            </a:r>
          </a:p>
        </p:txBody>
      </p:sp>
      <p:sp>
        <p:nvSpPr>
          <p:cNvPr id="31" name="TextBox 30">
            <a:extLst>
              <a:ext uri="{FF2B5EF4-FFF2-40B4-BE49-F238E27FC236}">
                <a16:creationId xmlns:a16="http://schemas.microsoft.com/office/drawing/2014/main" id="{7417E790-8C59-F517-5093-3090F3906D81}"/>
              </a:ext>
            </a:extLst>
          </p:cNvPr>
          <p:cNvSpPr txBox="1"/>
          <p:nvPr/>
        </p:nvSpPr>
        <p:spPr>
          <a:xfrm>
            <a:off x="6697047" y="5837169"/>
            <a:ext cx="6097554" cy="535531"/>
          </a:xfrm>
          <a:prstGeom prst="rect">
            <a:avLst/>
          </a:prstGeom>
          <a:noFill/>
        </p:spPr>
        <p:txBody>
          <a:bodyPr wrap="square">
            <a:spAutoFit/>
          </a:bodyPr>
          <a:lstStyle/>
          <a:p>
            <a:pPr>
              <a:lnSpc>
                <a:spcPct val="90000"/>
              </a:lnSpc>
              <a:spcBef>
                <a:spcPct val="0"/>
              </a:spcBef>
            </a:pPr>
            <a:r>
              <a:rPr lang="en-US" sz="3200" b="1" spc="-70" dirty="0" err="1">
                <a:solidFill>
                  <a:schemeClr val="accent2">
                    <a:lumMod val="40000"/>
                    <a:lumOff val="60000"/>
                  </a:schemeClr>
                </a:solidFill>
                <a:ea typeface="+mj-ea"/>
                <a:cs typeface="+mj-cs"/>
              </a:rPr>
              <a:t>Thực</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nghiệm</a:t>
            </a:r>
            <a:endParaRPr lang="en-US" sz="3200" b="1" spc="-70" dirty="0">
              <a:solidFill>
                <a:schemeClr val="accent2">
                  <a:lumMod val="40000"/>
                  <a:lumOff val="60000"/>
                </a:schemeClr>
              </a:solidFill>
              <a:ea typeface="+mj-ea"/>
              <a:cs typeface="+mj-cs"/>
            </a:endParaRPr>
          </a:p>
        </p:txBody>
      </p:sp>
      <p:sp>
        <p:nvSpPr>
          <p:cNvPr id="33" name="TextBox 32">
            <a:extLst>
              <a:ext uri="{FF2B5EF4-FFF2-40B4-BE49-F238E27FC236}">
                <a16:creationId xmlns:a16="http://schemas.microsoft.com/office/drawing/2014/main" id="{1794257A-A6EB-C912-B586-903E0F407107}"/>
              </a:ext>
            </a:extLst>
          </p:cNvPr>
          <p:cNvSpPr txBox="1"/>
          <p:nvPr/>
        </p:nvSpPr>
        <p:spPr>
          <a:xfrm>
            <a:off x="2348982" y="1049768"/>
            <a:ext cx="6097554" cy="535531"/>
          </a:xfrm>
          <a:prstGeom prst="rect">
            <a:avLst/>
          </a:prstGeom>
          <a:noFill/>
        </p:spPr>
        <p:txBody>
          <a:bodyPr wrap="square">
            <a:spAutoFit/>
          </a:bodyPr>
          <a:lstStyle/>
          <a:p>
            <a:pPr>
              <a:lnSpc>
                <a:spcPct val="90000"/>
              </a:lnSpc>
              <a:spcBef>
                <a:spcPct val="0"/>
              </a:spcBef>
            </a:pPr>
            <a:r>
              <a:rPr lang="en-US" sz="3200" b="1" spc="-70" dirty="0" err="1">
                <a:solidFill>
                  <a:schemeClr val="accent2">
                    <a:lumMod val="40000"/>
                    <a:lumOff val="60000"/>
                  </a:schemeClr>
                </a:solidFill>
                <a:ea typeface="+mj-ea"/>
                <a:cs typeface="+mj-cs"/>
              </a:rPr>
              <a:t>Giới</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thiệu</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bài</a:t>
            </a:r>
            <a:r>
              <a:rPr lang="en-US" sz="3200" b="1" spc="-70" dirty="0">
                <a:solidFill>
                  <a:schemeClr val="accent2">
                    <a:lumMod val="40000"/>
                    <a:lumOff val="60000"/>
                  </a:schemeClr>
                </a:solidFill>
                <a:ea typeface="+mj-ea"/>
                <a:cs typeface="+mj-cs"/>
              </a:rPr>
              <a:t> </a:t>
            </a:r>
            <a:r>
              <a:rPr lang="en-US" sz="3200" b="1" spc="-70" dirty="0" err="1">
                <a:solidFill>
                  <a:schemeClr val="accent2">
                    <a:lumMod val="40000"/>
                    <a:lumOff val="60000"/>
                  </a:schemeClr>
                </a:solidFill>
                <a:ea typeface="+mj-ea"/>
                <a:cs typeface="+mj-cs"/>
              </a:rPr>
              <a:t>toán</a:t>
            </a:r>
            <a:endParaRPr lang="en-US" sz="3200" b="1" spc="-70" dirty="0">
              <a:solidFill>
                <a:schemeClr val="accent2">
                  <a:lumMod val="40000"/>
                  <a:lumOff val="60000"/>
                </a:schemeClr>
              </a:solidFill>
              <a:ea typeface="+mj-ea"/>
              <a:cs typeface="+mj-cs"/>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Phát</a:t>
            </a:r>
            <a:r>
              <a:rPr lang="en-US" dirty="0">
                <a:latin typeface="+mn-lt"/>
              </a:rPr>
              <a:t> </a:t>
            </a:r>
            <a:r>
              <a:rPr lang="en-US" dirty="0" err="1">
                <a:latin typeface="+mn-lt"/>
              </a:rPr>
              <a:t>biểu</a:t>
            </a:r>
            <a:r>
              <a:rPr lang="en-US" dirty="0">
                <a:latin typeface="+mn-lt"/>
              </a:rPr>
              <a:t> </a:t>
            </a:r>
            <a:r>
              <a:rPr lang="en-US" dirty="0" err="1">
                <a:latin typeface="+mn-lt"/>
              </a:rPr>
              <a:t>bài</a:t>
            </a:r>
            <a:r>
              <a:rPr lang="en-US" dirty="0">
                <a:latin typeface="+mn-lt"/>
              </a:rPr>
              <a:t> </a:t>
            </a:r>
            <a:r>
              <a:rPr lang="en-US" dirty="0" err="1">
                <a:latin typeface="+mn-lt"/>
              </a:rPr>
              <a:t>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grpSp>
        <p:nvGrpSpPr>
          <p:cNvPr id="6" name="Group 5">
            <a:extLst>
              <a:ext uri="{FF2B5EF4-FFF2-40B4-BE49-F238E27FC236}">
                <a16:creationId xmlns:a16="http://schemas.microsoft.com/office/drawing/2014/main" id="{D527F548-EDDE-6FF7-27CA-670C886E2B8C}"/>
              </a:ext>
            </a:extLst>
          </p:cNvPr>
          <p:cNvGrpSpPr/>
          <p:nvPr/>
        </p:nvGrpSpPr>
        <p:grpSpPr>
          <a:xfrm>
            <a:off x="6800849" y="2333624"/>
            <a:ext cx="5048251" cy="2457451"/>
            <a:chOff x="5610224" y="3248024"/>
            <a:chExt cx="5048251" cy="2457451"/>
          </a:xfrm>
        </p:grpSpPr>
        <p:sp>
          <p:nvSpPr>
            <p:cNvPr id="4" name="Rectangle 3">
              <a:extLst>
                <a:ext uri="{FF2B5EF4-FFF2-40B4-BE49-F238E27FC236}">
                  <a16:creationId xmlns:a16="http://schemas.microsoft.com/office/drawing/2014/main" id="{B38BA755-0B3C-9E3C-7768-7DAF61B3355D}"/>
                </a:ext>
              </a:extLst>
            </p:cNvPr>
            <p:cNvSpPr/>
            <p:nvPr/>
          </p:nvSpPr>
          <p:spPr>
            <a:xfrm>
              <a:off x="5610224" y="3248024"/>
              <a:ext cx="5048251" cy="2457451"/>
            </a:xfrm>
            <a:prstGeom prst="rect">
              <a:avLst/>
            </a:prstGeom>
            <a:solidFill>
              <a:schemeClr val="lt1">
                <a:alpha val="74000"/>
              </a:schemeClr>
            </a:solidFill>
            <a:ln>
              <a:solidFill>
                <a:schemeClr val="accent6">
                  <a:alpha val="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text, screenshot, font, circle&#10;&#10;Description automatically generated">
              <a:extLst>
                <a:ext uri="{FF2B5EF4-FFF2-40B4-BE49-F238E27FC236}">
                  <a16:creationId xmlns:a16="http://schemas.microsoft.com/office/drawing/2014/main" id="{4735D2D6-45B8-6D9B-547D-47537211FA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46384"/>
              <a:ext cx="4026535" cy="1724660"/>
            </a:xfrm>
            <a:prstGeom prst="rect">
              <a:avLst/>
            </a:prstGeom>
            <a:noFill/>
            <a:ln>
              <a:noFill/>
            </a:ln>
          </p:spPr>
        </p:pic>
      </p:grpSp>
      <p:sp>
        <p:nvSpPr>
          <p:cNvPr id="8" name="TextBox 7">
            <a:extLst>
              <a:ext uri="{FF2B5EF4-FFF2-40B4-BE49-F238E27FC236}">
                <a16:creationId xmlns:a16="http://schemas.microsoft.com/office/drawing/2014/main" id="{0D85846F-92A2-F4D4-8188-2D5BD9BC7DAE}"/>
              </a:ext>
            </a:extLst>
          </p:cNvPr>
          <p:cNvSpPr txBox="1"/>
          <p:nvPr/>
        </p:nvSpPr>
        <p:spPr>
          <a:xfrm>
            <a:off x="444500" y="1462000"/>
            <a:ext cx="6096000" cy="4823565"/>
          </a:xfrm>
          <a:prstGeom prst="rect">
            <a:avLst/>
          </a:prstGeom>
          <a:noFill/>
        </p:spPr>
        <p:txBody>
          <a:bodyPr wrap="square">
            <a:spAutoFit/>
          </a:bodyPr>
          <a:lstStyle/>
          <a:p>
            <a:pPr marL="0" marR="0" indent="450215" algn="just">
              <a:lnSpc>
                <a:spcPct val="150000"/>
              </a:lnSpc>
              <a:spcBef>
                <a:spcPts val="0"/>
              </a:spcBef>
              <a:spcAft>
                <a:spcPts val="800"/>
              </a:spcAft>
            </a:pP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Bài</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thuộc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dạng</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bài</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ngữ</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nghĩa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bản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Vì</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vậy</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ta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cần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phải</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xây</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dựng</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hiểu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được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ý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nghĩa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quyết</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định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xem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hoặc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mang</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màu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sắc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chủ</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đạo</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a:t>
            </a:r>
          </a:p>
          <a:p>
            <a:pPr marL="0" marR="0" indent="450215" algn="just">
              <a:lnSpc>
                <a:spcPct val="150000"/>
              </a:lnSpc>
              <a:spcBef>
                <a:spcPts val="0"/>
              </a:spcBef>
              <a:spcAft>
                <a:spcPts val="800"/>
              </a:spcAft>
            </a:pP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Theo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góc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nhìn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i="1"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máy</a:t>
            </a:r>
            <a:r>
              <a:rPr lang="en-US" sz="1800" i="1"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i="1"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học</a:t>
            </a:r>
            <a:r>
              <a:rPr lang="en-US" sz="1800" i="1"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(Machine Learning)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thì</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bài</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dựa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trên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bản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ngôn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ngữ</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tự</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nhiên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vào</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bài</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toán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hay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văn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bản</a:t>
            </a:r>
            <a:endParaRPr lang="en-US" sz="1400" dirty="0">
              <a:solidFill>
                <a:schemeClr val="accent2">
                  <a:lumMod val="60000"/>
                  <a:lumOff val="40000"/>
                </a:schemeClr>
              </a:solidFill>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ra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giá</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trị</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xác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suất</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điểm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số</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N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mà</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ta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cần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xác</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định</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45002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Mô</a:t>
            </a:r>
            <a:r>
              <a:rPr lang="en-US" dirty="0">
                <a:latin typeface="+mn-lt"/>
              </a:rPr>
              <a:t> </a:t>
            </a:r>
            <a:r>
              <a:rPr lang="en-US" dirty="0" err="1">
                <a:latin typeface="+mn-lt"/>
              </a:rPr>
              <a:t>tả</a:t>
            </a:r>
            <a:r>
              <a:rPr lang="en-US" dirty="0">
                <a:latin typeface="+mn-lt"/>
              </a:rPr>
              <a:t> </a:t>
            </a:r>
            <a:r>
              <a:rPr lang="en-US" dirty="0" err="1">
                <a:latin typeface="+mn-lt"/>
              </a:rPr>
              <a:t>ngữ</a:t>
            </a:r>
            <a:r>
              <a:rPr lang="en-US" dirty="0">
                <a:latin typeface="+mn-lt"/>
              </a:rPr>
              <a:t> </a:t>
            </a:r>
            <a:r>
              <a:rPr lang="en-US" dirty="0" err="1">
                <a:latin typeface="+mn-lt"/>
              </a:rPr>
              <a:t>liệu</a:t>
            </a:r>
            <a:r>
              <a:rPr lang="en-US" dirty="0">
                <a:latin typeface="+mn-lt"/>
              </a:rPr>
              <a:t> </a:t>
            </a:r>
            <a:r>
              <a:rPr lang="en-US" dirty="0" err="1">
                <a:latin typeface="+mn-lt"/>
              </a:rPr>
              <a:t>của</a:t>
            </a:r>
            <a:r>
              <a:rPr lang="en-US" dirty="0">
                <a:latin typeface="+mn-lt"/>
              </a:rPr>
              <a:t> </a:t>
            </a:r>
            <a:r>
              <a:rPr lang="en-US" dirty="0" err="1">
                <a:latin typeface="+mn-lt"/>
              </a:rPr>
              <a:t>bài</a:t>
            </a:r>
            <a:r>
              <a:rPr lang="en-US" dirty="0">
                <a:latin typeface="+mn-lt"/>
              </a:rPr>
              <a:t> </a:t>
            </a:r>
            <a:r>
              <a:rPr lang="en-US" dirty="0" err="1">
                <a:latin typeface="+mn-lt"/>
              </a:rPr>
              <a:t>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1462000"/>
            <a:ext cx="10164406" cy="878895"/>
          </a:xfrm>
          <a:prstGeom prst="rect">
            <a:avLst/>
          </a:prstGeom>
          <a:noFill/>
        </p:spPr>
        <p:txBody>
          <a:bodyPr wrap="square">
            <a:spAutoFit/>
          </a:bodyPr>
          <a:lstStyle/>
          <a:p>
            <a:pPr marL="0" marR="0" indent="450215">
              <a:lnSpc>
                <a:spcPct val="150000"/>
              </a:lnSpc>
              <a:spcBef>
                <a:spcPts val="0"/>
              </a:spcBef>
              <a:spcAft>
                <a:spcPts val="800"/>
              </a:spcAft>
            </a:pPr>
            <a:r>
              <a:rPr lang="en-US" dirty="0">
                <a:solidFill>
                  <a:schemeClr val="accent2">
                    <a:lumMod val="60000"/>
                    <a:lumOff val="40000"/>
                  </a:schemeClr>
                </a:solidFill>
                <a:latin typeface="Times New Roman" panose="02020603050405020304" pitchFamily="18" charset="0"/>
                <a:ea typeface="Calibri" panose="020F0502020204030204" pitchFamily="34" charset="0"/>
                <a:cs typeface="Cordia New" panose="020B0304020202020204" pitchFamily="34" charset="-34"/>
              </a:rPr>
              <a:t>T</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ập</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dữ liệu UIT-VSMEC (</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Vietnamese</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Social</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Media</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Emotion</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a:t>
            </a:r>
            <a:r>
              <a:rPr lang="vi-VN"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Corpus</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 được xây dựng vào năm 2019. </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G</a:t>
            </a:r>
            <a:r>
              <a:rPr lang="vi-VN" sz="1800" dirty="0">
                <a:solidFill>
                  <a:schemeClr val="accent2">
                    <a:lumMod val="60000"/>
                    <a:lumOff val="40000"/>
                  </a:schemeClr>
                </a:solidFill>
                <a:effectLst/>
                <a:latin typeface="Times New Roman" panose="02020603050405020304" pitchFamily="18" charset="0"/>
                <a:ea typeface="Calibri" panose="020F0502020204030204" pitchFamily="34" charset="0"/>
                <a:cs typeface="Cordia New" panose="020B0304020202020204" pitchFamily="34" charset="-34"/>
              </a:rPr>
              <a:t>ồm 6927 câu bình luận tiếng Việt được thu thập và gán nhãn với 6 nhãn chính:</a:t>
            </a:r>
            <a:endParaRPr lang="en-US" sz="1400" dirty="0">
              <a:solidFill>
                <a:schemeClr val="accent2">
                  <a:lumMod val="60000"/>
                  <a:lumOff val="40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9" name="TextBox 8">
            <a:extLst>
              <a:ext uri="{FF2B5EF4-FFF2-40B4-BE49-F238E27FC236}">
                <a16:creationId xmlns:a16="http://schemas.microsoft.com/office/drawing/2014/main" id="{D1F8F71B-5A29-CA30-C034-6A98D7A097AD}"/>
              </a:ext>
            </a:extLst>
          </p:cNvPr>
          <p:cNvSpPr txBox="1"/>
          <p:nvPr/>
        </p:nvSpPr>
        <p:spPr>
          <a:xfrm>
            <a:off x="1593203" y="2654293"/>
            <a:ext cx="6097554" cy="350429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Sadness</a:t>
            </a:r>
            <a:endParaRPr lang="en-US" sz="18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Fear</a:t>
            </a:r>
            <a:endParaRPr lang="en-US" sz="18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Anger</a:t>
            </a:r>
            <a:endParaRPr lang="en-US" sz="18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Disgust</a:t>
            </a: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Enjoyment</a:t>
            </a: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Surprise</a:t>
            </a: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Other</a:t>
            </a:r>
          </a:p>
          <a:p>
            <a:pPr marL="285750" indent="-285750">
              <a:lnSpc>
                <a:spcPct val="107000"/>
              </a:lnSpc>
              <a:spcAft>
                <a:spcPts val="800"/>
              </a:spcAft>
              <a:buFont typeface="Arial" panose="020B0604020202020204" pitchFamily="34" charset="0"/>
              <a:buChar char="•"/>
            </a:pPr>
            <a:endParaRPr lang="en-US" sz="18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a:lnSpc>
                <a:spcPct val="107000"/>
              </a:lnSpc>
              <a:spcAft>
                <a:spcPts val="800"/>
              </a:spcAft>
            </a:pPr>
            <a:endParaRPr lang="en-US" sz="1400" dirty="0">
              <a:effectLst/>
              <a:latin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043097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Phân</a:t>
            </a:r>
            <a:r>
              <a:rPr lang="en-US" dirty="0">
                <a:latin typeface="+mn-lt"/>
              </a:rPr>
              <a:t> </a:t>
            </a:r>
            <a:r>
              <a:rPr lang="en-US" dirty="0" err="1">
                <a:latin typeface="+mn-lt"/>
              </a:rPr>
              <a:t>tích</a:t>
            </a:r>
            <a:r>
              <a:rPr lang="en-US" dirty="0">
                <a:latin typeface="+mn-lt"/>
              </a:rPr>
              <a:t> </a:t>
            </a:r>
            <a:r>
              <a:rPr lang="en-US" dirty="0" err="1">
                <a:latin typeface="+mn-lt"/>
              </a:rPr>
              <a:t>thăm</a:t>
            </a:r>
            <a:r>
              <a:rPr lang="en-US" dirty="0">
                <a:latin typeface="+mn-lt"/>
              </a:rPr>
              <a:t> </a:t>
            </a:r>
            <a:r>
              <a:rPr lang="en-US" dirty="0" err="1">
                <a:latin typeface="+mn-lt"/>
              </a:rPr>
              <a:t>dò</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2447481"/>
            <a:ext cx="10164406" cy="1963038"/>
          </a:xfrm>
          <a:prstGeom prst="rect">
            <a:avLst/>
          </a:prstGeom>
          <a:noFill/>
        </p:spPr>
        <p:txBody>
          <a:bodyPr wrap="square">
            <a:spAutoFit/>
          </a:bodyPr>
          <a:lstStyle/>
          <a:p>
            <a:pPr>
              <a:lnSpc>
                <a:spcPct val="107000"/>
              </a:lnSpc>
              <a:spcAft>
                <a:spcPts val="800"/>
              </a:spcAft>
            </a:pPr>
            <a:r>
              <a:rPr lang="en-US" dirty="0">
                <a:solidFill>
                  <a:schemeClr val="accent2">
                    <a:lumMod val="60000"/>
                    <a:lumOff val="40000"/>
                  </a:schemeClr>
                </a:solidFill>
                <a:ea typeface="Calibri" panose="020F0502020204030204" pitchFamily="34" charset="0"/>
                <a:cs typeface="Cordia New" panose="020B0304020202020204" pitchFamily="34" charset="-34"/>
              </a:rPr>
              <a:t>B</a:t>
            </a: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ộ dữ liệu được chia làm 3 tập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a:solidFill>
                  <a:schemeClr val="accent2">
                    <a:lumMod val="60000"/>
                    <a:lumOff val="40000"/>
                  </a:schemeClr>
                </a:solidFill>
                <a:ea typeface="Calibri" panose="020F0502020204030204" pitchFamily="34" charset="0"/>
                <a:cs typeface="Cordia New" panose="020B0304020202020204" pitchFamily="34" charset="-34"/>
                <a:sym typeface="Wingdings" panose="05000000000000000000" pitchFamily="2" charset="2"/>
              </a:rPr>
              <a:t>(</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không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giá</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trị</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NULL</a:t>
            </a:r>
            <a:r>
              <a:rPr lang="en-US" dirty="0">
                <a:solidFill>
                  <a:schemeClr val="accent2">
                    <a:lumMod val="60000"/>
                    <a:lumOff val="40000"/>
                  </a:schemeClr>
                </a:solidFill>
                <a:cs typeface="Cordia New" panose="020B0304020202020204" pitchFamily="34" charset="-34"/>
              </a:rPr>
              <a:t>):</a:t>
            </a: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 </a:t>
            </a:r>
            <a:endParaRPr lang="en-US" sz="18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vi-VN" sz="1800" dirty="0" err="1">
                <a:solidFill>
                  <a:schemeClr val="accent2">
                    <a:lumMod val="60000"/>
                    <a:lumOff val="40000"/>
                  </a:schemeClr>
                </a:solidFill>
                <a:effectLst/>
                <a:ea typeface="Calibri" panose="020F0502020204030204" pitchFamily="34" charset="0"/>
                <a:cs typeface="Cordia New" panose="020B0304020202020204" pitchFamily="34" charset="-34"/>
              </a:rPr>
              <a:t>Train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5548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dòn</a:t>
            </a:r>
            <a:r>
              <a:rPr lang="en-US" dirty="0" err="1">
                <a:solidFill>
                  <a:schemeClr val="accent2">
                    <a:lumMod val="60000"/>
                    <a:lumOff val="40000"/>
                  </a:schemeClr>
                </a:solidFill>
                <a:cs typeface="Cordia New" panose="020B0304020202020204" pitchFamily="34" charset="-34"/>
              </a:rPr>
              <a:t>g</a:t>
            </a:r>
            <a:r>
              <a:rPr lang="en-US" dirty="0">
                <a:solidFill>
                  <a:schemeClr val="accent2">
                    <a:lumMod val="60000"/>
                    <a:lumOff val="40000"/>
                  </a:schemeClr>
                </a:solidFill>
                <a:cs typeface="Cordia New" panose="020B0304020202020204" pitchFamily="34" charset="-34"/>
              </a:rPr>
              <a:t>.</a:t>
            </a:r>
            <a:endParaRPr lang="en-US" sz="18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vi-VN" sz="1800" dirty="0" err="1">
                <a:solidFill>
                  <a:schemeClr val="accent2">
                    <a:lumMod val="60000"/>
                    <a:lumOff val="40000"/>
                  </a:schemeClr>
                </a:solidFill>
                <a:effectLst/>
                <a:ea typeface="Calibri" panose="020F0502020204030204" pitchFamily="34" charset="0"/>
                <a:cs typeface="Cordia New" panose="020B0304020202020204" pitchFamily="34" charset="-34"/>
              </a:rPr>
              <a:t>Validation</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686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dòng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285750" indent="-285750">
              <a:lnSpc>
                <a:spcPct val="107000"/>
              </a:lnSpc>
              <a:spcAft>
                <a:spcPts val="800"/>
              </a:spcAft>
              <a:buFont typeface="Arial" panose="020B0604020202020204" pitchFamily="34" charset="0"/>
              <a:buChar char="•"/>
            </a:pPr>
            <a:r>
              <a:rPr lang="vi-VN" sz="1800" dirty="0" err="1">
                <a:solidFill>
                  <a:schemeClr val="accent2">
                    <a:lumMod val="60000"/>
                    <a:lumOff val="40000"/>
                  </a:schemeClr>
                </a:solidFill>
                <a:effectLst/>
                <a:ea typeface="Calibri" panose="020F0502020204030204" pitchFamily="34" charset="0"/>
                <a:cs typeface="Cordia New" panose="020B0304020202020204" pitchFamily="34" charset="-34"/>
              </a:rPr>
              <a:t>Test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693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dòng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800" dirty="0">
              <a:solidFill>
                <a:schemeClr val="accent2">
                  <a:lumMod val="60000"/>
                  <a:lumOff val="40000"/>
                </a:schemeClr>
              </a:solidFill>
              <a:effectLst/>
              <a:cs typeface="Cordia New" panose="020B0304020202020204" pitchFamily="34" charset="-34"/>
            </a:endParaRPr>
          </a:p>
          <a:p>
            <a:pPr>
              <a:lnSpc>
                <a:spcPct val="107000"/>
              </a:lnSpc>
              <a:spcAft>
                <a:spcPts val="800"/>
              </a:spcAft>
            </a:pPr>
            <a:endParaRPr lang="vi-VN" sz="1800" dirty="0">
              <a:solidFill>
                <a:schemeClr val="accent2">
                  <a:lumMod val="60000"/>
                  <a:lumOff val="40000"/>
                </a:schemeClr>
              </a:solidFill>
              <a:effectLst/>
              <a:cs typeface="Cordia New" panose="020B0304020202020204" pitchFamily="34" charset="-34"/>
            </a:endParaRPr>
          </a:p>
        </p:txBody>
      </p:sp>
    </p:spTree>
    <p:extLst>
      <p:ext uri="{BB962C8B-B14F-4D97-AF65-F5344CB8AC3E}">
        <p14:creationId xmlns:p14="http://schemas.microsoft.com/office/powerpoint/2010/main" val="377461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Phân</a:t>
            </a:r>
            <a:r>
              <a:rPr lang="en-US" dirty="0">
                <a:latin typeface="+mn-lt"/>
              </a:rPr>
              <a:t> </a:t>
            </a:r>
            <a:r>
              <a:rPr lang="en-US" dirty="0" err="1">
                <a:latin typeface="+mn-lt"/>
              </a:rPr>
              <a:t>tích</a:t>
            </a:r>
            <a:r>
              <a:rPr lang="en-US" dirty="0">
                <a:latin typeface="+mn-lt"/>
              </a:rPr>
              <a:t> </a:t>
            </a:r>
            <a:r>
              <a:rPr lang="en-US" dirty="0" err="1">
                <a:latin typeface="+mn-lt"/>
              </a:rPr>
              <a:t>thăm</a:t>
            </a:r>
            <a:r>
              <a:rPr lang="en-US" dirty="0">
                <a:latin typeface="+mn-lt"/>
              </a:rPr>
              <a:t> </a:t>
            </a:r>
            <a:r>
              <a:rPr lang="en-US" dirty="0" err="1">
                <a:latin typeface="+mn-lt"/>
              </a:rPr>
              <a:t>dò</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pic>
        <p:nvPicPr>
          <p:cNvPr id="3" name="Picture 2">
            <a:extLst>
              <a:ext uri="{FF2B5EF4-FFF2-40B4-BE49-F238E27FC236}">
                <a16:creationId xmlns:a16="http://schemas.microsoft.com/office/drawing/2014/main" id="{9C6CB50B-EDC3-5D36-875A-3156FE3FD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55825" y="2271282"/>
            <a:ext cx="3680350" cy="2595358"/>
          </a:xfrm>
          <a:prstGeom prst="rect">
            <a:avLst/>
          </a:prstGeom>
          <a:noFill/>
          <a:ln>
            <a:noFill/>
          </a:ln>
        </p:spPr>
      </p:pic>
      <p:pic>
        <p:nvPicPr>
          <p:cNvPr id="4" name="Picture 3">
            <a:extLst>
              <a:ext uri="{FF2B5EF4-FFF2-40B4-BE49-F238E27FC236}">
                <a16:creationId xmlns:a16="http://schemas.microsoft.com/office/drawing/2014/main" id="{9565DA3E-24F8-3E0D-52A6-9FEAD79E5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3752" y="2271282"/>
            <a:ext cx="3638024" cy="2595358"/>
          </a:xfrm>
          <a:prstGeom prst="rect">
            <a:avLst/>
          </a:prstGeom>
          <a:noFill/>
          <a:ln>
            <a:noFill/>
          </a:ln>
        </p:spPr>
      </p:pic>
      <p:pic>
        <p:nvPicPr>
          <p:cNvPr id="6" name="Picture 5">
            <a:extLst>
              <a:ext uri="{FF2B5EF4-FFF2-40B4-BE49-F238E27FC236}">
                <a16:creationId xmlns:a16="http://schemas.microsoft.com/office/drawing/2014/main" id="{0EA2DBDB-3BB5-79ED-2D11-8680D1453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8120224" y="2271282"/>
            <a:ext cx="3953907" cy="2595358"/>
          </a:xfrm>
          <a:prstGeom prst="rect">
            <a:avLst/>
          </a:prstGeom>
          <a:noFill/>
          <a:ln>
            <a:noFill/>
          </a:ln>
        </p:spPr>
      </p:pic>
    </p:spTree>
    <p:extLst>
      <p:ext uri="{BB962C8B-B14F-4D97-AF65-F5344CB8AC3E}">
        <p14:creationId xmlns:p14="http://schemas.microsoft.com/office/powerpoint/2010/main" val="3956239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Tiền</a:t>
            </a:r>
            <a:r>
              <a:rPr lang="en-US" dirty="0">
                <a:latin typeface="+mn-lt"/>
              </a:rPr>
              <a:t> </a:t>
            </a:r>
            <a:r>
              <a:rPr lang="en-US" dirty="0" err="1">
                <a:latin typeface="+mn-lt"/>
              </a:rPr>
              <a:t>xử</a:t>
            </a:r>
            <a:r>
              <a:rPr lang="en-US" dirty="0">
                <a:latin typeface="+mn-lt"/>
              </a:rPr>
              <a:t> </a:t>
            </a:r>
            <a:r>
              <a:rPr lang="en-US" dirty="0" err="1">
                <a:latin typeface="+mn-lt"/>
              </a:rPr>
              <a:t>lý</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499" y="1462000"/>
            <a:ext cx="11032153" cy="456535"/>
          </a:xfrm>
          <a:prstGeom prst="rect">
            <a:avLst/>
          </a:prstGeom>
          <a:noFill/>
        </p:spPr>
        <p:txBody>
          <a:bodyPr wrap="square">
            <a:spAutoFit/>
          </a:bodyPr>
          <a:lstStyle/>
          <a:p>
            <a:pPr marL="0" marR="0" indent="450215">
              <a:lnSpc>
                <a:spcPct val="150000"/>
              </a:lnSpc>
              <a:spcBef>
                <a:spcPts val="0"/>
              </a:spcBef>
              <a:spcAft>
                <a:spcPts val="800"/>
              </a:spcAft>
            </a:pPr>
            <a:r>
              <a:rPr lang="en-US" dirty="0">
                <a:solidFill>
                  <a:schemeClr val="accent2">
                    <a:lumMod val="60000"/>
                    <a:lumOff val="40000"/>
                  </a:schemeClr>
                </a:solidFill>
                <a:ea typeface="Calibri" panose="020F0502020204030204" pitchFamily="34" charset="0"/>
                <a:cs typeface="Cordia New" panose="020B0304020202020204" pitchFamily="34" charset="-34"/>
              </a:rPr>
              <a:t>C</a:t>
            </a:r>
            <a:r>
              <a:rPr lang="vi-VN" dirty="0">
                <a:solidFill>
                  <a:schemeClr val="accent2">
                    <a:lumMod val="60000"/>
                    <a:lumOff val="40000"/>
                  </a:schemeClr>
                </a:solidFill>
                <a:ea typeface="Calibri" panose="020F0502020204030204" pitchFamily="34" charset="0"/>
                <a:cs typeface="Cordia New" panose="020B0304020202020204" pitchFamily="34" charset="-34"/>
              </a:rPr>
              <a:t>ác bước tiền xử lý dữ liệu văn bản như sau:</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
        <p:nvSpPr>
          <p:cNvPr id="9" name="TextBox 8">
            <a:extLst>
              <a:ext uri="{FF2B5EF4-FFF2-40B4-BE49-F238E27FC236}">
                <a16:creationId xmlns:a16="http://schemas.microsoft.com/office/drawing/2014/main" id="{D1F8F71B-5A29-CA30-C034-6A98D7A097AD}"/>
              </a:ext>
            </a:extLst>
          </p:cNvPr>
          <p:cNvSpPr txBox="1"/>
          <p:nvPr/>
        </p:nvSpPr>
        <p:spPr>
          <a:xfrm>
            <a:off x="795046" y="2346503"/>
            <a:ext cx="4793991" cy="3045898"/>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Đưa tất cả các bình luận về dạng chữ thường, không in hoa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lower</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case</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Xóa tất cả các ký tự đặc biệt như %, $, #, @… (các ký tự này có thể có ảnh hưởng đến mô hình tuy nhiên để đơn giản hóa cho việc xử lý thì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nhóm</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sẽ</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bỏ những ký tự này đi).</a:t>
            </a:r>
          </a:p>
          <a:p>
            <a:pPr marL="285750" indent="-285750">
              <a:lnSpc>
                <a:spcPct val="107000"/>
              </a:lnSpc>
              <a:spcAft>
                <a:spcPts val="800"/>
              </a:spcAft>
              <a:buFont typeface="Arial" panose="020B0604020202020204" pitchFamily="34" charset="0"/>
              <a:buChar char="•"/>
            </a:pP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Xóa tất cả các khoảng trắng thừa.</a:t>
            </a:r>
          </a:p>
          <a:p>
            <a:pPr marL="285750" indent="-285750">
              <a:lnSpc>
                <a:spcPct val="107000"/>
              </a:lnSpc>
              <a:spcAft>
                <a:spcPts val="800"/>
              </a:spcAft>
              <a:buFont typeface="Arial" panose="020B0604020202020204" pitchFamily="34" charset="0"/>
              <a:buChar char="•"/>
            </a:pP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Tách từ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tokenization</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a:t>
            </a:r>
            <a:endParaRPr lang="en-US" sz="1400" dirty="0">
              <a:effectLst/>
              <a:cs typeface="Cordia New" panose="020B0304020202020204" pitchFamily="34" charset="-34"/>
            </a:endParaRPr>
          </a:p>
        </p:txBody>
      </p:sp>
      <p:graphicFrame>
        <p:nvGraphicFramePr>
          <p:cNvPr id="6" name="Table 5">
            <a:extLst>
              <a:ext uri="{FF2B5EF4-FFF2-40B4-BE49-F238E27FC236}">
                <a16:creationId xmlns:a16="http://schemas.microsoft.com/office/drawing/2014/main" id="{962F81E6-3857-623E-DD88-CA9CBBDF6269}"/>
              </a:ext>
            </a:extLst>
          </p:cNvPr>
          <p:cNvGraphicFramePr>
            <a:graphicFrameLocks noGrp="1"/>
          </p:cNvGraphicFramePr>
          <p:nvPr>
            <p:extLst>
              <p:ext uri="{D42A27DB-BD31-4B8C-83A1-F6EECF244321}">
                <p14:modId xmlns:p14="http://schemas.microsoft.com/office/powerpoint/2010/main" val="789661506"/>
              </p:ext>
            </p:extLst>
          </p:nvPr>
        </p:nvGraphicFramePr>
        <p:xfrm>
          <a:off x="6172265" y="2302079"/>
          <a:ext cx="5937250" cy="2852928"/>
        </p:xfrm>
        <a:graphic>
          <a:graphicData uri="http://schemas.openxmlformats.org/drawingml/2006/table">
            <a:tbl>
              <a:tblPr>
                <a:tableStyleId>{5C22544A-7EE6-4342-B048-85BDC9FD1C3A}</a:tableStyleId>
              </a:tblPr>
              <a:tblGrid>
                <a:gridCol w="2968625">
                  <a:extLst>
                    <a:ext uri="{9D8B030D-6E8A-4147-A177-3AD203B41FA5}">
                      <a16:colId xmlns:a16="http://schemas.microsoft.com/office/drawing/2014/main" val="3379539535"/>
                    </a:ext>
                  </a:extLst>
                </a:gridCol>
                <a:gridCol w="2968625">
                  <a:extLst>
                    <a:ext uri="{9D8B030D-6E8A-4147-A177-3AD203B41FA5}">
                      <a16:colId xmlns:a16="http://schemas.microsoft.com/office/drawing/2014/main" val="4020113245"/>
                    </a:ext>
                  </a:extLst>
                </a:gridCol>
              </a:tblGrid>
              <a:tr h="0">
                <a:tc>
                  <a:txBody>
                    <a:bodyPr/>
                    <a:lstStyle/>
                    <a:p>
                      <a:pPr algn="ctr">
                        <a:lnSpc>
                          <a:spcPct val="150000"/>
                        </a:lnSpc>
                        <a:spcAft>
                          <a:spcPts val="0"/>
                        </a:spcAft>
                      </a:pPr>
                      <a:r>
                        <a:rPr lang="en-US" sz="1300" b="1" dirty="0">
                          <a:effectLst/>
                        </a:rPr>
                        <a:t>Sentence</a:t>
                      </a:r>
                      <a:endParaRPr lang="en-US" sz="1100" b="1" dirty="0">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effectLst/>
                        </a:rPr>
                        <a:t>Cleaned sentence</a:t>
                      </a:r>
                      <a:endParaRPr lang="en-US" sz="1100" b="1" dirty="0">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322368510"/>
                  </a:ext>
                </a:extLst>
              </a:tr>
              <a:tr h="0">
                <a:tc>
                  <a:txBody>
                    <a:bodyPr/>
                    <a:lstStyle/>
                    <a:p>
                      <a:pPr>
                        <a:lnSpc>
                          <a:spcPct val="150000"/>
                        </a:lnSpc>
                        <a:spcAft>
                          <a:spcPts val="0"/>
                        </a:spcAft>
                      </a:pPr>
                      <a:r>
                        <a:rPr lang="vi-VN" sz="1300" dirty="0" err="1">
                          <a:effectLst/>
                        </a:rPr>
                        <a:t>ko</a:t>
                      </a:r>
                      <a:r>
                        <a:rPr lang="vi-VN" sz="1300" dirty="0">
                          <a:effectLst/>
                        </a:rPr>
                        <a:t> phải con mình , mà xem còn thấy đau như vậy huống gì người trong cuộc . thật là phẫn nộ mà . cơ quan chức năng làm việc quá chậm trễ , đến giờ mà vẫn chưa tìm ra người chịu trách nhiệm .</a:t>
                      </a:r>
                      <a:r>
                        <a:rPr lang="vi-VN" sz="1300" dirty="0">
                          <a:effectLst/>
                          <a:ea typeface="Segoe UI Emoji" panose="020B0502040204020203" pitchFamily="34" charset="0"/>
                        </a:rPr>
                        <a:t>😠😠😠</a:t>
                      </a:r>
                      <a:endParaRPr lang="vi-VN" sz="1100" dirty="0">
                        <a:effectLst/>
                        <a:latin typeface="Calibri" panose="020F0502020204030204" pitchFamily="34" charset="0"/>
                        <a:cs typeface="Cordia New" panose="020B0304020202020204" pitchFamily="34" charset="-34"/>
                      </a:endParaRPr>
                    </a:p>
                  </a:txBody>
                  <a:tcPr marL="68580" marR="68580"/>
                </a:tc>
                <a:tc>
                  <a:txBody>
                    <a:bodyPr/>
                    <a:lstStyle/>
                    <a:p>
                      <a:pPr algn="just">
                        <a:lnSpc>
                          <a:spcPct val="150000"/>
                        </a:lnSpc>
                        <a:spcAft>
                          <a:spcPts val="0"/>
                        </a:spcAft>
                      </a:pPr>
                      <a:r>
                        <a:rPr lang="vi-VN" sz="1300" dirty="0">
                          <a:effectLst/>
                        </a:rPr>
                        <a:t>ko phải con mình mà xem còn thấy đau như vậy huống gì người trong cuộc thật là phẫn nộ mà cơ quan chức năng làm việc quá chậm trễ đến giờ mà vẫn chưa tìm ra người chịu trách nhiệm</a:t>
                      </a:r>
                      <a:endParaRPr lang="vi-VN"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95605870"/>
                  </a:ext>
                </a:extLst>
              </a:tr>
              <a:tr h="0">
                <a:tc>
                  <a:txBody>
                    <a:bodyPr/>
                    <a:lstStyle/>
                    <a:p>
                      <a:pPr algn="just">
                        <a:lnSpc>
                          <a:spcPct val="150000"/>
                        </a:lnSpc>
                        <a:spcAft>
                          <a:spcPts val="0"/>
                        </a:spcAft>
                      </a:pPr>
                      <a:r>
                        <a:rPr lang="vi-VN" sz="1300" dirty="0">
                          <a:effectLst/>
                        </a:rPr>
                        <a:t>uớc gì sau này về già vẫn có thể như cụ này :))</a:t>
                      </a:r>
                      <a:endParaRPr lang="vi-VN" sz="1100" dirty="0">
                        <a:effectLst/>
                        <a:latin typeface="Calibri" panose="020F0502020204030204" pitchFamily="34" charset="0"/>
                        <a:cs typeface="Cordia New" panose="020B0304020202020204" pitchFamily="34" charset="-34"/>
                      </a:endParaRPr>
                    </a:p>
                  </a:txBody>
                  <a:tcPr marL="68580" marR="68580"/>
                </a:tc>
                <a:tc>
                  <a:txBody>
                    <a:bodyPr/>
                    <a:lstStyle/>
                    <a:p>
                      <a:pPr algn="just">
                        <a:lnSpc>
                          <a:spcPct val="150000"/>
                        </a:lnSpc>
                        <a:spcAft>
                          <a:spcPts val="0"/>
                        </a:spcAft>
                      </a:pPr>
                      <a:r>
                        <a:rPr lang="vi-VN" sz="1300" dirty="0" err="1">
                          <a:effectLst/>
                        </a:rPr>
                        <a:t>uớc</a:t>
                      </a:r>
                      <a:r>
                        <a:rPr lang="vi-VN" sz="1300" dirty="0">
                          <a:effectLst/>
                        </a:rPr>
                        <a:t> gì sau này về già vẫn có thể như cụ này</a:t>
                      </a:r>
                      <a:endParaRPr lang="vi-VN"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381495977"/>
                  </a:ext>
                </a:extLst>
              </a:tr>
            </a:tbl>
          </a:graphicData>
        </a:graphic>
      </p:graphicFrame>
    </p:spTree>
    <p:extLst>
      <p:ext uri="{BB962C8B-B14F-4D97-AF65-F5344CB8AC3E}">
        <p14:creationId xmlns:p14="http://schemas.microsoft.com/office/powerpoint/2010/main" val="1018295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1462000"/>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Phương pháp xử lý dữ liệu không cần bằng</a:t>
            </a:r>
            <a:endParaRPr lang="vi-VN" sz="1800" dirty="0">
              <a:solidFill>
                <a:schemeClr val="accent2">
                  <a:lumMod val="20000"/>
                  <a:lumOff val="80000"/>
                </a:schemeClr>
              </a:solidFill>
              <a:effectLst/>
              <a:cs typeface="Cordia New" panose="020B0304020202020204" pitchFamily="34" charset="-34"/>
            </a:endParaRPr>
          </a:p>
        </p:txBody>
      </p:sp>
      <p:sp>
        <p:nvSpPr>
          <p:cNvPr id="9" name="TextBox 8">
            <a:extLst>
              <a:ext uri="{FF2B5EF4-FFF2-40B4-BE49-F238E27FC236}">
                <a16:creationId xmlns:a16="http://schemas.microsoft.com/office/drawing/2014/main" id="{D1F8F71B-5A29-CA30-C034-6A98D7A097AD}"/>
              </a:ext>
            </a:extLst>
          </p:cNvPr>
          <p:cNvSpPr txBox="1"/>
          <p:nvPr/>
        </p:nvSpPr>
        <p:spPr>
          <a:xfrm>
            <a:off x="324239" y="2473254"/>
            <a:ext cx="6990962" cy="4257319"/>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US" sz="1800" b="1" dirty="0">
                <a:solidFill>
                  <a:schemeClr val="accent2">
                    <a:lumMod val="60000"/>
                    <a:lumOff val="40000"/>
                  </a:schemeClr>
                </a:solidFill>
                <a:effectLst/>
                <a:ea typeface="Calibri" panose="020F0502020204030204" pitchFamily="34" charset="0"/>
                <a:cs typeface="Cordia New" panose="020B0304020202020204" pitchFamily="34" charset="-34"/>
              </a:rPr>
              <a:t>Giai </a:t>
            </a:r>
            <a:r>
              <a:rPr lang="en-US" sz="1800" b="1"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b="1" dirty="0">
                <a:solidFill>
                  <a:schemeClr val="accent2">
                    <a:lumMod val="60000"/>
                    <a:lumOff val="40000"/>
                  </a:schemeClr>
                </a:solidFill>
                <a:effectLst/>
                <a:ea typeface="Calibri" panose="020F0502020204030204" pitchFamily="34" charset="0"/>
                <a:cs typeface="Cordia New" panose="020B0304020202020204" pitchFamily="34" charset="-34"/>
              </a:rPr>
              <a:t> 1</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nhị</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lời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hỏi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liệu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thuộc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dạng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chất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hay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thuộc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dạng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không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rõ</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bản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chất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800" dirty="0">
              <a:solidFill>
                <a:schemeClr val="accent2">
                  <a:lumMod val="60000"/>
                  <a:lumOff val="40000"/>
                </a:schemeClr>
              </a:solidFill>
              <a:effectLst/>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en-US" sz="1800" b="1" dirty="0">
                <a:solidFill>
                  <a:schemeClr val="accent2">
                    <a:lumMod val="60000"/>
                    <a:lumOff val="40000"/>
                  </a:schemeClr>
                </a:solidFill>
                <a:effectLst/>
                <a:ea typeface="Calibri" panose="020F0502020204030204" pitchFamily="34" charset="0"/>
                <a:cs typeface="Cordia New" panose="020B0304020202020204" pitchFamily="34" charset="-34"/>
              </a:rPr>
              <a:t>Giai </a:t>
            </a:r>
            <a:r>
              <a:rPr lang="en-US" sz="1800" b="1"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b="1" dirty="0">
                <a:solidFill>
                  <a:schemeClr val="accent2">
                    <a:lumMod val="60000"/>
                    <a:lumOff val="40000"/>
                  </a:schemeClr>
                </a:solidFill>
                <a:effectLst/>
                <a:ea typeface="Calibri" panose="020F0502020204030204" pitchFamily="34" charset="0"/>
                <a:cs typeface="Cordia New" panose="020B0304020202020204" pitchFamily="34" charset="-34"/>
              </a:rPr>
              <a:t> 2</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Giai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gồm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học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đầu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dùng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lời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hỏi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ở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mức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về</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1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Mặc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thứ</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dùng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lời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hỏi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luận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ở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mức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nếu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về</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1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800" dirty="0">
              <a:solidFill>
                <a:schemeClr val="accent2">
                  <a:lumMod val="60000"/>
                  <a:lumOff val="40000"/>
                </a:schemeClr>
              </a:solidFill>
              <a:effectLst/>
              <a:cs typeface="Cordia New" panose="020B0304020202020204" pitchFamily="34" charset="-34"/>
            </a:endParaRPr>
          </a:p>
          <a:p>
            <a:pPr>
              <a:lnSpc>
                <a:spcPct val="107000"/>
              </a:lnSpc>
              <a:spcAft>
                <a:spcPts val="800"/>
              </a:spcAft>
            </a:pPr>
            <a:endParaRPr lang="en-US" sz="1400" dirty="0">
              <a:effectLst/>
              <a:latin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3114C8F1-F40C-6427-5FA3-2CA2658B36F5}"/>
              </a:ext>
            </a:extLst>
          </p:cNvPr>
          <p:cNvSpPr txBox="1"/>
          <p:nvPr/>
        </p:nvSpPr>
        <p:spPr>
          <a:xfrm>
            <a:off x="706795" y="1967627"/>
            <a:ext cx="6097554" cy="373757"/>
          </a:xfrm>
          <a:prstGeom prst="rect">
            <a:avLst/>
          </a:prstGeom>
          <a:noFill/>
        </p:spPr>
        <p:txBody>
          <a:bodyPr wrap="square">
            <a:spAutoFit/>
          </a:bodyPr>
          <a:lstStyle/>
          <a:p>
            <a:pPr>
              <a:lnSpc>
                <a:spcPct val="107000"/>
              </a:lnSpc>
              <a:spcAft>
                <a:spcPts val="800"/>
              </a:spcAft>
            </a:pPr>
            <a:r>
              <a:rPr lang="en-US" dirty="0" err="1">
                <a:solidFill>
                  <a:schemeClr val="accent2">
                    <a:lumMod val="60000"/>
                    <a:lumOff val="40000"/>
                  </a:schemeClr>
                </a:solidFill>
                <a:ea typeface="Calibri" panose="020F0502020204030204" pitchFamily="34" charset="0"/>
                <a:cs typeface="Cordia New" panose="020B0304020202020204" pitchFamily="34" charset="-34"/>
              </a:rPr>
              <a:t>G</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ồm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2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cs typeface="Cordia New" panose="020B0304020202020204" pitchFamily="34" charset="-34"/>
            </a:endParaRPr>
          </a:p>
        </p:txBody>
      </p:sp>
      <p:pic>
        <p:nvPicPr>
          <p:cNvPr id="6" name="Picture 5">
            <a:extLst>
              <a:ext uri="{FF2B5EF4-FFF2-40B4-BE49-F238E27FC236}">
                <a16:creationId xmlns:a16="http://schemas.microsoft.com/office/drawing/2014/main" id="{3A2C6904-7584-AFB9-A193-E5CB48076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435656" y="2341384"/>
            <a:ext cx="4629150" cy="3797935"/>
          </a:xfrm>
          <a:prstGeom prst="rect">
            <a:avLst/>
          </a:prstGeom>
          <a:noFill/>
          <a:ln>
            <a:noFill/>
          </a:ln>
        </p:spPr>
      </p:pic>
    </p:spTree>
    <p:extLst>
      <p:ext uri="{BB962C8B-B14F-4D97-AF65-F5344CB8AC3E}">
        <p14:creationId xmlns:p14="http://schemas.microsoft.com/office/powerpoint/2010/main" val="2976861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pic>
        <p:nvPicPr>
          <p:cNvPr id="6" name="Picture 5">
            <a:extLst>
              <a:ext uri="{FF2B5EF4-FFF2-40B4-BE49-F238E27FC236}">
                <a16:creationId xmlns:a16="http://schemas.microsoft.com/office/drawing/2014/main" id="{3A2C6904-7584-AFB9-A193-E5CB48076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25127" y="1486797"/>
            <a:ext cx="6341745" cy="5203015"/>
          </a:xfrm>
          <a:prstGeom prst="rect">
            <a:avLst/>
          </a:prstGeom>
          <a:noFill/>
          <a:ln>
            <a:noFill/>
          </a:ln>
        </p:spPr>
      </p:pic>
    </p:spTree>
    <p:extLst>
      <p:ext uri="{BB962C8B-B14F-4D97-AF65-F5344CB8AC3E}">
        <p14:creationId xmlns:p14="http://schemas.microsoft.com/office/powerpoint/2010/main" val="1465833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1390880"/>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Phương pháp xử lý dữ liệu không cần bằng</a:t>
            </a:r>
            <a:endParaRPr lang="vi-VN" sz="1800" dirty="0">
              <a:solidFill>
                <a:schemeClr val="accent2">
                  <a:lumMod val="20000"/>
                  <a:lumOff val="80000"/>
                </a:schemeClr>
              </a:solidFill>
              <a:effectLst/>
              <a:cs typeface="Cordia New" panose="020B0304020202020204" pitchFamily="34" charset="-34"/>
            </a:endParaRPr>
          </a:p>
        </p:txBody>
      </p:sp>
      <p:pic>
        <p:nvPicPr>
          <p:cNvPr id="3" name="Picture 2">
            <a:extLst>
              <a:ext uri="{FF2B5EF4-FFF2-40B4-BE49-F238E27FC236}">
                <a16:creationId xmlns:a16="http://schemas.microsoft.com/office/drawing/2014/main" id="{A8DA1BE0-AB2E-28E5-A16E-BF9B27475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6922" y="1835757"/>
            <a:ext cx="5558155" cy="4170645"/>
          </a:xfrm>
          <a:prstGeom prst="rect">
            <a:avLst/>
          </a:prstGeom>
          <a:noFill/>
          <a:ln>
            <a:noFill/>
          </a:ln>
        </p:spPr>
      </p:pic>
    </p:spTree>
    <p:extLst>
      <p:ext uri="{BB962C8B-B14F-4D97-AF65-F5344CB8AC3E}">
        <p14:creationId xmlns:p14="http://schemas.microsoft.com/office/powerpoint/2010/main" val="3532938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1390880"/>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Phương pháp xử lý dữ liệu không cần bằng</a:t>
            </a:r>
            <a:endParaRPr lang="vi-VN" sz="1800" dirty="0">
              <a:solidFill>
                <a:schemeClr val="accent2">
                  <a:lumMod val="20000"/>
                  <a:lumOff val="80000"/>
                </a:schemeClr>
              </a:solidFill>
              <a:effectLst/>
              <a:cs typeface="Cordia New" panose="020B0304020202020204" pitchFamily="34" charset="-34"/>
            </a:endParaRPr>
          </a:p>
        </p:txBody>
      </p:sp>
      <p:pic>
        <p:nvPicPr>
          <p:cNvPr id="4" name="Picture 3">
            <a:extLst>
              <a:ext uri="{FF2B5EF4-FFF2-40B4-BE49-F238E27FC236}">
                <a16:creationId xmlns:a16="http://schemas.microsoft.com/office/drawing/2014/main" id="{D6C9662F-8645-21B5-A9A1-7219C95FA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9297" y="1856077"/>
            <a:ext cx="5653405" cy="4242022"/>
          </a:xfrm>
          <a:prstGeom prst="rect">
            <a:avLst/>
          </a:prstGeom>
          <a:noFill/>
          <a:ln>
            <a:noFill/>
          </a:ln>
        </p:spPr>
      </p:pic>
    </p:spTree>
    <p:extLst>
      <p:ext uri="{BB962C8B-B14F-4D97-AF65-F5344CB8AC3E}">
        <p14:creationId xmlns:p14="http://schemas.microsoft.com/office/powerpoint/2010/main" val="4174798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444500" y="1390880"/>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Phương pháp xử lý dữ liệu không cần bằng</a:t>
            </a:r>
            <a:endParaRPr lang="vi-VN" sz="1800" dirty="0">
              <a:solidFill>
                <a:schemeClr val="accent2">
                  <a:lumMod val="20000"/>
                  <a:lumOff val="80000"/>
                </a:schemeClr>
              </a:solidFill>
              <a:effectLst/>
              <a:cs typeface="Cordia New" panose="020B0304020202020204" pitchFamily="34" charset="-34"/>
            </a:endParaRPr>
          </a:p>
        </p:txBody>
      </p:sp>
      <p:pic>
        <p:nvPicPr>
          <p:cNvPr id="3" name="Picture 2">
            <a:extLst>
              <a:ext uri="{FF2B5EF4-FFF2-40B4-BE49-F238E27FC236}">
                <a16:creationId xmlns:a16="http://schemas.microsoft.com/office/drawing/2014/main" id="{4F116070-87BB-FD98-7F14-719359C191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935" y="1764637"/>
            <a:ext cx="5730130" cy="4300220"/>
          </a:xfrm>
          <a:prstGeom prst="rect">
            <a:avLst/>
          </a:prstGeom>
          <a:noFill/>
          <a:ln>
            <a:noFill/>
          </a:ln>
        </p:spPr>
      </p:pic>
    </p:spTree>
    <p:extLst>
      <p:ext uri="{BB962C8B-B14F-4D97-AF65-F5344CB8AC3E}">
        <p14:creationId xmlns:p14="http://schemas.microsoft.com/office/powerpoint/2010/main" val="3441666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sz="4900" dirty="0" err="1">
                <a:solidFill>
                  <a:schemeClr val="accent2">
                    <a:lumMod val="40000"/>
                    <a:lumOff val="60000"/>
                  </a:schemeClr>
                </a:solidFill>
                <a:latin typeface="+mn-lt"/>
              </a:rPr>
              <a:t>Giới</a:t>
            </a:r>
            <a:r>
              <a:rPr lang="en-US" sz="4900" dirty="0">
                <a:solidFill>
                  <a:schemeClr val="accent2">
                    <a:lumMod val="40000"/>
                    <a:lumOff val="60000"/>
                  </a:schemeClr>
                </a:solidFill>
                <a:latin typeface="+mn-lt"/>
              </a:rPr>
              <a:t> </a:t>
            </a:r>
            <a:r>
              <a:rPr lang="en-US" sz="4900" dirty="0" err="1">
                <a:solidFill>
                  <a:schemeClr val="accent2">
                    <a:lumMod val="40000"/>
                    <a:lumOff val="60000"/>
                  </a:schemeClr>
                </a:solidFill>
                <a:latin typeface="+mn-lt"/>
              </a:rPr>
              <a:t>thiệu</a:t>
            </a:r>
            <a:r>
              <a:rPr lang="en-US" sz="4900" dirty="0">
                <a:solidFill>
                  <a:schemeClr val="accent2">
                    <a:lumMod val="40000"/>
                    <a:lumOff val="60000"/>
                  </a:schemeClr>
                </a:solidFill>
                <a:latin typeface="+mn-lt"/>
              </a:rPr>
              <a:t> </a:t>
            </a:r>
            <a:r>
              <a:rPr lang="en-US" sz="4900" dirty="0" err="1">
                <a:solidFill>
                  <a:schemeClr val="accent2">
                    <a:lumMod val="40000"/>
                    <a:lumOff val="60000"/>
                  </a:schemeClr>
                </a:solidFill>
                <a:latin typeface="+mn-lt"/>
              </a:rPr>
              <a:t>bài</a:t>
            </a:r>
            <a:r>
              <a:rPr lang="en-US" sz="4900" dirty="0">
                <a:solidFill>
                  <a:schemeClr val="accent2">
                    <a:lumMod val="40000"/>
                    <a:lumOff val="60000"/>
                  </a:schemeClr>
                </a:solidFill>
                <a:latin typeface="+mn-lt"/>
              </a:rPr>
              <a:t> </a:t>
            </a:r>
            <a:r>
              <a:rPr lang="en-US" sz="4900" dirty="0" err="1">
                <a:solidFill>
                  <a:schemeClr val="accent2">
                    <a:lumMod val="40000"/>
                    <a:lumOff val="60000"/>
                  </a:schemeClr>
                </a:solidFill>
                <a:latin typeface="+mn-lt"/>
              </a:rPr>
              <a:t>toán</a:t>
            </a:r>
            <a:endParaRPr lang="en-US" sz="4900" dirty="0">
              <a:solidFill>
                <a:schemeClr val="accent2">
                  <a:lumMod val="40000"/>
                  <a:lumOff val="60000"/>
                </a:schemeClr>
              </a:solidFill>
              <a:latin typeface="+mn-lt"/>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706795" y="1402097"/>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TF-IDF</a:t>
            </a:r>
            <a:endParaRPr lang="vi-VN" sz="1800" dirty="0">
              <a:solidFill>
                <a:schemeClr val="accent2">
                  <a:lumMod val="20000"/>
                  <a:lumOff val="80000"/>
                </a:schemeClr>
              </a:solidFill>
              <a:effectLst/>
              <a:cs typeface="Cordia New" panose="020B0304020202020204" pitchFamily="34" charset="-34"/>
            </a:endParaRPr>
          </a:p>
        </p:txBody>
      </p:sp>
      <p:sp>
        <p:nvSpPr>
          <p:cNvPr id="9" name="TextBox 8">
            <a:extLst>
              <a:ext uri="{FF2B5EF4-FFF2-40B4-BE49-F238E27FC236}">
                <a16:creationId xmlns:a16="http://schemas.microsoft.com/office/drawing/2014/main" id="{D1F8F71B-5A29-CA30-C034-6A98D7A097AD}"/>
              </a:ext>
            </a:extLst>
          </p:cNvPr>
          <p:cNvSpPr txBox="1"/>
          <p:nvPr/>
        </p:nvSpPr>
        <p:spPr>
          <a:xfrm>
            <a:off x="376724" y="3429000"/>
            <a:ext cx="6701712" cy="2643159"/>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vi-VN" sz="1800" b="1" dirty="0" err="1">
                <a:solidFill>
                  <a:schemeClr val="accent2">
                    <a:lumMod val="60000"/>
                    <a:lumOff val="40000"/>
                  </a:schemeClr>
                </a:solidFill>
                <a:effectLst/>
                <a:ea typeface="Calibri" panose="020F0502020204030204" pitchFamily="34" charset="0"/>
                <a:cs typeface="Cordia New" panose="020B0304020202020204" pitchFamily="34" charset="-34"/>
              </a:rPr>
              <a:t>Term</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vi-VN" sz="1800" b="1" dirty="0" err="1">
                <a:solidFill>
                  <a:schemeClr val="accent2">
                    <a:lumMod val="60000"/>
                    <a:lumOff val="40000"/>
                  </a:schemeClr>
                </a:solidFill>
                <a:effectLst/>
                <a:ea typeface="Calibri" panose="020F0502020204030204" pitchFamily="34" charset="0"/>
                <a:cs typeface="Cordia New" panose="020B0304020202020204" pitchFamily="34" charset="-34"/>
              </a:rPr>
              <a:t>Frequency</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 (TF): </a:t>
            </a: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Đây là đo lường tần suất xuất hiện của từ trong văn bản. Giá trị TF cao cho biết từ đó xuất hiện nhiều trong văn bản</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342900" lvl="0" indent="-342900" algn="just">
              <a:lnSpc>
                <a:spcPct val="150000"/>
              </a:lnSpc>
              <a:spcAft>
                <a:spcPts val="800"/>
              </a:spcAft>
              <a:buFont typeface="Symbol" panose="05050102010706020507" pitchFamily="18" charset="2"/>
              <a:buChar char=""/>
            </a:pPr>
            <a:r>
              <a:rPr lang="vi-VN" sz="1800" b="1" dirty="0" err="1">
                <a:solidFill>
                  <a:schemeClr val="accent2">
                    <a:lumMod val="60000"/>
                    <a:lumOff val="40000"/>
                  </a:schemeClr>
                </a:solidFill>
                <a:effectLst/>
                <a:ea typeface="Calibri" panose="020F0502020204030204" pitchFamily="34" charset="0"/>
                <a:cs typeface="Cordia New" panose="020B0304020202020204" pitchFamily="34" charset="-34"/>
              </a:rPr>
              <a:t>Inverse</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vi-VN" sz="1800" b="1" dirty="0" err="1">
                <a:solidFill>
                  <a:schemeClr val="accent2">
                    <a:lumMod val="60000"/>
                    <a:lumOff val="40000"/>
                  </a:schemeClr>
                </a:solidFill>
                <a:effectLst/>
                <a:ea typeface="Calibri" panose="020F0502020204030204" pitchFamily="34" charset="0"/>
                <a:cs typeface="Cordia New" panose="020B0304020202020204" pitchFamily="34" charset="-34"/>
              </a:rPr>
              <a:t>Document</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 </a:t>
            </a:r>
            <a:r>
              <a:rPr lang="vi-VN" sz="1800" b="1" dirty="0" err="1">
                <a:solidFill>
                  <a:schemeClr val="accent2">
                    <a:lumMod val="60000"/>
                    <a:lumOff val="40000"/>
                  </a:schemeClr>
                </a:solidFill>
                <a:effectLst/>
                <a:ea typeface="Calibri" panose="020F0502020204030204" pitchFamily="34" charset="0"/>
                <a:cs typeface="Cordia New" panose="020B0304020202020204" pitchFamily="34" charset="-34"/>
              </a:rPr>
              <a:t>Frequency</a:t>
            </a:r>
            <a:r>
              <a:rPr lang="vi-VN" sz="1800" b="1" dirty="0">
                <a:solidFill>
                  <a:schemeClr val="accent2">
                    <a:lumMod val="60000"/>
                    <a:lumOff val="40000"/>
                  </a:schemeClr>
                </a:solidFill>
                <a:effectLst/>
                <a:ea typeface="Calibri" panose="020F0502020204030204" pitchFamily="34" charset="0"/>
                <a:cs typeface="Cordia New" panose="020B0304020202020204" pitchFamily="34" charset="-34"/>
              </a:rPr>
              <a:t> (IDF): </a:t>
            </a:r>
            <a:r>
              <a:rPr lang="vi-VN" sz="1800" dirty="0">
                <a:solidFill>
                  <a:schemeClr val="accent2">
                    <a:lumMod val="60000"/>
                    <a:lumOff val="40000"/>
                  </a:schemeClr>
                </a:solidFill>
                <a:effectLst/>
                <a:ea typeface="Calibri" panose="020F0502020204030204" pitchFamily="34" charset="0"/>
                <a:cs typeface="Cordia New" panose="020B0304020202020204" pitchFamily="34" charset="-34"/>
              </a:rPr>
              <a:t>Đây là đo lường độ quan trọng của từ đó trong toàn bộ tập dữ liệu. Giá trị IDF cao cho biết từ đó xuất hiện ít trong các văn bản khác.</a:t>
            </a:r>
            <a:endParaRPr lang="en-US" sz="1400" dirty="0">
              <a:effectLst/>
              <a:latin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3114C8F1-F40C-6427-5FA3-2CA2658B36F5}"/>
              </a:ext>
            </a:extLst>
          </p:cNvPr>
          <p:cNvSpPr txBox="1"/>
          <p:nvPr/>
        </p:nvSpPr>
        <p:spPr>
          <a:xfrm>
            <a:off x="640961" y="1832710"/>
            <a:ext cx="10611239" cy="1358898"/>
          </a:xfrm>
          <a:prstGeom prst="rect">
            <a:avLst/>
          </a:prstGeom>
          <a:noFill/>
        </p:spPr>
        <p:txBody>
          <a:bodyPr wrap="square">
            <a:spAutoFit/>
          </a:bodyPr>
          <a:lstStyle/>
          <a:p>
            <a:pPr>
              <a:lnSpc>
                <a:spcPct val="107000"/>
              </a:lnSpc>
              <a:spcAft>
                <a:spcPts val="800"/>
              </a:spcAft>
            </a:pP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b="1" dirty="0">
                <a:solidFill>
                  <a:schemeClr val="accent2">
                    <a:lumMod val="60000"/>
                    <a:lumOff val="40000"/>
                  </a:schemeClr>
                </a:solidFill>
                <a:ea typeface="Calibri" panose="020F0502020204030204" pitchFamily="34" charset="0"/>
                <a:cs typeface="Cordia New" panose="020B0304020202020204" pitchFamily="34" charset="-34"/>
              </a:rPr>
              <a:t>T</a:t>
            </a:r>
            <a:r>
              <a:rPr lang="vi-VN" b="1" dirty="0">
                <a:solidFill>
                  <a:schemeClr val="accent2">
                    <a:lumMod val="60000"/>
                    <a:lumOff val="40000"/>
                  </a:schemeClr>
                </a:solidFill>
                <a:ea typeface="Calibri" panose="020F0502020204030204" pitchFamily="34" charset="0"/>
                <a:cs typeface="Cordia New" panose="020B0304020202020204" pitchFamily="34" charset="-34"/>
              </a:rPr>
              <a:t>F-IDF (</a:t>
            </a:r>
            <a:r>
              <a:rPr lang="vi-VN" b="1" dirty="0" err="1">
                <a:solidFill>
                  <a:schemeClr val="accent2">
                    <a:lumMod val="60000"/>
                    <a:lumOff val="40000"/>
                  </a:schemeClr>
                </a:solidFill>
                <a:ea typeface="Calibri" panose="020F0502020204030204" pitchFamily="34" charset="0"/>
                <a:cs typeface="Cordia New" panose="020B0304020202020204" pitchFamily="34" charset="-34"/>
              </a:rPr>
              <a:t>Term</a:t>
            </a:r>
            <a:r>
              <a:rPr lang="vi-VN" b="1" dirty="0">
                <a:solidFill>
                  <a:schemeClr val="accent2">
                    <a:lumMod val="60000"/>
                    <a:lumOff val="40000"/>
                  </a:schemeClr>
                </a:solidFill>
                <a:ea typeface="Calibri" panose="020F0502020204030204" pitchFamily="34" charset="0"/>
                <a:cs typeface="Cordia New" panose="020B0304020202020204" pitchFamily="34" charset="-34"/>
              </a:rPr>
              <a:t> </a:t>
            </a:r>
            <a:r>
              <a:rPr lang="vi-VN" b="1" dirty="0" err="1">
                <a:solidFill>
                  <a:schemeClr val="accent2">
                    <a:lumMod val="60000"/>
                    <a:lumOff val="40000"/>
                  </a:schemeClr>
                </a:solidFill>
                <a:ea typeface="Calibri" panose="020F0502020204030204" pitchFamily="34" charset="0"/>
                <a:cs typeface="Cordia New" panose="020B0304020202020204" pitchFamily="34" charset="-34"/>
              </a:rPr>
              <a:t>Frequency-Inverse</a:t>
            </a:r>
            <a:r>
              <a:rPr lang="vi-VN" b="1" dirty="0">
                <a:solidFill>
                  <a:schemeClr val="accent2">
                    <a:lumMod val="60000"/>
                    <a:lumOff val="40000"/>
                  </a:schemeClr>
                </a:solidFill>
                <a:ea typeface="Calibri" panose="020F0502020204030204" pitchFamily="34" charset="0"/>
                <a:cs typeface="Cordia New" panose="020B0304020202020204" pitchFamily="34" charset="-34"/>
              </a:rPr>
              <a:t> </a:t>
            </a:r>
            <a:r>
              <a:rPr lang="vi-VN" b="1" dirty="0" err="1">
                <a:solidFill>
                  <a:schemeClr val="accent2">
                    <a:lumMod val="60000"/>
                    <a:lumOff val="40000"/>
                  </a:schemeClr>
                </a:solidFill>
                <a:ea typeface="Calibri" panose="020F0502020204030204" pitchFamily="34" charset="0"/>
                <a:cs typeface="Cordia New" panose="020B0304020202020204" pitchFamily="34" charset="-34"/>
              </a:rPr>
              <a:t>Document</a:t>
            </a:r>
            <a:r>
              <a:rPr lang="vi-VN" b="1" dirty="0">
                <a:solidFill>
                  <a:schemeClr val="accent2">
                    <a:lumMod val="60000"/>
                    <a:lumOff val="40000"/>
                  </a:schemeClr>
                </a:solidFill>
                <a:ea typeface="Calibri" panose="020F0502020204030204" pitchFamily="34" charset="0"/>
                <a:cs typeface="Cordia New" panose="020B0304020202020204" pitchFamily="34" charset="-34"/>
              </a:rPr>
              <a:t> </a:t>
            </a:r>
            <a:r>
              <a:rPr lang="vi-VN" b="1" dirty="0" err="1">
                <a:solidFill>
                  <a:schemeClr val="accent2">
                    <a:lumMod val="60000"/>
                    <a:lumOff val="40000"/>
                  </a:schemeClr>
                </a:solidFill>
                <a:ea typeface="Calibri" panose="020F0502020204030204" pitchFamily="34" charset="0"/>
                <a:cs typeface="Cordia New" panose="020B0304020202020204" pitchFamily="34" charset="-34"/>
              </a:rPr>
              <a:t>Frequency</a:t>
            </a:r>
            <a:r>
              <a:rPr lang="vi-VN" dirty="0">
                <a:solidFill>
                  <a:schemeClr val="accent2">
                    <a:lumMod val="60000"/>
                    <a:lumOff val="40000"/>
                  </a:schemeClr>
                </a:solidFill>
                <a:ea typeface="Calibri" panose="020F0502020204030204" pitchFamily="34" charset="0"/>
                <a:cs typeface="Cordia New" panose="020B0304020202020204" pitchFamily="34" charset="-34"/>
              </a:rPr>
              <a:t>) là một phương pháp tính toán trọng số cho các từ trong một văn bản dựa trên tần suất xuất hiện của từ đó trong văn bản và trong toàn bộ tập dữ liệu. </a:t>
            </a:r>
            <a:endParaRPr lang="en-US" dirty="0">
              <a:solidFill>
                <a:schemeClr val="accent2">
                  <a:lumMod val="60000"/>
                  <a:lumOff val="40000"/>
                </a:schemeClr>
              </a:solidFill>
              <a:ea typeface="Calibri" panose="020F0502020204030204" pitchFamily="34" charset="0"/>
              <a:cs typeface="Cordia New" panose="020B0304020202020204" pitchFamily="34" charset="-34"/>
            </a:endParaRPr>
          </a:p>
          <a:p>
            <a:pPr>
              <a:lnSpc>
                <a:spcPct val="107000"/>
              </a:lnSpc>
              <a:spcAft>
                <a:spcPts val="800"/>
              </a:spcAft>
            </a:pP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vi-VN" dirty="0">
                <a:solidFill>
                  <a:schemeClr val="accent2">
                    <a:lumMod val="60000"/>
                    <a:lumOff val="40000"/>
                  </a:schemeClr>
                </a:solidFill>
                <a:ea typeface="Calibri" panose="020F0502020204030204" pitchFamily="34" charset="0"/>
                <a:cs typeface="Cordia New" panose="020B0304020202020204" pitchFamily="34" charset="-34"/>
              </a:rPr>
              <a:t>TF-IDF được sử dụng rộng rãi trong xử lý ngôn ngữ tự nhiên và trích xuất thông tin văn bản.</a:t>
            </a:r>
            <a:endParaRPr lang="en-US" sz="1400" dirty="0">
              <a:solidFill>
                <a:schemeClr val="accent2">
                  <a:lumMod val="60000"/>
                  <a:lumOff val="40000"/>
                </a:schemeClr>
              </a:solidFill>
              <a:effectLst/>
              <a:cs typeface="Cordia New" panose="020B0304020202020204" pitchFamily="34" charset="-34"/>
            </a:endParaRPr>
          </a:p>
        </p:txBody>
      </p:sp>
      <p:pic>
        <p:nvPicPr>
          <p:cNvPr id="3" name="Picture 2">
            <a:extLst>
              <a:ext uri="{FF2B5EF4-FFF2-40B4-BE49-F238E27FC236}">
                <a16:creationId xmlns:a16="http://schemas.microsoft.com/office/drawing/2014/main" id="{2BE2628A-C6B9-0537-21DE-ABDCD17C1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407716" y="3666926"/>
            <a:ext cx="4710430" cy="1562100"/>
          </a:xfrm>
          <a:prstGeom prst="rect">
            <a:avLst/>
          </a:prstGeom>
          <a:noFill/>
          <a:ln>
            <a:noFill/>
          </a:ln>
        </p:spPr>
      </p:pic>
    </p:spTree>
    <p:extLst>
      <p:ext uri="{BB962C8B-B14F-4D97-AF65-F5344CB8AC3E}">
        <p14:creationId xmlns:p14="http://schemas.microsoft.com/office/powerpoint/2010/main" val="850977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Phương pháp giải quyết bài 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8" name="TextBox 7">
            <a:extLst>
              <a:ext uri="{FF2B5EF4-FFF2-40B4-BE49-F238E27FC236}">
                <a16:creationId xmlns:a16="http://schemas.microsoft.com/office/drawing/2014/main" id="{0D85846F-92A2-F4D4-8188-2D5BD9BC7DAE}"/>
              </a:ext>
            </a:extLst>
          </p:cNvPr>
          <p:cNvSpPr txBox="1"/>
          <p:nvPr/>
        </p:nvSpPr>
        <p:spPr>
          <a:xfrm>
            <a:off x="706795" y="1402097"/>
            <a:ext cx="10164406" cy="373757"/>
          </a:xfrm>
          <a:prstGeom prst="rect">
            <a:avLst/>
          </a:prstGeom>
          <a:noFill/>
        </p:spPr>
        <p:txBody>
          <a:bodyPr wrap="square">
            <a:spAutoFit/>
          </a:bodyPr>
          <a:lstStyle/>
          <a:p>
            <a:pPr>
              <a:lnSpc>
                <a:spcPct val="107000"/>
              </a:lnSpc>
              <a:spcAft>
                <a:spcPts val="800"/>
              </a:spcAft>
            </a:pPr>
            <a:r>
              <a:rPr lang="vi-VN" sz="1800" b="1" i="1" dirty="0">
                <a:solidFill>
                  <a:schemeClr val="accent2">
                    <a:lumMod val="20000"/>
                    <a:lumOff val="80000"/>
                  </a:schemeClr>
                </a:solidFill>
                <a:effectLst/>
                <a:ea typeface="Calibri" panose="020F0502020204030204" pitchFamily="34" charset="0"/>
                <a:cs typeface="Times New Roman" panose="02020603050405020304" pitchFamily="18" charset="0"/>
              </a:rPr>
              <a:t>Các mô hình học máy và học sâu sử dụng </a:t>
            </a:r>
            <a:endParaRPr lang="vi-VN" sz="1800" dirty="0">
              <a:solidFill>
                <a:schemeClr val="accent2">
                  <a:lumMod val="20000"/>
                  <a:lumOff val="80000"/>
                </a:schemeClr>
              </a:solidFill>
              <a:effectLst/>
              <a:cs typeface="Cordia New" panose="020B0304020202020204" pitchFamily="34" charset="-34"/>
            </a:endParaRPr>
          </a:p>
        </p:txBody>
      </p:sp>
      <p:sp>
        <p:nvSpPr>
          <p:cNvPr id="4" name="TextBox 3">
            <a:extLst>
              <a:ext uri="{FF2B5EF4-FFF2-40B4-BE49-F238E27FC236}">
                <a16:creationId xmlns:a16="http://schemas.microsoft.com/office/drawing/2014/main" id="{3114C8F1-F40C-6427-5FA3-2CA2658B36F5}"/>
              </a:ext>
            </a:extLst>
          </p:cNvPr>
          <p:cNvSpPr txBox="1"/>
          <p:nvPr/>
        </p:nvSpPr>
        <p:spPr>
          <a:xfrm>
            <a:off x="706795" y="2295999"/>
            <a:ext cx="10611239" cy="3159904"/>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Logistic Regression.</a:t>
            </a: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Support Vector Machine.</a:t>
            </a:r>
            <a:endParaRPr lang="en-US" sz="1800" dirty="0">
              <a:solidFill>
                <a:schemeClr val="accent2">
                  <a:lumMod val="60000"/>
                  <a:lumOff val="40000"/>
                </a:schemeClr>
              </a:solidFill>
              <a:effectLst/>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Yu Gothic Light" panose="020B0300000000000000" pitchFamily="34" charset="-128"/>
                <a:cs typeface="Times New Roman" panose="02020603050405020304" pitchFamily="18" charset="0"/>
              </a:rPr>
              <a:t>Decision Tree.</a:t>
            </a:r>
            <a:endParaRPr lang="en-US" sz="1800" b="1" dirty="0">
              <a:solidFill>
                <a:schemeClr val="accent2">
                  <a:lumMod val="60000"/>
                  <a:lumOff val="40000"/>
                </a:schemeClr>
              </a:solidFill>
              <a:effectLst/>
              <a:ea typeface="Yu Gothic Light" panose="020B0300000000000000" pitchFamily="34" charset="-128"/>
              <a:cs typeface="Angsana New" panose="02020603050405020304" pitchFamily="18"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Random Forest.</a:t>
            </a:r>
            <a:endParaRPr lang="en-US" sz="1800" dirty="0">
              <a:solidFill>
                <a:schemeClr val="accent2">
                  <a:lumMod val="60000"/>
                  <a:lumOff val="40000"/>
                </a:schemeClr>
              </a:solidFill>
              <a:effectLst/>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K Nearest Neighbor.</a:t>
            </a:r>
            <a:endParaRPr lang="en-US" sz="1800" dirty="0">
              <a:solidFill>
                <a:schemeClr val="accent2">
                  <a:lumMod val="60000"/>
                  <a:lumOff val="40000"/>
                </a:schemeClr>
              </a:solidFill>
              <a:effectLst/>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Naïve Bayes.</a:t>
            </a:r>
            <a:endParaRPr lang="en-US" sz="1800" dirty="0">
              <a:solidFill>
                <a:schemeClr val="accent2">
                  <a:lumMod val="60000"/>
                  <a:lumOff val="40000"/>
                </a:schemeClr>
              </a:solidFill>
              <a:effectLst/>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MLP (Multi-layer Perceptron).</a:t>
            </a:r>
            <a:endParaRPr lang="en-US" sz="1800" dirty="0">
              <a:solidFill>
                <a:schemeClr val="accent2">
                  <a:lumMod val="60000"/>
                  <a:lumOff val="40000"/>
                </a:schemeClr>
              </a:solidFill>
              <a:effectLst/>
              <a:cs typeface="Cordia New" panose="020B0304020202020204" pitchFamily="34" charset="-34"/>
            </a:endParaRPr>
          </a:p>
          <a:p>
            <a:pPr marL="285750" indent="-285750">
              <a:lnSpc>
                <a:spcPct val="107000"/>
              </a:lnSpc>
              <a:spcAft>
                <a:spcPts val="800"/>
              </a:spcAft>
              <a:buFont typeface="Arial" panose="020B0604020202020204" pitchFamily="34" charset="0"/>
              <a:buChar char="•"/>
            </a:pPr>
            <a:r>
              <a:rPr lang="en-US" sz="1800" b="1" dirty="0">
                <a:solidFill>
                  <a:schemeClr val="accent2">
                    <a:lumMod val="60000"/>
                    <a:lumOff val="40000"/>
                  </a:schemeClr>
                </a:solidFill>
                <a:effectLst/>
                <a:ea typeface="Calibri" panose="020F0502020204030204" pitchFamily="34" charset="0"/>
                <a:cs typeface="Times New Roman" panose="02020603050405020304" pitchFamily="18" charset="0"/>
              </a:rPr>
              <a:t>Long short-term Memory (LSTM)</a:t>
            </a:r>
            <a:r>
              <a:rPr lang="en-US" b="1" dirty="0">
                <a:solidFill>
                  <a:schemeClr val="accent2">
                    <a:lumMod val="60000"/>
                    <a:lumOff val="40000"/>
                  </a:schemeClr>
                </a:solidFill>
                <a:ea typeface="Calibri" panose="020F0502020204030204" pitchFamily="34" charset="0"/>
                <a:cs typeface="Cordia New" panose="020B0304020202020204" pitchFamily="34" charset="-34"/>
              </a:rPr>
              <a:t>.</a:t>
            </a:r>
            <a:endParaRPr lang="en-US" sz="1800" dirty="0">
              <a:solidFill>
                <a:schemeClr val="accent2">
                  <a:lumMod val="60000"/>
                  <a:lumOff val="40000"/>
                </a:schemeClr>
              </a:solidFill>
              <a:effectLst/>
              <a:cs typeface="Cordia New" panose="020B0304020202020204" pitchFamily="34" charset="-34"/>
            </a:endParaRPr>
          </a:p>
        </p:txBody>
      </p:sp>
    </p:spTree>
    <p:extLst>
      <p:ext uri="{BB962C8B-B14F-4D97-AF65-F5344CB8AC3E}">
        <p14:creationId xmlns:p14="http://schemas.microsoft.com/office/powerpoint/2010/main" val="2870157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9011692" cy="859055"/>
          </a:xfrm>
        </p:spPr>
        <p:txBody>
          <a:bodyPr>
            <a:normAutofit/>
          </a:bodyPr>
          <a:lstStyle/>
          <a:p>
            <a:r>
              <a:rPr lang="en-US" dirty="0" err="1">
                <a:solidFill>
                  <a:schemeClr val="accent2">
                    <a:lumMod val="40000"/>
                    <a:lumOff val="60000"/>
                  </a:schemeClr>
                </a:solidFill>
                <a:latin typeface="+mn-lt"/>
              </a:rPr>
              <a:t>Thực</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nghiệm</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Tree>
    <p:extLst>
      <p:ext uri="{BB962C8B-B14F-4D97-AF65-F5344CB8AC3E}">
        <p14:creationId xmlns:p14="http://schemas.microsoft.com/office/powerpoint/2010/main" val="3152238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Cài đặt thực nghiệm</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33</a:t>
            </a:fld>
            <a:endParaRPr lang="en-US" dirty="0"/>
          </a:p>
        </p:txBody>
      </p:sp>
      <p:sp>
        <p:nvSpPr>
          <p:cNvPr id="4" name="TextBox 3">
            <a:extLst>
              <a:ext uri="{FF2B5EF4-FFF2-40B4-BE49-F238E27FC236}">
                <a16:creationId xmlns:a16="http://schemas.microsoft.com/office/drawing/2014/main" id="{3114C8F1-F40C-6427-5FA3-2CA2658B36F5}"/>
              </a:ext>
            </a:extLst>
          </p:cNvPr>
          <p:cNvSpPr txBox="1"/>
          <p:nvPr/>
        </p:nvSpPr>
        <p:spPr>
          <a:xfrm>
            <a:off x="563050" y="1934576"/>
            <a:ext cx="10611239" cy="1256306"/>
          </a:xfrm>
          <a:prstGeom prst="rect">
            <a:avLst/>
          </a:prstGeom>
          <a:noFill/>
        </p:spPr>
        <p:txBody>
          <a:bodyPr wrap="square">
            <a:spAutoFit/>
          </a:bodyPr>
          <a:lstStyle/>
          <a:p>
            <a:pPr>
              <a:lnSpc>
                <a:spcPct val="107000"/>
              </a:lnSpc>
              <a:spcAft>
                <a:spcPts val="800"/>
              </a:spcAft>
            </a:pP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Ở các mô hình học máy cơ bản, chúng em sẽ huấn luyện bằng thư viện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sklearn</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Ngoài ra, các mô hình học sâu như MLP, ta sẽ dùng 2 lớp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Fully</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Connected</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và 1 lớp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Dropout</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Thiết này tương tự với mô hình LSTM. Hai mô hình phân lớp ở giai đoạn 2 sẽ sử dụng hàm kích hoạt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activation</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là </a:t>
            </a:r>
            <a:r>
              <a:rPr lang="vi-VN" sz="1800" dirty="0" err="1">
                <a:solidFill>
                  <a:schemeClr val="accent2">
                    <a:lumMod val="60000"/>
                    <a:lumOff val="40000"/>
                  </a:schemeClr>
                </a:solidFill>
                <a:effectLst/>
                <a:ea typeface="Calibri" panose="020F0502020204030204" pitchFamily="34" charset="0"/>
                <a:cs typeface="Times New Roman" panose="02020603050405020304" pitchFamily="18" charset="0"/>
              </a:rPr>
              <a:t>softmax</a:t>
            </a:r>
            <a:r>
              <a:rPr lang="vi-VN" sz="1800" dirty="0">
                <a:solidFill>
                  <a:schemeClr val="accent2">
                    <a:lumMod val="60000"/>
                    <a:lumOff val="40000"/>
                  </a:schemeClr>
                </a:solidFill>
                <a:effectLst/>
                <a:ea typeface="Calibri" panose="020F0502020204030204" pitchFamily="34" charset="0"/>
                <a:cs typeface="Times New Roman" panose="02020603050405020304" pitchFamily="18" charset="0"/>
              </a:rPr>
              <a:t> để phân lớp đa lớp.</a:t>
            </a:r>
            <a:endParaRPr lang="en-US" sz="1800" dirty="0">
              <a:solidFill>
                <a:schemeClr val="accent2">
                  <a:lumMod val="60000"/>
                  <a:lumOff val="40000"/>
                </a:schemeClr>
              </a:solidFill>
              <a:effectLst/>
              <a:cs typeface="Cordia New" panose="020B0304020202020204" pitchFamily="34" charset="-34"/>
            </a:endParaRPr>
          </a:p>
        </p:txBody>
      </p:sp>
    </p:spTree>
    <p:extLst>
      <p:ext uri="{BB962C8B-B14F-4D97-AF65-F5344CB8AC3E}">
        <p14:creationId xmlns:p14="http://schemas.microsoft.com/office/powerpoint/2010/main" val="2131343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34</a:t>
            </a:fld>
            <a:endParaRPr lang="en-US" dirty="0"/>
          </a:p>
        </p:txBody>
      </p:sp>
      <p:graphicFrame>
        <p:nvGraphicFramePr>
          <p:cNvPr id="6" name="Table 5">
            <a:extLst>
              <a:ext uri="{FF2B5EF4-FFF2-40B4-BE49-F238E27FC236}">
                <a16:creationId xmlns:a16="http://schemas.microsoft.com/office/drawing/2014/main" id="{240CC9E8-6984-03F4-5087-B8AF3102DE0E}"/>
              </a:ext>
            </a:extLst>
          </p:cNvPr>
          <p:cNvGraphicFramePr>
            <a:graphicFrameLocks noGrp="1"/>
          </p:cNvGraphicFramePr>
          <p:nvPr>
            <p:extLst>
              <p:ext uri="{D42A27DB-BD31-4B8C-83A1-F6EECF244321}">
                <p14:modId xmlns:p14="http://schemas.microsoft.com/office/powerpoint/2010/main" val="3181002272"/>
              </p:ext>
            </p:extLst>
          </p:nvPr>
        </p:nvGraphicFramePr>
        <p:xfrm>
          <a:off x="376225" y="1957789"/>
          <a:ext cx="3038670" cy="3209544"/>
        </p:xfrm>
        <a:graphic>
          <a:graphicData uri="http://schemas.openxmlformats.org/drawingml/2006/table">
            <a:tbl>
              <a:tblPr>
                <a:tableStyleId>{5C22544A-7EE6-4342-B048-85BDC9FD1C3A}</a:tableStyleId>
              </a:tblPr>
              <a:tblGrid>
                <a:gridCol w="1844435">
                  <a:extLst>
                    <a:ext uri="{9D8B030D-6E8A-4147-A177-3AD203B41FA5}">
                      <a16:colId xmlns:a16="http://schemas.microsoft.com/office/drawing/2014/main" val="322027374"/>
                    </a:ext>
                  </a:extLst>
                </a:gridCol>
                <a:gridCol w="1194235">
                  <a:extLst>
                    <a:ext uri="{9D8B030D-6E8A-4147-A177-3AD203B41FA5}">
                      <a16:colId xmlns:a16="http://schemas.microsoft.com/office/drawing/2014/main" val="1054828538"/>
                    </a:ext>
                  </a:extLst>
                </a:gridCol>
              </a:tblGrid>
              <a:tr h="350596">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1829619567"/>
                  </a:ext>
                </a:extLst>
              </a:tr>
              <a:tr h="350596">
                <a:tc>
                  <a:txBody>
                    <a:bodyPr/>
                    <a:lstStyle/>
                    <a:p>
                      <a:pPr algn="ctr">
                        <a:lnSpc>
                          <a:spcPct val="150000"/>
                        </a:lnSpc>
                        <a:spcAft>
                          <a:spcPts val="0"/>
                        </a:spcAft>
                      </a:pPr>
                      <a:r>
                        <a:rPr lang="en-US" sz="1300" b="1" dirty="0">
                          <a:effectLst/>
                        </a:rPr>
                        <a:t>Logistic Regression</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0.76</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53461255"/>
                  </a:ext>
                </a:extLst>
              </a:tr>
              <a:tr h="350596">
                <a:tc>
                  <a:txBody>
                    <a:bodyPr/>
                    <a:lstStyle/>
                    <a:p>
                      <a:pPr algn="ctr">
                        <a:lnSpc>
                          <a:spcPct val="150000"/>
                        </a:lnSpc>
                        <a:spcAft>
                          <a:spcPts val="0"/>
                        </a:spcAft>
                      </a:pPr>
                      <a:r>
                        <a:rPr lang="en-US" sz="1300" b="1" dirty="0">
                          <a:effectLst/>
                        </a:rPr>
                        <a:t>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0.75</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625201577"/>
                  </a:ext>
                </a:extLst>
              </a:tr>
              <a:tr h="350596">
                <a:tc>
                  <a:txBody>
                    <a:bodyPr/>
                    <a:lstStyle/>
                    <a:p>
                      <a:pPr algn="ctr">
                        <a:lnSpc>
                          <a:spcPct val="150000"/>
                        </a:lnSpc>
                        <a:spcAft>
                          <a:spcPts val="0"/>
                        </a:spcAft>
                      </a:pPr>
                      <a:r>
                        <a:rPr lang="en-US" sz="1300" dirty="0">
                          <a:effectLst/>
                        </a:rPr>
                        <a:t>Decision Tree</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0.62</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258195256"/>
                  </a:ext>
                </a:extLst>
              </a:tr>
              <a:tr h="350596">
                <a:tc>
                  <a:txBody>
                    <a:bodyPr/>
                    <a:lstStyle/>
                    <a:p>
                      <a:pPr algn="ctr">
                        <a:lnSpc>
                          <a:spcPct val="150000"/>
                        </a:lnSpc>
                        <a:spcAft>
                          <a:spcPts val="0"/>
                        </a:spcAft>
                      </a:pPr>
                      <a:r>
                        <a:rPr lang="en-US" sz="1300" dirty="0">
                          <a:effectLst/>
                        </a:rPr>
                        <a:t>Random Forest</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0.72</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712079214"/>
                  </a:ext>
                </a:extLst>
              </a:tr>
              <a:tr h="350596">
                <a:tc>
                  <a:txBody>
                    <a:bodyPr/>
                    <a:lstStyle/>
                    <a:p>
                      <a:pPr algn="ctr">
                        <a:lnSpc>
                          <a:spcPct val="150000"/>
                        </a:lnSpc>
                        <a:spcAft>
                          <a:spcPts val="0"/>
                        </a:spcAft>
                      </a:pPr>
                      <a:r>
                        <a:rPr lang="en-US" sz="1300" dirty="0" err="1">
                          <a:effectLst/>
                        </a:rPr>
                        <a:t>kNN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0.69</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244791565"/>
                  </a:ext>
                </a:extLst>
              </a:tr>
              <a:tr h="350596">
                <a:tc>
                  <a:txBody>
                    <a:bodyPr/>
                    <a:lstStyle/>
                    <a:p>
                      <a:pPr algn="ctr">
                        <a:lnSpc>
                          <a:spcPct val="150000"/>
                        </a:lnSpc>
                        <a:spcAft>
                          <a:spcPts val="0"/>
                        </a:spcAft>
                      </a:pPr>
                      <a:r>
                        <a:rPr lang="en-US" sz="1300" dirty="0">
                          <a:effectLst/>
                        </a:rPr>
                        <a:t>Naïve Bayes</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0.73</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585259683"/>
                  </a:ext>
                </a:extLst>
              </a:tr>
              <a:tr h="350596">
                <a:tc>
                  <a:txBody>
                    <a:bodyPr/>
                    <a:lstStyle/>
                    <a:p>
                      <a:pPr algn="ctr">
                        <a:lnSpc>
                          <a:spcPct val="150000"/>
                        </a:lnSpc>
                        <a:spcAft>
                          <a:spcPts val="0"/>
                        </a:spcAft>
                      </a:pPr>
                      <a:r>
                        <a:rPr lang="en-US" sz="1300">
                          <a:effectLst/>
                        </a:rPr>
                        <a:t>MLP</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0.69</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273517845"/>
                  </a:ext>
                </a:extLst>
              </a:tr>
              <a:tr h="350596">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0.51</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85419740"/>
                  </a:ext>
                </a:extLst>
              </a:tr>
            </a:tbl>
          </a:graphicData>
        </a:graphic>
      </p:graphicFrame>
      <p:graphicFrame>
        <p:nvGraphicFramePr>
          <p:cNvPr id="10" name="Table 9">
            <a:extLst>
              <a:ext uri="{FF2B5EF4-FFF2-40B4-BE49-F238E27FC236}">
                <a16:creationId xmlns:a16="http://schemas.microsoft.com/office/drawing/2014/main" id="{1BB24BA9-2FE0-1EA9-965B-796B5DC4DDC5}"/>
              </a:ext>
            </a:extLst>
          </p:cNvPr>
          <p:cNvGraphicFramePr>
            <a:graphicFrameLocks noGrp="1"/>
          </p:cNvGraphicFramePr>
          <p:nvPr>
            <p:extLst>
              <p:ext uri="{D42A27DB-BD31-4B8C-83A1-F6EECF244321}">
                <p14:modId xmlns:p14="http://schemas.microsoft.com/office/powerpoint/2010/main" val="714102562"/>
              </p:ext>
            </p:extLst>
          </p:nvPr>
        </p:nvGraphicFramePr>
        <p:xfrm>
          <a:off x="4472474" y="1957789"/>
          <a:ext cx="3038669" cy="3209544"/>
        </p:xfrm>
        <a:graphic>
          <a:graphicData uri="http://schemas.openxmlformats.org/drawingml/2006/table">
            <a:tbl>
              <a:tblPr>
                <a:tableStyleId>{5C22544A-7EE6-4342-B048-85BDC9FD1C3A}</a:tableStyleId>
              </a:tblPr>
              <a:tblGrid>
                <a:gridCol w="1909665">
                  <a:extLst>
                    <a:ext uri="{9D8B030D-6E8A-4147-A177-3AD203B41FA5}">
                      <a16:colId xmlns:a16="http://schemas.microsoft.com/office/drawing/2014/main" val="3593110862"/>
                    </a:ext>
                  </a:extLst>
                </a:gridCol>
                <a:gridCol w="1129004">
                  <a:extLst>
                    <a:ext uri="{9D8B030D-6E8A-4147-A177-3AD203B41FA5}">
                      <a16:colId xmlns:a16="http://schemas.microsoft.com/office/drawing/2014/main" val="242284296"/>
                    </a:ext>
                  </a:extLst>
                </a:gridCol>
              </a:tblGrid>
              <a:tr h="0">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836339508"/>
                  </a:ext>
                </a:extLst>
              </a:tr>
              <a:tr h="0">
                <a:tc>
                  <a:txBody>
                    <a:bodyPr/>
                    <a:lstStyle/>
                    <a:p>
                      <a:pPr algn="ctr">
                        <a:lnSpc>
                          <a:spcPct val="150000"/>
                        </a:lnSpc>
                        <a:spcAft>
                          <a:spcPts val="0"/>
                        </a:spcAft>
                      </a:pPr>
                      <a:r>
                        <a:rPr lang="en-US" sz="1300">
                          <a:effectLst/>
                        </a:rPr>
                        <a:t>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227821487"/>
                  </a:ext>
                </a:extLst>
              </a:tr>
              <a:tr h="0">
                <a:tc>
                  <a:txBody>
                    <a:bodyPr/>
                    <a:lstStyle/>
                    <a:p>
                      <a:pPr algn="ctr">
                        <a:lnSpc>
                          <a:spcPct val="150000"/>
                        </a:lnSpc>
                        <a:spcAft>
                          <a:spcPts val="0"/>
                        </a:spcAft>
                      </a:pPr>
                      <a:r>
                        <a:rPr lang="en-US" sz="1300" b="1">
                          <a:effectLst/>
                        </a:rPr>
                        <a:t>SVM</a:t>
                      </a:r>
                      <a:endParaRPr lang="en-US" sz="1100" b="1">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0.67</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43752576"/>
                  </a:ext>
                </a:extLst>
              </a:tr>
              <a:tr h="0">
                <a:tc>
                  <a:txBody>
                    <a:bodyPr/>
                    <a:lstStyle/>
                    <a:p>
                      <a:pPr algn="ctr">
                        <a:lnSpc>
                          <a:spcPct val="150000"/>
                        </a:lnSpc>
                        <a:spcAft>
                          <a:spcPts val="0"/>
                        </a:spcAft>
                      </a:pPr>
                      <a:r>
                        <a:rPr lang="en-US" sz="1300" dirty="0">
                          <a:effectLst/>
                        </a:rPr>
                        <a:t>Decision Tree</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58865254"/>
                  </a:ext>
                </a:extLst>
              </a:tr>
              <a:tr h="0">
                <a:tc>
                  <a:txBody>
                    <a:bodyPr/>
                    <a:lstStyle/>
                    <a:p>
                      <a:pPr algn="ctr">
                        <a:lnSpc>
                          <a:spcPct val="150000"/>
                        </a:lnSpc>
                        <a:spcAft>
                          <a:spcPts val="0"/>
                        </a:spcAft>
                      </a:pPr>
                      <a:r>
                        <a:rPr lang="en-US" sz="1300">
                          <a:effectLst/>
                        </a:rPr>
                        <a:t>Random Forest</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0.64</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389583717"/>
                  </a:ext>
                </a:extLst>
              </a:tr>
              <a:tr h="0">
                <a:tc>
                  <a:txBody>
                    <a:bodyPr/>
                    <a:lstStyle/>
                    <a:p>
                      <a:pPr algn="ctr">
                        <a:lnSpc>
                          <a:spcPct val="150000"/>
                        </a:lnSpc>
                        <a:spcAft>
                          <a:spcPts val="0"/>
                        </a:spcAft>
                      </a:pPr>
                      <a:r>
                        <a:rPr lang="en-US" sz="1300">
                          <a:effectLst/>
                        </a:rPr>
                        <a:t>kNN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11991800"/>
                  </a:ext>
                </a:extLst>
              </a:tr>
              <a:tr h="0">
                <a:tc>
                  <a:txBody>
                    <a:bodyPr/>
                    <a:lstStyle/>
                    <a:p>
                      <a:pPr algn="ctr">
                        <a:lnSpc>
                          <a:spcPct val="150000"/>
                        </a:lnSpc>
                        <a:spcAft>
                          <a:spcPts val="0"/>
                        </a:spcAft>
                      </a:pPr>
                      <a:r>
                        <a:rPr lang="en-US" sz="1300">
                          <a:effectLst/>
                        </a:rPr>
                        <a:t>Naïve Bayes</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0.64</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82616166"/>
                  </a:ext>
                </a:extLst>
              </a:tr>
              <a:tr h="0">
                <a:tc>
                  <a:txBody>
                    <a:bodyPr/>
                    <a:lstStyle/>
                    <a:p>
                      <a:pPr algn="ctr">
                        <a:lnSpc>
                          <a:spcPct val="150000"/>
                        </a:lnSpc>
                        <a:spcAft>
                          <a:spcPts val="0"/>
                        </a:spcAft>
                      </a:pPr>
                      <a:r>
                        <a:rPr lang="en-US" sz="1300" b="1" dirty="0">
                          <a:effectLst/>
                        </a:rPr>
                        <a:t>MLP</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0.70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986147631"/>
                  </a:ext>
                </a:extLst>
              </a:tr>
              <a:tr h="0">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0.54</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904073017"/>
                  </a:ext>
                </a:extLst>
              </a:tr>
            </a:tbl>
          </a:graphicData>
        </a:graphic>
      </p:graphicFrame>
      <p:sp>
        <p:nvSpPr>
          <p:cNvPr id="13" name="TextBox 12">
            <a:extLst>
              <a:ext uri="{FF2B5EF4-FFF2-40B4-BE49-F238E27FC236}">
                <a16:creationId xmlns:a16="http://schemas.microsoft.com/office/drawing/2014/main" id="{DA789E5D-07C3-274F-04D6-218146E0E92D}"/>
              </a:ext>
            </a:extLst>
          </p:cNvPr>
          <p:cNvSpPr txBox="1"/>
          <p:nvPr/>
        </p:nvSpPr>
        <p:spPr>
          <a:xfrm>
            <a:off x="-1022535" y="5493884"/>
            <a:ext cx="6097554" cy="772712"/>
          </a:xfrm>
          <a:prstGeom prst="rect">
            <a:avLst/>
          </a:prstGeom>
          <a:noFill/>
        </p:spPr>
        <p:txBody>
          <a:bodyPr wrap="square">
            <a:spAutoFit/>
          </a:bodyPr>
          <a:lstStyle/>
          <a:p>
            <a:pPr algn="ctr">
              <a:lnSpc>
                <a:spcPct val="107000"/>
              </a:lnSpc>
              <a:spcAft>
                <a:spcPts val="800"/>
              </a:spcAft>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nhị</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p>
          <a:p>
            <a:pPr algn="ctr">
              <a:lnSpc>
                <a:spcPct val="107000"/>
              </a:lnSpc>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1)</a:t>
            </a:r>
            <a:endParaRPr lang="en-US" sz="1400" dirty="0">
              <a:solidFill>
                <a:schemeClr val="accent2">
                  <a:lumMod val="60000"/>
                  <a:lumOff val="40000"/>
                </a:schemeClr>
              </a:solidFill>
              <a:effectLst/>
              <a:cs typeface="Cordia New" panose="020B0304020202020204" pitchFamily="34" charset="-34"/>
            </a:endParaRPr>
          </a:p>
        </p:txBody>
      </p:sp>
      <p:sp>
        <p:nvSpPr>
          <p:cNvPr id="15" name="TextBox 14">
            <a:extLst>
              <a:ext uri="{FF2B5EF4-FFF2-40B4-BE49-F238E27FC236}">
                <a16:creationId xmlns:a16="http://schemas.microsoft.com/office/drawing/2014/main" id="{E5ED5E42-E14B-A375-8ADE-CFDBE89D377B}"/>
              </a:ext>
            </a:extLst>
          </p:cNvPr>
          <p:cNvSpPr txBox="1"/>
          <p:nvPr/>
        </p:nvSpPr>
        <p:spPr>
          <a:xfrm>
            <a:off x="2943031" y="5542363"/>
            <a:ext cx="6097554" cy="772712"/>
          </a:xfrm>
          <a:prstGeom prst="rect">
            <a:avLst/>
          </a:prstGeom>
          <a:noFill/>
        </p:spPr>
        <p:txBody>
          <a:bodyPr wrap="square">
            <a:spAutoFit/>
          </a:bodyPr>
          <a:lstStyle/>
          <a:p>
            <a:pPr algn="ctr">
              <a:lnSpc>
                <a:spcPct val="107000"/>
              </a:lnSpc>
              <a:spcAft>
                <a:spcPts val="800"/>
              </a:spcAft>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p>
          <a:p>
            <a:pPr algn="ctr">
              <a:lnSpc>
                <a:spcPct val="107000"/>
              </a:lnSpc>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2)</a:t>
            </a:r>
            <a:endParaRPr lang="en-US" sz="1400" dirty="0">
              <a:solidFill>
                <a:schemeClr val="accent2">
                  <a:lumMod val="60000"/>
                  <a:lumOff val="40000"/>
                </a:schemeClr>
              </a:solidFill>
              <a:effectLst/>
              <a:cs typeface="Cordia New" panose="020B0304020202020204" pitchFamily="34" charset="-34"/>
            </a:endParaRPr>
          </a:p>
        </p:txBody>
      </p:sp>
      <p:graphicFrame>
        <p:nvGraphicFramePr>
          <p:cNvPr id="16" name="Table 15">
            <a:extLst>
              <a:ext uri="{FF2B5EF4-FFF2-40B4-BE49-F238E27FC236}">
                <a16:creationId xmlns:a16="http://schemas.microsoft.com/office/drawing/2014/main" id="{9509DA99-F1A2-04F5-569D-2C6BF7A3D6CA}"/>
              </a:ext>
            </a:extLst>
          </p:cNvPr>
          <p:cNvGraphicFramePr>
            <a:graphicFrameLocks noGrp="1"/>
          </p:cNvGraphicFramePr>
          <p:nvPr>
            <p:extLst>
              <p:ext uri="{D42A27DB-BD31-4B8C-83A1-F6EECF244321}">
                <p14:modId xmlns:p14="http://schemas.microsoft.com/office/powerpoint/2010/main" val="455142619"/>
              </p:ext>
            </p:extLst>
          </p:nvPr>
        </p:nvGraphicFramePr>
        <p:xfrm>
          <a:off x="8789437" y="1957789"/>
          <a:ext cx="3008453" cy="3209544"/>
        </p:xfrm>
        <a:graphic>
          <a:graphicData uri="http://schemas.openxmlformats.org/drawingml/2006/table">
            <a:tbl>
              <a:tblPr>
                <a:tableStyleId>{5C22544A-7EE6-4342-B048-85BDC9FD1C3A}</a:tableStyleId>
              </a:tblPr>
              <a:tblGrid>
                <a:gridCol w="1822678">
                  <a:extLst>
                    <a:ext uri="{9D8B030D-6E8A-4147-A177-3AD203B41FA5}">
                      <a16:colId xmlns:a16="http://schemas.microsoft.com/office/drawing/2014/main" val="2491202757"/>
                    </a:ext>
                  </a:extLst>
                </a:gridCol>
                <a:gridCol w="1185775">
                  <a:extLst>
                    <a:ext uri="{9D8B030D-6E8A-4147-A177-3AD203B41FA5}">
                      <a16:colId xmlns:a16="http://schemas.microsoft.com/office/drawing/2014/main" val="3806714816"/>
                    </a:ext>
                  </a:extLst>
                </a:gridCol>
              </a:tblGrid>
              <a:tr h="0">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907873473"/>
                  </a:ext>
                </a:extLst>
              </a:tr>
              <a:tr h="0">
                <a:tc>
                  <a:txBody>
                    <a:bodyPr/>
                    <a:lstStyle/>
                    <a:p>
                      <a:pPr algn="ctr">
                        <a:lnSpc>
                          <a:spcPct val="150000"/>
                        </a:lnSpc>
                        <a:spcAft>
                          <a:spcPts val="0"/>
                        </a:spcAft>
                      </a:pPr>
                      <a:r>
                        <a:rPr lang="en-US" sz="1300" b="1" dirty="0">
                          <a:effectLst/>
                        </a:rPr>
                        <a:t>Logistic Regression</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0.66</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75169117"/>
                  </a:ext>
                </a:extLst>
              </a:tr>
              <a:tr h="0">
                <a:tc>
                  <a:txBody>
                    <a:bodyPr/>
                    <a:lstStyle/>
                    <a:p>
                      <a:pPr algn="ctr">
                        <a:lnSpc>
                          <a:spcPct val="150000"/>
                        </a:lnSpc>
                        <a:spcAft>
                          <a:spcPts val="0"/>
                        </a:spcAft>
                      </a:pPr>
                      <a:r>
                        <a:rPr lang="en-US" sz="1300" b="1" dirty="0">
                          <a:effectLst/>
                        </a:rPr>
                        <a:t>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0.68</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54061910"/>
                  </a:ext>
                </a:extLst>
              </a:tr>
              <a:tr h="0">
                <a:tc>
                  <a:txBody>
                    <a:bodyPr/>
                    <a:lstStyle/>
                    <a:p>
                      <a:pPr algn="ctr">
                        <a:lnSpc>
                          <a:spcPct val="150000"/>
                        </a:lnSpc>
                        <a:spcAft>
                          <a:spcPts val="0"/>
                        </a:spcAft>
                      </a:pPr>
                      <a:r>
                        <a:rPr lang="en-US" sz="1300">
                          <a:effectLst/>
                        </a:rPr>
                        <a:t>Decision Tree</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192894445"/>
                  </a:ext>
                </a:extLst>
              </a:tr>
              <a:tr h="0">
                <a:tc>
                  <a:txBody>
                    <a:bodyPr/>
                    <a:lstStyle/>
                    <a:p>
                      <a:pPr algn="ctr">
                        <a:lnSpc>
                          <a:spcPct val="150000"/>
                        </a:lnSpc>
                        <a:spcAft>
                          <a:spcPts val="0"/>
                        </a:spcAft>
                      </a:pPr>
                      <a:r>
                        <a:rPr lang="en-US" sz="1300">
                          <a:effectLst/>
                        </a:rPr>
                        <a:t>Random Forest</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0.65</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031316478"/>
                  </a:ext>
                </a:extLst>
              </a:tr>
              <a:tr h="0">
                <a:tc>
                  <a:txBody>
                    <a:bodyPr/>
                    <a:lstStyle/>
                    <a:p>
                      <a:pPr algn="ctr">
                        <a:lnSpc>
                          <a:spcPct val="150000"/>
                        </a:lnSpc>
                        <a:spcAft>
                          <a:spcPts val="0"/>
                        </a:spcAft>
                      </a:pPr>
                      <a:r>
                        <a:rPr lang="en-US" sz="1300">
                          <a:effectLst/>
                        </a:rPr>
                        <a:t>kNN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0.65</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289379626"/>
                  </a:ext>
                </a:extLst>
              </a:tr>
              <a:tr h="0">
                <a:tc>
                  <a:txBody>
                    <a:bodyPr/>
                    <a:lstStyle/>
                    <a:p>
                      <a:pPr algn="ctr">
                        <a:lnSpc>
                          <a:spcPct val="150000"/>
                        </a:lnSpc>
                        <a:spcAft>
                          <a:spcPts val="0"/>
                        </a:spcAft>
                      </a:pPr>
                      <a:r>
                        <a:rPr lang="en-US" sz="1300">
                          <a:effectLst/>
                        </a:rPr>
                        <a:t>Naïve Bayes</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0.62</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722920867"/>
                  </a:ext>
                </a:extLst>
              </a:tr>
              <a:tr h="0">
                <a:tc>
                  <a:txBody>
                    <a:bodyPr/>
                    <a:lstStyle/>
                    <a:p>
                      <a:pPr algn="ctr">
                        <a:lnSpc>
                          <a:spcPct val="150000"/>
                        </a:lnSpc>
                        <a:spcAft>
                          <a:spcPts val="0"/>
                        </a:spcAft>
                      </a:pPr>
                      <a:r>
                        <a:rPr lang="en-US" sz="1300">
                          <a:effectLst/>
                        </a:rPr>
                        <a:t>MLP</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0.63</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27342253"/>
                  </a:ext>
                </a:extLst>
              </a:tr>
              <a:tr h="0">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0.40</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46365053"/>
                  </a:ext>
                </a:extLst>
              </a:tr>
            </a:tbl>
          </a:graphicData>
        </a:graphic>
      </p:graphicFrame>
      <p:sp>
        <p:nvSpPr>
          <p:cNvPr id="18" name="TextBox 17">
            <a:extLst>
              <a:ext uri="{FF2B5EF4-FFF2-40B4-BE49-F238E27FC236}">
                <a16:creationId xmlns:a16="http://schemas.microsoft.com/office/drawing/2014/main" id="{EE544EA9-DC55-CBAD-2066-59393AB1EE0B}"/>
              </a:ext>
            </a:extLst>
          </p:cNvPr>
          <p:cNvSpPr txBox="1"/>
          <p:nvPr/>
        </p:nvSpPr>
        <p:spPr>
          <a:xfrm>
            <a:off x="7729764" y="5493884"/>
            <a:ext cx="4833257" cy="772712"/>
          </a:xfrm>
          <a:prstGeom prst="rect">
            <a:avLst/>
          </a:prstGeom>
          <a:noFill/>
        </p:spPr>
        <p:txBody>
          <a:bodyPr wrap="square">
            <a:spAutoFit/>
          </a:bodyPr>
          <a:lstStyle/>
          <a:p>
            <a:pPr algn="ctr">
              <a:lnSpc>
                <a:spcPct val="107000"/>
              </a:lnSpc>
              <a:spcAft>
                <a:spcPts val="800"/>
              </a:spcAft>
            </a:pPr>
            <a:r>
              <a:rPr lang="en-US" sz="1800" dirty="0">
                <a:solidFill>
                  <a:schemeClr val="accent2">
                    <a:lumMod val="75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quả</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mô</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hình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lớp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p>
          <a:p>
            <a:pPr algn="ctr">
              <a:lnSpc>
                <a:spcPct val="107000"/>
              </a:lnSpc>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giai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đoạn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2)</a:t>
            </a:r>
            <a:endParaRPr lang="en-US" sz="1400" dirty="0">
              <a:solidFill>
                <a:schemeClr val="accent2">
                  <a:lumMod val="60000"/>
                  <a:lumOff val="40000"/>
                </a:schemeClr>
              </a:solidFill>
              <a:effectLst/>
              <a:cs typeface="Cordia New" panose="020B0304020202020204" pitchFamily="34" charset="-34"/>
            </a:endParaRPr>
          </a:p>
        </p:txBody>
      </p:sp>
    </p:spTree>
    <p:extLst>
      <p:ext uri="{BB962C8B-B14F-4D97-AF65-F5344CB8AC3E}">
        <p14:creationId xmlns:p14="http://schemas.microsoft.com/office/powerpoint/2010/main" val="297792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35</a:t>
            </a:fld>
            <a:endParaRPr lang="en-US" dirty="0"/>
          </a:p>
        </p:txBody>
      </p:sp>
      <p:sp>
        <p:nvSpPr>
          <p:cNvPr id="4" name="TextBox 3">
            <a:extLst>
              <a:ext uri="{FF2B5EF4-FFF2-40B4-BE49-F238E27FC236}">
                <a16:creationId xmlns:a16="http://schemas.microsoft.com/office/drawing/2014/main" id="{A27541A4-66D6-934A-A6CD-A0A8F444DB70}"/>
              </a:ext>
            </a:extLst>
          </p:cNvPr>
          <p:cNvSpPr txBox="1"/>
          <p:nvPr/>
        </p:nvSpPr>
        <p:spPr>
          <a:xfrm>
            <a:off x="444500" y="2400390"/>
            <a:ext cx="6792684" cy="1492716"/>
          </a:xfrm>
          <a:prstGeom prst="rect">
            <a:avLst/>
          </a:prstGeom>
          <a:noFill/>
        </p:spPr>
        <p:txBody>
          <a:bodyPr wrap="square">
            <a:spAutoFit/>
          </a:bodyPr>
          <a:lstStyle/>
          <a:p>
            <a:pPr marL="285750" lvl="0" indent="-285750" algn="just">
              <a:lnSpc>
                <a:spcPct val="150000"/>
              </a:lnSpc>
              <a:spcAft>
                <a:spcPts val="800"/>
              </a:spcAft>
              <a:buFont typeface="Arial" panose="020B0604020202020204" pitchFamily="34" charset="0"/>
              <a:buChar char="•"/>
            </a:pP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Models 1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phân</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lớp</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nhị</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phân</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SVM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và</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Logistic Regression.</a:t>
            </a:r>
            <a:endParaRPr lang="en-US" sz="1400" dirty="0">
              <a:solidFill>
                <a:schemeClr val="accent2">
                  <a:lumMod val="60000"/>
                  <a:lumOff val="40000"/>
                </a:schemeClr>
              </a:solidFill>
              <a:cs typeface="Cordia New" panose="020B0304020202020204" pitchFamily="34" charset="-34"/>
            </a:endParaRPr>
          </a:p>
          <a:p>
            <a:pPr marL="285750" lvl="0" indent="-285750" algn="just">
              <a:lnSpc>
                <a:spcPct val="150000"/>
              </a:lnSpc>
              <a:spcAft>
                <a:spcPts val="800"/>
              </a:spcAft>
              <a:buFont typeface="Arial" panose="020B0604020202020204" pitchFamily="34" charset="0"/>
              <a:buChar char="•"/>
            </a:pP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Models 2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phân</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lớp</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tích</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cực</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MLP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và</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SVM.</a:t>
            </a:r>
            <a:endParaRPr lang="en-US" sz="1400" dirty="0">
              <a:solidFill>
                <a:schemeClr val="accent2">
                  <a:lumMod val="60000"/>
                  <a:lumOff val="40000"/>
                </a:schemeClr>
              </a:solidFill>
              <a:cs typeface="Cordia New" panose="020B0304020202020204" pitchFamily="34" charset="-34"/>
            </a:endParaRPr>
          </a:p>
          <a:p>
            <a:pPr marL="285750" lvl="0" indent="-285750" algn="just">
              <a:lnSpc>
                <a:spcPct val="150000"/>
              </a:lnSpc>
              <a:spcAft>
                <a:spcPts val="800"/>
              </a:spcAft>
              <a:buFont typeface="Arial" panose="020B0604020202020204" pitchFamily="34" charset="0"/>
              <a:buChar char="•"/>
            </a:pP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Models 3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phân</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lớp</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tiêu</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cực</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SVM </a:t>
            </a:r>
            <a:r>
              <a:rPr lang="en-US" sz="1800" dirty="0" err="1">
                <a:solidFill>
                  <a:schemeClr val="accent2">
                    <a:lumMod val="60000"/>
                    <a:lumOff val="40000"/>
                  </a:schemeClr>
                </a:solidFill>
                <a:effectLst/>
                <a:ea typeface="Calibri" panose="020F0502020204030204" pitchFamily="34" charset="0"/>
                <a:cs typeface="Times New Roman" panose="02020603050405020304" pitchFamily="18" charset="0"/>
              </a:rPr>
              <a:t>và</a:t>
            </a:r>
            <a:r>
              <a:rPr lang="en-US" sz="1800" dirty="0">
                <a:solidFill>
                  <a:schemeClr val="accent2">
                    <a:lumMod val="60000"/>
                    <a:lumOff val="40000"/>
                  </a:schemeClr>
                </a:solidFill>
                <a:effectLst/>
                <a:ea typeface="Calibri" panose="020F0502020204030204" pitchFamily="34" charset="0"/>
                <a:cs typeface="Times New Roman" panose="02020603050405020304" pitchFamily="18" charset="0"/>
              </a:rPr>
              <a:t> Logistic Regression</a:t>
            </a:r>
            <a:endParaRPr lang="en-US" sz="1400" dirty="0">
              <a:solidFill>
                <a:schemeClr val="accent2">
                  <a:lumMod val="60000"/>
                  <a:lumOff val="40000"/>
                </a:schemeClr>
              </a:solidFill>
              <a:effectLst/>
              <a:cs typeface="Cordia New" panose="020B0304020202020204" pitchFamily="34" charset="-34"/>
            </a:endParaRPr>
          </a:p>
        </p:txBody>
      </p:sp>
    </p:spTree>
    <p:extLst>
      <p:ext uri="{BB962C8B-B14F-4D97-AF65-F5344CB8AC3E}">
        <p14:creationId xmlns:p14="http://schemas.microsoft.com/office/powerpoint/2010/main" val="3820354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36</a:t>
            </a:fld>
            <a:endParaRPr lang="en-US" dirty="0"/>
          </a:p>
        </p:txBody>
      </p:sp>
      <p:graphicFrame>
        <p:nvGraphicFramePr>
          <p:cNvPr id="7" name="Table 6">
            <a:extLst>
              <a:ext uri="{FF2B5EF4-FFF2-40B4-BE49-F238E27FC236}">
                <a16:creationId xmlns:a16="http://schemas.microsoft.com/office/drawing/2014/main" id="{2417893D-7BFC-88FA-EED9-BA54FFD4A77D}"/>
              </a:ext>
            </a:extLst>
          </p:cNvPr>
          <p:cNvGraphicFramePr>
            <a:graphicFrameLocks noGrp="1"/>
          </p:cNvGraphicFramePr>
          <p:nvPr/>
        </p:nvGraphicFramePr>
        <p:xfrm>
          <a:off x="3281362" y="2091993"/>
          <a:ext cx="5540375" cy="3209544"/>
        </p:xfrm>
        <a:graphic>
          <a:graphicData uri="http://schemas.openxmlformats.org/drawingml/2006/table">
            <a:tbl>
              <a:tblPr>
                <a:tableStyleId>{5C22544A-7EE6-4342-B048-85BDC9FD1C3A}</a:tableStyleId>
              </a:tblPr>
              <a:tblGrid>
                <a:gridCol w="3849370">
                  <a:extLst>
                    <a:ext uri="{9D8B030D-6E8A-4147-A177-3AD203B41FA5}">
                      <a16:colId xmlns:a16="http://schemas.microsoft.com/office/drawing/2014/main" val="2555837668"/>
                    </a:ext>
                  </a:extLst>
                </a:gridCol>
                <a:gridCol w="1691005">
                  <a:extLst>
                    <a:ext uri="{9D8B030D-6E8A-4147-A177-3AD203B41FA5}">
                      <a16:colId xmlns:a16="http://schemas.microsoft.com/office/drawing/2014/main" val="1162847027"/>
                    </a:ext>
                  </a:extLst>
                </a:gridCol>
              </a:tblGrid>
              <a:tr h="0">
                <a:tc>
                  <a:txBody>
                    <a:bodyPr/>
                    <a:lstStyle/>
                    <a:p>
                      <a:pPr algn="ctr">
                        <a:lnSpc>
                          <a:spcPct val="150000"/>
                        </a:lnSpc>
                        <a:spcAft>
                          <a:spcPts val="0"/>
                        </a:spcAft>
                      </a:pPr>
                      <a:r>
                        <a:rPr lang="en-US" sz="1300" b="1" dirty="0">
                          <a:solidFill>
                            <a:schemeClr val="bg1"/>
                          </a:solidFill>
                          <a:effectLst/>
                        </a:rPr>
                        <a:t>Pipeline</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789290483"/>
                  </a:ext>
                </a:extLst>
              </a:tr>
              <a:tr h="0">
                <a:tc>
                  <a:txBody>
                    <a:bodyPr/>
                    <a:lstStyle/>
                    <a:p>
                      <a:pPr algn="ctr">
                        <a:lnSpc>
                          <a:spcPct val="150000"/>
                        </a:lnSpc>
                        <a:spcAft>
                          <a:spcPts val="0"/>
                        </a:spcAft>
                      </a:pPr>
                      <a:r>
                        <a:rPr lang="en-US" sz="1300" b="1" dirty="0">
                          <a:effectLst/>
                        </a:rPr>
                        <a:t>SVM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0.52</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17489628"/>
                  </a:ext>
                </a:extLst>
              </a:tr>
              <a:tr h="0">
                <a:tc>
                  <a:txBody>
                    <a:bodyPr/>
                    <a:lstStyle/>
                    <a:p>
                      <a:pPr algn="ctr">
                        <a:lnSpc>
                          <a:spcPct val="150000"/>
                        </a:lnSpc>
                        <a:spcAft>
                          <a:spcPts val="0"/>
                        </a:spcAft>
                      </a:pPr>
                      <a:r>
                        <a:rPr lang="en-US" sz="1300">
                          <a:effectLst/>
                        </a:rPr>
                        <a:t>SVM + MLP + 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367273186"/>
                  </a:ext>
                </a:extLst>
              </a:tr>
              <a:tr h="0">
                <a:tc>
                  <a:txBody>
                    <a:bodyPr/>
                    <a:lstStyle/>
                    <a:p>
                      <a:pPr algn="ctr">
                        <a:lnSpc>
                          <a:spcPct val="150000"/>
                        </a:lnSpc>
                        <a:spcAft>
                          <a:spcPts val="0"/>
                        </a:spcAft>
                      </a:pPr>
                      <a:r>
                        <a:rPr lang="en-US" sz="1300" dirty="0">
                          <a:effectLst/>
                        </a:rPr>
                        <a:t>SVM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518445687"/>
                  </a:ext>
                </a:extLst>
              </a:tr>
              <a:tr h="0">
                <a:tc>
                  <a:txBody>
                    <a:bodyPr/>
                    <a:lstStyle/>
                    <a:p>
                      <a:pPr algn="ctr">
                        <a:lnSpc>
                          <a:spcPct val="150000"/>
                        </a:lnSpc>
                        <a:spcAft>
                          <a:spcPts val="0"/>
                        </a:spcAft>
                      </a:pPr>
                      <a:r>
                        <a:rPr lang="en-US" sz="1300" dirty="0">
                          <a:effectLst/>
                        </a:rPr>
                        <a:t>SVM + SVM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0.50</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56573066"/>
                  </a:ext>
                </a:extLst>
              </a:tr>
              <a:tr h="0">
                <a:tc>
                  <a:txBody>
                    <a:bodyPr/>
                    <a:lstStyle/>
                    <a:p>
                      <a:pPr algn="ctr">
                        <a:lnSpc>
                          <a:spcPct val="150000"/>
                        </a:lnSpc>
                        <a:spcAft>
                          <a:spcPts val="0"/>
                        </a:spcAft>
                      </a:pPr>
                      <a:r>
                        <a:rPr lang="en-US" sz="1300" b="1" dirty="0">
                          <a:effectLst/>
                        </a:rPr>
                        <a:t>Logistic Regression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0.53</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92783288"/>
                  </a:ext>
                </a:extLst>
              </a:tr>
              <a:tr h="0">
                <a:tc>
                  <a:txBody>
                    <a:bodyPr/>
                    <a:lstStyle/>
                    <a:p>
                      <a:pPr algn="ctr">
                        <a:lnSpc>
                          <a:spcPct val="150000"/>
                        </a:lnSpc>
                        <a:spcAft>
                          <a:spcPts val="0"/>
                        </a:spcAft>
                      </a:pPr>
                      <a:r>
                        <a:rPr lang="en-US" sz="1300" dirty="0">
                          <a:effectLst/>
                        </a:rPr>
                        <a:t>Logistic Regression + MLP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0.52</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88887417"/>
                  </a:ext>
                </a:extLst>
              </a:tr>
              <a:tr h="0">
                <a:tc>
                  <a:txBody>
                    <a:bodyPr/>
                    <a:lstStyle/>
                    <a:p>
                      <a:pPr algn="ctr">
                        <a:lnSpc>
                          <a:spcPct val="150000"/>
                        </a:lnSpc>
                        <a:spcAft>
                          <a:spcPts val="0"/>
                        </a:spcAft>
                      </a:pPr>
                      <a:r>
                        <a:rPr lang="en-US" sz="1300" dirty="0">
                          <a:effectLst/>
                        </a:rPr>
                        <a:t>Logistic Regression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0.52</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39247701"/>
                  </a:ext>
                </a:extLst>
              </a:tr>
              <a:tr h="0">
                <a:tc>
                  <a:txBody>
                    <a:bodyPr/>
                    <a:lstStyle/>
                    <a:p>
                      <a:pPr algn="ctr">
                        <a:lnSpc>
                          <a:spcPct val="150000"/>
                        </a:lnSpc>
                        <a:spcAft>
                          <a:spcPts val="0"/>
                        </a:spcAft>
                      </a:pPr>
                      <a:r>
                        <a:rPr lang="en-US" sz="1300">
                          <a:effectLst/>
                        </a:rPr>
                        <a:t>Logistic Regression + SVM + 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0.51</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698268583"/>
                  </a:ext>
                </a:extLst>
              </a:tr>
            </a:tbl>
          </a:graphicData>
        </a:graphic>
      </p:graphicFrame>
      <p:sp>
        <p:nvSpPr>
          <p:cNvPr id="3" name="TextBox 2">
            <a:extLst>
              <a:ext uri="{FF2B5EF4-FFF2-40B4-BE49-F238E27FC236}">
                <a16:creationId xmlns:a16="http://schemas.microsoft.com/office/drawing/2014/main" id="{EBA1CB94-E87B-6783-5387-1B1E9323EF5E}"/>
              </a:ext>
            </a:extLst>
          </p:cNvPr>
          <p:cNvSpPr txBox="1"/>
          <p:nvPr/>
        </p:nvSpPr>
        <p:spPr>
          <a:xfrm>
            <a:off x="709201" y="5412604"/>
            <a:ext cx="10684695" cy="306109"/>
          </a:xfrm>
          <a:prstGeom prst="rect">
            <a:avLst/>
          </a:prstGeom>
          <a:noFill/>
        </p:spPr>
        <p:txBody>
          <a:bodyPr wrap="square">
            <a:spAutoFit/>
          </a:bodyPr>
          <a:lstStyle/>
          <a:p>
            <a:pPr algn="ctr">
              <a:lnSpc>
                <a:spcPct val="107000"/>
              </a:lnSpc>
              <a:spcAft>
                <a:spcPts val="800"/>
              </a:spcAft>
            </a:pPr>
            <a:r>
              <a:rPr lang="en-US" sz="1400" dirty="0" err="1">
                <a:solidFill>
                  <a:schemeClr val="accent2">
                    <a:lumMod val="60000"/>
                    <a:lumOff val="40000"/>
                  </a:schemeClr>
                </a:solidFill>
                <a:effectLst/>
                <a:cs typeface="Cordia New" panose="020B0304020202020204" pitchFamily="34" charset="-34"/>
              </a:rPr>
              <a:t>Kết</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quả</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tổng</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thể</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của</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cả</a:t>
            </a:r>
            <a:r>
              <a:rPr lang="en-US" sz="1400" dirty="0">
                <a:solidFill>
                  <a:schemeClr val="accent2">
                    <a:lumMod val="60000"/>
                    <a:lumOff val="40000"/>
                  </a:schemeClr>
                </a:solidFill>
                <a:effectLst/>
                <a:cs typeface="Cordia New" panose="020B0304020202020204" pitchFamily="34" charset="-34"/>
              </a:rPr>
              <a:t> pipeline</a:t>
            </a:r>
          </a:p>
        </p:txBody>
      </p:sp>
    </p:spTree>
    <p:extLst>
      <p:ext uri="{BB962C8B-B14F-4D97-AF65-F5344CB8AC3E}">
        <p14:creationId xmlns:p14="http://schemas.microsoft.com/office/powerpoint/2010/main" val="2051219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37</a:t>
            </a:fld>
            <a:endParaRPr lang="en-US" dirty="0"/>
          </a:p>
        </p:txBody>
      </p:sp>
      <p:graphicFrame>
        <p:nvGraphicFramePr>
          <p:cNvPr id="3" name="Table 2">
            <a:extLst>
              <a:ext uri="{FF2B5EF4-FFF2-40B4-BE49-F238E27FC236}">
                <a16:creationId xmlns:a16="http://schemas.microsoft.com/office/drawing/2014/main" id="{D7B57551-E5B6-26D9-CDCA-7B565494693D}"/>
              </a:ext>
            </a:extLst>
          </p:cNvPr>
          <p:cNvGraphicFramePr>
            <a:graphicFrameLocks noGrp="1"/>
          </p:cNvGraphicFramePr>
          <p:nvPr>
            <p:extLst>
              <p:ext uri="{D42A27DB-BD31-4B8C-83A1-F6EECF244321}">
                <p14:modId xmlns:p14="http://schemas.microsoft.com/office/powerpoint/2010/main" val="2986011269"/>
              </p:ext>
            </p:extLst>
          </p:nvPr>
        </p:nvGraphicFramePr>
        <p:xfrm>
          <a:off x="4117022" y="2243293"/>
          <a:ext cx="3957955" cy="3209544"/>
        </p:xfrm>
        <a:graphic>
          <a:graphicData uri="http://schemas.openxmlformats.org/drawingml/2006/table">
            <a:tbl>
              <a:tblPr>
                <a:tableStyleId>{5C22544A-7EE6-4342-B048-85BDC9FD1C3A}</a:tableStyleId>
              </a:tblPr>
              <a:tblGrid>
                <a:gridCol w="1978660">
                  <a:extLst>
                    <a:ext uri="{9D8B030D-6E8A-4147-A177-3AD203B41FA5}">
                      <a16:colId xmlns:a16="http://schemas.microsoft.com/office/drawing/2014/main" val="165348450"/>
                    </a:ext>
                  </a:extLst>
                </a:gridCol>
                <a:gridCol w="1979295">
                  <a:extLst>
                    <a:ext uri="{9D8B030D-6E8A-4147-A177-3AD203B41FA5}">
                      <a16:colId xmlns:a16="http://schemas.microsoft.com/office/drawing/2014/main" val="2702568454"/>
                    </a:ext>
                  </a:extLst>
                </a:gridCol>
              </a:tblGrid>
              <a:tr h="0">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090471547"/>
                  </a:ext>
                </a:extLst>
              </a:tr>
              <a:tr h="0">
                <a:tc>
                  <a:txBody>
                    <a:bodyPr/>
                    <a:lstStyle/>
                    <a:p>
                      <a:pPr algn="ctr">
                        <a:lnSpc>
                          <a:spcPct val="150000"/>
                        </a:lnSpc>
                        <a:spcAft>
                          <a:spcPts val="0"/>
                        </a:spcAft>
                      </a:pPr>
                      <a:r>
                        <a:rPr lang="en-US" sz="1300" b="1" dirty="0">
                          <a:effectLst/>
                        </a:rPr>
                        <a:t>Logistic Regression</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384993392"/>
                  </a:ext>
                </a:extLst>
              </a:tr>
              <a:tr h="0">
                <a:tc>
                  <a:txBody>
                    <a:bodyPr/>
                    <a:lstStyle/>
                    <a:p>
                      <a:pPr algn="ctr">
                        <a:lnSpc>
                          <a:spcPct val="150000"/>
                        </a:lnSpc>
                        <a:spcAft>
                          <a:spcPts val="0"/>
                        </a:spcAft>
                      </a:pPr>
                      <a:r>
                        <a:rPr lang="en-US" sz="1300" b="1" dirty="0">
                          <a:effectLst/>
                        </a:rPr>
                        <a:t>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722120417"/>
                  </a:ext>
                </a:extLst>
              </a:tr>
              <a:tr h="0">
                <a:tc>
                  <a:txBody>
                    <a:bodyPr/>
                    <a:lstStyle/>
                    <a:p>
                      <a:pPr algn="ctr">
                        <a:lnSpc>
                          <a:spcPct val="150000"/>
                        </a:lnSpc>
                        <a:spcAft>
                          <a:spcPts val="0"/>
                        </a:spcAft>
                      </a:pPr>
                      <a:r>
                        <a:rPr lang="en-US" sz="1300">
                          <a:effectLst/>
                        </a:rPr>
                        <a:t>Decision Tree</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0.38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67481245"/>
                  </a:ext>
                </a:extLst>
              </a:tr>
              <a:tr h="0">
                <a:tc>
                  <a:txBody>
                    <a:bodyPr/>
                    <a:lstStyle/>
                    <a:p>
                      <a:pPr algn="ctr">
                        <a:lnSpc>
                          <a:spcPct val="150000"/>
                        </a:lnSpc>
                        <a:spcAft>
                          <a:spcPts val="0"/>
                        </a:spcAft>
                      </a:pPr>
                      <a:r>
                        <a:rPr lang="en-US" sz="1300">
                          <a:effectLst/>
                        </a:rPr>
                        <a:t>Random Forest</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44156023"/>
                  </a:ext>
                </a:extLst>
              </a:tr>
              <a:tr h="0">
                <a:tc>
                  <a:txBody>
                    <a:bodyPr/>
                    <a:lstStyle/>
                    <a:p>
                      <a:pPr algn="ctr">
                        <a:lnSpc>
                          <a:spcPct val="150000"/>
                        </a:lnSpc>
                        <a:spcAft>
                          <a:spcPts val="0"/>
                        </a:spcAft>
                      </a:pPr>
                      <a:r>
                        <a:rPr lang="en-US" sz="1300">
                          <a:effectLst/>
                        </a:rPr>
                        <a:t>kNN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103234372"/>
                  </a:ext>
                </a:extLst>
              </a:tr>
              <a:tr h="0">
                <a:tc>
                  <a:txBody>
                    <a:bodyPr/>
                    <a:lstStyle/>
                    <a:p>
                      <a:pPr algn="ctr">
                        <a:lnSpc>
                          <a:spcPct val="150000"/>
                        </a:lnSpc>
                        <a:spcAft>
                          <a:spcPts val="0"/>
                        </a:spcAft>
                      </a:pPr>
                      <a:r>
                        <a:rPr lang="en-US" sz="1300">
                          <a:effectLst/>
                        </a:rPr>
                        <a:t>Naïve Bayes</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730867134"/>
                  </a:ext>
                </a:extLst>
              </a:tr>
              <a:tr h="0">
                <a:tc>
                  <a:txBody>
                    <a:bodyPr/>
                    <a:lstStyle/>
                    <a:p>
                      <a:pPr algn="ctr">
                        <a:lnSpc>
                          <a:spcPct val="150000"/>
                        </a:lnSpc>
                        <a:spcAft>
                          <a:spcPts val="0"/>
                        </a:spcAft>
                      </a:pPr>
                      <a:r>
                        <a:rPr lang="en-US" sz="1300">
                          <a:effectLst/>
                        </a:rPr>
                        <a:t>MLP</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857953720"/>
                  </a:ext>
                </a:extLst>
              </a:tr>
              <a:tr h="0">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0.28</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466119099"/>
                  </a:ext>
                </a:extLst>
              </a:tr>
            </a:tbl>
          </a:graphicData>
        </a:graphic>
      </p:graphicFrame>
      <p:sp>
        <p:nvSpPr>
          <p:cNvPr id="8" name="TextBox 7">
            <a:extLst>
              <a:ext uri="{FF2B5EF4-FFF2-40B4-BE49-F238E27FC236}">
                <a16:creationId xmlns:a16="http://schemas.microsoft.com/office/drawing/2014/main" id="{C6776A7C-BA77-AEA4-2A2C-1231E222F0AB}"/>
              </a:ext>
            </a:extLst>
          </p:cNvPr>
          <p:cNvSpPr txBox="1"/>
          <p:nvPr/>
        </p:nvSpPr>
        <p:spPr>
          <a:xfrm>
            <a:off x="444500" y="1655424"/>
            <a:ext cx="6097554" cy="373757"/>
          </a:xfrm>
          <a:prstGeom prst="rect">
            <a:avLst/>
          </a:prstGeom>
          <a:noFill/>
        </p:spPr>
        <p:txBody>
          <a:bodyPr wrap="square">
            <a:spAutoFit/>
          </a:bodyPr>
          <a:lstStyle/>
          <a:p>
            <a:pPr>
              <a:lnSpc>
                <a:spcPct val="107000"/>
              </a:lnSpc>
              <a:spcAft>
                <a:spcPts val="800"/>
              </a:spcAft>
            </a:pPr>
            <a:r>
              <a:rPr lang="en-US" sz="18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mô</a:t>
            </a:r>
            <a:r>
              <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hình</a:t>
            </a:r>
            <a:r>
              <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baseline:</a:t>
            </a:r>
            <a:endParaRPr lang="en-US" sz="1400" dirty="0">
              <a:solidFill>
                <a:schemeClr val="bg1"/>
              </a:solidFill>
              <a:effectLst/>
              <a:latin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794851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r>
              <a:rPr lang="en-US" dirty="0">
                <a:latin typeface="+mn-lt"/>
              </a:rPr>
              <a:t> </a:t>
            </a:r>
            <a:r>
              <a:rPr lang="en-US" dirty="0" err="1">
                <a:latin typeface="+mn-lt"/>
              </a:rPr>
              <a:t>với</a:t>
            </a:r>
            <a:r>
              <a:rPr lang="en-US" dirty="0">
                <a:latin typeface="+mn-lt"/>
              </a:rPr>
              <a:t> </a:t>
            </a:r>
            <a:r>
              <a:rPr lang="en-US" dirty="0" err="1">
                <a:latin typeface="+mn-lt"/>
              </a:rPr>
              <a:t>các</a:t>
            </a:r>
            <a:r>
              <a:rPr lang="en-US" dirty="0">
                <a:latin typeface="+mn-lt"/>
              </a:rPr>
              <a:t> </a:t>
            </a:r>
            <a:r>
              <a:rPr lang="en-US" dirty="0" err="1">
                <a:latin typeface="+mn-lt"/>
              </a:rPr>
              <a:t>mô</a:t>
            </a:r>
            <a:r>
              <a:rPr lang="en-US" dirty="0">
                <a:latin typeface="+mn-lt"/>
              </a:rPr>
              <a:t> </a:t>
            </a:r>
            <a:r>
              <a:rPr lang="en-US" dirty="0" err="1">
                <a:latin typeface="+mn-lt"/>
              </a:rPr>
              <a:t>hình</a:t>
            </a:r>
            <a:r>
              <a:rPr lang="en-US" dirty="0">
                <a:latin typeface="+mn-lt"/>
              </a:rPr>
              <a:t> baseline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38</a:t>
            </a:fld>
            <a:endParaRPr lang="en-US" dirty="0"/>
          </a:p>
        </p:txBody>
      </p:sp>
      <p:graphicFrame>
        <p:nvGraphicFramePr>
          <p:cNvPr id="7" name="Table 6">
            <a:extLst>
              <a:ext uri="{FF2B5EF4-FFF2-40B4-BE49-F238E27FC236}">
                <a16:creationId xmlns:a16="http://schemas.microsoft.com/office/drawing/2014/main" id="{2417893D-7BFC-88FA-EED9-BA54FFD4A77D}"/>
              </a:ext>
            </a:extLst>
          </p:cNvPr>
          <p:cNvGraphicFramePr>
            <a:graphicFrameLocks noGrp="1"/>
          </p:cNvGraphicFramePr>
          <p:nvPr>
            <p:extLst>
              <p:ext uri="{D42A27DB-BD31-4B8C-83A1-F6EECF244321}">
                <p14:modId xmlns:p14="http://schemas.microsoft.com/office/powerpoint/2010/main" val="2795405270"/>
              </p:ext>
            </p:extLst>
          </p:nvPr>
        </p:nvGraphicFramePr>
        <p:xfrm>
          <a:off x="1107122" y="2091993"/>
          <a:ext cx="5540375" cy="3209544"/>
        </p:xfrm>
        <a:graphic>
          <a:graphicData uri="http://schemas.openxmlformats.org/drawingml/2006/table">
            <a:tbl>
              <a:tblPr>
                <a:tableStyleId>{5C22544A-7EE6-4342-B048-85BDC9FD1C3A}</a:tableStyleId>
              </a:tblPr>
              <a:tblGrid>
                <a:gridCol w="3849370">
                  <a:extLst>
                    <a:ext uri="{9D8B030D-6E8A-4147-A177-3AD203B41FA5}">
                      <a16:colId xmlns:a16="http://schemas.microsoft.com/office/drawing/2014/main" val="2555837668"/>
                    </a:ext>
                  </a:extLst>
                </a:gridCol>
                <a:gridCol w="1691005">
                  <a:extLst>
                    <a:ext uri="{9D8B030D-6E8A-4147-A177-3AD203B41FA5}">
                      <a16:colId xmlns:a16="http://schemas.microsoft.com/office/drawing/2014/main" val="1162847027"/>
                    </a:ext>
                  </a:extLst>
                </a:gridCol>
              </a:tblGrid>
              <a:tr h="0">
                <a:tc>
                  <a:txBody>
                    <a:bodyPr/>
                    <a:lstStyle/>
                    <a:p>
                      <a:pPr algn="ctr">
                        <a:lnSpc>
                          <a:spcPct val="150000"/>
                        </a:lnSpc>
                        <a:spcAft>
                          <a:spcPts val="0"/>
                        </a:spcAft>
                      </a:pPr>
                      <a:r>
                        <a:rPr lang="en-US" sz="1300" b="1" dirty="0">
                          <a:solidFill>
                            <a:schemeClr val="bg1"/>
                          </a:solidFill>
                          <a:effectLst/>
                        </a:rPr>
                        <a:t>Pipeline</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789290483"/>
                  </a:ext>
                </a:extLst>
              </a:tr>
              <a:tr h="0">
                <a:tc>
                  <a:txBody>
                    <a:bodyPr/>
                    <a:lstStyle/>
                    <a:p>
                      <a:pPr algn="ctr">
                        <a:lnSpc>
                          <a:spcPct val="150000"/>
                        </a:lnSpc>
                        <a:spcAft>
                          <a:spcPts val="0"/>
                        </a:spcAft>
                      </a:pPr>
                      <a:r>
                        <a:rPr lang="en-US" sz="1300" b="1" dirty="0">
                          <a:effectLst/>
                        </a:rPr>
                        <a:t>SVM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0.52</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17489628"/>
                  </a:ext>
                </a:extLst>
              </a:tr>
              <a:tr h="0">
                <a:tc>
                  <a:txBody>
                    <a:bodyPr/>
                    <a:lstStyle/>
                    <a:p>
                      <a:pPr algn="ctr">
                        <a:lnSpc>
                          <a:spcPct val="150000"/>
                        </a:lnSpc>
                        <a:spcAft>
                          <a:spcPts val="0"/>
                        </a:spcAft>
                      </a:pPr>
                      <a:r>
                        <a:rPr lang="en-US" sz="1300">
                          <a:effectLst/>
                        </a:rPr>
                        <a:t>SVM + MLP + 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367273186"/>
                  </a:ext>
                </a:extLst>
              </a:tr>
              <a:tr h="0">
                <a:tc>
                  <a:txBody>
                    <a:bodyPr/>
                    <a:lstStyle/>
                    <a:p>
                      <a:pPr algn="ctr">
                        <a:lnSpc>
                          <a:spcPct val="150000"/>
                        </a:lnSpc>
                        <a:spcAft>
                          <a:spcPts val="0"/>
                        </a:spcAft>
                      </a:pPr>
                      <a:r>
                        <a:rPr lang="en-US" sz="1300" dirty="0">
                          <a:effectLst/>
                        </a:rPr>
                        <a:t>SVM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518445687"/>
                  </a:ext>
                </a:extLst>
              </a:tr>
              <a:tr h="0">
                <a:tc>
                  <a:txBody>
                    <a:bodyPr/>
                    <a:lstStyle/>
                    <a:p>
                      <a:pPr algn="ctr">
                        <a:lnSpc>
                          <a:spcPct val="150000"/>
                        </a:lnSpc>
                        <a:spcAft>
                          <a:spcPts val="0"/>
                        </a:spcAft>
                      </a:pPr>
                      <a:r>
                        <a:rPr lang="en-US" sz="1300" dirty="0">
                          <a:effectLst/>
                        </a:rPr>
                        <a:t>SVM + SVM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0.50</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56573066"/>
                  </a:ext>
                </a:extLst>
              </a:tr>
              <a:tr h="0">
                <a:tc>
                  <a:txBody>
                    <a:bodyPr/>
                    <a:lstStyle/>
                    <a:p>
                      <a:pPr algn="ctr">
                        <a:lnSpc>
                          <a:spcPct val="150000"/>
                        </a:lnSpc>
                        <a:spcAft>
                          <a:spcPts val="0"/>
                        </a:spcAft>
                      </a:pPr>
                      <a:r>
                        <a:rPr lang="en-US" sz="1300" b="1" dirty="0">
                          <a:effectLst/>
                        </a:rPr>
                        <a:t>Logistic Regression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0.53</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92783288"/>
                  </a:ext>
                </a:extLst>
              </a:tr>
              <a:tr h="0">
                <a:tc>
                  <a:txBody>
                    <a:bodyPr/>
                    <a:lstStyle/>
                    <a:p>
                      <a:pPr algn="ctr">
                        <a:lnSpc>
                          <a:spcPct val="150000"/>
                        </a:lnSpc>
                        <a:spcAft>
                          <a:spcPts val="0"/>
                        </a:spcAft>
                      </a:pPr>
                      <a:r>
                        <a:rPr lang="en-US" sz="1300" dirty="0">
                          <a:effectLst/>
                        </a:rPr>
                        <a:t>Logistic Regression + MLP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0.52</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88887417"/>
                  </a:ext>
                </a:extLst>
              </a:tr>
              <a:tr h="0">
                <a:tc>
                  <a:txBody>
                    <a:bodyPr/>
                    <a:lstStyle/>
                    <a:p>
                      <a:pPr algn="ctr">
                        <a:lnSpc>
                          <a:spcPct val="150000"/>
                        </a:lnSpc>
                        <a:spcAft>
                          <a:spcPts val="0"/>
                        </a:spcAft>
                      </a:pPr>
                      <a:r>
                        <a:rPr lang="en-US" sz="1300" dirty="0">
                          <a:effectLst/>
                        </a:rPr>
                        <a:t>Logistic Regression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0.52</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39247701"/>
                  </a:ext>
                </a:extLst>
              </a:tr>
              <a:tr h="0">
                <a:tc>
                  <a:txBody>
                    <a:bodyPr/>
                    <a:lstStyle/>
                    <a:p>
                      <a:pPr algn="ctr">
                        <a:lnSpc>
                          <a:spcPct val="150000"/>
                        </a:lnSpc>
                        <a:spcAft>
                          <a:spcPts val="0"/>
                        </a:spcAft>
                      </a:pPr>
                      <a:r>
                        <a:rPr lang="en-US" sz="1300">
                          <a:effectLst/>
                        </a:rPr>
                        <a:t>Logistic Regression + SVM + 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0.51</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698268583"/>
                  </a:ext>
                </a:extLst>
              </a:tr>
            </a:tbl>
          </a:graphicData>
        </a:graphic>
      </p:graphicFrame>
      <p:graphicFrame>
        <p:nvGraphicFramePr>
          <p:cNvPr id="3" name="Table 2">
            <a:extLst>
              <a:ext uri="{FF2B5EF4-FFF2-40B4-BE49-F238E27FC236}">
                <a16:creationId xmlns:a16="http://schemas.microsoft.com/office/drawing/2014/main" id="{AEBF69C2-4002-46C0-F232-55CA37AE2988}"/>
              </a:ext>
            </a:extLst>
          </p:cNvPr>
          <p:cNvGraphicFramePr>
            <a:graphicFrameLocks noGrp="1"/>
          </p:cNvGraphicFramePr>
          <p:nvPr>
            <p:extLst>
              <p:ext uri="{D42A27DB-BD31-4B8C-83A1-F6EECF244321}">
                <p14:modId xmlns:p14="http://schemas.microsoft.com/office/powerpoint/2010/main" val="3404034839"/>
              </p:ext>
            </p:extLst>
          </p:nvPr>
        </p:nvGraphicFramePr>
        <p:xfrm>
          <a:off x="7497445" y="2091993"/>
          <a:ext cx="3957955" cy="3209544"/>
        </p:xfrm>
        <a:graphic>
          <a:graphicData uri="http://schemas.openxmlformats.org/drawingml/2006/table">
            <a:tbl>
              <a:tblPr>
                <a:tableStyleId>{5C22544A-7EE6-4342-B048-85BDC9FD1C3A}</a:tableStyleId>
              </a:tblPr>
              <a:tblGrid>
                <a:gridCol w="1978660">
                  <a:extLst>
                    <a:ext uri="{9D8B030D-6E8A-4147-A177-3AD203B41FA5}">
                      <a16:colId xmlns:a16="http://schemas.microsoft.com/office/drawing/2014/main" val="165348450"/>
                    </a:ext>
                  </a:extLst>
                </a:gridCol>
                <a:gridCol w="1979295">
                  <a:extLst>
                    <a:ext uri="{9D8B030D-6E8A-4147-A177-3AD203B41FA5}">
                      <a16:colId xmlns:a16="http://schemas.microsoft.com/office/drawing/2014/main" val="2702568454"/>
                    </a:ext>
                  </a:extLst>
                </a:gridCol>
              </a:tblGrid>
              <a:tr h="0">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090471547"/>
                  </a:ext>
                </a:extLst>
              </a:tr>
              <a:tr h="0">
                <a:tc>
                  <a:txBody>
                    <a:bodyPr/>
                    <a:lstStyle/>
                    <a:p>
                      <a:pPr algn="ctr">
                        <a:lnSpc>
                          <a:spcPct val="150000"/>
                        </a:lnSpc>
                        <a:spcAft>
                          <a:spcPts val="0"/>
                        </a:spcAft>
                      </a:pPr>
                      <a:r>
                        <a:rPr lang="en-US" sz="1300" b="1" dirty="0">
                          <a:effectLst/>
                        </a:rPr>
                        <a:t>Logistic Regression</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384993392"/>
                  </a:ext>
                </a:extLst>
              </a:tr>
              <a:tr h="0">
                <a:tc>
                  <a:txBody>
                    <a:bodyPr/>
                    <a:lstStyle/>
                    <a:p>
                      <a:pPr algn="ctr">
                        <a:lnSpc>
                          <a:spcPct val="150000"/>
                        </a:lnSpc>
                        <a:spcAft>
                          <a:spcPts val="0"/>
                        </a:spcAft>
                      </a:pPr>
                      <a:r>
                        <a:rPr lang="en-US" sz="1300" b="1" dirty="0">
                          <a:effectLst/>
                        </a:rPr>
                        <a:t>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722120417"/>
                  </a:ext>
                </a:extLst>
              </a:tr>
              <a:tr h="0">
                <a:tc>
                  <a:txBody>
                    <a:bodyPr/>
                    <a:lstStyle/>
                    <a:p>
                      <a:pPr algn="ctr">
                        <a:lnSpc>
                          <a:spcPct val="150000"/>
                        </a:lnSpc>
                        <a:spcAft>
                          <a:spcPts val="0"/>
                        </a:spcAft>
                      </a:pPr>
                      <a:r>
                        <a:rPr lang="en-US" sz="1300" dirty="0">
                          <a:effectLst/>
                        </a:rPr>
                        <a:t>Decision Tree</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0.38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67481245"/>
                  </a:ext>
                </a:extLst>
              </a:tr>
              <a:tr h="0">
                <a:tc>
                  <a:txBody>
                    <a:bodyPr/>
                    <a:lstStyle/>
                    <a:p>
                      <a:pPr algn="ctr">
                        <a:lnSpc>
                          <a:spcPct val="150000"/>
                        </a:lnSpc>
                        <a:spcAft>
                          <a:spcPts val="0"/>
                        </a:spcAft>
                      </a:pPr>
                      <a:r>
                        <a:rPr lang="en-US" sz="1300">
                          <a:effectLst/>
                        </a:rPr>
                        <a:t>Random Forest</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44156023"/>
                  </a:ext>
                </a:extLst>
              </a:tr>
              <a:tr h="0">
                <a:tc>
                  <a:txBody>
                    <a:bodyPr/>
                    <a:lstStyle/>
                    <a:p>
                      <a:pPr algn="ctr">
                        <a:lnSpc>
                          <a:spcPct val="150000"/>
                        </a:lnSpc>
                        <a:spcAft>
                          <a:spcPts val="0"/>
                        </a:spcAft>
                      </a:pPr>
                      <a:r>
                        <a:rPr lang="en-US" sz="1300">
                          <a:effectLst/>
                        </a:rPr>
                        <a:t>kNN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103234372"/>
                  </a:ext>
                </a:extLst>
              </a:tr>
              <a:tr h="0">
                <a:tc>
                  <a:txBody>
                    <a:bodyPr/>
                    <a:lstStyle/>
                    <a:p>
                      <a:pPr algn="ctr">
                        <a:lnSpc>
                          <a:spcPct val="150000"/>
                        </a:lnSpc>
                        <a:spcAft>
                          <a:spcPts val="0"/>
                        </a:spcAft>
                      </a:pPr>
                      <a:r>
                        <a:rPr lang="en-US" sz="1300">
                          <a:effectLst/>
                        </a:rPr>
                        <a:t>Naïve Bayes</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730867134"/>
                  </a:ext>
                </a:extLst>
              </a:tr>
              <a:tr h="0">
                <a:tc>
                  <a:txBody>
                    <a:bodyPr/>
                    <a:lstStyle/>
                    <a:p>
                      <a:pPr algn="ctr">
                        <a:lnSpc>
                          <a:spcPct val="150000"/>
                        </a:lnSpc>
                        <a:spcAft>
                          <a:spcPts val="0"/>
                        </a:spcAft>
                      </a:pPr>
                      <a:r>
                        <a:rPr lang="en-US" sz="1300">
                          <a:effectLst/>
                        </a:rPr>
                        <a:t>MLP</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857953720"/>
                  </a:ext>
                </a:extLst>
              </a:tr>
              <a:tr h="0">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0.28</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466119099"/>
                  </a:ext>
                </a:extLst>
              </a:tr>
            </a:tbl>
          </a:graphicData>
        </a:graphic>
      </p:graphicFrame>
      <p:sp>
        <p:nvSpPr>
          <p:cNvPr id="6" name="TextBox 5">
            <a:extLst>
              <a:ext uri="{FF2B5EF4-FFF2-40B4-BE49-F238E27FC236}">
                <a16:creationId xmlns:a16="http://schemas.microsoft.com/office/drawing/2014/main" id="{CD20207A-EDC1-7CA5-4993-1EAB271A2962}"/>
              </a:ext>
            </a:extLst>
          </p:cNvPr>
          <p:cNvSpPr txBox="1"/>
          <p:nvPr/>
        </p:nvSpPr>
        <p:spPr>
          <a:xfrm>
            <a:off x="-1465039" y="5349142"/>
            <a:ext cx="10684695" cy="306109"/>
          </a:xfrm>
          <a:prstGeom prst="rect">
            <a:avLst/>
          </a:prstGeom>
          <a:noFill/>
        </p:spPr>
        <p:txBody>
          <a:bodyPr wrap="square">
            <a:spAutoFit/>
          </a:bodyPr>
          <a:lstStyle/>
          <a:p>
            <a:pPr algn="ctr">
              <a:lnSpc>
                <a:spcPct val="107000"/>
              </a:lnSpc>
              <a:spcAft>
                <a:spcPts val="800"/>
              </a:spcAft>
            </a:pPr>
            <a:r>
              <a:rPr lang="en-US" sz="1400" dirty="0" err="1">
                <a:solidFill>
                  <a:schemeClr val="accent2">
                    <a:lumMod val="60000"/>
                    <a:lumOff val="40000"/>
                  </a:schemeClr>
                </a:solidFill>
                <a:effectLst/>
                <a:cs typeface="Cordia New" panose="020B0304020202020204" pitchFamily="34" charset="-34"/>
              </a:rPr>
              <a:t>Kết</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quả</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tổng</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thể</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của</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cả</a:t>
            </a:r>
            <a:r>
              <a:rPr lang="en-US" sz="1400" dirty="0">
                <a:solidFill>
                  <a:schemeClr val="accent2">
                    <a:lumMod val="60000"/>
                    <a:lumOff val="40000"/>
                  </a:schemeClr>
                </a:solidFill>
                <a:effectLst/>
                <a:cs typeface="Cordia New" panose="020B0304020202020204" pitchFamily="34" charset="-34"/>
              </a:rPr>
              <a:t> pipeline</a:t>
            </a:r>
          </a:p>
        </p:txBody>
      </p:sp>
      <p:sp>
        <p:nvSpPr>
          <p:cNvPr id="8" name="TextBox 7">
            <a:extLst>
              <a:ext uri="{FF2B5EF4-FFF2-40B4-BE49-F238E27FC236}">
                <a16:creationId xmlns:a16="http://schemas.microsoft.com/office/drawing/2014/main" id="{E65A4913-B489-90C3-976B-0BEA20B015D2}"/>
              </a:ext>
            </a:extLst>
          </p:cNvPr>
          <p:cNvSpPr txBox="1"/>
          <p:nvPr/>
        </p:nvSpPr>
        <p:spPr>
          <a:xfrm>
            <a:off x="4134074" y="5349141"/>
            <a:ext cx="10684695" cy="306109"/>
          </a:xfrm>
          <a:prstGeom prst="rect">
            <a:avLst/>
          </a:prstGeom>
          <a:noFill/>
        </p:spPr>
        <p:txBody>
          <a:bodyPr wrap="square">
            <a:spAutoFit/>
          </a:bodyPr>
          <a:lstStyle/>
          <a:p>
            <a:pPr algn="ctr">
              <a:lnSpc>
                <a:spcPct val="107000"/>
              </a:lnSpc>
              <a:spcAft>
                <a:spcPts val="800"/>
              </a:spcAft>
            </a:pPr>
            <a:r>
              <a:rPr lang="en-US" sz="1400" dirty="0" err="1">
                <a:solidFill>
                  <a:schemeClr val="accent2">
                    <a:lumMod val="60000"/>
                    <a:lumOff val="40000"/>
                  </a:schemeClr>
                </a:solidFill>
                <a:effectLst/>
                <a:cs typeface="Cordia New" panose="020B0304020202020204" pitchFamily="34" charset="-34"/>
              </a:rPr>
              <a:t>Kết</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quả</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của</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các</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mô</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hình</a:t>
            </a:r>
            <a:r>
              <a:rPr lang="en-US" sz="1400" dirty="0">
                <a:solidFill>
                  <a:schemeClr val="accent2">
                    <a:lumMod val="60000"/>
                    <a:lumOff val="40000"/>
                  </a:schemeClr>
                </a:solidFill>
                <a:effectLst/>
                <a:cs typeface="Cordia New" panose="020B0304020202020204" pitchFamily="34" charset="-34"/>
              </a:rPr>
              <a:t> baseline</a:t>
            </a:r>
          </a:p>
        </p:txBody>
      </p:sp>
    </p:spTree>
    <p:extLst>
      <p:ext uri="{BB962C8B-B14F-4D97-AF65-F5344CB8AC3E}">
        <p14:creationId xmlns:p14="http://schemas.microsoft.com/office/powerpoint/2010/main" val="2862975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vi-VN" dirty="0">
                <a:latin typeface="+mn-lt"/>
              </a:rPr>
              <a:t>Đánh giá kết quả và so sánh</a:t>
            </a:r>
            <a:r>
              <a:rPr lang="en-US" dirty="0">
                <a:latin typeface="+mn-lt"/>
              </a:rPr>
              <a:t> </a:t>
            </a:r>
            <a:r>
              <a:rPr lang="en-US" dirty="0" err="1">
                <a:latin typeface="+mn-lt"/>
              </a:rPr>
              <a:t>với</a:t>
            </a:r>
            <a:r>
              <a:rPr lang="en-US" dirty="0">
                <a:latin typeface="+mn-lt"/>
              </a:rPr>
              <a:t> </a:t>
            </a:r>
            <a:r>
              <a:rPr lang="en-US" dirty="0" err="1">
                <a:latin typeface="+mn-lt"/>
              </a:rPr>
              <a:t>các</a:t>
            </a:r>
            <a:r>
              <a:rPr lang="en-US" dirty="0">
                <a:latin typeface="+mn-lt"/>
              </a:rPr>
              <a:t> </a:t>
            </a:r>
            <a:r>
              <a:rPr lang="en-US" dirty="0" err="1">
                <a:latin typeface="+mn-lt"/>
              </a:rPr>
              <a:t>mô</a:t>
            </a:r>
            <a:r>
              <a:rPr lang="en-US" dirty="0">
                <a:latin typeface="+mn-lt"/>
              </a:rPr>
              <a:t> </a:t>
            </a:r>
            <a:r>
              <a:rPr lang="en-US" dirty="0" err="1">
                <a:latin typeface="+mn-lt"/>
              </a:rPr>
              <a:t>hình</a:t>
            </a:r>
            <a:r>
              <a:rPr lang="en-US" dirty="0">
                <a:latin typeface="+mn-lt"/>
              </a:rPr>
              <a:t> baseline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39</a:t>
            </a:fld>
            <a:endParaRPr lang="en-US" dirty="0"/>
          </a:p>
        </p:txBody>
      </p:sp>
      <p:graphicFrame>
        <p:nvGraphicFramePr>
          <p:cNvPr id="7" name="Table 6">
            <a:extLst>
              <a:ext uri="{FF2B5EF4-FFF2-40B4-BE49-F238E27FC236}">
                <a16:creationId xmlns:a16="http://schemas.microsoft.com/office/drawing/2014/main" id="{2417893D-7BFC-88FA-EED9-BA54FFD4A77D}"/>
              </a:ext>
            </a:extLst>
          </p:cNvPr>
          <p:cNvGraphicFramePr>
            <a:graphicFrameLocks noGrp="1"/>
          </p:cNvGraphicFramePr>
          <p:nvPr>
            <p:extLst>
              <p:ext uri="{D42A27DB-BD31-4B8C-83A1-F6EECF244321}">
                <p14:modId xmlns:p14="http://schemas.microsoft.com/office/powerpoint/2010/main" val="4157043207"/>
              </p:ext>
            </p:extLst>
          </p:nvPr>
        </p:nvGraphicFramePr>
        <p:xfrm>
          <a:off x="1133415" y="1962789"/>
          <a:ext cx="5540375" cy="3209544"/>
        </p:xfrm>
        <a:graphic>
          <a:graphicData uri="http://schemas.openxmlformats.org/drawingml/2006/table">
            <a:tbl>
              <a:tblPr>
                <a:tableStyleId>{5C22544A-7EE6-4342-B048-85BDC9FD1C3A}</a:tableStyleId>
              </a:tblPr>
              <a:tblGrid>
                <a:gridCol w="3849370">
                  <a:extLst>
                    <a:ext uri="{9D8B030D-6E8A-4147-A177-3AD203B41FA5}">
                      <a16:colId xmlns:a16="http://schemas.microsoft.com/office/drawing/2014/main" val="2555837668"/>
                    </a:ext>
                  </a:extLst>
                </a:gridCol>
                <a:gridCol w="1691005">
                  <a:extLst>
                    <a:ext uri="{9D8B030D-6E8A-4147-A177-3AD203B41FA5}">
                      <a16:colId xmlns:a16="http://schemas.microsoft.com/office/drawing/2014/main" val="1162847027"/>
                    </a:ext>
                  </a:extLst>
                </a:gridCol>
              </a:tblGrid>
              <a:tr h="0">
                <a:tc>
                  <a:txBody>
                    <a:bodyPr/>
                    <a:lstStyle/>
                    <a:p>
                      <a:pPr algn="ctr">
                        <a:lnSpc>
                          <a:spcPct val="150000"/>
                        </a:lnSpc>
                        <a:spcAft>
                          <a:spcPts val="0"/>
                        </a:spcAft>
                      </a:pPr>
                      <a:r>
                        <a:rPr lang="en-US" sz="1300" b="1" dirty="0">
                          <a:solidFill>
                            <a:schemeClr val="bg1"/>
                          </a:solidFill>
                          <a:effectLst/>
                        </a:rPr>
                        <a:t>Pipeline</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789290483"/>
                  </a:ext>
                </a:extLst>
              </a:tr>
              <a:tr h="0">
                <a:tc>
                  <a:txBody>
                    <a:bodyPr/>
                    <a:lstStyle/>
                    <a:p>
                      <a:pPr algn="ctr">
                        <a:lnSpc>
                          <a:spcPct val="150000"/>
                        </a:lnSpc>
                        <a:spcAft>
                          <a:spcPts val="0"/>
                        </a:spcAft>
                      </a:pPr>
                      <a:r>
                        <a:rPr lang="en-US" sz="1300" b="1" dirty="0">
                          <a:effectLst/>
                        </a:rPr>
                        <a:t>SVM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0.52</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17489628"/>
                  </a:ext>
                </a:extLst>
              </a:tr>
              <a:tr h="0">
                <a:tc>
                  <a:txBody>
                    <a:bodyPr/>
                    <a:lstStyle/>
                    <a:p>
                      <a:pPr algn="ctr">
                        <a:lnSpc>
                          <a:spcPct val="150000"/>
                        </a:lnSpc>
                        <a:spcAft>
                          <a:spcPts val="0"/>
                        </a:spcAft>
                      </a:pPr>
                      <a:r>
                        <a:rPr lang="en-US" sz="1300" dirty="0">
                          <a:effectLst/>
                        </a:rPr>
                        <a:t>SVM + MLP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367273186"/>
                  </a:ext>
                </a:extLst>
              </a:tr>
              <a:tr h="0">
                <a:tc>
                  <a:txBody>
                    <a:bodyPr/>
                    <a:lstStyle/>
                    <a:p>
                      <a:pPr algn="ctr">
                        <a:lnSpc>
                          <a:spcPct val="150000"/>
                        </a:lnSpc>
                        <a:spcAft>
                          <a:spcPts val="0"/>
                        </a:spcAft>
                      </a:pPr>
                      <a:r>
                        <a:rPr lang="en-US" sz="1300" dirty="0">
                          <a:effectLst/>
                        </a:rPr>
                        <a:t>SVM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0.51</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518445687"/>
                  </a:ext>
                </a:extLst>
              </a:tr>
              <a:tr h="0">
                <a:tc>
                  <a:txBody>
                    <a:bodyPr/>
                    <a:lstStyle/>
                    <a:p>
                      <a:pPr algn="ctr">
                        <a:lnSpc>
                          <a:spcPct val="150000"/>
                        </a:lnSpc>
                        <a:spcAft>
                          <a:spcPts val="0"/>
                        </a:spcAft>
                      </a:pPr>
                      <a:r>
                        <a:rPr lang="en-US" sz="1300" dirty="0">
                          <a:effectLst/>
                        </a:rPr>
                        <a:t>SVM + SVM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0.50</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56573066"/>
                  </a:ext>
                </a:extLst>
              </a:tr>
              <a:tr h="0">
                <a:tc>
                  <a:txBody>
                    <a:bodyPr/>
                    <a:lstStyle/>
                    <a:p>
                      <a:pPr algn="ctr">
                        <a:lnSpc>
                          <a:spcPct val="150000"/>
                        </a:lnSpc>
                        <a:spcAft>
                          <a:spcPts val="0"/>
                        </a:spcAft>
                      </a:pPr>
                      <a:r>
                        <a:rPr lang="en-US" sz="1300" b="1" dirty="0">
                          <a:effectLst/>
                        </a:rPr>
                        <a:t>Logistic Regression + MLP + 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0.53</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92783288"/>
                  </a:ext>
                </a:extLst>
              </a:tr>
              <a:tr h="0">
                <a:tc>
                  <a:txBody>
                    <a:bodyPr/>
                    <a:lstStyle/>
                    <a:p>
                      <a:pPr algn="ctr">
                        <a:lnSpc>
                          <a:spcPct val="150000"/>
                        </a:lnSpc>
                        <a:spcAft>
                          <a:spcPts val="0"/>
                        </a:spcAft>
                      </a:pPr>
                      <a:r>
                        <a:rPr lang="en-US" sz="1300" dirty="0">
                          <a:effectLst/>
                        </a:rPr>
                        <a:t>Logistic Regression + MLP + Logistic Regression</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0.52</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788887417"/>
                  </a:ext>
                </a:extLst>
              </a:tr>
              <a:tr h="0">
                <a:tc>
                  <a:txBody>
                    <a:bodyPr/>
                    <a:lstStyle/>
                    <a:p>
                      <a:pPr algn="ctr">
                        <a:lnSpc>
                          <a:spcPct val="150000"/>
                        </a:lnSpc>
                        <a:spcAft>
                          <a:spcPts val="0"/>
                        </a:spcAft>
                      </a:pPr>
                      <a:r>
                        <a:rPr lang="en-US" sz="1300" dirty="0">
                          <a:effectLst/>
                        </a:rPr>
                        <a:t>Logistic Regression + SVM + SVM</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0.52</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139247701"/>
                  </a:ext>
                </a:extLst>
              </a:tr>
              <a:tr h="0">
                <a:tc>
                  <a:txBody>
                    <a:bodyPr/>
                    <a:lstStyle/>
                    <a:p>
                      <a:pPr algn="ctr">
                        <a:lnSpc>
                          <a:spcPct val="150000"/>
                        </a:lnSpc>
                        <a:spcAft>
                          <a:spcPts val="0"/>
                        </a:spcAft>
                      </a:pPr>
                      <a:r>
                        <a:rPr lang="en-US" sz="1300">
                          <a:effectLst/>
                        </a:rPr>
                        <a:t>Logistic Regression + SVM + Logistic Regression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0.51</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698268583"/>
                  </a:ext>
                </a:extLst>
              </a:tr>
            </a:tbl>
          </a:graphicData>
        </a:graphic>
      </p:graphicFrame>
      <p:graphicFrame>
        <p:nvGraphicFramePr>
          <p:cNvPr id="3" name="Table 2">
            <a:extLst>
              <a:ext uri="{FF2B5EF4-FFF2-40B4-BE49-F238E27FC236}">
                <a16:creationId xmlns:a16="http://schemas.microsoft.com/office/drawing/2014/main" id="{AEBF69C2-4002-46C0-F232-55CA37AE2988}"/>
              </a:ext>
            </a:extLst>
          </p:cNvPr>
          <p:cNvGraphicFramePr>
            <a:graphicFrameLocks noGrp="1"/>
          </p:cNvGraphicFramePr>
          <p:nvPr>
            <p:extLst>
              <p:ext uri="{D42A27DB-BD31-4B8C-83A1-F6EECF244321}">
                <p14:modId xmlns:p14="http://schemas.microsoft.com/office/powerpoint/2010/main" val="2264843607"/>
              </p:ext>
            </p:extLst>
          </p:nvPr>
        </p:nvGraphicFramePr>
        <p:xfrm>
          <a:off x="7460331" y="1962789"/>
          <a:ext cx="3957955" cy="3209544"/>
        </p:xfrm>
        <a:graphic>
          <a:graphicData uri="http://schemas.openxmlformats.org/drawingml/2006/table">
            <a:tbl>
              <a:tblPr>
                <a:tableStyleId>{5C22544A-7EE6-4342-B048-85BDC9FD1C3A}</a:tableStyleId>
              </a:tblPr>
              <a:tblGrid>
                <a:gridCol w="1978660">
                  <a:extLst>
                    <a:ext uri="{9D8B030D-6E8A-4147-A177-3AD203B41FA5}">
                      <a16:colId xmlns:a16="http://schemas.microsoft.com/office/drawing/2014/main" val="165348450"/>
                    </a:ext>
                  </a:extLst>
                </a:gridCol>
                <a:gridCol w="1979295">
                  <a:extLst>
                    <a:ext uri="{9D8B030D-6E8A-4147-A177-3AD203B41FA5}">
                      <a16:colId xmlns:a16="http://schemas.microsoft.com/office/drawing/2014/main" val="2702568454"/>
                    </a:ext>
                  </a:extLst>
                </a:gridCol>
              </a:tblGrid>
              <a:tr h="0">
                <a:tc>
                  <a:txBody>
                    <a:bodyPr/>
                    <a:lstStyle/>
                    <a:p>
                      <a:pPr algn="ctr">
                        <a:lnSpc>
                          <a:spcPct val="150000"/>
                        </a:lnSpc>
                        <a:spcAft>
                          <a:spcPts val="0"/>
                        </a:spcAft>
                      </a:pPr>
                      <a:r>
                        <a:rPr lang="en-US" sz="1300" b="1" dirty="0" err="1">
                          <a:solidFill>
                            <a:schemeClr val="bg1"/>
                          </a:solidFill>
                          <a:effectLst/>
                        </a:rPr>
                        <a:t>Mô</a:t>
                      </a:r>
                      <a:r>
                        <a:rPr lang="en-US" sz="1300" b="1" dirty="0">
                          <a:solidFill>
                            <a:schemeClr val="bg1"/>
                          </a:solidFill>
                          <a:effectLst/>
                        </a:rPr>
                        <a:t> </a:t>
                      </a:r>
                      <a:r>
                        <a:rPr lang="en-US" sz="1300" b="1" dirty="0" err="1">
                          <a:solidFill>
                            <a:schemeClr val="bg1"/>
                          </a:solidFill>
                          <a:effectLst/>
                        </a:rPr>
                        <a:t>hình</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tc>
                  <a:txBody>
                    <a:bodyPr/>
                    <a:lstStyle/>
                    <a:p>
                      <a:pPr algn="ctr">
                        <a:lnSpc>
                          <a:spcPct val="150000"/>
                        </a:lnSpc>
                        <a:spcAft>
                          <a:spcPts val="0"/>
                        </a:spcAft>
                      </a:pPr>
                      <a:r>
                        <a:rPr lang="en-US" sz="1300" b="1" dirty="0">
                          <a:solidFill>
                            <a:schemeClr val="bg1"/>
                          </a:solidFill>
                          <a:effectLst/>
                        </a:rPr>
                        <a:t>Accuracy </a:t>
                      </a:r>
                      <a:endParaRPr lang="en-US" sz="1100" b="1" dirty="0">
                        <a:solidFill>
                          <a:schemeClr val="bg1"/>
                        </a:solidFill>
                        <a:effectLst/>
                        <a:latin typeface="Calibri" panose="020F0502020204030204" pitchFamily="34" charset="0"/>
                        <a:cs typeface="Cordia New" panose="020B0304020202020204" pitchFamily="34" charset="-34"/>
                      </a:endParaRPr>
                    </a:p>
                  </a:txBody>
                  <a:tcPr marL="68580" marR="68580">
                    <a:solidFill>
                      <a:schemeClr val="accent2"/>
                    </a:solidFill>
                  </a:tcPr>
                </a:tc>
                <a:extLst>
                  <a:ext uri="{0D108BD9-81ED-4DB2-BD59-A6C34878D82A}">
                    <a16:rowId xmlns:a16="http://schemas.microsoft.com/office/drawing/2014/main" val="3090471547"/>
                  </a:ext>
                </a:extLst>
              </a:tr>
              <a:tr h="0">
                <a:tc>
                  <a:txBody>
                    <a:bodyPr/>
                    <a:lstStyle/>
                    <a:p>
                      <a:pPr algn="ctr">
                        <a:lnSpc>
                          <a:spcPct val="150000"/>
                        </a:lnSpc>
                        <a:spcAft>
                          <a:spcPts val="0"/>
                        </a:spcAft>
                      </a:pPr>
                      <a:r>
                        <a:rPr lang="en-US" sz="1300" b="1" dirty="0">
                          <a:effectLst/>
                        </a:rPr>
                        <a:t>Logistic Regression</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3384993392"/>
                  </a:ext>
                </a:extLst>
              </a:tr>
              <a:tr h="0">
                <a:tc>
                  <a:txBody>
                    <a:bodyPr/>
                    <a:lstStyle/>
                    <a:p>
                      <a:pPr algn="ctr">
                        <a:lnSpc>
                          <a:spcPct val="150000"/>
                        </a:lnSpc>
                        <a:spcAft>
                          <a:spcPts val="0"/>
                        </a:spcAft>
                      </a:pPr>
                      <a:r>
                        <a:rPr lang="en-US" sz="1300" b="1" dirty="0">
                          <a:effectLst/>
                        </a:rPr>
                        <a:t>SVM</a:t>
                      </a:r>
                      <a:endParaRPr lang="en-US" sz="1100" b="1"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b="1" dirty="0">
                          <a:effectLst/>
                        </a:rPr>
                        <a:t>0.50</a:t>
                      </a:r>
                      <a:endParaRPr lang="en-US" sz="1100" b="1"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722120417"/>
                  </a:ext>
                </a:extLst>
              </a:tr>
              <a:tr h="0">
                <a:tc>
                  <a:txBody>
                    <a:bodyPr/>
                    <a:lstStyle/>
                    <a:p>
                      <a:pPr algn="ctr">
                        <a:lnSpc>
                          <a:spcPct val="150000"/>
                        </a:lnSpc>
                        <a:spcAft>
                          <a:spcPts val="0"/>
                        </a:spcAft>
                      </a:pPr>
                      <a:r>
                        <a:rPr lang="en-US" sz="1300" dirty="0">
                          <a:effectLst/>
                        </a:rPr>
                        <a:t>Decision Tree</a:t>
                      </a:r>
                      <a:endParaRPr lang="en-US" sz="1100" dirty="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0.38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1867481245"/>
                  </a:ext>
                </a:extLst>
              </a:tr>
              <a:tr h="0">
                <a:tc>
                  <a:txBody>
                    <a:bodyPr/>
                    <a:lstStyle/>
                    <a:p>
                      <a:pPr algn="ctr">
                        <a:lnSpc>
                          <a:spcPct val="150000"/>
                        </a:lnSpc>
                        <a:spcAft>
                          <a:spcPts val="0"/>
                        </a:spcAft>
                      </a:pPr>
                      <a:r>
                        <a:rPr lang="en-US" sz="1300">
                          <a:effectLst/>
                        </a:rPr>
                        <a:t>Random Forest</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144156023"/>
                  </a:ext>
                </a:extLst>
              </a:tr>
              <a:tr h="0">
                <a:tc>
                  <a:txBody>
                    <a:bodyPr/>
                    <a:lstStyle/>
                    <a:p>
                      <a:pPr algn="ctr">
                        <a:lnSpc>
                          <a:spcPct val="150000"/>
                        </a:lnSpc>
                        <a:spcAft>
                          <a:spcPts val="0"/>
                        </a:spcAft>
                      </a:pPr>
                      <a:r>
                        <a:rPr lang="en-US" sz="1300">
                          <a:effectLst/>
                        </a:rPr>
                        <a:t>kNN</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0.48</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4103234372"/>
                  </a:ext>
                </a:extLst>
              </a:tr>
              <a:tr h="0">
                <a:tc>
                  <a:txBody>
                    <a:bodyPr/>
                    <a:lstStyle/>
                    <a:p>
                      <a:pPr algn="ctr">
                        <a:lnSpc>
                          <a:spcPct val="150000"/>
                        </a:lnSpc>
                        <a:spcAft>
                          <a:spcPts val="0"/>
                        </a:spcAft>
                      </a:pPr>
                      <a:r>
                        <a:rPr lang="en-US" sz="1300">
                          <a:effectLst/>
                        </a:rPr>
                        <a:t>Naïve Bayes</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0.46</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730867134"/>
                  </a:ext>
                </a:extLst>
              </a:tr>
              <a:tr h="0">
                <a:tc>
                  <a:txBody>
                    <a:bodyPr/>
                    <a:lstStyle/>
                    <a:p>
                      <a:pPr algn="ctr">
                        <a:lnSpc>
                          <a:spcPct val="150000"/>
                        </a:lnSpc>
                        <a:spcAft>
                          <a:spcPts val="0"/>
                        </a:spcAft>
                      </a:pPr>
                      <a:r>
                        <a:rPr lang="en-US" sz="1300">
                          <a:effectLst/>
                        </a:rPr>
                        <a:t>MLP</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a:effectLst/>
                        </a:rPr>
                        <a:t>0.49</a:t>
                      </a:r>
                      <a:endParaRPr lang="en-US" sz="110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857953720"/>
                  </a:ext>
                </a:extLst>
              </a:tr>
              <a:tr h="0">
                <a:tc>
                  <a:txBody>
                    <a:bodyPr/>
                    <a:lstStyle/>
                    <a:p>
                      <a:pPr algn="ctr">
                        <a:lnSpc>
                          <a:spcPct val="150000"/>
                        </a:lnSpc>
                        <a:spcAft>
                          <a:spcPts val="0"/>
                        </a:spcAft>
                      </a:pPr>
                      <a:r>
                        <a:rPr lang="en-US" sz="1300">
                          <a:effectLst/>
                        </a:rPr>
                        <a:t>LSTM</a:t>
                      </a:r>
                      <a:endParaRPr lang="en-US" sz="1100">
                        <a:effectLst/>
                        <a:latin typeface="Calibri" panose="020F0502020204030204" pitchFamily="34" charset="0"/>
                        <a:cs typeface="Cordia New" panose="020B0304020202020204" pitchFamily="34" charset="-34"/>
                      </a:endParaRPr>
                    </a:p>
                  </a:txBody>
                  <a:tcPr marL="68580" marR="68580"/>
                </a:tc>
                <a:tc>
                  <a:txBody>
                    <a:bodyPr/>
                    <a:lstStyle/>
                    <a:p>
                      <a:pPr algn="ctr">
                        <a:lnSpc>
                          <a:spcPct val="150000"/>
                        </a:lnSpc>
                        <a:spcAft>
                          <a:spcPts val="0"/>
                        </a:spcAft>
                      </a:pPr>
                      <a:r>
                        <a:rPr lang="en-US" sz="1300" dirty="0">
                          <a:effectLst/>
                        </a:rPr>
                        <a:t>0.28</a:t>
                      </a:r>
                      <a:endParaRPr lang="en-US" sz="1100" dirty="0">
                        <a:effectLst/>
                        <a:latin typeface="Calibri" panose="020F0502020204030204" pitchFamily="34" charset="0"/>
                        <a:cs typeface="Cordia New" panose="020B0304020202020204" pitchFamily="34" charset="-34"/>
                      </a:endParaRPr>
                    </a:p>
                  </a:txBody>
                  <a:tcPr marL="68580" marR="68580"/>
                </a:tc>
                <a:extLst>
                  <a:ext uri="{0D108BD9-81ED-4DB2-BD59-A6C34878D82A}">
                    <a16:rowId xmlns:a16="http://schemas.microsoft.com/office/drawing/2014/main" val="2466119099"/>
                  </a:ext>
                </a:extLst>
              </a:tr>
            </a:tbl>
          </a:graphicData>
        </a:graphic>
      </p:graphicFrame>
      <p:sp>
        <p:nvSpPr>
          <p:cNvPr id="6" name="TextBox 5">
            <a:extLst>
              <a:ext uri="{FF2B5EF4-FFF2-40B4-BE49-F238E27FC236}">
                <a16:creationId xmlns:a16="http://schemas.microsoft.com/office/drawing/2014/main" id="{CD20207A-EDC1-7CA5-4993-1EAB271A2962}"/>
              </a:ext>
            </a:extLst>
          </p:cNvPr>
          <p:cNvSpPr txBox="1"/>
          <p:nvPr/>
        </p:nvSpPr>
        <p:spPr>
          <a:xfrm>
            <a:off x="-1465039" y="5349142"/>
            <a:ext cx="10684695" cy="306109"/>
          </a:xfrm>
          <a:prstGeom prst="rect">
            <a:avLst/>
          </a:prstGeom>
          <a:noFill/>
        </p:spPr>
        <p:txBody>
          <a:bodyPr wrap="square">
            <a:spAutoFit/>
          </a:bodyPr>
          <a:lstStyle/>
          <a:p>
            <a:pPr algn="ctr">
              <a:lnSpc>
                <a:spcPct val="107000"/>
              </a:lnSpc>
              <a:spcAft>
                <a:spcPts val="800"/>
              </a:spcAft>
            </a:pPr>
            <a:r>
              <a:rPr lang="en-US" sz="1400" dirty="0" err="1">
                <a:solidFill>
                  <a:schemeClr val="accent2">
                    <a:lumMod val="60000"/>
                    <a:lumOff val="40000"/>
                  </a:schemeClr>
                </a:solidFill>
                <a:effectLst/>
                <a:cs typeface="Cordia New" panose="020B0304020202020204" pitchFamily="34" charset="-34"/>
              </a:rPr>
              <a:t>Kết</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quả</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tổng</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thể</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của</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cả</a:t>
            </a:r>
            <a:r>
              <a:rPr lang="en-US" sz="1400" dirty="0">
                <a:solidFill>
                  <a:schemeClr val="accent2">
                    <a:lumMod val="60000"/>
                    <a:lumOff val="40000"/>
                  </a:schemeClr>
                </a:solidFill>
                <a:effectLst/>
                <a:cs typeface="Cordia New" panose="020B0304020202020204" pitchFamily="34" charset="-34"/>
              </a:rPr>
              <a:t> pipeline</a:t>
            </a:r>
          </a:p>
        </p:txBody>
      </p:sp>
      <p:sp>
        <p:nvSpPr>
          <p:cNvPr id="8" name="TextBox 7">
            <a:extLst>
              <a:ext uri="{FF2B5EF4-FFF2-40B4-BE49-F238E27FC236}">
                <a16:creationId xmlns:a16="http://schemas.microsoft.com/office/drawing/2014/main" id="{E65A4913-B489-90C3-976B-0BEA20B015D2}"/>
              </a:ext>
            </a:extLst>
          </p:cNvPr>
          <p:cNvSpPr txBox="1"/>
          <p:nvPr/>
        </p:nvSpPr>
        <p:spPr>
          <a:xfrm>
            <a:off x="4134074" y="5349141"/>
            <a:ext cx="10684695" cy="306109"/>
          </a:xfrm>
          <a:prstGeom prst="rect">
            <a:avLst/>
          </a:prstGeom>
          <a:noFill/>
        </p:spPr>
        <p:txBody>
          <a:bodyPr wrap="square">
            <a:spAutoFit/>
          </a:bodyPr>
          <a:lstStyle/>
          <a:p>
            <a:pPr algn="ctr">
              <a:lnSpc>
                <a:spcPct val="107000"/>
              </a:lnSpc>
              <a:spcAft>
                <a:spcPts val="800"/>
              </a:spcAft>
            </a:pPr>
            <a:r>
              <a:rPr lang="en-US" sz="1400" dirty="0" err="1">
                <a:solidFill>
                  <a:schemeClr val="accent2">
                    <a:lumMod val="60000"/>
                    <a:lumOff val="40000"/>
                  </a:schemeClr>
                </a:solidFill>
                <a:effectLst/>
                <a:cs typeface="Cordia New" panose="020B0304020202020204" pitchFamily="34" charset="-34"/>
              </a:rPr>
              <a:t>Kết</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quả</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của</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các</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mô</a:t>
            </a:r>
            <a:r>
              <a:rPr lang="en-US" sz="1400" dirty="0">
                <a:solidFill>
                  <a:schemeClr val="accent2">
                    <a:lumMod val="60000"/>
                    <a:lumOff val="40000"/>
                  </a:schemeClr>
                </a:solidFill>
                <a:effectLst/>
                <a:cs typeface="Cordia New" panose="020B0304020202020204" pitchFamily="34" charset="-34"/>
              </a:rPr>
              <a:t> </a:t>
            </a:r>
            <a:r>
              <a:rPr lang="en-US" sz="1400" dirty="0" err="1">
                <a:solidFill>
                  <a:schemeClr val="accent2">
                    <a:lumMod val="60000"/>
                    <a:lumOff val="40000"/>
                  </a:schemeClr>
                </a:solidFill>
                <a:effectLst/>
                <a:cs typeface="Cordia New" panose="020B0304020202020204" pitchFamily="34" charset="-34"/>
              </a:rPr>
              <a:t>hình</a:t>
            </a:r>
            <a:r>
              <a:rPr lang="en-US" sz="1400" dirty="0">
                <a:solidFill>
                  <a:schemeClr val="accent2">
                    <a:lumMod val="60000"/>
                    <a:lumOff val="40000"/>
                  </a:schemeClr>
                </a:solidFill>
                <a:effectLst/>
                <a:cs typeface="Cordia New" panose="020B0304020202020204" pitchFamily="34" charset="-34"/>
              </a:rPr>
              <a:t> baseline</a:t>
            </a:r>
          </a:p>
        </p:txBody>
      </p:sp>
      <p:sp>
        <p:nvSpPr>
          <p:cNvPr id="9" name="TextBox 8">
            <a:extLst>
              <a:ext uri="{FF2B5EF4-FFF2-40B4-BE49-F238E27FC236}">
                <a16:creationId xmlns:a16="http://schemas.microsoft.com/office/drawing/2014/main" id="{26587B68-BDC5-29C0-D24F-1F191856FC49}"/>
              </a:ext>
            </a:extLst>
          </p:cNvPr>
          <p:cNvSpPr txBox="1"/>
          <p:nvPr/>
        </p:nvSpPr>
        <p:spPr>
          <a:xfrm>
            <a:off x="1822166" y="4914613"/>
            <a:ext cx="6097554" cy="4094839"/>
          </a:xfrm>
          <a:prstGeom prst="rect">
            <a:avLst/>
          </a:prstGeom>
          <a:noFill/>
        </p:spPr>
        <p:txBody>
          <a:bodyPr wrap="square">
            <a:spAutoFit/>
          </a:bodyPr>
          <a:lstStyle/>
          <a:p>
            <a:pPr indent="457200" algn="just">
              <a:lnSpc>
                <a:spcPct val="150000"/>
              </a:lnSpc>
              <a:spcAft>
                <a:spcPts val="800"/>
              </a:spcAft>
            </a:pP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N</a:t>
            </a: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hận xét :</a:t>
            </a:r>
            <a:endParaRPr lang="vi-VN" sz="1400" b="1"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Kết quả của pipeline xây dựng có đôi phần nhỉnh hơn các mô hình baseline đôi chút. Mặc dù kết quả này vẫn còn chưa tốt nhưng có lẽ một phần là do nhãn của bộ dữ liệu quá nhiều cũng gây khó khăn cho việc dự đoán.</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Pipeline có kết quả cao nhất là </a:t>
            </a: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Logistic Regression + MLP + SVM</a:t>
            </a: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 với độ chính xác 53%.</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Mô hình LSTM thật sự không phù hợp với việc trích xuất đặc trưng bằng TF-IDF.</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178381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Giới</a:t>
            </a:r>
            <a:r>
              <a:rPr lang="en-US" dirty="0">
                <a:latin typeface="+mn-lt"/>
              </a:rPr>
              <a:t> </a:t>
            </a:r>
            <a:r>
              <a:rPr lang="en-US" dirty="0" err="1">
                <a:latin typeface="+mn-lt"/>
              </a:rPr>
              <a:t>thiệu</a:t>
            </a:r>
            <a:r>
              <a:rPr lang="en-US" dirty="0">
                <a:latin typeface="+mn-lt"/>
              </a:rPr>
              <a:t> </a:t>
            </a:r>
            <a:r>
              <a:rPr lang="en-US" dirty="0" err="1">
                <a:latin typeface="+mn-lt"/>
              </a:rPr>
              <a:t>bài</a:t>
            </a:r>
            <a:r>
              <a:rPr lang="en-US" dirty="0">
                <a:latin typeface="+mn-lt"/>
              </a:rPr>
              <a:t> </a:t>
            </a:r>
            <a:r>
              <a:rPr lang="en-US" dirty="0" err="1">
                <a:latin typeface="+mn-lt"/>
              </a:rPr>
              <a:t>toán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4</a:t>
            </a:fld>
            <a:endParaRPr lang="en-US" dirty="0">
              <a:latin typeface="+mn-lt"/>
            </a:endParaRPr>
          </a:p>
        </p:txBody>
      </p:sp>
      <p:pic>
        <p:nvPicPr>
          <p:cNvPr id="3" name="Picture 2" descr="A picture containing human face, screenshot&#10;&#10;Description automatically generated">
            <a:extLst>
              <a:ext uri="{FF2B5EF4-FFF2-40B4-BE49-F238E27FC236}">
                <a16:creationId xmlns:a16="http://schemas.microsoft.com/office/drawing/2014/main" id="{E72C3E6E-1348-349C-3B15-B205D1CE05F8}"/>
              </a:ext>
            </a:extLst>
          </p:cNvPr>
          <p:cNvPicPr>
            <a:picLocks noChangeAspect="1"/>
          </p:cNvPicPr>
          <p:nvPr/>
        </p:nvPicPr>
        <p:blipFill>
          <a:blip r:embed="rId2"/>
          <a:stretch>
            <a:fillRect/>
          </a:stretch>
        </p:blipFill>
        <p:spPr>
          <a:xfrm>
            <a:off x="7351187" y="2953819"/>
            <a:ext cx="4652645" cy="2219325"/>
          </a:xfrm>
          <a:prstGeom prst="rect">
            <a:avLst/>
          </a:prstGeom>
        </p:spPr>
      </p:pic>
      <p:sp>
        <p:nvSpPr>
          <p:cNvPr id="8" name="TextBox 7">
            <a:extLst>
              <a:ext uri="{FF2B5EF4-FFF2-40B4-BE49-F238E27FC236}">
                <a16:creationId xmlns:a16="http://schemas.microsoft.com/office/drawing/2014/main" id="{32E9FAE3-CD69-6C7E-9255-4573FA556DA8}"/>
              </a:ext>
            </a:extLst>
          </p:cNvPr>
          <p:cNvSpPr txBox="1"/>
          <p:nvPr/>
        </p:nvSpPr>
        <p:spPr>
          <a:xfrm>
            <a:off x="352231" y="1336427"/>
            <a:ext cx="6795018" cy="502701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hiểu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ý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kiến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chủ</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quan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hay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thiên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về</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bản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phân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rõ</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3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loại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(positive)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(negative)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trung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(neutral)?</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có</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giải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quyết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chủ</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quan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tính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quan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ý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kiến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máy</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biết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được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cường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độ</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cảm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xúc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thế</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nào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để</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biết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sự</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nhau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giữa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fact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sự</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thật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opinion (ý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kiến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viết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ra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Nhiều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bề</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ngoài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gồm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những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cụm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khen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nhưng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thật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sự</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lại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đang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xỏ</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xiên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364194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Nhận</a:t>
            </a:r>
            <a:r>
              <a:rPr lang="en-US" dirty="0">
                <a:latin typeface="+mn-lt"/>
              </a:rPr>
              <a:t> </a:t>
            </a:r>
            <a:r>
              <a:rPr lang="en-US" dirty="0" err="1">
                <a:latin typeface="+mn-lt"/>
              </a:rPr>
              <a:t>xét</a:t>
            </a:r>
            <a:r>
              <a:rPr lang="vi-VN" dirty="0">
                <a:latin typeface="+mn-lt"/>
              </a:rPr>
              <a:t> kết quả</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40</a:t>
            </a:fld>
            <a:endParaRPr lang="en-US" dirty="0"/>
          </a:p>
        </p:txBody>
      </p:sp>
      <p:sp>
        <p:nvSpPr>
          <p:cNvPr id="9" name="TextBox 8">
            <a:extLst>
              <a:ext uri="{FF2B5EF4-FFF2-40B4-BE49-F238E27FC236}">
                <a16:creationId xmlns:a16="http://schemas.microsoft.com/office/drawing/2014/main" id="{26587B68-BDC5-29C0-D24F-1F191856FC49}"/>
              </a:ext>
            </a:extLst>
          </p:cNvPr>
          <p:cNvSpPr txBox="1"/>
          <p:nvPr/>
        </p:nvSpPr>
        <p:spPr>
          <a:xfrm>
            <a:off x="511526" y="1913506"/>
            <a:ext cx="10740674" cy="2848344"/>
          </a:xfrm>
          <a:prstGeom prst="rect">
            <a:avLst/>
          </a:prstGeom>
          <a:noFill/>
        </p:spPr>
        <p:txBody>
          <a:bodyPr wrap="square">
            <a:spAutoFit/>
          </a:bodyPr>
          <a:lstStyle/>
          <a:p>
            <a:pPr indent="457200" algn="just">
              <a:lnSpc>
                <a:spcPct val="150000"/>
              </a:lnSpc>
              <a:spcAft>
                <a:spcPts val="800"/>
              </a:spcAft>
            </a:pP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N</a:t>
            </a: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hận xét :</a:t>
            </a:r>
            <a:endParaRPr lang="vi-VN" sz="1400" b="1"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Kết quả của pipeline xây dựng có đôi phần nhỉnh hơn các mô hình baseline đôi chút. Mặc dù kết quả này vẫn còn chưa tốt nhưng có lẽ một phần là do nhãn của bộ dữ liệu quá nhiều cũng gây khó khăn cho việc dự đoán.</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Pipeline có kết quả cao nhất là </a:t>
            </a:r>
            <a:r>
              <a:rPr lang="vi-VN" sz="1800" b="1"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Logistic Regression + MLP + SVM</a:t>
            </a: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 với độ chính xác 53%.</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Mô hình LSTM thật sự không phù hợp với việc trích xuất đặc trưng bằng TF-IDF.</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532168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Kết</a:t>
            </a:r>
            <a:r>
              <a:rPr lang="en-US" dirty="0">
                <a:latin typeface="+mn-lt"/>
              </a:rPr>
              <a:t> </a:t>
            </a:r>
            <a:r>
              <a:rPr lang="en-US" dirty="0" err="1">
                <a:latin typeface="+mn-lt"/>
              </a:rPr>
              <a:t>luận</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41</a:t>
            </a:fld>
            <a:endParaRPr lang="en-US" dirty="0"/>
          </a:p>
        </p:txBody>
      </p:sp>
      <p:sp>
        <p:nvSpPr>
          <p:cNvPr id="9" name="TextBox 8">
            <a:extLst>
              <a:ext uri="{FF2B5EF4-FFF2-40B4-BE49-F238E27FC236}">
                <a16:creationId xmlns:a16="http://schemas.microsoft.com/office/drawing/2014/main" id="{26587B68-BDC5-29C0-D24F-1F191856FC49}"/>
              </a:ext>
            </a:extLst>
          </p:cNvPr>
          <p:cNvSpPr txBox="1"/>
          <p:nvPr/>
        </p:nvSpPr>
        <p:spPr>
          <a:xfrm>
            <a:off x="511526" y="1913506"/>
            <a:ext cx="10740674" cy="878574"/>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vi-VN" sz="1800" dirty="0">
                <a:solidFill>
                  <a:schemeClr val="accent2">
                    <a:lumMod val="60000"/>
                    <a:lumOff val="40000"/>
                  </a:schemeClr>
                </a:solidFill>
                <a:effectLst/>
                <a:latin typeface="Cambria" panose="02040503050406030204" pitchFamily="18" charset="0"/>
                <a:ea typeface="Calibri" panose="020F0502020204030204" pitchFamily="34" charset="0"/>
                <a:cs typeface="Times New Roman" panose="02020603050405020304" pitchFamily="18" charset="0"/>
              </a:rPr>
              <a:t>Trong đồ án này, chúng em đã xây dựng được pipeline sử dụng 2 giai đoạn khác nhau để dự đoán cảm xúc theo 6 nhãn khác nhau. Kết quả cao nhất đạt 53%. </a:t>
            </a:r>
            <a:endParaRPr lang="vi-VN" sz="1400" dirty="0">
              <a:solidFill>
                <a:schemeClr val="accent2">
                  <a:lumMod val="60000"/>
                  <a:lumOff val="40000"/>
                </a:schemeClr>
              </a:solidFill>
              <a:effectLst/>
              <a:latin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587835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Ứng</a:t>
            </a:r>
            <a:r>
              <a:rPr lang="en-US" dirty="0">
                <a:latin typeface="+mn-lt"/>
              </a:rPr>
              <a:t> </a:t>
            </a:r>
            <a:r>
              <a:rPr lang="en-US" dirty="0" err="1">
                <a:latin typeface="+mn-lt"/>
              </a:rPr>
              <a:t>dụng</a:t>
            </a:r>
            <a:r>
              <a:rPr lang="en-US" dirty="0">
                <a:latin typeface="+mn-lt"/>
              </a:rPr>
              <a:t> </a:t>
            </a:r>
            <a:r>
              <a:rPr lang="en-US" dirty="0" err="1">
                <a:latin typeface="+mn-lt"/>
              </a:rPr>
              <a:t>của</a:t>
            </a:r>
            <a:r>
              <a:rPr lang="en-US" dirty="0">
                <a:latin typeface="+mn-lt"/>
              </a:rPr>
              <a:t> </a:t>
            </a:r>
            <a:r>
              <a:rPr lang="en-US" dirty="0" err="1">
                <a:latin typeface="+mn-lt"/>
              </a:rPr>
              <a:t>bài</a:t>
            </a:r>
            <a:r>
              <a:rPr lang="en-US" dirty="0">
                <a:latin typeface="+mn-lt"/>
              </a:rPr>
              <a:t> </a:t>
            </a:r>
            <a:r>
              <a:rPr lang="en-US" dirty="0" err="1">
                <a:latin typeface="+mn-lt"/>
              </a:rPr>
              <a:t>toán</a:t>
            </a:r>
            <a:r>
              <a:rPr lang="en-US" dirty="0">
                <a:latin typeface="+mn-lt"/>
              </a:rPr>
              <a:t> </a:t>
            </a:r>
            <a:r>
              <a:rPr lang="en-US" dirty="0" err="1">
                <a:latin typeface="+mn-lt"/>
              </a:rPr>
              <a:t>phân</a:t>
            </a:r>
            <a:r>
              <a:rPr lang="en-US" dirty="0">
                <a:latin typeface="+mn-lt"/>
              </a:rPr>
              <a:t> </a:t>
            </a:r>
            <a:r>
              <a:rPr lang="en-US" dirty="0" err="1">
                <a:latin typeface="+mn-lt"/>
              </a:rPr>
              <a:t>tích</a:t>
            </a:r>
            <a:r>
              <a:rPr lang="en-US" dirty="0">
                <a:latin typeface="+mn-lt"/>
              </a:rPr>
              <a:t> </a:t>
            </a:r>
            <a:r>
              <a:rPr lang="en-US" dirty="0" err="1">
                <a:latin typeface="+mn-lt"/>
              </a:rPr>
              <a:t>cảm</a:t>
            </a:r>
            <a:r>
              <a:rPr lang="en-US" dirty="0">
                <a:latin typeface="+mn-lt"/>
              </a:rPr>
              <a:t> </a:t>
            </a:r>
            <a:r>
              <a:rPr lang="en-US" dirty="0" err="1">
                <a:latin typeface="+mn-lt"/>
              </a:rPr>
              <a:t>xúc</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5</a:t>
            </a:fld>
            <a:endParaRPr lang="en-US" dirty="0">
              <a:latin typeface="+mn-lt"/>
            </a:endParaRPr>
          </a:p>
        </p:txBody>
      </p:sp>
      <p:pic>
        <p:nvPicPr>
          <p:cNvPr id="3" name="Picture 2" descr="A picture containing human face, screenshot&#10;&#10;Description automatically generated">
            <a:extLst>
              <a:ext uri="{FF2B5EF4-FFF2-40B4-BE49-F238E27FC236}">
                <a16:creationId xmlns:a16="http://schemas.microsoft.com/office/drawing/2014/main" id="{E72C3E6E-1348-349C-3B15-B205D1CE05F8}"/>
              </a:ext>
            </a:extLst>
          </p:cNvPr>
          <p:cNvPicPr>
            <a:picLocks noChangeAspect="1"/>
          </p:cNvPicPr>
          <p:nvPr/>
        </p:nvPicPr>
        <p:blipFill>
          <a:blip r:embed="rId2"/>
          <a:stretch>
            <a:fillRect/>
          </a:stretch>
        </p:blipFill>
        <p:spPr>
          <a:xfrm>
            <a:off x="7287428" y="3093778"/>
            <a:ext cx="4652645" cy="2219325"/>
          </a:xfrm>
          <a:prstGeom prst="rect">
            <a:avLst/>
          </a:prstGeom>
        </p:spPr>
      </p:pic>
      <p:sp>
        <p:nvSpPr>
          <p:cNvPr id="8" name="TextBox 7">
            <a:extLst>
              <a:ext uri="{FF2B5EF4-FFF2-40B4-BE49-F238E27FC236}">
                <a16:creationId xmlns:a16="http://schemas.microsoft.com/office/drawing/2014/main" id="{32E9FAE3-CD69-6C7E-9255-4573FA556DA8}"/>
              </a:ext>
            </a:extLst>
          </p:cNvPr>
          <p:cNvSpPr txBox="1"/>
          <p:nvPr/>
        </p:nvSpPr>
        <p:spPr>
          <a:xfrm>
            <a:off x="352231" y="1336427"/>
            <a:ext cx="6795018" cy="4611519"/>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dirty="0">
                <a:solidFill>
                  <a:schemeClr val="accent2">
                    <a:lumMod val="60000"/>
                    <a:lumOff val="40000"/>
                  </a:schemeClr>
                </a:solidFill>
                <a:effectLst/>
                <a:ea typeface="Calibri" panose="020F0502020204030204" pitchFamily="34" charset="0"/>
                <a:cs typeface="Cordia New" panose="020B0304020202020204" pitchFamily="34" charset="-34"/>
              </a:rPr>
              <a:t>Phân tích cảm xúc (Sentiment </a:t>
            </a:r>
            <a:r>
              <a:rPr lang="en-US" dirty="0">
                <a:solidFill>
                  <a:schemeClr val="accent2">
                    <a:lumMod val="60000"/>
                    <a:lumOff val="40000"/>
                  </a:schemeClr>
                </a:solidFill>
                <a:ea typeface="Calibri" panose="020F0502020204030204" pitchFamily="34" charset="0"/>
                <a:cs typeface="Cordia New" panose="020B0304020202020204" pitchFamily="34" charset="-34"/>
              </a:rPr>
              <a:t>A</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nalysis) là nhằm phát hiện ra thái độ mang tính lâu dài, màu sắc tình cảm, khuynh hướng niềm tin vào các đối tượng hay người nào đó. </a:t>
            </a:r>
            <a:endParaRPr lang="en-US" dirty="0">
              <a:solidFill>
                <a:schemeClr val="accent2">
                  <a:lumMod val="60000"/>
                  <a:lumOff val="40000"/>
                </a:schemeClr>
              </a:solidFill>
              <a:effectLst/>
              <a:ea typeface="Calibri" panose="020F0502020204030204" pitchFamily="34" charset="0"/>
              <a:cs typeface="Cordia New" panose="020B0304020202020204" pitchFamily="34" charset="-34"/>
            </a:endParaRPr>
          </a:p>
          <a:p>
            <a:pPr marL="342900" marR="0" lvl="0" indent="-342900" algn="just">
              <a:lnSpc>
                <a:spcPct val="150000"/>
              </a:lnSpc>
              <a:spcBef>
                <a:spcPts val="0"/>
              </a:spcBef>
              <a:spcAft>
                <a:spcPts val="0"/>
              </a:spcAft>
              <a:buFont typeface="Symbol" panose="05050102010706020507" pitchFamily="18" charset="2"/>
              <a:buChar char=""/>
            </a:pPr>
            <a:r>
              <a:rPr lang="vi-VN" dirty="0">
                <a:solidFill>
                  <a:schemeClr val="accent2">
                    <a:lumMod val="60000"/>
                    <a:lumOff val="40000"/>
                  </a:schemeClr>
                </a:solidFill>
                <a:effectLst/>
                <a:ea typeface="Calibri" panose="020F0502020204030204" pitchFamily="34" charset="0"/>
                <a:cs typeface="Cordia New" panose="020B0304020202020204" pitchFamily="34" charset="-34"/>
              </a:rPr>
              <a:t>Các vấn đề xung quanh đến việc phân tích cảm xúc, việc phân tích cảm xúc trong văn bản được ứng dụng trong hàng loạt các vấn đề như: </a:t>
            </a:r>
            <a:endParaRPr lang="en-US" dirty="0">
              <a:solidFill>
                <a:schemeClr val="accent2">
                  <a:lumMod val="60000"/>
                  <a:lumOff val="40000"/>
                </a:schemeClr>
              </a:solidFill>
              <a:effectLst/>
              <a:ea typeface="Calibri" panose="020F0502020204030204" pitchFamily="34" charset="0"/>
              <a:cs typeface="Cordia New" panose="020B0304020202020204" pitchFamily="34" charset="-34"/>
            </a:endParaRPr>
          </a:p>
          <a:p>
            <a:pPr marR="0" lvl="0" algn="just">
              <a:lnSpc>
                <a:spcPct val="150000"/>
              </a:lnSpc>
              <a:spcBef>
                <a:spcPts val="0"/>
              </a:spcBef>
              <a:spcAft>
                <a:spcPts val="0"/>
              </a:spcAft>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 Q</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uản trị thương hiệu doanh nghiệp</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p>
          <a:p>
            <a:pPr marR="0" lvl="0" algn="just">
              <a:lnSpc>
                <a:spcPct val="150000"/>
              </a:lnSpc>
              <a:spcBef>
                <a:spcPts val="0"/>
              </a:spcBef>
              <a:spcAft>
                <a:spcPts val="0"/>
              </a:spcAft>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 T</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hương hiệu sản phẩm</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p>
          <a:p>
            <a:pPr marR="0" lvl="0" algn="just">
              <a:lnSpc>
                <a:spcPct val="150000"/>
              </a:lnSpc>
              <a:spcBef>
                <a:spcPts val="0"/>
              </a:spcBef>
              <a:spcAft>
                <a:spcPts val="0"/>
              </a:spcAft>
            </a:pPr>
            <a:r>
              <a:rPr lang="en-US" dirty="0">
                <a:solidFill>
                  <a:schemeClr val="accent2">
                    <a:lumMod val="60000"/>
                    <a:lumOff val="40000"/>
                  </a:schemeClr>
                </a:solidFill>
                <a:ea typeface="Calibri" panose="020F0502020204030204" pitchFamily="34" charset="0"/>
                <a:cs typeface="Cordia New" panose="020B0304020202020204" pitchFamily="34" charset="-34"/>
              </a:rPr>
              <a:t>	+ Q</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uản trị quan hệ khách hang</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p>
          <a:p>
            <a:pPr marR="0" lvl="0" algn="just">
              <a:lnSpc>
                <a:spcPct val="150000"/>
              </a:lnSpc>
              <a:spcBef>
                <a:spcPts val="0"/>
              </a:spcBef>
              <a:spcAft>
                <a:spcPts val="0"/>
              </a:spcAft>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 </a:t>
            </a:r>
            <a:r>
              <a:rPr lang="en-US" dirty="0">
                <a:solidFill>
                  <a:schemeClr val="accent2">
                    <a:lumMod val="60000"/>
                    <a:lumOff val="40000"/>
                  </a:schemeClr>
                </a:solidFill>
                <a:ea typeface="Calibri" panose="020F0502020204030204" pitchFamily="34" charset="0"/>
                <a:cs typeface="Cordia New" panose="020B0304020202020204" pitchFamily="34" charset="-34"/>
              </a:rPr>
              <a:t>Kh</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ảo sát ý kiến xã hội học</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p>
          <a:p>
            <a:pPr marR="0" lvl="0" algn="just">
              <a:lnSpc>
                <a:spcPct val="150000"/>
              </a:lnSpc>
              <a:spcBef>
                <a:spcPts val="0"/>
              </a:spcBef>
              <a:spcAft>
                <a:spcPts val="0"/>
              </a:spcAft>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 </a:t>
            </a:r>
            <a:r>
              <a:rPr lang="en-US" dirty="0">
                <a:solidFill>
                  <a:schemeClr val="accent2">
                    <a:lumMod val="60000"/>
                    <a:lumOff val="40000"/>
                  </a:schemeClr>
                </a:solidFill>
                <a:ea typeface="Calibri" panose="020F0502020204030204" pitchFamily="34" charset="0"/>
                <a:cs typeface="Cordia New" panose="020B0304020202020204" pitchFamily="34" charset="-34"/>
              </a:rPr>
              <a:t>P</a:t>
            </a:r>
            <a:r>
              <a:rPr lang="vi-VN" dirty="0">
                <a:solidFill>
                  <a:schemeClr val="accent2">
                    <a:lumMod val="60000"/>
                    <a:lumOff val="40000"/>
                  </a:schemeClr>
                </a:solidFill>
                <a:effectLst/>
                <a:ea typeface="Calibri" panose="020F0502020204030204" pitchFamily="34" charset="0"/>
                <a:cs typeface="Cordia New" panose="020B0304020202020204" pitchFamily="34" charset="-34"/>
              </a:rPr>
              <a:t>hân tích trạng thái tâm lý con người</a:t>
            </a:r>
            <a:r>
              <a:rPr lang="en-US" dirty="0">
                <a:solidFill>
                  <a:schemeClr val="accent2">
                    <a:lumMod val="60000"/>
                    <a:lumOff val="40000"/>
                  </a:schemeClr>
                </a:solidFill>
                <a:ea typeface="Calibri" panose="020F0502020204030204" pitchFamily="34" charset="0"/>
                <a:cs typeface="Cordia New" panose="020B0304020202020204" pitchFamily="34" charset="-34"/>
              </a:rPr>
              <a:t>.</a:t>
            </a:r>
            <a:endParaRPr lang="en-US"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516692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9011692" cy="859055"/>
          </a:xfrm>
        </p:spPr>
        <p:txBody>
          <a:bodyPr>
            <a:normAutofit/>
          </a:bodyPr>
          <a:lstStyle/>
          <a:p>
            <a:r>
              <a:rPr lang="en-US" dirty="0" err="1">
                <a:solidFill>
                  <a:schemeClr val="accent2">
                    <a:lumMod val="40000"/>
                    <a:lumOff val="60000"/>
                  </a:schemeClr>
                </a:solidFill>
                <a:latin typeface="+mn-lt"/>
              </a:rPr>
              <a:t>Phân</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tích</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hình</a:t>
            </a:r>
            <a:r>
              <a:rPr lang="en-US" dirty="0">
                <a:solidFill>
                  <a:schemeClr val="accent2">
                    <a:lumMod val="40000"/>
                    <a:lumOff val="60000"/>
                  </a:schemeClr>
                </a:solidFill>
                <a:latin typeface="+mn-lt"/>
              </a:rPr>
              <a:t> </a:t>
            </a:r>
            <a:r>
              <a:rPr lang="en-US" dirty="0" err="1">
                <a:solidFill>
                  <a:schemeClr val="accent2">
                    <a:lumMod val="40000"/>
                    <a:lumOff val="60000"/>
                  </a:schemeClr>
                </a:solidFill>
                <a:latin typeface="+mn-lt"/>
              </a:rPr>
              <a:t>thái</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Ngữ</a:t>
            </a:r>
            <a:r>
              <a:rPr lang="en-US" dirty="0">
                <a:latin typeface="+mn-lt"/>
              </a:rPr>
              <a:t> </a:t>
            </a:r>
            <a:r>
              <a:rPr lang="en-US" dirty="0" err="1">
                <a:latin typeface="+mn-lt"/>
              </a:rPr>
              <a:t>liệu</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7</a:t>
            </a:fld>
            <a:endParaRPr lang="en-US" dirty="0">
              <a:latin typeface="+mn-lt"/>
            </a:endParaRPr>
          </a:p>
        </p:txBody>
      </p:sp>
      <p:sp>
        <p:nvSpPr>
          <p:cNvPr id="4" name="TextBox 3">
            <a:extLst>
              <a:ext uri="{FF2B5EF4-FFF2-40B4-BE49-F238E27FC236}">
                <a16:creationId xmlns:a16="http://schemas.microsoft.com/office/drawing/2014/main" id="{16BB7901-B91F-AD7A-1382-FE31C5860455}"/>
              </a:ext>
            </a:extLst>
          </p:cNvPr>
          <p:cNvSpPr txBox="1"/>
          <p:nvPr/>
        </p:nvSpPr>
        <p:spPr>
          <a:xfrm>
            <a:off x="0" y="2269041"/>
            <a:ext cx="9420225" cy="3284041"/>
          </a:xfrm>
          <a:prstGeom prst="rect">
            <a:avLst/>
          </a:prstGeom>
          <a:noFill/>
        </p:spPr>
        <p:txBody>
          <a:bodyPr wrap="square">
            <a:spAutoFit/>
          </a:bodyPr>
          <a:lstStyle/>
          <a:p>
            <a:pPr marL="742950" marR="0" indent="-285750">
              <a:lnSpc>
                <a:spcPct val="150000"/>
              </a:lnSpc>
              <a:spcBef>
                <a:spcPts val="0"/>
              </a:spcBef>
              <a:spcAft>
                <a:spcPts val="0"/>
              </a:spcAft>
              <a:buFont typeface="Arial" panose="020B0604020202020204" pitchFamily="34" charset="0"/>
              <a:buChar char="•"/>
            </a:pPr>
            <a:r>
              <a:rPr lang="en-US" dirty="0" err="1">
                <a:solidFill>
                  <a:schemeClr val="accent2">
                    <a:lumMod val="60000"/>
                    <a:lumOff val="40000"/>
                  </a:schemeClr>
                </a:solidFill>
                <a:ea typeface="Calibri" panose="020F0502020204030204" pitchFamily="34" charset="0"/>
                <a:cs typeface="Cordia New" panose="020B0304020202020204" pitchFamily="34" charset="-34"/>
              </a:rPr>
              <a:t>Ngữ</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liệu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sử</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dụng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tìm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được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trang</a:t>
            </a: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sz="1800" u="sng" dirty="0">
                <a:solidFill>
                  <a:schemeClr val="accent2">
                    <a:lumMod val="60000"/>
                    <a:lumOff val="40000"/>
                  </a:schemeClr>
                </a:solidFill>
                <a:effectLst/>
                <a:ea typeface="Calibri" panose="020F0502020204030204" pitchFamily="34" charset="0"/>
                <a:cs typeface="Cordia New" panose="020B0304020202020204" pitchFamily="34" charset="-34"/>
                <a:hlinkClick r:id="rId2"/>
              </a:rPr>
              <a:t>https://momo.vn/cinema</a:t>
            </a:r>
            <a:endParaRPr lang="en-US" sz="1800" u="sng" dirty="0">
              <a:solidFill>
                <a:schemeClr val="accent2">
                  <a:lumMod val="60000"/>
                  <a:lumOff val="40000"/>
                </a:schemeClr>
              </a:solidFill>
              <a:effectLst/>
              <a:ea typeface="Calibri" panose="020F0502020204030204" pitchFamily="34" charset="0"/>
              <a:cs typeface="Cordia New" panose="020B0304020202020204" pitchFamily="34" charset="-34"/>
            </a:endParaRPr>
          </a:p>
          <a:p>
            <a:pPr marL="742950" marR="0" indent="-285750">
              <a:lnSpc>
                <a:spcPct val="150000"/>
              </a:lnSpc>
              <a:spcBef>
                <a:spcPts val="0"/>
              </a:spcBef>
              <a:spcAft>
                <a:spcPts val="0"/>
              </a:spcAft>
              <a:buFont typeface="Arial" panose="020B0604020202020204" pitchFamily="34" charset="0"/>
              <a:buChar char="•"/>
            </a:pPr>
            <a:r>
              <a:rPr lang="en-US" dirty="0" err="1">
                <a:solidFill>
                  <a:schemeClr val="accent2">
                    <a:lumMod val="60000"/>
                    <a:lumOff val="40000"/>
                  </a:schemeClr>
                </a:solidFill>
                <a:ea typeface="Calibri" panose="020F0502020204030204" pitchFamily="34" charset="0"/>
              </a:rPr>
              <a:t>L</a:t>
            </a:r>
            <a:r>
              <a:rPr lang="en-US" sz="1800" dirty="0" err="1">
                <a:solidFill>
                  <a:schemeClr val="accent2">
                    <a:lumMod val="60000"/>
                    <a:lumOff val="40000"/>
                  </a:schemeClr>
                </a:solidFill>
                <a:effectLst/>
                <a:ea typeface="Calibri" panose="020F0502020204030204" pitchFamily="34" charset="0"/>
              </a:rPr>
              <a:t>à</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những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câu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bình</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luận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được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nhiều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bộ</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phim</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khác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nhau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hiện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đang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công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chiếu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tại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Việt</a:t>
            </a:r>
            <a:r>
              <a:rPr lang="en-US" sz="1800" dirty="0">
                <a:solidFill>
                  <a:schemeClr val="accent2">
                    <a:lumMod val="60000"/>
                    <a:lumOff val="40000"/>
                  </a:schemeClr>
                </a:solidFill>
                <a:effectLst/>
                <a:ea typeface="Calibri" panose="020F0502020204030204" pitchFamily="34" charset="0"/>
              </a:rPr>
              <a:t> Nam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742950" marR="0" indent="-285750">
              <a:lnSpc>
                <a:spcPct val="150000"/>
              </a:lnSpc>
              <a:spcBef>
                <a:spcPts val="0"/>
              </a:spcBef>
              <a:spcAft>
                <a:spcPts val="0"/>
              </a:spcAft>
              <a:buFont typeface="Arial" panose="020B0604020202020204" pitchFamily="34" charset="0"/>
              <a:buChar char="•"/>
            </a:pPr>
            <a:r>
              <a:rPr lang="en-US" dirty="0">
                <a:solidFill>
                  <a:schemeClr val="accent2">
                    <a:lumMod val="60000"/>
                    <a:lumOff val="40000"/>
                  </a:schemeClr>
                </a:solidFill>
                <a:ea typeface="Calibri" panose="020F0502020204030204" pitchFamily="34" charset="0"/>
              </a:rPr>
              <a:t>B</a:t>
            </a:r>
            <a:r>
              <a:rPr lang="en-US" sz="1800" dirty="0">
                <a:solidFill>
                  <a:schemeClr val="accent2">
                    <a:lumMod val="60000"/>
                    <a:lumOff val="40000"/>
                  </a:schemeClr>
                </a:solidFill>
                <a:effectLst/>
                <a:ea typeface="Calibri" panose="020F0502020204030204" pitchFamily="34" charset="0"/>
              </a:rPr>
              <a:t>ao </a:t>
            </a:r>
            <a:r>
              <a:rPr lang="en-US" sz="1800" dirty="0" err="1">
                <a:solidFill>
                  <a:schemeClr val="accent2">
                    <a:lumMod val="60000"/>
                    <a:lumOff val="40000"/>
                  </a:schemeClr>
                </a:solidFill>
                <a:effectLst/>
                <a:ea typeface="Calibri" panose="020F0502020204030204" pitchFamily="34" charset="0"/>
              </a:rPr>
              <a:t>gồm</a:t>
            </a:r>
            <a:r>
              <a:rPr lang="en-US" sz="1800" dirty="0">
                <a:solidFill>
                  <a:schemeClr val="accent2">
                    <a:lumMod val="60000"/>
                    <a:lumOff val="40000"/>
                  </a:schemeClr>
                </a:solidFill>
                <a:effectLst/>
                <a:ea typeface="Calibri" panose="020F0502020204030204" pitchFamily="34" charset="0"/>
              </a:rPr>
              <a:t> 100 </a:t>
            </a:r>
            <a:r>
              <a:rPr lang="en-US" sz="1800" dirty="0" err="1">
                <a:solidFill>
                  <a:schemeClr val="accent2">
                    <a:lumMod val="60000"/>
                    <a:lumOff val="40000"/>
                  </a:schemeClr>
                </a:solidFill>
                <a:effectLst/>
                <a:ea typeface="Calibri" panose="020F0502020204030204" pitchFamily="34" charset="0"/>
              </a:rPr>
              <a:t>câu</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được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gán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nhãn</a:t>
            </a:r>
            <a:r>
              <a:rPr lang="en-US" sz="1800" dirty="0">
                <a:solidFill>
                  <a:schemeClr val="accent2">
                    <a:lumMod val="60000"/>
                    <a:lumOff val="40000"/>
                  </a:schemeClr>
                </a:solidFill>
                <a:effectLst/>
                <a:ea typeface="Calibri" panose="020F0502020204030204" pitchFamily="34" charset="0"/>
              </a:rPr>
              <a:t> 1 </a:t>
            </a:r>
            <a:r>
              <a:rPr lang="en-US" sz="1800" dirty="0" err="1">
                <a:solidFill>
                  <a:schemeClr val="accent2">
                    <a:lumMod val="60000"/>
                    <a:lumOff val="40000"/>
                  </a:schemeClr>
                </a:solidFill>
                <a:effectLst/>
                <a:ea typeface="Calibri" panose="020F0502020204030204" pitchFamily="34" charset="0"/>
              </a:rPr>
              <a:t>trong</a:t>
            </a:r>
            <a:r>
              <a:rPr lang="en-US" sz="1800" dirty="0">
                <a:solidFill>
                  <a:schemeClr val="accent2">
                    <a:lumMod val="60000"/>
                    <a:lumOff val="40000"/>
                  </a:schemeClr>
                </a:solidFill>
                <a:effectLst/>
                <a:ea typeface="Calibri" panose="020F0502020204030204" pitchFamily="34" charset="0"/>
              </a:rPr>
              <a:t> 3 </a:t>
            </a:r>
            <a:r>
              <a:rPr lang="en-US" sz="1800" dirty="0" err="1">
                <a:solidFill>
                  <a:schemeClr val="accent2">
                    <a:lumMod val="60000"/>
                    <a:lumOff val="40000"/>
                  </a:schemeClr>
                </a:solidFill>
                <a:effectLst/>
                <a:ea typeface="Calibri" panose="020F0502020204030204" pitchFamily="34" charset="0"/>
              </a:rPr>
              <a:t>nhãn</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tương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ứng</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với</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từng</a:t>
            </a:r>
            <a:r>
              <a:rPr lang="en-US" sz="1800" dirty="0">
                <a:solidFill>
                  <a:schemeClr val="accent2">
                    <a:lumMod val="60000"/>
                    <a:lumOff val="40000"/>
                  </a:schemeClr>
                </a:solidFill>
                <a:effectLst/>
                <a:ea typeface="Calibri" panose="020F0502020204030204" pitchFamily="34" charset="0"/>
              </a:rPr>
              <a:t> 3 </a:t>
            </a:r>
            <a:r>
              <a:rPr lang="en-US" sz="1800" dirty="0" err="1">
                <a:solidFill>
                  <a:schemeClr val="accent2">
                    <a:lumMod val="60000"/>
                    <a:lumOff val="40000"/>
                  </a:schemeClr>
                </a:solidFill>
                <a:effectLst/>
                <a:ea typeface="Calibri" panose="020F0502020204030204" pitchFamily="34" charset="0"/>
              </a:rPr>
              <a:t>sắc</a:t>
            </a:r>
            <a:r>
              <a:rPr lang="en-US" sz="1800" dirty="0">
                <a:solidFill>
                  <a:schemeClr val="accent2">
                    <a:lumMod val="60000"/>
                    <a:lumOff val="40000"/>
                  </a:schemeClr>
                </a:solidFill>
                <a:effectLst/>
                <a:ea typeface="Calibri" panose="020F0502020204030204" pitchFamily="34" charset="0"/>
              </a:rPr>
              <a:t> </a:t>
            </a:r>
            <a:r>
              <a:rPr lang="en-US" sz="1800" dirty="0" err="1">
                <a:solidFill>
                  <a:schemeClr val="accent2">
                    <a:lumMod val="60000"/>
                    <a:lumOff val="40000"/>
                  </a:schemeClr>
                </a:solidFill>
                <a:effectLst/>
                <a:ea typeface="Calibri" panose="020F0502020204030204" pitchFamily="34" charset="0"/>
              </a:rPr>
              <a:t>thái</a:t>
            </a:r>
            <a:r>
              <a:rPr lang="en-US" sz="1800" dirty="0">
                <a:solidFill>
                  <a:schemeClr val="accent2">
                    <a:lumMod val="60000"/>
                    <a:lumOff val="40000"/>
                  </a:schemeClr>
                </a:solidFill>
                <a:effectLst/>
                <a:ea typeface="Calibri" panose="020F0502020204030204" pitchFamily="34" charset="0"/>
              </a:rPr>
              <a:t>:</a:t>
            </a:r>
            <a:endParaRPr lang="en-US" sz="18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914400" lvl="1">
              <a:lnSpc>
                <a:spcPct val="150000"/>
              </a:lnSpc>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Tích</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gồm</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45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nhãn</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914400" lvl="1">
              <a:lnSpc>
                <a:spcPct val="150000"/>
              </a:lnSpc>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Tiêu</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cực</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gồm</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44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nhãn</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p>
          <a:p>
            <a:pPr marL="914400" lvl="1">
              <a:lnSpc>
                <a:spcPct val="150000"/>
              </a:lnSpc>
            </a:pPr>
            <a:r>
              <a:rPr lang="en-US" dirty="0">
                <a:solidFill>
                  <a:schemeClr val="accent2">
                    <a:lumMod val="60000"/>
                    <a:lumOff val="40000"/>
                  </a:schemeClr>
                </a:solidFill>
                <a:effectLst/>
                <a:ea typeface="Calibri" panose="020F0502020204030204" pitchFamily="34" charset="0"/>
                <a:cs typeface="Cordia New" panose="020B0304020202020204" pitchFamily="34" charset="-34"/>
              </a:rPr>
              <a:t>+ Trung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tính</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gồm</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 11 </a:t>
            </a:r>
            <a:r>
              <a:rPr lang="en-US" dirty="0" err="1">
                <a:solidFill>
                  <a:schemeClr val="accent2">
                    <a:lumMod val="60000"/>
                    <a:lumOff val="40000"/>
                  </a:schemeClr>
                </a:solidFill>
                <a:effectLst/>
                <a:ea typeface="Calibri" panose="020F0502020204030204" pitchFamily="34" charset="0"/>
                <a:cs typeface="Cordia New" panose="020B0304020202020204" pitchFamily="34" charset="-34"/>
              </a:rPr>
              <a:t>nhãn</a:t>
            </a:r>
            <a:r>
              <a:rPr lang="en-US" dirty="0">
                <a:solidFill>
                  <a:schemeClr val="accent2">
                    <a:lumMod val="60000"/>
                    <a:lumOff val="40000"/>
                  </a:schemeClr>
                </a:solidFill>
                <a:effectLst/>
                <a:ea typeface="Calibri" panose="020F0502020204030204" pitchFamily="34" charset="0"/>
                <a:cs typeface="Cordia New" panose="020B0304020202020204" pitchFamily="34" charset="-34"/>
              </a:rPr>
              <a:t>)</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742950" marR="0" indent="-285750">
              <a:lnSpc>
                <a:spcPct val="150000"/>
              </a:lnSpc>
              <a:spcBef>
                <a:spcPts val="0"/>
              </a:spcBef>
              <a:spcAft>
                <a:spcPts val="0"/>
              </a:spcAft>
              <a:buFont typeface="Arial" panose="020B0604020202020204" pitchFamily="34" charset="0"/>
              <a:buChar char="•"/>
            </a:pP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040680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Ngữ</a:t>
            </a:r>
            <a:r>
              <a:rPr lang="en-US" dirty="0">
                <a:latin typeface="+mn-lt"/>
              </a:rPr>
              <a:t> </a:t>
            </a:r>
            <a:r>
              <a:rPr lang="en-US" dirty="0" err="1">
                <a:latin typeface="+mn-lt"/>
              </a:rPr>
              <a:t>liệu</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mn-lt"/>
              </a:rPr>
              <a:pPr/>
              <a:t>8</a:t>
            </a:fld>
            <a:endParaRPr lang="en-US" dirty="0">
              <a:latin typeface="+mn-lt"/>
            </a:endParaRPr>
          </a:p>
        </p:txBody>
      </p:sp>
      <p:pic>
        <p:nvPicPr>
          <p:cNvPr id="7" name="Picture 6">
            <a:extLst>
              <a:ext uri="{FF2B5EF4-FFF2-40B4-BE49-F238E27FC236}">
                <a16:creationId xmlns:a16="http://schemas.microsoft.com/office/drawing/2014/main" id="{9F714D14-AE67-2EC6-181E-046929542825}"/>
              </a:ext>
            </a:extLst>
          </p:cNvPr>
          <p:cNvPicPr>
            <a:picLocks noChangeAspect="1"/>
          </p:cNvPicPr>
          <p:nvPr/>
        </p:nvPicPr>
        <p:blipFill>
          <a:blip r:embed="rId2"/>
          <a:stretch>
            <a:fillRect/>
          </a:stretch>
        </p:blipFill>
        <p:spPr>
          <a:xfrm>
            <a:off x="1425931" y="1484025"/>
            <a:ext cx="9340137" cy="4632891"/>
          </a:xfrm>
          <a:prstGeom prst="rect">
            <a:avLst/>
          </a:prstGeom>
        </p:spPr>
      </p:pic>
    </p:spTree>
    <p:extLst>
      <p:ext uri="{BB962C8B-B14F-4D97-AF65-F5344CB8AC3E}">
        <p14:creationId xmlns:p14="http://schemas.microsoft.com/office/powerpoint/2010/main" val="2758974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err="1">
                <a:latin typeface="+mn-lt"/>
              </a:rPr>
              <a:t>Tách</a:t>
            </a:r>
            <a:r>
              <a:rPr lang="en-US" dirty="0">
                <a:latin typeface="+mn-lt"/>
              </a:rPr>
              <a:t> </a:t>
            </a:r>
            <a:r>
              <a:rPr lang="en-US" dirty="0" err="1">
                <a:latin typeface="+mn-lt"/>
              </a:rPr>
              <a:t>từ</a:t>
            </a:r>
            <a:r>
              <a:rPr lang="en-US" dirty="0">
                <a:latin typeface="+mn-lt"/>
              </a:rPr>
              <a:t> - </a:t>
            </a:r>
            <a:r>
              <a:rPr lang="en-US" dirty="0" err="1">
                <a:latin typeface="+mn-lt"/>
              </a:rPr>
              <a:t>Thủ</a:t>
            </a:r>
            <a:r>
              <a:rPr lang="en-US" dirty="0">
                <a:latin typeface="+mn-lt"/>
              </a:rPr>
              <a:t> </a:t>
            </a:r>
            <a:r>
              <a:rPr lang="en-US" dirty="0" err="1">
                <a:latin typeface="+mn-lt"/>
              </a:rPr>
              <a:t>công</a:t>
            </a:r>
            <a:endParaRPr lang="en-US" dirty="0">
              <a:latin typeface="+mn-l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TextBox 3">
            <a:extLst>
              <a:ext uri="{FF2B5EF4-FFF2-40B4-BE49-F238E27FC236}">
                <a16:creationId xmlns:a16="http://schemas.microsoft.com/office/drawing/2014/main" id="{16BB7901-B91F-AD7A-1382-FE31C5860455}"/>
              </a:ext>
            </a:extLst>
          </p:cNvPr>
          <p:cNvSpPr txBox="1"/>
          <p:nvPr/>
        </p:nvSpPr>
        <p:spPr>
          <a:xfrm>
            <a:off x="1" y="1710241"/>
            <a:ext cx="5122506" cy="670440"/>
          </a:xfrm>
          <a:prstGeom prst="rect">
            <a:avLst/>
          </a:prstGeom>
          <a:noFill/>
        </p:spPr>
        <p:txBody>
          <a:bodyPr wrap="square">
            <a:spAutoFit/>
          </a:bodyPr>
          <a:lstStyle/>
          <a:p>
            <a:pPr marL="457200" marR="0">
              <a:lnSpc>
                <a:spcPct val="107000"/>
              </a:lnSpc>
              <a:spcBef>
                <a:spcPts val="0"/>
              </a:spcBef>
              <a:spcAft>
                <a:spcPts val="800"/>
              </a:spcAft>
            </a:pPr>
            <a:r>
              <a:rPr lang="en-US" dirty="0">
                <a:solidFill>
                  <a:schemeClr val="accent2">
                    <a:lumMod val="60000"/>
                    <a:lumOff val="40000"/>
                  </a:schemeClr>
                </a:solidFill>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Dựa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trên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điển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Việt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VLSP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Giáo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sư</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Hồ</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Bảo</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Tú: </a:t>
            </a:r>
            <a:r>
              <a:rPr lang="en-US" sz="1800" u="sng" dirty="0">
                <a:solidFill>
                  <a:srgbClr val="0563C1"/>
                </a:solidFill>
                <a:effectLst/>
                <a:ea typeface="Calibri" panose="020F0502020204030204" pitchFamily="34" charset="0"/>
                <a:cs typeface="Cordia New" panose="020B0304020202020204" pitchFamily="34" charset="-34"/>
                <a:hlinkClick r:id="rId2"/>
              </a:rPr>
              <a:t>https://vlsp.hpda.vn/</a:t>
            </a:r>
            <a:endParaRPr lang="en-US" sz="18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grpSp>
        <p:nvGrpSpPr>
          <p:cNvPr id="8" name="Group 7">
            <a:extLst>
              <a:ext uri="{FF2B5EF4-FFF2-40B4-BE49-F238E27FC236}">
                <a16:creationId xmlns:a16="http://schemas.microsoft.com/office/drawing/2014/main" id="{95471FC5-3ACE-7990-EFCA-B6EC3FAE1962}"/>
              </a:ext>
            </a:extLst>
          </p:cNvPr>
          <p:cNvGrpSpPr/>
          <p:nvPr/>
        </p:nvGrpSpPr>
        <p:grpSpPr>
          <a:xfrm>
            <a:off x="6051550" y="419995"/>
            <a:ext cx="5496703" cy="2759122"/>
            <a:chOff x="5715000" y="2162175"/>
            <a:chExt cx="6153150" cy="2819400"/>
          </a:xfrm>
        </p:grpSpPr>
        <p:sp>
          <p:nvSpPr>
            <p:cNvPr id="6" name="Rectangle 5">
              <a:extLst>
                <a:ext uri="{FF2B5EF4-FFF2-40B4-BE49-F238E27FC236}">
                  <a16:creationId xmlns:a16="http://schemas.microsoft.com/office/drawing/2014/main" id="{C1A30BF9-B339-629F-03A7-72A5C33B46D0}"/>
                </a:ext>
              </a:extLst>
            </p:cNvPr>
            <p:cNvSpPr/>
            <p:nvPr/>
          </p:nvSpPr>
          <p:spPr>
            <a:xfrm>
              <a:off x="5715000" y="2162175"/>
              <a:ext cx="6153150" cy="2819400"/>
            </a:xfrm>
            <a:prstGeom prst="rect">
              <a:avLst/>
            </a:prstGeom>
            <a:solidFill>
              <a:schemeClr val="accent2">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2">
                      <a:lumMod val="40000"/>
                      <a:lumOff val="60000"/>
                    </a:schemeClr>
                  </a:solidFill>
                </a:ln>
                <a:solidFill>
                  <a:schemeClr val="accent2">
                    <a:lumMod val="40000"/>
                    <a:lumOff val="60000"/>
                  </a:schemeClr>
                </a:solidFill>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D4F37D1-0C1C-2871-D781-A53E9712E822}"/>
                </a:ext>
              </a:extLst>
            </p:cNvPr>
            <p:cNvPicPr>
              <a:picLocks noChangeAspect="1"/>
            </p:cNvPicPr>
            <p:nvPr/>
          </p:nvPicPr>
          <p:blipFill>
            <a:blip r:embed="rId3"/>
            <a:stretch>
              <a:fillRect/>
            </a:stretch>
          </p:blipFill>
          <p:spPr>
            <a:xfrm>
              <a:off x="5829300" y="2266745"/>
              <a:ext cx="5943600" cy="2574290"/>
            </a:xfrm>
            <a:prstGeom prst="rect">
              <a:avLst/>
            </a:prstGeom>
          </p:spPr>
        </p:pic>
      </p:grpSp>
      <p:pic>
        <p:nvPicPr>
          <p:cNvPr id="10" name="Picture 9" descr="A picture containing text, screenshot, plot, diagram&#10;&#10;Description automatically generated">
            <a:extLst>
              <a:ext uri="{FF2B5EF4-FFF2-40B4-BE49-F238E27FC236}">
                <a16:creationId xmlns:a16="http://schemas.microsoft.com/office/drawing/2014/main" id="{42E6F3A8-2F0C-C961-191C-2B142896BB9C}"/>
              </a:ext>
            </a:extLst>
          </p:cNvPr>
          <p:cNvPicPr>
            <a:picLocks noChangeAspect="1"/>
          </p:cNvPicPr>
          <p:nvPr/>
        </p:nvPicPr>
        <p:blipFill rotWithShape="1">
          <a:blip r:embed="rId4"/>
          <a:srcRect b="1627"/>
          <a:stretch/>
        </p:blipFill>
        <p:spPr bwMode="auto">
          <a:xfrm>
            <a:off x="6010836" y="3592401"/>
            <a:ext cx="5647764" cy="2845604"/>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FD85DFCC-A74C-0558-CBE6-4B3A4589DC5B}"/>
              </a:ext>
            </a:extLst>
          </p:cNvPr>
          <p:cNvSpPr txBox="1"/>
          <p:nvPr/>
        </p:nvSpPr>
        <p:spPr>
          <a:xfrm>
            <a:off x="1955411" y="5366075"/>
            <a:ext cx="409613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2">
                    <a:lumMod val="60000"/>
                    <a:lumOff val="40000"/>
                  </a:schemeClr>
                </a:solidFill>
              </a:rPr>
              <a:t>Số</a:t>
            </a:r>
            <a:r>
              <a:rPr lang="en-US" dirty="0">
                <a:solidFill>
                  <a:schemeClr val="accent2">
                    <a:lumMod val="60000"/>
                    <a:lumOff val="40000"/>
                  </a:schemeClr>
                </a:solidFill>
              </a:rPr>
              <a:t> </a:t>
            </a:r>
            <a:r>
              <a:rPr lang="en-US" dirty="0" err="1">
                <a:solidFill>
                  <a:schemeClr val="accent2">
                    <a:lumMod val="60000"/>
                    <a:lumOff val="40000"/>
                  </a:schemeClr>
                </a:solidFill>
              </a:rPr>
              <a:t>từ</a:t>
            </a:r>
            <a:r>
              <a:rPr lang="en-US" dirty="0">
                <a:solidFill>
                  <a:schemeClr val="accent2">
                    <a:lumMod val="60000"/>
                    <a:lumOff val="40000"/>
                  </a:schemeClr>
                </a:solidFill>
              </a:rPr>
              <a:t> </a:t>
            </a:r>
            <a:r>
              <a:rPr lang="en-US" dirty="0" err="1">
                <a:solidFill>
                  <a:schemeClr val="accent2">
                    <a:lumMod val="60000"/>
                    <a:lumOff val="40000"/>
                  </a:schemeClr>
                </a:solidFill>
              </a:rPr>
              <a:t>trung</a:t>
            </a:r>
            <a:r>
              <a:rPr lang="en-US" dirty="0">
                <a:solidFill>
                  <a:schemeClr val="accent2">
                    <a:lumMod val="60000"/>
                    <a:lumOff val="40000"/>
                  </a:schemeClr>
                </a:solidFill>
              </a:rPr>
              <a:t> </a:t>
            </a:r>
            <a:r>
              <a:rPr lang="en-US" dirty="0" err="1">
                <a:solidFill>
                  <a:schemeClr val="accent2">
                    <a:lumMod val="60000"/>
                    <a:lumOff val="40000"/>
                  </a:schemeClr>
                </a:solidFill>
              </a:rPr>
              <a:t>bình</a:t>
            </a:r>
            <a:r>
              <a:rPr lang="en-US" dirty="0">
                <a:solidFill>
                  <a:schemeClr val="accent2">
                    <a:lumMod val="60000"/>
                    <a:lumOff val="40000"/>
                  </a:schemeClr>
                </a:solidFill>
              </a:rPr>
              <a:t>: 12.31 </a:t>
            </a:r>
          </a:p>
          <a:p>
            <a:pPr marL="285750" indent="-285750">
              <a:buFont typeface="Arial" panose="020B0604020202020204" pitchFamily="34" charset="0"/>
              <a:buChar char="•"/>
            </a:pPr>
            <a:r>
              <a:rPr lang="en-US" dirty="0" err="1">
                <a:solidFill>
                  <a:schemeClr val="accent2">
                    <a:lumMod val="60000"/>
                    <a:lumOff val="40000"/>
                  </a:schemeClr>
                </a:solidFill>
              </a:rPr>
              <a:t>Câu</a:t>
            </a:r>
            <a:r>
              <a:rPr lang="en-US" dirty="0">
                <a:solidFill>
                  <a:schemeClr val="accent2">
                    <a:lumMod val="60000"/>
                    <a:lumOff val="40000"/>
                  </a:schemeClr>
                </a:solidFill>
              </a:rPr>
              <a:t> </a:t>
            </a:r>
            <a:r>
              <a:rPr lang="en-US" dirty="0" err="1">
                <a:solidFill>
                  <a:schemeClr val="accent2">
                    <a:lumMod val="60000"/>
                    <a:lumOff val="40000"/>
                  </a:schemeClr>
                </a:solidFill>
              </a:rPr>
              <a:t>ít</a:t>
            </a:r>
            <a:r>
              <a:rPr lang="en-US" dirty="0">
                <a:solidFill>
                  <a:schemeClr val="accent2">
                    <a:lumMod val="60000"/>
                    <a:lumOff val="40000"/>
                  </a:schemeClr>
                </a:solidFill>
              </a:rPr>
              <a:t> </a:t>
            </a:r>
            <a:r>
              <a:rPr lang="en-US" dirty="0" err="1">
                <a:solidFill>
                  <a:schemeClr val="accent2">
                    <a:lumMod val="60000"/>
                    <a:lumOff val="40000"/>
                  </a:schemeClr>
                </a:solidFill>
              </a:rPr>
              <a:t>từ</a:t>
            </a:r>
            <a:r>
              <a:rPr lang="en-US" dirty="0">
                <a:solidFill>
                  <a:schemeClr val="accent2">
                    <a:lumMod val="60000"/>
                    <a:lumOff val="40000"/>
                  </a:schemeClr>
                </a:solidFill>
              </a:rPr>
              <a:t> </a:t>
            </a:r>
            <a:r>
              <a:rPr lang="en-US" dirty="0" err="1">
                <a:solidFill>
                  <a:schemeClr val="accent2">
                    <a:lumMod val="60000"/>
                    <a:lumOff val="40000"/>
                  </a:schemeClr>
                </a:solidFill>
              </a:rPr>
              <a:t>nhất</a:t>
            </a:r>
            <a:r>
              <a:rPr lang="en-US" dirty="0">
                <a:solidFill>
                  <a:schemeClr val="accent2">
                    <a:lumMod val="60000"/>
                    <a:lumOff val="40000"/>
                  </a:schemeClr>
                </a:solidFill>
              </a:rPr>
              <a:t>: 4 </a:t>
            </a:r>
            <a:r>
              <a:rPr lang="en-US" dirty="0" err="1">
                <a:solidFill>
                  <a:schemeClr val="accent2">
                    <a:lumMod val="60000"/>
                    <a:lumOff val="40000"/>
                  </a:schemeClr>
                </a:solidFill>
              </a:rPr>
              <a:t>từ</a:t>
            </a: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err="1">
                <a:solidFill>
                  <a:schemeClr val="accent2">
                    <a:lumMod val="60000"/>
                    <a:lumOff val="40000"/>
                  </a:schemeClr>
                </a:solidFill>
              </a:rPr>
              <a:t>Câu</a:t>
            </a:r>
            <a:r>
              <a:rPr lang="en-US" dirty="0">
                <a:solidFill>
                  <a:schemeClr val="accent2">
                    <a:lumMod val="60000"/>
                    <a:lumOff val="40000"/>
                  </a:schemeClr>
                </a:solidFill>
              </a:rPr>
              <a:t> </a:t>
            </a:r>
            <a:r>
              <a:rPr lang="en-US" dirty="0" err="1">
                <a:solidFill>
                  <a:schemeClr val="accent2">
                    <a:lumMod val="60000"/>
                    <a:lumOff val="40000"/>
                  </a:schemeClr>
                </a:solidFill>
              </a:rPr>
              <a:t>nhiều</a:t>
            </a:r>
            <a:r>
              <a:rPr lang="en-US" dirty="0">
                <a:solidFill>
                  <a:schemeClr val="accent2">
                    <a:lumMod val="60000"/>
                    <a:lumOff val="40000"/>
                  </a:schemeClr>
                </a:solidFill>
              </a:rPr>
              <a:t> </a:t>
            </a:r>
            <a:r>
              <a:rPr lang="en-US" dirty="0" err="1">
                <a:solidFill>
                  <a:schemeClr val="accent2">
                    <a:lumMod val="60000"/>
                    <a:lumOff val="40000"/>
                  </a:schemeClr>
                </a:solidFill>
              </a:rPr>
              <a:t>từ</a:t>
            </a:r>
            <a:r>
              <a:rPr lang="en-US" dirty="0">
                <a:solidFill>
                  <a:schemeClr val="accent2">
                    <a:lumMod val="60000"/>
                    <a:lumOff val="40000"/>
                  </a:schemeClr>
                </a:solidFill>
              </a:rPr>
              <a:t> </a:t>
            </a:r>
            <a:r>
              <a:rPr lang="en-US" dirty="0" err="1">
                <a:solidFill>
                  <a:schemeClr val="accent2">
                    <a:lumMod val="60000"/>
                    <a:lumOff val="40000"/>
                  </a:schemeClr>
                </a:solidFill>
              </a:rPr>
              <a:t>nhất</a:t>
            </a:r>
            <a:r>
              <a:rPr lang="en-US" dirty="0">
                <a:solidFill>
                  <a:schemeClr val="accent2">
                    <a:lumMod val="60000"/>
                    <a:lumOff val="40000"/>
                  </a:schemeClr>
                </a:solidFill>
              </a:rPr>
              <a:t>: 31 </a:t>
            </a:r>
            <a:r>
              <a:rPr lang="en-US" dirty="0" err="1">
                <a:solidFill>
                  <a:schemeClr val="accent2">
                    <a:lumMod val="60000"/>
                    <a:lumOff val="40000"/>
                  </a:schemeClr>
                </a:solidFill>
              </a:rPr>
              <a:t>từ</a:t>
            </a:r>
            <a:endParaRPr lang="en-US" dirty="0">
              <a:solidFill>
                <a:schemeClr val="accent2">
                  <a:lumMod val="60000"/>
                  <a:lumOff val="40000"/>
                </a:schemeClr>
              </a:solidFill>
            </a:endParaRPr>
          </a:p>
        </p:txBody>
      </p:sp>
      <p:sp>
        <p:nvSpPr>
          <p:cNvPr id="14" name="TextBox 13">
            <a:extLst>
              <a:ext uri="{FF2B5EF4-FFF2-40B4-BE49-F238E27FC236}">
                <a16:creationId xmlns:a16="http://schemas.microsoft.com/office/drawing/2014/main" id="{391E0BFE-3DDB-79E2-E5F9-8DD673262AEB}"/>
              </a:ext>
            </a:extLst>
          </p:cNvPr>
          <p:cNvSpPr txBox="1"/>
          <p:nvPr/>
        </p:nvSpPr>
        <p:spPr>
          <a:xfrm>
            <a:off x="0" y="2547171"/>
            <a:ext cx="5647764" cy="2453172"/>
          </a:xfrm>
          <a:prstGeom prst="rect">
            <a:avLst/>
          </a:prstGeom>
          <a:noFill/>
        </p:spPr>
        <p:txBody>
          <a:bodyPr wrap="square">
            <a:spAutoFit/>
          </a:bodyPr>
          <a:lstStyle/>
          <a:p>
            <a:pPr marL="457200" marR="0">
              <a:lnSpc>
                <a:spcPct val="107000"/>
              </a:lnSpc>
              <a:spcBef>
                <a:spcPts val="0"/>
              </a:spcBef>
              <a:spcAft>
                <a:spcPts val="800"/>
              </a:spcAft>
            </a:pP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Quy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định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742950" marR="0" indent="-285750">
              <a:lnSpc>
                <a:spcPct val="107000"/>
              </a:lnSpc>
              <a:spcBef>
                <a:spcPts val="0"/>
              </a:spcBef>
              <a:spcAft>
                <a:spcPts val="800"/>
              </a:spcAft>
              <a:buFont typeface="Arial" panose="020B0604020202020204" pitchFamily="34" charset="0"/>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Giữa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hoặc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ghép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hoặc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giữa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ghép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nhau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bởi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dấu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  ’).</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742950" marR="0" indent="-285750">
              <a:lnSpc>
                <a:spcPct val="107000"/>
              </a:lnSpc>
              <a:spcBef>
                <a:spcPts val="0"/>
              </a:spcBef>
              <a:spcAft>
                <a:spcPts val="800"/>
              </a:spcAft>
              <a:buFont typeface="Arial" panose="020B0604020202020204" pitchFamily="34" charset="0"/>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Giữa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tiếng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của</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ghép</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với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nhau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với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dấu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gạch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chân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(‘_’).</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a:p>
            <a:pPr marL="742950" marR="0" indent="-285750">
              <a:lnSpc>
                <a:spcPct val="107000"/>
              </a:lnSpc>
              <a:spcBef>
                <a:spcPts val="0"/>
              </a:spcBef>
              <a:spcAft>
                <a:spcPts val="800"/>
              </a:spcAft>
              <a:buFont typeface="Arial" panose="020B0604020202020204" pitchFamily="34" charset="0"/>
              <a:buChar char="•"/>
            </a:pP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dấu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câu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cũng</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xem</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như</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là</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một</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từ</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đơn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nên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ngăn</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trước</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sau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bởi</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dấu</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a:t>
            </a:r>
            <a:r>
              <a:rPr lang="en-US" sz="1800" dirty="0" err="1">
                <a:solidFill>
                  <a:schemeClr val="accent2">
                    <a:lumMod val="60000"/>
                    <a:lumOff val="40000"/>
                  </a:schemeClr>
                </a:solidFill>
                <a:effectLst/>
                <a:ea typeface="Calibri" panose="020F0502020204030204" pitchFamily="34" charset="0"/>
                <a:cs typeface="Cordia New" panose="020B0304020202020204" pitchFamily="34" charset="-34"/>
              </a:rPr>
              <a:t>cách</a:t>
            </a:r>
            <a:r>
              <a:rPr lang="en-US" sz="1800" dirty="0">
                <a:solidFill>
                  <a:schemeClr val="accent2">
                    <a:lumMod val="60000"/>
                    <a:lumOff val="40000"/>
                  </a:schemeClr>
                </a:solidFill>
                <a:effectLst/>
                <a:ea typeface="Calibri" panose="020F0502020204030204" pitchFamily="34" charset="0"/>
                <a:cs typeface="Cordia New" panose="020B0304020202020204" pitchFamily="34" charset="-34"/>
              </a:rPr>
              <a:t> (‘  ’).</a:t>
            </a:r>
            <a:endParaRPr lang="en-US" sz="1400" dirty="0">
              <a:solidFill>
                <a:schemeClr val="accent2">
                  <a:lumMod val="60000"/>
                  <a:lumOff val="40000"/>
                </a:schemeClr>
              </a:solidFill>
              <a:effectLst/>
              <a:ea typeface="Calibri" panose="020F0502020204030204" pitchFamily="34" charset="0"/>
              <a:cs typeface="Cordia New" panose="020B0304020202020204" pitchFamily="34" charset="-34"/>
            </a:endParaRPr>
          </a:p>
        </p:txBody>
      </p:sp>
      <p:sp>
        <p:nvSpPr>
          <p:cNvPr id="15" name="TextBox 14">
            <a:extLst>
              <a:ext uri="{FF2B5EF4-FFF2-40B4-BE49-F238E27FC236}">
                <a16:creationId xmlns:a16="http://schemas.microsoft.com/office/drawing/2014/main" id="{0986B422-A3E7-7975-BC57-70CFACC0CCB6}"/>
              </a:ext>
            </a:extLst>
          </p:cNvPr>
          <p:cNvSpPr txBox="1"/>
          <p:nvPr/>
        </p:nvSpPr>
        <p:spPr>
          <a:xfrm>
            <a:off x="533400" y="5643074"/>
            <a:ext cx="1362270" cy="369332"/>
          </a:xfrm>
          <a:prstGeom prst="rect">
            <a:avLst/>
          </a:prstGeom>
          <a:noFill/>
        </p:spPr>
        <p:txBody>
          <a:bodyPr wrap="square" rtlCol="0">
            <a:spAutoFit/>
          </a:bodyPr>
          <a:lstStyle/>
          <a:p>
            <a:r>
              <a:rPr lang="en-US" b="1" dirty="0" err="1">
                <a:solidFill>
                  <a:srgbClr val="00B050"/>
                </a:solidFill>
              </a:rPr>
              <a:t>Nhận</a:t>
            </a:r>
            <a:r>
              <a:rPr lang="en-US" b="1" dirty="0">
                <a:solidFill>
                  <a:srgbClr val="00B050"/>
                </a:solidFill>
              </a:rPr>
              <a:t> </a:t>
            </a:r>
            <a:r>
              <a:rPr lang="en-US" b="1" dirty="0" err="1">
                <a:solidFill>
                  <a:srgbClr val="00B050"/>
                </a:solidFill>
              </a:rPr>
              <a:t>xét</a:t>
            </a:r>
            <a:r>
              <a:rPr lang="en-US" b="1" dirty="0">
                <a:solidFill>
                  <a:srgbClr val="00B050"/>
                </a:solidFill>
              </a:rPr>
              <a:t>:</a:t>
            </a:r>
          </a:p>
        </p:txBody>
      </p:sp>
    </p:spTree>
    <p:extLst>
      <p:ext uri="{BB962C8B-B14F-4D97-AF65-F5344CB8AC3E}">
        <p14:creationId xmlns:p14="http://schemas.microsoft.com/office/powerpoint/2010/main" val="2213067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8b53866-fdfd-416a-aee2-e50c3ae941d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9" ma:contentTypeDescription="Tạo tài liệu mới." ma:contentTypeScope="" ma:versionID="61b53ff8466a4a72df91ee7cfa357caf">
  <xsd:schema xmlns:xsd="http://www.w3.org/2001/XMLSchema" xmlns:xs="http://www.w3.org/2001/XMLSchema" xmlns:p="http://schemas.microsoft.com/office/2006/metadata/properties" xmlns:ns3="c8b53866-fdfd-416a-aee2-e50c3ae941dd" targetNamespace="http://schemas.microsoft.com/office/2006/metadata/properties" ma:root="true" ma:fieldsID="663ad19942163e765e9f671f2718c5f8" ns3:_="">
    <xsd:import namespace="c8b53866-fdfd-416a-aee2-e50c3ae941d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c8b53866-fdfd-416a-aee2-e50c3ae941dd"/>
    <ds:schemaRef ds:uri="http://schemas.openxmlformats.org/package/2006/metadata/core-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66809457-49C1-4012-A7C5-F1C7D6F139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53866-fdfd-416a-aee2-e50c3ae941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730</TotalTime>
  <Words>4106</Words>
  <Application>Microsoft Office PowerPoint</Application>
  <PresentationFormat>Widescreen</PresentationFormat>
  <Paragraphs>494</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Cambria</vt:lpstr>
      <vt:lpstr>Consolas</vt:lpstr>
      <vt:lpstr>Segoe UI Emoji</vt:lpstr>
      <vt:lpstr>Symbol</vt:lpstr>
      <vt:lpstr>Times New Roman</vt:lpstr>
      <vt:lpstr>Trade Gothic LT Pro</vt:lpstr>
      <vt:lpstr>Trebuchet MS</vt:lpstr>
      <vt:lpstr>Wingdings</vt:lpstr>
      <vt:lpstr>Office Theme</vt:lpstr>
      <vt:lpstr>Xử Lý Ngôn Ngữ Tự Nhiên</vt:lpstr>
      <vt:lpstr>Phân tích hình thái</vt:lpstr>
      <vt:lpstr>Giới thiệu bài toán</vt:lpstr>
      <vt:lpstr>Giới thiệu bài toán</vt:lpstr>
      <vt:lpstr>Ứng dụng của bài toán phân tích cảm xúc</vt:lpstr>
      <vt:lpstr>Phân tích hình thái</vt:lpstr>
      <vt:lpstr>Ngữ liệu</vt:lpstr>
      <vt:lpstr>Ngữ liệu</vt:lpstr>
      <vt:lpstr>Tách từ - Thủ công</vt:lpstr>
      <vt:lpstr>Tách từ - Thủ công</vt:lpstr>
      <vt:lpstr>Tách từ - Maximum Matching</vt:lpstr>
      <vt:lpstr>Tách từ - Maximum Matching</vt:lpstr>
      <vt:lpstr>Tách từ - Maximum Matching</vt:lpstr>
      <vt:lpstr>Tách từ - Maximum Matching</vt:lpstr>
      <vt:lpstr>Tách từ - Thư viện underthesea</vt:lpstr>
      <vt:lpstr>Tách từ - Thư viện pyvi</vt:lpstr>
      <vt:lpstr>Tách từ - Đánh giá</vt:lpstr>
      <vt:lpstr>Tách từ - Đánh giá</vt:lpstr>
      <vt:lpstr>Bài toán ứng dụng:   Phân loại cảm xúc </vt:lpstr>
      <vt:lpstr>Phát biểu bài toán</vt:lpstr>
      <vt:lpstr>Mô tả ngữ liệu của bài toán</vt:lpstr>
      <vt:lpstr>Phân tích thăm dò dữ liệu</vt:lpstr>
      <vt:lpstr>Phân tích thăm dò dữ liệu</vt:lpstr>
      <vt:lpstr>Tiền xử lý dữ liệu</vt:lpstr>
      <vt:lpstr>Phương pháp giải quyết bài toán</vt:lpstr>
      <vt:lpstr>Phương pháp giải quyết bài toán</vt:lpstr>
      <vt:lpstr>Phương pháp giải quyết bài toán</vt:lpstr>
      <vt:lpstr>Phương pháp giải quyết bài toán</vt:lpstr>
      <vt:lpstr>Phương pháp giải quyết bài toán</vt:lpstr>
      <vt:lpstr>Phương pháp giải quyết bài toán</vt:lpstr>
      <vt:lpstr>Phương pháp giải quyết bài toán</vt:lpstr>
      <vt:lpstr>Thực nghiệm</vt:lpstr>
      <vt:lpstr>Cài đặt thực nghiệm</vt:lpstr>
      <vt:lpstr>Đánh giá kết quả và so sánh</vt:lpstr>
      <vt:lpstr>Đánh giá kết quả và so sánh</vt:lpstr>
      <vt:lpstr>Đánh giá kết quả và so sánh</vt:lpstr>
      <vt:lpstr>Đánh giá kết quả và so sánh</vt:lpstr>
      <vt:lpstr>Đánh giá kết quả và so sánh với các mô hình baseline</vt:lpstr>
      <vt:lpstr>Đánh giá kết quả và so sánh với các mô hình baseline</vt:lpstr>
      <vt:lpstr>Nhận xét kết quả</vt:lpstr>
      <vt:lpstr>Kết luận</vt:lpstr>
      <vt:lpstr>Thank You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Ngôn Ngữ Tự Nhiên</dc:title>
  <dc:creator>Lê Tuấn Cường</dc:creator>
  <cp:lastModifiedBy>Quoc Nguyen</cp:lastModifiedBy>
  <cp:revision>45</cp:revision>
  <dcterms:created xsi:type="dcterms:W3CDTF">2023-06-17T15:48:59Z</dcterms:created>
  <dcterms:modified xsi:type="dcterms:W3CDTF">2023-06-18T23:49:57Z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0x010100A30F3884CD43244294355762AE14FDC0</vt:lpwstr>
  </property>
</Properties>
</file>