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7" r:id="rId5"/>
    <p:sldId id="273" r:id="rId6"/>
    <p:sldId id="262" r:id="rId7"/>
    <p:sldId id="280" r:id="rId8"/>
    <p:sldId id="281" r:id="rId9"/>
    <p:sldId id="266" r:id="rId10"/>
    <p:sldId id="283" r:id="rId11"/>
    <p:sldId id="285" r:id="rId12"/>
    <p:sldId id="286"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3" autoAdjust="0"/>
    <p:restoredTop sz="94614" autoAdjust="0"/>
  </p:normalViewPr>
  <p:slideViewPr>
    <p:cSldViewPr snapToGrid="0">
      <p:cViewPr varScale="1">
        <p:scale>
          <a:sx n="82" d="100"/>
          <a:sy n="82" d="100"/>
        </p:scale>
        <p:origin x="110" y="149"/>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6/20/2023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391000" y="-110556"/>
            <a:ext cx="12974000" cy="7079111"/>
          </a:xfrm>
        </p:spPr>
        <p:txBody>
          <a:bodyPr/>
          <a:lstStyle/>
          <a:p>
            <a:pPr>
              <a:lnSpc>
                <a:spcPct val="110000"/>
              </a:lnSpc>
            </a:pPr>
            <a:r>
              <a:rPr lang="en-US" dirty="0"/>
              <a:t> </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201903" y="4102074"/>
            <a:ext cx="5074361" cy="620016"/>
          </a:xfrm>
          <a:gradFill>
            <a:gsLst>
              <a:gs pos="8000">
                <a:schemeClr val="tx2"/>
              </a:gs>
              <a:gs pos="100000">
                <a:schemeClr val="accent2"/>
              </a:gs>
            </a:gsLst>
            <a:lin ang="14400000" scaled="0"/>
          </a:gradFill>
        </p:spPr>
        <p:txBody>
          <a:bodyPr/>
          <a:lstStyle/>
          <a:p>
            <a:pPr algn="ctr"/>
            <a:r>
              <a:rPr lang="en-US" sz="1800" dirty="0"/>
              <a:t>DS102.N21 - </a:t>
            </a:r>
            <a:r>
              <a:rPr lang="en-US" sz="1800" b="1" dirty="0">
                <a:effectLst/>
                <a:ea typeface="Calibri" panose="020F0502020204030204" pitchFamily="34" charset="0"/>
                <a:cs typeface="Arial" panose="020B0604020202020204" pitchFamily="34" charset="0"/>
              </a:rPr>
              <a:t>HỌC MÁY THỐNG KÊ</a:t>
            </a:r>
            <a:endParaRPr lang="en-US" sz="1800" dirty="0"/>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814760"/>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2" name="Table 1">
            <a:extLst>
              <a:ext uri="{FF2B5EF4-FFF2-40B4-BE49-F238E27FC236}">
                <a16:creationId xmlns:a16="http://schemas.microsoft.com/office/drawing/2014/main" id="{4D4C181F-7691-ABAE-8226-A87D81A3D636}"/>
              </a:ext>
            </a:extLst>
          </p:cNvPr>
          <p:cNvGraphicFramePr>
            <a:graphicFrameLocks noGrp="1"/>
          </p:cNvGraphicFramePr>
          <p:nvPr>
            <p:extLst>
              <p:ext uri="{D42A27DB-BD31-4B8C-83A1-F6EECF244321}">
                <p14:modId xmlns:p14="http://schemas.microsoft.com/office/powerpoint/2010/main" val="1105091083"/>
              </p:ext>
            </p:extLst>
          </p:nvPr>
        </p:nvGraphicFramePr>
        <p:xfrm>
          <a:off x="5458409" y="4783692"/>
          <a:ext cx="6158204" cy="1650175"/>
        </p:xfrm>
        <a:graphic>
          <a:graphicData uri="http://schemas.openxmlformats.org/drawingml/2006/table">
            <a:tbl>
              <a:tblPr firstRow="1" firstCol="1" bandRow="1">
                <a:tableStyleId>{F2DE63D5-997A-4646-A377-4702673A728D}</a:tableStyleId>
              </a:tblPr>
              <a:tblGrid>
                <a:gridCol w="4730699">
                  <a:extLst>
                    <a:ext uri="{9D8B030D-6E8A-4147-A177-3AD203B41FA5}">
                      <a16:colId xmlns:a16="http://schemas.microsoft.com/office/drawing/2014/main" val="3772474182"/>
                    </a:ext>
                  </a:extLst>
                </a:gridCol>
                <a:gridCol w="1427505">
                  <a:extLst>
                    <a:ext uri="{9D8B030D-6E8A-4147-A177-3AD203B41FA5}">
                      <a16:colId xmlns:a16="http://schemas.microsoft.com/office/drawing/2014/main" val="2406865304"/>
                    </a:ext>
                  </a:extLst>
                </a:gridCol>
              </a:tblGrid>
              <a:tr h="405765">
                <a:tc gridSpan="2">
                  <a:txBody>
                    <a:bodyPr/>
                    <a:lstStyle/>
                    <a:p>
                      <a:pPr marL="0" marR="0" algn="ctr">
                        <a:lnSpc>
                          <a:spcPct val="130000"/>
                        </a:lnSpc>
                        <a:spcBef>
                          <a:spcPts val="0"/>
                        </a:spcBef>
                        <a:spcAft>
                          <a:spcPts val="0"/>
                        </a:spcAft>
                      </a:pPr>
                      <a:r>
                        <a:rPr lang="en-US" sz="1800" dirty="0">
                          <a:effectLst/>
                        </a:rPr>
                        <a:t>                                                                        </a:t>
                      </a:r>
                      <a:r>
                        <a:rPr lang="en-US" sz="1800" dirty="0" err="1">
                          <a:effectLst/>
                        </a:rPr>
                        <a:t>Nhóm</a:t>
                      </a:r>
                      <a:r>
                        <a:rPr lang="en-US" sz="1800" dirty="0">
                          <a:effectLst/>
                        </a:rPr>
                        <a:t> 4: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285614823"/>
                  </a:ext>
                </a:extLst>
              </a:tr>
              <a:tr h="271780">
                <a:tc>
                  <a:txBody>
                    <a:bodyPr/>
                    <a:lstStyle/>
                    <a:p>
                      <a:pPr marL="0" marR="0" algn="r">
                        <a:lnSpc>
                          <a:spcPct val="130000"/>
                        </a:lnSpc>
                        <a:spcBef>
                          <a:spcPts val="0"/>
                        </a:spcBef>
                        <a:spcAft>
                          <a:spcPts val="0"/>
                        </a:spcAft>
                      </a:pPr>
                      <a:r>
                        <a:rPr lang="en-US" sz="1600" dirty="0" err="1">
                          <a:solidFill>
                            <a:schemeClr val="accent1">
                              <a:lumMod val="40000"/>
                              <a:lumOff val="60000"/>
                            </a:schemeClr>
                          </a:solidFill>
                          <a:effectLst/>
                        </a:rPr>
                        <a:t>Nguyễn</a:t>
                      </a:r>
                      <a:r>
                        <a:rPr lang="en-US" sz="1600" dirty="0">
                          <a:solidFill>
                            <a:schemeClr val="accent1">
                              <a:lumMod val="40000"/>
                              <a:lumOff val="60000"/>
                            </a:schemeClr>
                          </a:solidFill>
                          <a:effectLst/>
                        </a:rPr>
                        <a:t> </a:t>
                      </a:r>
                      <a:r>
                        <a:rPr lang="en-US" sz="1600" dirty="0" err="1">
                          <a:solidFill>
                            <a:schemeClr val="accent1">
                              <a:lumMod val="40000"/>
                              <a:lumOff val="60000"/>
                            </a:schemeClr>
                          </a:solidFill>
                          <a:effectLst/>
                        </a:rPr>
                        <a:t>Huỳnh</a:t>
                      </a:r>
                      <a:r>
                        <a:rPr lang="en-US" sz="1600" dirty="0">
                          <a:solidFill>
                            <a:schemeClr val="accent1">
                              <a:lumMod val="40000"/>
                              <a:lumOff val="60000"/>
                            </a:schemeClr>
                          </a:solidFill>
                          <a:effectLst/>
                        </a:rPr>
                        <a:t> </a:t>
                      </a:r>
                      <a:r>
                        <a:rPr lang="en-US" sz="1600" dirty="0" err="1">
                          <a:solidFill>
                            <a:schemeClr val="accent1">
                              <a:lumMod val="40000"/>
                              <a:lumOff val="60000"/>
                            </a:schemeClr>
                          </a:solidFill>
                          <a:effectLst/>
                        </a:rPr>
                        <a:t>Vương</a:t>
                      </a:r>
                      <a:r>
                        <a:rPr lang="en-US" sz="1600" dirty="0">
                          <a:solidFill>
                            <a:schemeClr val="accent1">
                              <a:lumMod val="40000"/>
                              <a:lumOff val="60000"/>
                            </a:schemeClr>
                          </a:solidFill>
                          <a:effectLst/>
                        </a:rPr>
                        <a:t> </a:t>
                      </a:r>
                      <a:r>
                        <a:rPr lang="en-US" sz="1600" dirty="0" err="1">
                          <a:solidFill>
                            <a:schemeClr val="accent1">
                              <a:lumMod val="40000"/>
                              <a:lumOff val="60000"/>
                            </a:schemeClr>
                          </a:solidFill>
                          <a:effectLst/>
                        </a:rPr>
                        <a:t>Quốc</a:t>
                      </a:r>
                      <a:endParaRPr lang="en-US" sz="1600" dirty="0">
                        <a:solidFill>
                          <a:schemeClr val="accent1">
                            <a:lumMod val="40000"/>
                            <a:lumOff val="60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marL="285750" marR="0" indent="-285750" algn="ctr">
                        <a:lnSpc>
                          <a:spcPct val="130000"/>
                        </a:lnSpc>
                        <a:spcBef>
                          <a:spcPts val="0"/>
                        </a:spcBef>
                        <a:spcAft>
                          <a:spcPts val="0"/>
                        </a:spcAft>
                        <a:buFontTx/>
                        <a:buChar char="-"/>
                      </a:pPr>
                      <a:r>
                        <a:rPr lang="en-US" sz="1600" b="1" dirty="0">
                          <a:solidFill>
                            <a:schemeClr val="accent1">
                              <a:lumMod val="40000"/>
                              <a:lumOff val="60000"/>
                            </a:schemeClr>
                          </a:solidFill>
                          <a:effectLst/>
                        </a:rPr>
                        <a:t>20521813</a:t>
                      </a:r>
                      <a:endParaRPr lang="en-US" sz="1600" b="1" dirty="0">
                        <a:solidFill>
                          <a:schemeClr val="accent1">
                            <a:lumMod val="40000"/>
                            <a:lumOff val="60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1528454647"/>
                  </a:ext>
                </a:extLst>
              </a:tr>
              <a:tr h="271780">
                <a:tc>
                  <a:txBody>
                    <a:bodyPr/>
                    <a:lstStyle/>
                    <a:p>
                      <a:pPr marL="0" marR="0" algn="r">
                        <a:lnSpc>
                          <a:spcPct val="130000"/>
                        </a:lnSpc>
                        <a:spcBef>
                          <a:spcPts val="0"/>
                        </a:spcBef>
                        <a:spcAft>
                          <a:spcPts val="0"/>
                        </a:spcAft>
                      </a:pPr>
                      <a:r>
                        <a:rPr lang="en-US" sz="1600" dirty="0">
                          <a:solidFill>
                            <a:schemeClr val="accent1">
                              <a:lumMod val="40000"/>
                              <a:lumOff val="60000"/>
                            </a:schemeClr>
                          </a:solidFill>
                          <a:effectLst/>
                        </a:rPr>
                        <a:t>Lê Văn Anh </a:t>
                      </a:r>
                      <a:r>
                        <a:rPr lang="en-US" sz="1600" dirty="0" err="1">
                          <a:solidFill>
                            <a:schemeClr val="accent1">
                              <a:lumMod val="40000"/>
                              <a:lumOff val="60000"/>
                            </a:schemeClr>
                          </a:solidFill>
                          <a:effectLst/>
                        </a:rPr>
                        <a:t>Tài</a:t>
                      </a:r>
                      <a:endParaRPr lang="en-US" sz="1600" dirty="0">
                        <a:solidFill>
                          <a:schemeClr val="accent1">
                            <a:lumMod val="40000"/>
                            <a:lumOff val="60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marL="285750" marR="0" indent="-285750" algn="ctr">
                        <a:lnSpc>
                          <a:spcPct val="130000"/>
                        </a:lnSpc>
                        <a:spcBef>
                          <a:spcPts val="0"/>
                        </a:spcBef>
                        <a:spcAft>
                          <a:spcPts val="0"/>
                        </a:spcAft>
                        <a:buFontTx/>
                        <a:buChar char="-"/>
                      </a:pPr>
                      <a:r>
                        <a:rPr lang="en-US" sz="1600" b="1" dirty="0">
                          <a:solidFill>
                            <a:schemeClr val="accent1">
                              <a:lumMod val="40000"/>
                              <a:lumOff val="60000"/>
                            </a:schemeClr>
                          </a:solidFill>
                          <a:effectLst/>
                        </a:rPr>
                        <a:t>20522216</a:t>
                      </a:r>
                      <a:endParaRPr lang="en-US" sz="1600" b="1" dirty="0">
                        <a:solidFill>
                          <a:schemeClr val="accent1">
                            <a:lumMod val="40000"/>
                            <a:lumOff val="60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355598203"/>
                  </a:ext>
                </a:extLst>
              </a:tr>
              <a:tr h="402590">
                <a:tc>
                  <a:txBody>
                    <a:bodyPr/>
                    <a:lstStyle/>
                    <a:p>
                      <a:pPr marL="0" marR="0" algn="r">
                        <a:lnSpc>
                          <a:spcPct val="130000"/>
                        </a:lnSpc>
                        <a:spcBef>
                          <a:spcPts val="0"/>
                        </a:spcBef>
                        <a:spcAft>
                          <a:spcPts val="0"/>
                        </a:spcAft>
                      </a:pPr>
                      <a:r>
                        <a:rPr lang="en-US" sz="1600" dirty="0">
                          <a:solidFill>
                            <a:schemeClr val="accent1">
                              <a:lumMod val="40000"/>
                              <a:lumOff val="60000"/>
                            </a:schemeClr>
                          </a:solidFill>
                          <a:effectLst/>
                        </a:rPr>
                        <a:t>Lê Tuấn Cường</a:t>
                      </a:r>
                      <a:endParaRPr lang="en-US" sz="1600" dirty="0">
                        <a:solidFill>
                          <a:schemeClr val="accent1">
                            <a:lumMod val="40000"/>
                            <a:lumOff val="60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marL="285750" marR="0" indent="-285750" algn="ctr">
                        <a:lnSpc>
                          <a:spcPct val="150000"/>
                        </a:lnSpc>
                        <a:spcBef>
                          <a:spcPts val="0"/>
                        </a:spcBef>
                        <a:spcAft>
                          <a:spcPts val="0"/>
                        </a:spcAft>
                        <a:buFontTx/>
                        <a:buChar char="-"/>
                      </a:pPr>
                      <a:r>
                        <a:rPr lang="en-US" sz="1600" b="1" dirty="0">
                          <a:solidFill>
                            <a:schemeClr val="accent1">
                              <a:lumMod val="40000"/>
                              <a:lumOff val="60000"/>
                            </a:schemeClr>
                          </a:solidFill>
                          <a:effectLst/>
                        </a:rPr>
                        <a:t>20520146</a:t>
                      </a:r>
                      <a:endParaRPr lang="en-US" sz="1600" b="1" dirty="0">
                        <a:solidFill>
                          <a:schemeClr val="accent1">
                            <a:lumMod val="40000"/>
                            <a:lumOff val="60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208098785"/>
                  </a:ext>
                </a:extLst>
              </a:tr>
            </a:tbl>
          </a:graphicData>
        </a:graphic>
      </p:graphicFrame>
      <p:sp>
        <p:nvSpPr>
          <p:cNvPr id="7" name="TextBox 6">
            <a:extLst>
              <a:ext uri="{FF2B5EF4-FFF2-40B4-BE49-F238E27FC236}">
                <a16:creationId xmlns:a16="http://schemas.microsoft.com/office/drawing/2014/main" id="{54C016D1-250F-27C1-B32F-3EE7CF32E5BF}"/>
              </a:ext>
            </a:extLst>
          </p:cNvPr>
          <p:cNvSpPr txBox="1"/>
          <p:nvPr/>
        </p:nvSpPr>
        <p:spPr>
          <a:xfrm>
            <a:off x="857647" y="814703"/>
            <a:ext cx="10163914" cy="1631216"/>
          </a:xfrm>
          <a:prstGeom prst="rect">
            <a:avLst/>
          </a:prstGeom>
          <a:noFill/>
        </p:spPr>
        <p:txBody>
          <a:bodyPr wrap="square">
            <a:spAutoFit/>
          </a:bodyPr>
          <a:lstStyle/>
          <a:p>
            <a:pPr algn="ctr"/>
            <a:r>
              <a:rPr lang="en-US" sz="5000" b="1" cap="all" spc="-150" dirty="0">
                <a:solidFill>
                  <a:schemeClr val="bg1"/>
                </a:solidFill>
                <a:latin typeface="MS PGothic" panose="020B0600070205080204" pitchFamily="34" charset="-128"/>
                <a:ea typeface="MS PGothic" panose="020B0600070205080204" pitchFamily="34" charset="-128"/>
                <a:cs typeface="+mj-cs"/>
              </a:rPr>
              <a:t>PHÂN LỚP ĐA NHÃN CÁC NGÀNH NGHỀ TỪ MÔ TẢ CÔNG VIỆC </a:t>
            </a:r>
          </a:p>
        </p:txBody>
      </p:sp>
      <p:sp>
        <p:nvSpPr>
          <p:cNvPr id="9" name="Slide Number Placeholder 3">
            <a:extLst>
              <a:ext uri="{FF2B5EF4-FFF2-40B4-BE49-F238E27FC236}">
                <a16:creationId xmlns:a16="http://schemas.microsoft.com/office/drawing/2014/main" id="{69C46B46-3B6B-AC93-3BEF-E8F0182B04F5}"/>
              </a:ext>
            </a:extLst>
          </p:cNvPr>
          <p:cNvSpPr>
            <a:spLocks noGrp="1"/>
          </p:cNvSpPr>
          <p:nvPr>
            <p:ph type="sldNum" sz="quarter" idx="11"/>
          </p:nvPr>
        </p:nvSpPr>
        <p:spPr>
          <a:xfrm>
            <a:off x="11656674" y="6298630"/>
            <a:ext cx="270474" cy="270474"/>
          </a:xfrm>
        </p:spPr>
        <p:txBody>
          <a:bodyPr/>
          <a:lstStyle/>
          <a:p>
            <a:fld id="{EECC7194-A4D0-457B-9D3E-53681723AFF7}" type="slidenum">
              <a:rPr lang="en-US" smtClean="0"/>
              <a:pPr/>
              <a:t>1</a:t>
            </a:fld>
            <a:endParaRPr lang="en-US" dirty="0"/>
          </a:p>
        </p:txBody>
      </p:sp>
    </p:spTree>
    <p:extLst>
      <p:ext uri="{BB962C8B-B14F-4D97-AF65-F5344CB8AC3E}">
        <p14:creationId xmlns:p14="http://schemas.microsoft.com/office/powerpoint/2010/main" val="8505931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8" name="Title 7">
            <a:extLst>
              <a:ext uri="{FF2B5EF4-FFF2-40B4-BE49-F238E27FC236}">
                <a16:creationId xmlns:a16="http://schemas.microsoft.com/office/drawing/2014/main" id="{FA26C1C5-90A4-151C-AC33-91FF8A366D60}"/>
              </a:ext>
            </a:extLst>
          </p:cNvPr>
          <p:cNvSpPr>
            <a:spLocks noGrp="1"/>
          </p:cNvSpPr>
          <p:nvPr>
            <p:ph type="ctrTitle"/>
          </p:nvPr>
        </p:nvSpPr>
        <p:spPr>
          <a:xfrm>
            <a:off x="-160537" y="0"/>
            <a:ext cx="9672000" cy="6857999"/>
          </a:xfrm>
        </p:spPr>
        <p:txBody>
          <a:bodyPr/>
          <a:lstStyle/>
          <a:p>
            <a:r>
              <a:rPr lang="en-US" dirty="0"/>
              <a:t>THANK YOU</a:t>
            </a:r>
          </a:p>
        </p:txBody>
      </p:sp>
    </p:spTree>
    <p:extLst>
      <p:ext uri="{BB962C8B-B14F-4D97-AF65-F5344CB8AC3E}">
        <p14:creationId xmlns:p14="http://schemas.microsoft.com/office/powerpoint/2010/main" val="3476954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BA293C8-2D38-C88D-BF53-C5C727181A0A}"/>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2</a:t>
            </a:fld>
            <a:endParaRPr lang="en-US" dirty="0"/>
          </a:p>
        </p:txBody>
      </p:sp>
      <p:sp>
        <p:nvSpPr>
          <p:cNvPr id="9" name="TextBox 8">
            <a:extLst>
              <a:ext uri="{FF2B5EF4-FFF2-40B4-BE49-F238E27FC236}">
                <a16:creationId xmlns:a16="http://schemas.microsoft.com/office/drawing/2014/main" id="{626F64DE-499F-C2F2-8C13-0AFDBA73724A}"/>
              </a:ext>
            </a:extLst>
          </p:cNvPr>
          <p:cNvSpPr txBox="1"/>
          <p:nvPr/>
        </p:nvSpPr>
        <p:spPr>
          <a:xfrm>
            <a:off x="611199" y="1679221"/>
            <a:ext cx="11059162"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err="1">
                <a:solidFill>
                  <a:schemeClr val="accent1">
                    <a:lumMod val="40000"/>
                    <a:lumOff val="60000"/>
                  </a:schemeClr>
                </a:solidFill>
                <a:sym typeface="Wingdings 3" panose="05040102010807070707" pitchFamily="18" charset="2"/>
              </a:rPr>
              <a:t>Tìm</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kiếm</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việc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làm</a:t>
            </a:r>
            <a:r>
              <a:rPr lang="en-US" sz="2400" dirty="0">
                <a:solidFill>
                  <a:schemeClr val="accent1">
                    <a:lumMod val="40000"/>
                    <a:lumOff val="60000"/>
                  </a:schemeClr>
                </a:solidFill>
                <a:sym typeface="Wingdings 3" panose="05040102010807070707" pitchFamily="18" charset="2"/>
              </a:rPr>
              <a:t> online </a:t>
            </a:r>
            <a:r>
              <a:rPr lang="en-US" sz="2400" dirty="0" err="1">
                <a:solidFill>
                  <a:schemeClr val="accent1">
                    <a:lumMod val="40000"/>
                    <a:lumOff val="60000"/>
                  </a:schemeClr>
                </a:solidFill>
                <a:sym typeface="Wingdings 3" panose="05040102010807070707" pitchFamily="18" charset="2"/>
              </a:rPr>
              <a:t>là</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một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việc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hết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sức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bình</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thường</a:t>
            </a:r>
            <a:r>
              <a:rPr lang="vi-VN" sz="2400" dirty="0">
                <a:solidFill>
                  <a:schemeClr val="accent1">
                    <a:lumMod val="40000"/>
                    <a:lumOff val="60000"/>
                  </a:schemeClr>
                </a:solidFill>
                <a:sym typeface="Wingdings 3" panose="05040102010807070707" pitchFamily="18" charset="2"/>
              </a:rPr>
              <a:t>. Tuy nhiên, một điều không thể trách khỏi là lượng thông tin trong các mô tả công việc là vô cùng đa dạng và có thể diễn tả theo nhiều cách thức khác nhau</a:t>
            </a:r>
            <a:r>
              <a:rPr lang="en-US" sz="2400" dirty="0">
                <a:solidFill>
                  <a:schemeClr val="accent1">
                    <a:lumMod val="40000"/>
                    <a:lumOff val="60000"/>
                  </a:schemeClr>
                </a:solidFill>
                <a:sym typeface="Wingdings 3" panose="05040102010807070707" pitchFamily="18" charset="2"/>
              </a:rPr>
              <a:t>.</a:t>
            </a:r>
          </a:p>
          <a:p>
            <a:pPr marL="285750" indent="-285750" algn="just">
              <a:buFont typeface="Arial" panose="020B0604020202020204" pitchFamily="34" charset="0"/>
              <a:buChar char="•"/>
            </a:pPr>
            <a:r>
              <a:rPr lang="en-US" sz="2400" dirty="0">
                <a:solidFill>
                  <a:schemeClr val="accent1">
                    <a:lumMod val="40000"/>
                    <a:lumOff val="60000"/>
                  </a:schemeClr>
                </a:solidFill>
                <a:sym typeface="Wingdings 3" panose="05040102010807070707" pitchFamily="18" charset="2"/>
              </a:rPr>
              <a:t>Do </a:t>
            </a:r>
            <a:r>
              <a:rPr lang="en-US" sz="2400" dirty="0" err="1">
                <a:solidFill>
                  <a:schemeClr val="accent1">
                    <a:lumMod val="40000"/>
                    <a:lumOff val="60000"/>
                  </a:schemeClr>
                </a:solidFill>
                <a:sym typeface="Wingdings 3" panose="05040102010807070707" pitchFamily="18" charset="2"/>
              </a:rPr>
              <a:t>đó</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việc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phân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loại</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một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lượng</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thông</a:t>
            </a:r>
            <a:r>
              <a:rPr lang="en-US" sz="2400" dirty="0">
                <a:solidFill>
                  <a:schemeClr val="accent1">
                    <a:lumMod val="40000"/>
                    <a:lumOff val="60000"/>
                  </a:schemeClr>
                </a:solidFill>
                <a:sym typeface="Wingdings 3" panose="05040102010807070707" pitchFamily="18" charset="2"/>
              </a:rPr>
              <a:t> tin </a:t>
            </a:r>
            <a:r>
              <a:rPr lang="en-US" sz="2400" dirty="0" err="1">
                <a:solidFill>
                  <a:schemeClr val="accent1">
                    <a:lumMod val="40000"/>
                    <a:lumOff val="60000"/>
                  </a:schemeClr>
                </a:solidFill>
                <a:sym typeface="Wingdings 3" panose="05040102010807070707" pitchFamily="18" charset="2"/>
              </a:rPr>
              <a:t>lớn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như</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vậy</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là</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cần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thiết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Phân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loại</a:t>
            </a:r>
            <a:r>
              <a:rPr lang="en-US" sz="2400" dirty="0">
                <a:solidFill>
                  <a:schemeClr val="accent1">
                    <a:lumMod val="40000"/>
                    <a:lumOff val="60000"/>
                  </a:schemeClr>
                </a:solidFill>
                <a:sym typeface="Wingdings 3" panose="05040102010807070707" pitchFamily="18" charset="2"/>
              </a:rPr>
              <a:t> </a:t>
            </a:r>
            <a:r>
              <a:rPr lang="en-US" sz="2400" b="1" dirty="0" err="1">
                <a:solidFill>
                  <a:srgbClr val="92D050"/>
                </a:solidFill>
                <a:sym typeface="Wingdings 3" panose="05040102010807070707" pitchFamily="18" charset="2"/>
              </a:rPr>
              <a:t>mô</a:t>
            </a:r>
            <a:r>
              <a:rPr lang="en-US" sz="2400" b="1" dirty="0">
                <a:solidFill>
                  <a:srgbClr val="92D050"/>
                </a:solidFill>
                <a:sym typeface="Wingdings 3" panose="05040102010807070707" pitchFamily="18" charset="2"/>
              </a:rPr>
              <a:t> </a:t>
            </a:r>
            <a:r>
              <a:rPr lang="en-US" sz="2400" b="1" dirty="0" err="1">
                <a:solidFill>
                  <a:srgbClr val="92D050"/>
                </a:solidFill>
                <a:sym typeface="Wingdings 3" panose="05040102010807070707" pitchFamily="18" charset="2"/>
              </a:rPr>
              <a:t>tả</a:t>
            </a:r>
            <a:r>
              <a:rPr lang="en-US" sz="2400" b="1" dirty="0">
                <a:solidFill>
                  <a:srgbClr val="92D050"/>
                </a:solidFill>
                <a:sym typeface="Wingdings 3" panose="05040102010807070707" pitchFamily="18" charset="2"/>
              </a:rPr>
              <a:t> </a:t>
            </a:r>
            <a:r>
              <a:rPr lang="en-US" sz="2400" b="1" dirty="0" err="1">
                <a:solidFill>
                  <a:srgbClr val="92D050"/>
                </a:solidFill>
                <a:sym typeface="Wingdings 3" panose="05040102010807070707" pitchFamily="18" charset="2"/>
              </a:rPr>
              <a:t>công</a:t>
            </a:r>
            <a:r>
              <a:rPr lang="en-US" sz="2400" b="1" dirty="0">
                <a:solidFill>
                  <a:srgbClr val="92D050"/>
                </a:solidFill>
                <a:sym typeface="Wingdings 3" panose="05040102010807070707" pitchFamily="18" charset="2"/>
              </a:rPr>
              <a:t> </a:t>
            </a:r>
            <a:r>
              <a:rPr lang="en-US" sz="2400" b="1" dirty="0" err="1">
                <a:solidFill>
                  <a:srgbClr val="92D050"/>
                </a:solidFill>
                <a:sym typeface="Wingdings 3" panose="05040102010807070707" pitchFamily="18" charset="2"/>
              </a:rPr>
              <a:t>việc</a:t>
            </a:r>
            <a:r>
              <a:rPr lang="en-US" sz="2400" b="1" dirty="0">
                <a:solidFill>
                  <a:srgbClr val="92D050"/>
                </a:solidFill>
                <a:sym typeface="Wingdings 3" panose="05040102010807070707" pitchFamily="18" charset="2"/>
              </a:rPr>
              <a:t> (Job Description) </a:t>
            </a:r>
            <a:r>
              <a:rPr lang="en-US" sz="2400" dirty="0" err="1">
                <a:solidFill>
                  <a:schemeClr val="accent1">
                    <a:lumMod val="40000"/>
                    <a:lumOff val="60000"/>
                  </a:schemeClr>
                </a:solidFill>
                <a:sym typeface="Wingdings 3" panose="05040102010807070707" pitchFamily="18" charset="2"/>
              </a:rPr>
              <a:t>vào</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một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nhóm</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cái</a:t>
            </a:r>
            <a:r>
              <a:rPr lang="en-US" sz="2400" dirty="0">
                <a:solidFill>
                  <a:schemeClr val="accent1">
                    <a:lumMod val="40000"/>
                    <a:lumOff val="60000"/>
                  </a:schemeClr>
                </a:solidFill>
                <a:sym typeface="Wingdings 3" panose="05040102010807070707" pitchFamily="18" charset="2"/>
              </a:rPr>
              <a:t> </a:t>
            </a:r>
            <a:r>
              <a:rPr lang="en-US" sz="2400" b="1" dirty="0" err="1">
                <a:solidFill>
                  <a:srgbClr val="92D050"/>
                </a:solidFill>
                <a:sym typeface="Wingdings 3" panose="05040102010807070707" pitchFamily="18" charset="2"/>
              </a:rPr>
              <a:t>ngành</a:t>
            </a:r>
            <a:r>
              <a:rPr lang="en-US" sz="2400" b="1" dirty="0">
                <a:solidFill>
                  <a:srgbClr val="92D050"/>
                </a:solidFill>
                <a:sym typeface="Wingdings 3" panose="05040102010807070707" pitchFamily="18" charset="2"/>
              </a:rPr>
              <a:t> </a:t>
            </a:r>
            <a:r>
              <a:rPr lang="en-US" sz="2400" b="1" dirty="0" err="1">
                <a:solidFill>
                  <a:srgbClr val="92D050"/>
                </a:solidFill>
                <a:sym typeface="Wingdings 3" panose="05040102010807070707" pitchFamily="18" charset="2"/>
              </a:rPr>
              <a:t>nghề</a:t>
            </a:r>
            <a:r>
              <a:rPr lang="en-US" sz="2400" b="1" dirty="0">
                <a:solidFill>
                  <a:srgbClr val="92D050"/>
                </a:solidFill>
                <a:sym typeface="Wingdings 3" panose="05040102010807070707" pitchFamily="18" charset="2"/>
              </a:rPr>
              <a:t> (Industry)</a:t>
            </a:r>
            <a:r>
              <a:rPr lang="en-US" sz="2400" dirty="0">
                <a:solidFill>
                  <a:srgbClr val="92D050"/>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cụ</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thể</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là</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cần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thiết</a:t>
            </a:r>
            <a:r>
              <a:rPr lang="en-US" sz="2400" dirty="0">
                <a:solidFill>
                  <a:schemeClr val="accent1">
                    <a:lumMod val="40000"/>
                    <a:lumOff val="60000"/>
                  </a:schemeClr>
                </a:solidFill>
                <a:sym typeface="Wingdings 3" panose="05040102010807070707" pitchFamily="18" charset="2"/>
              </a:rPr>
              <a:t>.</a:t>
            </a:r>
          </a:p>
          <a:p>
            <a:pPr marL="285750" indent="-285750" algn="just">
              <a:buFont typeface="Arial" panose="020B0604020202020204" pitchFamily="34" charset="0"/>
              <a:buChar char="•"/>
            </a:pPr>
            <a:r>
              <a:rPr lang="vi-VN" sz="2400" dirty="0">
                <a:solidFill>
                  <a:schemeClr val="accent1">
                    <a:lumMod val="40000"/>
                    <a:lumOff val="60000"/>
                  </a:schemeClr>
                </a:solidFill>
                <a:sym typeface="Wingdings 3" panose="05040102010807070707" pitchFamily="18" charset="2"/>
              </a:rPr>
              <a:t>Nó không chỉ giúp cho các người tìm việc tìm việc một cách nhanh chóng mà còn giúp khuyến nghị ra các công việc liên quan cho họ. Mặc khác, nhà tuyển dụng cũng không cần lọc các ứng viên một cách thủ công, dẫn đến việc làm mất nhiều thời gian</a:t>
            </a:r>
            <a:r>
              <a:rPr lang="en-US" sz="2400" dirty="0">
                <a:solidFill>
                  <a:schemeClr val="accent1">
                    <a:lumMod val="40000"/>
                    <a:lumOff val="60000"/>
                  </a:schemeClr>
                </a:solidFill>
                <a:sym typeface="Wingdings 3" panose="05040102010807070707" pitchFamily="18" charset="2"/>
              </a:rPr>
              <a:t>.</a:t>
            </a:r>
            <a:endParaRPr lang="vi-VN" sz="2400" dirty="0">
              <a:solidFill>
                <a:schemeClr val="accent1">
                  <a:lumMod val="40000"/>
                  <a:lumOff val="60000"/>
                </a:schemeClr>
              </a:solidFill>
              <a:sym typeface="Wingdings 3" panose="05040102010807070707" pitchFamily="18" charset="2"/>
            </a:endParaRPr>
          </a:p>
          <a:p>
            <a:pPr marL="285750" indent="-285750" algn="just">
              <a:buFont typeface="Arial" panose="020B0604020202020204" pitchFamily="34" charset="0"/>
              <a:buChar char="•"/>
            </a:pPr>
            <a:endParaRPr lang="en-US" sz="2400" dirty="0">
              <a:solidFill>
                <a:schemeClr val="accent1">
                  <a:lumMod val="40000"/>
                  <a:lumOff val="60000"/>
                </a:schemeClr>
              </a:solidFill>
              <a:sym typeface="Wingdings 3" panose="05040102010807070707" pitchFamily="18" charset="2"/>
            </a:endParaRPr>
          </a:p>
        </p:txBody>
      </p:sp>
      <p:sp>
        <p:nvSpPr>
          <p:cNvPr id="12" name="TextBox 11">
            <a:extLst>
              <a:ext uri="{FF2B5EF4-FFF2-40B4-BE49-F238E27FC236}">
                <a16:creationId xmlns:a16="http://schemas.microsoft.com/office/drawing/2014/main" id="{88BDDE59-1D57-A732-1ECE-EE6148F8B3C5}"/>
              </a:ext>
            </a:extLst>
          </p:cNvPr>
          <p:cNvSpPr txBox="1"/>
          <p:nvPr/>
        </p:nvSpPr>
        <p:spPr>
          <a:xfrm>
            <a:off x="611199" y="1679221"/>
            <a:ext cx="1105916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1">
                    <a:lumMod val="40000"/>
                    <a:lumOff val="60000"/>
                  </a:schemeClr>
                </a:solidFill>
                <a:sym typeface="Wingdings 3" panose="05040102010807070707" pitchFamily="18" charset="2"/>
              </a:rPr>
              <a:t>INPUT: </a:t>
            </a:r>
            <a:r>
              <a:rPr lang="vi-VN" sz="2400" dirty="0">
                <a:solidFill>
                  <a:schemeClr val="accent1">
                    <a:lumMod val="40000"/>
                    <a:lumOff val="60000"/>
                  </a:schemeClr>
                </a:solidFill>
                <a:sym typeface="Wingdings 3" panose="05040102010807070707" pitchFamily="18" charset="2"/>
              </a:rPr>
              <a:t>Một văn bản chứa mô tả công việc (Job Description) nhất định được thu thập từ các trang tìm việc làm.</a:t>
            </a:r>
            <a:endParaRPr lang="en-US" sz="2400" dirty="0">
              <a:solidFill>
                <a:schemeClr val="accent1">
                  <a:lumMod val="40000"/>
                  <a:lumOff val="60000"/>
                </a:schemeClr>
              </a:solidFill>
              <a:sym typeface="Wingdings 3" panose="05040102010807070707" pitchFamily="18" charset="2"/>
            </a:endParaRPr>
          </a:p>
          <a:p>
            <a:pPr marL="285750" indent="-285750" algn="just">
              <a:buFont typeface="Arial" panose="020B0604020202020204" pitchFamily="34" charset="0"/>
              <a:buChar char="•"/>
            </a:pPr>
            <a:r>
              <a:rPr lang="en-US" sz="2400" dirty="0">
                <a:solidFill>
                  <a:schemeClr val="accent1">
                    <a:lumMod val="40000"/>
                    <a:lumOff val="60000"/>
                  </a:schemeClr>
                </a:solidFill>
                <a:sym typeface="Wingdings 3" panose="05040102010807070707" pitchFamily="18" charset="2"/>
              </a:rPr>
              <a:t>OUTPUT: </a:t>
            </a:r>
            <a:r>
              <a:rPr lang="en-US" sz="2400" dirty="0" err="1">
                <a:solidFill>
                  <a:schemeClr val="accent1">
                    <a:lumMod val="40000"/>
                    <a:lumOff val="60000"/>
                  </a:schemeClr>
                </a:solidFill>
                <a:sym typeface="Wingdings 3" panose="05040102010807070707" pitchFamily="18" charset="2"/>
              </a:rPr>
              <a:t>Một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danh</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sách</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các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ngành</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nghề</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lĩnh</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vực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có</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liên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quan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nhất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đến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mô</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tả</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công</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việc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đó</a:t>
            </a:r>
            <a:r>
              <a:rPr lang="en-US" sz="2400" dirty="0">
                <a:solidFill>
                  <a:schemeClr val="accent1">
                    <a:lumMod val="40000"/>
                    <a:lumOff val="60000"/>
                  </a:schemeClr>
                </a:solidFill>
                <a:sym typeface="Wingdings 3" panose="05040102010807070707" pitchFamily="18" charset="2"/>
              </a:rPr>
              <a:t>.</a:t>
            </a:r>
          </a:p>
        </p:txBody>
      </p:sp>
      <p:pic>
        <p:nvPicPr>
          <p:cNvPr id="1026" name="Picture 2" descr="a. Binary classification, b. Multi-class classification, c. Multi-Label...  | Download Scientific Diagram">
            <a:extLst>
              <a:ext uri="{FF2B5EF4-FFF2-40B4-BE49-F238E27FC236}">
                <a16:creationId xmlns:a16="http://schemas.microsoft.com/office/drawing/2014/main" id="{5A7FF4A4-0F96-4316-0F68-A4E88D883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197" y="3489923"/>
            <a:ext cx="8096250" cy="21717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2">
            <a:extLst>
              <a:ext uri="{FF2B5EF4-FFF2-40B4-BE49-F238E27FC236}">
                <a16:creationId xmlns:a16="http://schemas.microsoft.com/office/drawing/2014/main" id="{2C86C8BB-6772-8ECD-0173-3976ADF484B3}"/>
              </a:ext>
            </a:extLst>
          </p:cNvPr>
          <p:cNvSpPr>
            <a:spLocks noGrp="1"/>
          </p:cNvSpPr>
          <p:nvPr>
            <p:ph type="title"/>
          </p:nvPr>
        </p:nvSpPr>
        <p:spPr>
          <a:xfrm>
            <a:off x="447779" y="503784"/>
            <a:ext cx="7560000" cy="370166"/>
          </a:xfrm>
        </p:spPr>
        <p:txBody>
          <a:bodyPr/>
          <a:lstStyle/>
          <a:p>
            <a:r>
              <a:rPr lang="en-US" dirty="0"/>
              <a:t>GIỚI THIỆU BÀI TOÁN</a:t>
            </a:r>
          </a:p>
        </p:txBody>
      </p:sp>
      <p:sp>
        <p:nvSpPr>
          <p:cNvPr id="19" name="object 7" descr="Beige rectangle">
            <a:extLst>
              <a:ext uri="{FF2B5EF4-FFF2-40B4-BE49-F238E27FC236}">
                <a16:creationId xmlns:a16="http://schemas.microsoft.com/office/drawing/2014/main" id="{374B3A27-9EDB-FAED-8306-BB0DC0A41968}"/>
              </a:ext>
            </a:extLst>
          </p:cNvPr>
          <p:cNvSpPr/>
          <p:nvPr/>
        </p:nvSpPr>
        <p:spPr bwMode="white">
          <a:xfrm flipV="1">
            <a:off x="447779" y="98138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71375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91557"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7E6F3A07-B555-4DCB-847F-A2749A0C0866}"/>
              </a:ext>
            </a:extLst>
          </p:cNvPr>
          <p:cNvSpPr>
            <a:spLocks noGrp="1"/>
          </p:cNvSpPr>
          <p:nvPr>
            <p:ph type="body" sz="quarter" idx="13"/>
          </p:nvPr>
        </p:nvSpPr>
        <p:spPr>
          <a:xfrm>
            <a:off x="1196261" y="2570485"/>
            <a:ext cx="2812282" cy="1242556"/>
          </a:xfrm>
        </p:spPr>
        <p:txBody>
          <a:bodyPr/>
          <a:lstStyle/>
          <a:p>
            <a:pPr marL="171450" indent="-171450">
              <a:buClr>
                <a:schemeClr val="bg1"/>
              </a:buClr>
              <a:buFont typeface="Arial" panose="020B0604020202020204" pitchFamily="34" charset="0"/>
              <a:buChar char="•"/>
            </a:pPr>
            <a:r>
              <a:rPr lang="en-US" sz="1400" dirty="0"/>
              <a:t>https://vietnamworks.com</a:t>
            </a:r>
          </a:p>
          <a:p>
            <a:pPr marL="171450" indent="-171450">
              <a:buClr>
                <a:schemeClr val="bg1"/>
              </a:buClr>
              <a:buFont typeface="Arial" panose="020B0604020202020204" pitchFamily="34" charset="0"/>
              <a:buChar char="•"/>
            </a:pPr>
            <a:r>
              <a:rPr lang="en-US" sz="1400" dirty="0"/>
              <a:t>https://vieclam24h.vn</a:t>
            </a:r>
          </a:p>
          <a:p>
            <a:pPr marL="171450" indent="-171450">
              <a:buClr>
                <a:schemeClr val="bg1"/>
              </a:buClr>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251005" y="2100377"/>
            <a:ext cx="2812282" cy="554643"/>
          </a:xfrm>
        </p:spPr>
        <p:txBody>
          <a:bodyPr/>
          <a:lstStyle/>
          <a:p>
            <a:r>
              <a:rPr lang="en-US" sz="2000" dirty="0" err="1"/>
              <a:t>Nguồn</a:t>
            </a:r>
            <a:r>
              <a:rPr lang="en-US" sz="2000" dirty="0"/>
              <a:t> </a:t>
            </a:r>
            <a:r>
              <a:rPr lang="en-US" sz="2000" dirty="0" err="1"/>
              <a:t>thu</a:t>
            </a:r>
            <a:r>
              <a:rPr lang="en-US" sz="2000" dirty="0"/>
              <a:t> </a:t>
            </a:r>
            <a:r>
              <a:rPr lang="en-US" sz="2000" dirty="0" err="1"/>
              <a:t>thập</a:t>
            </a:r>
            <a:endParaRPr lang="en-US" sz="2000" dirty="0"/>
          </a:p>
        </p:txBody>
      </p:sp>
      <p:sp>
        <p:nvSpPr>
          <p:cNvPr id="7" name="Text Placeholder 6">
            <a:extLst>
              <a:ext uri="{FF2B5EF4-FFF2-40B4-BE49-F238E27FC236}">
                <a16:creationId xmlns:a16="http://schemas.microsoft.com/office/drawing/2014/main" id="{998C0573-728C-4817-B25F-9C4BA8292FDB}"/>
              </a:ext>
            </a:extLst>
          </p:cNvPr>
          <p:cNvSpPr>
            <a:spLocks noGrp="1"/>
          </p:cNvSpPr>
          <p:nvPr>
            <p:ph type="body" sz="quarter" idx="15"/>
          </p:nvPr>
        </p:nvSpPr>
        <p:spPr>
          <a:xfrm>
            <a:off x="4809094" y="2570729"/>
            <a:ext cx="2812282" cy="1242556"/>
          </a:xfrm>
        </p:spPr>
        <p:txBody>
          <a:bodyPr/>
          <a:lstStyle/>
          <a:p>
            <a:r>
              <a:rPr lang="en-US" sz="1400" dirty="0"/>
              <a:t>20000 </a:t>
            </a:r>
            <a:r>
              <a:rPr lang="en-US" sz="1400" dirty="0" err="1"/>
              <a:t>mẫu</a:t>
            </a:r>
            <a:r>
              <a:rPr lang="en-US" sz="1400" dirty="0"/>
              <a:t> </a:t>
            </a:r>
            <a:r>
              <a:rPr lang="en-US" sz="1400" dirty="0" err="1"/>
              <a:t>dữ</a:t>
            </a:r>
            <a:r>
              <a:rPr lang="en-US" sz="1400" dirty="0"/>
              <a:t> </a:t>
            </a:r>
            <a:r>
              <a:rPr lang="en-US" sz="1400" dirty="0" err="1"/>
              <a:t>liệu</a:t>
            </a:r>
            <a:r>
              <a:rPr lang="en-US" sz="1400" dirty="0"/>
              <a:t>: (9555 / 10445)</a:t>
            </a:r>
            <a:endParaRPr lang="en-US" sz="1400" noProof="1"/>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4770618" y="2137166"/>
            <a:ext cx="2812282" cy="554643"/>
          </a:xfrm>
        </p:spPr>
        <p:txBody>
          <a:bodyPr/>
          <a:lstStyle/>
          <a:p>
            <a:r>
              <a:rPr lang="en-US" sz="2000" dirty="0" err="1"/>
              <a:t>Kích</a:t>
            </a:r>
            <a:r>
              <a:rPr lang="en-US" sz="2000" dirty="0"/>
              <a:t> </a:t>
            </a:r>
            <a:r>
              <a:rPr lang="en-US" sz="2000" dirty="0" err="1"/>
              <a:t>thước</a:t>
            </a:r>
            <a:endParaRPr lang="en-US" sz="2000" dirty="0"/>
          </a:p>
        </p:txBody>
      </p:sp>
      <p:sp>
        <p:nvSpPr>
          <p:cNvPr id="9" name="Text Placeholder 8">
            <a:extLst>
              <a:ext uri="{FF2B5EF4-FFF2-40B4-BE49-F238E27FC236}">
                <a16:creationId xmlns:a16="http://schemas.microsoft.com/office/drawing/2014/main" id="{EA2C873E-AF75-4B6A-8EBE-2F12C5A7E6A0}"/>
              </a:ext>
            </a:extLst>
          </p:cNvPr>
          <p:cNvSpPr>
            <a:spLocks noGrp="1"/>
          </p:cNvSpPr>
          <p:nvPr>
            <p:ph type="body" sz="quarter" idx="17"/>
          </p:nvPr>
        </p:nvSpPr>
        <p:spPr>
          <a:xfrm>
            <a:off x="8594469" y="2907369"/>
            <a:ext cx="3199062" cy="2944878"/>
          </a:xfrm>
        </p:spPr>
        <p:txBody>
          <a:bodyPr/>
          <a:lstStyle/>
          <a:p>
            <a:pPr marL="285750" indent="-285750">
              <a:buClr>
                <a:schemeClr val="bg1"/>
              </a:buClr>
              <a:buFont typeface="Arial" panose="020B0604020202020204" pitchFamily="34" charset="0"/>
              <a:buChar char="•"/>
            </a:pPr>
            <a:r>
              <a:rPr lang="en-US" sz="1600" dirty="0" err="1"/>
              <a:t>Xóa</a:t>
            </a:r>
            <a:r>
              <a:rPr lang="en-US" sz="1600" dirty="0"/>
              <a:t> </a:t>
            </a:r>
            <a:r>
              <a:rPr lang="en-US" sz="1600" dirty="0" err="1"/>
              <a:t>mẫu</a:t>
            </a:r>
            <a:r>
              <a:rPr lang="en-US" sz="1600" dirty="0"/>
              <a:t> </a:t>
            </a:r>
            <a:r>
              <a:rPr lang="en-US" sz="1600" dirty="0" err="1"/>
              <a:t>chỉ</a:t>
            </a:r>
            <a:r>
              <a:rPr lang="en-US" sz="1600" dirty="0"/>
              <a:t> </a:t>
            </a:r>
            <a:r>
              <a:rPr lang="en-US" sz="1600" dirty="0" err="1"/>
              <a:t>chứa</a:t>
            </a:r>
            <a:r>
              <a:rPr lang="en-US" sz="1600" dirty="0"/>
              <a:t> </a:t>
            </a:r>
            <a:r>
              <a:rPr lang="en-US" sz="1600" dirty="0" err="1"/>
              <a:t>tiếng</a:t>
            </a:r>
            <a:r>
              <a:rPr lang="en-US" sz="1600" dirty="0"/>
              <a:t> Anh (1)</a:t>
            </a:r>
            <a:endParaRPr lang="vi-VN" sz="1600" dirty="0"/>
          </a:p>
          <a:p>
            <a:pPr marL="285750" indent="-285750">
              <a:buClr>
                <a:schemeClr val="bg1"/>
              </a:buClr>
              <a:buFont typeface="Arial" panose="020B0604020202020204" pitchFamily="34" charset="0"/>
              <a:buChar char="•"/>
            </a:pPr>
            <a:r>
              <a:rPr lang="vi-VN" sz="1600" dirty="0"/>
              <a:t>Lower case (2).</a:t>
            </a:r>
          </a:p>
          <a:p>
            <a:pPr marL="285750" indent="-285750">
              <a:buClr>
                <a:schemeClr val="bg1"/>
              </a:buClr>
              <a:buFont typeface="Arial" panose="020B0604020202020204" pitchFamily="34" charset="0"/>
              <a:buChar char="•"/>
            </a:pPr>
            <a:r>
              <a:rPr lang="en-US" sz="1600" dirty="0" err="1"/>
              <a:t>Tách</a:t>
            </a:r>
            <a:r>
              <a:rPr lang="en-US" sz="1600" dirty="0"/>
              <a:t> </a:t>
            </a:r>
            <a:r>
              <a:rPr lang="en-US" sz="1600" dirty="0" err="1"/>
              <a:t>từ</a:t>
            </a:r>
            <a:r>
              <a:rPr lang="en-US" sz="1600" dirty="0"/>
              <a:t> (3)</a:t>
            </a:r>
            <a:r>
              <a:rPr lang="vi-VN" sz="1600" dirty="0"/>
              <a:t>.</a:t>
            </a:r>
          </a:p>
          <a:p>
            <a:pPr marL="285750" indent="-285750">
              <a:buClr>
                <a:schemeClr val="bg1"/>
              </a:buClr>
              <a:buFont typeface="Arial" panose="020B0604020202020204" pitchFamily="34" charset="0"/>
              <a:buChar char="•"/>
            </a:pPr>
            <a:r>
              <a:rPr lang="vi-VN" sz="1600" dirty="0"/>
              <a:t>Xóa ký tự đặc biệt</a:t>
            </a:r>
            <a:r>
              <a:rPr lang="en-US" sz="1600" dirty="0"/>
              <a:t> (4).</a:t>
            </a:r>
          </a:p>
          <a:p>
            <a:pPr marL="285750" indent="-285750">
              <a:buClr>
                <a:schemeClr val="bg1"/>
              </a:buClr>
              <a:buFont typeface="Arial" panose="020B0604020202020204" pitchFamily="34" charset="0"/>
              <a:buChar char="•"/>
            </a:pPr>
            <a:r>
              <a:rPr lang="vi-VN" sz="1600" dirty="0"/>
              <a:t>Xóa stopword của tiếng Việt (4)</a:t>
            </a:r>
            <a:r>
              <a:rPr lang="en-US" sz="1600" dirty="0"/>
              <a:t>.</a:t>
            </a:r>
          </a:p>
          <a:p>
            <a:pPr marL="285750" indent="-285750">
              <a:buClr>
                <a:schemeClr val="bg1"/>
              </a:buClr>
              <a:buFont typeface="Arial" panose="020B0604020202020204" pitchFamily="34" charset="0"/>
              <a:buChar char="•"/>
            </a:pPr>
            <a:r>
              <a:rPr lang="vi-VN" sz="1600" dirty="0"/>
              <a:t>Join</a:t>
            </a:r>
            <a:r>
              <a:rPr lang="en-US" sz="1600" dirty="0"/>
              <a:t> data</a:t>
            </a:r>
            <a:endParaRPr lang="vi-VN" sz="1600" dirty="0"/>
          </a:p>
        </p:txBody>
      </p:sp>
      <p:sp>
        <p:nvSpPr>
          <p:cNvPr id="10" name="Text Placeholder 9">
            <a:extLst>
              <a:ext uri="{FF2B5EF4-FFF2-40B4-BE49-F238E27FC236}">
                <a16:creationId xmlns:a16="http://schemas.microsoft.com/office/drawing/2014/main" id="{FA62A9F2-7193-4B39-BE74-49635D23507F}"/>
              </a:ext>
            </a:extLst>
          </p:cNvPr>
          <p:cNvSpPr>
            <a:spLocks noGrp="1"/>
          </p:cNvSpPr>
          <p:nvPr>
            <p:ph type="body" sz="quarter" idx="18"/>
          </p:nvPr>
        </p:nvSpPr>
        <p:spPr>
          <a:xfrm>
            <a:off x="8664726" y="2352726"/>
            <a:ext cx="2812282" cy="554643"/>
          </a:xfrm>
        </p:spPr>
        <p:txBody>
          <a:bodyPr/>
          <a:lstStyle/>
          <a:p>
            <a:r>
              <a:rPr lang="en-US" sz="2000" dirty="0" err="1"/>
              <a:t>Tiền</a:t>
            </a:r>
            <a:r>
              <a:rPr lang="en-US" sz="2000" dirty="0"/>
              <a:t> </a:t>
            </a:r>
            <a:r>
              <a:rPr lang="en-US" sz="2000" dirty="0" err="1"/>
              <a:t>xử</a:t>
            </a:r>
            <a:r>
              <a:rPr lang="en-US" sz="2000" dirty="0"/>
              <a:t> </a:t>
            </a:r>
            <a:r>
              <a:rPr lang="en-US" sz="2000" dirty="0" err="1"/>
              <a:t>lý</a:t>
            </a:r>
            <a:r>
              <a:rPr lang="en-US" sz="2000" dirty="0"/>
              <a:t> </a:t>
            </a:r>
            <a:r>
              <a:rPr lang="en-US" sz="2000" dirty="0" err="1"/>
              <a:t>dữ</a:t>
            </a:r>
            <a:r>
              <a:rPr lang="en-US" sz="2000" dirty="0"/>
              <a:t> </a:t>
            </a:r>
            <a:r>
              <a:rPr lang="en-US" sz="2000" dirty="0" err="1"/>
              <a:t>liệu</a:t>
            </a:r>
            <a:endParaRPr lang="en-US" dirty="0"/>
          </a:p>
        </p:txBody>
      </p:sp>
      <p:sp>
        <p:nvSpPr>
          <p:cNvPr id="11" name="Text Placeholder 10">
            <a:extLst>
              <a:ext uri="{FF2B5EF4-FFF2-40B4-BE49-F238E27FC236}">
                <a16:creationId xmlns:a16="http://schemas.microsoft.com/office/drawing/2014/main" id="{D39B9111-D7E0-4C6E-8B6D-2598C446AF61}"/>
              </a:ext>
            </a:extLst>
          </p:cNvPr>
          <p:cNvSpPr>
            <a:spLocks noGrp="1"/>
          </p:cNvSpPr>
          <p:nvPr>
            <p:ph type="body" sz="quarter" idx="19"/>
          </p:nvPr>
        </p:nvSpPr>
        <p:spPr>
          <a:xfrm>
            <a:off x="1210684" y="4717707"/>
            <a:ext cx="2812282" cy="1242556"/>
          </a:xfrm>
        </p:spPr>
        <p:txBody>
          <a:bodyPr/>
          <a:lstStyle/>
          <a:p>
            <a:r>
              <a:rPr lang="en-US" sz="1400" noProof="1"/>
              <a:t>69 ngành nghề khác nhau</a:t>
            </a:r>
          </a:p>
        </p:txBody>
      </p:sp>
      <p:sp>
        <p:nvSpPr>
          <p:cNvPr id="12" name="Text Placeholder 11">
            <a:extLst>
              <a:ext uri="{FF2B5EF4-FFF2-40B4-BE49-F238E27FC236}">
                <a16:creationId xmlns:a16="http://schemas.microsoft.com/office/drawing/2014/main" id="{2C6192BD-E170-4A74-8019-C8202728C49D}"/>
              </a:ext>
            </a:extLst>
          </p:cNvPr>
          <p:cNvSpPr>
            <a:spLocks noGrp="1"/>
          </p:cNvSpPr>
          <p:nvPr>
            <p:ph type="body" sz="quarter" idx="20"/>
          </p:nvPr>
        </p:nvSpPr>
        <p:spPr>
          <a:xfrm>
            <a:off x="1221128" y="4234491"/>
            <a:ext cx="2812282" cy="554643"/>
          </a:xfrm>
        </p:spPr>
        <p:txBody>
          <a:bodyPr/>
          <a:lstStyle/>
          <a:p>
            <a:r>
              <a:rPr lang="en-US" sz="2000" dirty="0" err="1"/>
              <a:t>Nhãn</a:t>
            </a:r>
            <a:endParaRPr lang="en-US" sz="2000" dirty="0"/>
          </a:p>
        </p:txBody>
      </p:sp>
      <p:sp>
        <p:nvSpPr>
          <p:cNvPr id="13" name="Text Placeholder 12">
            <a:extLst>
              <a:ext uri="{FF2B5EF4-FFF2-40B4-BE49-F238E27FC236}">
                <a16:creationId xmlns:a16="http://schemas.microsoft.com/office/drawing/2014/main" id="{1590D2A3-9EEB-4BD9-A6F1-7A6252D21D06}"/>
              </a:ext>
            </a:extLst>
          </p:cNvPr>
          <p:cNvSpPr>
            <a:spLocks noGrp="1"/>
          </p:cNvSpPr>
          <p:nvPr>
            <p:ph type="body" sz="quarter" idx="21"/>
          </p:nvPr>
        </p:nvSpPr>
        <p:spPr>
          <a:xfrm>
            <a:off x="4770618" y="4752596"/>
            <a:ext cx="2812282" cy="1242556"/>
          </a:xfrm>
        </p:spPr>
        <p:txBody>
          <a:bodyPr/>
          <a:lstStyle/>
          <a:p>
            <a:pPr>
              <a:buClr>
                <a:schemeClr val="bg1"/>
              </a:buClr>
            </a:pPr>
            <a:r>
              <a:rPr lang="en-US" sz="1400" noProof="1"/>
              <a:t>0.7  -  0.2  -  0.1</a:t>
            </a:r>
          </a:p>
        </p:txBody>
      </p:sp>
      <p:sp>
        <p:nvSpPr>
          <p:cNvPr id="14" name="Text Placeholder 13">
            <a:extLst>
              <a:ext uri="{FF2B5EF4-FFF2-40B4-BE49-F238E27FC236}">
                <a16:creationId xmlns:a16="http://schemas.microsoft.com/office/drawing/2014/main" id="{FA88E256-0941-4678-8F52-4A15674EC324}"/>
              </a:ext>
            </a:extLst>
          </p:cNvPr>
          <p:cNvSpPr>
            <a:spLocks noGrp="1"/>
          </p:cNvSpPr>
          <p:nvPr>
            <p:ph type="body" sz="quarter" idx="22"/>
          </p:nvPr>
        </p:nvSpPr>
        <p:spPr>
          <a:xfrm>
            <a:off x="4770618" y="4300767"/>
            <a:ext cx="3199062" cy="576031"/>
          </a:xfrm>
        </p:spPr>
        <p:txBody>
          <a:bodyPr/>
          <a:lstStyle/>
          <a:p>
            <a:r>
              <a:rPr lang="en-US" sz="2000" dirty="0" err="1"/>
              <a:t>Tỉ</a:t>
            </a:r>
            <a:r>
              <a:rPr lang="en-US" sz="2000" dirty="0"/>
              <a:t> </a:t>
            </a:r>
            <a:r>
              <a:rPr lang="en-US" sz="2000" dirty="0" err="1"/>
              <a:t>lệ</a:t>
            </a:r>
            <a:r>
              <a:rPr lang="en-US" sz="2000" dirty="0"/>
              <a:t> </a:t>
            </a:r>
            <a:r>
              <a:rPr lang="en-US" sz="2000" dirty="0" err="1"/>
              <a:t>phân</a:t>
            </a:r>
            <a:r>
              <a:rPr lang="en-US" sz="2000" dirty="0"/>
              <a:t> chia Train / Val / Test</a:t>
            </a:r>
          </a:p>
        </p:txBody>
      </p:sp>
      <p:cxnSp>
        <p:nvCxnSpPr>
          <p:cNvPr id="42" name="Straight Connector 41">
            <a:extLst>
              <a:ext uri="{FF2B5EF4-FFF2-40B4-BE49-F238E27FC236}">
                <a16:creationId xmlns:a16="http://schemas.microsoft.com/office/drawing/2014/main" id="{6917E9BF-7C5E-4DE7-8C66-9B69A207D1E4}"/>
              </a:ext>
              <a:ext uri="{C183D7F6-B498-43B3-948B-1728B52AA6E4}">
                <adec:decorative xmlns:adec="http://schemas.microsoft.com/office/drawing/2017/decorative" val="1"/>
              </a:ext>
            </a:extLst>
          </p:cNvPr>
          <p:cNvCxnSpPr>
            <a:cxnSpLocks/>
          </p:cNvCxnSpPr>
          <p:nvPr/>
        </p:nvCxnSpPr>
        <p:spPr>
          <a:xfrm>
            <a:off x="168443" y="3565921"/>
            <a:ext cx="77299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4DCD19-05BE-4D3F-A9E1-A9353D50950B}"/>
              </a:ext>
              <a:ext uri="{C183D7F6-B498-43B3-948B-1728B52AA6E4}">
                <adec:decorative xmlns:adec="http://schemas.microsoft.com/office/drawing/2017/decorative" val="1"/>
              </a:ext>
            </a:extLst>
          </p:cNvPr>
          <p:cNvCxnSpPr>
            <a:cxnSpLocks/>
          </p:cNvCxnSpPr>
          <p:nvPr/>
        </p:nvCxnSpPr>
        <p:spPr>
          <a:xfrm>
            <a:off x="3741449" y="2081809"/>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7159280" y="3105593"/>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623867" y="1940749"/>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651BC50-F263-44D5-B1E1-32D5EA7EA21F}"/>
              </a:ext>
              <a:ext uri="{C183D7F6-B498-43B3-948B-1728B52AA6E4}">
                <adec:decorative xmlns:adec="http://schemas.microsoft.com/office/drawing/2017/decorative" val="1"/>
              </a:ext>
            </a:extLst>
          </p:cNvPr>
          <p:cNvSpPr>
            <a:spLocks/>
          </p:cNvSpPr>
          <p:nvPr/>
        </p:nvSpPr>
        <p:spPr>
          <a:xfrm>
            <a:off x="4183801" y="1940749"/>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00AA00A-91AC-4400-AF7A-EAB0770006ED}"/>
              </a:ext>
              <a:ext uri="{C183D7F6-B498-43B3-948B-1728B52AA6E4}">
                <adec:decorative xmlns:adec="http://schemas.microsoft.com/office/drawing/2017/decorative" val="1"/>
              </a:ext>
            </a:extLst>
          </p:cNvPr>
          <p:cNvSpPr>
            <a:spLocks/>
          </p:cNvSpPr>
          <p:nvPr/>
        </p:nvSpPr>
        <p:spPr>
          <a:xfrm>
            <a:off x="8058738" y="2010720"/>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8CCE096-0925-41C0-AF48-23E7DBC19872}"/>
              </a:ext>
              <a:ext uri="{C183D7F6-B498-43B3-948B-1728B52AA6E4}">
                <adec:decorative xmlns:adec="http://schemas.microsoft.com/office/drawing/2017/decorative" val="1"/>
              </a:ext>
            </a:extLst>
          </p:cNvPr>
          <p:cNvSpPr>
            <a:spLocks/>
          </p:cNvSpPr>
          <p:nvPr/>
        </p:nvSpPr>
        <p:spPr>
          <a:xfrm>
            <a:off x="623867" y="4096957"/>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75C6854-B085-4AC0-984F-E73F9C388471}"/>
              </a:ext>
              <a:ext uri="{C183D7F6-B498-43B3-948B-1728B52AA6E4}">
                <adec:decorative xmlns:adec="http://schemas.microsoft.com/office/drawing/2017/decorative" val="1"/>
              </a:ext>
            </a:extLst>
          </p:cNvPr>
          <p:cNvSpPr>
            <a:spLocks/>
          </p:cNvSpPr>
          <p:nvPr/>
        </p:nvSpPr>
        <p:spPr>
          <a:xfrm>
            <a:off x="4183801" y="4096957"/>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3731040" y="407496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29" name="Graphic 27" descr="Icon Stethoscope">
            <a:extLst>
              <a:ext uri="{FF2B5EF4-FFF2-40B4-BE49-F238E27FC236}">
                <a16:creationId xmlns:a16="http://schemas.microsoft.com/office/drawing/2014/main" id="{E8253ED6-A426-4BA6-A61A-E4174B8BAE45}"/>
              </a:ext>
            </a:extLst>
          </p:cNvPr>
          <p:cNvSpPr>
            <a:spLocks noChangeAspect="1"/>
          </p:cNvSpPr>
          <p:nvPr/>
        </p:nvSpPr>
        <p:spPr>
          <a:xfrm>
            <a:off x="4249987" y="2117187"/>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sp>
        <p:nvSpPr>
          <p:cNvPr id="49" name="Graphic 23" descr="Icon Clock">
            <a:extLst>
              <a:ext uri="{FF2B5EF4-FFF2-40B4-BE49-F238E27FC236}">
                <a16:creationId xmlns:a16="http://schemas.microsoft.com/office/drawing/2014/main" id="{5495C1F9-7920-41BF-8ACA-22F12780B550}"/>
              </a:ext>
            </a:extLst>
          </p:cNvPr>
          <p:cNvSpPr>
            <a:spLocks noChangeAspect="1"/>
          </p:cNvSpPr>
          <p:nvPr/>
        </p:nvSpPr>
        <p:spPr>
          <a:xfrm>
            <a:off x="716218" y="2137166"/>
            <a:ext cx="278285" cy="278285"/>
          </a:xfrm>
          <a:custGeom>
            <a:avLst/>
            <a:gdLst>
              <a:gd name="connsiteX0" fmla="*/ 657911 w 1314450"/>
              <a:gd name="connsiteY0" fmla="*/ 1315822 h 1314450"/>
              <a:gd name="connsiteX1" fmla="*/ 0 w 1314450"/>
              <a:gd name="connsiteY1" fmla="*/ 657911 h 1314450"/>
              <a:gd name="connsiteX2" fmla="*/ 657911 w 1314450"/>
              <a:gd name="connsiteY2" fmla="*/ 0 h 1314450"/>
              <a:gd name="connsiteX3" fmla="*/ 1315822 w 1314450"/>
              <a:gd name="connsiteY3" fmla="*/ 657911 h 1314450"/>
              <a:gd name="connsiteX4" fmla="*/ 657911 w 1314450"/>
              <a:gd name="connsiteY4" fmla="*/ 1315822 h 1314450"/>
              <a:gd name="connsiteX5" fmla="*/ 657911 w 1314450"/>
              <a:gd name="connsiteY5" fmla="*/ 1315822 h 1314450"/>
              <a:gd name="connsiteX6" fmla="*/ 719947 w 1314450"/>
              <a:gd name="connsiteY6" fmla="*/ 358073 h 1314450"/>
              <a:gd name="connsiteX7" fmla="*/ 614001 w 1314450"/>
              <a:gd name="connsiteY7" fmla="*/ 358073 h 1314450"/>
              <a:gd name="connsiteX8" fmla="*/ 614001 w 1314450"/>
              <a:gd name="connsiteY8" fmla="*/ 620516 h 1314450"/>
              <a:gd name="connsiteX9" fmla="*/ 351558 w 1314450"/>
              <a:gd name="connsiteY9" fmla="*/ 620516 h 1314450"/>
              <a:gd name="connsiteX10" fmla="*/ 351558 w 1314450"/>
              <a:gd name="connsiteY10" fmla="*/ 726453 h 1314450"/>
              <a:gd name="connsiteX11" fmla="*/ 666969 w 1314450"/>
              <a:gd name="connsiteY11" fmla="*/ 726453 h 1314450"/>
              <a:gd name="connsiteX12" fmla="*/ 667388 w 1314450"/>
              <a:gd name="connsiteY12" fmla="*/ 726453 h 1314450"/>
              <a:gd name="connsiteX13" fmla="*/ 705202 w 1314450"/>
              <a:gd name="connsiteY13" fmla="*/ 711613 h 1314450"/>
              <a:gd name="connsiteX14" fmla="*/ 719947 w 1314450"/>
              <a:gd name="connsiteY14" fmla="*/ 673894 h 1314450"/>
              <a:gd name="connsiteX15" fmla="*/ 719947 w 1314450"/>
              <a:gd name="connsiteY15" fmla="*/ 673475 h 1314450"/>
              <a:gd name="connsiteX16" fmla="*/ 719947 w 1314450"/>
              <a:gd name="connsiteY16" fmla="*/ 358073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bg1"/>
          </a:solidFill>
          <a:ln w="9525" cap="flat">
            <a:noFill/>
            <a:prstDash val="solid"/>
            <a:miter/>
          </a:ln>
        </p:spPr>
        <p:txBody>
          <a:bodyPr rtlCol="0" anchor="ctr"/>
          <a:lstStyle/>
          <a:p>
            <a:endParaRPr lang="en-US" dirty="0"/>
          </a:p>
        </p:txBody>
      </p:sp>
      <p:sp>
        <p:nvSpPr>
          <p:cNvPr id="51" name="Graphic 21" descr="Icon Phone ">
            <a:extLst>
              <a:ext uri="{FF2B5EF4-FFF2-40B4-BE49-F238E27FC236}">
                <a16:creationId xmlns:a16="http://schemas.microsoft.com/office/drawing/2014/main" id="{9DB23001-17A7-4A97-8F18-88D642E8799B}"/>
              </a:ext>
            </a:extLst>
          </p:cNvPr>
          <p:cNvSpPr>
            <a:spLocks noChangeAspect="1"/>
          </p:cNvSpPr>
          <p:nvPr/>
        </p:nvSpPr>
        <p:spPr>
          <a:xfrm>
            <a:off x="708468" y="4295640"/>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pic>
        <p:nvPicPr>
          <p:cNvPr id="2" name="Picture Placeholder 59" descr="Upward trend">
            <a:extLst>
              <a:ext uri="{FF2B5EF4-FFF2-40B4-BE49-F238E27FC236}">
                <a16:creationId xmlns:a16="http://schemas.microsoft.com/office/drawing/2014/main" id="{2CFD9D94-12D0-E1ED-6F99-04DB563BE70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8110533" y="2182131"/>
            <a:ext cx="384361" cy="384361"/>
          </a:xfrm>
          <a:prstGeom prst="rect">
            <a:avLst/>
          </a:prstGeom>
        </p:spPr>
      </p:pic>
      <p:pic>
        <p:nvPicPr>
          <p:cNvPr id="15" name="Picture Placeholder 46" descr="Heartbeat">
            <a:extLst>
              <a:ext uri="{FF2B5EF4-FFF2-40B4-BE49-F238E27FC236}">
                <a16:creationId xmlns:a16="http://schemas.microsoft.com/office/drawing/2014/main" id="{D275224D-0DA1-3669-F4A9-7E5DE434FE2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4167686" y="4208313"/>
            <a:ext cx="511585" cy="511585"/>
          </a:xfrm>
          <a:prstGeom prst="rect">
            <a:avLst/>
          </a:prstGeom>
        </p:spPr>
      </p:pic>
      <p:graphicFrame>
        <p:nvGraphicFramePr>
          <p:cNvPr id="22" name="Table 22">
            <a:extLst>
              <a:ext uri="{FF2B5EF4-FFF2-40B4-BE49-F238E27FC236}">
                <a16:creationId xmlns:a16="http://schemas.microsoft.com/office/drawing/2014/main" id="{57AA9452-D2EE-D277-028E-66B658F2BD3C}"/>
              </a:ext>
            </a:extLst>
          </p:cNvPr>
          <p:cNvGraphicFramePr>
            <a:graphicFrameLocks noGrp="1"/>
          </p:cNvGraphicFramePr>
          <p:nvPr>
            <p:extLst>
              <p:ext uri="{D42A27DB-BD31-4B8C-83A1-F6EECF244321}">
                <p14:modId xmlns:p14="http://schemas.microsoft.com/office/powerpoint/2010/main" val="1294418226"/>
              </p:ext>
            </p:extLst>
          </p:nvPr>
        </p:nvGraphicFramePr>
        <p:xfrm>
          <a:off x="2165727" y="1410949"/>
          <a:ext cx="8168640" cy="4441298"/>
        </p:xfrm>
        <a:graphic>
          <a:graphicData uri="http://schemas.openxmlformats.org/drawingml/2006/table">
            <a:tbl>
              <a:tblPr firstRow="1" bandRow="1">
                <a:tableStyleId>{F2DE63D5-997A-4646-A377-4702673A728D}</a:tableStyleId>
              </a:tblPr>
              <a:tblGrid>
                <a:gridCol w="4084320">
                  <a:extLst>
                    <a:ext uri="{9D8B030D-6E8A-4147-A177-3AD203B41FA5}">
                      <a16:colId xmlns:a16="http://schemas.microsoft.com/office/drawing/2014/main" val="2799834221"/>
                    </a:ext>
                  </a:extLst>
                </a:gridCol>
                <a:gridCol w="4084320">
                  <a:extLst>
                    <a:ext uri="{9D8B030D-6E8A-4147-A177-3AD203B41FA5}">
                      <a16:colId xmlns:a16="http://schemas.microsoft.com/office/drawing/2014/main" val="541852086"/>
                    </a:ext>
                  </a:extLst>
                </a:gridCol>
              </a:tblGrid>
              <a:tr h="417938">
                <a:tc>
                  <a:txBody>
                    <a:bodyPr/>
                    <a:lstStyle/>
                    <a:p>
                      <a:pPr algn="ctr"/>
                      <a:r>
                        <a:rPr lang="en-US" dirty="0" err="1"/>
                        <a:t>Mô</a:t>
                      </a:r>
                      <a:r>
                        <a:rPr lang="en-US" dirty="0"/>
                        <a:t> </a:t>
                      </a:r>
                      <a:r>
                        <a:rPr lang="en-US" dirty="0" err="1"/>
                        <a:t>tả</a:t>
                      </a:r>
                      <a:r>
                        <a:rPr lang="en-US" dirty="0"/>
                        <a:t> </a:t>
                      </a:r>
                      <a:r>
                        <a:rPr lang="en-US" dirty="0" err="1"/>
                        <a:t>công</a:t>
                      </a:r>
                      <a:r>
                        <a:rPr lang="en-US" dirty="0"/>
                        <a:t> </a:t>
                      </a:r>
                      <a:r>
                        <a:rPr lang="en-US" dirty="0" err="1"/>
                        <a:t>việc</a:t>
                      </a:r>
                      <a:endParaRPr lang="en-US" dirty="0"/>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Mô</a:t>
                      </a:r>
                      <a:r>
                        <a:rPr lang="en-US" dirty="0"/>
                        <a:t> </a:t>
                      </a:r>
                      <a:r>
                        <a:rPr lang="en-US" dirty="0" err="1"/>
                        <a:t>tả</a:t>
                      </a:r>
                      <a:r>
                        <a:rPr lang="en-US" dirty="0"/>
                        <a:t> </a:t>
                      </a:r>
                      <a:r>
                        <a:rPr lang="en-US" dirty="0" err="1"/>
                        <a:t>công</a:t>
                      </a:r>
                      <a:r>
                        <a:rPr lang="en-US" dirty="0"/>
                        <a:t> </a:t>
                      </a:r>
                      <a:r>
                        <a:rPr lang="en-US" dirty="0" err="1"/>
                        <a:t>việc</a:t>
                      </a:r>
                      <a:r>
                        <a:rPr lang="en-US" dirty="0"/>
                        <a:t> </a:t>
                      </a:r>
                      <a:r>
                        <a:rPr lang="en-US" dirty="0" err="1"/>
                        <a:t>sau</a:t>
                      </a:r>
                      <a:r>
                        <a:rPr lang="en-US" dirty="0"/>
                        <a:t> </a:t>
                      </a:r>
                      <a:r>
                        <a:rPr lang="en-US" dirty="0" err="1"/>
                        <a:t>khi</a:t>
                      </a:r>
                      <a:r>
                        <a:rPr lang="en-US" dirty="0"/>
                        <a:t> TXL</a:t>
                      </a:r>
                    </a:p>
                  </a:txBody>
                  <a:tcPr>
                    <a:solidFill>
                      <a:schemeClr val="bg2"/>
                    </a:solidFill>
                  </a:tcPr>
                </a:tc>
                <a:extLst>
                  <a:ext uri="{0D108BD9-81ED-4DB2-BD59-A6C34878D82A}">
                    <a16:rowId xmlns:a16="http://schemas.microsoft.com/office/drawing/2014/main" val="3945781454"/>
                  </a:ext>
                </a:extLst>
              </a:tr>
              <a:tr h="1051637">
                <a:tc>
                  <a:txBody>
                    <a:bodyPr/>
                    <a:lstStyle/>
                    <a:p>
                      <a:r>
                        <a:rPr lang="vi-VN" dirty="0"/>
                        <a:t>– Nữ từ 24 – 40 tuổi, có sức khỏe tốt – Tốt nghiệp Cao đẳng trở lên, có ít nhất 1 năm kinh nghiệm làm việc – Ngoại hình ưa nhìn, nhanh nhẹn, giao tiếp tốt – Chịu được áp lực cao trong công việc, có khả năng làm việc độc lập và làm việc nhóm – Thành thạo vi tính văn phòng, có điện thoại thông minh để trao đổi công việc – Sẵn sàng làm việc theo sự sắp xếp của Công ty</a:t>
                      </a:r>
                      <a:endParaRPr lang="en-US" dirty="0"/>
                    </a:p>
                  </a:txBody>
                  <a:tcPr>
                    <a:solidFill>
                      <a:schemeClr val="tx2">
                        <a:lumMod val="10000"/>
                        <a:lumOff val="90000"/>
                      </a:schemeClr>
                    </a:solidFill>
                  </a:tcPr>
                </a:tc>
                <a:tc>
                  <a:txBody>
                    <a:bodyPr/>
                    <a:lstStyle/>
                    <a:p>
                      <a:r>
                        <a:rPr lang="vi-VN" sz="1800" b="0" i="0" kern="1200" dirty="0">
                          <a:solidFill>
                            <a:schemeClr val="tx1"/>
                          </a:solidFill>
                          <a:effectLst/>
                          <a:latin typeface="+mn-lt"/>
                          <a:ea typeface="+mn-ea"/>
                          <a:cs typeface="+mn-cs"/>
                        </a:rPr>
                        <a:t>nữ 24 40 sức khoẻ tốt nghiệp cao đẳng trở ít nhất 1 kinh nghiệm làm việc ngoại hình ưa nhìn nhanh nhẹn giao tiếp áp lực công việc khả năng làm việc độc lập làm việc thành thạo vi tính văn phòng điện thoại thông minh trao đổi công việc sẵn sàng làm việc sắp xếp công ty</a:t>
                      </a:r>
                      <a:endParaRPr lang="en-US" dirty="0"/>
                    </a:p>
                  </a:txBody>
                  <a:tcPr>
                    <a:solidFill>
                      <a:schemeClr val="tx2">
                        <a:lumMod val="10000"/>
                        <a:lumOff val="90000"/>
                      </a:schemeClr>
                    </a:solidFill>
                  </a:tcPr>
                </a:tc>
                <a:extLst>
                  <a:ext uri="{0D108BD9-81ED-4DB2-BD59-A6C34878D82A}">
                    <a16:rowId xmlns:a16="http://schemas.microsoft.com/office/drawing/2014/main" val="3674284001"/>
                  </a:ext>
                </a:extLst>
              </a:tr>
              <a:tr h="1051637">
                <a:tc>
                  <a:txBody>
                    <a:bodyPr/>
                    <a:lstStyle/>
                    <a:p>
                      <a:r>
                        <a:rPr lang="vi-VN" sz="1800" b="0" i="0" kern="1200" dirty="0">
                          <a:solidFill>
                            <a:schemeClr val="tx1"/>
                          </a:solidFill>
                          <a:effectLst/>
                          <a:latin typeface="+mn-lt"/>
                          <a:ea typeface="+mn-ea"/>
                          <a:cs typeface="+mn-cs"/>
                        </a:rPr>
                        <a:t>Tốt nghiệp Cao đẳng/ Đại học chuyên ngành liên quanTối thiểu 3 năm kinh nghiệm vị trí tương đươngTiếng Trung tốtKỹ năng đào tạo, quản lý</a:t>
                      </a:r>
                      <a:endParaRPr lang="en-US" dirty="0"/>
                    </a:p>
                  </a:txBody>
                  <a:tcPr>
                    <a:solidFill>
                      <a:schemeClr val="tx2">
                        <a:lumMod val="10000"/>
                        <a:lumOff val="90000"/>
                      </a:schemeClr>
                    </a:solidFill>
                  </a:tcPr>
                </a:tc>
                <a:tc>
                  <a:txBody>
                    <a:bodyPr/>
                    <a:lstStyle/>
                    <a:p>
                      <a:r>
                        <a:rPr lang="vi-VN" sz="1800" b="0" i="0" kern="1200" dirty="0">
                          <a:solidFill>
                            <a:schemeClr val="tx1"/>
                          </a:solidFill>
                          <a:effectLst/>
                          <a:latin typeface="+mn-lt"/>
                          <a:ea typeface="+mn-ea"/>
                          <a:cs typeface="+mn-cs"/>
                        </a:rPr>
                        <a:t>tốt nghiệp cao đẳng đại học chuyên ngành liên quan</a:t>
                      </a:r>
                      <a:r>
                        <a:rPr lang="en-US" sz="1800" b="0" i="0" kern="1200" dirty="0">
                          <a:solidFill>
                            <a:schemeClr val="tx1"/>
                          </a:solidFill>
                          <a:effectLst/>
                          <a:latin typeface="+mn-lt"/>
                          <a:ea typeface="+mn-ea"/>
                          <a:cs typeface="+mn-cs"/>
                        </a:rPr>
                        <a:t> </a:t>
                      </a:r>
                      <a:r>
                        <a:rPr lang="vi-VN" sz="1800" b="0" i="0" kern="1200" dirty="0">
                          <a:solidFill>
                            <a:schemeClr val="tx1"/>
                          </a:solidFill>
                          <a:effectLst/>
                          <a:latin typeface="+mn-lt"/>
                          <a:ea typeface="+mn-ea"/>
                          <a:cs typeface="+mn-cs"/>
                        </a:rPr>
                        <a:t>tối thiểu 3 kinh nghiệm vị trí tương đương</a:t>
                      </a:r>
                      <a:r>
                        <a:rPr lang="en-US" sz="1800" b="0" i="0" kern="1200" dirty="0">
                          <a:solidFill>
                            <a:schemeClr val="tx1"/>
                          </a:solidFill>
                          <a:effectLst/>
                          <a:latin typeface="+mn-lt"/>
                          <a:ea typeface="+mn-ea"/>
                          <a:cs typeface="+mn-cs"/>
                        </a:rPr>
                        <a:t> </a:t>
                      </a:r>
                      <a:r>
                        <a:rPr lang="vi-VN" sz="1800" b="0" i="0" kern="1200" dirty="0">
                          <a:solidFill>
                            <a:schemeClr val="tx1"/>
                          </a:solidFill>
                          <a:effectLst/>
                          <a:latin typeface="+mn-lt"/>
                          <a:ea typeface="+mn-ea"/>
                          <a:cs typeface="+mn-cs"/>
                        </a:rPr>
                        <a:t>tiếng trung tốtkỹ năng đào tạo quản lý</a:t>
                      </a:r>
                      <a:endParaRPr lang="en-US" dirty="0"/>
                    </a:p>
                  </a:txBody>
                  <a:tcPr>
                    <a:solidFill>
                      <a:schemeClr val="tx2">
                        <a:lumMod val="10000"/>
                        <a:lumOff val="90000"/>
                      </a:schemeClr>
                    </a:solidFill>
                  </a:tcPr>
                </a:tc>
                <a:extLst>
                  <a:ext uri="{0D108BD9-81ED-4DB2-BD59-A6C34878D82A}">
                    <a16:rowId xmlns:a16="http://schemas.microsoft.com/office/drawing/2014/main" val="694022122"/>
                  </a:ext>
                </a:extLst>
              </a:tr>
            </a:tbl>
          </a:graphicData>
        </a:graphic>
      </p:graphicFrame>
      <p:sp>
        <p:nvSpPr>
          <p:cNvPr id="25" name="Title 2">
            <a:extLst>
              <a:ext uri="{FF2B5EF4-FFF2-40B4-BE49-F238E27FC236}">
                <a16:creationId xmlns:a16="http://schemas.microsoft.com/office/drawing/2014/main" id="{30008C5D-9FFA-073E-9469-AAD2E022E4FB}"/>
              </a:ext>
            </a:extLst>
          </p:cNvPr>
          <p:cNvSpPr>
            <a:spLocks noGrp="1"/>
          </p:cNvSpPr>
          <p:nvPr>
            <p:ph type="title"/>
          </p:nvPr>
        </p:nvSpPr>
        <p:spPr>
          <a:xfrm>
            <a:off x="447779" y="503784"/>
            <a:ext cx="7560000" cy="370166"/>
          </a:xfrm>
        </p:spPr>
        <p:txBody>
          <a:bodyPr/>
          <a:lstStyle/>
          <a:p>
            <a:r>
              <a:rPr lang="en-US" dirty="0"/>
              <a:t>DỮ LIỆU</a:t>
            </a:r>
          </a:p>
        </p:txBody>
      </p:sp>
      <p:sp>
        <p:nvSpPr>
          <p:cNvPr id="26" name="object 7" descr="Beige rectangle">
            <a:extLst>
              <a:ext uri="{FF2B5EF4-FFF2-40B4-BE49-F238E27FC236}">
                <a16:creationId xmlns:a16="http://schemas.microsoft.com/office/drawing/2014/main" id="{5C506074-888F-B5E8-D5CA-E1A0C84D9697}"/>
              </a:ext>
            </a:extLst>
          </p:cNvPr>
          <p:cNvSpPr/>
          <p:nvPr/>
        </p:nvSpPr>
        <p:spPr bwMode="white">
          <a:xfrm flipV="1">
            <a:off x="447779" y="98138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27" name="Slide Number Placeholder 3">
            <a:extLst>
              <a:ext uri="{FF2B5EF4-FFF2-40B4-BE49-F238E27FC236}">
                <a16:creationId xmlns:a16="http://schemas.microsoft.com/office/drawing/2014/main" id="{82C5B793-53B1-A19C-AFE8-7428225E4EE3}"/>
              </a:ext>
            </a:extLst>
          </p:cNvPr>
          <p:cNvSpPr>
            <a:spLocks noGrp="1"/>
          </p:cNvSpPr>
          <p:nvPr>
            <p:ph type="sldNum" sz="quarter" idx="11"/>
          </p:nvPr>
        </p:nvSpPr>
        <p:spPr>
          <a:xfrm>
            <a:off x="11575764" y="6241764"/>
            <a:ext cx="270474" cy="270474"/>
          </a:xfrm>
        </p:spPr>
        <p:txBody>
          <a:bodyPr/>
          <a:lstStyle/>
          <a:p>
            <a:fld id="{EECC7194-A4D0-457B-9D3E-53681723AFF7}" type="slidenum">
              <a:rPr lang="en-US" smtClean="0"/>
              <a:pPr/>
              <a:t>3</a:t>
            </a:fld>
            <a:endParaRPr lang="en-US" dirty="0"/>
          </a:p>
        </p:txBody>
      </p:sp>
    </p:spTree>
    <p:extLst>
      <p:ext uri="{BB962C8B-B14F-4D97-AF65-F5344CB8AC3E}">
        <p14:creationId xmlns:p14="http://schemas.microsoft.com/office/powerpoint/2010/main" val="17558362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91557"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7779" y="503784"/>
            <a:ext cx="7560000" cy="370166"/>
          </a:xfrm>
        </p:spPr>
        <p:txBody>
          <a:bodyPr/>
          <a:lstStyle/>
          <a:p>
            <a:r>
              <a:rPr lang="en-US" dirty="0"/>
              <a:t>DỮ LIỆU</a:t>
            </a:r>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47779" y="98138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39" name="Picture 38">
            <a:extLst>
              <a:ext uri="{FF2B5EF4-FFF2-40B4-BE49-F238E27FC236}">
                <a16:creationId xmlns:a16="http://schemas.microsoft.com/office/drawing/2014/main" id="{2ECE5237-A8F9-065B-6AA8-3279C500B006}"/>
              </a:ext>
            </a:extLst>
          </p:cNvPr>
          <p:cNvPicPr>
            <a:picLocks noChangeAspect="1"/>
          </p:cNvPicPr>
          <p:nvPr/>
        </p:nvPicPr>
        <p:blipFill>
          <a:blip r:embed="rId2"/>
          <a:stretch>
            <a:fillRect/>
          </a:stretch>
        </p:blipFill>
        <p:spPr>
          <a:xfrm>
            <a:off x="1915455" y="1309479"/>
            <a:ext cx="8361090" cy="5084659"/>
          </a:xfrm>
          <a:prstGeom prst="rect">
            <a:avLst/>
          </a:prstGeom>
        </p:spPr>
      </p:pic>
      <p:pic>
        <p:nvPicPr>
          <p:cNvPr id="46" name="Picture 45" descr="A picture containing text, screenshot, diagram, parallel">
            <a:extLst>
              <a:ext uri="{FF2B5EF4-FFF2-40B4-BE49-F238E27FC236}">
                <a16:creationId xmlns:a16="http://schemas.microsoft.com/office/drawing/2014/main" id="{B2C5C5BD-F36A-8E5C-0DAF-E6B7F7CC4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915" y="1232418"/>
            <a:ext cx="7858170" cy="5238780"/>
          </a:xfrm>
          <a:prstGeom prst="rect">
            <a:avLst/>
          </a:prstGeom>
        </p:spPr>
      </p:pic>
      <p:pic>
        <p:nvPicPr>
          <p:cNvPr id="48" name="Picture 47" descr="A picture containing text, screenshot, diagram, rectangle">
            <a:extLst>
              <a:ext uri="{FF2B5EF4-FFF2-40B4-BE49-F238E27FC236}">
                <a16:creationId xmlns:a16="http://schemas.microsoft.com/office/drawing/2014/main" id="{8E9A345E-6E84-281B-488F-A8F4C6BAE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200" y="1177941"/>
            <a:ext cx="8021600" cy="5347733"/>
          </a:xfrm>
          <a:prstGeom prst="rect">
            <a:avLst/>
          </a:prstGeom>
        </p:spPr>
      </p:pic>
      <p:sp>
        <p:nvSpPr>
          <p:cNvPr id="50" name="Slide Number Placeholder 3">
            <a:extLst>
              <a:ext uri="{FF2B5EF4-FFF2-40B4-BE49-F238E27FC236}">
                <a16:creationId xmlns:a16="http://schemas.microsoft.com/office/drawing/2014/main" id="{C0304211-914C-61EB-24AC-CF8B639F3E7A}"/>
              </a:ext>
            </a:extLst>
          </p:cNvPr>
          <p:cNvSpPr>
            <a:spLocks noGrp="1"/>
          </p:cNvSpPr>
          <p:nvPr>
            <p:ph type="sldNum" sz="quarter" idx="11"/>
          </p:nvPr>
        </p:nvSpPr>
        <p:spPr>
          <a:xfrm>
            <a:off x="11575764" y="6241764"/>
            <a:ext cx="270474" cy="270474"/>
          </a:xfrm>
        </p:spPr>
        <p:txBody>
          <a:bodyPr/>
          <a:lstStyle/>
          <a:p>
            <a:fld id="{EECC7194-A4D0-457B-9D3E-53681723AFF7}" type="slidenum">
              <a:rPr lang="en-US" smtClean="0"/>
              <a:pPr/>
              <a:t>4</a:t>
            </a:fld>
            <a:endParaRPr lang="en-US" dirty="0"/>
          </a:p>
        </p:txBody>
      </p:sp>
    </p:spTree>
    <p:extLst>
      <p:ext uri="{BB962C8B-B14F-4D97-AF65-F5344CB8AC3E}">
        <p14:creationId xmlns:p14="http://schemas.microsoft.com/office/powerpoint/2010/main" val="914706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9"/>
                                        </p:tgtEl>
                                      </p:cBhvr>
                                    </p:animEffect>
                                    <p:anim calcmode="lin" valueType="num">
                                      <p:cBhvr>
                                        <p:cTn id="7" dur="1000"/>
                                        <p:tgtEl>
                                          <p:spTgt spid="39"/>
                                        </p:tgtEl>
                                        <p:attrNameLst>
                                          <p:attrName>ppt_x</p:attrName>
                                        </p:attrNameLst>
                                      </p:cBhvr>
                                      <p:tavLst>
                                        <p:tav tm="0">
                                          <p:val>
                                            <p:strVal val="ppt_x"/>
                                          </p:val>
                                        </p:tav>
                                        <p:tav tm="100000">
                                          <p:val>
                                            <p:strVal val="ppt_x"/>
                                          </p:val>
                                        </p:tav>
                                      </p:tavLst>
                                    </p:anim>
                                    <p:anim calcmode="lin" valueType="num">
                                      <p:cBhvr>
                                        <p:cTn id="8" dur="1000"/>
                                        <p:tgtEl>
                                          <p:spTgt spid="39"/>
                                        </p:tgtEl>
                                        <p:attrNameLst>
                                          <p:attrName>ppt_y</p:attrName>
                                        </p:attrNameLst>
                                      </p:cBhvr>
                                      <p:tavLst>
                                        <p:tav tm="0">
                                          <p:val>
                                            <p:strVal val="ppt_y"/>
                                          </p:val>
                                        </p:tav>
                                        <p:tav tm="100000">
                                          <p:val>
                                            <p:strVal val="ppt_y+.1"/>
                                          </p:val>
                                        </p:tav>
                                      </p:tavLst>
                                    </p:anim>
                                    <p:set>
                                      <p:cBhvr>
                                        <p:cTn id="9" dur="1" fill="hold">
                                          <p:stCondLst>
                                            <p:cond delay="999"/>
                                          </p:stCondLst>
                                        </p:cTn>
                                        <p:tgtEl>
                                          <p:spTgt spid="39"/>
                                        </p:tgtEl>
                                        <p:attrNameLst>
                                          <p:attrName>style.visibility</p:attrName>
                                        </p:attrNameLst>
                                      </p:cBhvr>
                                      <p:to>
                                        <p:strVal val="hidden"/>
                                      </p:to>
                                    </p:set>
                                  </p:childTnLst>
                                </p:cTn>
                              </p:par>
                              <p:par>
                                <p:cTn id="10" presetID="2" presetClass="entr" presetSubtype="4"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ppt_x"/>
                                          </p:val>
                                        </p:tav>
                                        <p:tav tm="100000">
                                          <p:val>
                                            <p:strVal val="#ppt_x"/>
                                          </p:val>
                                        </p:tav>
                                      </p:tavLst>
                                    </p:anim>
                                    <p:anim calcmode="lin" valueType="num">
                                      <p:cBhvr additive="base">
                                        <p:cTn id="1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circle(in)">
                                      <p:cBhvr>
                                        <p:cTn id="18"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91557"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7779" y="503784"/>
            <a:ext cx="7560000" cy="370166"/>
          </a:xfrm>
        </p:spPr>
        <p:txBody>
          <a:bodyPr/>
          <a:lstStyle/>
          <a:p>
            <a:r>
              <a:rPr lang="en-US" dirty="0"/>
              <a:t>PHƯƠNG PHÁP</a:t>
            </a:r>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47779" y="98138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14" name="Picture 13" descr="A picture containing text, screenshot, font, diagram">
            <a:extLst>
              <a:ext uri="{FF2B5EF4-FFF2-40B4-BE49-F238E27FC236}">
                <a16:creationId xmlns:a16="http://schemas.microsoft.com/office/drawing/2014/main" id="{149808D7-B7CC-1113-24EA-B8B3B9A47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979" y="1175895"/>
            <a:ext cx="6088042" cy="5054968"/>
          </a:xfrm>
          <a:prstGeom prst="rect">
            <a:avLst/>
          </a:prstGeom>
        </p:spPr>
      </p:pic>
      <p:pic>
        <p:nvPicPr>
          <p:cNvPr id="18" name="Picture 17" descr="A picture containing text, screenshot, font, diagram&#10;&#10;Description automatically generated">
            <a:extLst>
              <a:ext uri="{FF2B5EF4-FFF2-40B4-BE49-F238E27FC236}">
                <a16:creationId xmlns:a16="http://schemas.microsoft.com/office/drawing/2014/main" id="{11C50793-64FC-DE50-8DF5-0E82A2DC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174" y="981384"/>
            <a:ext cx="6499652" cy="5396732"/>
          </a:xfrm>
          <a:prstGeom prst="rect">
            <a:avLst/>
          </a:prstGeom>
        </p:spPr>
      </p:pic>
      <p:sp>
        <p:nvSpPr>
          <p:cNvPr id="20" name="Slide Number Placeholder 3">
            <a:extLst>
              <a:ext uri="{FF2B5EF4-FFF2-40B4-BE49-F238E27FC236}">
                <a16:creationId xmlns:a16="http://schemas.microsoft.com/office/drawing/2014/main" id="{D4969964-1B91-8D4B-D652-CC465591BB8E}"/>
              </a:ext>
            </a:extLst>
          </p:cNvPr>
          <p:cNvSpPr>
            <a:spLocks noGrp="1"/>
          </p:cNvSpPr>
          <p:nvPr>
            <p:ph type="sldNum" sz="quarter" idx="11"/>
          </p:nvPr>
        </p:nvSpPr>
        <p:spPr>
          <a:xfrm>
            <a:off x="11575764" y="6241764"/>
            <a:ext cx="270474" cy="270474"/>
          </a:xfrm>
        </p:spPr>
        <p:txBody>
          <a:bodyPr/>
          <a:lstStyle/>
          <a:p>
            <a:fld id="{EECC7194-A4D0-457B-9D3E-53681723AFF7}" type="slidenum">
              <a:rPr lang="en-US" smtClean="0"/>
              <a:pPr/>
              <a:t>5</a:t>
            </a:fld>
            <a:endParaRPr lang="en-US" dirty="0"/>
          </a:p>
        </p:txBody>
      </p:sp>
    </p:spTree>
    <p:extLst>
      <p:ext uri="{BB962C8B-B14F-4D97-AF65-F5344CB8AC3E}">
        <p14:creationId xmlns:p14="http://schemas.microsoft.com/office/powerpoint/2010/main" val="445863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4"/>
                                        </p:tgtEl>
                                        <p:attrNameLst>
                                          <p:attrName>ppt_w</p:attrName>
                                        </p:attrNameLst>
                                      </p:cBhvr>
                                      <p:tavLst>
                                        <p:tav tm="0">
                                          <p:val>
                                            <p:strVal val="ppt_w"/>
                                          </p:val>
                                        </p:tav>
                                        <p:tav tm="100000">
                                          <p:val>
                                            <p:fltVal val="0"/>
                                          </p:val>
                                        </p:tav>
                                      </p:tavLst>
                                    </p:anim>
                                    <p:anim calcmode="lin" valueType="num">
                                      <p:cBhvr>
                                        <p:cTn id="7" dur="1000"/>
                                        <p:tgtEl>
                                          <p:spTgt spid="14"/>
                                        </p:tgtEl>
                                        <p:attrNameLst>
                                          <p:attrName>ppt_h</p:attrName>
                                        </p:attrNameLst>
                                      </p:cBhvr>
                                      <p:tavLst>
                                        <p:tav tm="0">
                                          <p:val>
                                            <p:strVal val="ppt_h"/>
                                          </p:val>
                                        </p:tav>
                                        <p:tav tm="100000">
                                          <p:val>
                                            <p:fltVal val="0"/>
                                          </p:val>
                                        </p:tav>
                                      </p:tavLst>
                                    </p:anim>
                                    <p:anim calcmode="lin" valueType="num">
                                      <p:cBhvr>
                                        <p:cTn id="8" dur="1000"/>
                                        <p:tgtEl>
                                          <p:spTgt spid="14"/>
                                        </p:tgtEl>
                                        <p:attrNameLst>
                                          <p:attrName>style.rotation</p:attrName>
                                        </p:attrNameLst>
                                      </p:cBhvr>
                                      <p:tavLst>
                                        <p:tav tm="0">
                                          <p:val>
                                            <p:fltVal val="0"/>
                                          </p:val>
                                        </p:tav>
                                        <p:tav tm="100000">
                                          <p:val>
                                            <p:fltVal val="90"/>
                                          </p:val>
                                        </p:tav>
                                      </p:tavLst>
                                    </p:anim>
                                    <p:animEffect transition="out" filter="fade">
                                      <p:cBhvr>
                                        <p:cTn id="9" dur="1000"/>
                                        <p:tgtEl>
                                          <p:spTgt spid="14"/>
                                        </p:tgtEl>
                                      </p:cBhvr>
                                    </p:animEffect>
                                    <p:set>
                                      <p:cBhvr>
                                        <p:cTn id="10" dur="1" fill="hold">
                                          <p:stCondLst>
                                            <p:cond delay="999"/>
                                          </p:stCondLst>
                                        </p:cTn>
                                        <p:tgtEl>
                                          <p:spTgt spid="14"/>
                                        </p:tgtEl>
                                        <p:attrNameLst>
                                          <p:attrName>style.visibility</p:attrName>
                                        </p:attrNameLst>
                                      </p:cBhvr>
                                      <p:to>
                                        <p:strVal val="hidden"/>
                                      </p:to>
                                    </p:se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BDD2E7-3048-1C6F-1EC5-D7D28949BFA8}"/>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2">
            <a:extLst>
              <a:ext uri="{FF2B5EF4-FFF2-40B4-BE49-F238E27FC236}">
                <a16:creationId xmlns:a16="http://schemas.microsoft.com/office/drawing/2014/main" id="{86268506-10B5-4FAE-80C6-E0438DC1F840}"/>
              </a:ext>
            </a:extLst>
          </p:cNvPr>
          <p:cNvSpPr>
            <a:spLocks noGrp="1"/>
          </p:cNvSpPr>
          <p:nvPr>
            <p:ph type="title"/>
          </p:nvPr>
        </p:nvSpPr>
        <p:spPr>
          <a:xfrm>
            <a:off x="447779" y="503784"/>
            <a:ext cx="7560000" cy="370166"/>
          </a:xfrm>
        </p:spPr>
        <p:txBody>
          <a:bodyPr/>
          <a:lstStyle/>
          <a:p>
            <a:r>
              <a:rPr lang="en-US" dirty="0" err="1">
                <a:solidFill>
                  <a:schemeClr val="bg1"/>
                </a:solidFill>
              </a:rPr>
              <a:t>Đánh</a:t>
            </a:r>
            <a:r>
              <a:rPr lang="en-US" dirty="0">
                <a:solidFill>
                  <a:schemeClr val="bg1"/>
                </a:solidFill>
              </a:rPr>
              <a:t> </a:t>
            </a:r>
            <a:r>
              <a:rPr lang="en-US" dirty="0" err="1">
                <a:solidFill>
                  <a:schemeClr val="bg1"/>
                </a:solidFill>
              </a:rPr>
              <a:t>giá</a:t>
            </a:r>
            <a:endParaRPr lang="en-US" dirty="0">
              <a:solidFill>
                <a:schemeClr val="bg1"/>
              </a:solidFill>
            </a:endParaRPr>
          </a:p>
        </p:txBody>
      </p:sp>
      <p:sp>
        <p:nvSpPr>
          <p:cNvPr id="20" name="object 7" descr="Beige rectangle">
            <a:extLst>
              <a:ext uri="{FF2B5EF4-FFF2-40B4-BE49-F238E27FC236}">
                <a16:creationId xmlns:a16="http://schemas.microsoft.com/office/drawing/2014/main" id="{192A87EC-AEC3-CE71-6976-8DA0D3EBB67C}"/>
              </a:ext>
            </a:extLst>
          </p:cNvPr>
          <p:cNvSpPr/>
          <p:nvPr/>
        </p:nvSpPr>
        <p:spPr bwMode="white">
          <a:xfrm flipV="1">
            <a:off x="447779" y="98138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21" name="TextBox 20">
            <a:extLst>
              <a:ext uri="{FF2B5EF4-FFF2-40B4-BE49-F238E27FC236}">
                <a16:creationId xmlns:a16="http://schemas.microsoft.com/office/drawing/2014/main" id="{6FA299EC-D11B-92A9-AA51-2FA575C61A6A}"/>
              </a:ext>
            </a:extLst>
          </p:cNvPr>
          <p:cNvSpPr txBox="1"/>
          <p:nvPr/>
        </p:nvSpPr>
        <p:spPr>
          <a:xfrm>
            <a:off x="611199" y="1679221"/>
            <a:ext cx="11059162" cy="4031873"/>
          </a:xfrm>
          <a:prstGeom prst="rect">
            <a:avLst/>
          </a:prstGeom>
          <a:noFill/>
        </p:spPr>
        <p:txBody>
          <a:bodyPr wrap="square" rtlCol="0">
            <a:spAutoFit/>
          </a:bodyPr>
          <a:lstStyle/>
          <a:p>
            <a:pPr marL="285750" indent="-285750" algn="just">
              <a:buFont typeface="Arial" panose="020B0604020202020204" pitchFamily="34" charset="0"/>
              <a:buChar char="•"/>
            </a:pPr>
            <a:r>
              <a:rPr lang="vi-VN" sz="2400" dirty="0">
                <a:solidFill>
                  <a:schemeClr val="accent1">
                    <a:lumMod val="40000"/>
                    <a:lumOff val="60000"/>
                  </a:schemeClr>
                </a:solidFill>
                <a:sym typeface="Wingdings 3" panose="05040102010807070707" pitchFamily="18" charset="2"/>
              </a:rPr>
              <a:t>Trong tác vụ phân loại đa lớp hoặc đa nhãn, các khái niệm về độ đo </a:t>
            </a:r>
            <a:r>
              <a:rPr lang="vi-VN" sz="2400" b="1" dirty="0">
                <a:solidFill>
                  <a:schemeClr val="accent1">
                    <a:lumMod val="40000"/>
                    <a:lumOff val="60000"/>
                  </a:schemeClr>
                </a:solidFill>
                <a:sym typeface="Wingdings 3" panose="05040102010807070707" pitchFamily="18" charset="2"/>
              </a:rPr>
              <a:t>precision, recall và f1-score </a:t>
            </a:r>
            <a:r>
              <a:rPr lang="vi-VN" sz="2400" dirty="0">
                <a:solidFill>
                  <a:schemeClr val="accent1">
                    <a:lumMod val="40000"/>
                    <a:lumOff val="60000"/>
                  </a:schemeClr>
                </a:solidFill>
                <a:sym typeface="Wingdings 3" panose="05040102010807070707" pitchFamily="18" charset="2"/>
              </a:rPr>
              <a:t>có thể được </a:t>
            </a:r>
            <a:r>
              <a:rPr lang="vi-VN" sz="2400" dirty="0">
                <a:solidFill>
                  <a:srgbClr val="00B050"/>
                </a:solidFill>
                <a:sym typeface="Wingdings 3" panose="05040102010807070707" pitchFamily="18" charset="2"/>
              </a:rPr>
              <a:t>áp dụng độc lập cho từng nhãn</a:t>
            </a:r>
            <a:r>
              <a:rPr lang="en-US" sz="2400" dirty="0">
                <a:solidFill>
                  <a:schemeClr val="accent1">
                    <a:lumMod val="40000"/>
                    <a:lumOff val="60000"/>
                  </a:schemeClr>
                </a:solidFill>
                <a:sym typeface="Wingdings 3" panose="05040102010807070707" pitchFamily="18" charset="2"/>
              </a:rPr>
              <a:t>:</a:t>
            </a:r>
          </a:p>
          <a:p>
            <a:pPr marL="1200150" lvl="2" indent="-285750" algn="just">
              <a:buFont typeface="Arial" panose="020B0604020202020204" pitchFamily="34" charset="0"/>
              <a:buChar char="•"/>
            </a:pPr>
            <a:r>
              <a:rPr lang="vi-VN" sz="2000" b="1" dirty="0">
                <a:solidFill>
                  <a:srgbClr val="00B050"/>
                </a:solidFill>
                <a:sym typeface="Wingdings 3" panose="05040102010807070707" pitchFamily="18" charset="2"/>
              </a:rPr>
              <a:t>Micro</a:t>
            </a:r>
            <a:r>
              <a:rPr lang="vi-VN" sz="2000" dirty="0">
                <a:solidFill>
                  <a:schemeClr val="accent1">
                    <a:lumMod val="40000"/>
                    <a:lumOff val="60000"/>
                  </a:schemeClr>
                </a:solidFill>
                <a:sym typeface="Wingdings 3" panose="05040102010807070707" pitchFamily="18" charset="2"/>
              </a:rPr>
              <a:t>: Tính các độ đo trên toàn cục bằng cách đếm tổng số các giá trị TP, TF, …</a:t>
            </a:r>
          </a:p>
          <a:p>
            <a:pPr marL="1200150" lvl="2" indent="-285750" algn="just">
              <a:buFont typeface="Arial" panose="020B0604020202020204" pitchFamily="34" charset="0"/>
              <a:buChar char="•"/>
            </a:pPr>
            <a:r>
              <a:rPr lang="vi-VN" sz="2000" b="1" dirty="0">
                <a:solidFill>
                  <a:srgbClr val="00B050"/>
                </a:solidFill>
                <a:sym typeface="Wingdings 3" panose="05040102010807070707" pitchFamily="18" charset="2"/>
              </a:rPr>
              <a:t>Macro</a:t>
            </a:r>
            <a:r>
              <a:rPr lang="vi-VN" sz="2000" dirty="0">
                <a:solidFill>
                  <a:schemeClr val="accent1">
                    <a:lumMod val="40000"/>
                    <a:lumOff val="60000"/>
                  </a:schemeClr>
                </a:solidFill>
                <a:sym typeface="Wingdings 3" panose="05040102010807070707" pitchFamily="18" charset="2"/>
              </a:rPr>
              <a:t>: Tính các độ đo cho từng nhãn và tìm giá trị trung bình không trọng số của chúng. Phương pháp này bỏ qua việc xem xét đến sự mất cân bằng nhãn.</a:t>
            </a:r>
          </a:p>
          <a:p>
            <a:pPr marL="1200150" lvl="2" indent="-285750" algn="just">
              <a:buFont typeface="Arial" panose="020B0604020202020204" pitchFamily="34" charset="0"/>
              <a:buChar char="•"/>
            </a:pPr>
            <a:r>
              <a:rPr lang="vi-VN" sz="2000" b="1" dirty="0">
                <a:solidFill>
                  <a:srgbClr val="00B050"/>
                </a:solidFill>
                <a:sym typeface="Wingdings 3" panose="05040102010807070707" pitchFamily="18" charset="2"/>
              </a:rPr>
              <a:t>Weighted</a:t>
            </a:r>
            <a:r>
              <a:rPr lang="vi-VN" sz="2000" dirty="0">
                <a:solidFill>
                  <a:schemeClr val="accent1">
                    <a:lumMod val="40000"/>
                    <a:lumOff val="60000"/>
                  </a:schemeClr>
                </a:solidFill>
                <a:sym typeface="Wingdings 3" panose="05040102010807070707" pitchFamily="18" charset="2"/>
              </a:rPr>
              <a:t>: Tính các độ đo cho từng nhãn và tìm trọng số trung bình của chúng theo trọng số support (số lượng mẫu đối với từng nhãn). Vì vậy, ngược lại với phương pháp ‘macro’ thì phương pháp có xem xét đến sự mất cân bằng nhãn.</a:t>
            </a:r>
          </a:p>
          <a:p>
            <a:pPr marL="1200150" lvl="2" indent="-285750" algn="just">
              <a:buFont typeface="Arial" panose="020B0604020202020204" pitchFamily="34" charset="0"/>
              <a:buChar char="•"/>
            </a:pPr>
            <a:r>
              <a:rPr lang="vi-VN" sz="2000" b="1" dirty="0">
                <a:solidFill>
                  <a:srgbClr val="00B050"/>
                </a:solidFill>
                <a:sym typeface="Wingdings 3" panose="05040102010807070707" pitchFamily="18" charset="2"/>
              </a:rPr>
              <a:t>Samples</a:t>
            </a:r>
            <a:r>
              <a:rPr lang="vi-VN" sz="2000" dirty="0">
                <a:solidFill>
                  <a:schemeClr val="accent1">
                    <a:lumMod val="40000"/>
                    <a:lumOff val="60000"/>
                  </a:schemeClr>
                </a:solidFill>
                <a:sym typeface="Wingdings 3" panose="05040102010807070707" pitchFamily="18" charset="2"/>
              </a:rPr>
              <a:t>: Tính các độ đo cho từng mẫu dữ liệu và tìm giá trị trung bình (cách này chỉ có ý nghĩa trong việc phân lớp đa nhãn).</a:t>
            </a:r>
            <a:endParaRPr lang="en-US" sz="2000" dirty="0">
              <a:solidFill>
                <a:schemeClr val="accent1">
                  <a:lumMod val="40000"/>
                  <a:lumOff val="60000"/>
                </a:schemeClr>
              </a:solidFill>
              <a:sym typeface="Wingdings 3" panose="05040102010807070707" pitchFamily="18" charset="2"/>
            </a:endParaRPr>
          </a:p>
          <a:p>
            <a:pPr marL="285750" indent="-285750" algn="just">
              <a:buFont typeface="Arial" panose="020B0604020202020204" pitchFamily="34" charset="0"/>
              <a:buChar char="•"/>
            </a:pPr>
            <a:r>
              <a:rPr lang="en-US" sz="2400" b="1" dirty="0">
                <a:solidFill>
                  <a:schemeClr val="accent1">
                    <a:lumMod val="40000"/>
                    <a:lumOff val="60000"/>
                  </a:schemeClr>
                </a:solidFill>
                <a:sym typeface="Wingdings 3" panose="05040102010807070707" pitchFamily="18" charset="2"/>
              </a:rPr>
              <a:t>Exact Matching (EM): </a:t>
            </a:r>
            <a:r>
              <a:rPr lang="en-US" sz="2400" dirty="0" err="1">
                <a:solidFill>
                  <a:schemeClr val="accent1">
                    <a:lumMod val="40000"/>
                    <a:lumOff val="60000"/>
                  </a:schemeClr>
                </a:solidFill>
                <a:sym typeface="Wingdings 3" panose="05040102010807070707" pitchFamily="18" charset="2"/>
              </a:rPr>
              <a:t>Tỉ</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lệ</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khớp</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hoàn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toàn</a:t>
            </a:r>
            <a:r>
              <a:rPr lang="en-US" sz="2400" dirty="0">
                <a:solidFill>
                  <a:schemeClr val="accent1">
                    <a:lumMod val="40000"/>
                    <a:lumOff val="60000"/>
                  </a:schemeClr>
                </a:solidFill>
                <a:sym typeface="Wingdings 3" panose="05040102010807070707" pitchFamily="18" charset="2"/>
              </a:rPr>
              <a:t>.</a:t>
            </a:r>
          </a:p>
          <a:p>
            <a:pPr marL="285750" indent="-285750" algn="just">
              <a:buFont typeface="Arial" panose="020B0604020202020204" pitchFamily="34" charset="0"/>
              <a:buChar char="•"/>
            </a:pPr>
            <a:r>
              <a:rPr lang="en-US" sz="2400" b="1" dirty="0">
                <a:solidFill>
                  <a:schemeClr val="accent1">
                    <a:lumMod val="40000"/>
                    <a:lumOff val="60000"/>
                  </a:schemeClr>
                </a:solidFill>
                <a:sym typeface="Wingdings 3" panose="05040102010807070707" pitchFamily="18" charset="2"/>
              </a:rPr>
              <a:t>Hamming Score: </a:t>
            </a:r>
            <a:r>
              <a:rPr lang="en-US" sz="2400" dirty="0" err="1">
                <a:solidFill>
                  <a:schemeClr val="accent1">
                    <a:lumMod val="40000"/>
                    <a:lumOff val="60000"/>
                  </a:schemeClr>
                </a:solidFill>
                <a:sym typeface="Wingdings 3" panose="05040102010807070707" pitchFamily="18" charset="2"/>
              </a:rPr>
              <a:t>Độ</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chính</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xác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cho</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bài</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toán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phân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lớp</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đa</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nhãn</a:t>
            </a:r>
            <a:r>
              <a:rPr lang="en-US" sz="2400" dirty="0">
                <a:solidFill>
                  <a:schemeClr val="accent1">
                    <a:lumMod val="40000"/>
                    <a:lumOff val="60000"/>
                  </a:schemeClr>
                </a:solidFill>
                <a:sym typeface="Wingdings 3" panose="05040102010807070707" pitchFamily="18" charset="2"/>
              </a:rPr>
              <a:t>.</a:t>
            </a:r>
          </a:p>
        </p:txBody>
      </p:sp>
      <p:sp>
        <p:nvSpPr>
          <p:cNvPr id="22" name="Slide Number Placeholder 3">
            <a:extLst>
              <a:ext uri="{FF2B5EF4-FFF2-40B4-BE49-F238E27FC236}">
                <a16:creationId xmlns:a16="http://schemas.microsoft.com/office/drawing/2014/main" id="{9E979BAF-DACE-7690-08C6-41699B05F3E6}"/>
              </a:ext>
            </a:extLst>
          </p:cNvPr>
          <p:cNvSpPr txBox="1">
            <a:spLocks/>
          </p:cNvSpPr>
          <p:nvPr/>
        </p:nvSpPr>
        <p:spPr>
          <a:xfrm>
            <a:off x="11575764" y="6241764"/>
            <a:ext cx="270474" cy="270474"/>
          </a:xfrm>
          <a:prstGeom prst="ellipse">
            <a:avLst/>
          </a:prstGeom>
          <a:solidFill>
            <a:schemeClr val="accent1"/>
          </a:solidFill>
        </p:spPr>
        <p:txBody>
          <a:bodyPr vert="horz" lIns="0" tIns="0" rIns="0" bIns="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CC7194-A4D0-457B-9D3E-53681723AFF7}" type="slidenum">
              <a:rPr lang="en-US" smtClean="0"/>
              <a:pPr/>
              <a:t>6</a:t>
            </a:fld>
            <a:endParaRPr lang="en-US" dirty="0"/>
          </a:p>
        </p:txBody>
      </p:sp>
    </p:spTree>
    <p:extLst>
      <p:ext uri="{BB962C8B-B14F-4D97-AF65-F5344CB8AC3E}">
        <p14:creationId xmlns:p14="http://schemas.microsoft.com/office/powerpoint/2010/main" val="2142202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BDD2E7-3048-1C6F-1EC5-D7D28949BFA8}"/>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2">
            <a:extLst>
              <a:ext uri="{FF2B5EF4-FFF2-40B4-BE49-F238E27FC236}">
                <a16:creationId xmlns:a16="http://schemas.microsoft.com/office/drawing/2014/main" id="{86268506-10B5-4FAE-80C6-E0438DC1F840}"/>
              </a:ext>
            </a:extLst>
          </p:cNvPr>
          <p:cNvSpPr>
            <a:spLocks noGrp="1"/>
          </p:cNvSpPr>
          <p:nvPr>
            <p:ph type="title"/>
          </p:nvPr>
        </p:nvSpPr>
        <p:spPr>
          <a:xfrm>
            <a:off x="447779" y="503784"/>
            <a:ext cx="7560000" cy="370166"/>
          </a:xfrm>
        </p:spPr>
        <p:txBody>
          <a:bodyPr/>
          <a:lstStyle/>
          <a:p>
            <a:r>
              <a:rPr lang="en-US" dirty="0">
                <a:solidFill>
                  <a:schemeClr val="bg1"/>
                </a:solidFill>
              </a:rPr>
              <a:t>KẾT QUẢ THỰC NGHIỆM</a:t>
            </a:r>
          </a:p>
        </p:txBody>
      </p:sp>
      <p:sp>
        <p:nvSpPr>
          <p:cNvPr id="20" name="object 7" descr="Beige rectangle">
            <a:extLst>
              <a:ext uri="{FF2B5EF4-FFF2-40B4-BE49-F238E27FC236}">
                <a16:creationId xmlns:a16="http://schemas.microsoft.com/office/drawing/2014/main" id="{192A87EC-AEC3-CE71-6976-8DA0D3EBB67C}"/>
              </a:ext>
            </a:extLst>
          </p:cNvPr>
          <p:cNvSpPr/>
          <p:nvPr/>
        </p:nvSpPr>
        <p:spPr bwMode="white">
          <a:xfrm flipV="1">
            <a:off x="447779" y="98138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aphicFrame>
        <p:nvGraphicFramePr>
          <p:cNvPr id="2" name="Table 1">
            <a:extLst>
              <a:ext uri="{FF2B5EF4-FFF2-40B4-BE49-F238E27FC236}">
                <a16:creationId xmlns:a16="http://schemas.microsoft.com/office/drawing/2014/main" id="{77F568F1-6B89-1D7D-913A-0F3A167C5A3E}"/>
              </a:ext>
            </a:extLst>
          </p:cNvPr>
          <p:cNvGraphicFramePr>
            <a:graphicFrameLocks noGrp="1"/>
          </p:cNvGraphicFramePr>
          <p:nvPr>
            <p:extLst>
              <p:ext uri="{D42A27DB-BD31-4B8C-83A1-F6EECF244321}">
                <p14:modId xmlns:p14="http://schemas.microsoft.com/office/powerpoint/2010/main" val="2644940781"/>
              </p:ext>
            </p:extLst>
          </p:nvPr>
        </p:nvGraphicFramePr>
        <p:xfrm>
          <a:off x="898849" y="2423160"/>
          <a:ext cx="10394302" cy="1005840"/>
        </p:xfrm>
        <a:graphic>
          <a:graphicData uri="http://schemas.openxmlformats.org/drawingml/2006/table">
            <a:tbl>
              <a:tblPr>
                <a:tableStyleId>{FABFCF23-3B69-468F-B69F-88F6DE6A72F2}</a:tableStyleId>
              </a:tblPr>
              <a:tblGrid>
                <a:gridCol w="1812807">
                  <a:extLst>
                    <a:ext uri="{9D8B030D-6E8A-4147-A177-3AD203B41FA5}">
                      <a16:colId xmlns:a16="http://schemas.microsoft.com/office/drawing/2014/main" val="155307131"/>
                    </a:ext>
                  </a:extLst>
                </a:gridCol>
                <a:gridCol w="1244524">
                  <a:extLst>
                    <a:ext uri="{9D8B030D-6E8A-4147-A177-3AD203B41FA5}">
                      <a16:colId xmlns:a16="http://schemas.microsoft.com/office/drawing/2014/main" val="2274235458"/>
                    </a:ext>
                  </a:extLst>
                </a:gridCol>
                <a:gridCol w="1362269">
                  <a:extLst>
                    <a:ext uri="{9D8B030D-6E8A-4147-A177-3AD203B41FA5}">
                      <a16:colId xmlns:a16="http://schemas.microsoft.com/office/drawing/2014/main" val="3327294427"/>
                    </a:ext>
                  </a:extLst>
                </a:gridCol>
                <a:gridCol w="1436914">
                  <a:extLst>
                    <a:ext uri="{9D8B030D-6E8A-4147-A177-3AD203B41FA5}">
                      <a16:colId xmlns:a16="http://schemas.microsoft.com/office/drawing/2014/main" val="669698467"/>
                    </a:ext>
                  </a:extLst>
                </a:gridCol>
                <a:gridCol w="1614196">
                  <a:extLst>
                    <a:ext uri="{9D8B030D-6E8A-4147-A177-3AD203B41FA5}">
                      <a16:colId xmlns:a16="http://schemas.microsoft.com/office/drawing/2014/main" val="707788171"/>
                    </a:ext>
                  </a:extLst>
                </a:gridCol>
                <a:gridCol w="1412033">
                  <a:extLst>
                    <a:ext uri="{9D8B030D-6E8A-4147-A177-3AD203B41FA5}">
                      <a16:colId xmlns:a16="http://schemas.microsoft.com/office/drawing/2014/main" val="4139536776"/>
                    </a:ext>
                  </a:extLst>
                </a:gridCol>
                <a:gridCol w="1511559">
                  <a:extLst>
                    <a:ext uri="{9D8B030D-6E8A-4147-A177-3AD203B41FA5}">
                      <a16:colId xmlns:a16="http://schemas.microsoft.com/office/drawing/2014/main" val="2471788060"/>
                    </a:ext>
                  </a:extLst>
                </a:gridCol>
              </a:tblGrid>
              <a:tr h="74333">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1" u="none" strike="noStrike" dirty="0">
                          <a:effectLst/>
                        </a:rPr>
                        <a:t>SGD</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1" u="none" strike="noStrike" dirty="0">
                          <a:effectLst/>
                        </a:rPr>
                        <a:t>LR</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1" u="none" strike="noStrike" dirty="0">
                          <a:effectLst/>
                        </a:rPr>
                        <a:t>SVM</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1" u="none" strike="noStrike" dirty="0" err="1">
                          <a:effectLst/>
                        </a:rPr>
                        <a:t>TextCNN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1" u="none" strike="noStrike" dirty="0">
                          <a:effectLst/>
                        </a:rPr>
                        <a:t>Bi-LSTM-CNN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1" u="none" strike="noStrike" dirty="0">
                          <a:effectLst/>
                        </a:rPr>
                        <a:t>Bi-GRU-CNN</a:t>
                      </a:r>
                      <a:endParaRPr lang="en-US"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6315185"/>
                  </a:ext>
                </a:extLst>
              </a:tr>
              <a:tr h="182880">
                <a:tc>
                  <a:txBody>
                    <a:bodyPr/>
                    <a:lstStyle/>
                    <a:p>
                      <a:pPr algn="l" fontAlgn="b"/>
                      <a:r>
                        <a:rPr lang="en-US" sz="1600" u="none" strike="noStrike" dirty="0">
                          <a:effectLst/>
                        </a:rPr>
                        <a:t>Hamming score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0.37</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0.31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0.41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0.24</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0.03</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0.03</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5987709"/>
                  </a:ext>
                </a:extLst>
              </a:tr>
              <a:tr h="182880">
                <a:tc>
                  <a:txBody>
                    <a:bodyPr/>
                    <a:lstStyle/>
                    <a:p>
                      <a:pPr algn="l" fontAlgn="b"/>
                      <a:r>
                        <a:rPr lang="en-US" sz="1600" u="none" strike="noStrike" dirty="0">
                          <a:effectLst/>
                        </a:rPr>
                        <a:t>EM score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0.13</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0.15</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0.08</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523285"/>
                  </a:ext>
                </a:extLst>
              </a:tr>
              <a:tr h="182880">
                <a:tc>
                  <a:txBody>
                    <a:bodyPr/>
                    <a:lstStyle/>
                    <a:p>
                      <a:pPr algn="l" fontAlgn="b"/>
                      <a:r>
                        <a:rPr lang="en-US" sz="1600" u="none" strike="noStrike" dirty="0">
                          <a:effectLst/>
                        </a:rPr>
                        <a:t>Weighted F1-score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0.45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0.38</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0.51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0.29</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0.06</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0.07</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5932504"/>
                  </a:ext>
                </a:extLst>
              </a:tr>
            </a:tbl>
          </a:graphicData>
        </a:graphic>
      </p:graphicFrame>
      <p:sp>
        <p:nvSpPr>
          <p:cNvPr id="4" name="Slide Number Placeholder 3">
            <a:extLst>
              <a:ext uri="{FF2B5EF4-FFF2-40B4-BE49-F238E27FC236}">
                <a16:creationId xmlns:a16="http://schemas.microsoft.com/office/drawing/2014/main" id="{BDF548B6-5DA0-64F6-A1D8-D3ABF86244E3}"/>
              </a:ext>
            </a:extLst>
          </p:cNvPr>
          <p:cNvSpPr>
            <a:spLocks noGrp="1"/>
          </p:cNvSpPr>
          <p:nvPr>
            <p:ph type="sldNum" sz="quarter" idx="11"/>
          </p:nvPr>
        </p:nvSpPr>
        <p:spPr>
          <a:xfrm>
            <a:off x="11575764" y="6241764"/>
            <a:ext cx="270474" cy="270474"/>
          </a:xfrm>
        </p:spPr>
        <p:txBody>
          <a:bodyPr/>
          <a:lstStyle/>
          <a:p>
            <a:fld id="{EECC7194-A4D0-457B-9D3E-53681723AFF7}" type="slidenum">
              <a:rPr lang="en-US" smtClean="0"/>
              <a:pPr/>
              <a:t>7</a:t>
            </a:fld>
            <a:endParaRPr lang="en-US" dirty="0"/>
          </a:p>
        </p:txBody>
      </p:sp>
    </p:spTree>
    <p:extLst>
      <p:ext uri="{BB962C8B-B14F-4D97-AF65-F5344CB8AC3E}">
        <p14:creationId xmlns:p14="http://schemas.microsoft.com/office/powerpoint/2010/main" val="2304441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BDD2E7-3048-1C6F-1EC5-D7D28949BFA8}"/>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2">
            <a:extLst>
              <a:ext uri="{FF2B5EF4-FFF2-40B4-BE49-F238E27FC236}">
                <a16:creationId xmlns:a16="http://schemas.microsoft.com/office/drawing/2014/main" id="{86268506-10B5-4FAE-80C6-E0438DC1F840}"/>
              </a:ext>
            </a:extLst>
          </p:cNvPr>
          <p:cNvSpPr>
            <a:spLocks noGrp="1"/>
          </p:cNvSpPr>
          <p:nvPr>
            <p:ph type="title"/>
          </p:nvPr>
        </p:nvSpPr>
        <p:spPr>
          <a:xfrm>
            <a:off x="447779" y="503784"/>
            <a:ext cx="7560000" cy="370166"/>
          </a:xfrm>
        </p:spPr>
        <p:txBody>
          <a:bodyPr/>
          <a:lstStyle/>
          <a:p>
            <a:r>
              <a:rPr lang="en-US" dirty="0">
                <a:solidFill>
                  <a:schemeClr val="bg1"/>
                </a:solidFill>
              </a:rPr>
              <a:t>PHÂN TÍCH LỖI</a:t>
            </a:r>
          </a:p>
        </p:txBody>
      </p:sp>
      <p:sp>
        <p:nvSpPr>
          <p:cNvPr id="20" name="object 7" descr="Beige rectangle">
            <a:extLst>
              <a:ext uri="{FF2B5EF4-FFF2-40B4-BE49-F238E27FC236}">
                <a16:creationId xmlns:a16="http://schemas.microsoft.com/office/drawing/2014/main" id="{192A87EC-AEC3-CE71-6976-8DA0D3EBB67C}"/>
              </a:ext>
            </a:extLst>
          </p:cNvPr>
          <p:cNvSpPr/>
          <p:nvPr/>
        </p:nvSpPr>
        <p:spPr bwMode="white">
          <a:xfrm flipV="1">
            <a:off x="447779" y="98138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6" name="Picture 5">
            <a:extLst>
              <a:ext uri="{FF2B5EF4-FFF2-40B4-BE49-F238E27FC236}">
                <a16:creationId xmlns:a16="http://schemas.microsoft.com/office/drawing/2014/main" id="{EF53A3D5-551B-0DDD-48C5-B3596C776684}"/>
              </a:ext>
            </a:extLst>
          </p:cNvPr>
          <p:cNvPicPr>
            <a:picLocks noChangeAspect="1"/>
          </p:cNvPicPr>
          <p:nvPr/>
        </p:nvPicPr>
        <p:blipFill>
          <a:blip r:embed="rId2"/>
          <a:stretch>
            <a:fillRect/>
          </a:stretch>
        </p:blipFill>
        <p:spPr>
          <a:xfrm>
            <a:off x="1212186" y="1635417"/>
            <a:ext cx="4095750" cy="1952625"/>
          </a:xfrm>
          <a:prstGeom prst="rect">
            <a:avLst/>
          </a:prstGeom>
        </p:spPr>
      </p:pic>
      <p:pic>
        <p:nvPicPr>
          <p:cNvPr id="9" name="Picture 8">
            <a:extLst>
              <a:ext uri="{FF2B5EF4-FFF2-40B4-BE49-F238E27FC236}">
                <a16:creationId xmlns:a16="http://schemas.microsoft.com/office/drawing/2014/main" id="{2D287429-F23E-92BC-002B-AD8AD6956B39}"/>
              </a:ext>
            </a:extLst>
          </p:cNvPr>
          <p:cNvPicPr>
            <a:picLocks noChangeAspect="1"/>
          </p:cNvPicPr>
          <p:nvPr/>
        </p:nvPicPr>
        <p:blipFill>
          <a:blip r:embed="rId3"/>
          <a:stretch>
            <a:fillRect/>
          </a:stretch>
        </p:blipFill>
        <p:spPr>
          <a:xfrm>
            <a:off x="6607330" y="1654467"/>
            <a:ext cx="4105275" cy="1933575"/>
          </a:xfrm>
          <a:prstGeom prst="rect">
            <a:avLst/>
          </a:prstGeom>
        </p:spPr>
      </p:pic>
      <p:sp>
        <p:nvSpPr>
          <p:cNvPr id="10" name="TextBox 9">
            <a:extLst>
              <a:ext uri="{FF2B5EF4-FFF2-40B4-BE49-F238E27FC236}">
                <a16:creationId xmlns:a16="http://schemas.microsoft.com/office/drawing/2014/main" id="{BBEE163D-691C-080E-AE58-C1E73EF27976}"/>
              </a:ext>
            </a:extLst>
          </p:cNvPr>
          <p:cNvSpPr txBox="1"/>
          <p:nvPr/>
        </p:nvSpPr>
        <p:spPr>
          <a:xfrm>
            <a:off x="1618905" y="3659799"/>
            <a:ext cx="11059162" cy="338554"/>
          </a:xfrm>
          <a:prstGeom prst="rect">
            <a:avLst/>
          </a:prstGeom>
          <a:noFill/>
        </p:spPr>
        <p:txBody>
          <a:bodyPr wrap="square" rtlCol="0">
            <a:spAutoFit/>
          </a:bodyPr>
          <a:lstStyle/>
          <a:p>
            <a:pPr algn="just"/>
            <a:r>
              <a:rPr lang="en-US" sz="1600" b="1" dirty="0" err="1">
                <a:solidFill>
                  <a:schemeClr val="accent1">
                    <a:lumMod val="40000"/>
                    <a:lumOff val="60000"/>
                  </a:schemeClr>
                </a:solidFill>
                <a:sym typeface="Wingdings 3" panose="05040102010807070707" pitchFamily="18" charset="2"/>
              </a:rPr>
              <a:t>Số</a:t>
            </a:r>
            <a:r>
              <a:rPr lang="en-US" sz="1600" b="1" dirty="0">
                <a:solidFill>
                  <a:schemeClr val="accent1">
                    <a:lumMod val="40000"/>
                    <a:lumOff val="60000"/>
                  </a:schemeClr>
                </a:solidFill>
                <a:sym typeface="Wingdings 3" panose="05040102010807070707" pitchFamily="18" charset="2"/>
              </a:rPr>
              <a:t> </a:t>
            </a:r>
            <a:r>
              <a:rPr lang="en-US" sz="1600" b="1" dirty="0" err="1">
                <a:solidFill>
                  <a:schemeClr val="accent1">
                    <a:lumMod val="40000"/>
                    <a:lumOff val="60000"/>
                  </a:schemeClr>
                </a:solidFill>
                <a:sym typeface="Wingdings 3" panose="05040102010807070707" pitchFamily="18" charset="2"/>
              </a:rPr>
              <a:t>lần</a:t>
            </a:r>
            <a:r>
              <a:rPr lang="en-US" sz="1600" b="1" dirty="0">
                <a:solidFill>
                  <a:schemeClr val="accent1">
                    <a:lumMod val="40000"/>
                    <a:lumOff val="60000"/>
                  </a:schemeClr>
                </a:solidFill>
                <a:sym typeface="Wingdings 3" panose="05040102010807070707" pitchFamily="18" charset="2"/>
              </a:rPr>
              <a:t> </a:t>
            </a:r>
            <a:r>
              <a:rPr lang="en-US" sz="1600" b="1" dirty="0" err="1">
                <a:solidFill>
                  <a:schemeClr val="accent1">
                    <a:lumMod val="40000"/>
                    <a:lumOff val="60000"/>
                  </a:schemeClr>
                </a:solidFill>
                <a:sym typeface="Wingdings 3" panose="05040102010807070707" pitchFamily="18" charset="2"/>
              </a:rPr>
              <a:t>đúng</a:t>
            </a:r>
            <a:r>
              <a:rPr lang="en-US" sz="1600" b="1" dirty="0">
                <a:solidFill>
                  <a:schemeClr val="accent1">
                    <a:lumMod val="40000"/>
                    <a:lumOff val="60000"/>
                  </a:schemeClr>
                </a:solidFill>
                <a:sym typeface="Wingdings 3" panose="05040102010807070707" pitchFamily="18" charset="2"/>
              </a:rPr>
              <a:t> </a:t>
            </a:r>
            <a:r>
              <a:rPr lang="en-US" sz="1600" b="1" dirty="0" err="1">
                <a:solidFill>
                  <a:schemeClr val="accent1">
                    <a:lumMod val="40000"/>
                    <a:lumOff val="60000"/>
                  </a:schemeClr>
                </a:solidFill>
                <a:sym typeface="Wingdings 3" panose="05040102010807070707" pitchFamily="18" charset="2"/>
              </a:rPr>
              <a:t>trên</a:t>
            </a:r>
            <a:r>
              <a:rPr lang="en-US" sz="1600" b="1" dirty="0">
                <a:solidFill>
                  <a:schemeClr val="accent1">
                    <a:lumMod val="40000"/>
                    <a:lumOff val="60000"/>
                  </a:schemeClr>
                </a:solidFill>
                <a:sym typeface="Wingdings 3" panose="05040102010807070707" pitchFamily="18" charset="2"/>
              </a:rPr>
              <a:t> Validation Set</a:t>
            </a:r>
          </a:p>
        </p:txBody>
      </p:sp>
      <p:sp>
        <p:nvSpPr>
          <p:cNvPr id="11" name="TextBox 10">
            <a:extLst>
              <a:ext uri="{FF2B5EF4-FFF2-40B4-BE49-F238E27FC236}">
                <a16:creationId xmlns:a16="http://schemas.microsoft.com/office/drawing/2014/main" id="{CBDEB6E5-EF43-175F-4D22-386EE7AA0085}"/>
              </a:ext>
            </a:extLst>
          </p:cNvPr>
          <p:cNvSpPr txBox="1"/>
          <p:nvPr/>
        </p:nvSpPr>
        <p:spPr>
          <a:xfrm>
            <a:off x="7285698" y="3731556"/>
            <a:ext cx="11059162" cy="338554"/>
          </a:xfrm>
          <a:prstGeom prst="rect">
            <a:avLst/>
          </a:prstGeom>
          <a:noFill/>
        </p:spPr>
        <p:txBody>
          <a:bodyPr wrap="square" rtlCol="0">
            <a:spAutoFit/>
          </a:bodyPr>
          <a:lstStyle/>
          <a:p>
            <a:pPr algn="just"/>
            <a:r>
              <a:rPr lang="en-US" sz="1600" b="1" dirty="0" err="1">
                <a:solidFill>
                  <a:schemeClr val="accent1">
                    <a:lumMod val="40000"/>
                    <a:lumOff val="60000"/>
                  </a:schemeClr>
                </a:solidFill>
                <a:sym typeface="Wingdings 3" panose="05040102010807070707" pitchFamily="18" charset="2"/>
              </a:rPr>
              <a:t>Số</a:t>
            </a:r>
            <a:r>
              <a:rPr lang="en-US" sz="1600" b="1" dirty="0">
                <a:solidFill>
                  <a:schemeClr val="accent1">
                    <a:lumMod val="40000"/>
                    <a:lumOff val="60000"/>
                  </a:schemeClr>
                </a:solidFill>
                <a:sym typeface="Wingdings 3" panose="05040102010807070707" pitchFamily="18" charset="2"/>
              </a:rPr>
              <a:t> </a:t>
            </a:r>
            <a:r>
              <a:rPr lang="en-US" sz="1600" b="1" dirty="0" err="1">
                <a:solidFill>
                  <a:schemeClr val="accent1">
                    <a:lumMod val="40000"/>
                    <a:lumOff val="60000"/>
                  </a:schemeClr>
                </a:solidFill>
                <a:sym typeface="Wingdings 3" panose="05040102010807070707" pitchFamily="18" charset="2"/>
              </a:rPr>
              <a:t>lần</a:t>
            </a:r>
            <a:r>
              <a:rPr lang="en-US" sz="1600" b="1" dirty="0">
                <a:solidFill>
                  <a:schemeClr val="accent1">
                    <a:lumMod val="40000"/>
                    <a:lumOff val="60000"/>
                  </a:schemeClr>
                </a:solidFill>
                <a:sym typeface="Wingdings 3" panose="05040102010807070707" pitchFamily="18" charset="2"/>
              </a:rPr>
              <a:t> </a:t>
            </a:r>
            <a:r>
              <a:rPr lang="en-US" sz="1600" b="1" dirty="0" err="1">
                <a:solidFill>
                  <a:schemeClr val="accent1">
                    <a:lumMod val="40000"/>
                    <a:lumOff val="60000"/>
                  </a:schemeClr>
                </a:solidFill>
                <a:sym typeface="Wingdings 3" panose="05040102010807070707" pitchFamily="18" charset="2"/>
              </a:rPr>
              <a:t>đúng</a:t>
            </a:r>
            <a:r>
              <a:rPr lang="en-US" sz="1600" b="1" dirty="0">
                <a:solidFill>
                  <a:schemeClr val="accent1">
                    <a:lumMod val="40000"/>
                    <a:lumOff val="60000"/>
                  </a:schemeClr>
                </a:solidFill>
                <a:sym typeface="Wingdings 3" panose="05040102010807070707" pitchFamily="18" charset="2"/>
              </a:rPr>
              <a:t> </a:t>
            </a:r>
            <a:r>
              <a:rPr lang="en-US" sz="1600" b="1" dirty="0" err="1">
                <a:solidFill>
                  <a:schemeClr val="accent1">
                    <a:lumMod val="40000"/>
                    <a:lumOff val="60000"/>
                  </a:schemeClr>
                </a:solidFill>
                <a:sym typeface="Wingdings 3" panose="05040102010807070707" pitchFamily="18" charset="2"/>
              </a:rPr>
              <a:t>trên</a:t>
            </a:r>
            <a:r>
              <a:rPr lang="en-US" sz="1600" b="1" dirty="0">
                <a:solidFill>
                  <a:schemeClr val="accent1">
                    <a:lumMod val="40000"/>
                    <a:lumOff val="60000"/>
                  </a:schemeClr>
                </a:solidFill>
                <a:sym typeface="Wingdings 3" panose="05040102010807070707" pitchFamily="18" charset="2"/>
              </a:rPr>
              <a:t> Test Set</a:t>
            </a:r>
          </a:p>
        </p:txBody>
      </p:sp>
      <p:sp>
        <p:nvSpPr>
          <p:cNvPr id="12" name="TextBox 11">
            <a:extLst>
              <a:ext uri="{FF2B5EF4-FFF2-40B4-BE49-F238E27FC236}">
                <a16:creationId xmlns:a16="http://schemas.microsoft.com/office/drawing/2014/main" id="{03415B39-E14B-1F36-DF42-AA1ED37BEF43}"/>
              </a:ext>
            </a:extLst>
          </p:cNvPr>
          <p:cNvSpPr txBox="1"/>
          <p:nvPr/>
        </p:nvSpPr>
        <p:spPr>
          <a:xfrm>
            <a:off x="566419" y="4721730"/>
            <a:ext cx="11059162" cy="1569660"/>
          </a:xfrm>
          <a:prstGeom prst="rect">
            <a:avLst/>
          </a:prstGeom>
          <a:noFill/>
        </p:spPr>
        <p:txBody>
          <a:bodyPr wrap="square" rtlCol="0">
            <a:spAutoFit/>
          </a:bodyPr>
          <a:lstStyle/>
          <a:p>
            <a:pPr algn="just"/>
            <a:r>
              <a:rPr lang="vi-VN" sz="2400" dirty="0">
                <a:solidFill>
                  <a:schemeClr val="accent1">
                    <a:lumMod val="40000"/>
                    <a:lumOff val="60000"/>
                  </a:schemeClr>
                </a:solidFill>
                <a:sym typeface="Wingdings 3" panose="05040102010807070707" pitchFamily="18" charset="2"/>
              </a:rPr>
              <a:t>Chúng ta có thể thấy rằng với các mô tả công việc chỉ có đơn nhãn thì công việc dự đoán này sẽ có số lần chính xác cao hơn nhiều so với các mô tả công việc có đa nhãn. Điều này chứng tỏ rằng số lần chính xác sẽ tỉ lệ nghịch với số lượng nhãn của mô tả công việc nhất định. </a:t>
            </a:r>
            <a:endParaRPr lang="en-US" sz="2400" dirty="0">
              <a:solidFill>
                <a:schemeClr val="accent1">
                  <a:lumMod val="40000"/>
                  <a:lumOff val="60000"/>
                </a:schemeClr>
              </a:solidFill>
              <a:sym typeface="Wingdings 3" panose="05040102010807070707" pitchFamily="18" charset="2"/>
            </a:endParaRPr>
          </a:p>
        </p:txBody>
      </p:sp>
      <p:sp>
        <p:nvSpPr>
          <p:cNvPr id="13" name="Slide Number Placeholder 3">
            <a:extLst>
              <a:ext uri="{FF2B5EF4-FFF2-40B4-BE49-F238E27FC236}">
                <a16:creationId xmlns:a16="http://schemas.microsoft.com/office/drawing/2014/main" id="{2D53581A-0275-0BAD-2A6E-0EB2D0C0933B}"/>
              </a:ext>
            </a:extLst>
          </p:cNvPr>
          <p:cNvSpPr>
            <a:spLocks noGrp="1"/>
          </p:cNvSpPr>
          <p:nvPr>
            <p:ph type="sldNum" sz="quarter" idx="11"/>
          </p:nvPr>
        </p:nvSpPr>
        <p:spPr>
          <a:xfrm>
            <a:off x="11575764" y="6241764"/>
            <a:ext cx="270474" cy="270474"/>
          </a:xfrm>
        </p:spPr>
        <p:txBody>
          <a:bodyPr/>
          <a:lstStyle/>
          <a:p>
            <a:fld id="{EECC7194-A4D0-457B-9D3E-53681723AFF7}" type="slidenum">
              <a:rPr lang="en-US" smtClean="0"/>
              <a:pPr/>
              <a:t>8</a:t>
            </a:fld>
            <a:endParaRPr lang="en-US" dirty="0"/>
          </a:p>
        </p:txBody>
      </p:sp>
    </p:spTree>
    <p:extLst>
      <p:ext uri="{BB962C8B-B14F-4D97-AF65-F5344CB8AC3E}">
        <p14:creationId xmlns:p14="http://schemas.microsoft.com/office/powerpoint/2010/main" val="29951894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BDD2E7-3048-1C6F-1EC5-D7D28949BFA8}"/>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2">
            <a:extLst>
              <a:ext uri="{FF2B5EF4-FFF2-40B4-BE49-F238E27FC236}">
                <a16:creationId xmlns:a16="http://schemas.microsoft.com/office/drawing/2014/main" id="{86268506-10B5-4FAE-80C6-E0438DC1F840}"/>
              </a:ext>
            </a:extLst>
          </p:cNvPr>
          <p:cNvSpPr>
            <a:spLocks noGrp="1"/>
          </p:cNvSpPr>
          <p:nvPr>
            <p:ph type="title"/>
          </p:nvPr>
        </p:nvSpPr>
        <p:spPr>
          <a:xfrm>
            <a:off x="447779" y="503784"/>
            <a:ext cx="7560000" cy="370166"/>
          </a:xfrm>
        </p:spPr>
        <p:txBody>
          <a:bodyPr/>
          <a:lstStyle/>
          <a:p>
            <a:r>
              <a:rPr lang="en-US" dirty="0">
                <a:solidFill>
                  <a:schemeClr val="bg1"/>
                </a:solidFill>
              </a:rPr>
              <a:t>KẾT LUẬN VÀ HƯỚNG PHÁT TRIỂN</a:t>
            </a:r>
          </a:p>
        </p:txBody>
      </p:sp>
      <p:sp>
        <p:nvSpPr>
          <p:cNvPr id="20" name="object 7" descr="Beige rectangle">
            <a:extLst>
              <a:ext uri="{FF2B5EF4-FFF2-40B4-BE49-F238E27FC236}">
                <a16:creationId xmlns:a16="http://schemas.microsoft.com/office/drawing/2014/main" id="{192A87EC-AEC3-CE71-6976-8DA0D3EBB67C}"/>
              </a:ext>
            </a:extLst>
          </p:cNvPr>
          <p:cNvSpPr/>
          <p:nvPr/>
        </p:nvSpPr>
        <p:spPr bwMode="white">
          <a:xfrm flipV="1">
            <a:off x="447779" y="98138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2" name="TextBox 1">
            <a:extLst>
              <a:ext uri="{FF2B5EF4-FFF2-40B4-BE49-F238E27FC236}">
                <a16:creationId xmlns:a16="http://schemas.microsoft.com/office/drawing/2014/main" id="{8CB42C99-0D06-E00D-B305-53A14EB9611B}"/>
              </a:ext>
            </a:extLst>
          </p:cNvPr>
          <p:cNvSpPr txBox="1"/>
          <p:nvPr/>
        </p:nvSpPr>
        <p:spPr>
          <a:xfrm>
            <a:off x="447779" y="1687442"/>
            <a:ext cx="11059162"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err="1">
                <a:solidFill>
                  <a:schemeClr val="accent1">
                    <a:lumMod val="40000"/>
                    <a:lumOff val="60000"/>
                  </a:schemeClr>
                </a:solidFill>
                <a:sym typeface="Wingdings 3" panose="05040102010807070707" pitchFamily="18" charset="2"/>
              </a:rPr>
              <a:t>Kết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quả</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tốt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nhất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đến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từ</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các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mô</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hình</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học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máy</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đơn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giản</a:t>
            </a:r>
            <a:r>
              <a:rPr lang="en-US" sz="2400" dirty="0">
                <a:solidFill>
                  <a:schemeClr val="accent1">
                    <a:lumMod val="40000"/>
                    <a:lumOff val="60000"/>
                  </a:schemeClr>
                </a:solidFill>
                <a:sym typeface="Wingdings 3" panose="05040102010807070707" pitchFamily="18" charset="2"/>
              </a:rPr>
              <a:t>.</a:t>
            </a:r>
          </a:p>
          <a:p>
            <a:pPr marL="285750" indent="-285750" algn="just">
              <a:buFont typeface="Arial" panose="020B0604020202020204" pitchFamily="34" charset="0"/>
              <a:buChar char="•"/>
            </a:pPr>
            <a:r>
              <a:rPr lang="en-US" sz="2400" dirty="0" err="1">
                <a:solidFill>
                  <a:schemeClr val="accent1">
                    <a:lumMod val="40000"/>
                    <a:lumOff val="60000"/>
                  </a:schemeClr>
                </a:solidFill>
                <a:sym typeface="Wingdings 3" panose="05040102010807070707" pitchFamily="18" charset="2"/>
              </a:rPr>
              <a:t>Hướng</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phát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triển</a:t>
            </a:r>
            <a:r>
              <a:rPr lang="en-US" sz="2400" dirty="0">
                <a:solidFill>
                  <a:schemeClr val="accent1">
                    <a:lumMod val="40000"/>
                    <a:lumOff val="60000"/>
                  </a:schemeClr>
                </a:solidFill>
                <a:sym typeface="Wingdings 3" panose="05040102010807070707" pitchFamily="18" charset="2"/>
              </a:rPr>
              <a:t>:</a:t>
            </a:r>
          </a:p>
          <a:p>
            <a:pPr marL="742950" lvl="1" indent="-285750" algn="just">
              <a:buFont typeface="Arial" panose="020B0604020202020204" pitchFamily="34" charset="0"/>
              <a:buChar char="•"/>
            </a:pPr>
            <a:r>
              <a:rPr lang="en-US" sz="2400" dirty="0" err="1">
                <a:solidFill>
                  <a:schemeClr val="accent1">
                    <a:lumMod val="40000"/>
                    <a:lumOff val="60000"/>
                  </a:schemeClr>
                </a:solidFill>
                <a:sym typeface="Wingdings 3" panose="05040102010807070707" pitchFamily="18" charset="2"/>
              </a:rPr>
              <a:t>Sử</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dụng</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các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phương</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pháp</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trích</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xuất</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đặc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trưng</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khác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nhau</a:t>
            </a:r>
            <a:r>
              <a:rPr lang="en-US" sz="2400" dirty="0">
                <a:solidFill>
                  <a:schemeClr val="accent1">
                    <a:lumMod val="40000"/>
                    <a:lumOff val="60000"/>
                  </a:schemeClr>
                </a:solidFill>
                <a:sym typeface="Wingdings 3" panose="05040102010807070707" pitchFamily="18" charset="2"/>
              </a:rPr>
              <a:t>.</a:t>
            </a:r>
          </a:p>
          <a:p>
            <a:pPr marL="742950" lvl="1" indent="-285750" algn="just">
              <a:buFont typeface="Arial" panose="020B0604020202020204" pitchFamily="34" charset="0"/>
              <a:buChar char="•"/>
            </a:pPr>
            <a:r>
              <a:rPr lang="en-US" sz="2400" dirty="0" err="1">
                <a:solidFill>
                  <a:schemeClr val="accent1">
                    <a:lumMod val="40000"/>
                    <a:lumOff val="60000"/>
                  </a:schemeClr>
                </a:solidFill>
                <a:sym typeface="Wingdings 3" panose="05040102010807070707" pitchFamily="18" charset="2"/>
              </a:rPr>
              <a:t>Cải</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thiện</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dữ</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liệu</a:t>
            </a:r>
            <a:r>
              <a:rPr lang="en-US" sz="2400" dirty="0">
                <a:solidFill>
                  <a:schemeClr val="accent1">
                    <a:lumMod val="40000"/>
                    <a:lumOff val="60000"/>
                  </a:schemeClr>
                </a:solidFill>
                <a:sym typeface="Wingdings 3" panose="05040102010807070707" pitchFamily="18" charset="2"/>
              </a:rPr>
              <a:t>.</a:t>
            </a:r>
          </a:p>
          <a:p>
            <a:pPr marL="742950" lvl="1" indent="-285750" algn="just">
              <a:buFont typeface="Arial" panose="020B0604020202020204" pitchFamily="34" charset="0"/>
              <a:buChar char="•"/>
            </a:pPr>
            <a:r>
              <a:rPr lang="en-US" sz="2400" dirty="0" err="1">
                <a:solidFill>
                  <a:schemeClr val="accent1">
                    <a:lumMod val="40000"/>
                    <a:lumOff val="60000"/>
                  </a:schemeClr>
                </a:solidFill>
                <a:sym typeface="Wingdings 3" panose="05040102010807070707" pitchFamily="18" charset="2"/>
              </a:rPr>
              <a:t>Thử</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nghiệm</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nhiều</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mô</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hình</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phức</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tạp</a:t>
            </a:r>
            <a:r>
              <a:rPr lang="en-US" sz="2400" dirty="0">
                <a:solidFill>
                  <a:schemeClr val="accent1">
                    <a:lumMod val="40000"/>
                    <a:lumOff val="60000"/>
                  </a:schemeClr>
                </a:solidFill>
                <a:sym typeface="Wingdings 3" panose="05040102010807070707" pitchFamily="18" charset="2"/>
              </a:rPr>
              <a:t> </a:t>
            </a:r>
            <a:r>
              <a:rPr lang="en-US" sz="2400" dirty="0" err="1">
                <a:solidFill>
                  <a:schemeClr val="accent1">
                    <a:lumMod val="40000"/>
                    <a:lumOff val="60000"/>
                  </a:schemeClr>
                </a:solidFill>
                <a:sym typeface="Wingdings 3" panose="05040102010807070707" pitchFamily="18" charset="2"/>
              </a:rPr>
              <a:t>hơn</a:t>
            </a:r>
            <a:endParaRPr lang="en-US" sz="2400" dirty="0">
              <a:solidFill>
                <a:schemeClr val="accent1">
                  <a:lumMod val="40000"/>
                  <a:lumOff val="60000"/>
                </a:schemeClr>
              </a:solidFill>
              <a:sym typeface="Wingdings 3" panose="05040102010807070707" pitchFamily="18" charset="2"/>
            </a:endParaRPr>
          </a:p>
        </p:txBody>
      </p:sp>
      <p:sp>
        <p:nvSpPr>
          <p:cNvPr id="5" name="Slide Number Placeholder 3">
            <a:extLst>
              <a:ext uri="{FF2B5EF4-FFF2-40B4-BE49-F238E27FC236}">
                <a16:creationId xmlns:a16="http://schemas.microsoft.com/office/drawing/2014/main" id="{06CEAC8B-3792-867B-2168-C7CCC03640F2}"/>
              </a:ext>
            </a:extLst>
          </p:cNvPr>
          <p:cNvSpPr>
            <a:spLocks noGrp="1"/>
          </p:cNvSpPr>
          <p:nvPr>
            <p:ph type="sldNum" sz="quarter" idx="11"/>
          </p:nvPr>
        </p:nvSpPr>
        <p:spPr>
          <a:xfrm>
            <a:off x="11575764" y="6241764"/>
            <a:ext cx="270474" cy="270474"/>
          </a:xfrm>
        </p:spPr>
        <p:txBody>
          <a:bodyPr/>
          <a:lstStyle/>
          <a:p>
            <a:fld id="{EECC7194-A4D0-457B-9D3E-53681723AFF7}" type="slidenum">
              <a:rPr lang="en-US" smtClean="0"/>
              <a:pPr/>
              <a:t>9</a:t>
            </a:fld>
            <a:endParaRPr lang="en-US" dirty="0"/>
          </a:p>
        </p:txBody>
      </p:sp>
    </p:spTree>
    <p:extLst>
      <p:ext uri="{BB962C8B-B14F-4D97-AF65-F5344CB8AC3E}">
        <p14:creationId xmlns:p14="http://schemas.microsoft.com/office/powerpoint/2010/main" val="126300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201</TotalTime>
  <Words>931</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MS PGothic</vt:lpstr>
      <vt:lpstr>Arial</vt:lpstr>
      <vt:lpstr>Arial </vt:lpstr>
      <vt:lpstr>Calibri</vt:lpstr>
      <vt:lpstr>Courier New</vt:lpstr>
      <vt:lpstr>Gill Sans MT</vt:lpstr>
      <vt:lpstr>Times New Roman</vt:lpstr>
      <vt:lpstr>Office Theme</vt:lpstr>
      <vt:lpstr> </vt:lpstr>
      <vt:lpstr>GIỚI THIỆU BÀI TOÁN</vt:lpstr>
      <vt:lpstr>DỮ LIỆU</vt:lpstr>
      <vt:lpstr>DỮ LIỆU</vt:lpstr>
      <vt:lpstr>PHƯƠNG PHÁP</vt:lpstr>
      <vt:lpstr>Đánh giá</vt:lpstr>
      <vt:lpstr>KẾT QUẢ THỰC NGHIỆM</vt:lpstr>
      <vt:lpstr>PHÂN TÍCH LỖI</vt:lpstr>
      <vt:lpstr>KẾT LUẬN VÀ HƯỚNG PHÁT TRIỂN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Lê Tuấn Cường</dc:creator>
  <cp:lastModifiedBy>Quoc Nguyen</cp:lastModifiedBy>
  <cp:revision>117</cp:revision>
  <dcterms:created xsi:type="dcterms:W3CDTF">2023-06-19T10:57:47Z</dcterms:created>
  <dcterms:modified xsi:type="dcterms:W3CDTF">2023-06-19T23:00:57Z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