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7DC427-EF2E-5E51-0692-06648B90EC98}" v="36" dt="2024-04-16T19:39:39.214"/>
    <p1510:client id="{29439929-EE46-747C-DD87-3147A5C71D46}" v="62" dt="2024-04-16T19:38:04.462"/>
    <p1510:client id="{349421F7-6FF8-22CD-96E1-221D983282B1}" v="31" dt="2024-04-18T07:17:24.928"/>
    <p1510:client id="{6A7CA1E8-2227-52C8-EF10-C1DA0DEE1CFA}" v="346" dt="2024-04-18T01:37:46.719"/>
    <p1510:client id="{AFFA4939-0CFD-B9F6-BA71-31F445CE20C5}" v="473" dt="2024-04-18T07:34:22.689"/>
    <p1510:client id="{EB9D712C-FAA3-5C52-E99B-4BCE3964A0B4}" v="37" dt="2024-04-17T22:25:34.1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24" d="100"/>
          <a:sy n="24" d="100"/>
        </p:scale>
        <p:origin x="146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6D5E66F-9009-47ED-BB8E-E6EE944B40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7543800"/>
            <a:ext cx="10058400" cy="8686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Add a succinct introduction to the focus of this project.  You should name this section appropriately (Introduction, Problem Statement, </a:t>
            </a:r>
            <a:r>
              <a:rPr lang="en-US" dirty="0" err="1"/>
              <a:t>etc</a:t>
            </a:r>
            <a:r>
              <a:rPr lang="en-US" dirty="0"/>
              <a:t>).  Font size should not be less than 36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11ECAA6F-8BF8-47E6-822C-3181D97DA5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918400" y="7543800"/>
            <a:ext cx="10058400" cy="19431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 i="0">
                <a:latin typeface="+mn-lt"/>
              </a:defRPr>
            </a:lvl1pPr>
          </a:lstStyle>
          <a:p>
            <a:pPr lvl="0"/>
            <a:r>
              <a:rPr lang="en-US" dirty="0"/>
              <a:t>Draw conclusions here. Do not just restate your results, but draw new information from them.  Summarize what you learned.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74161529-3307-4BDF-8138-E78B39B4B61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887200" y="7543800"/>
            <a:ext cx="20116800" cy="19431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Show tables, graphs, charts, </a:t>
            </a:r>
            <a:r>
              <a:rPr lang="en-US" dirty="0" err="1"/>
              <a:t>etc</a:t>
            </a:r>
            <a:r>
              <a:rPr lang="en-US" dirty="0"/>
              <a:t> here.  Keep text sparse.  Captions may have smaller text sizes (don’t go smaller than 18 point).   </a:t>
            </a:r>
          </a:p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5192" y="669497"/>
            <a:ext cx="33960816" cy="2560320"/>
          </a:xfrm>
        </p:spPr>
        <p:txBody>
          <a:bodyPr anchor="ctr" anchorCtr="0">
            <a:normAutofit/>
          </a:bodyPr>
          <a:lstStyle>
            <a:lvl1pPr algn="ctr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Project title</a:t>
            </a:r>
            <a:br>
              <a:rPr lang="en-US" dirty="0"/>
            </a:br>
            <a:r>
              <a:rPr lang="en-US" dirty="0"/>
              <a:t>Should not exceed 2 lines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176E7FB-5EE2-4130-8605-3413E722BE9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400800"/>
            <a:ext cx="10058400" cy="1143000"/>
          </a:xfr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F4F2A96E-4378-4CF0-B899-C10E83F2EC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918400" y="6400800"/>
            <a:ext cx="10058400" cy="1143000"/>
          </a:xfr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Conclusion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CD32646F-4A35-470F-AFA8-9E40AB71E4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18288000"/>
            <a:ext cx="10058400" cy="8686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tools or methodologies you used; briefly describe your process. </a:t>
            </a:r>
          </a:p>
          <a:p>
            <a:pPr lvl="0"/>
            <a:endParaRPr lang="en-US" dirty="0"/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7606CCBB-CB88-413D-A464-22C730DB74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17145000"/>
            <a:ext cx="10058400" cy="1143000"/>
          </a:xfr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Materials/Methods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A3DED52D-79A8-4AA3-AA78-01A5C4BA75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29032200"/>
            <a:ext cx="20574000" cy="29718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primary resources, links for tools, </a:t>
            </a:r>
            <a:r>
              <a:rPr lang="en-US" dirty="0" err="1"/>
              <a:t>etc</a:t>
            </a:r>
            <a:r>
              <a:rPr lang="en-US" dirty="0"/>
              <a:t> here.  This text can be smaller (as it is not the focus of your poster); do not go smaller than 24 pt. font.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B4E0C4AA-0531-4C45-BA36-9C088D53B25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27889200"/>
            <a:ext cx="20574000" cy="1143000"/>
          </a:xfr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Bibliography, Additional Resources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D97286D3-0DCF-458A-BC3C-E861081AAD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7200" y="6400800"/>
            <a:ext cx="20116800" cy="1143000"/>
          </a:xfr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Results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445B09A0-E4B9-499C-AAD0-CFD28A9E7B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918400" y="29032200"/>
            <a:ext cx="10058400" cy="2971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800">
                <a:latin typeface="+mn-lt"/>
              </a:defRPr>
            </a:lvl1pPr>
          </a:lstStyle>
          <a:p>
            <a:pPr lvl="0"/>
            <a:r>
              <a:rPr lang="en-US" dirty="0"/>
              <a:t>Put repository information here, links to final project (if web hosted), </a:t>
            </a:r>
            <a:r>
              <a:rPr lang="en-US" dirty="0" err="1"/>
              <a:t>etc</a:t>
            </a:r>
            <a:br>
              <a:rPr lang="en-US" dirty="0"/>
            </a:br>
            <a:r>
              <a:rPr lang="en-US" dirty="0"/>
              <a:t>Make </a:t>
            </a:r>
            <a:r>
              <a:rPr lang="en-US" dirty="0" err="1"/>
              <a:t>urls</a:t>
            </a:r>
            <a:r>
              <a:rPr lang="en-US" dirty="0"/>
              <a:t> easy to find (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 err="1"/>
              <a:t>shortener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0"/>
            <a:endParaRPr lang="en-US" dirty="0"/>
          </a:p>
        </p:txBody>
      </p:sp>
      <p:sp>
        <p:nvSpPr>
          <p:cNvPr id="31" name="Text Placeholder 19">
            <a:extLst>
              <a:ext uri="{FF2B5EF4-FFF2-40B4-BE49-F238E27FC236}">
                <a16:creationId xmlns:a16="http://schemas.microsoft.com/office/drawing/2014/main" id="{B6D57FAF-8E5A-4883-A160-305F7FDE5D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918400" y="27889200"/>
            <a:ext cx="10058400" cy="1143000"/>
          </a:xfr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Further Information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C7A5DCD1-D6DC-42D4-A4EE-2B1EE7DCCA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2402800" y="29032200"/>
            <a:ext cx="9601200" cy="2971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sponsors, mentors, </a:t>
            </a:r>
            <a:r>
              <a:rPr lang="en-US" dirty="0" err="1"/>
              <a:t>etc</a:t>
            </a:r>
            <a:r>
              <a:rPr lang="en-US" dirty="0"/>
              <a:t> here.</a:t>
            </a:r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D9C3A5D8-588C-42C1-9AAC-5510B78A112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2402800" y="27889200"/>
            <a:ext cx="9601200" cy="1143000"/>
          </a:xfr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Acknowledgements</a:t>
            </a:r>
          </a:p>
        </p:txBody>
      </p:sp>
      <p:pic>
        <p:nvPicPr>
          <p:cNvPr id="1030" name="Picture 6" descr="https://www.nwmissouri.edu/marketing/images/design/logos/N60-2Stack-W.png">
            <a:extLst>
              <a:ext uri="{FF2B5EF4-FFF2-40B4-BE49-F238E27FC236}">
                <a16:creationId xmlns:a16="http://schemas.microsoft.com/office/drawing/2014/main" id="{50547536-0CA8-4774-955F-78103C8DB4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6360" y="512064"/>
            <a:ext cx="3920693" cy="443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8C3ECC03-D912-4EB3-A934-2B129A10535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512064" y="512064"/>
            <a:ext cx="3941064" cy="4434840"/>
          </a:xfrm>
        </p:spPr>
        <p:txBody>
          <a:bodyPr>
            <a:noAutofit/>
          </a:bodyPr>
          <a:lstStyle>
            <a:lvl1pPr marL="0" indent="0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additional appropriate graphic/logo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A0CE0B-3E5B-406F-84FA-B1A1EFDF88D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928108" y="3383280"/>
            <a:ext cx="33997392" cy="914400"/>
          </a:xfrm>
        </p:spPr>
        <p:txBody>
          <a:bodyPr>
            <a:no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Name(s)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636E0170-FC5D-4E5B-A3B4-847283711DD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28108" y="4407408"/>
            <a:ext cx="33997392" cy="914400"/>
          </a:xfrm>
        </p:spPr>
        <p:txBody>
          <a:bodyPr>
            <a:no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Contact and Affiliations</a:t>
            </a:r>
          </a:p>
        </p:txBody>
      </p:sp>
    </p:spTree>
    <p:extLst>
      <p:ext uri="{BB962C8B-B14F-4D97-AF65-F5344CB8AC3E}">
        <p14:creationId xmlns:p14="http://schemas.microsoft.com/office/powerpoint/2010/main" val="346574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5B7AD-C0E4-4106-98F1-A426950388A1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86B7-4AB0-4B70-BB5B-FE2ED47B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1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S534171@nwmissouri.edu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ECE6DD3-A474-40A6-ABD9-BD490A37EE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My goal was to take the World Happiness Report – a ranking of the happiness of the world's countries, along with metrics such as their GDP, life expectancies, </a:t>
            </a:r>
            <a:r>
              <a:rPr lang="en-US" dirty="0" err="1"/>
              <a:t>etc</a:t>
            </a:r>
            <a:r>
              <a:rPr lang="en-US" dirty="0"/>
              <a:t> and apply machine learning concepts to accurately predict other features or perform classifications.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2C835-6F37-4A89-9156-FBAF127978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There were a things I found that spoke to me.</a:t>
            </a:r>
          </a:p>
          <a:p>
            <a:pPr marL="857250" indent="-857250">
              <a:buChar char="•"/>
            </a:pPr>
            <a:r>
              <a:rPr lang="en-US" dirty="0"/>
              <a:t>The decision tree model I implemented was highly inconsistent. This shows why something like a random forest classifier can be so valuable.</a:t>
            </a:r>
          </a:p>
          <a:p>
            <a:pPr marL="857250" indent="-857250">
              <a:buChar char="•"/>
            </a:pPr>
            <a:r>
              <a:rPr lang="en-US" dirty="0"/>
              <a:t>Adding more features didn't necessarily improve our models' performance. Things like overfitting and convolution came into play.</a:t>
            </a:r>
          </a:p>
          <a:p>
            <a:r>
              <a:rPr lang="en-US" dirty="0"/>
              <a:t>Models used:</a:t>
            </a:r>
          </a:p>
          <a:p>
            <a:r>
              <a:rPr lang="en-US" dirty="0" err="1"/>
              <a:t>KMeans</a:t>
            </a:r>
            <a:r>
              <a:rPr lang="en-US" dirty="0"/>
              <a:t>, Random Forest, </a:t>
            </a:r>
            <a:r>
              <a:rPr lang="en-US" dirty="0" err="1"/>
              <a:t>Elasticnet</a:t>
            </a:r>
            <a:r>
              <a:rPr lang="en-US" dirty="0"/>
              <a:t>, </a:t>
            </a:r>
            <a:r>
              <a:rPr lang="en-US" dirty="0" err="1"/>
              <a:t>DecisionTreeRegressor</a:t>
            </a:r>
            <a:r>
              <a:rPr lang="en-US" dirty="0"/>
              <a:t>, SVM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25826-037D-4187-B982-DCC1A75F670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88C079-5946-446B-8284-701AAA0AEC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Helvetica"/>
              </a:rPr>
              <a:t>Analyzing the World Happiness Index using Machine Learning Techniques 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459F65E-23E6-4AFC-B1FC-479A85341B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cs typeface="Helvetica"/>
              </a:rPr>
              <a:t>Goals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DD86A8-BBF9-4F1A-A7B0-1E7D585C59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cs typeface="Helvetica"/>
              </a:rPr>
              <a:t>Findings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075DF8C-9DF9-4725-84AA-55DB3CF6330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857250" indent="-857250">
              <a:buChar char="•"/>
            </a:pPr>
            <a:r>
              <a:rPr lang="en-US" sz="4800" dirty="0"/>
              <a:t>Source – 2015 World Happiness Report via the Sustainable Development Solutions Network</a:t>
            </a:r>
          </a:p>
          <a:p>
            <a:pPr marL="857250" indent="-857250">
              <a:buChar char="•"/>
            </a:pPr>
            <a:r>
              <a:rPr lang="en-US" sz="4800" dirty="0"/>
              <a:t>Description of Features – Various metrics about the quality of life in these countries, such as GDP, life expectancies, government trust.</a:t>
            </a:r>
          </a:p>
          <a:p>
            <a:pPr marL="857250" indent="-857250">
              <a:buChar char="•"/>
            </a:pPr>
            <a:r>
              <a:rPr lang="en-US" sz="4800" dirty="0"/>
              <a:t>Cleaning – The data was already in usable csv form. All I had to do was add a numerical category for region.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8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1DFC99F-00F7-43C6-B225-8E7208699C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cs typeface="Helvetica"/>
              </a:rPr>
              <a:t>The Data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601BF13-FDCA-47CC-A4E1-E4D0599B6FA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4400" y="29032199"/>
            <a:ext cx="20574000" cy="29718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800" dirty="0"/>
              <a:t>Improve and refine our models (play around with certain coefficients, etc.)</a:t>
            </a:r>
          </a:p>
          <a:p>
            <a:r>
              <a:rPr lang="en-US" sz="4800" dirty="0"/>
              <a:t>Experiment with different models, especially linear.</a:t>
            </a:r>
          </a:p>
          <a:p>
            <a:r>
              <a:rPr lang="en-US" sz="4800" dirty="0"/>
              <a:t>Experiment with different combinations of features for classification.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79A144C-7704-4A14-9B59-3210ADCADA0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cs typeface="Helvetica"/>
              </a:rPr>
              <a:t>Future Directions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F872BD5-8892-4D6A-ACB3-F70E40FC22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>
                <a:cs typeface="Helvetica"/>
              </a:rPr>
              <a:t>Exploration of the Data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953917-DBB8-437B-9EBE-689D0F81FA1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https://github.com/44-566-Machine-Learning-S24/ml-s24-project-grispinogunnar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1FFF873-705E-413B-8BAD-3E3074B9D73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>
                <a:cs typeface="Helvetica"/>
              </a:rPr>
              <a:t>Repository Link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5291E29-4AEA-45E7-9006-81F68032B65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Gunnar Grispino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99FD13C-05CB-4B93-A35C-CCACD2BFCCA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S534171@nwmissouri.edu</a:t>
            </a:r>
          </a:p>
        </p:txBody>
      </p:sp>
      <p:pic>
        <p:nvPicPr>
          <p:cNvPr id="17" name="Content Placeholder 16" descr="A graph of blue dots&#10;&#10;Description automatically generated">
            <a:extLst>
              <a:ext uri="{FF2B5EF4-FFF2-40B4-BE49-F238E27FC236}">
                <a16:creationId xmlns:a16="http://schemas.microsoft.com/office/drawing/2014/main" id="{80960670-599C-EF9C-C031-3AABE19309BD}"/>
              </a:ext>
            </a:extLst>
          </p:cNvPr>
          <p:cNvPicPr>
            <a:picLocks noGrp="1" noChangeAspect="1"/>
          </p:cNvPicPr>
          <p:nvPr>
            <p:ph sz="quarter" idx="24"/>
          </p:nvPr>
        </p:nvPicPr>
        <p:blipFill>
          <a:blip r:embed="rId3"/>
          <a:stretch>
            <a:fillRect/>
          </a:stretch>
        </p:blipFill>
        <p:spPr>
          <a:xfrm>
            <a:off x="11883875" y="7689301"/>
            <a:ext cx="11572147" cy="8684249"/>
          </a:xfrm>
        </p:spPr>
      </p:pic>
      <p:pic>
        <p:nvPicPr>
          <p:cNvPr id="20" name="Picture 19" descr="A diagram of a structure&#10;&#10;Description automatically generated">
            <a:extLst>
              <a:ext uri="{FF2B5EF4-FFF2-40B4-BE49-F238E27FC236}">
                <a16:creationId xmlns:a16="http://schemas.microsoft.com/office/drawing/2014/main" id="{34570777-94A5-BFD4-C127-005E43117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6504" y="18024245"/>
            <a:ext cx="11486803" cy="864073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BFFE5CD-8DC2-8F07-4B9D-9FB5CA967B3A}"/>
              </a:ext>
            </a:extLst>
          </p:cNvPr>
          <p:cNvSpPr txBox="1"/>
          <p:nvPr/>
        </p:nvSpPr>
        <p:spPr>
          <a:xfrm>
            <a:off x="11945389" y="16439735"/>
            <a:ext cx="1145453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/>
              <a:t>Example of one of our Linear Regression Models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6D588F-CE06-A115-072E-0DB9F523D03B}"/>
              </a:ext>
            </a:extLst>
          </p:cNvPr>
          <p:cNvSpPr txBox="1"/>
          <p:nvPr/>
        </p:nvSpPr>
        <p:spPr>
          <a:xfrm>
            <a:off x="20524124" y="26664388"/>
            <a:ext cx="1145453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/>
              <a:t>Decision tree to classify a country's region</a:t>
            </a:r>
            <a:endParaRPr lang="en-US" dirty="0"/>
          </a:p>
        </p:txBody>
      </p:sp>
      <p:pic>
        <p:nvPicPr>
          <p:cNvPr id="24" name="Picture 23" descr="A graph with blue dots&#10;&#10;Description automatically generated">
            <a:extLst>
              <a:ext uri="{FF2B5EF4-FFF2-40B4-BE49-F238E27FC236}">
                <a16:creationId xmlns:a16="http://schemas.microsoft.com/office/drawing/2014/main" id="{26C333FF-3CAB-7706-3A09-B3859A47470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39" t="-1287" r="637" b="-643"/>
          <a:stretch/>
        </p:blipFill>
        <p:spPr>
          <a:xfrm>
            <a:off x="23716211" y="7568738"/>
            <a:ext cx="8218805" cy="984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552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search Poster">
      <a:majorFont>
        <a:latin typeface="Helvetica"/>
        <a:ea typeface=""/>
        <a:cs typeface=""/>
      </a:majorFont>
      <a:minorFont>
        <a:latin typeface="Garamond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_nw_green" id="{8A0CC076-DF9E-4991-A331-C72B7732392D}" vid="{A32A041A-A5FE-4424-9FAA-80AF5BFF47C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Analyzing the World Happiness Index using Machine Learning Techniques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Eloe,Nathan</dc:creator>
  <cp:lastModifiedBy>Eloe,Nathan</cp:lastModifiedBy>
  <cp:revision>385</cp:revision>
  <dcterms:created xsi:type="dcterms:W3CDTF">2019-04-11T15:31:07Z</dcterms:created>
  <dcterms:modified xsi:type="dcterms:W3CDTF">2024-04-18T07:34:54Z</dcterms:modified>
</cp:coreProperties>
</file>