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4" d="100"/>
          <a:sy n="14" d="100"/>
        </p:scale>
        <p:origin x="1244" y="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6D5E66F-9009-47ED-BB8E-E6EE944B40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7543800"/>
            <a:ext cx="10058400" cy="8686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Add a succinct introduction to the focus of this project.  You should name this section appropriately (Introduction, Problem Statement, </a:t>
            </a:r>
            <a:r>
              <a:rPr lang="en-US" dirty="0" err="1"/>
              <a:t>etc</a:t>
            </a:r>
            <a:r>
              <a:rPr lang="en-US" dirty="0"/>
              <a:t>).  Font size should not be less than 36</a:t>
            </a:r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11ECAA6F-8BF8-47E6-822C-3181D97DA5A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918400" y="7543800"/>
            <a:ext cx="10058400" cy="194310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 i="0">
                <a:latin typeface="+mn-lt"/>
              </a:defRPr>
            </a:lvl1pPr>
          </a:lstStyle>
          <a:p>
            <a:pPr lvl="0"/>
            <a:r>
              <a:rPr lang="en-US" dirty="0"/>
              <a:t>Draw conclusions here. Do not just restate your results, but draw new information from them.  Summarize what you learned.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74161529-3307-4BDF-8138-E78B39B4B61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887200" y="7543800"/>
            <a:ext cx="20116800" cy="19431000"/>
          </a:xfrm>
          <a:solidFill>
            <a:schemeClr val="bg1">
              <a:alpha val="70000"/>
            </a:schemeClr>
          </a:solidFill>
          <a:effectLst>
            <a:glow rad="101600">
              <a:srgbClr val="006747">
                <a:alpha val="40000"/>
              </a:srgbClr>
            </a:glow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46904" y="669497"/>
            <a:ext cx="33997392" cy="2560320"/>
          </a:xfrm>
        </p:spPr>
        <p:txBody>
          <a:bodyPr anchor="ctr" anchorCtr="0">
            <a:normAutofit/>
          </a:bodyPr>
          <a:lstStyle>
            <a:lvl1pPr algn="ctr"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Project title</a:t>
            </a:r>
            <a:br>
              <a:rPr lang="en-US" dirty="0"/>
            </a:br>
            <a:r>
              <a:rPr lang="en-US" dirty="0"/>
              <a:t>Should not exceed 2 lines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176E7FB-5EE2-4130-8605-3413E722BE9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400800"/>
            <a:ext cx="100584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Introduction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F4F2A96E-4378-4CF0-B899-C10E83F2ECE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918400" y="6400800"/>
            <a:ext cx="100584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Conclusion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CD32646F-4A35-470F-AFA8-9E40AB71E4D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18288000"/>
            <a:ext cx="10058400" cy="8686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List tools or methodologies you used; briefly describe your process. </a:t>
            </a:r>
          </a:p>
          <a:p>
            <a:pPr lvl="0"/>
            <a:endParaRPr lang="en-US" dirty="0"/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7606CCBB-CB88-413D-A464-22C730DB74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17145000"/>
            <a:ext cx="100584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Materials/Methods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A3DED52D-79A8-4AA3-AA78-01A5C4BA75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29032200"/>
            <a:ext cx="20574000" cy="2971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List primary resources, links for tools, </a:t>
            </a:r>
            <a:r>
              <a:rPr lang="en-US" dirty="0" err="1"/>
              <a:t>etc</a:t>
            </a:r>
            <a:r>
              <a:rPr lang="en-US" dirty="0"/>
              <a:t> here.  This text can be smaller (as it is not the focus of your poster); do not go smaller than 24 pt. font.</a:t>
            </a:r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B4E0C4AA-0531-4C45-BA36-9C088D53B25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27889200"/>
            <a:ext cx="205740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Bibliography, Additional Resources</a:t>
            </a:r>
          </a:p>
        </p:txBody>
      </p:sp>
      <p:sp>
        <p:nvSpPr>
          <p:cNvPr id="29" name="Text Placeholder 19">
            <a:extLst>
              <a:ext uri="{FF2B5EF4-FFF2-40B4-BE49-F238E27FC236}">
                <a16:creationId xmlns:a16="http://schemas.microsoft.com/office/drawing/2014/main" id="{D97286D3-0DCF-458A-BC3C-E861081AAD5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887200" y="6400800"/>
            <a:ext cx="201168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Results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445B09A0-E4B9-499C-AAD0-CFD28A9E7B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2918400" y="29032200"/>
            <a:ext cx="10058400" cy="2971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4800">
                <a:latin typeface="+mn-lt"/>
              </a:defRPr>
            </a:lvl1pPr>
          </a:lstStyle>
          <a:p>
            <a:pPr lvl="0"/>
            <a:r>
              <a:rPr lang="en-US" dirty="0"/>
              <a:t>Put repository information here, links to final project (if web hosted), </a:t>
            </a:r>
            <a:r>
              <a:rPr lang="en-US" dirty="0" err="1"/>
              <a:t>etc</a:t>
            </a:r>
            <a:br>
              <a:rPr lang="en-US" dirty="0"/>
            </a:br>
            <a:r>
              <a:rPr lang="en-US" dirty="0"/>
              <a:t>Make </a:t>
            </a:r>
            <a:r>
              <a:rPr lang="en-US" dirty="0" err="1"/>
              <a:t>urls</a:t>
            </a:r>
            <a:r>
              <a:rPr lang="en-US" dirty="0"/>
              <a:t> easy to find (</a:t>
            </a:r>
            <a:r>
              <a:rPr lang="en-US" dirty="0" err="1"/>
              <a:t>url</a:t>
            </a:r>
            <a:r>
              <a:rPr lang="en-US" dirty="0"/>
              <a:t> </a:t>
            </a:r>
            <a:r>
              <a:rPr lang="en-US" dirty="0" err="1"/>
              <a:t>shortener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0"/>
            <a:endParaRPr lang="en-US" dirty="0"/>
          </a:p>
        </p:txBody>
      </p:sp>
      <p:sp>
        <p:nvSpPr>
          <p:cNvPr id="31" name="Text Placeholder 19">
            <a:extLst>
              <a:ext uri="{FF2B5EF4-FFF2-40B4-BE49-F238E27FC236}">
                <a16:creationId xmlns:a16="http://schemas.microsoft.com/office/drawing/2014/main" id="{B6D57FAF-8E5A-4883-A160-305F7FDE5D1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918400" y="27889200"/>
            <a:ext cx="100584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Further Information</a:t>
            </a:r>
          </a:p>
        </p:txBody>
      </p: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C7A5DCD1-D6DC-42D4-A4EE-2B1EE7DCCA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2402800" y="29032200"/>
            <a:ext cx="9601200" cy="2971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List sponsors, mentors, </a:t>
            </a:r>
            <a:r>
              <a:rPr lang="en-US" dirty="0" err="1"/>
              <a:t>etc</a:t>
            </a:r>
            <a:r>
              <a:rPr lang="en-US" dirty="0"/>
              <a:t> here.</a:t>
            </a:r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D9C3A5D8-588C-42C1-9AAC-5510B78A112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2402800" y="27889200"/>
            <a:ext cx="96012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Acknowledgements</a:t>
            </a:r>
          </a:p>
        </p:txBody>
      </p:sp>
      <p:pic>
        <p:nvPicPr>
          <p:cNvPr id="1030" name="Picture 6" descr="https://www.nwmissouri.edu/marketing/images/design/logos/N60-2Stack-W.png">
            <a:extLst>
              <a:ext uri="{FF2B5EF4-FFF2-40B4-BE49-F238E27FC236}">
                <a16:creationId xmlns:a16="http://schemas.microsoft.com/office/drawing/2014/main" id="{50547536-0CA8-4774-955F-78103C8DB4F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6360" y="512064"/>
            <a:ext cx="3920693" cy="443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8C3ECC03-D912-4EB3-A934-2B129A10535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512064" y="512064"/>
            <a:ext cx="3922776" cy="4434840"/>
          </a:xfrm>
        </p:spPr>
        <p:txBody>
          <a:bodyPr>
            <a:noAutofit/>
          </a:bodyPr>
          <a:lstStyle>
            <a:lvl1pPr marL="0" indent="0">
              <a:buNone/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additional appropriate graphic/logo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F188B7-C6D1-4738-B4EC-BBEFDCC229C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946904" y="3380693"/>
            <a:ext cx="33997392" cy="914400"/>
          </a:xfrm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Name(s)</a:t>
            </a:r>
          </a:p>
        </p:txBody>
      </p:sp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BEDC5CEC-772F-4CE6-8FEB-CEB37B70F49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46904" y="4404422"/>
            <a:ext cx="33997392" cy="914400"/>
          </a:xfrm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Contact and Affiliations</a:t>
            </a:r>
          </a:p>
        </p:txBody>
      </p:sp>
    </p:spTree>
    <p:extLst>
      <p:ext uri="{BB962C8B-B14F-4D97-AF65-F5344CB8AC3E}">
        <p14:creationId xmlns:p14="http://schemas.microsoft.com/office/powerpoint/2010/main" val="3465740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5B7AD-C0E4-4106-98F1-A426950388A1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186B7-4AB0-4B70-BB5B-FE2ED47B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12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authentic-happiness.com/your-life-satisfaction-scor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5ED08B-B775-435A-9B4F-BDA086DCE7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4400" y="7592581"/>
            <a:ext cx="7635240" cy="8686800"/>
          </a:xfrm>
        </p:spPr>
        <p:txBody>
          <a:bodyPr tIns="365760">
            <a:normAutofit fontScale="92500" lnSpcReduction="20000"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dirty="0"/>
              <a:t>This project is trying to see the factors that are related to free time for passion.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dirty="0"/>
              <a:t>There are several features such as “flow”, “social network” and “live vision” being used to test the correlation with the time factor.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455F1-3C6C-4C07-9CB2-BCAEB0D8A7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341560" y="7543800"/>
            <a:ext cx="7635240" cy="19431000"/>
          </a:xfrm>
        </p:spPr>
        <p:txBody>
          <a:bodyPr tIns="365760">
            <a:normAutofit fontScale="92500" lnSpcReduction="10000"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dirty="0"/>
              <a:t>It can be understood that you need to get into the flow if you are doing something you are passionate about, and a well-planned life (life vision) helps to fulfilling your passion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dirty="0"/>
              <a:t>I used several kernels and RBF is the best among all. Decision Tree is suspected to be overfitting.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dirty="0"/>
              <a:t>The graph do not behave linearly or in polynomial shape as there are always exceptions/outliers among humans that makes prediction flawed.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59AC47-94BC-470C-9B8A-970292C0ADD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89407" y="7543801"/>
            <a:ext cx="26136681" cy="11148804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F7474F1-B7EB-40BD-B650-D37E0AA066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Finding the factors that directly affect time for passion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C8C212-9152-47EB-9021-DDD1B739EE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F002AEE-7ABF-4F25-90D8-22D1918F98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317396" y="5172573"/>
            <a:ext cx="7659403" cy="2371227"/>
          </a:xfrm>
        </p:spPr>
        <p:txBody>
          <a:bodyPr/>
          <a:lstStyle/>
          <a:p>
            <a:pPr lvl="0"/>
            <a:r>
              <a:rPr lang="en-US" dirty="0"/>
              <a:t>What I found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137AE60-4368-42C2-A299-E0F9F0B57DC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19149806"/>
            <a:ext cx="33604200" cy="8282193"/>
          </a:xfrm>
        </p:spPr>
        <p:txBody>
          <a:bodyPr tIns="365760">
            <a:normAutofit/>
          </a:bodyPr>
          <a:lstStyle/>
          <a:p>
            <a:pPr marL="822960" lvl="1" indent="-571500"/>
            <a:r>
              <a:rPr lang="en-US" sz="4400" dirty="0"/>
              <a:t>FLOW: mental state, in which you are fully immersed in performing an activity.</a:t>
            </a:r>
          </a:p>
          <a:p>
            <a:pPr marL="822960" lvl="1" indent="-571500"/>
            <a:r>
              <a:rPr lang="en-US" sz="4400" dirty="0"/>
              <a:t>SOCIAL NETWORK: close family and friends ready to provide you with a long-term unconditional support</a:t>
            </a:r>
            <a:r>
              <a:rPr lang="en-US" sz="3100" dirty="0"/>
              <a:t>.</a:t>
            </a:r>
          </a:p>
          <a:p>
            <a:pPr marL="822960" lvl="1" indent="-571500"/>
            <a:r>
              <a:rPr lang="en-US" sz="4400" dirty="0"/>
              <a:t>LIVE VISION: vision board, detailed in a personal journal or openly discussed with your spouse or close friends.</a:t>
            </a:r>
          </a:p>
          <a:p>
            <a:pPr marL="822960" lvl="1" indent="-571500"/>
            <a:r>
              <a:rPr lang="en-US" sz="4400" dirty="0"/>
              <a:t>TIME FOR PASSION: Daily hours spent doing what you are passionate</a:t>
            </a:r>
          </a:p>
          <a:p>
            <a:pPr marL="822960" lvl="1" indent="-571500"/>
            <a:r>
              <a:rPr lang="en-US" sz="4400" dirty="0"/>
              <a:t>SOURCE: </a:t>
            </a:r>
            <a:r>
              <a:rPr lang="en-US" sz="4400" dirty="0">
                <a:hlinkClick r:id="rId2"/>
              </a:rPr>
              <a:t>http://www.authentic-happiness.com/your-life-satisfaction-score</a:t>
            </a:r>
            <a:r>
              <a:rPr lang="en-US" sz="4400" dirty="0"/>
              <a:t> </a:t>
            </a:r>
          </a:p>
          <a:p>
            <a:pPr marL="822960" lvl="1" indent="-571500"/>
            <a:r>
              <a:rPr lang="en-US" sz="4400" dirty="0"/>
              <a:t>“FLOW”, “SOCIIAL NETWORK” “LIVE VISION” AND “TIME FOR PASSION” are what I found to be correlated although the correlation are not strong. </a:t>
            </a:r>
          </a:p>
          <a:p>
            <a:pPr marL="822960" lvl="1" indent="-571500"/>
            <a:r>
              <a:rPr lang="en-US" sz="4400" dirty="0"/>
              <a:t>No data-cleaning is needed as the survey requires all fields to be filled.</a:t>
            </a:r>
          </a:p>
          <a:p>
            <a:pPr marL="822960" lvl="1" indent="-571500"/>
            <a:r>
              <a:rPr lang="en-US" sz="4400" dirty="0"/>
              <a:t>However, some datatypes needed to be changed because they do not belong to integer (int64) so comparison between numbers cannot be done.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C535820-2B15-48C9-B0AA-9FA5E543ABF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4400" y="16916400"/>
            <a:ext cx="7750843" cy="2057400"/>
          </a:xfrm>
        </p:spPr>
        <p:txBody>
          <a:bodyPr>
            <a:norm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F1AFE3A-F984-4AF2-BF89-DF5843246A7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14400" y="29032200"/>
            <a:ext cx="31089600" cy="2971800"/>
          </a:xfrm>
        </p:spPr>
        <p:txBody>
          <a:bodyPr tIns="274320" numCol="1">
            <a:noAutofit/>
          </a:bodyPr>
          <a:lstStyle/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4800" dirty="0"/>
              <a:t>More features can be added (CORE_CIRCLE, SUPPORTING_OTHERS, PERSONAL_AWARDS and ACHIEVEMENT)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4800" dirty="0"/>
              <a:t>Newly added features tend to have weaker correlations which may drop the metrics score but we can try to limit the range (age) so that non-adults will not be affecting the prediction.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4800" dirty="0"/>
              <a:t>Overall, human possess infinite possibilities so there will always be exceptions that is hard to tell and predict.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DD57B1E-4D9F-47F9-88F7-FB032B9D63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Future Directions, Challenges and solutions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5D66D60-3409-4A83-882F-DEF1F6DDFE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887200" y="6363879"/>
            <a:ext cx="20116800" cy="1143000"/>
          </a:xfrm>
        </p:spPr>
        <p:txBody>
          <a:bodyPr/>
          <a:lstStyle/>
          <a:p>
            <a:pPr lvl="0"/>
            <a:r>
              <a:rPr lang="en-US" dirty="0"/>
              <a:t>Exploration of the Data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53E4573-0153-477E-A6EA-F369D642E8B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tIns="91440" bIns="274320" anchor="b" anchorCtr="0">
            <a:normAutofit/>
          </a:bodyPr>
          <a:lstStyle/>
          <a:p>
            <a:pPr algn="ctr"/>
            <a:r>
              <a:rPr lang="en-US" sz="6000" dirty="0"/>
              <a:t>44-599-MachineLearning-S21/project-machine-learning-s21-GuanMingChee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3257E1-88C3-4089-9BFF-38DFCEA27AC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2918399" y="27050254"/>
            <a:ext cx="10058400" cy="1143000"/>
          </a:xfrm>
        </p:spPr>
        <p:txBody>
          <a:bodyPr/>
          <a:lstStyle/>
          <a:p>
            <a:r>
              <a:rPr lang="en-US" dirty="0"/>
              <a:t>Poster Repository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C7A8E39-51B8-446A-A58D-E4A6958BDFE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Guan Ming Chee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230B1EE-E97C-4A5D-8EB4-FEE65881F4F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901184" y="4770181"/>
            <a:ext cx="33997392" cy="1088101"/>
          </a:xfrm>
        </p:spPr>
        <p:txBody>
          <a:bodyPr>
            <a:normAutofit/>
          </a:bodyPr>
          <a:lstStyle/>
          <a:p>
            <a:r>
              <a:rPr lang="en-US" dirty="0"/>
              <a:t>Machine Learning Final Project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256C4ED-A409-4714-BD55-3D83659138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5105" y="27813746"/>
            <a:ext cx="4644988" cy="1904446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576BBCFD-88F4-4501-9B69-EAE24CA3D7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610644" y="9089572"/>
            <a:ext cx="13242041" cy="882802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54056CC-60EC-432B-8562-A228D11B3B6E}"/>
              </a:ext>
            </a:extLst>
          </p:cNvPr>
          <p:cNvSpPr txBox="1"/>
          <p:nvPr/>
        </p:nvSpPr>
        <p:spPr>
          <a:xfrm>
            <a:off x="8735127" y="7601380"/>
            <a:ext cx="1490211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 err="1"/>
              <a:t>Rbf</a:t>
            </a:r>
            <a:r>
              <a:rPr lang="en-US" sz="3600" b="1" u="sng" dirty="0"/>
              <a:t> kernel</a:t>
            </a:r>
          </a:p>
          <a:p>
            <a:r>
              <a:rPr lang="en-US" sz="3600" dirty="0"/>
              <a:t>Cross validation confusion matrix are:  [array([[ 0,  7],</a:t>
            </a:r>
          </a:p>
          <a:p>
            <a:r>
              <a:rPr lang="en-US" sz="3600" dirty="0"/>
              <a:t>       [ 0, 21]], </a:t>
            </a:r>
            <a:r>
              <a:rPr lang="en-US" sz="3600" dirty="0" err="1"/>
              <a:t>dtype</a:t>
            </a:r>
            <a:r>
              <a:rPr lang="en-US" sz="3600" dirty="0"/>
              <a:t>=int64), array([[ 0,  5],</a:t>
            </a:r>
          </a:p>
          <a:p>
            <a:r>
              <a:rPr lang="en-US" sz="3600" dirty="0"/>
              <a:t>       [ 0, 23]], </a:t>
            </a:r>
            <a:r>
              <a:rPr lang="en-US" sz="3600" dirty="0" err="1"/>
              <a:t>dtype</a:t>
            </a:r>
            <a:r>
              <a:rPr lang="en-US" sz="3600" dirty="0"/>
              <a:t>=int64), array([[ 1,  3],</a:t>
            </a:r>
          </a:p>
          <a:p>
            <a:r>
              <a:rPr lang="en-US" sz="3600" dirty="0"/>
              <a:t>       [ 0, 24]], </a:t>
            </a:r>
            <a:r>
              <a:rPr lang="en-US" sz="3600" dirty="0" err="1"/>
              <a:t>dtype</a:t>
            </a:r>
            <a:r>
              <a:rPr lang="en-US" sz="3600" dirty="0"/>
              <a:t>=int64), array([[ 0,  4],</a:t>
            </a:r>
          </a:p>
          <a:p>
            <a:r>
              <a:rPr lang="en-US" sz="3600" dirty="0"/>
              <a:t>       [ 0, 23]], </a:t>
            </a:r>
            <a:r>
              <a:rPr lang="en-US" sz="3600" dirty="0" err="1"/>
              <a:t>dtype</a:t>
            </a:r>
            <a:r>
              <a:rPr lang="en-US" sz="3600" dirty="0"/>
              <a:t>=int64), array([[ 0,  6],</a:t>
            </a:r>
          </a:p>
          <a:p>
            <a:r>
              <a:rPr lang="en-US" sz="3600" dirty="0"/>
              <a:t>       [ 0, 21]], </a:t>
            </a:r>
            <a:r>
              <a:rPr lang="en-US" sz="3600" dirty="0" err="1"/>
              <a:t>dtype</a:t>
            </a:r>
            <a:r>
              <a:rPr lang="en-US" sz="3600" dirty="0"/>
              <a:t>=int64)]</a:t>
            </a:r>
          </a:p>
          <a:p>
            <a:r>
              <a:rPr lang="en-US" sz="3600" dirty="0"/>
              <a:t>Cross validation accuracies are:  [0.75, 0.8214285714285714, 0.8928571428571429, 0.8518518518518519, 0.7777777777777778]</a:t>
            </a:r>
          </a:p>
          <a:p>
            <a:r>
              <a:rPr lang="en-US" sz="3600" dirty="0"/>
              <a:t>Cross validation f1 scores  are:  [0.6428571428571429, 0.7408963585434174, 0.8638655462184873, 0.7837037037037037, 0.6805555555555557]</a:t>
            </a:r>
          </a:p>
          <a:p>
            <a:endParaRPr lang="en-US" sz="3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6665E3-D270-43FF-A6BC-979DF68B93E2}"/>
              </a:ext>
            </a:extLst>
          </p:cNvPr>
          <p:cNvSpPr txBox="1"/>
          <p:nvPr/>
        </p:nvSpPr>
        <p:spPr>
          <a:xfrm>
            <a:off x="9921240" y="1581912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BA25EC-42FE-44E4-BC5B-3612D4E53692}"/>
              </a:ext>
            </a:extLst>
          </p:cNvPr>
          <p:cNvSpPr txBox="1"/>
          <p:nvPr/>
        </p:nvSpPr>
        <p:spPr>
          <a:xfrm>
            <a:off x="9921240" y="15407327"/>
            <a:ext cx="9932852" cy="2981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480607-B7E5-4813-8F36-D2233988006C}"/>
              </a:ext>
            </a:extLst>
          </p:cNvPr>
          <p:cNvSpPr txBox="1"/>
          <p:nvPr/>
        </p:nvSpPr>
        <p:spPr>
          <a:xfrm>
            <a:off x="8805011" y="13570171"/>
            <a:ext cx="2815557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/>
              <a:t>Decision Tree</a:t>
            </a:r>
          </a:p>
          <a:p>
            <a:r>
              <a:rPr lang="en-US" sz="3600" dirty="0"/>
              <a:t>Cross validation confusion matrix are:  [array([[ 7,  7],</a:t>
            </a:r>
          </a:p>
          <a:p>
            <a:r>
              <a:rPr lang="en-US" sz="3600" dirty="0"/>
              <a:t>       [12, 39]], </a:t>
            </a:r>
            <a:r>
              <a:rPr lang="en-US" sz="3600" dirty="0" err="1"/>
              <a:t>dtype</a:t>
            </a:r>
            <a:r>
              <a:rPr lang="en-US" sz="3600" dirty="0"/>
              <a:t>=int64), array([[ 4, 11],</a:t>
            </a:r>
          </a:p>
          <a:p>
            <a:r>
              <a:rPr lang="en-US" sz="3600" dirty="0"/>
              <a:t>       [12, 37]], </a:t>
            </a:r>
            <a:r>
              <a:rPr lang="en-US" sz="3600" dirty="0" err="1"/>
              <a:t>dtype</a:t>
            </a:r>
            <a:r>
              <a:rPr lang="en-US" sz="3600" dirty="0"/>
              <a:t>=int64), array([[ 6,  7],</a:t>
            </a:r>
          </a:p>
          <a:p>
            <a:r>
              <a:rPr lang="en-US" sz="3600" dirty="0"/>
              <a:t>       [ 9, 42]], </a:t>
            </a:r>
            <a:r>
              <a:rPr lang="en-US" sz="3600" dirty="0" err="1"/>
              <a:t>dtype</a:t>
            </a:r>
            <a:r>
              <a:rPr lang="en-US" sz="3600" dirty="0"/>
              <a:t>=int64), array([[ 2,  8],</a:t>
            </a:r>
          </a:p>
          <a:p>
            <a:r>
              <a:rPr lang="en-US" sz="3600" dirty="0"/>
              <a:t>       [13, 41]], </a:t>
            </a:r>
            <a:r>
              <a:rPr lang="en-US" sz="3600" dirty="0" err="1"/>
              <a:t>dtype</a:t>
            </a:r>
            <a:r>
              <a:rPr lang="en-US" sz="3600" dirty="0"/>
              <a:t>=int64), array([[ 3,  6],</a:t>
            </a:r>
          </a:p>
          <a:p>
            <a:r>
              <a:rPr lang="en-US" sz="3600" dirty="0"/>
              <a:t>       [ 9, 46]], </a:t>
            </a:r>
            <a:r>
              <a:rPr lang="en-US" sz="3600" dirty="0" err="1"/>
              <a:t>dtype</a:t>
            </a:r>
            <a:r>
              <a:rPr lang="en-US" sz="3600" dirty="0"/>
              <a:t>=int64)]</a:t>
            </a:r>
          </a:p>
          <a:p>
            <a:r>
              <a:rPr lang="en-US" sz="3600" dirty="0"/>
              <a:t>Cross validation accuracies are:  [0.7076923076923077, 0.640625, 0.75, 0.671875, 0.765625]</a:t>
            </a:r>
          </a:p>
          <a:p>
            <a:r>
              <a:rPr lang="en-US" sz="3600" dirty="0"/>
              <a:t>Cross validation f1 scores  are:  [0.7223031264268378, 0.6445689225141338, 0.7564285714285713, 0.6967233009708739, 0.7790804405874497]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87168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esearch Poster">
      <a:majorFont>
        <a:latin typeface="Helvetica"/>
        <a:ea typeface=""/>
        <a:cs typeface=""/>
      </a:majorFont>
      <a:minorFont>
        <a:latin typeface="Garamond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bstract_bg" id="{29B32C95-BF94-4328-B440-C1461C2F0B06}" vid="{B9381D9B-251E-4F9E-BEA1-FCED3FB9D3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</TotalTime>
  <Words>628</Words>
  <Application>Microsoft Office PowerPoint</Application>
  <PresentationFormat>Custom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Garamond</vt:lpstr>
      <vt:lpstr>Helvetica</vt:lpstr>
      <vt:lpstr>Office Theme</vt:lpstr>
      <vt:lpstr>Finding the factors that directly affect time for passion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Eloe,Nathan</dc:creator>
  <cp:lastModifiedBy>Chee,Guan Ming</cp:lastModifiedBy>
  <cp:revision>62</cp:revision>
  <dcterms:created xsi:type="dcterms:W3CDTF">2019-04-10T19:42:12Z</dcterms:created>
  <dcterms:modified xsi:type="dcterms:W3CDTF">2021-04-28T03:26:22Z</dcterms:modified>
</cp:coreProperties>
</file>