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5" d="100"/>
          <a:sy n="15" d="100"/>
        </p:scale>
        <p:origin x="140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hyperlink" Target="mailto:S538422@nwmissouri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hellbuoy/car-price-prediction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14400" y="7240874"/>
            <a:ext cx="10058400" cy="8686800"/>
          </a:xfrm>
        </p:spPr>
        <p:txBody>
          <a:bodyPr>
            <a:normAutofit/>
          </a:bodyPr>
          <a:lstStyle/>
          <a:p>
            <a:r>
              <a:rPr lang="en-US" sz="4800" dirty="0"/>
              <a:t>For understanding pricing dynamics of the new market in the different cars for business growth, we will predict the car’s prices depending on different independent variables. </a:t>
            </a:r>
            <a:r>
              <a:rPr lang="en-US" sz="4800" dirty="0" smtClean="0"/>
              <a:t>Several </a:t>
            </a:r>
            <a:r>
              <a:rPr lang="en-US" sz="4800" dirty="0"/>
              <a:t>factors, including mileage, make, </a:t>
            </a:r>
            <a:r>
              <a:rPr lang="en-US" sz="4800" dirty="0" smtClean="0"/>
              <a:t>model, </a:t>
            </a:r>
            <a:r>
              <a:rPr lang="en-US" sz="4800" dirty="0"/>
              <a:t>etc. can influence the actual worth of a car. From the perspective of a seller, it is also a dilemma to price </a:t>
            </a:r>
            <a:r>
              <a:rPr lang="en-US" sz="4800" dirty="0" smtClean="0"/>
              <a:t>a car </a:t>
            </a:r>
            <a:r>
              <a:rPr lang="en-US" sz="4800" dirty="0"/>
              <a:t>appropriately. Based on existing data, the aim is to use machine learning algorithms to develop models for predicting </a:t>
            </a:r>
            <a:r>
              <a:rPr lang="en-US" sz="4800" dirty="0" smtClean="0"/>
              <a:t>car </a:t>
            </a:r>
            <a:r>
              <a:rPr lang="en-US" sz="4800" dirty="0"/>
              <a:t>prices.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946904" y="-310217"/>
            <a:ext cx="33997392" cy="2560320"/>
          </a:xfrm>
        </p:spPr>
        <p:txBody>
          <a:bodyPr>
            <a:noAutofit/>
          </a:bodyPr>
          <a:lstStyle/>
          <a:p>
            <a:r>
              <a:rPr lang="en-US" sz="16600" dirty="0" smtClean="0"/>
              <a:t>Car Price Prediction</a:t>
            </a:r>
            <a:endParaRPr lang="en-US" sz="16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14400" y="6098462"/>
            <a:ext cx="10058400" cy="1143000"/>
          </a:xfrm>
        </p:spPr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11899" y="17929057"/>
            <a:ext cx="10058400" cy="8686800"/>
          </a:xfrm>
        </p:spPr>
        <p:txBody>
          <a:bodyPr>
            <a:normAutofit/>
          </a:bodyPr>
          <a:lstStyle/>
          <a:p>
            <a:r>
              <a:rPr lang="en-US" sz="4800" dirty="0"/>
              <a:t>For this project, we are using the dataset </a:t>
            </a:r>
            <a:r>
              <a:rPr lang="en-US" sz="4800" dirty="0" smtClean="0"/>
              <a:t>of car prices of different cars from </a:t>
            </a:r>
            <a:r>
              <a:rPr lang="en-US" sz="4800" dirty="0"/>
              <a:t>United States, available on </a:t>
            </a:r>
            <a:r>
              <a:rPr lang="en-US" sz="4800" dirty="0" err="1"/>
              <a:t>Kaggle</a:t>
            </a:r>
            <a:r>
              <a:rPr lang="en-US" sz="4800" dirty="0"/>
              <a:t>[1]. The features available in this dataset are Mileage, </a:t>
            </a:r>
            <a:r>
              <a:rPr lang="en-US" sz="4800" dirty="0" smtClean="0"/>
              <a:t>Car Name, </a:t>
            </a:r>
            <a:r>
              <a:rPr lang="en-US" sz="4800" dirty="0"/>
              <a:t>Model, </a:t>
            </a:r>
            <a:r>
              <a:rPr lang="en-US" sz="4800" dirty="0" smtClean="0"/>
              <a:t>Fuel type, Aspiration, etc.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Drop Unnecessary </a:t>
            </a:r>
            <a:r>
              <a:rPr lang="en-US" sz="4800" dirty="0" smtClean="0"/>
              <a:t>Columns: Car ID, </a:t>
            </a:r>
            <a:r>
              <a:rPr lang="en-US" sz="4800" dirty="0"/>
              <a:t>car name does not affect the price</a:t>
            </a:r>
            <a:r>
              <a:rPr lang="en-US" sz="4800" dirty="0" smtClean="0"/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Label </a:t>
            </a:r>
            <a:r>
              <a:rPr lang="en-US" sz="4800" dirty="0" smtClean="0"/>
              <a:t>Encoding: Because of huge dataset performed label encoding on categorical data.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8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8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800" dirty="0" smtClean="0"/>
          </a:p>
          <a:p>
            <a:endParaRPr lang="en-US" sz="48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8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11899" y="16477338"/>
            <a:ext cx="10058400" cy="1143000"/>
          </a:xfrm>
        </p:spPr>
        <p:txBody>
          <a:bodyPr>
            <a:normAutofit/>
          </a:bodyPr>
          <a:lstStyle/>
          <a:p>
            <a:r>
              <a:rPr lang="en-US" sz="6000" dirty="0"/>
              <a:t>Dataset and Pre-Processing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Sri</a:t>
            </a:r>
            <a:r>
              <a:rPr lang="en-US" sz="7200" dirty="0" smtClean="0"/>
              <a:t> Sudheera Chitipolu</a:t>
            </a:r>
            <a:endParaRPr lang="en-US" sz="720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S538422@nwmissouri.edu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l="9313" t="9209" r="9127" b="6250"/>
          <a:stretch/>
        </p:blipFill>
        <p:spPr>
          <a:xfrm>
            <a:off x="914400" y="26856214"/>
            <a:ext cx="10058400" cy="5677175"/>
          </a:xfrm>
          <a:prstGeom prst="rect">
            <a:avLst/>
          </a:prstGeom>
        </p:spPr>
      </p:pic>
      <p:sp>
        <p:nvSpPr>
          <p:cNvPr id="3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657348" y="6062824"/>
            <a:ext cx="10152982" cy="9853431"/>
          </a:xfrm>
        </p:spPr>
        <p:txBody>
          <a:bodyPr>
            <a:noAutofit/>
          </a:bodyPr>
          <a:lstStyle/>
          <a:p>
            <a:r>
              <a:rPr lang="en-US" sz="4800" dirty="0" smtClean="0"/>
              <a:t>Interesting Relationship: There </a:t>
            </a:r>
            <a:r>
              <a:rPr lang="en-US" sz="4800" dirty="0"/>
              <a:t>is huge correlation between price and engine size and next price and car weight, car </a:t>
            </a:r>
            <a:r>
              <a:rPr lang="en-US" sz="4800" dirty="0" smtClean="0"/>
              <a:t>length, </a:t>
            </a:r>
            <a:r>
              <a:rPr lang="en-US" sz="4800" dirty="0"/>
              <a:t>car weight, wheel base and </a:t>
            </a:r>
            <a:r>
              <a:rPr lang="en-US" sz="4800" dirty="0" err="1"/>
              <a:t>boreratio</a:t>
            </a:r>
            <a:r>
              <a:rPr lang="en-US" sz="4800" dirty="0"/>
              <a:t>.</a:t>
            </a:r>
          </a:p>
          <a:p>
            <a:r>
              <a:rPr lang="en-US" sz="4800" dirty="0"/>
              <a:t>But price and engine size are weekly correlated with </a:t>
            </a:r>
            <a:r>
              <a:rPr lang="en-US" sz="4800" dirty="0" err="1" smtClean="0"/>
              <a:t>highwaympg</a:t>
            </a:r>
            <a:r>
              <a:rPr lang="en-US" sz="4800" dirty="0" smtClean="0"/>
              <a:t>.</a:t>
            </a:r>
          </a:p>
          <a:p>
            <a:r>
              <a:rPr lang="en-US" sz="4800" dirty="0"/>
              <a:t>From </a:t>
            </a:r>
            <a:r>
              <a:rPr lang="en-US" sz="4800" dirty="0" smtClean="0"/>
              <a:t>heat map </a:t>
            </a:r>
            <a:r>
              <a:rPr lang="en-US" sz="4800" dirty="0"/>
              <a:t>we can observe that </a:t>
            </a:r>
            <a:r>
              <a:rPr lang="en-US" sz="4800" dirty="0" err="1"/>
              <a:t>citympg</a:t>
            </a:r>
            <a:r>
              <a:rPr lang="en-US" sz="4800" dirty="0"/>
              <a:t>, </a:t>
            </a:r>
            <a:r>
              <a:rPr lang="en-US" sz="4800" dirty="0" err="1" smtClean="0"/>
              <a:t>highwaympg</a:t>
            </a:r>
            <a:r>
              <a:rPr lang="en-US" sz="4800" dirty="0"/>
              <a:t>, </a:t>
            </a:r>
            <a:r>
              <a:rPr lang="en-US" sz="4800" dirty="0" err="1"/>
              <a:t>peakrmp</a:t>
            </a:r>
            <a:r>
              <a:rPr lang="en-US" sz="4800" dirty="0"/>
              <a:t>, </a:t>
            </a:r>
            <a:r>
              <a:rPr lang="en-US" sz="4800" dirty="0" err="1"/>
              <a:t>symboling</a:t>
            </a:r>
            <a:r>
              <a:rPr lang="en-US" sz="4800" dirty="0"/>
              <a:t> and car Id are negatively correlated to price. So we can consider other features to predict</a:t>
            </a:r>
            <a:r>
              <a:rPr lang="en-US" sz="4800" dirty="0" smtClean="0"/>
              <a:t>.</a:t>
            </a:r>
          </a:p>
          <a:p>
            <a:endParaRPr lang="en-US" sz="4800" dirty="0"/>
          </a:p>
          <a:p>
            <a:endParaRPr lang="en-US" sz="4800" dirty="0"/>
          </a:p>
        </p:txBody>
      </p:sp>
      <p:sp>
        <p:nvSpPr>
          <p:cNvPr id="36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1609223" y="16176889"/>
            <a:ext cx="100584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Methodology</a:t>
            </a:r>
            <a:endParaRPr lang="en-US" sz="6000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1766884" y="17580524"/>
            <a:ext cx="10010274" cy="14952866"/>
          </a:xfrm>
        </p:spPr>
        <p:txBody>
          <a:bodyPr>
            <a:noAutofit/>
          </a:bodyPr>
          <a:lstStyle/>
          <a:p>
            <a:r>
              <a:rPr lang="en-US" sz="3600" dirty="0"/>
              <a:t>We utilized several classic and state-of-the-art methods, including ensemble learning techniques, with a </a:t>
            </a:r>
            <a:r>
              <a:rPr lang="en-US" sz="3600" dirty="0" smtClean="0"/>
              <a:t>70-30 </a:t>
            </a:r>
            <a:r>
              <a:rPr lang="en-US" sz="3600" dirty="0"/>
              <a:t>split on test and training </a:t>
            </a:r>
            <a:r>
              <a:rPr lang="en-US" sz="3600" dirty="0" smtClean="0"/>
              <a:t>data.</a:t>
            </a:r>
            <a:endParaRPr lang="en-US" sz="3600" dirty="0"/>
          </a:p>
          <a:p>
            <a:r>
              <a:rPr lang="en-US" sz="3600" b="1" dirty="0" smtClean="0"/>
              <a:t>Linear Regression: </a:t>
            </a:r>
            <a:r>
              <a:rPr lang="en-US" sz="3600" dirty="0" smtClean="0"/>
              <a:t>Linear </a:t>
            </a:r>
            <a:r>
              <a:rPr lang="en-US" sz="3600" dirty="0"/>
              <a:t>Regression model is used on dataset and </a:t>
            </a:r>
            <a:r>
              <a:rPr lang="en-US" sz="3600" dirty="0" smtClean="0"/>
              <a:t>evaluated </a:t>
            </a:r>
            <a:r>
              <a:rPr lang="en-US" sz="3600" dirty="0"/>
              <a:t>the model with mean square error and R square and also improved the model performance by choosing other </a:t>
            </a:r>
            <a:r>
              <a:rPr lang="en-US" sz="3600" dirty="0" smtClean="0"/>
              <a:t>regressions like Ridge Regression, Lasso Regression, Elastic </a:t>
            </a:r>
            <a:r>
              <a:rPr lang="en-US" sz="3600" dirty="0"/>
              <a:t>Net </a:t>
            </a:r>
            <a:r>
              <a:rPr lang="en-US" sz="3600" dirty="0" smtClean="0"/>
              <a:t>Regression</a:t>
            </a:r>
          </a:p>
          <a:p>
            <a:r>
              <a:rPr lang="en-US" sz="3600" b="1" dirty="0" smtClean="0"/>
              <a:t>Classification: </a:t>
            </a:r>
            <a:r>
              <a:rPr lang="en-US" sz="3600" dirty="0" smtClean="0"/>
              <a:t>Decision </a:t>
            </a:r>
            <a:r>
              <a:rPr lang="en-US" sz="3600" dirty="0"/>
              <a:t>Tree and SVM with different kernels are used on dataset and evaluated model with </a:t>
            </a:r>
            <a:r>
              <a:rPr lang="en-US" sz="3600" dirty="0" smtClean="0"/>
              <a:t>cross validation </a:t>
            </a:r>
            <a:r>
              <a:rPr lang="en-US" sz="3600" dirty="0"/>
              <a:t>and also performed evaluation on test set using SVM model with different </a:t>
            </a:r>
            <a:r>
              <a:rPr lang="en-US" sz="3600" dirty="0" smtClean="0"/>
              <a:t>kernels. Used </a:t>
            </a:r>
            <a:r>
              <a:rPr lang="en-US" sz="3600" dirty="0"/>
              <a:t>SVM Kernels </a:t>
            </a:r>
            <a:r>
              <a:rPr lang="en-US" sz="3600" dirty="0" smtClean="0"/>
              <a:t>are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 smtClean="0"/>
              <a:t>Linear,</a:t>
            </a:r>
            <a:r>
              <a:rPr lang="en-US" sz="3600" dirty="0"/>
              <a:t> </a:t>
            </a:r>
            <a:r>
              <a:rPr lang="en-US" sz="3600" dirty="0" smtClean="0"/>
              <a:t>RBF, Polynomial, Sigmoid</a:t>
            </a:r>
          </a:p>
          <a:p>
            <a:r>
              <a:rPr lang="en-US" sz="3600" b="1" dirty="0"/>
              <a:t>Random </a:t>
            </a:r>
            <a:r>
              <a:rPr lang="en-US" sz="3600" b="1" dirty="0" smtClean="0"/>
              <a:t>Forest </a:t>
            </a:r>
            <a:r>
              <a:rPr lang="en-US" sz="3600" dirty="0"/>
              <a:t>To account for the large number of features in the dataset </a:t>
            </a:r>
            <a:r>
              <a:rPr lang="en-US" sz="3600" dirty="0" smtClean="0"/>
              <a:t>used </a:t>
            </a:r>
            <a:r>
              <a:rPr lang="en-US" sz="3600" dirty="0"/>
              <a:t>one of the ensemble learnings called random forest with random forest </a:t>
            </a:r>
            <a:r>
              <a:rPr lang="en-US" sz="3600" dirty="0" err="1" smtClean="0"/>
              <a:t>regressor</a:t>
            </a:r>
            <a:r>
              <a:rPr lang="en-US" sz="3600" dirty="0" smtClean="0"/>
              <a:t>.</a:t>
            </a:r>
          </a:p>
          <a:p>
            <a:r>
              <a:rPr lang="en-US" sz="3600" b="1" dirty="0"/>
              <a:t>Anomalous </a:t>
            </a:r>
            <a:r>
              <a:rPr lang="en-US" sz="3600" b="1" dirty="0" smtClean="0"/>
              <a:t>Data: </a:t>
            </a:r>
            <a:r>
              <a:rPr lang="en-US" sz="3600" dirty="0" smtClean="0"/>
              <a:t>Performed </a:t>
            </a:r>
            <a:r>
              <a:rPr lang="en-US" sz="3600" dirty="0"/>
              <a:t>all outliners detectors methods to know about all anomalous </a:t>
            </a:r>
            <a:r>
              <a:rPr lang="en-US" sz="3600" dirty="0" smtClean="0"/>
              <a:t>data. Methods are: Isolation Forest, Minimum </a:t>
            </a:r>
            <a:r>
              <a:rPr lang="en-US" sz="3600" dirty="0"/>
              <a:t>Covariance </a:t>
            </a:r>
            <a:r>
              <a:rPr lang="en-US" sz="3600" dirty="0" smtClean="0"/>
              <a:t>Determinant, Local </a:t>
            </a:r>
            <a:r>
              <a:rPr lang="en-US" sz="3600" dirty="0"/>
              <a:t>Outlier </a:t>
            </a:r>
            <a:r>
              <a:rPr lang="en-US" sz="3600" dirty="0" smtClean="0"/>
              <a:t>Factor, One-Class </a:t>
            </a:r>
            <a:r>
              <a:rPr lang="en-US" sz="3600" dirty="0"/>
              <a:t>SVM</a:t>
            </a:r>
          </a:p>
          <a:p>
            <a:r>
              <a:rPr lang="en-US" sz="3600" dirty="0"/>
              <a:t/>
            </a:r>
            <a:br>
              <a:rPr lang="en-US" sz="3600" dirty="0"/>
            </a:br>
            <a:endParaRPr lang="en-US" sz="3600" dirty="0" smtClean="0"/>
          </a:p>
          <a:p>
            <a:endParaRPr lang="en-US" sz="3600" dirty="0"/>
          </a:p>
          <a:p>
            <a:r>
              <a:rPr lang="en-US" sz="3600" dirty="0"/>
              <a:t/>
            </a:r>
            <a:br>
              <a:rPr lang="en-US" sz="3600" dirty="0"/>
            </a:br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/>
              <a:t/>
            </a:r>
            <a:br>
              <a:rPr lang="en-US" sz="3600" dirty="0"/>
            </a:br>
            <a:endParaRPr lang="en-US" sz="3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endParaRPr lang="en-US" sz="36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2366288" y="6098462"/>
            <a:ext cx="100584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Results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335166" y="21664886"/>
            <a:ext cx="10120644" cy="4451683"/>
          </a:xfrm>
        </p:spPr>
        <p:txBody>
          <a:bodyPr>
            <a:noAutofit/>
          </a:bodyPr>
          <a:lstStyle/>
          <a:p>
            <a:r>
              <a:rPr lang="en-US" sz="4800" dirty="0" smtClean="0"/>
              <a:t>Elastic </a:t>
            </a:r>
            <a:r>
              <a:rPr lang="en-US" sz="4800" dirty="0"/>
              <a:t>net regression is working very </a:t>
            </a:r>
            <a:r>
              <a:rPr lang="en-US" sz="4800" dirty="0" smtClean="0"/>
              <a:t>well, because R square </a:t>
            </a:r>
            <a:r>
              <a:rPr lang="en-US" sz="4800" dirty="0"/>
              <a:t>value </a:t>
            </a:r>
            <a:r>
              <a:rPr lang="en-US" sz="4800" dirty="0" smtClean="0"/>
              <a:t>decreased </a:t>
            </a:r>
            <a:r>
              <a:rPr lang="en-US" sz="4800" dirty="0"/>
              <a:t>and feature coefficient values also performed good way rather than focusing only one </a:t>
            </a:r>
            <a:r>
              <a:rPr lang="en-US" sz="4800" dirty="0" smtClean="0"/>
              <a:t>feature, </a:t>
            </a:r>
            <a:r>
              <a:rPr lang="en-US" sz="4800" dirty="0"/>
              <a:t>now most of the features of dataset are important.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789120"/>
              </p:ext>
            </p:extLst>
          </p:nvPr>
        </p:nvGraphicFramePr>
        <p:xfrm>
          <a:off x="22304044" y="7354531"/>
          <a:ext cx="10120644" cy="448056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5060322">
                  <a:extLst>
                    <a:ext uri="{9D8B030D-6E8A-4147-A177-3AD203B41FA5}">
                      <a16:colId xmlns:a16="http://schemas.microsoft.com/office/drawing/2014/main" val="1941651972"/>
                    </a:ext>
                  </a:extLst>
                </a:gridCol>
                <a:gridCol w="5060322">
                  <a:extLst>
                    <a:ext uri="{9D8B030D-6E8A-4147-A177-3AD203B41FA5}">
                      <a16:colId xmlns:a16="http://schemas.microsoft.com/office/drawing/2014/main" val="3794452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Learning Algorithm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R</a:t>
                      </a:r>
                      <a:r>
                        <a:rPr lang="en-US" sz="4400" baseline="0" dirty="0" smtClean="0"/>
                        <a:t> Square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370531"/>
                  </a:ext>
                </a:extLst>
              </a:tr>
              <a:tr h="69735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Linear Regression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85%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6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Ridge</a:t>
                      </a:r>
                      <a:r>
                        <a:rPr lang="en-US" sz="4400" baseline="0" dirty="0" smtClean="0"/>
                        <a:t> Regression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82%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09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Lasso Regression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86%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49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Elastic Net Regression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76%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945441"/>
                  </a:ext>
                </a:extLst>
              </a:tr>
            </a:tbl>
          </a:graphicData>
        </a:graphic>
      </p:graphicFrame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6547" y="12024359"/>
            <a:ext cx="10118142" cy="9282269"/>
          </a:xfrm>
          <a:prstGeom prst="rect">
            <a:avLst/>
          </a:prstGeom>
        </p:spPr>
      </p:pic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418911"/>
              </p:ext>
            </p:extLst>
          </p:nvPr>
        </p:nvGraphicFramePr>
        <p:xfrm>
          <a:off x="22335166" y="26295698"/>
          <a:ext cx="10058400" cy="15240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94165197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794452228"/>
                    </a:ext>
                  </a:extLst>
                </a:gridCol>
              </a:tblGrid>
              <a:tr h="69735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Decision</a:t>
                      </a:r>
                      <a:r>
                        <a:rPr lang="en-US" sz="4400" baseline="0" dirty="0" smtClean="0"/>
                        <a:t> Tree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99%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69538"/>
                  </a:ext>
                </a:extLst>
              </a:tr>
              <a:tr h="69735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Random Forest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98%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033392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66792"/>
              </p:ext>
            </p:extLst>
          </p:nvPr>
        </p:nvGraphicFramePr>
        <p:xfrm>
          <a:off x="32918402" y="5855151"/>
          <a:ext cx="10229680" cy="592836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557420">
                  <a:extLst>
                    <a:ext uri="{9D8B030D-6E8A-4147-A177-3AD203B41FA5}">
                      <a16:colId xmlns:a16="http://schemas.microsoft.com/office/drawing/2014/main" val="2748755167"/>
                    </a:ext>
                  </a:extLst>
                </a:gridCol>
                <a:gridCol w="2557420">
                  <a:extLst>
                    <a:ext uri="{9D8B030D-6E8A-4147-A177-3AD203B41FA5}">
                      <a16:colId xmlns:a16="http://schemas.microsoft.com/office/drawing/2014/main" val="3814704012"/>
                    </a:ext>
                  </a:extLst>
                </a:gridCol>
                <a:gridCol w="2557420">
                  <a:extLst>
                    <a:ext uri="{9D8B030D-6E8A-4147-A177-3AD203B41FA5}">
                      <a16:colId xmlns:a16="http://schemas.microsoft.com/office/drawing/2014/main" val="1891471670"/>
                    </a:ext>
                  </a:extLst>
                </a:gridCol>
                <a:gridCol w="2557420">
                  <a:extLst>
                    <a:ext uri="{9D8B030D-6E8A-4147-A177-3AD203B41FA5}">
                      <a16:colId xmlns:a16="http://schemas.microsoft.com/office/drawing/2014/main" val="2307179196"/>
                    </a:ext>
                  </a:extLst>
                </a:gridCol>
              </a:tblGrid>
              <a:tr h="4834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>
                          <a:effectLst/>
                        </a:rPr>
                        <a:t>Linear</a:t>
                      </a:r>
                      <a:endParaRPr lang="en-US" sz="2800" b="1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>
                          <a:effectLst/>
                        </a:rPr>
                        <a:t>RBF</a:t>
                      </a:r>
                      <a:endParaRPr lang="en-US" sz="2800" b="1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>
                          <a:effectLst/>
                        </a:rPr>
                        <a:t>Polynomial</a:t>
                      </a:r>
                      <a:endParaRPr lang="en-US" sz="2800" b="1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dirty="0">
                          <a:effectLst/>
                        </a:rPr>
                        <a:t>Sigmoid</a:t>
                      </a:r>
                      <a:endParaRPr lang="en-US" sz="2800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11213287"/>
                  </a:ext>
                </a:extLst>
              </a:tr>
              <a:tr h="13429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>
                          <a:effectLst/>
                        </a:rPr>
                        <a:t>Accuracy is 0.9230769230769231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dirty="0">
                          <a:effectLst/>
                        </a:rPr>
                        <a:t>Accuracy is 0.7972027972027972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>
                          <a:effectLst/>
                        </a:rPr>
                        <a:t>Accuracy is 0.8321678321678322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dirty="0">
                          <a:effectLst/>
                        </a:rPr>
                        <a:t>Accuracy is 0.20279720279720279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268320344"/>
                  </a:ext>
                </a:extLst>
              </a:tr>
              <a:tr h="13429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dirty="0">
                          <a:effectLst/>
                        </a:rPr>
                        <a:t>Precision is 0.9235617323852616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dirty="0">
                          <a:effectLst/>
                        </a:rPr>
                        <a:t>Precision is 0.8094985985674246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dirty="0">
                          <a:effectLst/>
                        </a:rPr>
                        <a:t>Precision is 0.8404354266423232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dirty="0">
                          <a:effectLst/>
                        </a:rPr>
                        <a:t>Precision is 0.14564777327935222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780113683"/>
                  </a:ext>
                </a:extLst>
              </a:tr>
              <a:tr h="13429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>
                          <a:effectLst/>
                        </a:rPr>
                        <a:t>Sensitivity is 0.9230769230769231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>
                          <a:effectLst/>
                        </a:rPr>
                        <a:t>Sensitivity is 0.797202797202797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>
                          <a:effectLst/>
                        </a:rPr>
                        <a:t>Sensitivity is 0.8321678321678322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>
                          <a:effectLst/>
                        </a:rPr>
                        <a:t>Sensitivity is 0.20279720279720279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56849271"/>
                  </a:ext>
                </a:extLst>
              </a:tr>
              <a:tr h="13429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>
                          <a:effectLst/>
                        </a:rPr>
                        <a:t>F1 is 0.9228563567787569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>
                          <a:effectLst/>
                        </a:rPr>
                        <a:t>F1 is 0.7795675084883028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>
                          <a:effectLst/>
                        </a:rPr>
                        <a:t>F1 is 0.8307458507275668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dirty="0">
                          <a:effectLst/>
                        </a:rPr>
                        <a:t>F1 is 0.16863228304875902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457727963"/>
                  </a:ext>
                </a:extLst>
              </a:tr>
            </a:tbl>
          </a:graphicData>
        </a:graphic>
      </p:graphicFrame>
      <p:sp>
        <p:nvSpPr>
          <p:cNvPr id="4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366289" y="28177956"/>
            <a:ext cx="10058400" cy="4355433"/>
          </a:xfrm>
        </p:spPr>
        <p:txBody>
          <a:bodyPr>
            <a:noAutofit/>
          </a:bodyPr>
          <a:lstStyle/>
          <a:p>
            <a:r>
              <a:rPr lang="en-US" sz="4000" dirty="0"/>
              <a:t>Among all kernels Linear kernel having best results followed by polynomial kernel. Also in test evaluation linear and polynomial kernel gave best accuracy values.</a:t>
            </a:r>
          </a:p>
          <a:p>
            <a:r>
              <a:rPr lang="en-US" sz="4000" dirty="0"/>
              <a:t>So overall linear kernel SVM gave best accuracy values.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0693" y="12044972"/>
            <a:ext cx="10325097" cy="4790440"/>
          </a:xfrm>
          <a:prstGeom prst="rect">
            <a:avLst/>
          </a:prstGeom>
        </p:spPr>
      </p:pic>
      <p:sp>
        <p:nvSpPr>
          <p:cNvPr id="5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269400" y="16477338"/>
            <a:ext cx="9974099" cy="5426207"/>
          </a:xfrm>
        </p:spPr>
        <p:txBody>
          <a:bodyPr>
            <a:noAutofit/>
          </a:bodyPr>
          <a:lstStyle/>
          <a:p>
            <a:r>
              <a:rPr lang="en-US" sz="4800" dirty="0" smtClean="0"/>
              <a:t>After rechecking the correlation for clustering, found car weight and engine size are most correlated features through PCA. Got 6 clusters.</a:t>
            </a:r>
          </a:p>
          <a:p>
            <a:r>
              <a:rPr lang="en-US" sz="4800" dirty="0" smtClean="0"/>
              <a:t>There are 13 outliners which are removed using local outliner detector by which we got 21% AMSE –linear Reg.</a:t>
            </a:r>
          </a:p>
          <a:p>
            <a:endParaRPr lang="en-US" sz="4800" dirty="0"/>
          </a:p>
        </p:txBody>
      </p:sp>
      <p:sp>
        <p:nvSpPr>
          <p:cNvPr id="54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33269237" y="21984030"/>
            <a:ext cx="9974262" cy="977989"/>
          </a:xfrm>
        </p:spPr>
        <p:txBody>
          <a:bodyPr>
            <a:normAutofit/>
          </a:bodyPr>
          <a:lstStyle/>
          <a:p>
            <a:r>
              <a:rPr lang="en-US" sz="6000" dirty="0"/>
              <a:t>Future Work</a:t>
            </a:r>
          </a:p>
        </p:txBody>
      </p:sp>
      <p:sp>
        <p:nvSpPr>
          <p:cNvPr id="55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33311305" y="27265035"/>
            <a:ext cx="9974262" cy="1217612"/>
          </a:xfrm>
        </p:spPr>
        <p:txBody>
          <a:bodyPr>
            <a:normAutofit/>
          </a:bodyPr>
          <a:lstStyle/>
          <a:p>
            <a:r>
              <a:rPr lang="en-US" sz="6000" dirty="0" smtClean="0"/>
              <a:t>References</a:t>
            </a:r>
            <a:endParaRPr lang="en-US" sz="6000" dirty="0"/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33269236" y="23122992"/>
            <a:ext cx="9974263" cy="4061557"/>
          </a:xfrm>
        </p:spPr>
        <p:txBody>
          <a:bodyPr>
            <a:normAutofit fontScale="92500"/>
          </a:bodyPr>
          <a:lstStyle/>
          <a:p>
            <a:r>
              <a:rPr lang="en-US" dirty="0"/>
              <a:t>We plan to utilize </a:t>
            </a:r>
            <a:r>
              <a:rPr lang="en-US" dirty="0" smtClean="0"/>
              <a:t>Artificial </a:t>
            </a:r>
            <a:r>
              <a:rPr lang="en-US" dirty="0"/>
              <a:t>Neural Networks to improve our prediction performance while avoiding overfitting. In addition to this, we shall tune Decision-Tree parameters like the number of trees, depth, etc. and sub-sample </a:t>
            </a:r>
            <a:r>
              <a:rPr lang="en-US" dirty="0" smtClean="0"/>
              <a:t>data points</a:t>
            </a:r>
            <a:r>
              <a:rPr lang="en-US" dirty="0"/>
              <a:t>.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269236" y="28563133"/>
            <a:ext cx="10058400" cy="3916112"/>
          </a:xfrm>
        </p:spPr>
        <p:txBody>
          <a:bodyPr>
            <a:noAutofit/>
          </a:bodyPr>
          <a:lstStyle/>
          <a:p>
            <a:pPr marL="742950" indent="-742950">
              <a:buAutoNum type="arabicPeriod"/>
            </a:pPr>
            <a:r>
              <a:rPr lang="en-US" sz="4000" dirty="0" smtClean="0">
                <a:hlinkClick r:id="rId6"/>
              </a:rPr>
              <a:t>https</a:t>
            </a:r>
            <a:r>
              <a:rPr lang="en-US" sz="4000" dirty="0">
                <a:hlinkClick r:id="rId6"/>
              </a:rPr>
              <a:t>://</a:t>
            </a:r>
            <a:r>
              <a:rPr lang="en-US" sz="4000" dirty="0" smtClean="0">
                <a:hlinkClick r:id="rId6"/>
              </a:rPr>
              <a:t>www.kaggle.com/hellbuoy/car-price-prediction</a:t>
            </a:r>
            <a:endParaRPr lang="en-US" sz="4000" dirty="0" smtClean="0"/>
          </a:p>
          <a:p>
            <a:r>
              <a:rPr lang="en-US" sz="4000" dirty="0"/>
              <a:t>2. N. </a:t>
            </a:r>
            <a:r>
              <a:rPr lang="en-US" sz="4000" dirty="0" err="1"/>
              <a:t>Monburinon</a:t>
            </a:r>
            <a:r>
              <a:rPr lang="en-US" sz="4000" dirty="0"/>
              <a:t> et al "Prediction of prices for used car by using regression models," ICBIR 2018, Bangkok, 2018, pp. 115-119</a:t>
            </a:r>
            <a:r>
              <a:rPr lang="en-US" sz="4000" dirty="0" smtClean="0"/>
              <a:t>.</a:t>
            </a:r>
          </a:p>
          <a:p>
            <a:endParaRPr lang="en-US" sz="4000" dirty="0"/>
          </a:p>
        </p:txBody>
      </p:sp>
      <p:pic>
        <p:nvPicPr>
          <p:cNvPr id="1026" name="Picture 2" descr="Python Machine Learning Logo - Quantum Comput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99" y="794134"/>
            <a:ext cx="57340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41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mple_poster (1).pptx" id="{4BD321A6-9FDD-459F-8067-18B148F0300C}" vid="{581D3979-40A4-49B3-BC9B-324F9970F0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</Template>
  <TotalTime>6</TotalTime>
  <Words>693</Words>
  <Application>Microsoft Office PowerPoint</Application>
  <PresentationFormat>Custom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Helvetica</vt:lpstr>
      <vt:lpstr>Office Theme</vt:lpstr>
      <vt:lpstr>Car Price Prediction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Prediction</dc:title>
  <dc:creator>Chitipolu,Sri Sudheera</dc:creator>
  <cp:lastModifiedBy>Chitipolu,Sri Sudheera</cp:lastModifiedBy>
  <cp:revision>1</cp:revision>
  <dcterms:created xsi:type="dcterms:W3CDTF">2021-04-27T04:24:25Z</dcterms:created>
  <dcterms:modified xsi:type="dcterms:W3CDTF">2021-04-27T04:30:46Z</dcterms:modified>
</cp:coreProperties>
</file>