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7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 d="100"/>
          <a:sy n="10" d="100"/>
        </p:scale>
        <p:origin x="1860" y="47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B6D5E66F-9009-47ED-BB8E-E6EE944B4014}"/>
              </a:ext>
            </a:extLst>
          </p:cNvPr>
          <p:cNvSpPr>
            <a:spLocks noGrp="1"/>
          </p:cNvSpPr>
          <p:nvPr>
            <p:ph type="body" sz="quarter" idx="10" hasCustomPrompt="1"/>
          </p:nvPr>
        </p:nvSpPr>
        <p:spPr>
          <a:xfrm>
            <a:off x="914400" y="7543800"/>
            <a:ext cx="10058400" cy="8686800"/>
          </a:xfrm>
          <a:solidFill>
            <a:schemeClr val="bg1">
              <a:alpha val="70000"/>
            </a:schemeClr>
          </a:solidFill>
          <a:effectLst>
            <a:softEdge rad="101600"/>
          </a:effectLst>
          <a:scene3d>
            <a:camera prst="orthographicFront"/>
            <a:lightRig rig="threePt" dir="t"/>
          </a:scene3d>
          <a:sp3d prstMaterial="matte">
            <a:bevelT prst="relaxedInset"/>
          </a:sp3d>
        </p:spPr>
        <p:txBody>
          <a:bodyPr>
            <a:noAutofit/>
          </a:bodyPr>
          <a:lstStyle>
            <a:lvl1pPr marL="0" indent="0">
              <a:buFont typeface="Arial" panose="020B0604020202020204" pitchFamily="34" charset="0"/>
              <a:buNone/>
              <a:defRPr sz="5800">
                <a:latin typeface="+mn-lt"/>
              </a:defRPr>
            </a:lvl1pPr>
          </a:lstStyle>
          <a:p>
            <a:pPr lvl="0"/>
            <a:r>
              <a:rPr lang="en-US" dirty="0"/>
              <a:t>For the ML Project for Spring 2021 I held the question of if and how Obesity is affected by the Wealth and Population in the area. The source dataset I pulled is: https://www.kaggle.com/annedunn/obesity-and-gdp-rates-from-50-states-in-20142017. This covers all 50 states from 2014-2017.</a:t>
            </a:r>
          </a:p>
        </p:txBody>
      </p:sp>
      <p:sp>
        <p:nvSpPr>
          <p:cNvPr id="22" name="Text Placeholder 15">
            <a:extLst>
              <a:ext uri="{FF2B5EF4-FFF2-40B4-BE49-F238E27FC236}">
                <a16:creationId xmlns:a16="http://schemas.microsoft.com/office/drawing/2014/main" id="{11ECAA6F-8BF8-47E6-822C-3181D97DA5A4}"/>
              </a:ext>
            </a:extLst>
          </p:cNvPr>
          <p:cNvSpPr>
            <a:spLocks noGrp="1"/>
          </p:cNvSpPr>
          <p:nvPr>
            <p:ph type="body" sz="quarter" idx="12" hasCustomPrompt="1"/>
          </p:nvPr>
        </p:nvSpPr>
        <p:spPr>
          <a:xfrm>
            <a:off x="32918400" y="7543800"/>
            <a:ext cx="10058400" cy="19431000"/>
          </a:xfrm>
          <a:solidFill>
            <a:schemeClr val="bg1">
              <a:alpha val="70000"/>
            </a:schemeClr>
          </a:solidFill>
          <a:effectLst>
            <a:softEdge rad="101600"/>
          </a:effectLst>
          <a:scene3d>
            <a:camera prst="orthographicFront"/>
            <a:lightRig rig="threePt" dir="t"/>
          </a:scene3d>
          <a:sp3d prstMaterial="matte">
            <a:bevelT prst="relaxedInset"/>
          </a:sp3d>
        </p:spPr>
        <p:txBody>
          <a:bodyPr>
            <a:normAutofit/>
          </a:bodyPr>
          <a:lstStyle>
            <a:lvl1pPr marL="0" indent="0">
              <a:buFont typeface="Arial" panose="020B0604020202020204" pitchFamily="34" charset="0"/>
              <a:buNone/>
              <a:defRPr sz="4700" i="0">
                <a:latin typeface="+mn-lt"/>
              </a:defRPr>
            </a:lvl1pPr>
          </a:lstStyle>
          <a:p>
            <a:pPr lvl="0"/>
            <a:r>
              <a:rPr lang="en-US" dirty="0"/>
              <a:t>The main thing to be pulled from this exploration is when it comes to one’s health, wealth does not affect it massively. The govt. and community are able to help GDP growth without consequences from the health and obesity of individuals. As wealth is not a factor there may be another leading cause to the rise in Obesity whether it is fast food restaurants or their area of living (urban/rural) but from these results we can take out money and overall wealth as shown from the DT, </a:t>
            </a:r>
            <a:r>
              <a:rPr lang="en-US" dirty="0" err="1"/>
              <a:t>Kmeans</a:t>
            </a:r>
            <a:r>
              <a:rPr lang="en-US" dirty="0"/>
              <a:t>, and SVC.</a:t>
            </a:r>
          </a:p>
        </p:txBody>
      </p:sp>
      <p:sp>
        <p:nvSpPr>
          <p:cNvPr id="28" name="Text Placeholder 15">
            <a:extLst>
              <a:ext uri="{FF2B5EF4-FFF2-40B4-BE49-F238E27FC236}">
                <a16:creationId xmlns:a16="http://schemas.microsoft.com/office/drawing/2014/main" id="{74161529-3307-4BDF-8138-E78B39B4B615}"/>
              </a:ext>
            </a:extLst>
          </p:cNvPr>
          <p:cNvSpPr>
            <a:spLocks noGrp="1"/>
          </p:cNvSpPr>
          <p:nvPr>
            <p:ph type="body" sz="quarter" idx="18" hasCustomPrompt="1"/>
          </p:nvPr>
        </p:nvSpPr>
        <p:spPr>
          <a:xfrm>
            <a:off x="11887200" y="8001000"/>
            <a:ext cx="20116800" cy="19431000"/>
          </a:xfrm>
          <a:solidFill>
            <a:schemeClr val="bg1">
              <a:alpha val="70000"/>
            </a:schemeClr>
          </a:solidFill>
          <a:effectLst>
            <a:glow rad="101600">
              <a:srgbClr val="006747">
                <a:alpha val="40000"/>
              </a:srgbClr>
            </a:glow>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4800">
                <a:latin typeface="+mn-lt"/>
              </a:defRPr>
            </a:lvl1pPr>
          </a:lstStyle>
          <a:p>
            <a:pPr lvl="0"/>
            <a:r>
              <a:rPr lang="en-US" dirty="0"/>
              <a:t>With running data over the linear regression I had </a:t>
            </a:r>
            <a:r>
              <a:rPr lang="en-US" dirty="0" err="1"/>
              <a:t>Avg.Income</a:t>
            </a:r>
            <a:r>
              <a:rPr lang="en-US" dirty="0"/>
              <a:t>, </a:t>
            </a:r>
            <a:r>
              <a:rPr lang="en-US" dirty="0" err="1"/>
              <a:t>Pov.Rate</a:t>
            </a:r>
            <a:r>
              <a:rPr lang="en-US" dirty="0"/>
              <a:t> for x and </a:t>
            </a:r>
            <a:r>
              <a:rPr lang="en-US" dirty="0" err="1"/>
              <a:t>Adult.Obesity</a:t>
            </a:r>
            <a:r>
              <a:rPr lang="en-US" dirty="0"/>
              <a:t> for y. There were issues running through the train set ,with it split 85/15 earlier, which produced an R2 score of .30 and .37. However, the test set produced .74 for R2 with a drastic increase. </a:t>
            </a:r>
          </a:p>
          <a:p>
            <a:pPr lvl="0"/>
            <a:endParaRPr lang="en-US" dirty="0"/>
          </a:p>
          <a:p>
            <a:pPr lvl="0"/>
            <a:endParaRPr lang="en-US" dirty="0"/>
          </a:p>
          <a:p>
            <a:pPr lvl="0"/>
            <a:r>
              <a:rPr lang="en-US" dirty="0"/>
              <a:t>Under classification, there were also multiple issues that came into play. Had </a:t>
            </a:r>
            <a:r>
              <a:rPr lang="en-US" dirty="0" err="1"/>
              <a:t>Avg.Income</a:t>
            </a:r>
            <a:r>
              <a:rPr lang="en-US" dirty="0"/>
              <a:t>, </a:t>
            </a:r>
            <a:r>
              <a:rPr lang="en-US" dirty="0" err="1"/>
              <a:t>Pov.Rate</a:t>
            </a:r>
            <a:r>
              <a:rPr lang="en-US" dirty="0"/>
              <a:t> for x again but </a:t>
            </a:r>
            <a:r>
              <a:rPr lang="en-US" dirty="0" err="1"/>
              <a:t>Adult.Obesity.Percent</a:t>
            </a:r>
            <a:r>
              <a:rPr lang="en-US" dirty="0"/>
              <a:t> for y. The common problem of overfitting struck my project for the DT however with a Linear SVC poor results came through with the matrix with accuracy at .207 and f1 at .127 for training. DT for test led accuracy to .15 and f1 to .135 where the Linear SVC test had accuracy at .066 and f1 at .035 which shows no correlation.</a:t>
            </a:r>
          </a:p>
          <a:p>
            <a:pPr lvl="0"/>
            <a:endParaRPr lang="en-US" dirty="0"/>
          </a:p>
        </p:txBody>
      </p:sp>
      <p:sp>
        <p:nvSpPr>
          <p:cNvPr id="2" name="Title 1"/>
          <p:cNvSpPr>
            <a:spLocks noGrp="1"/>
          </p:cNvSpPr>
          <p:nvPr>
            <p:ph type="ctrTitle" hasCustomPrompt="1"/>
          </p:nvPr>
        </p:nvSpPr>
        <p:spPr>
          <a:xfrm>
            <a:off x="4946904" y="2179443"/>
            <a:ext cx="33997392" cy="1050373"/>
          </a:xfrm>
        </p:spPr>
        <p:txBody>
          <a:bodyPr anchor="ctr" anchorCtr="0">
            <a:normAutofit/>
          </a:bodyPr>
          <a:lstStyle>
            <a:lvl1pPr algn="ctr">
              <a:defRPr sz="9600">
                <a:solidFill>
                  <a:schemeClr val="bg1"/>
                </a:solidFill>
              </a:defRPr>
            </a:lvl1pPr>
          </a:lstStyle>
          <a:p>
            <a:r>
              <a:rPr lang="en-US" dirty="0"/>
              <a:t>The Rate of Obesity and Wealth Distribution/Growth</a:t>
            </a:r>
            <a:br>
              <a:rPr lang="en-US" dirty="0"/>
            </a:br>
            <a:endParaRPr lang="en-US" dirty="0"/>
          </a:p>
        </p:txBody>
      </p:sp>
      <p:sp>
        <p:nvSpPr>
          <p:cNvPr id="20" name="Text Placeholder 19">
            <a:extLst>
              <a:ext uri="{FF2B5EF4-FFF2-40B4-BE49-F238E27FC236}">
                <a16:creationId xmlns:a16="http://schemas.microsoft.com/office/drawing/2014/main" id="{6176E7FB-5EE2-4130-8605-3413E722BE9F}"/>
              </a:ext>
            </a:extLst>
          </p:cNvPr>
          <p:cNvSpPr>
            <a:spLocks noGrp="1"/>
          </p:cNvSpPr>
          <p:nvPr>
            <p:ph type="body" sz="quarter" idx="11" hasCustomPrompt="1"/>
          </p:nvPr>
        </p:nvSpPr>
        <p:spPr>
          <a:xfrm>
            <a:off x="914400" y="6400800"/>
            <a:ext cx="100584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Intro/Goals</a:t>
            </a:r>
          </a:p>
        </p:txBody>
      </p:sp>
      <p:sp>
        <p:nvSpPr>
          <p:cNvPr id="23" name="Text Placeholder 19">
            <a:extLst>
              <a:ext uri="{FF2B5EF4-FFF2-40B4-BE49-F238E27FC236}">
                <a16:creationId xmlns:a16="http://schemas.microsoft.com/office/drawing/2014/main" id="{F4F2A96E-4378-4CF0-B899-C10E83F2ECE8}"/>
              </a:ext>
            </a:extLst>
          </p:cNvPr>
          <p:cNvSpPr>
            <a:spLocks noGrp="1"/>
          </p:cNvSpPr>
          <p:nvPr>
            <p:ph type="body" sz="quarter" idx="13" hasCustomPrompt="1"/>
          </p:nvPr>
        </p:nvSpPr>
        <p:spPr>
          <a:xfrm>
            <a:off x="32918400" y="6400800"/>
            <a:ext cx="100584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Narrative</a:t>
            </a:r>
          </a:p>
        </p:txBody>
      </p:sp>
      <p:sp>
        <p:nvSpPr>
          <p:cNvPr id="24" name="Text Placeholder 15">
            <a:extLst>
              <a:ext uri="{FF2B5EF4-FFF2-40B4-BE49-F238E27FC236}">
                <a16:creationId xmlns:a16="http://schemas.microsoft.com/office/drawing/2014/main" id="{CD32646F-4A35-470F-AFA8-9E40AB71E4D4}"/>
              </a:ext>
            </a:extLst>
          </p:cNvPr>
          <p:cNvSpPr>
            <a:spLocks noGrp="1"/>
          </p:cNvSpPr>
          <p:nvPr>
            <p:ph type="body" sz="quarter" idx="14" hasCustomPrompt="1"/>
          </p:nvPr>
        </p:nvSpPr>
        <p:spPr>
          <a:xfrm>
            <a:off x="914400" y="18288000"/>
            <a:ext cx="10058400" cy="8686800"/>
          </a:xfrm>
          <a:solidFill>
            <a:schemeClr val="bg1">
              <a:alpha val="70000"/>
            </a:schemeClr>
          </a:solidFill>
          <a:effectLst>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6600">
                <a:latin typeface="+mn-lt"/>
              </a:defRPr>
            </a:lvl1pPr>
          </a:lstStyle>
          <a:p>
            <a:pPr lvl="0"/>
            <a:r>
              <a:rPr lang="en-US" dirty="0"/>
              <a:t>The primary features used from the dataset are:</a:t>
            </a:r>
          </a:p>
          <a:p>
            <a:pPr lvl="0"/>
            <a:r>
              <a:rPr lang="en-US" dirty="0" err="1"/>
              <a:t>Average.Income</a:t>
            </a:r>
            <a:r>
              <a:rPr lang="en-US" dirty="0"/>
              <a:t> (State year) </a:t>
            </a:r>
            <a:r>
              <a:rPr lang="en-US" dirty="0" err="1"/>
              <a:t>Real.GDP.Growth</a:t>
            </a:r>
            <a:r>
              <a:rPr lang="en-US" dirty="0"/>
              <a:t> (State year) </a:t>
            </a:r>
            <a:r>
              <a:rPr lang="en-US" dirty="0" err="1"/>
              <a:t>Adult.Obesity</a:t>
            </a:r>
            <a:r>
              <a:rPr lang="en-US" dirty="0"/>
              <a:t> (Pop. State in y)   </a:t>
            </a:r>
            <a:r>
              <a:rPr lang="en-US" dirty="0" err="1"/>
              <a:t>Poverty.Rate</a:t>
            </a:r>
            <a:r>
              <a:rPr lang="en-US" dirty="0"/>
              <a:t> (Growth in year) </a:t>
            </a:r>
            <a:r>
              <a:rPr lang="en-US" dirty="0" err="1"/>
              <a:t>Adult.Obesity.Percent</a:t>
            </a:r>
            <a:r>
              <a:rPr lang="en-US" dirty="0"/>
              <a:t> – Mine</a:t>
            </a:r>
          </a:p>
          <a:p>
            <a:pPr lvl="0"/>
            <a:endParaRPr lang="en-US" dirty="0"/>
          </a:p>
        </p:txBody>
      </p:sp>
      <p:sp>
        <p:nvSpPr>
          <p:cNvPr id="25" name="Text Placeholder 19">
            <a:extLst>
              <a:ext uri="{FF2B5EF4-FFF2-40B4-BE49-F238E27FC236}">
                <a16:creationId xmlns:a16="http://schemas.microsoft.com/office/drawing/2014/main" id="{7606CCBB-CB88-413D-A464-22C730DB7423}"/>
              </a:ext>
            </a:extLst>
          </p:cNvPr>
          <p:cNvSpPr>
            <a:spLocks noGrp="1"/>
          </p:cNvSpPr>
          <p:nvPr>
            <p:ph type="body" sz="quarter" idx="15" hasCustomPrompt="1"/>
          </p:nvPr>
        </p:nvSpPr>
        <p:spPr>
          <a:xfrm>
            <a:off x="914400" y="17145000"/>
            <a:ext cx="100584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Dataset Features</a:t>
            </a:r>
          </a:p>
        </p:txBody>
      </p:sp>
      <p:sp>
        <p:nvSpPr>
          <p:cNvPr id="26" name="Text Placeholder 15">
            <a:extLst>
              <a:ext uri="{FF2B5EF4-FFF2-40B4-BE49-F238E27FC236}">
                <a16:creationId xmlns:a16="http://schemas.microsoft.com/office/drawing/2014/main" id="{A3DED52D-79A8-4AA3-AA78-01A5C4BA7524}"/>
              </a:ext>
            </a:extLst>
          </p:cNvPr>
          <p:cNvSpPr>
            <a:spLocks noGrp="1"/>
          </p:cNvSpPr>
          <p:nvPr>
            <p:ph type="body" sz="quarter" idx="16" hasCustomPrompt="1"/>
          </p:nvPr>
        </p:nvSpPr>
        <p:spPr>
          <a:xfrm>
            <a:off x="914400" y="29032200"/>
            <a:ext cx="20574000" cy="2971800"/>
          </a:xfrm>
          <a:solidFill>
            <a:schemeClr val="bg1">
              <a:alpha val="70000"/>
            </a:schemeClr>
          </a:solidFill>
          <a:effectLst>
            <a:softEdge rad="101600"/>
          </a:effectLst>
          <a:scene3d>
            <a:camera prst="orthographicFront"/>
            <a:lightRig rig="threePt" dir="t"/>
          </a:scene3d>
          <a:sp3d prstMaterial="matte">
            <a:bevelT prst="relaxedInset"/>
          </a:sp3d>
        </p:spPr>
        <p:txBody>
          <a:bodyPr>
            <a:normAutofit/>
          </a:bodyPr>
          <a:lstStyle>
            <a:lvl1pPr marL="0" indent="0">
              <a:buFont typeface="Arial" panose="020B0604020202020204" pitchFamily="34" charset="0"/>
              <a:buNone/>
              <a:defRPr sz="5400">
                <a:latin typeface="+mn-lt"/>
              </a:defRPr>
            </a:lvl1pPr>
          </a:lstStyle>
          <a:p>
            <a:pPr lvl="0"/>
            <a:r>
              <a:rPr lang="en-US" dirty="0"/>
              <a:t>Took out 3 features to help the run speed. They were copies of other features with *100 at the end. Used an RF later on </a:t>
            </a:r>
            <a:r>
              <a:rPr lang="en-US" dirty="0" err="1"/>
              <a:t>Avg.Income</a:t>
            </a:r>
            <a:r>
              <a:rPr lang="en-US" dirty="0"/>
              <a:t>, </a:t>
            </a:r>
            <a:r>
              <a:rPr lang="en-US" dirty="0" err="1"/>
              <a:t>Pov.Rate</a:t>
            </a:r>
            <a:r>
              <a:rPr lang="en-US" dirty="0"/>
              <a:t> – x; and </a:t>
            </a:r>
            <a:r>
              <a:rPr lang="en-US" dirty="0" err="1"/>
              <a:t>Real.GDP.Growth</a:t>
            </a:r>
            <a:r>
              <a:rPr lang="en-US" dirty="0"/>
              <a:t> – y; which produced some interesting results of having 0 for all values with acc, f1, prec., and </a:t>
            </a:r>
            <a:r>
              <a:rPr lang="en-US" dirty="0" err="1"/>
              <a:t>sens.</a:t>
            </a:r>
            <a:r>
              <a:rPr lang="en-US" dirty="0"/>
              <a:t> But with perfect matrix.</a:t>
            </a:r>
          </a:p>
        </p:txBody>
      </p:sp>
      <p:sp>
        <p:nvSpPr>
          <p:cNvPr id="27" name="Text Placeholder 19">
            <a:extLst>
              <a:ext uri="{FF2B5EF4-FFF2-40B4-BE49-F238E27FC236}">
                <a16:creationId xmlns:a16="http://schemas.microsoft.com/office/drawing/2014/main" id="{B4E0C4AA-0531-4C45-BA36-9C088D53B259}"/>
              </a:ext>
            </a:extLst>
          </p:cNvPr>
          <p:cNvSpPr>
            <a:spLocks noGrp="1"/>
          </p:cNvSpPr>
          <p:nvPr>
            <p:ph type="body" sz="quarter" idx="17" hasCustomPrompt="1"/>
          </p:nvPr>
        </p:nvSpPr>
        <p:spPr>
          <a:xfrm>
            <a:off x="914400" y="27889200"/>
            <a:ext cx="205740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Cleaning and Dimension Reduction</a:t>
            </a:r>
          </a:p>
        </p:txBody>
      </p:sp>
      <p:sp>
        <p:nvSpPr>
          <p:cNvPr id="29" name="Text Placeholder 19">
            <a:extLst>
              <a:ext uri="{FF2B5EF4-FFF2-40B4-BE49-F238E27FC236}">
                <a16:creationId xmlns:a16="http://schemas.microsoft.com/office/drawing/2014/main" id="{D97286D3-0DCF-458A-BC3C-E861081AAD52}"/>
              </a:ext>
            </a:extLst>
          </p:cNvPr>
          <p:cNvSpPr>
            <a:spLocks noGrp="1"/>
          </p:cNvSpPr>
          <p:nvPr>
            <p:ph type="body" sz="quarter" idx="19" hasCustomPrompt="1"/>
          </p:nvPr>
        </p:nvSpPr>
        <p:spPr>
          <a:xfrm>
            <a:off x="11887200" y="6400800"/>
            <a:ext cx="201168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Exploration of the Data</a:t>
            </a:r>
          </a:p>
        </p:txBody>
      </p:sp>
      <p:sp>
        <p:nvSpPr>
          <p:cNvPr id="30" name="Text Placeholder 15">
            <a:extLst>
              <a:ext uri="{FF2B5EF4-FFF2-40B4-BE49-F238E27FC236}">
                <a16:creationId xmlns:a16="http://schemas.microsoft.com/office/drawing/2014/main" id="{445B09A0-E4B9-499C-AAD0-CFD28A9E7B55}"/>
              </a:ext>
            </a:extLst>
          </p:cNvPr>
          <p:cNvSpPr>
            <a:spLocks noGrp="1"/>
          </p:cNvSpPr>
          <p:nvPr>
            <p:ph type="body" sz="quarter" idx="20" hasCustomPrompt="1"/>
          </p:nvPr>
        </p:nvSpPr>
        <p:spPr>
          <a:xfrm>
            <a:off x="32918400" y="29032200"/>
            <a:ext cx="10058400" cy="2971800"/>
          </a:xfrm>
          <a:solidFill>
            <a:schemeClr val="bg1">
              <a:alpha val="70000"/>
            </a:schemeClr>
          </a:solidFill>
          <a:effectLst>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4800">
                <a:latin typeface="+mn-lt"/>
              </a:defRPr>
            </a:lvl1pPr>
          </a:lstStyle>
          <a:p>
            <a:pPr lvl="0"/>
            <a:r>
              <a:rPr lang="en-US" dirty="0"/>
              <a:t>As mentioned before with the models and graphs used through this project it has shown there to be no relation of wealth and Obesity whatsoever.</a:t>
            </a:r>
          </a:p>
          <a:p>
            <a:pPr lvl="0"/>
            <a:endParaRPr lang="en-US" dirty="0"/>
          </a:p>
        </p:txBody>
      </p:sp>
      <p:sp>
        <p:nvSpPr>
          <p:cNvPr id="31" name="Text Placeholder 19">
            <a:extLst>
              <a:ext uri="{FF2B5EF4-FFF2-40B4-BE49-F238E27FC236}">
                <a16:creationId xmlns:a16="http://schemas.microsoft.com/office/drawing/2014/main" id="{B6D57FAF-8E5A-4883-A160-305F7FDE5D17}"/>
              </a:ext>
            </a:extLst>
          </p:cNvPr>
          <p:cNvSpPr>
            <a:spLocks noGrp="1"/>
          </p:cNvSpPr>
          <p:nvPr>
            <p:ph type="body" sz="quarter" idx="21" hasCustomPrompt="1"/>
          </p:nvPr>
        </p:nvSpPr>
        <p:spPr>
          <a:xfrm>
            <a:off x="32918400" y="27889200"/>
            <a:ext cx="100584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Analysis</a:t>
            </a:r>
          </a:p>
        </p:txBody>
      </p:sp>
      <p:sp>
        <p:nvSpPr>
          <p:cNvPr id="32" name="Text Placeholder 15">
            <a:extLst>
              <a:ext uri="{FF2B5EF4-FFF2-40B4-BE49-F238E27FC236}">
                <a16:creationId xmlns:a16="http://schemas.microsoft.com/office/drawing/2014/main" id="{C7A5DCD1-D6DC-42D4-A4EE-2B1EE7DCCACF}"/>
              </a:ext>
            </a:extLst>
          </p:cNvPr>
          <p:cNvSpPr>
            <a:spLocks noGrp="1"/>
          </p:cNvSpPr>
          <p:nvPr>
            <p:ph type="body" sz="quarter" idx="22" hasCustomPrompt="1"/>
          </p:nvPr>
        </p:nvSpPr>
        <p:spPr>
          <a:xfrm>
            <a:off x="22402800" y="29032200"/>
            <a:ext cx="9601200" cy="2971800"/>
          </a:xfrm>
          <a:solidFill>
            <a:schemeClr val="bg1">
              <a:alpha val="70000"/>
            </a:schemeClr>
          </a:solidFill>
          <a:effectLst>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6600">
                <a:latin typeface="+mn-lt"/>
              </a:defRPr>
            </a:lvl1pPr>
          </a:lstStyle>
          <a:p>
            <a:pPr lvl="0"/>
            <a:r>
              <a:rPr lang="en-US" dirty="0"/>
              <a:t>Dimension reduction needs to be relooked and to also find new potential causes.</a:t>
            </a:r>
          </a:p>
        </p:txBody>
      </p:sp>
      <p:sp>
        <p:nvSpPr>
          <p:cNvPr id="33" name="Text Placeholder 19">
            <a:extLst>
              <a:ext uri="{FF2B5EF4-FFF2-40B4-BE49-F238E27FC236}">
                <a16:creationId xmlns:a16="http://schemas.microsoft.com/office/drawing/2014/main" id="{D9C3A5D8-588C-42C1-9AAC-5510B78A1128}"/>
              </a:ext>
            </a:extLst>
          </p:cNvPr>
          <p:cNvSpPr>
            <a:spLocks noGrp="1"/>
          </p:cNvSpPr>
          <p:nvPr>
            <p:ph type="body" sz="quarter" idx="23" hasCustomPrompt="1"/>
          </p:nvPr>
        </p:nvSpPr>
        <p:spPr>
          <a:xfrm>
            <a:off x="22402800" y="27889200"/>
            <a:ext cx="96012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Future Directions</a:t>
            </a:r>
          </a:p>
        </p:txBody>
      </p:sp>
      <p:pic>
        <p:nvPicPr>
          <p:cNvPr id="1030" name="Picture 6" descr="https://www.nwmissouri.edu/marketing/images/design/logos/N60-2Stack-W.png">
            <a:extLst>
              <a:ext uri="{FF2B5EF4-FFF2-40B4-BE49-F238E27FC236}">
                <a16:creationId xmlns:a16="http://schemas.microsoft.com/office/drawing/2014/main" id="{50547536-0CA8-4774-955F-78103C8DB4F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456360" y="512064"/>
            <a:ext cx="3920693" cy="4434840"/>
          </a:xfrm>
          <a:prstGeom prst="rect">
            <a:avLst/>
          </a:prstGeom>
          <a:noFill/>
          <a:extLst>
            <a:ext uri="{909E8E84-426E-40DD-AFC4-6F175D3DCCD1}">
              <a14:hiddenFill xmlns:a14="http://schemas.microsoft.com/office/drawing/2010/main">
                <a:solidFill>
                  <a:srgbClr val="FFFFFF"/>
                </a:solidFill>
              </a14:hiddenFill>
            </a:ext>
          </a:extLst>
        </p:spPr>
      </p:pic>
      <p:sp>
        <p:nvSpPr>
          <p:cNvPr id="34" name="Content Placeholder 33">
            <a:extLst>
              <a:ext uri="{FF2B5EF4-FFF2-40B4-BE49-F238E27FC236}">
                <a16:creationId xmlns:a16="http://schemas.microsoft.com/office/drawing/2014/main" id="{8C3ECC03-D912-4EB3-A934-2B129A105359}"/>
              </a:ext>
            </a:extLst>
          </p:cNvPr>
          <p:cNvSpPr>
            <a:spLocks noGrp="1"/>
          </p:cNvSpPr>
          <p:nvPr>
            <p:ph sz="quarter" idx="24" hasCustomPrompt="1"/>
          </p:nvPr>
        </p:nvSpPr>
        <p:spPr>
          <a:xfrm>
            <a:off x="512064" y="512064"/>
            <a:ext cx="3922776" cy="4434840"/>
          </a:xfrm>
        </p:spPr>
        <p:txBody>
          <a:bodyPr>
            <a:noAutofit/>
          </a:bodyPr>
          <a:lstStyle>
            <a:lvl1pPr marL="0" indent="0">
              <a:buNone/>
              <a:defRPr sz="5400">
                <a:solidFill>
                  <a:schemeClr val="bg1"/>
                </a:solidFill>
              </a:defRPr>
            </a:lvl1pPr>
          </a:lstStyle>
          <a:p>
            <a:pPr lvl="0"/>
            <a:r>
              <a:rPr lang="en-US" dirty="0"/>
              <a:t>Add additional appropriate graphic/logo here</a:t>
            </a:r>
          </a:p>
        </p:txBody>
      </p:sp>
      <p:sp>
        <p:nvSpPr>
          <p:cNvPr id="6" name="Text Placeholder 5">
            <a:extLst>
              <a:ext uri="{FF2B5EF4-FFF2-40B4-BE49-F238E27FC236}">
                <a16:creationId xmlns:a16="http://schemas.microsoft.com/office/drawing/2014/main" id="{53F188B7-C6D1-4738-B4EC-BBEFDCC229C9}"/>
              </a:ext>
            </a:extLst>
          </p:cNvPr>
          <p:cNvSpPr>
            <a:spLocks noGrp="1"/>
          </p:cNvSpPr>
          <p:nvPr>
            <p:ph type="body" sz="quarter" idx="25" hasCustomPrompt="1"/>
          </p:nvPr>
        </p:nvSpPr>
        <p:spPr>
          <a:xfrm>
            <a:off x="4946904" y="3380693"/>
            <a:ext cx="33997392" cy="914400"/>
          </a:xfrm>
        </p:spPr>
        <p:txBody>
          <a:bodyPr anchor="ctr" anchorCtr="0"/>
          <a:lstStyle>
            <a:lvl1pPr marL="0" indent="0" algn="ctr">
              <a:lnSpc>
                <a:spcPct val="100000"/>
              </a:lnSpc>
              <a:buNone/>
              <a:defRPr sz="6000">
                <a:solidFill>
                  <a:schemeClr val="bg1"/>
                </a:solidFill>
              </a:defRPr>
            </a:lvl1pPr>
          </a:lstStyle>
          <a:p>
            <a:pPr lvl="0"/>
            <a:r>
              <a:rPr lang="en-US" dirty="0"/>
              <a:t>Phil Lyons</a:t>
            </a:r>
          </a:p>
        </p:txBody>
      </p:sp>
      <p:sp>
        <p:nvSpPr>
          <p:cNvPr id="39" name="Text Placeholder 5">
            <a:extLst>
              <a:ext uri="{FF2B5EF4-FFF2-40B4-BE49-F238E27FC236}">
                <a16:creationId xmlns:a16="http://schemas.microsoft.com/office/drawing/2014/main" id="{BEDC5CEC-772F-4CE6-8FEB-CEB37B70F49D}"/>
              </a:ext>
            </a:extLst>
          </p:cNvPr>
          <p:cNvSpPr>
            <a:spLocks noGrp="1"/>
          </p:cNvSpPr>
          <p:nvPr>
            <p:ph type="body" sz="quarter" idx="26" hasCustomPrompt="1"/>
          </p:nvPr>
        </p:nvSpPr>
        <p:spPr>
          <a:xfrm>
            <a:off x="4946904" y="4404422"/>
            <a:ext cx="33997392" cy="914400"/>
          </a:xfrm>
        </p:spPr>
        <p:txBody>
          <a:bodyPr anchor="ctr" anchorCtr="0"/>
          <a:lstStyle>
            <a:lvl1pPr marL="0" indent="0" algn="ctr">
              <a:lnSpc>
                <a:spcPct val="100000"/>
              </a:lnSpc>
              <a:buNone/>
              <a:defRPr sz="6000">
                <a:solidFill>
                  <a:schemeClr val="bg1"/>
                </a:solidFill>
              </a:defRPr>
            </a:lvl1pPr>
          </a:lstStyle>
          <a:p>
            <a:pPr lvl="0"/>
            <a:r>
              <a:rPr lang="en-US" dirty="0"/>
              <a:t>Machine Learning, Comp. Sci. - NWMSU</a:t>
            </a:r>
          </a:p>
        </p:txBody>
      </p:sp>
      <p:pic>
        <p:nvPicPr>
          <p:cNvPr id="4" name="Picture 3" descr="Text&#10;&#10;Description automatically generated">
            <a:extLst>
              <a:ext uri="{FF2B5EF4-FFF2-40B4-BE49-F238E27FC236}">
                <a16:creationId xmlns:a16="http://schemas.microsoft.com/office/drawing/2014/main" id="{5693A597-4E9B-4982-88B2-7C128911E6F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2402800" y="11089868"/>
            <a:ext cx="7832413" cy="2171718"/>
          </a:xfrm>
          <a:prstGeom prst="rect">
            <a:avLst/>
          </a:prstGeom>
        </p:spPr>
      </p:pic>
      <p:pic>
        <p:nvPicPr>
          <p:cNvPr id="7" name="Picture 6" descr="Text&#10;&#10;Description automatically generated">
            <a:extLst>
              <a:ext uri="{FF2B5EF4-FFF2-40B4-BE49-F238E27FC236}">
                <a16:creationId xmlns:a16="http://schemas.microsoft.com/office/drawing/2014/main" id="{1526F647-8869-4E7F-B7DC-F8805DBE0BD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2349896" y="11089868"/>
            <a:ext cx="7835628" cy="2171718"/>
          </a:xfrm>
          <a:prstGeom prst="rect">
            <a:avLst/>
          </a:prstGeom>
        </p:spPr>
      </p:pic>
      <p:pic>
        <p:nvPicPr>
          <p:cNvPr id="9" name="Picture 8" descr="Background pattern&#10;&#10;Description automatically generated">
            <a:extLst>
              <a:ext uri="{FF2B5EF4-FFF2-40B4-BE49-F238E27FC236}">
                <a16:creationId xmlns:a16="http://schemas.microsoft.com/office/drawing/2014/main" id="{B3A55DA4-03DA-4481-92C1-5C02919BC57F}"/>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2772314" y="19012212"/>
            <a:ext cx="8334331" cy="6787982"/>
          </a:xfrm>
          <a:prstGeom prst="rect">
            <a:avLst/>
          </a:prstGeom>
        </p:spPr>
      </p:pic>
      <p:pic>
        <p:nvPicPr>
          <p:cNvPr id="11" name="Picture 10" descr="Background pattern&#10;&#10;Description automatically generated">
            <a:extLst>
              <a:ext uri="{FF2B5EF4-FFF2-40B4-BE49-F238E27FC236}">
                <a16:creationId xmlns:a16="http://schemas.microsoft.com/office/drawing/2014/main" id="{1CFD5678-2F95-4DC7-ADA2-66C55B38EF5D}"/>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2784556" y="19012211"/>
            <a:ext cx="8334331" cy="6629902"/>
          </a:xfrm>
          <a:prstGeom prst="rect">
            <a:avLst/>
          </a:prstGeom>
        </p:spPr>
      </p:pic>
      <p:pic>
        <p:nvPicPr>
          <p:cNvPr id="13" name="Picture 12" descr="Chart, scatter chart&#10;&#10;Description automatically generated">
            <a:extLst>
              <a:ext uri="{FF2B5EF4-FFF2-40B4-BE49-F238E27FC236}">
                <a16:creationId xmlns:a16="http://schemas.microsoft.com/office/drawing/2014/main" id="{C6A60574-ECC3-4306-B50D-3453E90F3B2E}"/>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34166844" y="16057675"/>
            <a:ext cx="7377878" cy="4865213"/>
          </a:xfrm>
          <a:prstGeom prst="rect">
            <a:avLst/>
          </a:prstGeom>
        </p:spPr>
      </p:pic>
      <p:pic>
        <p:nvPicPr>
          <p:cNvPr id="14" name="Picture 13">
            <a:extLst>
              <a:ext uri="{FF2B5EF4-FFF2-40B4-BE49-F238E27FC236}">
                <a16:creationId xmlns:a16="http://schemas.microsoft.com/office/drawing/2014/main" id="{0CF81EAE-EEA5-4C50-8E68-F53E1B775571}"/>
              </a:ext>
            </a:extLst>
          </p:cNvPr>
          <p:cNvPicPr>
            <a:picLocks noChangeAspect="1"/>
          </p:cNvPicPr>
          <p:nvPr userDrawn="1"/>
        </p:nvPicPr>
        <p:blipFill>
          <a:blip r:embed="rId9"/>
          <a:stretch>
            <a:fillRect/>
          </a:stretch>
        </p:blipFill>
        <p:spPr>
          <a:xfrm>
            <a:off x="34512986" y="21087178"/>
            <a:ext cx="6903720" cy="5488241"/>
          </a:xfrm>
          <a:prstGeom prst="rect">
            <a:avLst/>
          </a:prstGeom>
        </p:spPr>
      </p:pic>
    </p:spTree>
    <p:extLst>
      <p:ext uri="{BB962C8B-B14F-4D97-AF65-F5344CB8AC3E}">
        <p14:creationId xmlns:p14="http://schemas.microsoft.com/office/powerpoint/2010/main" val="34657405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E695B7AD-C0E4-4106-98F1-A426950388A1}" type="datetimeFigureOut">
              <a:rPr lang="en-US" smtClean="0"/>
              <a:t>4/27/2021</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3E4186B7-4AB0-4B70-BB5B-FE2ED47BEC90}" type="slidenum">
              <a:rPr lang="en-US" smtClean="0"/>
              <a:t>‹#›</a:t>
            </a:fld>
            <a:endParaRPr lang="en-US"/>
          </a:p>
        </p:txBody>
      </p:sp>
    </p:spTree>
    <p:extLst>
      <p:ext uri="{BB962C8B-B14F-4D97-AF65-F5344CB8AC3E}">
        <p14:creationId xmlns:p14="http://schemas.microsoft.com/office/powerpoint/2010/main" val="2607412069"/>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kaggle.com/annedunn/obesity-and-gdp-rates-from-50-states-in-20142017"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5ED08B-B775-435A-9B4F-BDA086DCE7A6}"/>
              </a:ext>
            </a:extLst>
          </p:cNvPr>
          <p:cNvSpPr>
            <a:spLocks noGrp="1"/>
          </p:cNvSpPr>
          <p:nvPr>
            <p:ph type="body" sz="quarter" idx="10"/>
          </p:nvPr>
        </p:nvSpPr>
        <p:spPr/>
        <p:txBody>
          <a:bodyPr/>
          <a:lstStyle/>
          <a:p>
            <a:r>
              <a:rPr lang="en-US" dirty="0"/>
              <a:t>For the ML Project for Spring 2021 I held the question of if and how Obesity is affected by the wealth and poverty in the area. The source dataset I pulled is: </a:t>
            </a:r>
            <a:r>
              <a:rPr lang="en-US" dirty="0">
                <a:hlinkClick r:id="rId2"/>
              </a:rPr>
              <a:t>https://www.Kaggle.com/annedunn/obesity-and-gdp-rates-from-50-states-in-20142017</a:t>
            </a:r>
            <a:r>
              <a:rPr lang="en-US" dirty="0"/>
              <a:t>. This covers all 50 states from 2014-2017.</a:t>
            </a:r>
          </a:p>
        </p:txBody>
      </p:sp>
      <p:sp>
        <p:nvSpPr>
          <p:cNvPr id="3" name="Text Placeholder 2">
            <a:extLst>
              <a:ext uri="{FF2B5EF4-FFF2-40B4-BE49-F238E27FC236}">
                <a16:creationId xmlns:a16="http://schemas.microsoft.com/office/drawing/2014/main" id="{29B455F1-3C6C-4C07-9CB2-BCAEB0D8A7B7}"/>
              </a:ext>
            </a:extLst>
          </p:cNvPr>
          <p:cNvSpPr>
            <a:spLocks noGrp="1"/>
          </p:cNvSpPr>
          <p:nvPr>
            <p:ph type="body" sz="quarter" idx="12"/>
          </p:nvPr>
        </p:nvSpPr>
        <p:spPr/>
        <p:txBody>
          <a:bodyPr/>
          <a:lstStyle/>
          <a:p>
            <a:r>
              <a:rPr lang="en-US" dirty="0"/>
              <a:t>The main thing to be pulled from this exploration is when it comes to one’s health, wealth does not affect it massively. The govt. and community are able to help GDP growth without consequences from the health and obesity of individuals. As wealth is not a factor there may be another leading cause to the rise in obesity whether it is fast food restaurants or their area of living (urban/rural) but from these results we can take out money and overall wealth as shown from the DT, </a:t>
            </a:r>
            <a:r>
              <a:rPr lang="en-US" dirty="0" err="1"/>
              <a:t>Kmeans</a:t>
            </a:r>
            <a:r>
              <a:rPr lang="en-US" dirty="0"/>
              <a:t>, and SVC.</a:t>
            </a:r>
          </a:p>
        </p:txBody>
      </p:sp>
      <p:sp>
        <p:nvSpPr>
          <p:cNvPr id="4" name="Text Placeholder 3">
            <a:extLst>
              <a:ext uri="{FF2B5EF4-FFF2-40B4-BE49-F238E27FC236}">
                <a16:creationId xmlns:a16="http://schemas.microsoft.com/office/drawing/2014/main" id="{A459AC47-94BC-470C-9B8A-970292C0ADD6}"/>
              </a:ext>
            </a:extLst>
          </p:cNvPr>
          <p:cNvSpPr>
            <a:spLocks noGrp="1"/>
          </p:cNvSpPr>
          <p:nvPr>
            <p:ph type="body" sz="quarter" idx="18"/>
          </p:nvPr>
        </p:nvSpPr>
        <p:spPr/>
        <p:txBody>
          <a:bodyPr/>
          <a:lstStyle/>
          <a:p>
            <a:r>
              <a:rPr lang="en-US" dirty="0"/>
              <a:t>With running data over the linear regression I had </a:t>
            </a:r>
            <a:r>
              <a:rPr lang="en-US" dirty="0" err="1"/>
              <a:t>Avg.Income</a:t>
            </a:r>
            <a:r>
              <a:rPr lang="en-US" dirty="0"/>
              <a:t>, </a:t>
            </a:r>
            <a:r>
              <a:rPr lang="en-US" dirty="0" err="1"/>
              <a:t>Pov.Rate</a:t>
            </a:r>
            <a:r>
              <a:rPr lang="en-US" dirty="0"/>
              <a:t> for x and </a:t>
            </a:r>
            <a:r>
              <a:rPr lang="en-US" dirty="0" err="1"/>
              <a:t>Adult.Obesity</a:t>
            </a:r>
            <a:r>
              <a:rPr lang="en-US" dirty="0"/>
              <a:t> for y. There were issues running through the train set, with it split 85/15 earlier, which produced an R2 score of .30 and .37. However, the test set produced .74 for R2 with a drastic increase.</a:t>
            </a:r>
          </a:p>
          <a:p>
            <a:endParaRPr lang="en-US" dirty="0"/>
          </a:p>
          <a:p>
            <a:endParaRPr lang="en-US" dirty="0"/>
          </a:p>
          <a:p>
            <a:r>
              <a:rPr lang="en-US" dirty="0"/>
              <a:t>With the DT and Linear SVC models DT did the common thing of overfitting in the train set where Linear SVC had the values of .20 and .127 for accuracy and f1. However, when it came to the test sets as shown in the images, the results were very poor. DT having .15 for accuracy and .135 for F1 where Linear SVC had .066 for accuracy and .035 for f1 proving that these are not the features to be working with in the dataset.</a:t>
            </a:r>
          </a:p>
        </p:txBody>
      </p:sp>
      <p:sp>
        <p:nvSpPr>
          <p:cNvPr id="5" name="Title 4">
            <a:extLst>
              <a:ext uri="{FF2B5EF4-FFF2-40B4-BE49-F238E27FC236}">
                <a16:creationId xmlns:a16="http://schemas.microsoft.com/office/drawing/2014/main" id="{6F7474F1-B7EB-40BD-B650-D37E0AA066A3}"/>
              </a:ext>
            </a:extLst>
          </p:cNvPr>
          <p:cNvSpPr>
            <a:spLocks noGrp="1"/>
          </p:cNvSpPr>
          <p:nvPr>
            <p:ph type="ctrTitle"/>
          </p:nvPr>
        </p:nvSpPr>
        <p:spPr/>
        <p:txBody>
          <a:bodyPr>
            <a:normAutofit fontScale="90000"/>
          </a:bodyPr>
          <a:lstStyle/>
          <a:p>
            <a:r>
              <a:rPr lang="en-US" dirty="0"/>
              <a:t>The Rate of Obesity and Wealth Distribution/Growth</a:t>
            </a:r>
          </a:p>
        </p:txBody>
      </p:sp>
      <p:sp>
        <p:nvSpPr>
          <p:cNvPr id="6" name="Text Placeholder 5">
            <a:extLst>
              <a:ext uri="{FF2B5EF4-FFF2-40B4-BE49-F238E27FC236}">
                <a16:creationId xmlns:a16="http://schemas.microsoft.com/office/drawing/2014/main" id="{CCC8C212-9152-47EB-9021-DDD1B739EED2}"/>
              </a:ext>
            </a:extLst>
          </p:cNvPr>
          <p:cNvSpPr>
            <a:spLocks noGrp="1"/>
          </p:cNvSpPr>
          <p:nvPr>
            <p:ph type="body" sz="quarter" idx="11"/>
          </p:nvPr>
        </p:nvSpPr>
        <p:spPr/>
        <p:txBody>
          <a:bodyPr/>
          <a:lstStyle/>
          <a:p>
            <a:r>
              <a:rPr lang="en-US" dirty="0"/>
              <a:t>Intro/Goals</a:t>
            </a:r>
          </a:p>
        </p:txBody>
      </p:sp>
      <p:sp>
        <p:nvSpPr>
          <p:cNvPr id="7" name="Text Placeholder 6">
            <a:extLst>
              <a:ext uri="{FF2B5EF4-FFF2-40B4-BE49-F238E27FC236}">
                <a16:creationId xmlns:a16="http://schemas.microsoft.com/office/drawing/2014/main" id="{0F002AEE-7ABF-4F25-90D8-22D1918F982A}"/>
              </a:ext>
            </a:extLst>
          </p:cNvPr>
          <p:cNvSpPr>
            <a:spLocks noGrp="1"/>
          </p:cNvSpPr>
          <p:nvPr>
            <p:ph type="body" sz="quarter" idx="13"/>
          </p:nvPr>
        </p:nvSpPr>
        <p:spPr/>
        <p:txBody>
          <a:bodyPr/>
          <a:lstStyle/>
          <a:p>
            <a:r>
              <a:rPr lang="en-US" dirty="0"/>
              <a:t>Narrative</a:t>
            </a:r>
          </a:p>
        </p:txBody>
      </p:sp>
      <p:sp>
        <p:nvSpPr>
          <p:cNvPr id="8" name="Text Placeholder 7">
            <a:extLst>
              <a:ext uri="{FF2B5EF4-FFF2-40B4-BE49-F238E27FC236}">
                <a16:creationId xmlns:a16="http://schemas.microsoft.com/office/drawing/2014/main" id="{8137AE60-4368-42C2-A299-E0F9F0B57DC5}"/>
              </a:ext>
            </a:extLst>
          </p:cNvPr>
          <p:cNvSpPr>
            <a:spLocks noGrp="1"/>
          </p:cNvSpPr>
          <p:nvPr>
            <p:ph type="body" sz="quarter" idx="14"/>
          </p:nvPr>
        </p:nvSpPr>
        <p:spPr/>
        <p:txBody>
          <a:bodyPr>
            <a:normAutofit fontScale="92500"/>
          </a:bodyPr>
          <a:lstStyle/>
          <a:p>
            <a:r>
              <a:rPr lang="en-US" dirty="0"/>
              <a:t>The primary features are:</a:t>
            </a:r>
          </a:p>
          <a:p>
            <a:r>
              <a:rPr lang="en-US" dirty="0" err="1"/>
              <a:t>Adult.Obesity.Percent</a:t>
            </a:r>
            <a:r>
              <a:rPr lang="en-US" dirty="0"/>
              <a:t> – mine</a:t>
            </a:r>
          </a:p>
          <a:p>
            <a:r>
              <a:rPr lang="en-US" dirty="0" err="1"/>
              <a:t>Average.Income</a:t>
            </a:r>
            <a:r>
              <a:rPr lang="en-US" dirty="0"/>
              <a:t> (State avg.)</a:t>
            </a:r>
          </a:p>
          <a:p>
            <a:r>
              <a:rPr lang="en-US" dirty="0" err="1"/>
              <a:t>Poverty.Rate</a:t>
            </a:r>
            <a:r>
              <a:rPr lang="en-US" dirty="0"/>
              <a:t> (</a:t>
            </a:r>
            <a:r>
              <a:rPr lang="en-US" dirty="0" err="1"/>
              <a:t>Pov</a:t>
            </a:r>
            <a:r>
              <a:rPr lang="en-US" dirty="0"/>
              <a:t> growth)</a:t>
            </a:r>
          </a:p>
          <a:p>
            <a:r>
              <a:rPr lang="en-US" dirty="0" err="1"/>
              <a:t>Adult.Obesity</a:t>
            </a:r>
            <a:r>
              <a:rPr lang="en-US" dirty="0"/>
              <a:t> (avg. obesity)</a:t>
            </a:r>
          </a:p>
          <a:p>
            <a:r>
              <a:rPr lang="en-US" dirty="0" err="1"/>
              <a:t>Real.GDP.Growth</a:t>
            </a:r>
            <a:r>
              <a:rPr lang="en-US" dirty="0"/>
              <a:t> (rate of inc.)</a:t>
            </a:r>
          </a:p>
        </p:txBody>
      </p:sp>
      <p:sp>
        <p:nvSpPr>
          <p:cNvPr id="9" name="Text Placeholder 8">
            <a:extLst>
              <a:ext uri="{FF2B5EF4-FFF2-40B4-BE49-F238E27FC236}">
                <a16:creationId xmlns:a16="http://schemas.microsoft.com/office/drawing/2014/main" id="{9C535820-2B15-48C9-B0AA-9FA5E543ABF1}"/>
              </a:ext>
            </a:extLst>
          </p:cNvPr>
          <p:cNvSpPr>
            <a:spLocks noGrp="1"/>
          </p:cNvSpPr>
          <p:nvPr>
            <p:ph type="body" sz="quarter" idx="15"/>
          </p:nvPr>
        </p:nvSpPr>
        <p:spPr/>
        <p:txBody>
          <a:bodyPr/>
          <a:lstStyle/>
          <a:p>
            <a:r>
              <a:rPr lang="en-US" dirty="0"/>
              <a:t>Dataset Features</a:t>
            </a:r>
          </a:p>
        </p:txBody>
      </p:sp>
      <p:sp>
        <p:nvSpPr>
          <p:cNvPr id="10" name="Text Placeholder 9">
            <a:extLst>
              <a:ext uri="{FF2B5EF4-FFF2-40B4-BE49-F238E27FC236}">
                <a16:creationId xmlns:a16="http://schemas.microsoft.com/office/drawing/2014/main" id="{2F1AFE3A-F984-4AF2-BF89-DF5843246A7A}"/>
              </a:ext>
            </a:extLst>
          </p:cNvPr>
          <p:cNvSpPr>
            <a:spLocks noGrp="1"/>
          </p:cNvSpPr>
          <p:nvPr>
            <p:ph type="body" sz="quarter" idx="16"/>
          </p:nvPr>
        </p:nvSpPr>
        <p:spPr/>
        <p:txBody>
          <a:bodyPr>
            <a:normAutofit lnSpcReduction="10000"/>
          </a:bodyPr>
          <a:lstStyle/>
          <a:p>
            <a:r>
              <a:rPr lang="en-US" dirty="0"/>
              <a:t>Took out 3 features to help the run speed. They were copies of other features with *100 at the end. Used an RF later on </a:t>
            </a:r>
            <a:r>
              <a:rPr lang="en-US" dirty="0" err="1"/>
              <a:t>Avg.Income</a:t>
            </a:r>
            <a:r>
              <a:rPr lang="en-US" dirty="0"/>
              <a:t>, </a:t>
            </a:r>
            <a:r>
              <a:rPr lang="en-US" dirty="0" err="1"/>
              <a:t>Pov.Rate</a:t>
            </a:r>
            <a:r>
              <a:rPr lang="en-US" dirty="0"/>
              <a:t> – x; and </a:t>
            </a:r>
            <a:r>
              <a:rPr lang="en-US" dirty="0" err="1"/>
              <a:t>Real.GDP.Growth</a:t>
            </a:r>
            <a:r>
              <a:rPr lang="en-US" dirty="0"/>
              <a:t> – y; which produced some interesting results of having 0 for all values with acc, f1, </a:t>
            </a:r>
            <a:r>
              <a:rPr lang="en-US" dirty="0" err="1"/>
              <a:t>prec</a:t>
            </a:r>
            <a:r>
              <a:rPr lang="en-US" dirty="0"/>
              <a:t>, and </a:t>
            </a:r>
            <a:r>
              <a:rPr lang="en-US" dirty="0" err="1"/>
              <a:t>sens.</a:t>
            </a:r>
            <a:r>
              <a:rPr lang="en-US" dirty="0"/>
              <a:t> But with perfect matrix.</a:t>
            </a:r>
          </a:p>
        </p:txBody>
      </p:sp>
      <p:sp>
        <p:nvSpPr>
          <p:cNvPr id="11" name="Text Placeholder 10">
            <a:extLst>
              <a:ext uri="{FF2B5EF4-FFF2-40B4-BE49-F238E27FC236}">
                <a16:creationId xmlns:a16="http://schemas.microsoft.com/office/drawing/2014/main" id="{7DD57B1E-4D9F-47F9-88F7-FB032B9D6324}"/>
              </a:ext>
            </a:extLst>
          </p:cNvPr>
          <p:cNvSpPr>
            <a:spLocks noGrp="1"/>
          </p:cNvSpPr>
          <p:nvPr>
            <p:ph type="body" sz="quarter" idx="17"/>
          </p:nvPr>
        </p:nvSpPr>
        <p:spPr/>
        <p:txBody>
          <a:bodyPr/>
          <a:lstStyle/>
          <a:p>
            <a:r>
              <a:rPr lang="en-US" dirty="0"/>
              <a:t>Cleaning and Dimension Reduction</a:t>
            </a:r>
          </a:p>
        </p:txBody>
      </p:sp>
      <p:sp>
        <p:nvSpPr>
          <p:cNvPr id="12" name="Text Placeholder 11">
            <a:extLst>
              <a:ext uri="{FF2B5EF4-FFF2-40B4-BE49-F238E27FC236}">
                <a16:creationId xmlns:a16="http://schemas.microsoft.com/office/drawing/2014/main" id="{65D66D60-3409-4A83-882F-DEF1F6DDFE92}"/>
              </a:ext>
            </a:extLst>
          </p:cNvPr>
          <p:cNvSpPr>
            <a:spLocks noGrp="1"/>
          </p:cNvSpPr>
          <p:nvPr>
            <p:ph type="body" sz="quarter" idx="19"/>
          </p:nvPr>
        </p:nvSpPr>
        <p:spPr/>
        <p:txBody>
          <a:bodyPr/>
          <a:lstStyle/>
          <a:p>
            <a:r>
              <a:rPr lang="en-US" dirty="0"/>
              <a:t>Exploration of the Data</a:t>
            </a:r>
          </a:p>
        </p:txBody>
      </p:sp>
      <p:sp>
        <p:nvSpPr>
          <p:cNvPr id="13" name="Text Placeholder 12">
            <a:extLst>
              <a:ext uri="{FF2B5EF4-FFF2-40B4-BE49-F238E27FC236}">
                <a16:creationId xmlns:a16="http://schemas.microsoft.com/office/drawing/2014/main" id="{653E4573-0153-477E-A6EA-F369D642E8BD}"/>
              </a:ext>
            </a:extLst>
          </p:cNvPr>
          <p:cNvSpPr>
            <a:spLocks noGrp="1"/>
          </p:cNvSpPr>
          <p:nvPr>
            <p:ph type="body" sz="quarter" idx="20"/>
          </p:nvPr>
        </p:nvSpPr>
        <p:spPr/>
        <p:txBody>
          <a:bodyPr/>
          <a:lstStyle/>
          <a:p>
            <a:r>
              <a:rPr lang="en-US" dirty="0"/>
              <a:t>As mentioned before with the models and graphs used through this project it has shown there to be no relation of wealth and obesity whatsoever. </a:t>
            </a:r>
          </a:p>
        </p:txBody>
      </p:sp>
      <p:sp>
        <p:nvSpPr>
          <p:cNvPr id="14" name="Text Placeholder 13">
            <a:extLst>
              <a:ext uri="{FF2B5EF4-FFF2-40B4-BE49-F238E27FC236}">
                <a16:creationId xmlns:a16="http://schemas.microsoft.com/office/drawing/2014/main" id="{D93257E1-88C3-4089-9BFF-38DFCEA27AC5}"/>
              </a:ext>
            </a:extLst>
          </p:cNvPr>
          <p:cNvSpPr>
            <a:spLocks noGrp="1"/>
          </p:cNvSpPr>
          <p:nvPr>
            <p:ph type="body" sz="quarter" idx="21"/>
          </p:nvPr>
        </p:nvSpPr>
        <p:spPr/>
        <p:txBody>
          <a:bodyPr/>
          <a:lstStyle/>
          <a:p>
            <a:r>
              <a:rPr lang="en-US" dirty="0"/>
              <a:t>Analysis</a:t>
            </a:r>
          </a:p>
        </p:txBody>
      </p:sp>
      <p:sp>
        <p:nvSpPr>
          <p:cNvPr id="15" name="Text Placeholder 14">
            <a:extLst>
              <a:ext uri="{FF2B5EF4-FFF2-40B4-BE49-F238E27FC236}">
                <a16:creationId xmlns:a16="http://schemas.microsoft.com/office/drawing/2014/main" id="{47FED097-712A-4391-BB35-7534ADE256AE}"/>
              </a:ext>
            </a:extLst>
          </p:cNvPr>
          <p:cNvSpPr>
            <a:spLocks noGrp="1"/>
          </p:cNvSpPr>
          <p:nvPr>
            <p:ph type="body" sz="quarter" idx="22"/>
          </p:nvPr>
        </p:nvSpPr>
        <p:spPr/>
        <p:txBody>
          <a:bodyPr/>
          <a:lstStyle/>
          <a:p>
            <a:r>
              <a:rPr lang="en-US" dirty="0"/>
              <a:t>Dimension reduction needs to be relooked and to also find new potential causes.</a:t>
            </a:r>
          </a:p>
        </p:txBody>
      </p:sp>
      <p:sp>
        <p:nvSpPr>
          <p:cNvPr id="16" name="Text Placeholder 15">
            <a:extLst>
              <a:ext uri="{FF2B5EF4-FFF2-40B4-BE49-F238E27FC236}">
                <a16:creationId xmlns:a16="http://schemas.microsoft.com/office/drawing/2014/main" id="{F7C18949-3E74-4B71-BB77-D29BCE1BA17F}"/>
              </a:ext>
            </a:extLst>
          </p:cNvPr>
          <p:cNvSpPr>
            <a:spLocks noGrp="1"/>
          </p:cNvSpPr>
          <p:nvPr>
            <p:ph type="body" sz="quarter" idx="23"/>
          </p:nvPr>
        </p:nvSpPr>
        <p:spPr/>
        <p:txBody>
          <a:bodyPr/>
          <a:lstStyle/>
          <a:p>
            <a:r>
              <a:rPr lang="en-US" dirty="0"/>
              <a:t>Future Directions</a:t>
            </a:r>
          </a:p>
        </p:txBody>
      </p:sp>
      <p:sp>
        <p:nvSpPr>
          <p:cNvPr id="17" name="Content Placeholder 16">
            <a:extLst>
              <a:ext uri="{FF2B5EF4-FFF2-40B4-BE49-F238E27FC236}">
                <a16:creationId xmlns:a16="http://schemas.microsoft.com/office/drawing/2014/main" id="{69B1EFCA-7359-4DA1-9B95-C3CEB2B3F076}"/>
              </a:ext>
            </a:extLst>
          </p:cNvPr>
          <p:cNvSpPr>
            <a:spLocks noGrp="1"/>
          </p:cNvSpPr>
          <p:nvPr>
            <p:ph sz="quarter" idx="24"/>
          </p:nvPr>
        </p:nvSpPr>
        <p:spPr/>
        <p:txBody>
          <a:bodyPr/>
          <a:lstStyle/>
          <a:p>
            <a:endParaRPr lang="en-US"/>
          </a:p>
        </p:txBody>
      </p:sp>
      <p:sp>
        <p:nvSpPr>
          <p:cNvPr id="18" name="Text Placeholder 17">
            <a:extLst>
              <a:ext uri="{FF2B5EF4-FFF2-40B4-BE49-F238E27FC236}">
                <a16:creationId xmlns:a16="http://schemas.microsoft.com/office/drawing/2014/main" id="{6C7A8E39-51B8-446A-A58D-E4A6958BDFE2}"/>
              </a:ext>
            </a:extLst>
          </p:cNvPr>
          <p:cNvSpPr>
            <a:spLocks noGrp="1"/>
          </p:cNvSpPr>
          <p:nvPr>
            <p:ph type="body" sz="quarter" idx="25"/>
          </p:nvPr>
        </p:nvSpPr>
        <p:spPr/>
        <p:txBody>
          <a:bodyPr>
            <a:normAutofit fontScale="92500" lnSpcReduction="10000"/>
          </a:bodyPr>
          <a:lstStyle/>
          <a:p>
            <a:r>
              <a:rPr lang="en-US" dirty="0"/>
              <a:t>Phil Lyons</a:t>
            </a:r>
          </a:p>
        </p:txBody>
      </p:sp>
      <p:sp>
        <p:nvSpPr>
          <p:cNvPr id="19" name="Text Placeholder 18">
            <a:extLst>
              <a:ext uri="{FF2B5EF4-FFF2-40B4-BE49-F238E27FC236}">
                <a16:creationId xmlns:a16="http://schemas.microsoft.com/office/drawing/2014/main" id="{1230B1EE-E97C-4A5D-8EB4-FEE65881F4F4}"/>
              </a:ext>
            </a:extLst>
          </p:cNvPr>
          <p:cNvSpPr>
            <a:spLocks noGrp="1"/>
          </p:cNvSpPr>
          <p:nvPr>
            <p:ph type="body" sz="quarter" idx="26"/>
          </p:nvPr>
        </p:nvSpPr>
        <p:spPr/>
        <p:txBody>
          <a:bodyPr>
            <a:normAutofit fontScale="92500" lnSpcReduction="10000"/>
          </a:bodyPr>
          <a:lstStyle/>
          <a:p>
            <a:r>
              <a:rPr lang="en-US" dirty="0"/>
              <a:t>Machine Learning, Comp. Sci. - NWMSU</a:t>
            </a:r>
          </a:p>
        </p:txBody>
      </p:sp>
    </p:spTree>
    <p:extLst>
      <p:ext uri="{BB962C8B-B14F-4D97-AF65-F5344CB8AC3E}">
        <p14:creationId xmlns:p14="http://schemas.microsoft.com/office/powerpoint/2010/main" val="4287168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Research Poster">
      <a:majorFont>
        <a:latin typeface="Helvetica"/>
        <a:ea typeface=""/>
        <a:cs typeface=""/>
      </a:majorFont>
      <a:minorFont>
        <a:latin typeface="Garamond"/>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bstract_bg" id="{0ED8F0B9-1F75-40F5-9950-086F905052DB}" vid="{B0DA884F-36AD-48B7-9B66-A456068702E2}"/>
    </a:ext>
  </a:extLst>
</a:theme>
</file>

<file path=docProps/app.xml><?xml version="1.0" encoding="utf-8"?>
<Properties xmlns="http://schemas.openxmlformats.org/officeDocument/2006/extended-properties" xmlns:vt="http://schemas.openxmlformats.org/officeDocument/2006/docPropsVTypes">
  <Template>abstract_bg</Template>
  <TotalTime>212</TotalTime>
  <Words>511</Words>
  <Application>Microsoft Office PowerPoint</Application>
  <PresentationFormat>Custom</PresentationFormat>
  <Paragraphs>25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Garamond</vt:lpstr>
      <vt:lpstr>Helvetica</vt:lpstr>
      <vt:lpstr>Office Theme</vt:lpstr>
      <vt:lpstr>The Rate of Obesity and Wealth Distribution/Growth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Lyons,Phillip C</dc:creator>
  <cp:lastModifiedBy>Lyons,Phillip C</cp:lastModifiedBy>
  <cp:revision>21</cp:revision>
  <dcterms:created xsi:type="dcterms:W3CDTF">2021-04-27T21:21:28Z</dcterms:created>
  <dcterms:modified xsi:type="dcterms:W3CDTF">2021-04-28T01:08:43Z</dcterms:modified>
</cp:coreProperties>
</file>