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24" y="-35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scikit-learn.org/stable/modules/svm.html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kaggle.com/jessevent/all-crypto-currencie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hyperlink" Target="https://github.com/44-599-MachineLearning-S21/project-machine-learning-s21-Rajeshwari-Rudr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1600" y="7543800"/>
            <a:ext cx="9912928" cy="7772400"/>
          </a:xfrm>
        </p:spPr>
        <p:txBody>
          <a:bodyPr tIns="365760">
            <a:normAutofit fontScale="70000" lnSpcReduction="20000"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800" dirty="0"/>
              <a:t>A cryptocurrency </a:t>
            </a:r>
            <a:r>
              <a:rPr lang="en-US" sz="5800" dirty="0" smtClean="0"/>
              <a:t>is </a:t>
            </a:r>
            <a:r>
              <a:rPr lang="en-US" sz="5800" dirty="0"/>
              <a:t>a digital currency that can be used to buy </a:t>
            </a:r>
            <a:r>
              <a:rPr lang="en-US" sz="5800" dirty="0" smtClean="0"/>
              <a:t> goods or services across the world.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800" dirty="0" smtClean="0"/>
              <a:t>Any person can buy a cryptocurrency, if they have a “Wallet”(online app) with them.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800" dirty="0" smtClean="0"/>
              <a:t>Predicting the closing values of next day of cryptocurrency with the given features.</a:t>
            </a:r>
          </a:p>
          <a:p>
            <a:endParaRPr lang="en-US" sz="5400" dirty="0" smtClean="0"/>
          </a:p>
          <a:p>
            <a:r>
              <a:rPr lang="en-US" sz="5400" dirty="0" smtClean="0"/>
              <a:t> </a:t>
            </a:r>
          </a:p>
          <a:p>
            <a:endParaRPr lang="en-US" sz="5400" dirty="0" smtClean="0"/>
          </a:p>
          <a:p>
            <a:endParaRPr lang="en-US" sz="54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55F1-3C6C-4C07-9CB2-BCAEB0D8A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918400" y="7543800"/>
            <a:ext cx="9581438" cy="11488993"/>
          </a:xfrm>
        </p:spPr>
        <p:txBody>
          <a:bodyPr tIns="365760">
            <a:normAutofit fontScale="92500"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dirty="0" smtClean="0"/>
              <a:t>Calculated the </a:t>
            </a:r>
            <a:r>
              <a:rPr lang="en-US" sz="5400" dirty="0" smtClean="0"/>
              <a:t>Close </a:t>
            </a:r>
            <a:r>
              <a:rPr lang="en-US" sz="5400" dirty="0"/>
              <a:t>value for the next day </a:t>
            </a:r>
            <a:r>
              <a:rPr lang="en-US" sz="5400" dirty="0" smtClean="0"/>
              <a:t>of the cryptocurrency.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dirty="0" smtClean="0"/>
              <a:t>From the graphs, we can conclude that the value of cryptocurrency is increasing in th</a:t>
            </a:r>
            <a:r>
              <a:rPr lang="en-US" sz="5400" dirty="0" smtClean="0"/>
              <a:t>e market.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dirty="0" smtClean="0"/>
              <a:t>In neural </a:t>
            </a:r>
            <a:r>
              <a:rPr lang="en-US" sz="5400" dirty="0"/>
              <a:t>nets, </a:t>
            </a:r>
            <a:r>
              <a:rPr lang="en-US" sz="5400" dirty="0" smtClean="0"/>
              <a:t>u</a:t>
            </a:r>
            <a:r>
              <a:rPr lang="en-US" sz="5400" dirty="0" smtClean="0"/>
              <a:t>sing Multi Layer Perceptron the accuracy of model obtained </a:t>
            </a:r>
            <a:r>
              <a:rPr lang="en-US" sz="5400" dirty="0" smtClean="0"/>
              <a:t>as</a:t>
            </a:r>
            <a:r>
              <a:rPr lang="en-US" sz="5400" dirty="0" smtClean="0"/>
              <a:t> 96% which indicates that the model is perfect.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dirty="0" smtClean="0"/>
              <a:t>I can say that people can start investing their money in Cryptocurrencies as it has a huge profit in future.</a:t>
            </a:r>
            <a:endParaRPr lang="en-US" sz="54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9AC47-94BC-470C-9B8A-970292C0AD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199" y="7543800"/>
            <a:ext cx="20116801" cy="1943099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474F1-B7EB-40BD-B650-D37E0AA06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Cryptocurrency </a:t>
            </a:r>
            <a:r>
              <a:rPr lang="en-US" dirty="0" smtClean="0"/>
              <a:t>Analysis and Prediction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8C212-9152-47EB-9021-DDD1B739E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37AE60-4368-42C2-A299-E0F9F0B57D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6129" y="17373601"/>
            <a:ext cx="9849581" cy="9601198"/>
          </a:xfrm>
        </p:spPr>
        <p:txBody>
          <a:bodyPr tIns="365760">
            <a:normAutofit fontScale="40000" lnSpcReduction="20000"/>
          </a:bodyPr>
          <a:lstStyle/>
          <a:p>
            <a:pPr marL="1484313" lvl="1" indent="-571500">
              <a:buFont typeface="Courier New" panose="02070309020205020404" pitchFamily="49" charset="0"/>
              <a:buChar char="o"/>
            </a:pPr>
            <a:r>
              <a:rPr lang="en-US" sz="7000" b="1" u="sng" dirty="0" smtClean="0"/>
              <a:t>Features:</a:t>
            </a:r>
          </a:p>
          <a:p>
            <a:pPr marL="1655763" lvl="1" indent="-742950">
              <a:buFont typeface="+mj-lt"/>
              <a:buAutoNum type="arabicPeriod"/>
            </a:pPr>
            <a:r>
              <a:rPr lang="en-US" sz="11400" dirty="0" smtClean="0"/>
              <a:t>Spread</a:t>
            </a:r>
          </a:p>
          <a:p>
            <a:pPr marL="1655763" lvl="1" indent="-742950">
              <a:buFont typeface="+mj-lt"/>
              <a:buAutoNum type="arabicPeriod"/>
            </a:pPr>
            <a:r>
              <a:rPr lang="en-US" sz="11400" dirty="0" smtClean="0"/>
              <a:t>Low value</a:t>
            </a:r>
            <a:endParaRPr lang="en-US" sz="11400" dirty="0"/>
          </a:p>
          <a:p>
            <a:pPr marL="1655763" lvl="1" indent="-742950">
              <a:buFont typeface="+mj-lt"/>
              <a:buAutoNum type="arabicPeriod"/>
            </a:pPr>
            <a:r>
              <a:rPr lang="en-US" sz="11400" dirty="0" smtClean="0"/>
              <a:t>Open value</a:t>
            </a:r>
          </a:p>
          <a:p>
            <a:pPr marL="1655763" lvl="1" indent="-742950">
              <a:buFont typeface="+mj-lt"/>
              <a:buAutoNum type="arabicPeriod"/>
            </a:pPr>
            <a:r>
              <a:rPr lang="en-US" sz="11400" dirty="0" smtClean="0"/>
              <a:t>Close Ratio</a:t>
            </a:r>
          </a:p>
          <a:p>
            <a:pPr marL="1655763" lvl="1" indent="-742950">
              <a:buFont typeface="+mj-lt"/>
              <a:buAutoNum type="arabicPeriod"/>
            </a:pPr>
            <a:r>
              <a:rPr lang="en-US" sz="11400" dirty="0" smtClean="0"/>
              <a:t>High</a:t>
            </a:r>
          </a:p>
          <a:p>
            <a:pPr marL="1484313" lvl="1" indent="-571500">
              <a:buFont typeface="Courier New" panose="02070309020205020404" pitchFamily="49" charset="0"/>
              <a:buChar char="o"/>
            </a:pPr>
            <a:r>
              <a:rPr lang="en-US" sz="10100" dirty="0" smtClean="0"/>
              <a:t>Performed all types of Classifications.</a:t>
            </a:r>
          </a:p>
          <a:p>
            <a:pPr marL="1484313" lvl="1" indent="-571500">
              <a:buFont typeface="Courier New" panose="02070309020205020404" pitchFamily="49" charset="0"/>
              <a:buChar char="o"/>
            </a:pPr>
            <a:r>
              <a:rPr lang="en-US" sz="10100" dirty="0" smtClean="0"/>
              <a:t>Used Neural Nets to verify the trained model</a:t>
            </a:r>
          </a:p>
          <a:p>
            <a:pPr marL="1655763" lvl="1" indent="-742950">
              <a:buFont typeface="+mj-lt"/>
              <a:buAutoNum type="arabicPeriod"/>
            </a:pPr>
            <a:endParaRPr lang="en-US" sz="5900" dirty="0" smtClean="0"/>
          </a:p>
          <a:p>
            <a:pPr marL="1484313" lvl="1" indent="-571500"/>
            <a:endParaRPr lang="en-US" sz="4400" dirty="0" smtClean="0"/>
          </a:p>
          <a:p>
            <a:pPr marL="1484313" lvl="1" indent="-571500"/>
            <a:endParaRPr lang="en-US" sz="4400" dirty="0"/>
          </a:p>
          <a:p>
            <a:pPr indent="-2379027"/>
            <a:r>
              <a:rPr lang="en-US" sz="100" dirty="0"/>
              <a:t>Evaluate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35820-2B15-48C9-B0AA-9FA5E543A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2637" y="15659101"/>
            <a:ext cx="9422464" cy="1714500"/>
          </a:xfrm>
        </p:spPr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1AFE3A-F984-4AF2-BF89-DF5843246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29032200"/>
            <a:ext cx="19385257" cy="2971800"/>
          </a:xfrm>
        </p:spPr>
        <p:txBody>
          <a:bodyPr tIns="274320" numCol="1">
            <a:no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https://www.kaggle.com/jessevent/all-crypto-currencies</a:t>
            </a:r>
            <a:endParaRPr lang="en-US" dirty="0" smtClean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https://scikit-learn.org/stable/modules/svm.html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D57B1E-4D9F-47F9-88F7-FB032B9D6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27622500"/>
            <a:ext cx="19088100" cy="1409700"/>
          </a:xfrm>
        </p:spPr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3E4573-0153-477E-A6EA-F369D642E8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546800" y="29032200"/>
            <a:ext cx="11430000" cy="2971800"/>
          </a:xfrm>
        </p:spPr>
        <p:txBody>
          <a:bodyPr tIns="91440" bIns="274320" anchor="b" anchorCtr="0">
            <a:normAutofit fontScale="92500" lnSpcReduction="20000"/>
          </a:bodyPr>
          <a:lstStyle/>
          <a:p>
            <a:pPr algn="ctr"/>
            <a:r>
              <a:rPr lang="en-US" sz="6000" b="1" dirty="0" smtClean="0">
                <a:hlinkClick r:id="rId4"/>
              </a:rPr>
              <a:t>https://github.com/44-599-MachineLearning-S21/project-machine-learning-s21-Rajeshwari-Rudra</a:t>
            </a:r>
            <a:endParaRPr lang="en-US" sz="6000" b="1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3257E1-88C3-4089-9BFF-38DFCEA27A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918400" y="27622500"/>
            <a:ext cx="10058400" cy="1409700"/>
          </a:xfrm>
        </p:spPr>
        <p:txBody>
          <a:bodyPr/>
          <a:lstStyle/>
          <a:p>
            <a:r>
              <a:rPr lang="en-US" dirty="0" smtClean="0"/>
              <a:t>Further Information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FED097-712A-4391-BB35-7534ADE256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1214057" y="29032200"/>
            <a:ext cx="9570743" cy="2971800"/>
          </a:xfrm>
        </p:spPr>
        <p:txBody>
          <a:bodyPr tIns="274320">
            <a:normAutofit/>
          </a:bodyPr>
          <a:lstStyle/>
          <a:p>
            <a:r>
              <a:rPr lang="en-US" dirty="0" smtClean="0"/>
              <a:t>Dr. Charles Hoot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C18949-3E74-4B71-BB77-D29BCE1BA1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0382785" y="27346853"/>
            <a:ext cx="10402015" cy="1685347"/>
          </a:xfrm>
        </p:spPr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7A8E39-51B8-446A-A58D-E4A6958BD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46904" y="2575623"/>
            <a:ext cx="33997392" cy="1719470"/>
          </a:xfrm>
        </p:spPr>
        <p:txBody>
          <a:bodyPr>
            <a:normAutofit/>
          </a:bodyPr>
          <a:lstStyle/>
          <a:p>
            <a:r>
              <a:rPr lang="en-US" sz="6500" b="1" dirty="0" smtClean="0"/>
              <a:t>Rajeshwari</a:t>
            </a:r>
            <a:r>
              <a:rPr lang="en-US" dirty="0" smtClean="0"/>
              <a:t> </a:t>
            </a:r>
            <a:r>
              <a:rPr lang="en-US" sz="6500" b="1" dirty="0" smtClean="0"/>
              <a:t>Rudravaram | Advisor: Dr.Charles Hoot</a:t>
            </a:r>
            <a:endParaRPr lang="en-US" sz="6500" b="1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30B1EE-E97C-4A5D-8EB4-FEE65881F4F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46904" y="4404422"/>
            <a:ext cx="33997392" cy="1576098"/>
          </a:xfrm>
        </p:spPr>
        <p:txBody>
          <a:bodyPr>
            <a:normAutofit/>
          </a:bodyPr>
          <a:lstStyle/>
          <a:p>
            <a:r>
              <a:rPr lang="en-US" sz="6600" b="1" dirty="0"/>
              <a:t>School of Computer Science and Information Systems, Northwest Missouri State University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B6AC518-BD97-4F4A-9ACC-57BD026A2A3B}"/>
              </a:ext>
            </a:extLst>
          </p:cNvPr>
          <p:cNvSpPr txBox="1">
            <a:spLocks/>
          </p:cNvSpPr>
          <p:nvPr/>
        </p:nvSpPr>
        <p:spPr>
          <a:xfrm>
            <a:off x="9944100" y="6352494"/>
            <a:ext cx="20231100" cy="1494926"/>
          </a:xfrm>
          <a:prstGeom prst="rect">
            <a:avLst/>
          </a:prstGeo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7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853424-AB94-4487-BFD3-3CCE6E5F36F6}"/>
              </a:ext>
            </a:extLst>
          </p:cNvPr>
          <p:cNvSpPr txBox="1"/>
          <p:nvPr/>
        </p:nvSpPr>
        <p:spPr>
          <a:xfrm>
            <a:off x="12198930" y="9114298"/>
            <a:ext cx="7200900" cy="6909584"/>
          </a:xfrm>
          <a:prstGeom prst="rect">
            <a:avLst/>
          </a:prstGeom>
          <a:noFill/>
        </p:spPr>
        <p:txBody>
          <a:bodyPr wrap="square" tIns="91440" rtlCol="0" anchor="ctr" anchorCtr="0">
            <a:spAutoFit/>
          </a:bodyPr>
          <a:lstStyle/>
          <a:p>
            <a:r>
              <a:rPr lang="en-US" sz="4400" dirty="0" smtClean="0"/>
              <a:t>This graph </a:t>
            </a:r>
            <a:r>
              <a:rPr lang="en-US" sz="4400" dirty="0" smtClean="0"/>
              <a:t>represents the cross co-relations between each features in the dataset.</a:t>
            </a:r>
          </a:p>
          <a:p>
            <a:endParaRPr lang="en-US" sz="4400" dirty="0"/>
          </a:p>
          <a:p>
            <a:r>
              <a:rPr lang="en-US" sz="4400" dirty="0" smtClean="0"/>
              <a:t>It shows that there is a perfect correlation between Close rati</a:t>
            </a:r>
            <a:r>
              <a:rPr lang="en-US" sz="4400" dirty="0" smtClean="0"/>
              <a:t>o and Market value which says that the value of cryptocurrencies  increases with respect to the Market value.</a:t>
            </a:r>
            <a:endParaRPr lang="en-US" sz="4400" dirty="0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sz="quarter" idx="2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62" y="669497"/>
            <a:ext cx="5978051" cy="3902504"/>
          </a:xfrm>
        </p:spPr>
      </p:pic>
      <p:pic>
        <p:nvPicPr>
          <p:cNvPr id="1024" name="Picture 10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0" y="8397179"/>
            <a:ext cx="11544300" cy="879265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A853424-AB94-4487-BFD3-3CCE6E5F36F6}"/>
              </a:ext>
            </a:extLst>
          </p:cNvPr>
          <p:cNvSpPr txBox="1"/>
          <p:nvPr/>
        </p:nvSpPr>
        <p:spPr>
          <a:xfrm>
            <a:off x="12198929" y="23748324"/>
            <a:ext cx="9015128" cy="2631490"/>
          </a:xfrm>
          <a:prstGeom prst="rect">
            <a:avLst/>
          </a:prstGeom>
          <a:noFill/>
        </p:spPr>
        <p:txBody>
          <a:bodyPr wrap="square" tIns="91440" rtlCol="0" anchor="ctr" anchorCtr="0">
            <a:spAutoFit/>
          </a:bodyPr>
          <a:lstStyle/>
          <a:p>
            <a:r>
              <a:rPr lang="en-US" sz="5400" dirty="0" smtClean="0"/>
              <a:t>Above graph </a:t>
            </a:r>
            <a:r>
              <a:rPr lang="en-US" sz="5400" dirty="0" smtClean="0"/>
              <a:t>represents the number of Clusters and Data points obtained for the dataset.</a:t>
            </a:r>
          </a:p>
        </p:txBody>
      </p:sp>
      <p:pic>
        <p:nvPicPr>
          <p:cNvPr id="1031" name="Picture 10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346" y="17375270"/>
            <a:ext cx="8909291" cy="5556900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037" y="17373601"/>
            <a:ext cx="8809474" cy="565985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A853424-AB94-4487-BFD3-3CCE6E5F36F6}"/>
              </a:ext>
            </a:extLst>
          </p:cNvPr>
          <p:cNvSpPr txBox="1"/>
          <p:nvPr/>
        </p:nvSpPr>
        <p:spPr>
          <a:xfrm>
            <a:off x="22383037" y="23956707"/>
            <a:ext cx="8809474" cy="2631490"/>
          </a:xfrm>
          <a:prstGeom prst="rect">
            <a:avLst/>
          </a:prstGeom>
          <a:noFill/>
        </p:spPr>
        <p:txBody>
          <a:bodyPr wrap="square" tIns="91440" rtlCol="0" anchor="ctr" anchorCtr="0">
            <a:spAutoFit/>
          </a:bodyPr>
          <a:lstStyle/>
          <a:p>
            <a:r>
              <a:rPr lang="en-US" sz="5400" dirty="0" smtClean="0"/>
              <a:t>This </a:t>
            </a:r>
            <a:r>
              <a:rPr lang="en-US" sz="5400" dirty="0" smtClean="0"/>
              <a:t>graph states that the High value increases as the Spread value increases.</a:t>
            </a:r>
            <a:endParaRPr lang="en-US" sz="5400" dirty="0" smtClean="0"/>
          </a:p>
        </p:txBody>
      </p:sp>
      <p:sp>
        <p:nvSpPr>
          <p:cNvPr id="44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72980" y="20916900"/>
            <a:ext cx="9326858" cy="6106367"/>
          </a:xfrm>
        </p:spPr>
        <p:txBody>
          <a:bodyPr tIns="365760"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Had few issues with the selection of dimensions for X and Y values to train the model as t</a:t>
            </a:r>
            <a:r>
              <a:rPr lang="en-US" sz="3600" dirty="0" smtClean="0"/>
              <a:t>he results obtained for parameters of the model were very low and the cross validations of each model were not effective. </a:t>
            </a:r>
            <a:endParaRPr lang="en-US" sz="36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Resolved it by removing unwanted features and then added new features based on given data.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Converted the non-numerical data into numerical using “Label Encoder”.</a:t>
            </a:r>
            <a:endParaRPr lang="en-US" sz="3600" dirty="0"/>
          </a:p>
          <a:p>
            <a:endParaRPr lang="en-US" sz="5200" dirty="0" smtClean="0"/>
          </a:p>
          <a:p>
            <a:endParaRPr lang="en-US" sz="5200" dirty="0" smtClean="0"/>
          </a:p>
          <a:p>
            <a:endParaRPr lang="en-US" sz="96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676146" y="19632026"/>
            <a:ext cx="9823691" cy="1143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Challenges and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_bg" id="{29B32C95-BF94-4328-B440-C1461C2F0B06}" vid="{B9381D9B-251E-4F9E-BEA1-FCED3FB9D3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340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Courier New</vt:lpstr>
      <vt:lpstr>Garamond</vt:lpstr>
      <vt:lpstr>Helvetica</vt:lpstr>
      <vt:lpstr>Office Theme</vt:lpstr>
      <vt:lpstr>Cryptocurrency Analysis and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Rudravaram,Rajeshwari</cp:lastModifiedBy>
  <cp:revision>86</cp:revision>
  <dcterms:created xsi:type="dcterms:W3CDTF">2019-04-10T19:42:12Z</dcterms:created>
  <dcterms:modified xsi:type="dcterms:W3CDTF">2021-04-28T02:12:14Z</dcterms:modified>
</cp:coreProperties>
</file>