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57" r:id="rId5"/>
    <p:sldId id="260" r:id="rId6"/>
    <p:sldId id="262" r:id="rId7"/>
    <p:sldId id="263" r:id="rId8"/>
    <p:sldId id="259" r:id="rId9"/>
    <p:sldId id="264" r:id="rId10"/>
    <p:sldId id="267" r:id="rId11"/>
    <p:sldId id="268" r:id="rId12"/>
    <p:sldId id="270" r:id="rId13"/>
    <p:sldId id="269" r:id="rId14"/>
    <p:sldId id="266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22FA04-EE7E-4762-A594-E0EB81A08C50}">
          <p14:sldIdLst>
            <p14:sldId id="256"/>
            <p14:sldId id="265"/>
          </p14:sldIdLst>
        </p14:section>
        <p14:section name="概念介绍" id="{703E3D99-695E-4507-840E-FDF4D88AB68B}">
          <p14:sldIdLst>
            <p14:sldId id="258"/>
            <p14:sldId id="257"/>
          </p14:sldIdLst>
        </p14:section>
        <p14:section name="plt表和got表" id="{48D9FAB3-E352-4C4C-A3C6-DE8BE7694C5E}">
          <p14:sldIdLst>
            <p14:sldId id="260"/>
            <p14:sldId id="262"/>
            <p14:sldId id="263"/>
          </p14:sldIdLst>
        </p14:section>
        <p14:section name="计算地址过程" id="{4538BDA0-AB2C-4638-921C-392D7903EB4B}">
          <p14:sldIdLst>
            <p14:sldId id="259"/>
          </p14:sldIdLst>
        </p14:section>
        <p14:section name="利用方式" id="{7BEDB446-E307-4F74-B447-01D65691C34A}">
          <p14:sldIdLst>
            <p14:sldId id="264"/>
            <p14:sldId id="267"/>
            <p14:sldId id="268"/>
            <p14:sldId id="270"/>
            <p14:sldId id="269"/>
          </p14:sldIdLst>
        </p14:section>
        <p14:section name="防御措施" id="{65FD553D-213E-4A1C-BC55-059FD73821FF}">
          <p14:sldIdLst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B426A-27E4-4D8B-9A75-F13F0AD16809}" type="datetimeFigureOut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9555-2B9D-495B-A14C-B5E809338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0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AF89-4BA1-4A93-9D3D-A34061051945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A36B-A908-4609-9DCF-4E62CC438ACD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1050-F30B-4980-8CDE-368B21A48EC5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C666-EEAB-4EE5-B95D-B4E5D06F6ED3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A15-5C58-430A-BF2E-9ED564B16614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85B5-097F-4862-A3DB-7619CA8BC276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2E1C-5449-4047-8657-F2A7F8755A64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E8F7-7B26-4DAD-8A48-70437CBFE6D5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9ACE-4EEF-4BC3-8747-FFA67293DECB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DCE0-E4C5-4D42-8F9F-2C553CC6F6F1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D83C-5ABC-4BDB-9D78-CD558E706EC5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A008-982A-4CB9-AD4E-6F4A0180C5CC}" type="datetime1">
              <a:rPr lang="zh-CN" altLang="en-US" smtClean="0"/>
              <a:t>2020-09-22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klasb/libc-datab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ystemoverlord.com/2017/03/19/got-and-plt-for-pw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eritas501.space/2017/10/07/ret2dl_resolve%E5%AD%A6%E4%B9%A0%E7%AC%94%E8%AE%B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6D58-6E28-4BAF-9A67-AB5BD9A0D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11237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</a:rPr>
              <a:t>2020</a:t>
            </a:r>
            <a:r>
              <a:rPr lang="zh-CN" altLang="en-US" sz="4400" dirty="0">
                <a:solidFill>
                  <a:schemeClr val="bg1"/>
                </a:solidFill>
              </a:rPr>
              <a:t>暑期</a:t>
            </a:r>
            <a:r>
              <a:rPr lang="en-US" altLang="zh-CN" sz="4400" dirty="0" err="1">
                <a:solidFill>
                  <a:schemeClr val="bg1"/>
                </a:solidFill>
              </a:rPr>
              <a:t>pwn</a:t>
            </a:r>
            <a:r>
              <a:rPr lang="zh-CN" altLang="en-US" sz="4400" dirty="0">
                <a:solidFill>
                  <a:schemeClr val="bg1"/>
                </a:solidFill>
              </a:rPr>
              <a:t>入门培训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100" y="5613400"/>
            <a:ext cx="9144000" cy="698500"/>
          </a:xfrm>
        </p:spPr>
        <p:txBody>
          <a:bodyPr/>
          <a:lstStyle/>
          <a:p>
            <a:pPr algn="r"/>
            <a:r>
              <a:rPr lang="en-US" altLang="zh-CN" dirty="0" err="1">
                <a:solidFill>
                  <a:schemeClr val="bg1"/>
                </a:solidFill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588418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动态链接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plt</a:t>
            </a:r>
            <a:r>
              <a:rPr lang="zh-CN" altLang="en-US" dirty="0">
                <a:solidFill>
                  <a:schemeClr val="bg1"/>
                </a:solidFill>
              </a:rPr>
              <a:t>表和</a:t>
            </a:r>
            <a:r>
              <a:rPr lang="en-US" altLang="zh-CN" dirty="0">
                <a:solidFill>
                  <a:schemeClr val="bg1"/>
                </a:solidFill>
              </a:rPr>
              <a:t>got</a:t>
            </a:r>
            <a:r>
              <a:rPr lang="zh-CN" altLang="en-US" dirty="0">
                <a:solidFill>
                  <a:schemeClr val="bg1"/>
                </a:solidFill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64126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EF71-3CE7-4C3C-AB8C-B887B20A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got</a:t>
            </a:r>
            <a:r>
              <a:rPr lang="zh-CN" altLang="en-US" dirty="0"/>
              <a:t>表 </a:t>
            </a:r>
            <a:r>
              <a:rPr lang="en-US" altLang="zh-CN" dirty="0"/>
              <a:t>leak </a:t>
            </a:r>
            <a:r>
              <a:rPr lang="en-US" altLang="zh-CN" dirty="0" err="1"/>
              <a:t>libc</a:t>
            </a:r>
            <a:r>
              <a:rPr lang="en-US" altLang="zh-CN" dirty="0"/>
              <a:t> 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A2C36-B0FF-41ED-9D86-224FA53F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r>
              <a:rPr lang="en-US" altLang="zh-CN" dirty="0"/>
              <a:t>dl2.c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9F4B9-A3A2-4820-8151-394BB5BC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7086D-DF0A-4957-BFF1-F84C1FE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5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EF71-3CE7-4C3C-AB8C-B887B20A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zh-CN" altLang="en-US" dirty="0"/>
              <a:t>通过修改</a:t>
            </a:r>
            <a:r>
              <a:rPr lang="en-US" altLang="zh-CN" dirty="0"/>
              <a:t>got</a:t>
            </a:r>
            <a:r>
              <a:rPr lang="zh-CN" altLang="en-US" dirty="0"/>
              <a:t>表劫持控制流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A2C36-B0FF-41ED-9D86-224FA53F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r>
              <a:rPr lang="en-US" altLang="zh-CN" dirty="0"/>
              <a:t>dl3.c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9F4B9-A3A2-4820-8151-394BB5BC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7086D-DF0A-4957-BFF1-F84C1FE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3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742"/>
          </a:xfrm>
        </p:spPr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082C494-D9DC-4AE6-8AEA-432EC0FA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01109"/>
              </p:ext>
            </p:extLst>
          </p:nvPr>
        </p:nvGraphicFramePr>
        <p:xfrm>
          <a:off x="718457" y="2656050"/>
          <a:ext cx="4114799" cy="248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302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  <a:gridCol w="2864497">
                  <a:extLst>
                    <a:ext uri="{9D8B030D-6E8A-4147-A177-3AD203B41FA5}">
                      <a16:colId xmlns:a16="http://schemas.microsoft.com/office/drawing/2014/main" val="1062764454"/>
                    </a:ext>
                  </a:extLst>
                </a:gridCol>
              </a:tblGrid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.dynamic (elf)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link_map</a:t>
                      </a:r>
                      <a:r>
                        <a:rPr lang="en-US" altLang="zh-CN" dirty="0"/>
                        <a:t> (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dl_runtime_resolve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3 (</a:t>
                      </a:r>
                      <a:r>
                        <a:rPr lang="en-US" altLang="zh-CN" dirty="0" err="1"/>
                        <a:t>atoi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 err="1"/>
                        <a:t>atoi</a:t>
                      </a:r>
                      <a:r>
                        <a:rPr lang="en-US" altLang="zh-CN" strike="sngStrike" dirty="0"/>
                        <a:t> in </a:t>
                      </a:r>
                      <a:r>
                        <a:rPr lang="en-US" altLang="zh-CN" strike="sngStrike" dirty="0" err="1"/>
                        <a:t>libc</a:t>
                      </a:r>
                      <a:r>
                        <a:rPr lang="en-US" altLang="zh-CN" strike="sngStrike" dirty="0"/>
                        <a:t> </a:t>
                      </a:r>
                      <a:r>
                        <a:rPr lang="en-US" altLang="zh-CN" strike="noStrike" dirty="0"/>
                        <a:t>system in </a:t>
                      </a:r>
                      <a:r>
                        <a:rPr lang="en-US" altLang="zh-CN" strike="noStrike" dirty="0" err="1"/>
                        <a:t>libc</a:t>
                      </a:r>
                      <a:endParaRPr lang="zh-CN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4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plt_printf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898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20387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3224D-C2D1-4EC6-9EC6-FCC548CFE071}"/>
              </a:ext>
            </a:extLst>
          </p:cNvPr>
          <p:cNvSpPr txBox="1"/>
          <p:nvPr/>
        </p:nvSpPr>
        <p:spPr>
          <a:xfrm>
            <a:off x="838200" y="2071397"/>
            <a:ext cx="41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got.plt</a:t>
            </a:r>
            <a:r>
              <a:rPr lang="en-US" altLang="zh-CN" dirty="0"/>
              <a:t>) 8</a:t>
            </a:r>
            <a:r>
              <a:rPr lang="zh-CN" altLang="en-US" dirty="0"/>
              <a:t>字节对齐</a:t>
            </a:r>
            <a:endParaRPr lang="en-US" altLang="zh-CN" dirty="0"/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C5D78EA8-0B2A-4E09-957A-41DD32170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33583"/>
              </p:ext>
            </p:extLst>
          </p:nvPr>
        </p:nvGraphicFramePr>
        <p:xfrm>
          <a:off x="6382139" y="2535453"/>
          <a:ext cx="3745463" cy="3433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456">
                  <a:extLst>
                    <a:ext uri="{9D8B030D-6E8A-4147-A177-3AD203B41FA5}">
                      <a16:colId xmlns:a16="http://schemas.microsoft.com/office/drawing/2014/main" val="732011915"/>
                    </a:ext>
                  </a:extLst>
                </a:gridCol>
                <a:gridCol w="2247007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</a:tblGrid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push got[1]</a:t>
                      </a:r>
                    </a:p>
                    <a:p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1087861">
                <a:tc>
                  <a:txBody>
                    <a:bodyPr/>
                    <a:lstStyle/>
                    <a:p>
                      <a:r>
                        <a:rPr lang="en-US" altLang="zh-CN" dirty="0"/>
                        <a:t>1 (</a:t>
                      </a:r>
                      <a:r>
                        <a:rPr lang="en-US" altLang="zh-CN" dirty="0" err="1"/>
                        <a:t>atoi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got[3]</a:t>
                      </a:r>
                    </a:p>
                    <a:p>
                      <a:r>
                        <a:rPr lang="en-US" altLang="zh-CN" dirty="0"/>
                        <a:t>06: push 0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2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got[4]</a:t>
                      </a:r>
                    </a:p>
                    <a:p>
                      <a:r>
                        <a:rPr lang="en-US" altLang="zh-CN" dirty="0"/>
                        <a:t>06: push 1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2DF4554-2932-4BEF-AAEF-578FF90FB98D}"/>
              </a:ext>
            </a:extLst>
          </p:cNvPr>
          <p:cNvSpPr txBox="1"/>
          <p:nvPr/>
        </p:nvSpPr>
        <p:spPr>
          <a:xfrm>
            <a:off x="7037614" y="2071397"/>
            <a:ext cx="39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plt</a:t>
            </a:r>
            <a:r>
              <a:rPr lang="en-US" altLang="zh-CN" dirty="0"/>
              <a:t>) </a:t>
            </a:r>
            <a:r>
              <a:rPr lang="zh-CN" altLang="en-US" dirty="0"/>
              <a:t>代码段</a:t>
            </a:r>
            <a:r>
              <a:rPr lang="en-US" altLang="zh-CN" dirty="0"/>
              <a:t>, 0x20</a:t>
            </a:r>
            <a:r>
              <a:rPr lang="zh-CN" altLang="en-US" dirty="0"/>
              <a:t>对齐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822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9EF71-3CE7-4C3C-AB8C-B887B20A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libc</a:t>
            </a:r>
            <a:r>
              <a:rPr lang="zh-CN" altLang="en-US" dirty="0"/>
              <a:t>中函数地址确定</a:t>
            </a:r>
            <a:r>
              <a:rPr lang="en-US" altLang="zh-CN" dirty="0" err="1"/>
              <a:t>libc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A2C36-B0FF-41ED-9D86-224FA53F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4898669"/>
          </a:xfrm>
        </p:spPr>
        <p:txBody>
          <a:bodyPr/>
          <a:lstStyle/>
          <a:p>
            <a:r>
              <a:rPr lang="en-US" altLang="zh-CN" dirty="0" err="1"/>
              <a:t>libc</a:t>
            </a:r>
            <a:r>
              <a:rPr lang="zh-CN" altLang="en-US" dirty="0"/>
              <a:t>随机映射到内存中</a:t>
            </a:r>
            <a:endParaRPr lang="en-US" altLang="zh-CN" dirty="0"/>
          </a:p>
          <a:p>
            <a:r>
              <a:rPr lang="zh-CN" altLang="en-US" dirty="0"/>
              <a:t>按页</a:t>
            </a:r>
            <a:r>
              <a:rPr lang="en-US" altLang="zh-CN" dirty="0"/>
              <a:t>(4KB, 12bit) </a:t>
            </a:r>
            <a:r>
              <a:rPr lang="zh-CN" altLang="en-US" dirty="0"/>
              <a:t>对齐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 err="1"/>
              <a:t>libc</a:t>
            </a:r>
            <a:r>
              <a:rPr lang="zh-CN" altLang="en-US" dirty="0"/>
              <a:t>版本的函数地址不同</a:t>
            </a:r>
            <a:endParaRPr lang="en-US" altLang="zh-CN" dirty="0"/>
          </a:p>
          <a:p>
            <a:r>
              <a:rPr lang="en-US" altLang="zh-CN" dirty="0" err="1"/>
              <a:t>libc</a:t>
            </a:r>
            <a:r>
              <a:rPr lang="en-US" altLang="zh-CN" dirty="0"/>
              <a:t>-database, </a:t>
            </a:r>
            <a:r>
              <a:rPr lang="zh-CN" altLang="en-US" dirty="0"/>
              <a:t>存储多个版本的</a:t>
            </a:r>
            <a:r>
              <a:rPr lang="en-US" altLang="zh-CN" dirty="0" err="1"/>
              <a:t>libc</a:t>
            </a:r>
            <a:r>
              <a:rPr lang="zh-CN" altLang="en-US" dirty="0"/>
              <a:t>中函数的低</a:t>
            </a:r>
            <a:r>
              <a:rPr lang="en-US" altLang="zh-CN" dirty="0"/>
              <a:t>12bit</a:t>
            </a:r>
          </a:p>
          <a:p>
            <a:r>
              <a:rPr lang="en-US" altLang="zh-CN" dirty="0" err="1"/>
              <a:t>puts_addr</a:t>
            </a:r>
            <a:r>
              <a:rPr lang="en-US" altLang="zh-CN" dirty="0"/>
              <a:t> : 0x7ffff7a83</a:t>
            </a:r>
            <a:r>
              <a:rPr lang="en-US" altLang="zh-CN" dirty="0">
                <a:solidFill>
                  <a:srgbClr val="FF0000"/>
                </a:solidFill>
              </a:rPr>
              <a:t>6b0</a:t>
            </a:r>
            <a:r>
              <a:rPr lang="en-US" altLang="zh-CN" dirty="0"/>
              <a:t>  </a:t>
            </a:r>
            <a:r>
              <a:rPr lang="en-US" altLang="zh-CN" dirty="0" err="1"/>
              <a:t>atoi_addr</a:t>
            </a:r>
            <a:r>
              <a:rPr lang="en-US" altLang="zh-CN" dirty="0"/>
              <a:t> : 0x7ffff7a83</a:t>
            </a:r>
            <a:r>
              <a:rPr lang="en-US" altLang="zh-CN" dirty="0">
                <a:solidFill>
                  <a:srgbClr val="FF0000"/>
                </a:solidFill>
              </a:rPr>
              <a:t>ac0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https://github.com/niklasb/libc-database</a:t>
            </a:r>
            <a:r>
              <a:rPr lang="en-US" altLang="zh-CN" dirty="0"/>
              <a:t>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E9F4B9-A3A2-4820-8151-394BB5BC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7086D-DF0A-4957-BFF1-F84C1FE9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CCD4D2-3C95-46F8-A7D1-41FDF0285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6263"/>
            <a:ext cx="9933333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10A70-9DED-41F9-A621-FFF7A939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144"/>
          </a:xfrm>
        </p:spPr>
        <p:txBody>
          <a:bodyPr/>
          <a:lstStyle/>
          <a:p>
            <a:r>
              <a:rPr lang="en-US" altLang="zh-CN" dirty="0"/>
              <a:t>FULLRELRO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CB7ED-977C-48F2-9C59-06D2BF2E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US" altLang="zh-CN" dirty="0"/>
              <a:t>got</a:t>
            </a:r>
            <a:r>
              <a:rPr lang="zh-CN" altLang="en-US" dirty="0"/>
              <a:t>表中的内容在函数开始时就计算完毕 </a:t>
            </a:r>
            <a:r>
              <a:rPr lang="en-US" altLang="zh-CN" dirty="0"/>
              <a:t>ld.so lazy-binding</a:t>
            </a:r>
          </a:p>
          <a:p>
            <a:r>
              <a:rPr lang="en-US" altLang="zh-CN" dirty="0"/>
              <a:t>got</a:t>
            </a:r>
            <a:r>
              <a:rPr lang="zh-CN" altLang="en-US" dirty="0"/>
              <a:t>表不可写</a:t>
            </a:r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-z now -no-pie dl1.c -o dl1_relro</a:t>
            </a:r>
          </a:p>
          <a:p>
            <a:r>
              <a:rPr lang="en-US" altLang="zh-CN" dirty="0"/>
              <a:t>relocation read only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F40A7-A803-467E-A60B-28FD58BD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71DB96-F00D-4590-B1B7-24E58AD9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1E3A77-E702-4861-BEAB-4B080B93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44" y="3886066"/>
            <a:ext cx="8308252" cy="16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9F556-7406-49EA-BEA5-9A1E5D3B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5A574-A71F-4B38-84BD-D7DBFAB1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740"/>
            <a:ext cx="10515600" cy="528122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linkClick r:id="rId2"/>
              </a:rPr>
              <a:t>GOT and PLT for </a:t>
            </a:r>
            <a:r>
              <a:rPr lang="en-US" altLang="zh-CN" sz="2400" dirty="0" err="1">
                <a:hlinkClick r:id="rId2"/>
              </a:rPr>
              <a:t>pwning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C82ED-987B-46C9-B4CF-038434C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C8ECB9-5BAD-456C-9E36-B7793524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80769-15FD-45E1-A780-162AE23B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EF81C-12B8-4E9D-9CE8-2351EC9E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r>
              <a:rPr lang="zh-CN" altLang="en-US" dirty="0"/>
              <a:t>动态链接概念介绍</a:t>
            </a:r>
            <a:endParaRPr lang="en-US" altLang="zh-CN" dirty="0"/>
          </a:p>
          <a:p>
            <a:r>
              <a:rPr lang="en-US" altLang="zh-CN" dirty="0" err="1"/>
              <a:t>plt</a:t>
            </a:r>
            <a:r>
              <a:rPr lang="zh-CN" altLang="en-US" dirty="0"/>
              <a:t>表和</a:t>
            </a:r>
            <a:r>
              <a:rPr lang="en-US" altLang="zh-CN" dirty="0"/>
              <a:t>got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具体计算过程</a:t>
            </a:r>
            <a:endParaRPr lang="en-US" altLang="zh-CN" dirty="0"/>
          </a:p>
          <a:p>
            <a:r>
              <a:rPr lang="zh-CN" altLang="en-US" dirty="0"/>
              <a:t>利用方式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泄露</a:t>
            </a:r>
            <a:r>
              <a:rPr lang="en-US" altLang="zh-CN" dirty="0" err="1"/>
              <a:t>libc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got</a:t>
            </a:r>
            <a:r>
              <a:rPr lang="zh-CN" altLang="en-US" dirty="0"/>
              <a:t>表劫持控制流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libc</a:t>
            </a:r>
            <a:r>
              <a:rPr lang="zh-CN" altLang="en-US" dirty="0"/>
              <a:t>中函数地址</a:t>
            </a:r>
            <a:r>
              <a:rPr lang="en-US" altLang="zh-CN" dirty="0"/>
              <a:t>leak </a:t>
            </a:r>
            <a:r>
              <a:rPr lang="en-US" altLang="zh-CN" dirty="0" err="1"/>
              <a:t>libc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en-US" altLang="zh-CN" dirty="0" err="1"/>
              <a:t>libc</a:t>
            </a:r>
            <a:r>
              <a:rPr lang="en-US" altLang="zh-CN" dirty="0"/>
              <a:t>-database</a:t>
            </a:r>
          </a:p>
          <a:p>
            <a:r>
              <a:rPr lang="zh-CN" altLang="en-US" dirty="0"/>
              <a:t>防御措施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2BE82-7323-4287-A8AD-A1D032F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C41BF-676F-4C62-A68E-EF5F389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5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D6EE-CA6A-4C06-8A54-E021C7EE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491"/>
          </a:xfrm>
        </p:spPr>
        <p:txBody>
          <a:bodyPr/>
          <a:lstStyle/>
          <a:p>
            <a:r>
              <a:rPr lang="zh-CN" altLang="en-US" dirty="0"/>
              <a:t>动态链接            </a:t>
            </a:r>
            <a:r>
              <a:rPr lang="en-US" altLang="zh-CN" dirty="0" err="1"/>
              <a:t>v.s</a:t>
            </a:r>
            <a:r>
              <a:rPr lang="en-US" altLang="zh-CN" dirty="0"/>
              <a:t>.             </a:t>
            </a:r>
            <a:r>
              <a:rPr lang="zh-CN" altLang="en-US" dirty="0"/>
              <a:t>静态链接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81EA0-4EBB-4F5C-97FA-938347D7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0075"/>
            <a:ext cx="4573555" cy="4306888"/>
          </a:xfrm>
        </p:spPr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默认</a:t>
            </a:r>
            <a:endParaRPr lang="en-US" altLang="zh-CN" dirty="0"/>
          </a:p>
          <a:p>
            <a:r>
              <a:rPr lang="zh-CN" altLang="en-US" dirty="0"/>
              <a:t>函数实现在共享库中 </a:t>
            </a:r>
            <a:endParaRPr lang="en-US" altLang="zh-CN" dirty="0"/>
          </a:p>
          <a:p>
            <a:r>
              <a:rPr lang="zh-CN" altLang="en-US" dirty="0"/>
              <a:t>函数地址在每个进程中都不同</a:t>
            </a:r>
            <a:endParaRPr lang="en-US" altLang="zh-CN" dirty="0"/>
          </a:p>
          <a:p>
            <a:r>
              <a:rPr lang="zh-CN" altLang="en-US" dirty="0"/>
              <a:t>需要一个加载器</a:t>
            </a:r>
            <a:r>
              <a:rPr lang="en-US" altLang="zh-CN" dirty="0"/>
              <a:t>: ld.so</a:t>
            </a:r>
          </a:p>
          <a:p>
            <a:r>
              <a:rPr lang="zh-CN" altLang="en-US" dirty="0"/>
              <a:t>较小的可执行文件</a:t>
            </a:r>
            <a:endParaRPr lang="en-US" altLang="zh-CN" dirty="0"/>
          </a:p>
          <a:p>
            <a:r>
              <a:rPr lang="en-US" altLang="zh-CN" dirty="0" err="1"/>
              <a:t>pwn</a:t>
            </a:r>
            <a:r>
              <a:rPr lang="zh-CN" altLang="en-US" dirty="0"/>
              <a:t>题中的常见形式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F8B3C-647E-4769-9B29-6C83680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97B31-A362-40C7-A699-7D3D1FEF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5F5CC17-BE9F-40BC-947F-4ACB7BE4131F}"/>
              </a:ext>
            </a:extLst>
          </p:cNvPr>
          <p:cNvSpPr txBox="1">
            <a:spLocks/>
          </p:cNvSpPr>
          <p:nvPr/>
        </p:nvSpPr>
        <p:spPr>
          <a:xfrm>
            <a:off x="6008914" y="1690688"/>
            <a:ext cx="494833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gcc</a:t>
            </a:r>
            <a:r>
              <a:rPr lang="en-US" altLang="zh-CN" dirty="0"/>
              <a:t> –static</a:t>
            </a:r>
          </a:p>
          <a:p>
            <a:r>
              <a:rPr lang="zh-CN" altLang="en-US" dirty="0"/>
              <a:t>函数实现在编译时被整合到可执行文件中</a:t>
            </a:r>
            <a:endParaRPr lang="en-US" altLang="zh-CN" dirty="0"/>
          </a:p>
          <a:p>
            <a:r>
              <a:rPr lang="zh-CN" altLang="en-US" dirty="0"/>
              <a:t>函数和用户的代码之间的偏移固定</a:t>
            </a:r>
            <a:endParaRPr lang="en-US" altLang="zh-CN" dirty="0"/>
          </a:p>
          <a:p>
            <a:r>
              <a:rPr lang="zh-CN" altLang="en-US" dirty="0"/>
              <a:t>可执行文件较大</a:t>
            </a:r>
            <a:endParaRPr lang="en-US" altLang="zh-CN" dirty="0"/>
          </a:p>
          <a:p>
            <a:r>
              <a:rPr lang="en-US" altLang="zh-CN" dirty="0" err="1"/>
              <a:t>pwn</a:t>
            </a:r>
            <a:r>
              <a:rPr lang="zh-CN" altLang="en-US" dirty="0"/>
              <a:t>题中不常见</a:t>
            </a:r>
          </a:p>
        </p:txBody>
      </p:sp>
    </p:spTree>
    <p:extLst>
      <p:ext uri="{BB962C8B-B14F-4D97-AF65-F5344CB8AC3E}">
        <p14:creationId xmlns:p14="http://schemas.microsoft.com/office/powerpoint/2010/main" val="243941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3D6EE-CA6A-4C06-8A54-E021C7EE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            </a:t>
            </a:r>
            <a:r>
              <a:rPr lang="en-US" altLang="zh-CN" dirty="0" err="1"/>
              <a:t>v.s</a:t>
            </a:r>
            <a:r>
              <a:rPr lang="en-US" altLang="zh-CN" dirty="0"/>
              <a:t>.             </a:t>
            </a:r>
            <a:r>
              <a:rPr lang="zh-CN" altLang="en-US" dirty="0"/>
              <a:t>静态链接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E7CF887-487C-4EA6-912E-1F8613DA9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547438"/>
              </p:ext>
            </p:extLst>
          </p:nvPr>
        </p:nvGraphicFramePr>
        <p:xfrm>
          <a:off x="838200" y="1779588"/>
          <a:ext cx="2511490" cy="471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1490">
                  <a:extLst>
                    <a:ext uri="{9D8B030D-6E8A-4147-A177-3AD203B41FA5}">
                      <a16:colId xmlns:a16="http://schemas.microsoft.com/office/drawing/2014/main" val="4100401803"/>
                    </a:ext>
                  </a:extLst>
                </a:gridCol>
              </a:tblGrid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kernel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94246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76333"/>
                  </a:ext>
                </a:extLst>
              </a:tr>
              <a:tr h="1047821">
                <a:tc>
                  <a:txBody>
                    <a:bodyPr/>
                    <a:lstStyle/>
                    <a:p>
                      <a:r>
                        <a:rPr lang="en-US" altLang="zh-CN" dirty="0"/>
                        <a:t>libc.so</a:t>
                      </a:r>
                    </a:p>
                    <a:p>
                      <a:r>
                        <a:rPr lang="en-US" altLang="zh-CN" dirty="0"/>
                        <a:t>…</a:t>
                      </a:r>
                    </a:p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99854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46888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elf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54034"/>
                  </a:ext>
                </a:extLst>
              </a:tr>
              <a:tr h="705788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8984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F8B3C-647E-4769-9B29-6C83680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97B31-A362-40C7-A699-7D3D1FEF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5F5CC17-BE9F-40BC-947F-4ACB7BE4131F}"/>
              </a:ext>
            </a:extLst>
          </p:cNvPr>
          <p:cNvSpPr txBox="1">
            <a:spLocks/>
          </p:cNvSpPr>
          <p:nvPr/>
        </p:nvSpPr>
        <p:spPr>
          <a:xfrm>
            <a:off x="6008914" y="1690688"/>
            <a:ext cx="4948334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9" name="内容占位符 7">
            <a:extLst>
              <a:ext uri="{FF2B5EF4-FFF2-40B4-BE49-F238E27FC236}">
                <a16:creationId xmlns:a16="http://schemas.microsoft.com/office/drawing/2014/main" id="{98131633-DE27-4AF0-925F-F8FF4D570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631456"/>
              </p:ext>
            </p:extLst>
          </p:nvPr>
        </p:nvGraphicFramePr>
        <p:xfrm>
          <a:off x="7586565" y="1779587"/>
          <a:ext cx="2602464" cy="4713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464">
                  <a:extLst>
                    <a:ext uri="{9D8B030D-6E8A-4147-A177-3AD203B41FA5}">
                      <a16:colId xmlns:a16="http://schemas.microsoft.com/office/drawing/2014/main" val="4100401803"/>
                    </a:ext>
                  </a:extLst>
                </a:gridCol>
              </a:tblGrid>
              <a:tr h="1110187">
                <a:tc>
                  <a:txBody>
                    <a:bodyPr/>
                    <a:lstStyle/>
                    <a:p>
                      <a:r>
                        <a:rPr lang="en-US" altLang="zh-CN" dirty="0"/>
                        <a:t>kernel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94246"/>
                  </a:ext>
                </a:extLst>
              </a:tr>
              <a:tr h="111018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76333"/>
                  </a:ext>
                </a:extLst>
              </a:tr>
              <a:tr h="1382728">
                <a:tc>
                  <a:txBody>
                    <a:bodyPr/>
                    <a:lstStyle/>
                    <a:p>
                      <a:r>
                        <a:rPr lang="en-US" altLang="zh-CN" dirty="0"/>
                        <a:t>elf</a:t>
                      </a:r>
                    </a:p>
                    <a:p>
                      <a:r>
                        <a:rPr lang="en-US" altLang="zh-CN" dirty="0"/>
                        <a:t>…</a:t>
                      </a:r>
                    </a:p>
                    <a:p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54034"/>
                  </a:ext>
                </a:extLst>
              </a:tr>
              <a:tr h="1110187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8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7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F4A52-571B-40EA-8CA9-4DF52173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即程序执行时是如何计算得到</a:t>
            </a:r>
            <a:r>
              <a:rPr lang="en-US" altLang="zh-CN" dirty="0" err="1"/>
              <a:t>libc</a:t>
            </a:r>
            <a:r>
              <a:rPr lang="zh-CN" altLang="en-US" dirty="0"/>
              <a:t>中某个函数的地址的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 err="1"/>
              <a:t>printf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涉及两个概念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plt</a:t>
            </a:r>
            <a:r>
              <a:rPr lang="zh-CN" altLang="en-US" dirty="0"/>
              <a:t>表 </a:t>
            </a:r>
            <a:r>
              <a:rPr lang="en-US" altLang="zh-CN" dirty="0"/>
              <a:t>(procedure linkage table) 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got</a:t>
            </a:r>
            <a:r>
              <a:rPr lang="zh-CN" altLang="en-US" dirty="0"/>
              <a:t>表 </a:t>
            </a:r>
            <a:r>
              <a:rPr lang="en-US" altLang="zh-CN" dirty="0"/>
              <a:t>(global </a:t>
            </a:r>
            <a:r>
              <a:rPr lang="en-US" altLang="zh-CN" dirty="0" err="1"/>
              <a:t>offsest</a:t>
            </a:r>
            <a:r>
              <a:rPr lang="en-US" altLang="zh-CN" dirty="0"/>
              <a:t> table)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数据段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dl1.c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44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742"/>
          </a:xfrm>
        </p:spPr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082C494-D9DC-4AE6-8AEA-432EC0FA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759645"/>
              </p:ext>
            </p:extLst>
          </p:nvPr>
        </p:nvGraphicFramePr>
        <p:xfrm>
          <a:off x="718457" y="2656050"/>
          <a:ext cx="4114799" cy="248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302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  <a:gridCol w="2864497">
                  <a:extLst>
                    <a:ext uri="{9D8B030D-6E8A-4147-A177-3AD203B41FA5}">
                      <a16:colId xmlns:a16="http://schemas.microsoft.com/office/drawing/2014/main" val="1062764454"/>
                    </a:ext>
                  </a:extLst>
                </a:gridCol>
              </a:tblGrid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.dynamic (elf)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link_map</a:t>
                      </a:r>
                      <a:r>
                        <a:rPr lang="en-US" altLang="zh-CN" dirty="0"/>
                        <a:t> (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dl_runtime_resolve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3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plt_puts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4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plt_printf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898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20387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3224D-C2D1-4EC6-9EC6-FCC548CFE071}"/>
              </a:ext>
            </a:extLst>
          </p:cNvPr>
          <p:cNvSpPr txBox="1"/>
          <p:nvPr/>
        </p:nvSpPr>
        <p:spPr>
          <a:xfrm>
            <a:off x="838200" y="2071397"/>
            <a:ext cx="41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got.plt</a:t>
            </a:r>
            <a:r>
              <a:rPr lang="en-US" altLang="zh-CN" dirty="0"/>
              <a:t>) 8</a:t>
            </a:r>
            <a:r>
              <a:rPr lang="zh-CN" altLang="en-US" dirty="0"/>
              <a:t>字节对齐</a:t>
            </a:r>
            <a:endParaRPr lang="en-US" altLang="zh-CN" dirty="0"/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C5D78EA8-0B2A-4E09-957A-41DD32170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084017"/>
              </p:ext>
            </p:extLst>
          </p:nvPr>
        </p:nvGraphicFramePr>
        <p:xfrm>
          <a:off x="6382139" y="2535453"/>
          <a:ext cx="3745463" cy="3433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456">
                  <a:extLst>
                    <a:ext uri="{9D8B030D-6E8A-4147-A177-3AD203B41FA5}">
                      <a16:colId xmlns:a16="http://schemas.microsoft.com/office/drawing/2014/main" val="732011915"/>
                    </a:ext>
                  </a:extLst>
                </a:gridCol>
                <a:gridCol w="2247007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</a:tblGrid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push got[1]</a:t>
                      </a:r>
                    </a:p>
                    <a:p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1087861">
                <a:tc>
                  <a:txBody>
                    <a:bodyPr/>
                    <a:lstStyle/>
                    <a:p>
                      <a:r>
                        <a:rPr lang="en-US" altLang="zh-CN" dirty="0"/>
                        <a:t>1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got[3]</a:t>
                      </a:r>
                    </a:p>
                    <a:p>
                      <a:r>
                        <a:rPr lang="en-US" altLang="zh-CN" dirty="0"/>
                        <a:t>06: push 0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2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got[4]</a:t>
                      </a:r>
                    </a:p>
                    <a:p>
                      <a:r>
                        <a:rPr lang="en-US" altLang="zh-CN" dirty="0"/>
                        <a:t>06: push 1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2DF4554-2932-4BEF-AAEF-578FF90FB98D}"/>
              </a:ext>
            </a:extLst>
          </p:cNvPr>
          <p:cNvSpPr txBox="1"/>
          <p:nvPr/>
        </p:nvSpPr>
        <p:spPr>
          <a:xfrm>
            <a:off x="7037614" y="2071397"/>
            <a:ext cx="39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plt</a:t>
            </a:r>
            <a:r>
              <a:rPr lang="en-US" altLang="zh-CN" dirty="0"/>
              <a:t>) </a:t>
            </a:r>
            <a:r>
              <a:rPr lang="zh-CN" altLang="en-US" dirty="0"/>
              <a:t>代码段</a:t>
            </a:r>
            <a:r>
              <a:rPr lang="en-US" altLang="zh-CN" dirty="0"/>
              <a:t>, 0x20</a:t>
            </a:r>
            <a:r>
              <a:rPr lang="zh-CN" altLang="en-US" dirty="0"/>
              <a:t>对齐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005477-386F-4B8D-81A8-ED6E3EF963F6}"/>
              </a:ext>
            </a:extLst>
          </p:cNvPr>
          <p:cNvSpPr txBox="1"/>
          <p:nvPr/>
        </p:nvSpPr>
        <p:spPr>
          <a:xfrm>
            <a:off x="1129004" y="1520890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第一次执行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前</a:t>
            </a:r>
          </a:p>
        </p:txBody>
      </p:sp>
    </p:spTree>
    <p:extLst>
      <p:ext uri="{BB962C8B-B14F-4D97-AF65-F5344CB8AC3E}">
        <p14:creationId xmlns:p14="http://schemas.microsoft.com/office/powerpoint/2010/main" val="24649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84F-52BC-4F84-8993-95A58B8B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742"/>
          </a:xfrm>
        </p:spPr>
        <p:txBody>
          <a:bodyPr/>
          <a:lstStyle/>
          <a:p>
            <a:r>
              <a:rPr lang="zh-CN" altLang="en-US" dirty="0"/>
              <a:t>动态链接的过程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082C494-D9DC-4AE6-8AEA-432EC0FAB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44112"/>
              </p:ext>
            </p:extLst>
          </p:nvPr>
        </p:nvGraphicFramePr>
        <p:xfrm>
          <a:off x="718457" y="2656050"/>
          <a:ext cx="4114799" cy="248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302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  <a:gridCol w="2864497">
                  <a:extLst>
                    <a:ext uri="{9D8B030D-6E8A-4147-A177-3AD203B41FA5}">
                      <a16:colId xmlns:a16="http://schemas.microsoft.com/office/drawing/2014/main" val="1062764454"/>
                    </a:ext>
                  </a:extLst>
                </a:gridCol>
              </a:tblGrid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.dynamic (elf)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link_map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ld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636599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dl_runtime_resolve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3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plt_puts</a:t>
                      </a:r>
                      <a:r>
                        <a:rPr lang="en-US" altLang="zh-CN" dirty="0"/>
                        <a:t> + 6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r>
                        <a:rPr lang="en-US" altLang="zh-CN" dirty="0"/>
                        <a:t>4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printf_addr</a:t>
                      </a:r>
                      <a:r>
                        <a:rPr lang="en-US" altLang="zh-CN" dirty="0"/>
                        <a:t> in </a:t>
                      </a:r>
                      <a:r>
                        <a:rPr lang="en-US" altLang="zh-CN" dirty="0" err="1"/>
                        <a:t>libc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8988"/>
                  </a:ext>
                </a:extLst>
              </a:tr>
              <a:tr h="3688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20387"/>
                  </a:ext>
                </a:extLst>
              </a:tr>
            </a:tbl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81BC85-4F4E-440B-9AB3-C6A3C9B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390A11-A204-4F20-BA8F-606524CA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3224D-C2D1-4EC6-9EC6-FCC548CFE071}"/>
              </a:ext>
            </a:extLst>
          </p:cNvPr>
          <p:cNvSpPr txBox="1"/>
          <p:nvPr/>
        </p:nvSpPr>
        <p:spPr>
          <a:xfrm>
            <a:off x="838200" y="2071397"/>
            <a:ext cx="41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got.plt</a:t>
            </a:r>
            <a:r>
              <a:rPr lang="en-US" altLang="zh-CN" dirty="0"/>
              <a:t>) 8</a:t>
            </a:r>
            <a:r>
              <a:rPr lang="zh-CN" altLang="en-US" dirty="0"/>
              <a:t>字节对齐</a:t>
            </a:r>
            <a:endParaRPr lang="en-US" altLang="zh-CN" dirty="0"/>
          </a:p>
        </p:txBody>
      </p:sp>
      <p:graphicFrame>
        <p:nvGraphicFramePr>
          <p:cNvPr id="8" name="内容占位符 5">
            <a:extLst>
              <a:ext uri="{FF2B5EF4-FFF2-40B4-BE49-F238E27FC236}">
                <a16:creationId xmlns:a16="http://schemas.microsoft.com/office/drawing/2014/main" id="{C5D78EA8-0B2A-4E09-957A-41DD32170A86}"/>
              </a:ext>
            </a:extLst>
          </p:cNvPr>
          <p:cNvGraphicFramePr>
            <a:graphicFrameLocks/>
          </p:cNvGraphicFramePr>
          <p:nvPr/>
        </p:nvGraphicFramePr>
        <p:xfrm>
          <a:off x="6382139" y="2535453"/>
          <a:ext cx="3745463" cy="3433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456">
                  <a:extLst>
                    <a:ext uri="{9D8B030D-6E8A-4147-A177-3AD203B41FA5}">
                      <a16:colId xmlns:a16="http://schemas.microsoft.com/office/drawing/2014/main" val="732011915"/>
                    </a:ext>
                  </a:extLst>
                </a:gridCol>
                <a:gridCol w="2247007">
                  <a:extLst>
                    <a:ext uri="{9D8B030D-6E8A-4147-A177-3AD203B41FA5}">
                      <a16:colId xmlns:a16="http://schemas.microsoft.com/office/drawing/2014/main" val="2084546758"/>
                    </a:ext>
                  </a:extLst>
                </a:gridCol>
              </a:tblGrid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push got[1]</a:t>
                      </a:r>
                    </a:p>
                    <a:p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0256"/>
                  </a:ext>
                </a:extLst>
              </a:tr>
              <a:tr h="1087861">
                <a:tc>
                  <a:txBody>
                    <a:bodyPr/>
                    <a:lstStyle/>
                    <a:p>
                      <a:r>
                        <a:rPr lang="en-US" altLang="zh-CN" dirty="0"/>
                        <a:t>1 (puts)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got[3]</a:t>
                      </a:r>
                    </a:p>
                    <a:p>
                      <a:r>
                        <a:rPr lang="en-US" altLang="zh-CN" dirty="0"/>
                        <a:t>06: push 0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337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2 (</a:t>
                      </a:r>
                      <a:r>
                        <a:rPr lang="en-US" altLang="zh-CN" dirty="0" err="1"/>
                        <a:t>printf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got[4]</a:t>
                      </a:r>
                    </a:p>
                    <a:p>
                      <a:r>
                        <a:rPr lang="en-US" altLang="zh-CN" dirty="0"/>
                        <a:t>06: push 1</a:t>
                      </a:r>
                    </a:p>
                    <a:p>
                      <a:r>
                        <a:rPr lang="en-US" altLang="zh-CN" dirty="0"/>
                        <a:t>0b: </a:t>
                      </a:r>
                      <a:r>
                        <a:rPr lang="en-US" altLang="zh-CN" dirty="0" err="1"/>
                        <a:t>jmp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plt</a:t>
                      </a:r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67717"/>
                  </a:ext>
                </a:extLst>
              </a:tr>
              <a:tr h="7154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4816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2DF4554-2932-4BEF-AAEF-578FF90FB98D}"/>
              </a:ext>
            </a:extLst>
          </p:cNvPr>
          <p:cNvSpPr txBox="1"/>
          <p:nvPr/>
        </p:nvSpPr>
        <p:spPr>
          <a:xfrm>
            <a:off x="7037614" y="2071397"/>
            <a:ext cx="394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plt</a:t>
            </a:r>
            <a:r>
              <a:rPr lang="zh-CN" altLang="en-US" dirty="0"/>
              <a:t>表</a:t>
            </a:r>
            <a:r>
              <a:rPr lang="en-US" altLang="zh-CN" dirty="0"/>
              <a:t>(.</a:t>
            </a:r>
            <a:r>
              <a:rPr lang="en-US" altLang="zh-CN" dirty="0" err="1"/>
              <a:t>plt</a:t>
            </a:r>
            <a:r>
              <a:rPr lang="en-US" altLang="zh-CN" dirty="0"/>
              <a:t>) </a:t>
            </a:r>
            <a:r>
              <a:rPr lang="zh-CN" altLang="en-US" dirty="0"/>
              <a:t>代码段</a:t>
            </a:r>
            <a:r>
              <a:rPr lang="en-US" altLang="zh-CN" dirty="0"/>
              <a:t>, 0x20</a:t>
            </a:r>
            <a:r>
              <a:rPr lang="zh-CN" altLang="en-US" dirty="0"/>
              <a:t>对齐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005477-386F-4B8D-81A8-ED6E3EF963F6}"/>
              </a:ext>
            </a:extLst>
          </p:cNvPr>
          <p:cNvSpPr txBox="1"/>
          <p:nvPr/>
        </p:nvSpPr>
        <p:spPr>
          <a:xfrm>
            <a:off x="1129004" y="1520890"/>
            <a:ext cx="370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执行完一次 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F606FF-49A1-4962-AF2E-8D9D93197363}"/>
              </a:ext>
            </a:extLst>
          </p:cNvPr>
          <p:cNvSpPr txBox="1"/>
          <p:nvPr/>
        </p:nvSpPr>
        <p:spPr>
          <a:xfrm>
            <a:off x="1129004" y="5812138"/>
            <a:ext cx="37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之后再执行</a:t>
            </a:r>
            <a:r>
              <a:rPr lang="en-US" altLang="zh-CN" dirty="0" err="1"/>
              <a:t>printf</a:t>
            </a:r>
            <a:r>
              <a:rPr lang="zh-CN" altLang="en-US" dirty="0"/>
              <a:t>时就会直接跳到</a:t>
            </a:r>
            <a:r>
              <a:rPr lang="en-US" altLang="zh-CN" dirty="0" err="1"/>
              <a:t>libc</a:t>
            </a:r>
            <a:r>
              <a:rPr lang="zh-CN" altLang="en-US" dirty="0"/>
              <a:t>中的</a:t>
            </a:r>
            <a:r>
              <a:rPr lang="en-US" altLang="zh-CN" dirty="0" err="1"/>
              <a:t>printf</a:t>
            </a:r>
            <a:r>
              <a:rPr lang="zh-CN" altLang="en-US" dirty="0"/>
              <a:t>函数地址</a:t>
            </a:r>
          </a:p>
        </p:txBody>
      </p:sp>
    </p:spTree>
    <p:extLst>
      <p:ext uri="{BB962C8B-B14F-4D97-AF65-F5344CB8AC3E}">
        <p14:creationId xmlns:p14="http://schemas.microsoft.com/office/powerpoint/2010/main" val="283158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41D9F-8D43-4E58-9EC3-33443A0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/>
          <a:lstStyle/>
          <a:p>
            <a:r>
              <a:rPr lang="zh-CN" altLang="en-US" dirty="0"/>
              <a:t>具体地址的计算过程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ECC61-36D5-4855-83B0-FF36144E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https://veritas501.space/2017/10/07/ret2dl_resolve%E5%AD%A6%E4%B9%A0%E7%AC%94%E8%AE%B0/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ret2dl_resolve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7426B4-DF91-4253-8F81-2EA2C52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1515D-89F9-4A9B-B0A6-F0CDEAD2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8AAF-6B5C-4DB7-8735-AE9BF181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9B730-7498-418B-8AF0-33C984A3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通过读取</a:t>
            </a:r>
            <a:r>
              <a:rPr lang="en-US" altLang="zh-CN" dirty="0"/>
              <a:t>got</a:t>
            </a:r>
            <a:r>
              <a:rPr lang="zh-CN" altLang="en-US" dirty="0"/>
              <a:t>表中的内容拿到</a:t>
            </a:r>
            <a:r>
              <a:rPr lang="en-US" altLang="zh-CN" dirty="0" err="1"/>
              <a:t>libc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通过修改</a:t>
            </a:r>
            <a:r>
              <a:rPr lang="en-US" altLang="zh-CN" dirty="0"/>
              <a:t>got</a:t>
            </a:r>
            <a:r>
              <a:rPr lang="zh-CN" altLang="en-US" dirty="0"/>
              <a:t>表的内容劫持控制流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6C2A3-A7F5-478E-B7FD-24A00EB1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D495EC-8E37-490A-B619-3365AC7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9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888</Words>
  <Application>Microsoft Office PowerPoint</Application>
  <PresentationFormat>宽屏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2020暑期pwn入门培训</vt:lpstr>
      <vt:lpstr>catalog</vt:lpstr>
      <vt:lpstr>动态链接            v.s.             静态链接</vt:lpstr>
      <vt:lpstr>动态链接            v.s.             静态链接</vt:lpstr>
      <vt:lpstr>动态链接的过程</vt:lpstr>
      <vt:lpstr>动态链接的过程</vt:lpstr>
      <vt:lpstr>动态链接的过程</vt:lpstr>
      <vt:lpstr>具体地址的计算过程</vt:lpstr>
      <vt:lpstr>利用方式</vt:lpstr>
      <vt:lpstr>利用got表 leak libc 地址</vt:lpstr>
      <vt:lpstr>通过修改got表劫持控制流</vt:lpstr>
      <vt:lpstr>动态链接的过程</vt:lpstr>
      <vt:lpstr>通过libc中函数地址确定libc 版本</vt:lpstr>
      <vt:lpstr>FULLRELRO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91</cp:revision>
  <dcterms:created xsi:type="dcterms:W3CDTF">2020-08-14T08:23:37Z</dcterms:created>
  <dcterms:modified xsi:type="dcterms:W3CDTF">2020-09-23T12:32:57Z</dcterms:modified>
</cp:coreProperties>
</file>