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1" r:id="rId4"/>
    <p:sldMasterId id="2147483900" r:id="rId5"/>
  </p:sldMasterIdLst>
  <p:notesMasterIdLst>
    <p:notesMasterId r:id="rId27"/>
  </p:notesMasterIdLst>
  <p:sldIdLst>
    <p:sldId id="301" r:id="rId6"/>
    <p:sldId id="256" r:id="rId7"/>
    <p:sldId id="317" r:id="rId8"/>
    <p:sldId id="318" r:id="rId9"/>
    <p:sldId id="302" r:id="rId10"/>
    <p:sldId id="305" r:id="rId11"/>
    <p:sldId id="306" r:id="rId12"/>
    <p:sldId id="30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30" r:id="rId23"/>
    <p:sldId id="328" r:id="rId24"/>
    <p:sldId id="329" r:id="rId25"/>
    <p:sldId id="331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ophie MacGillivray" initials="SM" lastIdx="7" clrIdx="6">
    <p:extLst>
      <p:ext uri="{19B8F6BF-5375-455C-9EA6-DF929625EA0E}">
        <p15:presenceInfo xmlns:p15="http://schemas.microsoft.com/office/powerpoint/2012/main" userId="S::sophie.macgillivray@rmit.edu.au::1582d821-a095-4492-868f-ca3120a0aac1" providerId="AD"/>
      </p:ext>
    </p:extLst>
  </p:cmAuthor>
  <p:cmAuthor id="1" name="Daniel Polidano" initials="DP" lastIdx="10" clrIdx="0">
    <p:extLst>
      <p:ext uri="{19B8F6BF-5375-455C-9EA6-DF929625EA0E}">
        <p15:presenceInfo xmlns:p15="http://schemas.microsoft.com/office/powerpoint/2012/main" userId="S::daniel.polidano@rmit.edu.au::23369db3-1b7b-40ff-863a-b188c2e0754c" providerId="AD"/>
      </p:ext>
    </p:extLst>
  </p:cmAuthor>
  <p:cmAuthor id="8" name="Olivia Villani" initials="OV" lastIdx="1" clrIdx="7">
    <p:extLst>
      <p:ext uri="{19B8F6BF-5375-455C-9EA6-DF929625EA0E}">
        <p15:presenceInfo xmlns:p15="http://schemas.microsoft.com/office/powerpoint/2012/main" userId="S::olivia.villani@rmit.edu.au::d87ac168-ec0f-4ec5-af64-80fd45e5bd24" providerId="AD"/>
      </p:ext>
    </p:extLst>
  </p:cmAuthor>
  <p:cmAuthor id="2" name="Sarah Morley" initials="SM" lastIdx="17" clrIdx="1">
    <p:extLst>
      <p:ext uri="{19B8F6BF-5375-455C-9EA6-DF929625EA0E}">
        <p15:presenceInfo xmlns:p15="http://schemas.microsoft.com/office/powerpoint/2012/main" userId="S::sarah.morley@rmit.edu.au::ad7a720f-71a2-4e21-b98f-de1faa32b6e7" providerId="AD"/>
      </p:ext>
    </p:extLst>
  </p:cmAuthor>
  <p:cmAuthor id="3" name="Darcy Muller" initials="DM" lastIdx="8" clrIdx="2">
    <p:extLst>
      <p:ext uri="{19B8F6BF-5375-455C-9EA6-DF929625EA0E}">
        <p15:presenceInfo xmlns:p15="http://schemas.microsoft.com/office/powerpoint/2012/main" userId="S::darcy.muller@rmit.edu.au::7a5694f8-bfb9-4e38-8e6a-504c4d893d3e" providerId="AD"/>
      </p:ext>
    </p:extLst>
  </p:cmAuthor>
  <p:cmAuthor id="4" name="Ben Bucknall" initials="BB" lastIdx="6" clrIdx="3">
    <p:extLst>
      <p:ext uri="{19B8F6BF-5375-455C-9EA6-DF929625EA0E}">
        <p15:presenceInfo xmlns:p15="http://schemas.microsoft.com/office/powerpoint/2012/main" userId="S::ben.bucknall@rmit.edu.au::30817f56-0a79-48ff-89b7-28590598d990" providerId="AD"/>
      </p:ext>
    </p:extLst>
  </p:cmAuthor>
  <p:cmAuthor id="5" name="Jane Tramby" initials="JT" lastIdx="2" clrIdx="4">
    <p:extLst>
      <p:ext uri="{19B8F6BF-5375-455C-9EA6-DF929625EA0E}">
        <p15:presenceInfo xmlns:p15="http://schemas.microsoft.com/office/powerpoint/2012/main" userId="S::jane.tramby@rmit.edu.au::b3477ef0-73e2-4c84-a8cb-63567525240a" providerId="AD"/>
      </p:ext>
    </p:extLst>
  </p:cmAuthor>
  <p:cmAuthor id="6" name="Bob Xiao" initials="BX" lastIdx="3" clrIdx="5">
    <p:extLst>
      <p:ext uri="{19B8F6BF-5375-455C-9EA6-DF929625EA0E}">
        <p15:presenceInfo xmlns:p15="http://schemas.microsoft.com/office/powerpoint/2012/main" userId="S::bob.xiao@rmit.edu.au::87402b42-2b1b-4fc5-bb03-3f3b4a4068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4"/>
    <a:srgbClr val="000000"/>
    <a:srgbClr val="B3B3F0"/>
    <a:srgbClr val="EAECE8"/>
    <a:srgbClr val="E6E6EE"/>
    <a:srgbClr val="8080AA"/>
    <a:srgbClr val="B3B3CC"/>
    <a:srgbClr val="F1F2F0"/>
    <a:srgbClr val="E8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8"/>
    <p:restoredTop sz="96327"/>
  </p:normalViewPr>
  <p:slideViewPr>
    <p:cSldViewPr snapToGrid="0">
      <p:cViewPr varScale="1">
        <p:scale>
          <a:sx n="141" d="100"/>
          <a:sy n="14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9C4A591-A458-4822-BC04-83B10B194356}" type="datetimeFigureOut">
              <a:rPr lang="en" smtClean="0"/>
              <a:pPr/>
              <a:t>5/14/24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03F2E6-9F51-4289-953D-B2EF8579062F}" type="slidenum">
              <a:rPr lang="e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1"/>
          <p:cNvSpPr/>
          <p:nvPr userDrawn="1"/>
        </p:nvSpPr>
        <p:spPr>
          <a:xfrm>
            <a:off x="6859966" y="937054"/>
            <a:ext cx="2284034" cy="328853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12"/>
          <p:cNvSpPr/>
          <p:nvPr userDrawn="1"/>
        </p:nvSpPr>
        <p:spPr>
          <a:xfrm>
            <a:off x="0" y="927817"/>
            <a:ext cx="2182776" cy="3298134"/>
          </a:xfrm>
          <a:custGeom>
            <a:avLst/>
            <a:gdLst/>
            <a:ahLst/>
            <a:cxnLst/>
            <a:rect l="l" t="t" r="r" b="b"/>
            <a:pathLst>
              <a:path w="1780657" h="3587388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325"/>
            <a:ext cx="6400800" cy="1644981"/>
          </a:xfrm>
        </p:spPr>
        <p:txBody>
          <a:bodyPr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2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382C-3731-096C-EDDE-7CCAD782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01FD-C344-F002-F794-045A01B6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DD9E2-20BC-7451-853E-CDE6117C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E8AF-1693-35B8-BAA6-DA3B2588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19CE8-BAD4-323F-5AFD-73CCC616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03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2B6F-312C-8F46-C4A5-BC0C5735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DB906-1912-9C36-D10C-8560DDBC2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6D26-BDFB-5972-7228-8974A27A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150B-D091-AC48-2B34-998A4AE0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6314-C334-1C40-C56A-7725B39F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B468-136D-6A6E-0304-B979EC45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696-4F3A-0754-B612-40CBADA27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F1634-0B8D-F4CF-8F73-1A9B0058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1D5B2-F065-C0C8-A73D-AC744CF5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3903-98F8-A68F-2D0A-4CBD64DD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D6D5-D78E-EE66-C70E-FE561B3E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74D8-D56D-D057-268B-4E822334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B28F6-13E3-5726-50E9-B03E0D0B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EF3EB-4FDF-DDE7-C23B-64E80EE3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3845-7D8D-B3A1-8598-FABA5CF63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ECB85-8F7F-41DB-4AA4-42A9C9A6C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9D925-168B-0D17-0615-200E5472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1B65F-9FEF-4F62-A29B-3F5AF158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2214-1CE2-4540-27A8-85C9C557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7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B3D8-035A-2F0C-7674-949FDBB2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F75D1-6F07-DA94-C9DE-86B85972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928BB-6344-836D-36D6-F8266AE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F1D3-3AF3-3D19-457E-0300C190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60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E791-738A-7BFA-8757-456DBFF3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94DD1-F0E5-3CDF-489A-1654176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D0AA-7D88-80ED-B63D-99C830C4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7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D3F6-2DC0-2EA2-DC51-B923A3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D1BE-CC16-245D-F105-C727BF5FA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62B8-FEC5-6F7D-C8E1-FA7474355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7F65C-09A6-FA7F-F881-4C10230A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D7CF7-DC19-7085-0022-5AD6F448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3B8E-5A1A-DACF-527A-4273FB03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6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5BE4-091B-917E-5022-39DF7BE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D8FB5-3BAB-4D72-17CC-CB07CA2C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61CE-D2EC-A33C-58C7-0D2D1904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4D5E-FD12-8148-5D0A-FB681BE3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82A4-5544-E5B3-3B08-245C02A2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5D7D-F7D3-E96E-2473-6A7CE4AD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8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9EF6-50D1-3208-02B0-C8736C1E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D82FD-B9EE-CCB7-ABBF-115ED39C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A338-12D4-7B11-C0B3-93BEFB6C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36798-0018-4832-E0BC-A22C36CC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AA86-4E85-310E-F2FD-3752C694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35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0BD76-1B48-FB8F-A8B7-42E5E7717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5830-5759-B7F6-7552-CC268572A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EEA5-8027-099C-0D51-AB73162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3049-6DB4-EF7E-5570-3DBEABC2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81095-2CF7-0406-000F-AA506922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MIT_DUO_RGB_flat_LR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5400000" cy="4566886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5634601"/>
                </a:lnTo>
                <a:lnTo>
                  <a:pt x="208067" y="5624095"/>
                </a:lnTo>
                <a:cubicBezTo>
                  <a:pt x="1317232" y="5511453"/>
                  <a:pt x="2182776" y="4574729"/>
                  <a:pt x="2182776" y="3435845"/>
                </a:cubicBezTo>
                <a:cubicBezTo>
                  <a:pt x="2182776" y="2296961"/>
                  <a:pt x="1317232" y="1360238"/>
                  <a:pt x="208067" y="1247596"/>
                </a:cubicBezTo>
                <a:lnTo>
                  <a:pt x="0" y="12370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1"/>
          <p:cNvSpPr/>
          <p:nvPr userDrawn="1"/>
        </p:nvSpPr>
        <p:spPr>
          <a:xfrm>
            <a:off x="6859966" y="937054"/>
            <a:ext cx="2284034" cy="3288533"/>
          </a:xfrm>
          <a:custGeom>
            <a:avLst/>
            <a:gdLst/>
            <a:ahLst/>
            <a:cxnLst/>
            <a:rect l="l" t="t" r="r" b="b"/>
            <a:pathLst>
              <a:path w="1863259" h="3576943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0325"/>
            <a:ext cx="6400800" cy="1644981"/>
          </a:xfrm>
        </p:spPr>
        <p:txBody>
          <a:bodyPr>
            <a:normAutofit/>
          </a:bodyPr>
          <a:lstStyle>
            <a:lvl1pPr algn="l">
              <a:defRPr sz="33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95305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84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29565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4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11"/>
          <p:cNvSpPr/>
          <p:nvPr userDrawn="1"/>
        </p:nvSpPr>
        <p:spPr>
          <a:xfrm rot="10800000">
            <a:off x="5943601" y="1"/>
            <a:ext cx="3200399" cy="2400299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5525" y="1988820"/>
            <a:ext cx="6359207" cy="2293620"/>
          </a:xfrm>
        </p:spPr>
        <p:txBody>
          <a:bodyPr anchor="t" anchorCtr="0"/>
          <a:lstStyle>
            <a:lvl1pPr algn="l">
              <a:defRPr sz="3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5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9137" y="1988820"/>
            <a:ext cx="6359207" cy="2293620"/>
          </a:xfrm>
        </p:spPr>
        <p:txBody>
          <a:bodyPr anchor="t" anchorCtr="0"/>
          <a:lstStyle>
            <a:lvl1pPr algn="l">
              <a:defRPr sz="3000" b="1" cap="none"/>
            </a:lvl1pPr>
          </a:lstStyle>
          <a:p>
            <a:r>
              <a:rPr lang="en-AU" dirty="0"/>
              <a:t>—</a:t>
            </a:r>
            <a:br>
              <a:rPr lang="en-AU" dirty="0"/>
            </a:br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03504"/>
            <a:ext cx="1405942" cy="472326"/>
          </a:xfrm>
          <a:prstGeom prst="rect">
            <a:avLst/>
          </a:prstGeom>
        </p:spPr>
      </p:pic>
      <p:sp>
        <p:nvSpPr>
          <p:cNvPr id="15" name="Rectangle 13"/>
          <p:cNvSpPr/>
          <p:nvPr userDrawn="1"/>
        </p:nvSpPr>
        <p:spPr>
          <a:xfrm rot="5400000">
            <a:off x="6343651" y="-400047"/>
            <a:ext cx="2400297" cy="3200398"/>
          </a:xfrm>
          <a:custGeom>
            <a:avLst/>
            <a:gdLst/>
            <a:ahLst/>
            <a:cxnLst/>
            <a:rect l="l" t="t" r="r" b="b"/>
            <a:pathLst>
              <a:path w="2468880" h="2468881">
                <a:moveTo>
                  <a:pt x="0" y="0"/>
                </a:moveTo>
                <a:lnTo>
                  <a:pt x="2468880" y="0"/>
                </a:lnTo>
                <a:lnTo>
                  <a:pt x="2468880" y="1"/>
                </a:lnTo>
                <a:cubicBezTo>
                  <a:pt x="2468880" y="1363526"/>
                  <a:pt x="1363525" y="2468881"/>
                  <a:pt x="0" y="24688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441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EE52-25AF-7B49-B9FC-7562266B6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6F9EF-67A8-4BF2-603D-E99A23F61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0EF90-FA7B-5038-C394-EC9FB926B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51AF-BB2C-8B2E-7304-34277A45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301B-60B9-232A-2013-099E0742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0CD7-4664-308C-C653-2025F28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859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3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472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84E91-7045-8940-9876-EF7F184A4EB5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L-Shape 8"/>
          <p:cNvSpPr/>
          <p:nvPr userDrawn="1"/>
        </p:nvSpPr>
        <p:spPr>
          <a:xfrm>
            <a:off x="0" y="4549140"/>
            <a:ext cx="792480" cy="594360"/>
          </a:xfrm>
          <a:prstGeom prst="corner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12" name="Rectangle 11"/>
          <p:cNvSpPr/>
          <p:nvPr userDrawn="1"/>
        </p:nvSpPr>
        <p:spPr>
          <a:xfrm rot="10800000">
            <a:off x="7997568" y="0"/>
            <a:ext cx="1146433" cy="859825"/>
          </a:xfrm>
          <a:custGeom>
            <a:avLst/>
            <a:gdLst/>
            <a:ahLst/>
            <a:cxnLst/>
            <a:rect l="l" t="t" r="r" b="b"/>
            <a:pathLst>
              <a:path w="2160000" h="2160000">
                <a:moveTo>
                  <a:pt x="0" y="0"/>
                </a:moveTo>
                <a:lnTo>
                  <a:pt x="720000" y="0"/>
                </a:lnTo>
                <a:lnTo>
                  <a:pt x="720000" y="720000"/>
                </a:lnTo>
                <a:lnTo>
                  <a:pt x="1440000" y="720000"/>
                </a:lnTo>
                <a:lnTo>
                  <a:pt x="1440000" y="1440000"/>
                </a:lnTo>
                <a:lnTo>
                  <a:pt x="2160000" y="1440000"/>
                </a:lnTo>
                <a:lnTo>
                  <a:pt x="2160000" y="2160000"/>
                </a:lnTo>
                <a:lnTo>
                  <a:pt x="0" y="2160000"/>
                </a:lnTo>
                <a:lnTo>
                  <a:pt x="0" y="1440000"/>
                </a:lnTo>
                <a:lnTo>
                  <a:pt x="0" y="720000"/>
                </a:lnTo>
                <a:close/>
              </a:path>
            </a:pathLst>
          </a:custGeom>
          <a:solidFill>
            <a:srgbClr val="AA00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21" y="4767264"/>
            <a:ext cx="7213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E4DEE52-25AF-7B49-B9FC-7562266B64D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1019" y="4572085"/>
            <a:ext cx="1405942" cy="472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44E6C-0D81-C04B-06AF-92AEC30157A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27253" y="142875"/>
            <a:ext cx="1315641" cy="138499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394668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</p:sldLayoutIdLst>
  <p:txStyles>
    <p:titleStyle>
      <a:lvl1pPr algn="l" defTabSz="342900" rtl="0" eaLnBrk="1" latinLnBrk="0" hangingPunct="1">
        <a:spcBef>
          <a:spcPct val="0"/>
        </a:spcBef>
        <a:buNone/>
        <a:defRPr sz="2400" b="1" i="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5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35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BB846-112F-7171-E47B-2F487F27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06BEC-5647-A6F7-73D8-D26BE2873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B29B7-14E9-F80D-1525-65F681CA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D8D959-0B1F-0C42-8177-616714D9189C}" type="datetimeFigureOut">
              <a:rPr lang="en-US" smtClean="0"/>
              <a:t>5/14/24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25FF-DFDE-88AD-5C50-893F3E40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C59D-6D03-FC89-38AE-E037AD54F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022E3-D3EA-FA4C-92E8-C8D973803A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9F5FA-B30C-F439-312E-34641B9C88C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927253" y="142875"/>
            <a:ext cx="1315641" cy="138499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28399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133" y="1374866"/>
            <a:ext cx="5044887" cy="2293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—</a:t>
            </a:r>
            <a:br>
              <a:rPr lang="en-US" dirty="0"/>
            </a:br>
            <a:r>
              <a:rPr lang="en-US" dirty="0" err="1"/>
              <a:t>Lectorial</a:t>
            </a:r>
            <a:r>
              <a:rPr lang="en-US" dirty="0"/>
              <a:t> 10</a:t>
            </a:r>
            <a:br>
              <a:rPr lang="en-US" dirty="0"/>
            </a:br>
            <a:r>
              <a:rPr lang="en-US" dirty="0"/>
              <a:t>Naïve Bayes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846517" y="3920243"/>
            <a:ext cx="4184184" cy="86756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r>
              <a:rPr lang="en-US" sz="1800" dirty="0">
                <a:solidFill>
                  <a:prstClr val="white"/>
                </a:solidFill>
              </a:rPr>
              <a:t>Machine Learning @ RMIT</a:t>
            </a:r>
            <a:endParaRPr lang="en-US" sz="1350" dirty="0">
              <a:solidFill>
                <a:prstClr val="white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909640" y="3801209"/>
            <a:ext cx="134894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81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726A08-F9E9-F2D9-CEF1-6C3EDB04D1DB}"/>
              </a:ext>
            </a:extLst>
          </p:cNvPr>
          <p:cNvSpPr txBox="1"/>
          <p:nvPr/>
        </p:nvSpPr>
        <p:spPr>
          <a:xfrm>
            <a:off x="669956" y="543208"/>
            <a:ext cx="7778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meant by Naïve: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means is that we assume “independence “ of the feature variables  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…..,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cough is independent of fever, is independent of sore throat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Assumption:  All of these D inputs are independent of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Is this realistic?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of course NOT!!!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get away with this assumption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ML we don’t need a model to perfectly resemble reality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only need a model that works and gives us good predictions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9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7082B-0CFF-D5E9-7559-DF8DC8297A8C}"/>
                  </a:ext>
                </a:extLst>
              </p:cNvPr>
              <p:cNvSpPr txBox="1"/>
              <p:nvPr/>
            </p:nvSpPr>
            <p:spPr>
              <a:xfrm>
                <a:off x="1140736" y="642796"/>
                <a:ext cx="5821379" cy="1627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  <m:r>
                        <a:rPr lang="en-AU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3, 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AU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3, 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AU" sz="1600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3, 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57082B-0CFF-D5E9-7559-DF8DC8297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36" y="642796"/>
                <a:ext cx="5821379" cy="1627882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3D29E0-28C7-B910-9681-B1905A785EB3}"/>
                  </a:ext>
                </a:extLst>
              </p:cNvPr>
              <p:cNvSpPr txBox="1"/>
              <p:nvPr/>
            </p:nvSpPr>
            <p:spPr>
              <a:xfrm>
                <a:off x="630408" y="2618061"/>
                <a:ext cx="7883184" cy="86010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6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3, </m:t>
                      </m:r>
                      <m:r>
                        <m:rPr>
                          <m:nor/>
                        </m:rPr>
                        <a:rPr lang="en-US" sz="16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sz="1600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AU" sz="1600" b="0" i="1" baseline="-2500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AU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AU" sz="1600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)∗</m:t>
                          </m:r>
                          <m:r>
                            <a:rPr lang="en-A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∗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AU" sz="1600" b="0" i="1" baseline="-2500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AU" sz="1600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∗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1600" i="1" baseline="-250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AU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1600" b="0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,,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6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3D29E0-28C7-B910-9681-B1905A785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8" y="2618061"/>
                <a:ext cx="7883184" cy="860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ED5EB0-24AB-AA34-6318-FA621C99FFBC}"/>
                  </a:ext>
                </a:extLst>
              </p:cNvPr>
              <p:cNvSpPr txBox="1"/>
              <p:nvPr/>
            </p:nvSpPr>
            <p:spPr>
              <a:xfrm>
                <a:off x="1140736" y="3825551"/>
                <a:ext cx="3942105" cy="510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𝑙𝑒𝑣𝑒𝑙</m:t>
                        </m:r>
                      </m:e>
                    </m:d>
                  </m:oMath>
                </a14:m>
                <a:endParaRPr lang="en-AU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for each value combination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3, </m:t>
                    </m:r>
                    <m:r>
                      <m:rPr>
                        <m:nor/>
                      </m:rPr>
                      <a:rPr lang="en-US" sz="1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40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AU" sz="1400" b="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take.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ED5EB0-24AB-AA34-6318-FA621C99F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36" y="3825551"/>
                <a:ext cx="3942105" cy="510589"/>
              </a:xfrm>
              <a:prstGeom prst="rect">
                <a:avLst/>
              </a:prstGeom>
              <a:blipFill>
                <a:blip r:embed="rId4"/>
                <a:stretch>
                  <a:fillRect l="-321" t="-2439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88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ADB76-28F9-F0E9-0B06-E2A2CD52FD38}"/>
                  </a:ext>
                </a:extLst>
              </p:cNvPr>
              <p:cNvSpPr txBox="1"/>
              <p:nvPr/>
            </p:nvSpPr>
            <p:spPr>
              <a:xfrm>
                <a:off x="232627" y="851025"/>
                <a:ext cx="8244180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A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16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3, 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AU" sz="1600" b="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AU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=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AU" sz="160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)∗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AU" sz="160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AU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∗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1600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AU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AU" sz="16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,,</m:t>
                    </m:r>
                    <m:r>
                      <m:rPr>
                        <m:nor/>
                      </m:rPr>
                      <a:rPr lang="en-US" sz="16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16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9ADB76-28F9-F0E9-0B06-E2A2CD52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7" y="851025"/>
                <a:ext cx="8244180" cy="584775"/>
              </a:xfrm>
              <a:prstGeom prst="rect">
                <a:avLst/>
              </a:prstGeom>
              <a:blipFill>
                <a:blip r:embed="rId2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990F5E-F5DD-C466-04A7-203B2141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7" y="2461685"/>
            <a:ext cx="7772400" cy="13789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16B2C4-AAA5-5795-DF64-4B3D10C9F995}"/>
              </a:ext>
            </a:extLst>
          </p:cNvPr>
          <p:cNvCxnSpPr/>
          <p:nvPr/>
        </p:nvCxnSpPr>
        <p:spPr>
          <a:xfrm>
            <a:off x="3847722" y="1506410"/>
            <a:ext cx="0" cy="95527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84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054B50-967F-B8C4-3621-ECD91980D7E4}"/>
                  </a:ext>
                </a:extLst>
              </p:cNvPr>
              <p:cNvSpPr txBox="1"/>
              <p:nvPr/>
            </p:nvSpPr>
            <p:spPr>
              <a:xfrm>
                <a:off x="1602463" y="1774480"/>
                <a:ext cx="4789284" cy="6790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  <m:r>
                        <a:rPr lang="en-AU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r>
                        <a:rPr lang="en-AU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054B50-967F-B8C4-3621-ECD91980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3" y="1774480"/>
                <a:ext cx="4789284" cy="679032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0B5B81-D8A9-3BFA-9D36-560DC3D7AD95}"/>
              </a:ext>
            </a:extLst>
          </p:cNvPr>
          <p:cNvSpPr txBox="1"/>
          <p:nvPr/>
        </p:nvSpPr>
        <p:spPr>
          <a:xfrm>
            <a:off x="1195057" y="488887"/>
            <a:ext cx="4649543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Distributions for Naïve Bayes’ Rule:</a:t>
            </a:r>
          </a:p>
        </p:txBody>
      </p:sp>
    </p:spTree>
    <p:extLst>
      <p:ext uri="{BB962C8B-B14F-4D97-AF65-F5344CB8AC3E}">
        <p14:creationId xmlns:p14="http://schemas.microsoft.com/office/powerpoint/2010/main" val="816059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BA3D12-C7F8-FE71-2757-3FFBCD2703F8}"/>
              </a:ext>
            </a:extLst>
          </p:cNvPr>
          <p:cNvSpPr txBox="1"/>
          <p:nvPr/>
        </p:nvSpPr>
        <p:spPr>
          <a:xfrm>
            <a:off x="923453" y="534154"/>
            <a:ext cx="2117887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 Distribution: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6985D-2F02-A99B-8813-E20D31CAA7D8}"/>
              </a:ext>
            </a:extLst>
          </p:cNvPr>
          <p:cNvSpPr txBox="1"/>
          <p:nvPr/>
        </p:nvSpPr>
        <p:spPr>
          <a:xfrm>
            <a:off x="923453" y="1215130"/>
            <a:ext cx="5042779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example where a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patient could have a cough (1) or no cough (0)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feature  X there is a binary 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413BC-820A-D5A3-AD6B-73FCC238AD82}"/>
              </a:ext>
            </a:extLst>
          </p:cNvPr>
          <p:cNvSpPr txBox="1"/>
          <p:nvPr/>
        </p:nvSpPr>
        <p:spPr>
          <a:xfrm>
            <a:off x="995881" y="2421709"/>
            <a:ext cx="68503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for the different levels of the target variable, we can plot the distribution of X as follows:</a:t>
            </a:r>
          </a:p>
        </p:txBody>
      </p:sp>
    </p:spTree>
    <p:extLst>
      <p:ext uri="{BB962C8B-B14F-4D97-AF65-F5344CB8AC3E}">
        <p14:creationId xmlns:p14="http://schemas.microsoft.com/office/powerpoint/2010/main" val="371678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C98A97-8C29-C2C4-2333-5DF12A86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7012"/>
            <a:ext cx="7772400" cy="49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D19439-9F75-8945-7132-D3E5A45BD540}"/>
              </a:ext>
            </a:extLst>
          </p:cNvPr>
          <p:cNvSpPr txBox="1"/>
          <p:nvPr/>
        </p:nvSpPr>
        <p:spPr>
          <a:xfrm>
            <a:off x="669957" y="941561"/>
            <a:ext cx="6618083" cy="10772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if we compare the distribution of  X = patient has cough (1) or no cough(0)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y = covid (1), no covid (0)</a:t>
            </a:r>
          </a:p>
        </p:txBody>
      </p:sp>
    </p:spTree>
    <p:extLst>
      <p:ext uri="{BB962C8B-B14F-4D97-AF65-F5344CB8AC3E}">
        <p14:creationId xmlns:p14="http://schemas.microsoft.com/office/powerpoint/2010/main" val="175227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7DA8A-B8F4-20FD-F85B-6606C68FD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97864"/>
            <a:ext cx="7772400" cy="41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7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F1848-BEC1-0526-D585-ABCE2C339F21}"/>
              </a:ext>
            </a:extLst>
          </p:cNvPr>
          <p:cNvSpPr txBox="1"/>
          <p:nvPr/>
        </p:nvSpPr>
        <p:spPr>
          <a:xfrm>
            <a:off x="1430448" y="488887"/>
            <a:ext cx="2204450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EDCA4-BCC7-98FB-E877-D7C726BF67BE}"/>
              </a:ext>
            </a:extLst>
          </p:cNvPr>
          <p:cNvSpPr txBox="1"/>
          <p:nvPr/>
        </p:nvSpPr>
        <p:spPr>
          <a:xfrm>
            <a:off x="370593" y="1466662"/>
            <a:ext cx="7548861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Gaussian distribution can be used when one (or more ) of your descriptive features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continuous numerical.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the example given in Table 6:11 of chapter 6 of the textbook on Probability – Based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1F900-4BFA-DEA7-889E-C83F63C6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04761"/>
            <a:ext cx="7772400" cy="333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1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54D01-2BC6-4559-7330-ED9DD5EFBCED}"/>
              </a:ext>
            </a:extLst>
          </p:cNvPr>
          <p:cNvSpPr txBox="1"/>
          <p:nvPr/>
        </p:nvSpPr>
        <p:spPr>
          <a:xfrm>
            <a:off x="646771" y="713678"/>
            <a:ext cx="18694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 Bayes’ Rule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23995-66DD-180D-6C47-3EAD08804328}"/>
                  </a:ext>
                </a:extLst>
              </p:cNvPr>
              <p:cNvSpPr txBox="1"/>
              <p:nvPr/>
            </p:nvSpPr>
            <p:spPr>
              <a:xfrm>
                <a:off x="899532" y="1367883"/>
                <a:ext cx="3954966" cy="19895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 and B be any two events. Then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/>
                          <m:e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  /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AU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  /</m:t>
                            </m:r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sz="1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AU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2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AU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   =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823995-66DD-180D-6C47-3EAD0880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32" y="1367883"/>
                <a:ext cx="3954966" cy="1989519"/>
              </a:xfrm>
              <a:prstGeom prst="rect">
                <a:avLst/>
              </a:prstGeom>
              <a:blipFill>
                <a:blip r:embed="rId2"/>
                <a:stretch>
                  <a:fillRect l="-5128" b="-6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EA414D-7E5E-F2A4-89F5-6C676A8E8537}"/>
              </a:ext>
            </a:extLst>
          </p:cNvPr>
          <p:cNvSpPr txBox="1"/>
          <p:nvPr/>
        </p:nvSpPr>
        <p:spPr>
          <a:xfrm>
            <a:off x="728546" y="3538654"/>
            <a:ext cx="52828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Bayes’ rule essentially is used to reverse a conditional probability.</a:t>
            </a:r>
          </a:p>
        </p:txBody>
      </p:sp>
    </p:spTree>
    <p:extLst>
      <p:ext uri="{BB962C8B-B14F-4D97-AF65-F5344CB8AC3E}">
        <p14:creationId xmlns:p14="http://schemas.microsoft.com/office/powerpoint/2010/main" val="89154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9E6B4-CD8A-4CE6-8076-A41139347E3F}"/>
              </a:ext>
            </a:extLst>
          </p:cNvPr>
          <p:cNvSpPr txBox="1"/>
          <p:nvPr/>
        </p:nvSpPr>
        <p:spPr>
          <a:xfrm>
            <a:off x="769544" y="497941"/>
            <a:ext cx="707980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data sets that we have to analyze feature variables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continuous, numerical.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 Financial data (share prices, currency exchange rates)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healthcare and medical diagnostic data such as blood pressure readings,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BMI readings, glucose concentration etc.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05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D44F1-40F5-73EC-D3BC-42A8B0F360D7}"/>
              </a:ext>
            </a:extLst>
          </p:cNvPr>
          <p:cNvSpPr txBox="1"/>
          <p:nvPr/>
        </p:nvSpPr>
        <p:spPr>
          <a:xfrm>
            <a:off x="805758" y="669956"/>
            <a:ext cx="120417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70A46-42A6-7F1A-28E4-DB7B7069FB82}"/>
              </a:ext>
            </a:extLst>
          </p:cNvPr>
          <p:cNvSpPr txBox="1"/>
          <p:nvPr/>
        </p:nvSpPr>
        <p:spPr>
          <a:xfrm>
            <a:off x="1041149" y="1520982"/>
            <a:ext cx="5812324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Bayes’ is a classification algorithm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formats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Bayes’ Classifier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P(x | y) looks like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compute P(y | x)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7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A0340-E0A6-65A5-2C7A-582AF56ACECD}"/>
              </a:ext>
            </a:extLst>
          </p:cNvPr>
          <p:cNvSpPr txBox="1"/>
          <p:nvPr/>
        </p:nvSpPr>
        <p:spPr>
          <a:xfrm>
            <a:off x="683941" y="408878"/>
            <a:ext cx="7643246" cy="4278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Heart failure and coughing.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known that coughing can be associated with heart failure.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does it mean that if you have a cough, you automatically will have heart failure?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we intuitively know that this is not true.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know this intuitively?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probabilities: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P(cough | hear failure)    and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P(heart failure | cough)   are not the same.</a:t>
            </a:r>
          </a:p>
        </p:txBody>
      </p:sp>
    </p:spTree>
    <p:extLst>
      <p:ext uri="{BB962C8B-B14F-4D97-AF65-F5344CB8AC3E}">
        <p14:creationId xmlns:p14="http://schemas.microsoft.com/office/powerpoint/2010/main" val="161876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C4F106-2046-C672-7208-B5C62DD58251}"/>
              </a:ext>
            </a:extLst>
          </p:cNvPr>
          <p:cNvSpPr txBox="1"/>
          <p:nvPr/>
        </p:nvSpPr>
        <p:spPr>
          <a:xfrm>
            <a:off x="1077951" y="431181"/>
            <a:ext cx="5865542" cy="440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use some numbers and calculate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P(heart failure | cough )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some made up statistics: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P(cough = T | Heart Failure = T ) =  99%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P(cough = F | Heart Failure = T)  = 1%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P(cough = T | Heart Failure = F ) = 1%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P(cough = F | Heart Failure = F ) = 99%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also assume that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 Heart Failure = T ) = 0.02%   , P(Heart Failure = F) = 99.98% </a:t>
            </a:r>
          </a:p>
        </p:txBody>
      </p:sp>
    </p:spTree>
    <p:extLst>
      <p:ext uri="{BB962C8B-B14F-4D97-AF65-F5344CB8AC3E}">
        <p14:creationId xmlns:p14="http://schemas.microsoft.com/office/powerpoint/2010/main" val="285412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DAB45-DD41-322A-7C35-A7955F140592}"/>
                  </a:ext>
                </a:extLst>
              </p:cNvPr>
              <p:cNvSpPr txBox="1"/>
              <p:nvPr/>
            </p:nvSpPr>
            <p:spPr>
              <a:xfrm>
                <a:off x="1100254" y="810323"/>
                <a:ext cx="5272597" cy="532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𝑐𝑜𝑢𝑔h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)    =    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𝑐𝑜𝑢𝑔h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𝐻𝐹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𝑐𝑜𝑢𝑔h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DAB45-DD41-322A-7C35-A7955F140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54" y="810323"/>
                <a:ext cx="5272597" cy="532325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5F26B8-FD0C-79FF-586E-60C43ADE027A}"/>
              </a:ext>
            </a:extLst>
          </p:cNvPr>
          <p:cNvSpPr txBox="1"/>
          <p:nvPr/>
        </p:nvSpPr>
        <p:spPr>
          <a:xfrm>
            <a:off x="704993" y="1771531"/>
            <a:ext cx="67324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Numerator =  99% * 0.02%   =  0. 000198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denominator gives us  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P(cough = T )  = P(cough = T | HF = T)  * P(HF = T)  + P(cough = T | HF = F) * P(HF = F)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=   99% * 0.02%    +  1% * 99.98%    =  0.0101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D9A01-EE27-05EA-2419-4F76307D9598}"/>
                  </a:ext>
                </a:extLst>
              </p:cNvPr>
              <p:cNvSpPr txBox="1"/>
              <p:nvPr/>
            </p:nvSpPr>
            <p:spPr>
              <a:xfrm>
                <a:off x="832919" y="3992578"/>
                <a:ext cx="4422044" cy="802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 </a:t>
                </a: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𝐻𝐹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𝑐𝑜𝑢𝑔h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 )    =   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0.00198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0.0101</m:t>
                        </m:r>
                      </m:den>
                    </m:f>
                  </m:oMath>
                </a14:m>
                <a:r>
                  <a:rPr lang="en-US" dirty="0"/>
                  <a:t>     =  0.0196   &lt; 2 %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4D9A01-EE27-05EA-2419-4F76307D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19" y="3992578"/>
                <a:ext cx="4422044" cy="802977"/>
              </a:xfrm>
              <a:prstGeom prst="rect">
                <a:avLst/>
              </a:prstGeom>
              <a:blipFill>
                <a:blip r:embed="rId3"/>
                <a:stretch>
                  <a:fillRect l="-287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7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35496-1759-A5F6-9CB0-02F441AC6C17}"/>
              </a:ext>
            </a:extLst>
          </p:cNvPr>
          <p:cNvSpPr txBox="1"/>
          <p:nvPr/>
        </p:nvSpPr>
        <p:spPr>
          <a:xfrm>
            <a:off x="425513" y="470780"/>
            <a:ext cx="8349850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Rule tells us that if one has a symptom of a very rare disease, one does not necessarily have to be worried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having the disease.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 | B )  can be very different from P(B | A).</a:t>
            </a:r>
          </a:p>
        </p:txBody>
      </p:sp>
    </p:spTree>
    <p:extLst>
      <p:ext uri="{BB962C8B-B14F-4D97-AF65-F5344CB8AC3E}">
        <p14:creationId xmlns:p14="http://schemas.microsoft.com/office/powerpoint/2010/main" val="275460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58AA5-4C9D-3166-4C99-BF5C85AD022F}"/>
              </a:ext>
            </a:extLst>
          </p:cNvPr>
          <p:cNvSpPr txBox="1"/>
          <p:nvPr/>
        </p:nvSpPr>
        <p:spPr>
          <a:xfrm>
            <a:off x="986828" y="669956"/>
            <a:ext cx="1933543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Bayes’ Intuition: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66406-9078-F0C1-19F5-948F79BB7192}"/>
              </a:ext>
            </a:extLst>
          </p:cNvPr>
          <p:cNvSpPr txBox="1"/>
          <p:nvPr/>
        </p:nvSpPr>
        <p:spPr>
          <a:xfrm>
            <a:off x="2507810" y="1720158"/>
            <a:ext cx="3198183" cy="3000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Naïve Bayes’ is a classification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63C2C6-A911-CBA2-5F82-76F117DBF94B}"/>
              </a:ext>
            </a:extLst>
          </p:cNvPr>
          <p:cNvCxnSpPr/>
          <p:nvPr/>
        </p:nvCxnSpPr>
        <p:spPr>
          <a:xfrm flipH="1">
            <a:off x="2920371" y="3123259"/>
            <a:ext cx="968720" cy="113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5F1143-9138-9D67-8952-5DA7C75455CC}"/>
              </a:ext>
            </a:extLst>
          </p:cNvPr>
          <p:cNvCxnSpPr>
            <a:cxnSpLocks/>
          </p:cNvCxnSpPr>
          <p:nvPr/>
        </p:nvCxnSpPr>
        <p:spPr>
          <a:xfrm>
            <a:off x="4366160" y="3175315"/>
            <a:ext cx="888751" cy="1027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394A0C-9751-2E8D-D1E9-2A527FF5D246}"/>
              </a:ext>
            </a:extLst>
          </p:cNvPr>
          <p:cNvSpPr txBox="1"/>
          <p:nvPr/>
        </p:nvSpPr>
        <p:spPr>
          <a:xfrm>
            <a:off x="3865830" y="2670772"/>
            <a:ext cx="641522" cy="3000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Email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76FB4-3462-E344-C566-2E4B5EF963F4}"/>
              </a:ext>
            </a:extLst>
          </p:cNvPr>
          <p:cNvSpPr txBox="1"/>
          <p:nvPr/>
        </p:nvSpPr>
        <p:spPr>
          <a:xfrm>
            <a:off x="2507810" y="4336610"/>
            <a:ext cx="604653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5DF35-E566-98C8-21F3-E31B5B884B45}"/>
              </a:ext>
            </a:extLst>
          </p:cNvPr>
          <p:cNvSpPr txBox="1"/>
          <p:nvPr/>
        </p:nvSpPr>
        <p:spPr>
          <a:xfrm>
            <a:off x="4979407" y="4254942"/>
            <a:ext cx="888385" cy="3000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 spam</a:t>
            </a:r>
          </a:p>
        </p:txBody>
      </p:sp>
    </p:spTree>
    <p:extLst>
      <p:ext uri="{BB962C8B-B14F-4D97-AF65-F5344CB8AC3E}">
        <p14:creationId xmlns:p14="http://schemas.microsoft.com/office/powerpoint/2010/main" val="21938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5B3D3-C287-AFAA-439A-5C750677BE44}"/>
              </a:ext>
            </a:extLst>
          </p:cNvPr>
          <p:cNvSpPr txBox="1"/>
          <p:nvPr/>
        </p:nvSpPr>
        <p:spPr>
          <a:xfrm>
            <a:off x="1113576" y="307817"/>
            <a:ext cx="54997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the Naive Bayes’ classifier Naïve?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kinds  of  Naïve Bayes’ classifiers are included in sci-kit learn?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18920-0862-CAFC-AA87-429B147A8F74}"/>
                  </a:ext>
                </a:extLst>
              </p:cNvPr>
              <p:cNvSpPr txBox="1"/>
              <p:nvPr/>
            </p:nvSpPr>
            <p:spPr>
              <a:xfrm>
                <a:off x="497941" y="1665838"/>
                <a:ext cx="5106154" cy="29222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is meant by Naïve?</a:t>
                </a:r>
              </a:p>
              <a:p>
                <a:pPr marL="342900" indent="-342900">
                  <a:buAutoNum type="arabicPeriod"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rephrase the Bayes’ rule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machine learning : descriptive feature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target feature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</m:t>
                      </m:r>
                      <m:r>
                        <a:rPr lang="en-AU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=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18920-0862-CAFC-AA87-429B147A8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41" y="1665838"/>
                <a:ext cx="5106154" cy="2922210"/>
              </a:xfrm>
              <a:prstGeom prst="rect">
                <a:avLst/>
              </a:prstGeom>
              <a:blipFill>
                <a:blip r:embed="rId2"/>
                <a:stretch>
                  <a:fillRect l="-744" t="-866" b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859AB7-22DE-E33A-6056-8651D125D534}"/>
              </a:ext>
            </a:extLst>
          </p:cNvPr>
          <p:cNvSpPr txBox="1"/>
          <p:nvPr/>
        </p:nvSpPr>
        <p:spPr>
          <a:xfrm>
            <a:off x="5767057" y="1874067"/>
            <a:ext cx="177163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cough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covid or no covid</a:t>
            </a:r>
          </a:p>
        </p:txBody>
      </p:sp>
    </p:spTree>
    <p:extLst>
      <p:ext uri="{BB962C8B-B14F-4D97-AF65-F5344CB8AC3E}">
        <p14:creationId xmlns:p14="http://schemas.microsoft.com/office/powerpoint/2010/main" val="51313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BE29B-56AF-EA23-C05A-8F3098CC14EF}"/>
              </a:ext>
            </a:extLst>
          </p:cNvPr>
          <p:cNvSpPr txBox="1"/>
          <p:nvPr/>
        </p:nvSpPr>
        <p:spPr>
          <a:xfrm>
            <a:off x="697117" y="1113576"/>
            <a:ext cx="353990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make it more realistic: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covid /no covid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cough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sore throat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fever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aches and pains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input  = 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=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3DDC19-3A7A-2E0D-8702-8A5AFA307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658213"/>
              </p:ext>
            </p:extLst>
          </p:nvPr>
        </p:nvGraphicFramePr>
        <p:xfrm>
          <a:off x="3349783" y="1465485"/>
          <a:ext cx="5410951" cy="221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93">
                  <a:extLst>
                    <a:ext uri="{9D8B030D-6E8A-4147-A177-3AD203B41FA5}">
                      <a16:colId xmlns:a16="http://schemas.microsoft.com/office/drawing/2014/main" val="1764435873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308781268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3693023835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1373195144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2363077272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3400781557"/>
                    </a:ext>
                  </a:extLst>
                </a:gridCol>
                <a:gridCol w="772993">
                  <a:extLst>
                    <a:ext uri="{9D8B030D-6E8A-4147-A177-3AD203B41FA5}">
                      <a16:colId xmlns:a16="http://schemas.microsoft.com/office/drawing/2014/main" val="3362421500"/>
                    </a:ext>
                  </a:extLst>
                </a:gridCol>
              </a:tblGrid>
              <a:tr h="358329"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2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b="1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i="1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20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71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16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9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3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6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720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D0DAFE22D454F9B97A3B7455A9A0A" ma:contentTypeVersion="2" ma:contentTypeDescription="Create a new document." ma:contentTypeScope="" ma:versionID="1d7a15f6c59f99c2cbe48c03def8bcad">
  <xsd:schema xmlns:xsd="http://www.w3.org/2001/XMLSchema" xmlns:xs="http://www.w3.org/2001/XMLSchema" xmlns:p="http://schemas.microsoft.com/office/2006/metadata/properties" xmlns:ns2="0568b2de-efc6-4079-a6e6-f7545af54a52" targetNamespace="http://schemas.microsoft.com/office/2006/metadata/properties" ma:root="true" ma:fieldsID="42ecb9e3356a9f81dc0ccfca9cf0104a" ns2:_="">
    <xsd:import namespace="0568b2de-efc6-4079-a6e6-f7545af54a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8b2de-efc6-4079-a6e6-f7545af54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6113C-8F9C-49C9-806E-53BCFAB71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68b2de-efc6-4079-a6e6-f7545af54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C1E47D-066B-4784-9B78-DC3F9384DC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765C3-25C3-4F19-97EA-F1894DE5CB44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2470ae57-3c97-4caa-a4f6-69af36c24e4d"/>
    <ds:schemaRef ds:uri="http://schemas.microsoft.com/office/infopath/2007/PartnerControls"/>
    <ds:schemaRef ds:uri="http://schemas.openxmlformats.org/package/2006/metadata/core-properties"/>
    <ds:schemaRef ds:uri="89344371-4f1a-4776-806d-486a30df2c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4320</TotalTime>
  <Words>952</Words>
  <Application>Microsoft Macintosh PowerPoint</Application>
  <PresentationFormat>On-screen Show (16:9)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Times New Roman</vt:lpstr>
      <vt:lpstr>Cambria Math</vt:lpstr>
      <vt:lpstr>Calibri</vt:lpstr>
      <vt:lpstr>Aptos Display</vt:lpstr>
      <vt:lpstr>Aptos</vt:lpstr>
      <vt:lpstr>1_Office Theme</vt:lpstr>
      <vt:lpstr>Office Theme</vt:lpstr>
      <vt:lpstr>— Lectorial 10 Naïve Bayes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Lectorial 5  Nearest Neighbour Learners</dc:title>
  <dc:creator>Devindri Perera</dc:creator>
  <cp:lastModifiedBy>Devindri Perera</cp:lastModifiedBy>
  <cp:revision>6</cp:revision>
  <dcterms:created xsi:type="dcterms:W3CDTF">2024-04-09T02:53:28Z</dcterms:created>
  <dcterms:modified xsi:type="dcterms:W3CDTF">2024-05-16T04:41:17Z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3d088b-6243-4963-a2e2-8b321ab7f8fc_Enabled">
    <vt:lpwstr>true</vt:lpwstr>
  </property>
  <property fmtid="{D5CDD505-2E9C-101B-9397-08002B2CF9AE}" pid="3" name="MSIP_Label_8c3d088b-6243-4963-a2e2-8b321ab7f8fc_SetDate">
    <vt:lpwstr>2021-10-12T23:31:41Z</vt:lpwstr>
  </property>
  <property fmtid="{D5CDD505-2E9C-101B-9397-08002B2CF9AE}" pid="4" name="MSIP_Label_8c3d088b-6243-4963-a2e2-8b321ab7f8fc_Method">
    <vt:lpwstr>Standard</vt:lpwstr>
  </property>
  <property fmtid="{D5CDD505-2E9C-101B-9397-08002B2CF9AE}" pid="5" name="MSIP_Label_8c3d088b-6243-4963-a2e2-8b321ab7f8fc_Name">
    <vt:lpwstr>Trusted</vt:lpwstr>
  </property>
  <property fmtid="{D5CDD505-2E9C-101B-9397-08002B2CF9AE}" pid="6" name="MSIP_Label_8c3d088b-6243-4963-a2e2-8b321ab7f8fc_SiteId">
    <vt:lpwstr>d1323671-cdbe-4417-b4d4-bdb24b51316b</vt:lpwstr>
  </property>
  <property fmtid="{D5CDD505-2E9C-101B-9397-08002B2CF9AE}" pid="7" name="MSIP_Label_8c3d088b-6243-4963-a2e2-8b321ab7f8fc_ActionId">
    <vt:lpwstr>04a7de1e-b51e-4c85-a10f-929f94def34a</vt:lpwstr>
  </property>
  <property fmtid="{D5CDD505-2E9C-101B-9397-08002B2CF9AE}" pid="8" name="MSIP_Label_8c3d088b-6243-4963-a2e2-8b321ab7f8fc_ContentBits">
    <vt:lpwstr>1</vt:lpwstr>
  </property>
  <property fmtid="{D5CDD505-2E9C-101B-9397-08002B2CF9AE}" pid="9" name="ClassificationContentMarkingHeaderLocations">
    <vt:lpwstr>office theme:8\Office Theme:4</vt:lpwstr>
  </property>
  <property fmtid="{D5CDD505-2E9C-101B-9397-08002B2CF9AE}" pid="10" name="ClassificationContentMarkingHeaderText">
    <vt:lpwstr>RMIT Classification: Trusted</vt:lpwstr>
  </property>
  <property fmtid="{D5CDD505-2E9C-101B-9397-08002B2CF9AE}" pid="11" name="ContentTypeId">
    <vt:lpwstr>0x01010027FD0DAFE22D454F9B97A3B7455A9A0A</vt:lpwstr>
  </property>
</Properties>
</file>