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1" r:id="rId4"/>
    <p:sldMasterId id="2147483900" r:id="rId5"/>
  </p:sldMasterIdLst>
  <p:notesMasterIdLst>
    <p:notesMasterId r:id="rId17"/>
  </p:notesMasterIdLst>
  <p:sldIdLst>
    <p:sldId id="301" r:id="rId6"/>
    <p:sldId id="256" r:id="rId7"/>
    <p:sldId id="317" r:id="rId8"/>
    <p:sldId id="318" r:id="rId9"/>
    <p:sldId id="302" r:id="rId10"/>
    <p:sldId id="304" r:id="rId11"/>
    <p:sldId id="320" r:id="rId12"/>
    <p:sldId id="322" r:id="rId13"/>
    <p:sldId id="305" r:id="rId14"/>
    <p:sldId id="306" r:id="rId15"/>
    <p:sldId id="308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ophie MacGillivray" initials="SM" lastIdx="7" clrIdx="6">
    <p:extLst>
      <p:ext uri="{19B8F6BF-5375-455C-9EA6-DF929625EA0E}">
        <p15:presenceInfo xmlns:p15="http://schemas.microsoft.com/office/powerpoint/2012/main" userId="S::sophie.macgillivray@rmit.edu.au::1582d821-a095-4492-868f-ca3120a0aac1" providerId="AD"/>
      </p:ext>
    </p:extLst>
  </p:cmAuthor>
  <p:cmAuthor id="1" name="Daniel Polidano" initials="DP" lastIdx="10" clrIdx="0">
    <p:extLst>
      <p:ext uri="{19B8F6BF-5375-455C-9EA6-DF929625EA0E}">
        <p15:presenceInfo xmlns:p15="http://schemas.microsoft.com/office/powerpoint/2012/main" userId="S::daniel.polidano@rmit.edu.au::23369db3-1b7b-40ff-863a-b188c2e0754c" providerId="AD"/>
      </p:ext>
    </p:extLst>
  </p:cmAuthor>
  <p:cmAuthor id="8" name="Olivia Villani" initials="OV" lastIdx="1" clrIdx="7">
    <p:extLst>
      <p:ext uri="{19B8F6BF-5375-455C-9EA6-DF929625EA0E}">
        <p15:presenceInfo xmlns:p15="http://schemas.microsoft.com/office/powerpoint/2012/main" userId="S::olivia.villani@rmit.edu.au::d87ac168-ec0f-4ec5-af64-80fd45e5bd24" providerId="AD"/>
      </p:ext>
    </p:extLst>
  </p:cmAuthor>
  <p:cmAuthor id="2" name="Sarah Morley" initials="SM" lastIdx="17" clrIdx="1">
    <p:extLst>
      <p:ext uri="{19B8F6BF-5375-455C-9EA6-DF929625EA0E}">
        <p15:presenceInfo xmlns:p15="http://schemas.microsoft.com/office/powerpoint/2012/main" userId="S::sarah.morley@rmit.edu.au::ad7a720f-71a2-4e21-b98f-de1faa32b6e7" providerId="AD"/>
      </p:ext>
    </p:extLst>
  </p:cmAuthor>
  <p:cmAuthor id="3" name="Darcy Muller" initials="DM" lastIdx="8" clrIdx="2">
    <p:extLst>
      <p:ext uri="{19B8F6BF-5375-455C-9EA6-DF929625EA0E}">
        <p15:presenceInfo xmlns:p15="http://schemas.microsoft.com/office/powerpoint/2012/main" userId="S::darcy.muller@rmit.edu.au::7a5694f8-bfb9-4e38-8e6a-504c4d893d3e" providerId="AD"/>
      </p:ext>
    </p:extLst>
  </p:cmAuthor>
  <p:cmAuthor id="4" name="Ben Bucknall" initials="BB" lastIdx="6" clrIdx="3">
    <p:extLst>
      <p:ext uri="{19B8F6BF-5375-455C-9EA6-DF929625EA0E}">
        <p15:presenceInfo xmlns:p15="http://schemas.microsoft.com/office/powerpoint/2012/main" userId="S::ben.bucknall@rmit.edu.au::30817f56-0a79-48ff-89b7-28590598d990" providerId="AD"/>
      </p:ext>
    </p:extLst>
  </p:cmAuthor>
  <p:cmAuthor id="5" name="Jane Tramby" initials="JT" lastIdx="2" clrIdx="4">
    <p:extLst>
      <p:ext uri="{19B8F6BF-5375-455C-9EA6-DF929625EA0E}">
        <p15:presenceInfo xmlns:p15="http://schemas.microsoft.com/office/powerpoint/2012/main" userId="S::jane.tramby@rmit.edu.au::b3477ef0-73e2-4c84-a8cb-63567525240a" providerId="AD"/>
      </p:ext>
    </p:extLst>
  </p:cmAuthor>
  <p:cmAuthor id="6" name="Bob Xiao" initials="BX" lastIdx="3" clrIdx="5">
    <p:extLst>
      <p:ext uri="{19B8F6BF-5375-455C-9EA6-DF929625EA0E}">
        <p15:presenceInfo xmlns:p15="http://schemas.microsoft.com/office/powerpoint/2012/main" userId="S::bob.xiao@rmit.edu.au::87402b42-2b1b-4fc5-bb03-3f3b4a4068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4"/>
    <a:srgbClr val="000000"/>
    <a:srgbClr val="B3B3F0"/>
    <a:srgbClr val="EAECE8"/>
    <a:srgbClr val="E6E6EE"/>
    <a:srgbClr val="8080AA"/>
    <a:srgbClr val="B3B3CC"/>
    <a:srgbClr val="F1F2F0"/>
    <a:srgbClr val="E8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5"/>
    <p:restoredTop sz="96327"/>
  </p:normalViewPr>
  <p:slideViewPr>
    <p:cSldViewPr snapToGrid="0">
      <p:cViewPr varScale="1">
        <p:scale>
          <a:sx n="171" d="100"/>
          <a:sy n="171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9C4A591-A458-4822-BC04-83B10B194356}" type="datetimeFigureOut">
              <a:rPr lang="en" smtClean="0"/>
              <a:pPr/>
              <a:t>5/10/24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03F2E6-9F51-4289-953D-B2EF8579062F}" type="slidenum">
              <a:rPr lang="e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1"/>
          <p:cNvSpPr/>
          <p:nvPr userDrawn="1"/>
        </p:nvSpPr>
        <p:spPr>
          <a:xfrm>
            <a:off x="6859966" y="937054"/>
            <a:ext cx="2284034" cy="328853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12"/>
          <p:cNvSpPr/>
          <p:nvPr userDrawn="1"/>
        </p:nvSpPr>
        <p:spPr>
          <a:xfrm>
            <a:off x="0" y="927817"/>
            <a:ext cx="2182776" cy="32981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0325"/>
            <a:ext cx="6400800" cy="1644981"/>
          </a:xfrm>
        </p:spPr>
        <p:txBody>
          <a:bodyPr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9530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03504"/>
            <a:ext cx="1405942" cy="4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382C-3731-096C-EDDE-7CCAD782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01FD-C344-F002-F794-045A01B6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D9E2-20BC-7451-853E-CDE6117C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E8AF-1693-35B8-BAA6-DA3B2588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E8-BAD4-323F-5AFD-73CCC616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2B6F-312C-8F46-C4A5-BC0C5735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DB906-1912-9C36-D10C-8560DDBC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6D26-BDFB-5972-7228-8974A27A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150B-D091-AC48-2B34-998A4AE0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6314-C334-1C40-C56A-7725B39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B468-136D-6A6E-0304-B979EC4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3696-4F3A-0754-B612-40CBADA2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F1634-0B8D-F4CF-8F73-1A9B0058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1D5B2-F065-C0C8-A73D-AC744CF5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3903-98F8-A68F-2D0A-4CBD64DD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D6D5-D78E-EE66-C70E-FE561B3E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74D8-D56D-D057-268B-4E822334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B28F6-13E3-5726-50E9-B03E0D0B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EF3EB-4FDF-DDE7-C23B-64E80EE3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3845-7D8D-B3A1-8598-FABA5CF6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ECB85-8F7F-41DB-4AA4-42A9C9A6C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9D925-168B-0D17-0615-200E5472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1B65F-9FEF-4F62-A29B-3F5AF15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52214-1CE2-4540-27A8-85C9C557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3D8-035A-2F0C-7674-949FDBB2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F75D1-6F07-DA94-C9DE-86B85972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928BB-6344-836D-36D6-F8266AE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CF1D3-3AF3-3D19-457E-0300C190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8E791-738A-7BFA-8757-456DBFF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94DD1-F0E5-3CDF-489A-1654176A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D0AA-7D88-80ED-B63D-99C830C4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7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D3F6-2DC0-2EA2-DC51-B923A3A6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D1BE-CC16-245D-F105-C727BF5F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62B8-FEC5-6F7D-C8E1-FA747435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F65C-09A6-FA7F-F881-4C10230A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D7CF7-DC19-7085-0022-5AD6F448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23B8E-5A1A-DACF-527A-4273FB03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76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5BE4-091B-917E-5022-39DF7BEA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D8FB5-3BAB-4D72-17CC-CB07CA2CF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961CE-D2EC-A33C-58C7-0D2D1904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4D5E-FD12-8148-5D0A-FB681BE3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682A4-5544-E5B3-3B08-245C02A2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45D7D-F7D3-E96E-2473-6A7CE4AD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9EF6-50D1-3208-02B0-C8736C1E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D82FD-B9EE-CCB7-ABBF-115ED39C5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A338-12D4-7B11-C0B3-93BEFB6C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6798-0018-4832-E0BC-A22C36CC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AA86-4E85-310E-F2FD-3752C694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5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0BD76-1B48-FB8F-A8B7-42E5E7717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95830-5759-B7F6-7552-CC268572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EEA5-8027-099C-0D51-AB73162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3049-6DB4-EF7E-5570-3DBEABC2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1095-2CF7-0406-000F-AA506922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MIT_DUO_RGB_flat_LR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5400000" cy="4566886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5634601"/>
                </a:lnTo>
                <a:lnTo>
                  <a:pt x="208067" y="5624095"/>
                </a:lnTo>
                <a:cubicBezTo>
                  <a:pt x="1317232" y="5511453"/>
                  <a:pt x="2182776" y="4574729"/>
                  <a:pt x="2182776" y="3435845"/>
                </a:cubicBezTo>
                <a:cubicBezTo>
                  <a:pt x="2182776" y="2296961"/>
                  <a:pt x="1317232" y="1360238"/>
                  <a:pt x="208067" y="1247596"/>
                </a:cubicBezTo>
                <a:lnTo>
                  <a:pt x="0" y="1237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1"/>
          <p:cNvSpPr/>
          <p:nvPr userDrawn="1"/>
        </p:nvSpPr>
        <p:spPr>
          <a:xfrm>
            <a:off x="6859966" y="937054"/>
            <a:ext cx="2284034" cy="328853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0325"/>
            <a:ext cx="6400800" cy="1644981"/>
          </a:xfrm>
        </p:spPr>
        <p:txBody>
          <a:bodyPr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9530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03504"/>
            <a:ext cx="1405942" cy="4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8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9565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11"/>
          <p:cNvSpPr/>
          <p:nvPr userDrawn="1"/>
        </p:nvSpPr>
        <p:spPr>
          <a:xfrm rot="10800000">
            <a:off x="5943601" y="1"/>
            <a:ext cx="3200399" cy="2400299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AA0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5525" y="1988820"/>
            <a:ext cx="6359207" cy="2293620"/>
          </a:xfrm>
        </p:spPr>
        <p:txBody>
          <a:bodyPr anchor="t" anchorCtr="0"/>
          <a:lstStyle>
            <a:lvl1pPr algn="l">
              <a:defRPr sz="3000" b="1" cap="none"/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L-Shape 8"/>
          <p:cNvSpPr/>
          <p:nvPr userDrawn="1"/>
        </p:nvSpPr>
        <p:spPr>
          <a:xfrm>
            <a:off x="0" y="4549140"/>
            <a:ext cx="792480" cy="59436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03504"/>
            <a:ext cx="1405942" cy="4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9137" y="1988820"/>
            <a:ext cx="6359207" cy="2293620"/>
          </a:xfrm>
        </p:spPr>
        <p:txBody>
          <a:bodyPr anchor="t" anchorCtr="0"/>
          <a:lstStyle>
            <a:lvl1pPr algn="l">
              <a:defRPr sz="3000" b="1" cap="none"/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L-Shape 8"/>
          <p:cNvSpPr/>
          <p:nvPr userDrawn="1"/>
        </p:nvSpPr>
        <p:spPr>
          <a:xfrm>
            <a:off x="0" y="4549140"/>
            <a:ext cx="792480" cy="59436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03504"/>
            <a:ext cx="1405942" cy="472326"/>
          </a:xfrm>
          <a:prstGeom prst="rect">
            <a:avLst/>
          </a:prstGeom>
        </p:spPr>
      </p:pic>
      <p:sp>
        <p:nvSpPr>
          <p:cNvPr id="15" name="Rectangle 13"/>
          <p:cNvSpPr/>
          <p:nvPr userDrawn="1"/>
        </p:nvSpPr>
        <p:spPr>
          <a:xfrm rot="5400000">
            <a:off x="6343651" y="-400047"/>
            <a:ext cx="2400297" cy="3200398"/>
          </a:xfrm>
          <a:custGeom>
            <a:avLst/>
            <a:gdLst/>
            <a:ahLst/>
            <a:cxnLst/>
            <a:rect l="l" t="t" r="r" b="b"/>
            <a:pathLst>
              <a:path w="2468880" h="2468881">
                <a:moveTo>
                  <a:pt x="0" y="0"/>
                </a:moveTo>
                <a:lnTo>
                  <a:pt x="2468880" y="0"/>
                </a:lnTo>
                <a:lnTo>
                  <a:pt x="2468880" y="1"/>
                </a:lnTo>
                <a:cubicBezTo>
                  <a:pt x="2468880" y="1363526"/>
                  <a:pt x="1363525" y="2468881"/>
                  <a:pt x="0" y="2468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441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F9EF-67A8-4BF2-603D-E99A23F61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EF90-FA7B-5038-C394-EC9FB926B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51AF-BB2C-8B2E-7304-34277A45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301B-60B9-232A-2013-099E0742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0CD7-4664-308C-C653-2025F28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59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72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4E91-7045-8940-9876-EF7F184A4EB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L-Shape 8"/>
          <p:cNvSpPr/>
          <p:nvPr userDrawn="1"/>
        </p:nvSpPr>
        <p:spPr>
          <a:xfrm>
            <a:off x="0" y="4549140"/>
            <a:ext cx="792480" cy="59436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12" name="Rectangle 11"/>
          <p:cNvSpPr/>
          <p:nvPr userDrawn="1"/>
        </p:nvSpPr>
        <p:spPr>
          <a:xfrm rot="10800000">
            <a:off x="7997568" y="0"/>
            <a:ext cx="1146433" cy="859825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AA0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21" y="4767264"/>
            <a:ext cx="7213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E4DEE52-25AF-7B49-B9FC-7562266B64D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72085"/>
            <a:ext cx="1405942" cy="472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44E6C-0D81-C04B-06AF-92AEC30157A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927253" y="142875"/>
            <a:ext cx="1315641" cy="138499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394668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</p:sldLayoutIdLst>
  <p:txStyles>
    <p:titleStyle>
      <a:lvl1pPr algn="l" defTabSz="342900" rtl="0" eaLnBrk="1" latinLnBrk="0" hangingPunct="1">
        <a:spcBef>
          <a:spcPct val="0"/>
        </a:spcBef>
        <a:buNone/>
        <a:defRPr sz="2400" b="1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1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35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35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BB846-112F-7171-E47B-2F487F27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06BEC-5647-A6F7-73D8-D26BE287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29B7-14E9-F80D-1525-65F681CA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8D959-0B1F-0C42-8177-616714D9189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D25FF-DFDE-88AD-5C50-893F3E402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C59D-6D03-FC89-38AE-E037AD54F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9F5FA-B30C-F439-312E-34641B9C88C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927253" y="142875"/>
            <a:ext cx="1315641" cy="138499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283996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133" y="1374866"/>
            <a:ext cx="5044887" cy="22936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—</a:t>
            </a:r>
            <a:br>
              <a:rPr lang="en-US" dirty="0"/>
            </a:br>
            <a:r>
              <a:rPr lang="en-US" dirty="0" err="1"/>
              <a:t>Lectorial</a:t>
            </a:r>
            <a:r>
              <a:rPr lang="en-US" dirty="0"/>
              <a:t> 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Decision Trees and Random Forests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846517" y="3920243"/>
            <a:ext cx="4184184" cy="86756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r>
              <a:rPr lang="en-US" sz="1800" dirty="0">
                <a:solidFill>
                  <a:prstClr val="white"/>
                </a:solidFill>
              </a:rPr>
              <a:t>Machine Learning @ RMIT</a:t>
            </a:r>
            <a:endParaRPr lang="en-US" sz="1350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9640" y="3801209"/>
            <a:ext cx="134894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8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B247F-1C73-F198-D903-22E7F1947058}"/>
              </a:ext>
            </a:extLst>
          </p:cNvPr>
          <p:cNvSpPr txBox="1"/>
          <p:nvPr/>
        </p:nvSpPr>
        <p:spPr>
          <a:xfrm>
            <a:off x="877229" y="966439"/>
            <a:ext cx="7311745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are allowed to grow full length (no pruning used in software)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Individual trees have high variance and low bias, averaging reduces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at each subsampling of feature variables to be used in models, all features can be used,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thus yielding a different 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regression we average the predicted values from each tree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classification problems, we take the majority  vote. Target level voted most times is taken as the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predicted level.</a:t>
            </a:r>
          </a:p>
        </p:txBody>
      </p:sp>
    </p:spTree>
    <p:extLst>
      <p:ext uri="{BB962C8B-B14F-4D97-AF65-F5344CB8AC3E}">
        <p14:creationId xmlns:p14="http://schemas.microsoft.com/office/powerpoint/2010/main" val="219385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2AB27-A3D0-8499-0428-CC3DEBF74FF1}"/>
              </a:ext>
            </a:extLst>
          </p:cNvPr>
          <p:cNvSpPr txBox="1"/>
          <p:nvPr/>
        </p:nvSpPr>
        <p:spPr>
          <a:xfrm>
            <a:off x="1256371" y="669073"/>
            <a:ext cx="5025799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out how Python uses the </a:t>
            </a:r>
            <a:r>
              <a:rPr lang="en-US" b="1" dirty="0">
                <a:solidFill>
                  <a:srgbClr val="C00000"/>
                </a:solidFill>
              </a:rPr>
              <a:t>Decision Tree Classifier </a:t>
            </a:r>
            <a:r>
              <a:rPr lang="en-US" dirty="0"/>
              <a:t>and the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Random Forest </a:t>
            </a:r>
            <a:r>
              <a:rPr lang="en-US" b="1" dirty="0" err="1">
                <a:solidFill>
                  <a:srgbClr val="C00000"/>
                </a:solidFill>
              </a:rPr>
              <a:t>Classfier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sklearn.tree.DecisionTreeClassifier</a:t>
            </a:r>
            <a:r>
              <a:rPr lang="en-US" dirty="0"/>
              <a:t>(……. )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sklearn.ensemble.RandomForestClassifier</a:t>
            </a:r>
            <a:r>
              <a:rPr lang="en-US" dirty="0"/>
              <a:t>( ….)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A831F-5BFE-1C46-2AC0-C3514A2A3AB5}"/>
              </a:ext>
            </a:extLst>
          </p:cNvPr>
          <p:cNvSpPr txBox="1"/>
          <p:nvPr/>
        </p:nvSpPr>
        <p:spPr>
          <a:xfrm>
            <a:off x="1598341" y="2854712"/>
            <a:ext cx="3702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many trees to be included</a:t>
            </a:r>
          </a:p>
          <a:p>
            <a:pPr marL="342900" indent="-342900">
              <a:buAutoNum type="arabicPeriod"/>
            </a:pPr>
            <a:r>
              <a:rPr lang="en-US" dirty="0"/>
              <a:t>How many feature variables to be included</a:t>
            </a:r>
          </a:p>
          <a:p>
            <a:pPr marL="342900" indent="-342900">
              <a:buAutoNum type="arabicPeriod"/>
            </a:pPr>
            <a:r>
              <a:rPr lang="en-US" dirty="0"/>
              <a:t>Bootstrapping</a:t>
            </a:r>
          </a:p>
          <a:p>
            <a:pPr marL="342900" indent="-342900">
              <a:buAutoNum type="arabicPeriod"/>
            </a:pPr>
            <a:r>
              <a:rPr lang="en-US" dirty="0"/>
              <a:t>Out </a:t>
            </a:r>
            <a:r>
              <a:rPr lang="en-US"/>
              <a:t>of bag error</a:t>
            </a:r>
          </a:p>
        </p:txBody>
      </p:sp>
    </p:spTree>
    <p:extLst>
      <p:ext uri="{BB962C8B-B14F-4D97-AF65-F5344CB8AC3E}">
        <p14:creationId xmlns:p14="http://schemas.microsoft.com/office/powerpoint/2010/main" val="51313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4692C8-3D92-0519-A98D-3F88C7429273}"/>
              </a:ext>
            </a:extLst>
          </p:cNvPr>
          <p:cNvSpPr txBox="1"/>
          <p:nvPr/>
        </p:nvSpPr>
        <p:spPr>
          <a:xfrm>
            <a:off x="527825" y="755868"/>
            <a:ext cx="8249374" cy="35394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looked at Decision Trees: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interpretable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really well on certain data sets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Decision Trees: 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the features are used in the model. The Information Gain metric or the Gini Index decides the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features to be included in your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splitting rules (max depth of tree, splitting criterion (information gain or Gini index), number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of terminal nodes etc.) we will always get the same tree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High Variance : If the data set is split to two parts and we train a model for each part using the decision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tree algorithm,  most often the two models we get are different.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4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DD1F58-5915-B984-A6F6-F35913BE7D2E}"/>
              </a:ext>
            </a:extLst>
          </p:cNvPr>
          <p:cNvGraphicFramePr>
            <a:graphicFrameLocks noGrp="1"/>
          </p:cNvGraphicFramePr>
          <p:nvPr/>
        </p:nvGraphicFramePr>
        <p:xfrm>
          <a:off x="941160" y="939803"/>
          <a:ext cx="6064904" cy="3263893"/>
        </p:xfrm>
        <a:graphic>
          <a:graphicData uri="http://schemas.openxmlformats.org/drawingml/2006/table">
            <a:tbl>
              <a:tblPr/>
              <a:tblGrid>
                <a:gridCol w="758113">
                  <a:extLst>
                    <a:ext uri="{9D8B030D-6E8A-4147-A177-3AD203B41FA5}">
                      <a16:colId xmlns:a16="http://schemas.microsoft.com/office/drawing/2014/main" val="3825011190"/>
                    </a:ext>
                  </a:extLst>
                </a:gridCol>
                <a:gridCol w="758113">
                  <a:extLst>
                    <a:ext uri="{9D8B030D-6E8A-4147-A177-3AD203B41FA5}">
                      <a16:colId xmlns:a16="http://schemas.microsoft.com/office/drawing/2014/main" val="3403213297"/>
                    </a:ext>
                  </a:extLst>
                </a:gridCol>
                <a:gridCol w="758113">
                  <a:extLst>
                    <a:ext uri="{9D8B030D-6E8A-4147-A177-3AD203B41FA5}">
                      <a16:colId xmlns:a16="http://schemas.microsoft.com/office/drawing/2014/main" val="2655451714"/>
                    </a:ext>
                  </a:extLst>
                </a:gridCol>
                <a:gridCol w="758113">
                  <a:extLst>
                    <a:ext uri="{9D8B030D-6E8A-4147-A177-3AD203B41FA5}">
                      <a16:colId xmlns:a16="http://schemas.microsoft.com/office/drawing/2014/main" val="173782697"/>
                    </a:ext>
                  </a:extLst>
                </a:gridCol>
                <a:gridCol w="852551">
                  <a:extLst>
                    <a:ext uri="{9D8B030D-6E8A-4147-A177-3AD203B41FA5}">
                      <a16:colId xmlns:a16="http://schemas.microsoft.com/office/drawing/2014/main" val="1027704811"/>
                    </a:ext>
                  </a:extLst>
                </a:gridCol>
                <a:gridCol w="663675">
                  <a:extLst>
                    <a:ext uri="{9D8B030D-6E8A-4147-A177-3AD203B41FA5}">
                      <a16:colId xmlns:a16="http://schemas.microsoft.com/office/drawing/2014/main" val="983222038"/>
                    </a:ext>
                  </a:extLst>
                </a:gridCol>
                <a:gridCol w="758113">
                  <a:extLst>
                    <a:ext uri="{9D8B030D-6E8A-4147-A177-3AD203B41FA5}">
                      <a16:colId xmlns:a16="http://schemas.microsoft.com/office/drawing/2014/main" val="2010585362"/>
                    </a:ext>
                  </a:extLst>
                </a:gridCol>
                <a:gridCol w="758113">
                  <a:extLst>
                    <a:ext uri="{9D8B030D-6E8A-4147-A177-3AD203B41FA5}">
                      <a16:colId xmlns:a16="http://schemas.microsoft.com/office/drawing/2014/main" val="3612831545"/>
                    </a:ext>
                  </a:extLst>
                </a:gridCol>
              </a:tblGrid>
              <a:tr h="391989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 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1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Pollution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1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Temp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1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Industry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1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Population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1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Wind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1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Rain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1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Wet.days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8755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61.5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368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497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9.1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48.34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7754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30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55.6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291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593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8.3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43.11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123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7600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55.9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775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622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9.5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35.89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53654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176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8.7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15.17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33952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68.4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529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8.8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54.47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3887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47.6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8.8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33.36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19875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66.2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641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844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10.9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35.94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1697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49.9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1064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1513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10.1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30.96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28863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57.8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197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299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7.6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42.59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49327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50.4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347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520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9.4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36.22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147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623800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57.3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434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757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9.3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38.98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39697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52.3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361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746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9.7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38.74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04806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51.5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181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347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10.9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30.18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44160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59.4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275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448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7.9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46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119</a:t>
                      </a:r>
                    </a:p>
                  </a:txBody>
                  <a:tcPr marL="6689" marR="6689" marT="66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649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07E85A-EB1B-64F2-14B0-F7EA8EEDA920}"/>
              </a:ext>
            </a:extLst>
          </p:cNvPr>
          <p:cNvSpPr txBox="1"/>
          <p:nvPr/>
        </p:nvSpPr>
        <p:spPr>
          <a:xfrm>
            <a:off x="795454" y="356839"/>
            <a:ext cx="896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6187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33A6A8-0071-3101-A2D3-D14CAC563D65}"/>
              </a:ext>
            </a:extLst>
          </p:cNvPr>
          <p:cNvGraphicFramePr>
            <a:graphicFrameLocks noGrp="1"/>
          </p:cNvGraphicFramePr>
          <p:nvPr/>
        </p:nvGraphicFramePr>
        <p:xfrm>
          <a:off x="1553737" y="275608"/>
          <a:ext cx="5813504" cy="4632714"/>
        </p:xfrm>
        <a:graphic>
          <a:graphicData uri="http://schemas.openxmlformats.org/drawingml/2006/table">
            <a:tbl>
              <a:tblPr/>
              <a:tblGrid>
                <a:gridCol w="726688">
                  <a:extLst>
                    <a:ext uri="{9D8B030D-6E8A-4147-A177-3AD203B41FA5}">
                      <a16:colId xmlns:a16="http://schemas.microsoft.com/office/drawing/2014/main" val="121146851"/>
                    </a:ext>
                  </a:extLst>
                </a:gridCol>
                <a:gridCol w="726688">
                  <a:extLst>
                    <a:ext uri="{9D8B030D-6E8A-4147-A177-3AD203B41FA5}">
                      <a16:colId xmlns:a16="http://schemas.microsoft.com/office/drawing/2014/main" val="3670499645"/>
                    </a:ext>
                  </a:extLst>
                </a:gridCol>
                <a:gridCol w="726688">
                  <a:extLst>
                    <a:ext uri="{9D8B030D-6E8A-4147-A177-3AD203B41FA5}">
                      <a16:colId xmlns:a16="http://schemas.microsoft.com/office/drawing/2014/main" val="1831796882"/>
                    </a:ext>
                  </a:extLst>
                </a:gridCol>
                <a:gridCol w="726688">
                  <a:extLst>
                    <a:ext uri="{9D8B030D-6E8A-4147-A177-3AD203B41FA5}">
                      <a16:colId xmlns:a16="http://schemas.microsoft.com/office/drawing/2014/main" val="4109402437"/>
                    </a:ext>
                  </a:extLst>
                </a:gridCol>
                <a:gridCol w="726688">
                  <a:extLst>
                    <a:ext uri="{9D8B030D-6E8A-4147-A177-3AD203B41FA5}">
                      <a16:colId xmlns:a16="http://schemas.microsoft.com/office/drawing/2014/main" val="2470932137"/>
                    </a:ext>
                  </a:extLst>
                </a:gridCol>
                <a:gridCol w="726688">
                  <a:extLst>
                    <a:ext uri="{9D8B030D-6E8A-4147-A177-3AD203B41FA5}">
                      <a16:colId xmlns:a16="http://schemas.microsoft.com/office/drawing/2014/main" val="2645698548"/>
                    </a:ext>
                  </a:extLst>
                </a:gridCol>
                <a:gridCol w="726688">
                  <a:extLst>
                    <a:ext uri="{9D8B030D-6E8A-4147-A177-3AD203B41FA5}">
                      <a16:colId xmlns:a16="http://schemas.microsoft.com/office/drawing/2014/main" val="3186065877"/>
                    </a:ext>
                  </a:extLst>
                </a:gridCol>
                <a:gridCol w="726688">
                  <a:extLst>
                    <a:ext uri="{9D8B030D-6E8A-4147-A177-3AD203B41FA5}">
                      <a16:colId xmlns:a16="http://schemas.microsoft.com/office/drawing/2014/main" val="3347418628"/>
                    </a:ext>
                  </a:extLst>
                </a:gridCol>
              </a:tblGrid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51.9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454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515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12.95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80682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462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453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7.1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39.04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313546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625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905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41.31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3088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8.2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48.52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324873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55.2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40.75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148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12016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56.7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453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716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8.7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20.66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38396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70.3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213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582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7.05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82166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50.6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3344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3369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10.4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34.44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744799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49.1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412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158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43.37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98197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68.9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721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1233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10.8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48.19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853110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54.6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1692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1950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39.93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60146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56.6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277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12.7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30.58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570627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40.25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58704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45.7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569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717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11.8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29.07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66368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51.1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379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531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9.4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38.79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164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70960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43.5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669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744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25.94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1642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49.7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1007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751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10.9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34.99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155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93298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68.3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204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361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8.4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56.77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95230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75.5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207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335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59.8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9895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51.5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266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540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37.01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16371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59.3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308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44.68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59248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61.6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337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624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9.2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49.1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95838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47.1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391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463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12.4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36.11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166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47506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54.5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381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507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8847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201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11.2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30.85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93677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56.8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244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8.9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7.77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58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679780"/>
                  </a:ext>
                </a:extLst>
              </a:tr>
              <a:tr h="12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41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94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50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343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179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10.6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42.75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125</a:t>
                      </a:r>
                    </a:p>
                  </a:txBody>
                  <a:tcPr marL="3942" marR="3942" marT="39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05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2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603AE-A271-4876-5E01-3D34BC9D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0"/>
            <a:ext cx="6570552" cy="51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0C8A4DC-17AB-DE67-57E9-9BF3DA06AB3D}"/>
              </a:ext>
            </a:extLst>
          </p:cNvPr>
          <p:cNvSpPr/>
          <p:nvPr/>
        </p:nvSpPr>
        <p:spPr>
          <a:xfrm>
            <a:off x="607208" y="841863"/>
            <a:ext cx="1318236" cy="664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Training Data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8B827-4BFF-7070-6E05-59C2B07C3D84}"/>
              </a:ext>
            </a:extLst>
          </p:cNvPr>
          <p:cNvSpPr/>
          <p:nvPr/>
        </p:nvSpPr>
        <p:spPr>
          <a:xfrm>
            <a:off x="241207" y="2120536"/>
            <a:ext cx="1675074" cy="6003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AC0E92-FCCC-4088-2BC1-8D835BBBFBBC}"/>
              </a:ext>
            </a:extLst>
          </p:cNvPr>
          <p:cNvSpPr/>
          <p:nvPr/>
        </p:nvSpPr>
        <p:spPr>
          <a:xfrm>
            <a:off x="2652923" y="834429"/>
            <a:ext cx="1264871" cy="6645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Training Data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9AE11-8183-CADE-7108-4A72197BEB87}"/>
              </a:ext>
            </a:extLst>
          </p:cNvPr>
          <p:cNvSpPr/>
          <p:nvPr/>
        </p:nvSpPr>
        <p:spPr>
          <a:xfrm>
            <a:off x="4720683" y="741501"/>
            <a:ext cx="1338146" cy="671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Training Data 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D2A524-AB57-5E33-8D23-1950530ED4AE}"/>
              </a:ext>
            </a:extLst>
          </p:cNvPr>
          <p:cNvSpPr/>
          <p:nvPr/>
        </p:nvSpPr>
        <p:spPr>
          <a:xfrm>
            <a:off x="2547520" y="2066966"/>
            <a:ext cx="1533827" cy="6003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D53D44-AAA8-EE62-50FA-F715F847B63C}"/>
              </a:ext>
            </a:extLst>
          </p:cNvPr>
          <p:cNvSpPr/>
          <p:nvPr/>
        </p:nvSpPr>
        <p:spPr>
          <a:xfrm>
            <a:off x="5062654" y="2066966"/>
            <a:ext cx="1457092" cy="6003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Model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52E367-5962-BA27-511D-0CF172357B41}"/>
              </a:ext>
            </a:extLst>
          </p:cNvPr>
          <p:cNvSpPr/>
          <p:nvPr/>
        </p:nvSpPr>
        <p:spPr>
          <a:xfrm>
            <a:off x="383651" y="3310491"/>
            <a:ext cx="1390186" cy="51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Prediction1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(for a new data point)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0F538-8C5F-1091-BBAA-70A876432E79}"/>
              </a:ext>
            </a:extLst>
          </p:cNvPr>
          <p:cNvSpPr/>
          <p:nvPr/>
        </p:nvSpPr>
        <p:spPr>
          <a:xfrm>
            <a:off x="2934628" y="3240522"/>
            <a:ext cx="1637371" cy="394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Prediction 2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(for a new data point)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C62F88-C0D9-94D8-4F0F-4158E70BEEE0}"/>
              </a:ext>
            </a:extLst>
          </p:cNvPr>
          <p:cNvSpPr/>
          <p:nvPr/>
        </p:nvSpPr>
        <p:spPr>
          <a:xfrm>
            <a:off x="5389756" y="3017060"/>
            <a:ext cx="1390186" cy="61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Prediction 3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(for a new data point)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2AC64-4D1B-693F-547E-3F76423E9B8C}"/>
              </a:ext>
            </a:extLst>
          </p:cNvPr>
          <p:cNvSpPr/>
          <p:nvPr/>
        </p:nvSpPr>
        <p:spPr>
          <a:xfrm>
            <a:off x="2326888" y="4192859"/>
            <a:ext cx="4453054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86715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9E2DBA-14AD-9CA3-A352-F7BAEEE5D6B1}"/>
              </a:ext>
            </a:extLst>
          </p:cNvPr>
          <p:cNvSpPr/>
          <p:nvPr/>
        </p:nvSpPr>
        <p:spPr>
          <a:xfrm>
            <a:off x="539768" y="488960"/>
            <a:ext cx="1390186" cy="51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Prediction1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(for a new data point)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B079D-B063-F478-7FF6-2C706EED870E}"/>
              </a:ext>
            </a:extLst>
          </p:cNvPr>
          <p:cNvSpPr/>
          <p:nvPr/>
        </p:nvSpPr>
        <p:spPr>
          <a:xfrm>
            <a:off x="3019056" y="466657"/>
            <a:ext cx="1390186" cy="51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Prediction2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(for a new data point)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C7FC5-C53C-E291-60A8-BD5BE2821499}"/>
              </a:ext>
            </a:extLst>
          </p:cNvPr>
          <p:cNvSpPr/>
          <p:nvPr/>
        </p:nvSpPr>
        <p:spPr>
          <a:xfrm>
            <a:off x="5624724" y="466657"/>
            <a:ext cx="1390186" cy="51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Prediction 3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(for a new data point)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01DDA-6372-1301-E679-AB9D106092E1}"/>
              </a:ext>
            </a:extLst>
          </p:cNvPr>
          <p:cNvSpPr txBox="1"/>
          <p:nvPr/>
        </p:nvSpPr>
        <p:spPr>
          <a:xfrm>
            <a:off x="877229" y="1248937"/>
            <a:ext cx="534121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7076A-D44C-329E-8B93-575710D004B8}"/>
              </a:ext>
            </a:extLst>
          </p:cNvPr>
          <p:cNvSpPr txBox="1"/>
          <p:nvPr/>
        </p:nvSpPr>
        <p:spPr>
          <a:xfrm>
            <a:off x="3447088" y="1235427"/>
            <a:ext cx="534121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52A48-7FDC-E93E-E46D-5980A5F6B573}"/>
              </a:ext>
            </a:extLst>
          </p:cNvPr>
          <p:cNvSpPr txBox="1"/>
          <p:nvPr/>
        </p:nvSpPr>
        <p:spPr>
          <a:xfrm>
            <a:off x="7803497" y="1248937"/>
            <a:ext cx="348172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9F327-6939-EB07-9376-AD61EA125B7C}"/>
              </a:ext>
            </a:extLst>
          </p:cNvPr>
          <p:cNvSpPr txBox="1"/>
          <p:nvPr/>
        </p:nvSpPr>
        <p:spPr>
          <a:xfrm>
            <a:off x="6052756" y="1248937"/>
            <a:ext cx="534121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44615-E66F-2F34-44F0-2EE0628160F5}"/>
              </a:ext>
            </a:extLst>
          </p:cNvPr>
          <p:cNvSpPr txBox="1"/>
          <p:nvPr/>
        </p:nvSpPr>
        <p:spPr>
          <a:xfrm>
            <a:off x="3122341" y="2155902"/>
            <a:ext cx="2502352" cy="7155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 = majority(1, 0, 0)</a:t>
            </a:r>
          </a:p>
          <a:p>
            <a:endParaRPr lang="en-US" dirty="0"/>
          </a:p>
          <a:p>
            <a:r>
              <a:rPr lang="en-US" dirty="0"/>
              <a:t>So, Y = 0  for the new data point</a:t>
            </a:r>
          </a:p>
        </p:txBody>
      </p:sp>
    </p:spTree>
    <p:extLst>
      <p:ext uri="{BB962C8B-B14F-4D97-AF65-F5344CB8AC3E}">
        <p14:creationId xmlns:p14="http://schemas.microsoft.com/office/powerpoint/2010/main" val="92987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9E2DBA-14AD-9CA3-A352-F7BAEEE5D6B1}"/>
              </a:ext>
            </a:extLst>
          </p:cNvPr>
          <p:cNvSpPr/>
          <p:nvPr/>
        </p:nvSpPr>
        <p:spPr>
          <a:xfrm>
            <a:off x="539768" y="488960"/>
            <a:ext cx="1390186" cy="51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Prediction1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(for a new data point)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B079D-B063-F478-7FF6-2C706EED870E}"/>
              </a:ext>
            </a:extLst>
          </p:cNvPr>
          <p:cNvSpPr/>
          <p:nvPr/>
        </p:nvSpPr>
        <p:spPr>
          <a:xfrm>
            <a:off x="3019056" y="466657"/>
            <a:ext cx="1390186" cy="51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Prediction2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(for a new data point)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C7FC5-C53C-E291-60A8-BD5BE2821499}"/>
              </a:ext>
            </a:extLst>
          </p:cNvPr>
          <p:cNvSpPr/>
          <p:nvPr/>
        </p:nvSpPr>
        <p:spPr>
          <a:xfrm>
            <a:off x="5624724" y="466657"/>
            <a:ext cx="1390186" cy="51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Prediction 3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(for a new data point)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01DDA-6372-1301-E679-AB9D106092E1}"/>
              </a:ext>
            </a:extLst>
          </p:cNvPr>
          <p:cNvSpPr txBox="1"/>
          <p:nvPr/>
        </p:nvSpPr>
        <p:spPr>
          <a:xfrm>
            <a:off x="877229" y="1248937"/>
            <a:ext cx="627095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 =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7076A-D44C-329E-8B93-575710D004B8}"/>
              </a:ext>
            </a:extLst>
          </p:cNvPr>
          <p:cNvSpPr txBox="1"/>
          <p:nvPr/>
        </p:nvSpPr>
        <p:spPr>
          <a:xfrm>
            <a:off x="3447088" y="1235427"/>
            <a:ext cx="627095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 = 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9F327-6939-EB07-9376-AD61EA125B7C}"/>
              </a:ext>
            </a:extLst>
          </p:cNvPr>
          <p:cNvSpPr txBox="1"/>
          <p:nvPr/>
        </p:nvSpPr>
        <p:spPr>
          <a:xfrm>
            <a:off x="6052756" y="1248937"/>
            <a:ext cx="627095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44615-E66F-2F34-44F0-2EE0628160F5}"/>
              </a:ext>
            </a:extLst>
          </p:cNvPr>
          <p:cNvSpPr txBox="1"/>
          <p:nvPr/>
        </p:nvSpPr>
        <p:spPr>
          <a:xfrm>
            <a:off x="3114907" y="2476913"/>
            <a:ext cx="1918859" cy="11310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Y = average (20, 32, 12)</a:t>
            </a:r>
          </a:p>
          <a:p>
            <a:endParaRPr lang="en-US" dirty="0"/>
          </a:p>
          <a:p>
            <a:r>
              <a:rPr lang="en-US" dirty="0"/>
              <a:t>So, Y = 21.33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for the new data point</a:t>
            </a:r>
          </a:p>
        </p:txBody>
      </p:sp>
    </p:spTree>
    <p:extLst>
      <p:ext uri="{BB962C8B-B14F-4D97-AF65-F5344CB8AC3E}">
        <p14:creationId xmlns:p14="http://schemas.microsoft.com/office/powerpoint/2010/main" val="227779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7F3035-B63B-AEA2-D4BD-6F9A753B5BFF}"/>
              </a:ext>
            </a:extLst>
          </p:cNvPr>
          <p:cNvSpPr txBox="1"/>
          <p:nvPr/>
        </p:nvSpPr>
        <p:spPr>
          <a:xfrm>
            <a:off x="1382751" y="750849"/>
            <a:ext cx="5503430" cy="30008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life we do not have multiple data sets for training.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use bootstrapping to make multiple sampling out of  a  single data set.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sampling with replacement for this.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3     20  5   8   19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1 -           20  8  20  3     19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2 -          8 8  3   3  20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3 -          19   3   20   5  5</a:t>
            </a:r>
          </a:p>
        </p:txBody>
      </p:sp>
    </p:spTree>
    <p:extLst>
      <p:ext uri="{BB962C8B-B14F-4D97-AF65-F5344CB8AC3E}">
        <p14:creationId xmlns:p14="http://schemas.microsoft.com/office/powerpoint/2010/main" val="27546028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D0DAFE22D454F9B97A3B7455A9A0A" ma:contentTypeVersion="2" ma:contentTypeDescription="Create a new document." ma:contentTypeScope="" ma:versionID="1d7a15f6c59f99c2cbe48c03def8bcad">
  <xsd:schema xmlns:xsd="http://www.w3.org/2001/XMLSchema" xmlns:xs="http://www.w3.org/2001/XMLSchema" xmlns:p="http://schemas.microsoft.com/office/2006/metadata/properties" xmlns:ns2="0568b2de-efc6-4079-a6e6-f7545af54a52" targetNamespace="http://schemas.microsoft.com/office/2006/metadata/properties" ma:root="true" ma:fieldsID="42ecb9e3356a9f81dc0ccfca9cf0104a" ns2:_="">
    <xsd:import namespace="0568b2de-efc6-4079-a6e6-f7545af54a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8b2de-efc6-4079-a6e6-f7545af54a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C1E47D-066B-4784-9B78-DC3F9384D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E6113C-8F9C-49C9-806E-53BCFAB71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8b2de-efc6-4079-a6e6-f7545af54a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5765C3-25C3-4F19-97EA-F1894DE5CB44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2470ae57-3c97-4caa-a4f6-69af36c24e4d"/>
    <ds:schemaRef ds:uri="http://schemas.microsoft.com/office/infopath/2007/PartnerControls"/>
    <ds:schemaRef ds:uri="http://schemas.openxmlformats.org/package/2006/metadata/core-properties"/>
    <ds:schemaRef ds:uri="89344371-4f1a-4776-806d-486a30df2c0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837</Words>
  <Application>Microsoft Macintosh PowerPoint</Application>
  <PresentationFormat>On-screen Show (16:9)</PresentationFormat>
  <Paragraphs>432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Times New Roman</vt:lpstr>
      <vt:lpstr>TimesNewRomanPSMT</vt:lpstr>
      <vt:lpstr>Calibri</vt:lpstr>
      <vt:lpstr>Aptos Display</vt:lpstr>
      <vt:lpstr>Aptos</vt:lpstr>
      <vt:lpstr>1_Office Theme</vt:lpstr>
      <vt:lpstr>Office Theme</vt:lpstr>
      <vt:lpstr>— Lectorial 9  Decision Trees and Random Forests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Lectorial 5  Nearest Neighbour Learners</dc:title>
  <dc:creator>Devindri Perera</dc:creator>
  <cp:lastModifiedBy>Devindri Perera</cp:lastModifiedBy>
  <cp:revision>3</cp:revision>
  <dcterms:created xsi:type="dcterms:W3CDTF">2024-04-09T02:53:28Z</dcterms:created>
  <dcterms:modified xsi:type="dcterms:W3CDTF">2024-05-10T04:09:34Z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2021-10-12T23:31:41Z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04a7de1e-b51e-4c85-a10f-929f94def34a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theme:8\Office Theme:4</vt:lpwstr>
  </property>
  <property fmtid="{D5CDD505-2E9C-101B-9397-08002B2CF9AE}" pid="10" name="ClassificationContentMarkingHeaderText">
    <vt:lpwstr>RMIT Classification: Trusted</vt:lpwstr>
  </property>
  <property fmtid="{D5CDD505-2E9C-101B-9397-08002B2CF9AE}" pid="11" name="ContentTypeId">
    <vt:lpwstr>0x01010027FD0DAFE22D454F9B97A3B7455A9A0A</vt:lpwstr>
  </property>
</Properties>
</file>