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59" r:id="rId5"/>
    <p:sldId id="262" r:id="rId6"/>
    <p:sldId id="260" r:id="rId7"/>
    <p:sldId id="261" r:id="rId8"/>
    <p:sldId id="263" r:id="rId9"/>
    <p:sldId id="264" r:id="rId10"/>
    <p:sldId id="271" r:id="rId11"/>
    <p:sldId id="265" r:id="rId12"/>
    <p:sldId id="266" r:id="rId13"/>
    <p:sldId id="267" r:id="rId14"/>
    <p:sldId id="268" r:id="rId15"/>
    <p:sldId id="269" r:id="rId16"/>
    <p:sldId id="270" r:id="rId17"/>
    <p:sldId id="274" r:id="rId18"/>
    <p:sldId id="272" r:id="rId19"/>
    <p:sldId id="278" r:id="rId20"/>
    <p:sldId id="273"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92" autoAdjust="0"/>
    <p:restoredTop sz="94620" autoAdjust="0"/>
  </p:normalViewPr>
  <p:slideViewPr>
    <p:cSldViewPr>
      <p:cViewPr>
        <p:scale>
          <a:sx n="66" d="100"/>
          <a:sy n="66" d="100"/>
        </p:scale>
        <p:origin x="-96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F9608C-B945-432B-A7E3-0BF2CD662A27}" type="datetimeFigureOut">
              <a:rPr lang="zh-CN" altLang="en-US" smtClean="0"/>
              <a:pPr/>
              <a:t>2016/5/19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DB246-2B63-4316-AA22-F35A5862B4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D2DB246-2B63-4316-AA22-F35A5862B4BD}"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2DB246-2B63-4316-AA22-F35A5862B4BD}"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2DB246-2B63-4316-AA22-F35A5862B4BD}" type="slidenum">
              <a:rPr lang="zh-CN" altLang="en-US" smtClean="0"/>
              <a:pPr/>
              <a:t>22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2DB246-2B63-4316-AA22-F35A5862B4BD}"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3" name="Footer Placeholder 4"/>
          <p:cNvSpPr>
            <a:spLocks noGrp="1"/>
          </p:cNvSpPr>
          <p:nvPr>
            <p:ph type="ftr" sz="quarter" idx="11"/>
          </p:nvPr>
        </p:nvSpPr>
        <p:spPr/>
        <p:txBody>
          <a:bodyPr/>
          <a:lstStyle>
            <a:lvl1pPr>
              <a:defRPr/>
            </a:lvl1pPr>
          </a:lstStyle>
          <a:p>
            <a:endParaRPr lang="zh-CN" altLang="en-US"/>
          </a:p>
        </p:txBody>
      </p:sp>
      <p:sp>
        <p:nvSpPr>
          <p:cNvPr id="4"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Content Placeholder 8"/>
          <p:cNvSpPr>
            <a:spLocks noGrp="1"/>
          </p:cNvSpPr>
          <p:nvPr>
            <p:ph sz="quarter" idx="13"/>
          </p:nvPr>
        </p:nvSpPr>
        <p:spPr>
          <a:xfrm>
            <a:off x="304800" y="381000"/>
            <a:ext cx="7772400" cy="4942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Slide Number Placeholder 5"/>
          <p:cNvSpPr>
            <a:spLocks noGrp="1"/>
          </p:cNvSpPr>
          <p:nvPr>
            <p:ph type="sldNum" sz="quarter" idx="14"/>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5"/>
          </p:nvPr>
        </p:nvSpPr>
        <p:spPr/>
        <p:txBody>
          <a:bodyPr/>
          <a:lstStyle>
            <a:lvl1pPr>
              <a:defRPr/>
            </a:lvl1pPr>
          </a:lstStyle>
          <a:p>
            <a:endParaRPr lang="zh-CN" altLang="en-US"/>
          </a:p>
        </p:txBody>
      </p:sp>
      <p:sp>
        <p:nvSpPr>
          <p:cNvPr id="7" name="Date Placeholder 3"/>
          <p:cNvSpPr>
            <a:spLocks noGrp="1"/>
          </p:cNvSpPr>
          <p:nvPr>
            <p:ph type="dt" sz="half" idx="16"/>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Date Placeholder 3"/>
          <p:cNvSpPr>
            <a:spLocks noGrp="1"/>
          </p:cNvSpPr>
          <p:nvPr>
            <p:ph type="dt" sz="half" idx="12"/>
          </p:nvPr>
        </p:nvSpPr>
        <p:spPr/>
        <p:txBody>
          <a:bodyPr/>
          <a:lstStyle>
            <a:lvl1pPr>
              <a:defRPr/>
            </a:lvl1pPr>
          </a:lstStyle>
          <a:p>
            <a:fld id="{530820CF-B880-4189-942D-D702A7CBA730}" type="datetimeFigureOut">
              <a:rPr lang="zh-CN" altLang="en-US" smtClean="0"/>
              <a:pPr/>
              <a:t>2016/5/19</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eaLnBrk="1" hangingPunct="1">
              <a:defRPr>
                <a:solidFill>
                  <a:srgbClr val="FFFFFF"/>
                </a:solidFill>
              </a:defRPr>
            </a:lvl1pPr>
          </a:lstStyle>
          <a:p>
            <a:fld id="{0C913308-F349-4B6D-A68A-DD1791B4A57B}" type="slidenum">
              <a:rPr lang="zh-CN" altLang="en-US" smtClean="0"/>
              <a:pPr/>
              <a:t>‹#›</a:t>
            </a:fld>
            <a:endParaRPr lang="zh-CN" alt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defRPr>
            </a:lvl1pPr>
          </a:lstStyle>
          <a:p>
            <a:endParaRPr lang="zh-CN" alt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defRPr>
            </a:lvl1pPr>
          </a:lstStyle>
          <a:p>
            <a:fld id="{530820CF-B880-4189-942D-D702A7CBA730}" type="datetimeFigureOut">
              <a:rPr lang="zh-CN" altLang="en-US" smtClean="0"/>
              <a:pPr/>
              <a:t>2016/5/19</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mbria" pitchFamily="18" charset="0"/>
          <a:ea typeface="宋体" charset="-122"/>
        </a:defRPr>
      </a:lvl2pPr>
      <a:lvl3pPr algn="l" rtl="0" eaLnBrk="1" fontAlgn="base" hangingPunct="1">
        <a:spcBef>
          <a:spcPct val="0"/>
        </a:spcBef>
        <a:spcAft>
          <a:spcPct val="0"/>
        </a:spcAft>
        <a:defRPr sz="4600">
          <a:solidFill>
            <a:schemeClr val="tx2"/>
          </a:solidFill>
          <a:latin typeface="Cambria" pitchFamily="18" charset="0"/>
          <a:ea typeface="宋体" charset="-122"/>
        </a:defRPr>
      </a:lvl3pPr>
      <a:lvl4pPr algn="l" rtl="0" eaLnBrk="1" fontAlgn="base" hangingPunct="1">
        <a:spcBef>
          <a:spcPct val="0"/>
        </a:spcBef>
        <a:spcAft>
          <a:spcPct val="0"/>
        </a:spcAft>
        <a:defRPr sz="4600">
          <a:solidFill>
            <a:schemeClr val="tx2"/>
          </a:solidFill>
          <a:latin typeface="Cambria" pitchFamily="18" charset="0"/>
          <a:ea typeface="宋体" charset="-122"/>
        </a:defRPr>
      </a:lvl4pPr>
      <a:lvl5pPr algn="l" rtl="0" eaLnBrk="1" fontAlgn="base" hangingPunct="1">
        <a:spcBef>
          <a:spcPct val="0"/>
        </a:spcBef>
        <a:spcAft>
          <a:spcPct val="0"/>
        </a:spcAft>
        <a:defRPr sz="4600">
          <a:solidFill>
            <a:schemeClr val="tx2"/>
          </a:solidFill>
          <a:latin typeface="Cambria" pitchFamily="18" charset="0"/>
          <a:ea typeface="宋体" charset="-122"/>
        </a:defRPr>
      </a:lvl5pPr>
      <a:lvl6pPr marL="457200" algn="l" rtl="0" eaLnBrk="1" fontAlgn="base" hangingPunct="1">
        <a:spcBef>
          <a:spcPct val="0"/>
        </a:spcBef>
        <a:spcAft>
          <a:spcPct val="0"/>
        </a:spcAft>
        <a:defRPr sz="4600">
          <a:solidFill>
            <a:schemeClr val="tx2"/>
          </a:solidFill>
          <a:latin typeface="Cambria" pitchFamily="18" charset="0"/>
          <a:ea typeface="宋体" charset="-122"/>
        </a:defRPr>
      </a:lvl6pPr>
      <a:lvl7pPr marL="914400" algn="l" rtl="0" eaLnBrk="1" fontAlgn="base" hangingPunct="1">
        <a:spcBef>
          <a:spcPct val="0"/>
        </a:spcBef>
        <a:spcAft>
          <a:spcPct val="0"/>
        </a:spcAft>
        <a:defRPr sz="4600">
          <a:solidFill>
            <a:schemeClr val="tx2"/>
          </a:solidFill>
          <a:latin typeface="Cambria" pitchFamily="18" charset="0"/>
          <a:ea typeface="宋体" charset="-122"/>
        </a:defRPr>
      </a:lvl7pPr>
      <a:lvl8pPr marL="1371600" algn="l" rtl="0" eaLnBrk="1" fontAlgn="base" hangingPunct="1">
        <a:spcBef>
          <a:spcPct val="0"/>
        </a:spcBef>
        <a:spcAft>
          <a:spcPct val="0"/>
        </a:spcAft>
        <a:defRPr sz="4600">
          <a:solidFill>
            <a:schemeClr val="tx2"/>
          </a:solidFill>
          <a:latin typeface="Cambria" pitchFamily="18" charset="0"/>
          <a:ea typeface="宋体" charset="-122"/>
        </a:defRPr>
      </a:lvl8pPr>
      <a:lvl9pPr marL="1828800" algn="l" rtl="0" eaLnBrk="1" fontAlgn="base" hangingPunct="1">
        <a:spcBef>
          <a:spcPct val="0"/>
        </a:spcBef>
        <a:spcAft>
          <a:spcPct val="0"/>
        </a:spcAft>
        <a:defRPr sz="4600">
          <a:solidFill>
            <a:schemeClr val="tx2"/>
          </a:solidFill>
          <a:latin typeface="Cambria" pitchFamily="18" charset="0"/>
          <a:ea typeface="宋体" charset="-122"/>
        </a:defRPr>
      </a:lvl9pPr>
    </p:titleStyle>
    <p:bodyStyle>
      <a:lvl1pPr marL="342900" indent="-228600" algn="l" rtl="0" eaLnBrk="1" fontAlgn="base" hangingPunct="1">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1" fontAlgn="base" hangingPunct="1">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1" fontAlgn="base" hangingPunct="1">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1" fontAlgn="base" hangingPunct="1">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1" fontAlgn="base" hangingPunct="1">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85720" y="2857496"/>
            <a:ext cx="7500990" cy="571503"/>
          </a:xfrm>
          <a:prstGeom prst="rect">
            <a:avLst/>
          </a:prstGeom>
          <a:effectLst>
            <a:glow rad="63500">
              <a:schemeClr val="accent5">
                <a:satMod val="175000"/>
                <a:alpha val="40000"/>
              </a:schemeClr>
            </a:glow>
            <a:outerShdw blurRad="50800" dist="38100" dir="2700000" algn="tl" rotWithShape="0">
              <a:prstClr val="black">
                <a:alpha val="40000"/>
              </a:prstClr>
            </a:outerShdw>
            <a:softEdge rad="317500"/>
          </a:effectLst>
          <a:scene3d>
            <a:camera prst="perspectiveLeft"/>
            <a:lightRig rig="threePt" dir="t"/>
          </a:scene3d>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6000" b="0" i="0" u="none" strike="noStrike" kern="1200" cap="none" spc="-100" normalizeH="0" baseline="0" noProof="0" dirty="0" smtClean="0">
                <a:ln>
                  <a:noFill/>
                </a:ln>
                <a:solidFill>
                  <a:schemeClr val="tx2"/>
                </a:solidFill>
                <a:effectLst/>
                <a:uLnTx/>
                <a:uFillTx/>
                <a:latin typeface="+mj-lt"/>
                <a:ea typeface="+mj-ea"/>
                <a:cs typeface="+mj-cs"/>
              </a:rPr>
              <a:t>                动态规划</a:t>
            </a:r>
            <a:endParaRPr kumimoji="0" lang="zh-CN" altLang="en-US" sz="6000" b="0" i="0" u="none" strike="noStrike" kern="1200" cap="none" spc="-10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5643570" y="4143380"/>
            <a:ext cx="1357322" cy="461665"/>
          </a:xfrm>
          <a:prstGeom prst="rect">
            <a:avLst/>
          </a:prstGeom>
          <a:noFill/>
          <a:effectLst>
            <a:glow rad="63500">
              <a:schemeClr val="accent4">
                <a:satMod val="175000"/>
                <a:alpha val="40000"/>
              </a:schemeClr>
            </a:glow>
            <a:outerShdw blurRad="50800" dist="38100" algn="l" rotWithShape="0">
              <a:prstClr val="black">
                <a:alpha val="40000"/>
              </a:prstClr>
            </a:outerShdw>
          </a:effectLst>
        </p:spPr>
        <p:txBody>
          <a:bodyPr wrap="square" rtlCol="0">
            <a:spAutoFit/>
          </a:bodyPr>
          <a:lstStyle/>
          <a:p>
            <a:r>
              <a:rPr lang="en-US" altLang="zh-CN" sz="2400" dirty="0" smtClean="0">
                <a:solidFill>
                  <a:schemeClr val="tx2"/>
                </a:solidFill>
              </a:rPr>
              <a:t>--- YYR</a:t>
            </a:r>
            <a:endParaRPr lang="zh-CN" altLang="en-US" sz="24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rPr>
              <a:t>小结</a:t>
            </a:r>
            <a:endParaRPr lang="zh-CN" altLang="en-US" sz="3600" dirty="0">
              <a:solidFill>
                <a:schemeClr val="tx2"/>
              </a:solidFill>
              <a:latin typeface="+mj-lt"/>
            </a:endParaRPr>
          </a:p>
        </p:txBody>
      </p:sp>
      <p:sp>
        <p:nvSpPr>
          <p:cNvPr id="3" name="TextBox 2"/>
          <p:cNvSpPr txBox="1"/>
          <p:nvPr/>
        </p:nvSpPr>
        <p:spPr>
          <a:xfrm>
            <a:off x="750067" y="342900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 传统的做法有时并不能很好地解决问题。</a:t>
            </a:r>
            <a:endParaRPr lang="en-US" altLang="zh-CN" dirty="0" smtClean="0">
              <a:solidFill>
                <a:schemeClr val="tx1">
                  <a:lumMod val="95000"/>
                  <a:lumOff val="5000"/>
                </a:schemeClr>
              </a:solidFill>
            </a:endParaRPr>
          </a:p>
        </p:txBody>
      </p:sp>
      <p:sp>
        <p:nvSpPr>
          <p:cNvPr id="4" name="TextBox 3"/>
          <p:cNvSpPr txBox="1"/>
          <p:nvPr/>
        </p:nvSpPr>
        <p:spPr>
          <a:xfrm>
            <a:off x="750067" y="450057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 所以我们需要一个能够学习传统，但也敢于改变传统的头脑，永远不要拘束于自己所学到的东西。</a:t>
            </a:r>
            <a:endParaRPr lang="en-US" altLang="zh-CN" dirty="0" smtClean="0">
              <a:solidFill>
                <a:schemeClr val="tx1">
                  <a:lumMod val="95000"/>
                  <a:lumOff val="5000"/>
                </a:schemeClr>
              </a:solidFill>
            </a:endParaRPr>
          </a:p>
        </p:txBody>
      </p:sp>
      <p:sp>
        <p:nvSpPr>
          <p:cNvPr id="5" name="TextBox 4"/>
          <p:cNvSpPr txBox="1"/>
          <p:nvPr/>
        </p:nvSpPr>
        <p:spPr>
          <a:xfrm>
            <a:off x="750067" y="200024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 例题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通过在现在提前计算未来的代价来实现 </a:t>
            </a:r>
            <a:r>
              <a:rPr lang="en-US" altLang="zh-CN" dirty="0" smtClean="0">
                <a:solidFill>
                  <a:schemeClr val="tx1">
                    <a:lumMod val="95000"/>
                    <a:lumOff val="5000"/>
                  </a:schemeClr>
                </a:solidFill>
              </a:rPr>
              <a:t>DP</a:t>
            </a:r>
            <a:r>
              <a:rPr lang="zh-CN" altLang="en-US" dirty="0" smtClean="0">
                <a:solidFill>
                  <a:schemeClr val="tx1">
                    <a:lumMod val="95000"/>
                    <a:lumOff val="5000"/>
                  </a:schemeClr>
                </a:solidFill>
              </a:rPr>
              <a:t>，而例题 </a:t>
            </a:r>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和例题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则是在状态中假设未来以实现 </a:t>
            </a:r>
            <a:r>
              <a:rPr lang="en-US" altLang="zh-CN" dirty="0" smtClean="0">
                <a:solidFill>
                  <a:schemeClr val="tx1">
                    <a:lumMod val="95000"/>
                    <a:lumOff val="5000"/>
                  </a:schemeClr>
                </a:solidFill>
              </a:rPr>
              <a:t>DP</a:t>
            </a:r>
            <a:r>
              <a:rPr lang="zh-CN" altLang="en-US" dirty="0" smtClean="0">
                <a:solidFill>
                  <a:schemeClr val="tx1">
                    <a:lumMod val="95000"/>
                    <a:lumOff val="5000"/>
                  </a:schemeClr>
                </a:solidFill>
              </a:rPr>
              <a:t>。状态原本难以存储，但在假设未来这个方法下却变得异常简单。</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a:t>
            </a:r>
            <a:endParaRPr lang="zh-CN" altLang="en-US" sz="3600" dirty="0">
              <a:solidFill>
                <a:schemeClr val="tx2"/>
              </a:solidFill>
              <a:latin typeface="+mj-lt"/>
            </a:endParaRPr>
          </a:p>
        </p:txBody>
      </p:sp>
      <p:sp>
        <p:nvSpPr>
          <p:cNvPr id="3" name="TextBox 2"/>
          <p:cNvSpPr txBox="1"/>
          <p:nvPr/>
        </p:nvSpPr>
        <p:spPr>
          <a:xfrm>
            <a:off x="625050" y="1857364"/>
            <a:ext cx="7358114" cy="2031325"/>
          </a:xfrm>
          <a:prstGeom prst="rect">
            <a:avLst/>
          </a:prstGeom>
          <a:noFill/>
        </p:spPr>
        <p:txBody>
          <a:bodyPr wrap="square" rtlCol="0">
            <a:spAutoFit/>
          </a:bodyPr>
          <a:lstStyle/>
          <a:p>
            <a:r>
              <a:rPr lang="en-US" altLang="zh-CN" dirty="0" smtClean="0">
                <a:solidFill>
                  <a:schemeClr val="tx1">
                    <a:lumMod val="95000"/>
                    <a:lumOff val="5000"/>
                  </a:schemeClr>
                </a:solidFill>
              </a:rPr>
              <a:t>QAQ </a:t>
            </a:r>
            <a:r>
              <a:rPr lang="zh-CN" altLang="en-US" dirty="0" smtClean="0">
                <a:solidFill>
                  <a:schemeClr val="tx1">
                    <a:lumMod val="95000"/>
                    <a:lumOff val="5000"/>
                  </a:schemeClr>
                </a:solidFill>
              </a:rPr>
              <a:t>乱入了一道题。</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题目：</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张卡牌，</a:t>
            </a:r>
            <a:r>
              <a:rPr lang="en-US" altLang="zh-CN" dirty="0" smtClean="0">
                <a:solidFill>
                  <a:schemeClr val="tx1">
                    <a:lumMod val="95000"/>
                    <a:lumOff val="5000"/>
                  </a:schemeClr>
                </a:solidFill>
              </a:rPr>
              <a:t>r </a:t>
            </a:r>
            <a:r>
              <a:rPr lang="zh-CN" altLang="en-US" dirty="0" smtClean="0">
                <a:solidFill>
                  <a:schemeClr val="tx1">
                    <a:lumMod val="95000"/>
                    <a:lumOff val="5000"/>
                  </a:schemeClr>
                </a:solidFill>
              </a:rPr>
              <a:t>轮游戏，每轮游戏按顺序枚举每一张卡牌，若这张卡牌没有被选过则有 </a:t>
            </a:r>
            <a:r>
              <a:rPr lang="en-US" altLang="zh-CN" dirty="0" smtClean="0">
                <a:solidFill>
                  <a:schemeClr val="tx1">
                    <a:lumMod val="95000"/>
                    <a:lumOff val="5000"/>
                  </a:schemeClr>
                </a:solidFill>
              </a:rPr>
              <a:t>p[</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的几率被选，并且产生 </a:t>
            </a:r>
            <a:r>
              <a:rPr lang="en-US" altLang="zh-CN" dirty="0" smtClean="0">
                <a:solidFill>
                  <a:schemeClr val="tx1">
                    <a:lumMod val="95000"/>
                    <a:lumOff val="5000"/>
                  </a:schemeClr>
                </a:solidFill>
              </a:rPr>
              <a:t>d[</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的贡献，且结束此轮。问</a:t>
            </a:r>
            <a:r>
              <a:rPr lang="en-US" altLang="zh-CN" dirty="0" smtClean="0">
                <a:solidFill>
                  <a:schemeClr val="tx1">
                    <a:lumMod val="95000"/>
                    <a:lumOff val="5000"/>
                  </a:schemeClr>
                </a:solidFill>
              </a:rPr>
              <a:t> r </a:t>
            </a:r>
            <a:r>
              <a:rPr lang="zh-CN" altLang="en-US" dirty="0" smtClean="0">
                <a:solidFill>
                  <a:schemeClr val="tx1">
                    <a:lumMod val="95000"/>
                    <a:lumOff val="5000"/>
                  </a:schemeClr>
                </a:solidFill>
              </a:rPr>
              <a:t>轮游戏后的期望收益。 注意有 </a:t>
            </a:r>
            <a:r>
              <a:rPr lang="en-US" altLang="zh-CN" dirty="0" smtClean="0">
                <a:solidFill>
                  <a:schemeClr val="tx1">
                    <a:lumMod val="95000"/>
                    <a:lumOff val="5000"/>
                  </a:schemeClr>
                </a:solidFill>
              </a:rPr>
              <a:t>T </a:t>
            </a:r>
            <a:r>
              <a:rPr lang="zh-CN" altLang="en-US" dirty="0" smtClean="0">
                <a:solidFill>
                  <a:schemeClr val="tx1">
                    <a:lumMod val="95000"/>
                    <a:lumOff val="5000"/>
                  </a:schemeClr>
                </a:solidFill>
              </a:rPr>
              <a:t>组数据。</a:t>
            </a:r>
            <a:r>
              <a:rPr lang="en-US" altLang="zh-CN" dirty="0" smtClean="0">
                <a:solidFill>
                  <a:schemeClr val="tx1">
                    <a:lumMod val="95000"/>
                    <a:lumOff val="5000"/>
                  </a:schemeClr>
                </a:solidFill>
              </a:rPr>
              <a:t>  </a:t>
            </a: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T&lt;=444 , N&lt;=220 ,  r&lt;=132                                                                ( BZOJ 4008 )</a:t>
            </a:r>
          </a:p>
        </p:txBody>
      </p:sp>
      <p:sp>
        <p:nvSpPr>
          <p:cNvPr id="4" name="TextBox 3"/>
          <p:cNvSpPr txBox="1"/>
          <p:nvPr/>
        </p:nvSpPr>
        <p:spPr>
          <a:xfrm>
            <a:off x="625050" y="421481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 将 </a:t>
            </a:r>
            <a:r>
              <a:rPr lang="en-US" altLang="zh-CN" dirty="0" smtClean="0">
                <a:solidFill>
                  <a:schemeClr val="tx1">
                    <a:lumMod val="95000"/>
                    <a:lumOff val="5000"/>
                  </a:schemeClr>
                </a:solidFill>
              </a:rPr>
              <a:t>r </a:t>
            </a:r>
            <a:r>
              <a:rPr lang="zh-CN" altLang="en-US" dirty="0" smtClean="0">
                <a:solidFill>
                  <a:schemeClr val="tx1">
                    <a:lumMod val="95000"/>
                    <a:lumOff val="5000"/>
                  </a:schemeClr>
                </a:solidFill>
              </a:rPr>
              <a:t>轮游戏一起考虑成 </a:t>
            </a:r>
            <a:r>
              <a:rPr lang="en-US" altLang="zh-CN" dirty="0" smtClean="0">
                <a:solidFill>
                  <a:schemeClr val="tx1">
                    <a:lumMod val="95000"/>
                    <a:lumOff val="5000"/>
                  </a:schemeClr>
                </a:solidFill>
              </a:rPr>
              <a:t>r </a:t>
            </a:r>
            <a:r>
              <a:rPr lang="zh-CN" altLang="en-US" dirty="0" smtClean="0">
                <a:solidFill>
                  <a:schemeClr val="tx1">
                    <a:lumMod val="95000"/>
                    <a:lumOff val="5000"/>
                  </a:schemeClr>
                </a:solidFill>
              </a:rPr>
              <a:t>次机会，枚举卡牌时 </a:t>
            </a:r>
            <a:r>
              <a:rPr lang="en-US" altLang="zh-CN" dirty="0" smtClean="0">
                <a:solidFill>
                  <a:schemeClr val="tx1">
                    <a:lumMod val="95000"/>
                    <a:lumOff val="5000"/>
                  </a:schemeClr>
                </a:solidFill>
              </a:rPr>
              <a:t>r </a:t>
            </a:r>
            <a:r>
              <a:rPr lang="zh-CN" altLang="en-US" dirty="0" smtClean="0">
                <a:solidFill>
                  <a:schemeClr val="tx1">
                    <a:lumMod val="95000"/>
                    <a:lumOff val="5000"/>
                  </a:schemeClr>
                </a:solidFill>
              </a:rPr>
              <a:t>次机会同时考虑。</a:t>
            </a:r>
            <a:endParaRPr lang="en-US" altLang="zh-CN" dirty="0" smtClean="0">
              <a:solidFill>
                <a:schemeClr val="tx1">
                  <a:lumMod val="95000"/>
                  <a:lumOff val="5000"/>
                </a:schemeClr>
              </a:solidFill>
            </a:endParaRPr>
          </a:p>
        </p:txBody>
      </p:sp>
      <p:sp>
        <p:nvSpPr>
          <p:cNvPr id="6" name="TextBox 5"/>
          <p:cNvSpPr txBox="1"/>
          <p:nvPr/>
        </p:nvSpPr>
        <p:spPr>
          <a:xfrm>
            <a:off x="625050" y="4857760"/>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表示枚举到第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张卡牌，还剩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次机会的概率。</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 第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张卡牌没有被选中的概率为 </a:t>
            </a:r>
            <a:r>
              <a:rPr lang="en-US" altLang="zh-CN" dirty="0" smtClean="0">
                <a:solidFill>
                  <a:schemeClr val="tx1">
                    <a:lumMod val="95000"/>
                    <a:lumOff val="5000"/>
                  </a:schemeClr>
                </a:solidFill>
              </a:rPr>
              <a:t>(1-p[</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 j </a:t>
            </a:r>
            <a:r>
              <a:rPr lang="zh-CN" altLang="en-US" dirty="0" smtClean="0">
                <a:solidFill>
                  <a:schemeClr val="tx1">
                    <a:lumMod val="95000"/>
                    <a:lumOff val="5000"/>
                  </a:schemeClr>
                </a:solidFill>
              </a:rPr>
              <a:t>，直接转移即可。计算期望时只需乘上 </a:t>
            </a:r>
            <a:r>
              <a:rPr lang="en-US" altLang="zh-CN" dirty="0" smtClean="0">
                <a:solidFill>
                  <a:schemeClr val="tx1">
                    <a:lumMod val="95000"/>
                    <a:lumOff val="5000"/>
                  </a:schemeClr>
                </a:solidFill>
              </a:rPr>
              <a:t>d[</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523220"/>
          </a:xfrm>
          <a:prstGeom prst="rect">
            <a:avLst/>
          </a:prstGeom>
          <a:noFill/>
        </p:spPr>
        <p:txBody>
          <a:bodyPr wrap="square" rtlCol="0">
            <a:spAutoFit/>
          </a:bodyPr>
          <a:lstStyle/>
          <a:p>
            <a:r>
              <a:rPr lang="zh-CN" altLang="en-US" sz="2800" dirty="0" smtClean="0">
                <a:solidFill>
                  <a:schemeClr val="tx2"/>
                </a:solidFill>
              </a:rPr>
              <a:t>有关猜数的问题</a:t>
            </a:r>
            <a:endParaRPr lang="zh-CN" altLang="en-US" sz="2800" dirty="0">
              <a:solidFill>
                <a:schemeClr val="tx2"/>
              </a:solidFill>
            </a:endParaRPr>
          </a:p>
        </p:txBody>
      </p:sp>
      <p:sp>
        <p:nvSpPr>
          <p:cNvPr id="3" name="TextBox 2"/>
          <p:cNvSpPr txBox="1"/>
          <p:nvPr/>
        </p:nvSpPr>
        <p:spPr>
          <a:xfrm>
            <a:off x="660769" y="1857364"/>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 这是一类这样的题目，在一定值域内有一个未知的数 </a:t>
            </a:r>
            <a:r>
              <a:rPr lang="en-US" altLang="zh-CN" dirty="0" smtClean="0">
                <a:solidFill>
                  <a:schemeClr val="tx1">
                    <a:lumMod val="95000"/>
                    <a:lumOff val="5000"/>
                  </a:schemeClr>
                </a:solidFill>
              </a:rPr>
              <a:t>X</a:t>
            </a:r>
            <a:r>
              <a:rPr lang="zh-CN" altLang="en-US" dirty="0" smtClean="0">
                <a:solidFill>
                  <a:schemeClr val="tx1">
                    <a:lumMod val="95000"/>
                    <a:lumOff val="5000"/>
                  </a:schemeClr>
                </a:solidFill>
              </a:rPr>
              <a:t>，你每次可以询问一个数 </a:t>
            </a:r>
            <a:r>
              <a:rPr lang="en-US" altLang="zh-CN" dirty="0" smtClean="0">
                <a:solidFill>
                  <a:schemeClr val="tx1">
                    <a:lumMod val="95000"/>
                    <a:lumOff val="5000"/>
                  </a:schemeClr>
                </a:solidFill>
              </a:rPr>
              <a:t>Y</a:t>
            </a:r>
            <a:r>
              <a:rPr lang="zh-CN" altLang="en-US" dirty="0" smtClean="0">
                <a:solidFill>
                  <a:schemeClr val="tx1">
                    <a:lumMod val="95000"/>
                    <a:lumOff val="5000"/>
                  </a:schemeClr>
                </a:solidFill>
              </a:rPr>
              <a:t>，在一定限制条件下，会告诉你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与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的大小关系，问猜出这个数的最小代价。</a:t>
            </a:r>
            <a:endParaRPr lang="en-US" altLang="zh-CN" dirty="0" smtClean="0">
              <a:solidFill>
                <a:schemeClr val="tx1">
                  <a:lumMod val="95000"/>
                  <a:lumOff val="5000"/>
                </a:schemeClr>
              </a:solidFill>
            </a:endParaRPr>
          </a:p>
        </p:txBody>
      </p:sp>
      <p:sp>
        <p:nvSpPr>
          <p:cNvPr id="4" name="TextBox 3"/>
          <p:cNvSpPr txBox="1"/>
          <p:nvPr/>
        </p:nvSpPr>
        <p:spPr>
          <a:xfrm>
            <a:off x="660769" y="364331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 同样地，后面将会给出两道例题。</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2-1</a:t>
            </a:r>
            <a:endParaRPr lang="zh-CN" altLang="en-US" sz="3600" dirty="0">
              <a:solidFill>
                <a:schemeClr val="tx2"/>
              </a:solidFill>
              <a:latin typeface="+mj-lt"/>
            </a:endParaRPr>
          </a:p>
        </p:txBody>
      </p:sp>
      <p:sp>
        <p:nvSpPr>
          <p:cNvPr id="3" name="TextBox 2"/>
          <p:cNvSpPr txBox="1"/>
          <p:nvPr/>
        </p:nvSpPr>
        <p:spPr>
          <a:xfrm>
            <a:off x="571472" y="1928802"/>
            <a:ext cx="7358114" cy="1754326"/>
          </a:xfrm>
          <a:prstGeom prst="rect">
            <a:avLst/>
          </a:prstGeom>
          <a:noFill/>
        </p:spPr>
        <p:txBody>
          <a:bodyPr wrap="square" rtlCol="0">
            <a:spAutoFit/>
          </a:bodyPr>
          <a:lstStyle/>
          <a:p>
            <a:r>
              <a:rPr lang="zh-CN" altLang="en-US" dirty="0" smtClean="0">
                <a:solidFill>
                  <a:schemeClr val="tx1">
                    <a:lumMod val="95000"/>
                    <a:lumOff val="5000"/>
                  </a:schemeClr>
                </a:solidFill>
              </a:rPr>
              <a:t>题目：有一个游戏机，会产生一个你不知道的值域为 </a:t>
            </a:r>
            <a:r>
              <a:rPr lang="en-US" altLang="zh-CN" dirty="0" smtClean="0">
                <a:solidFill>
                  <a:schemeClr val="tx1">
                    <a:lumMod val="95000"/>
                    <a:lumOff val="5000"/>
                  </a:schemeClr>
                </a:solidFill>
              </a:rPr>
              <a:t>[1,n] </a:t>
            </a:r>
            <a:r>
              <a:rPr lang="zh-CN" altLang="en-US" dirty="0" smtClean="0">
                <a:solidFill>
                  <a:schemeClr val="tx1">
                    <a:lumMod val="95000"/>
                    <a:lumOff val="5000"/>
                  </a:schemeClr>
                </a:solidFill>
              </a:rPr>
              <a:t>的数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，每次你猜一个数 </a:t>
            </a:r>
            <a:r>
              <a:rPr lang="en-US" altLang="zh-CN" dirty="0" smtClean="0">
                <a:solidFill>
                  <a:schemeClr val="tx1">
                    <a:lumMod val="95000"/>
                    <a:lumOff val="5000"/>
                  </a:schemeClr>
                </a:solidFill>
              </a:rPr>
              <a:t>Y</a:t>
            </a:r>
            <a:r>
              <a:rPr lang="zh-CN" altLang="en-US" dirty="0" smtClean="0">
                <a:solidFill>
                  <a:schemeClr val="tx1">
                    <a:lumMod val="95000"/>
                    <a:lumOff val="5000"/>
                  </a:schemeClr>
                </a:solidFill>
              </a:rPr>
              <a:t>，游戏机会告诉你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的大小关系，若 </a:t>
            </a:r>
            <a:r>
              <a:rPr lang="en-US" altLang="zh-CN" dirty="0" smtClean="0">
                <a:solidFill>
                  <a:schemeClr val="tx1">
                    <a:lumMod val="95000"/>
                    <a:lumOff val="5000"/>
                  </a:schemeClr>
                </a:solidFill>
              </a:rPr>
              <a:t>Y &gt; X </a:t>
            </a:r>
            <a:r>
              <a:rPr lang="zh-CN" altLang="en-US" dirty="0" smtClean="0">
                <a:solidFill>
                  <a:schemeClr val="tx1">
                    <a:lumMod val="95000"/>
                    <a:lumOff val="5000"/>
                  </a:schemeClr>
                </a:solidFill>
              </a:rPr>
              <a:t>你需要投入 </a:t>
            </a:r>
            <a:r>
              <a:rPr lang="en-US" altLang="zh-CN" dirty="0" smtClean="0">
                <a:solidFill>
                  <a:schemeClr val="tx1">
                    <a:lumMod val="95000"/>
                    <a:lumOff val="5000"/>
                  </a:schemeClr>
                </a:solidFill>
              </a:rPr>
              <a:t>a </a:t>
            </a:r>
            <a:r>
              <a:rPr lang="zh-CN" altLang="en-US" dirty="0" smtClean="0">
                <a:solidFill>
                  <a:schemeClr val="tx1">
                    <a:lumMod val="95000"/>
                    <a:lumOff val="5000"/>
                  </a:schemeClr>
                </a:solidFill>
              </a:rPr>
              <a:t>枚硬币，若 </a:t>
            </a:r>
            <a:r>
              <a:rPr lang="en-US" altLang="zh-CN" dirty="0" smtClean="0">
                <a:solidFill>
                  <a:schemeClr val="tx1">
                    <a:lumMod val="95000"/>
                    <a:lumOff val="5000"/>
                  </a:schemeClr>
                </a:solidFill>
              </a:rPr>
              <a:t>Y &lt; X </a:t>
            </a:r>
            <a:r>
              <a:rPr lang="zh-CN" altLang="en-US" dirty="0" smtClean="0">
                <a:solidFill>
                  <a:schemeClr val="tx1">
                    <a:lumMod val="95000"/>
                    <a:lumOff val="5000"/>
                  </a:schemeClr>
                </a:solidFill>
              </a:rPr>
              <a:t>你需要投入 </a:t>
            </a:r>
            <a:r>
              <a:rPr lang="en-US" altLang="zh-CN" dirty="0" smtClean="0">
                <a:solidFill>
                  <a:schemeClr val="tx1">
                    <a:lumMod val="95000"/>
                    <a:lumOff val="5000"/>
                  </a:schemeClr>
                </a:solidFill>
              </a:rPr>
              <a:t>b </a:t>
            </a:r>
            <a:r>
              <a:rPr lang="zh-CN" altLang="en-US" dirty="0" smtClean="0">
                <a:solidFill>
                  <a:schemeClr val="tx1">
                    <a:lumMod val="95000"/>
                    <a:lumOff val="5000"/>
                  </a:schemeClr>
                </a:solidFill>
              </a:rPr>
              <a:t>枚硬币，若 </a:t>
            </a:r>
            <a:r>
              <a:rPr lang="en-US" altLang="zh-CN" dirty="0" smtClean="0">
                <a:solidFill>
                  <a:schemeClr val="tx1">
                    <a:lumMod val="95000"/>
                    <a:lumOff val="5000"/>
                  </a:schemeClr>
                </a:solidFill>
              </a:rPr>
              <a:t>Y = X </a:t>
            </a:r>
            <a:r>
              <a:rPr lang="zh-CN" altLang="en-US" dirty="0" smtClean="0">
                <a:solidFill>
                  <a:schemeClr val="tx1">
                    <a:lumMod val="95000"/>
                    <a:lumOff val="5000"/>
                  </a:schemeClr>
                </a:solidFill>
              </a:rPr>
              <a:t>则结束。问怎样最坏情况下最少需要多少硬币。</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 a , b &lt;= 100000      n&lt;=10^18</a:t>
            </a:r>
          </a:p>
        </p:txBody>
      </p:sp>
      <p:sp>
        <p:nvSpPr>
          <p:cNvPr id="4" name="TextBox 3"/>
          <p:cNvSpPr txBox="1"/>
          <p:nvPr/>
        </p:nvSpPr>
        <p:spPr>
          <a:xfrm>
            <a:off x="607191" y="392906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▪考虑用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表示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枚硬币能够猜出的区间大小，若猜的数 </a:t>
            </a:r>
            <a:r>
              <a:rPr lang="en-US" altLang="zh-CN" dirty="0" smtClean="0">
                <a:solidFill>
                  <a:schemeClr val="tx1">
                    <a:lumMod val="95000"/>
                    <a:lumOff val="5000"/>
                  </a:schemeClr>
                </a:solidFill>
              </a:rPr>
              <a:t>Y</a:t>
            </a:r>
            <a:r>
              <a:rPr lang="zh-CN" altLang="en-US" dirty="0" smtClean="0">
                <a:solidFill>
                  <a:schemeClr val="tx1">
                    <a:lumMod val="95000"/>
                    <a:lumOff val="5000"/>
                  </a:schemeClr>
                </a:solidFill>
              </a:rPr>
              <a:t>比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大，则在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以左的区间继续猜数，并且只能再花费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-a </a:t>
            </a:r>
            <a:r>
              <a:rPr lang="zh-CN" altLang="en-US" dirty="0" smtClean="0">
                <a:solidFill>
                  <a:schemeClr val="tx1">
                    <a:lumMod val="95000"/>
                    <a:lumOff val="5000"/>
                  </a:schemeClr>
                </a:solidFill>
              </a:rPr>
              <a:t>枚 ； 若猜的数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比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小，则在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以右的区间继续猜数，并且只能再花费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-b </a:t>
            </a:r>
            <a:r>
              <a:rPr lang="zh-CN" altLang="en-US" dirty="0" smtClean="0">
                <a:solidFill>
                  <a:schemeClr val="tx1">
                    <a:lumMod val="95000"/>
                    <a:lumOff val="5000"/>
                  </a:schemeClr>
                </a:solidFill>
              </a:rPr>
              <a:t>枚 ；若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与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相同，则不用继续。</a:t>
            </a:r>
            <a:endParaRPr lang="en-US" altLang="zh-CN" dirty="0" smtClean="0">
              <a:solidFill>
                <a:schemeClr val="tx1">
                  <a:lumMod val="95000"/>
                  <a:lumOff val="5000"/>
                </a:schemeClr>
              </a:solidFill>
            </a:endParaRPr>
          </a:p>
        </p:txBody>
      </p:sp>
      <p:sp>
        <p:nvSpPr>
          <p:cNvPr id="5" name="TextBox 4"/>
          <p:cNvSpPr txBox="1"/>
          <p:nvPr/>
        </p:nvSpPr>
        <p:spPr>
          <a:xfrm>
            <a:off x="607191" y="542926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▪于是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 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-a] + 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-b] + 1</a:t>
            </a:r>
            <a:r>
              <a:rPr lang="zh-CN" altLang="en-US" dirty="0" smtClean="0">
                <a:solidFill>
                  <a:schemeClr val="tx1">
                    <a:lumMod val="95000"/>
                    <a:lumOff val="5000"/>
                  </a:schemeClr>
                </a:solidFill>
              </a:rPr>
              <a:t>， 初始值 </a:t>
            </a:r>
            <a:r>
              <a:rPr lang="en-US" altLang="zh-CN" dirty="0" smtClean="0">
                <a:solidFill>
                  <a:schemeClr val="tx1">
                    <a:lumMod val="95000"/>
                    <a:lumOff val="5000"/>
                  </a:schemeClr>
                </a:solidFill>
              </a:rPr>
              <a:t>f[0]=1 , f[k]=0 ( k &lt; 0) </a:t>
            </a:r>
            <a:r>
              <a:rPr lang="zh-CN" altLang="en-US" dirty="0" smtClean="0">
                <a:solidFill>
                  <a:schemeClr val="tx1">
                    <a:lumMod val="95000"/>
                    <a:lumOff val="5000"/>
                  </a:schemeClr>
                </a:solidFill>
              </a:rPr>
              <a:t>。一直做到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]&gt;=n </a:t>
            </a:r>
            <a:r>
              <a:rPr lang="zh-CN" altLang="en-US" dirty="0" smtClean="0">
                <a:solidFill>
                  <a:schemeClr val="tx1">
                    <a:lumMod val="95000"/>
                    <a:lumOff val="5000"/>
                  </a:schemeClr>
                </a:solidFill>
              </a:rPr>
              <a:t>停止，即复杂度为 </a:t>
            </a:r>
            <a:r>
              <a:rPr lang="en-US" altLang="zh-CN" dirty="0" smtClean="0">
                <a:solidFill>
                  <a:schemeClr val="tx1">
                    <a:lumMod val="95000"/>
                    <a:lumOff val="5000"/>
                  </a:schemeClr>
                </a:solidFill>
              </a:rPr>
              <a:t>O(</a:t>
            </a:r>
            <a:r>
              <a:rPr lang="en-US" altLang="zh-CN" dirty="0" err="1" smtClean="0">
                <a:solidFill>
                  <a:schemeClr val="tx1">
                    <a:lumMod val="95000"/>
                    <a:lumOff val="5000"/>
                  </a:schemeClr>
                </a:solidFill>
              </a:rPr>
              <a:t>ans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，显然小于 </a:t>
            </a:r>
            <a:r>
              <a:rPr lang="en-US" altLang="zh-CN" dirty="0" smtClean="0">
                <a:solidFill>
                  <a:schemeClr val="tx1">
                    <a:lumMod val="95000"/>
                    <a:lumOff val="5000"/>
                  </a:schemeClr>
                </a:solidFill>
              </a:rPr>
              <a:t>O( max(</a:t>
            </a:r>
            <a:r>
              <a:rPr lang="en-US" altLang="zh-CN" dirty="0" err="1" smtClean="0">
                <a:solidFill>
                  <a:schemeClr val="tx1">
                    <a:lumMod val="95000"/>
                    <a:lumOff val="5000"/>
                  </a:schemeClr>
                </a:solidFill>
              </a:rPr>
              <a:t>a,b</a:t>
            </a:r>
            <a:r>
              <a:rPr lang="en-US" altLang="zh-CN" dirty="0" smtClean="0">
                <a:solidFill>
                  <a:schemeClr val="tx1">
                    <a:lumMod val="95000"/>
                    <a:lumOff val="5000"/>
                  </a:schemeClr>
                </a:solidFill>
              </a:rPr>
              <a:t>) * log2 n)</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2-2</a:t>
            </a:r>
            <a:endParaRPr lang="zh-CN" altLang="en-US" sz="3600" dirty="0">
              <a:solidFill>
                <a:schemeClr val="tx2"/>
              </a:solidFill>
              <a:latin typeface="+mj-lt"/>
            </a:endParaRPr>
          </a:p>
        </p:txBody>
      </p:sp>
      <p:sp>
        <p:nvSpPr>
          <p:cNvPr id="3" name="TextBox 2"/>
          <p:cNvSpPr txBox="1"/>
          <p:nvPr/>
        </p:nvSpPr>
        <p:spPr>
          <a:xfrm>
            <a:off x="571472" y="1928802"/>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题目： 依然是猜数问题，需要猜出的数为 </a:t>
            </a:r>
            <a:r>
              <a:rPr lang="en-US" altLang="zh-CN" dirty="0" smtClean="0">
                <a:solidFill>
                  <a:schemeClr val="tx1">
                    <a:lumMod val="95000"/>
                    <a:lumOff val="5000"/>
                  </a:schemeClr>
                </a:solidFill>
              </a:rPr>
              <a:t>X</a:t>
            </a:r>
            <a:r>
              <a:rPr lang="zh-CN" altLang="en-US" dirty="0" smtClean="0">
                <a:solidFill>
                  <a:schemeClr val="tx1">
                    <a:lumMod val="95000"/>
                    <a:lumOff val="5000"/>
                  </a:schemeClr>
                </a:solidFill>
              </a:rPr>
              <a:t>，值域为</a:t>
            </a:r>
            <a:r>
              <a:rPr lang="en-US" altLang="zh-CN" dirty="0" smtClean="0">
                <a:solidFill>
                  <a:schemeClr val="tx1">
                    <a:lumMod val="95000"/>
                    <a:lumOff val="5000"/>
                  </a:schemeClr>
                </a:solidFill>
              </a:rPr>
              <a:t>[1,n]</a:t>
            </a:r>
            <a:r>
              <a:rPr lang="zh-CN" altLang="en-US" dirty="0" smtClean="0">
                <a:solidFill>
                  <a:schemeClr val="tx1">
                    <a:lumMod val="95000"/>
                    <a:lumOff val="5000"/>
                  </a:schemeClr>
                </a:solidFill>
              </a:rPr>
              <a:t>。但是有两个限制，第一个限制是出现 </a:t>
            </a:r>
            <a:r>
              <a:rPr lang="en-US" altLang="zh-CN" dirty="0" smtClean="0">
                <a:solidFill>
                  <a:schemeClr val="tx1">
                    <a:lumMod val="95000"/>
                    <a:lumOff val="5000"/>
                  </a:schemeClr>
                </a:solidFill>
              </a:rPr>
              <a:t>Y &lt; X </a:t>
            </a:r>
            <a:r>
              <a:rPr lang="zh-CN" altLang="en-US" dirty="0" smtClean="0">
                <a:solidFill>
                  <a:schemeClr val="tx1">
                    <a:lumMod val="95000"/>
                    <a:lumOff val="5000"/>
                  </a:schemeClr>
                </a:solidFill>
              </a:rPr>
              <a:t>的情况不能超过 </a:t>
            </a:r>
            <a:r>
              <a:rPr lang="en-US" altLang="zh-CN" dirty="0" smtClean="0">
                <a:solidFill>
                  <a:schemeClr val="tx1">
                    <a:lumMod val="95000"/>
                    <a:lumOff val="5000"/>
                  </a:schemeClr>
                </a:solidFill>
              </a:rPr>
              <a:t>K </a:t>
            </a:r>
            <a:r>
              <a:rPr lang="zh-CN" altLang="en-US" dirty="0" smtClean="0">
                <a:solidFill>
                  <a:schemeClr val="tx1">
                    <a:lumMod val="95000"/>
                    <a:lumOff val="5000"/>
                  </a:schemeClr>
                </a:solidFill>
              </a:rPr>
              <a:t>次 ； 第二个限制是当你猜一个数以后，因为有延迟，在你猜了下一个数时才能告诉你这次的结果。</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K &lt;= 10000 , n&lt;=10^9                                                                           ( BZOJ1962 )</a:t>
            </a:r>
          </a:p>
        </p:txBody>
      </p:sp>
      <p:sp>
        <p:nvSpPr>
          <p:cNvPr id="4" name="TextBox 3"/>
          <p:cNvSpPr txBox="1"/>
          <p:nvPr/>
        </p:nvSpPr>
        <p:spPr>
          <a:xfrm>
            <a:off x="589331" y="407194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▪没有第二个限制 </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鹰蛋 </a:t>
            </a:r>
            <a:r>
              <a:rPr lang="en-US" altLang="zh-CN" dirty="0" smtClean="0">
                <a:solidFill>
                  <a:schemeClr val="tx1">
                    <a:lumMod val="95000"/>
                    <a:lumOff val="5000"/>
                  </a:schemeClr>
                </a:solidFill>
              </a:rPr>
              <a:t>!   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表示猜 </a:t>
            </a:r>
            <a:r>
              <a:rPr lang="en-US" altLang="zh-CN" dirty="0" smtClean="0">
                <a:solidFill>
                  <a:schemeClr val="tx1">
                    <a:lumMod val="95000"/>
                    <a:lumOff val="5000"/>
                  </a:schemeClr>
                </a:solidFill>
              </a:rPr>
              <a:t>i </a:t>
            </a:r>
            <a:r>
              <a:rPr lang="zh-CN" altLang="en-US" dirty="0" smtClean="0">
                <a:solidFill>
                  <a:schemeClr val="tx1">
                    <a:lumMod val="95000"/>
                    <a:lumOff val="5000"/>
                  </a:schemeClr>
                </a:solidFill>
              </a:rPr>
              <a:t>次，可以出现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次 </a:t>
            </a:r>
            <a:r>
              <a:rPr lang="en-US" altLang="zh-CN" dirty="0" smtClean="0">
                <a:solidFill>
                  <a:schemeClr val="tx1">
                    <a:lumMod val="95000"/>
                    <a:lumOff val="5000"/>
                  </a:schemeClr>
                </a:solidFill>
              </a:rPr>
              <a:t>Y &lt; X</a:t>
            </a:r>
            <a:r>
              <a:rPr lang="zh-CN" altLang="en-US" dirty="0" smtClean="0">
                <a:solidFill>
                  <a:schemeClr val="tx1">
                    <a:lumMod val="95000"/>
                    <a:lumOff val="5000"/>
                  </a:schemeClr>
                </a:solidFill>
              </a:rPr>
              <a:t>，可以猜出的区间大小。分猜小了和猜大了讨论，得</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][j]=f[i-1][j]+f[i-1][j-1]+1</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5" name="TextBox 4"/>
          <p:cNvSpPr txBox="1"/>
          <p:nvPr/>
        </p:nvSpPr>
        <p:spPr>
          <a:xfrm>
            <a:off x="589331" y="500063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▪现在考虑上第二个限制，同样用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表示。由于此时猜的数为 </a:t>
            </a:r>
            <a:r>
              <a:rPr lang="en-US" altLang="zh-CN" dirty="0" smtClean="0">
                <a:solidFill>
                  <a:schemeClr val="tx1">
                    <a:lumMod val="95000"/>
                    <a:lumOff val="5000"/>
                  </a:schemeClr>
                </a:solidFill>
              </a:rPr>
              <a:t>Y</a:t>
            </a:r>
            <a:r>
              <a:rPr lang="zh-CN" altLang="en-US" dirty="0" smtClean="0">
                <a:solidFill>
                  <a:schemeClr val="tx1">
                    <a:lumMod val="95000"/>
                    <a:lumOff val="5000"/>
                  </a:schemeClr>
                </a:solidFill>
              </a:rPr>
              <a:t>，但是并不知道结果，所以只能盲目地再猜一个数 </a:t>
            </a:r>
            <a:r>
              <a:rPr lang="en-US" altLang="zh-CN" dirty="0" smtClean="0">
                <a:solidFill>
                  <a:schemeClr val="tx1">
                    <a:lumMod val="95000"/>
                    <a:lumOff val="5000"/>
                  </a:schemeClr>
                </a:solidFill>
              </a:rPr>
              <a:t>Y’</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2-2</a:t>
            </a:r>
            <a:endParaRPr lang="zh-CN" altLang="en-US" sz="3600" dirty="0">
              <a:solidFill>
                <a:schemeClr val="tx2"/>
              </a:solidFill>
              <a:latin typeface="+mj-lt"/>
            </a:endParaRPr>
          </a:p>
        </p:txBody>
      </p:sp>
      <p:sp>
        <p:nvSpPr>
          <p:cNvPr id="3" name="TextBox 2"/>
          <p:cNvSpPr txBox="1"/>
          <p:nvPr/>
        </p:nvSpPr>
        <p:spPr>
          <a:xfrm>
            <a:off x="535753" y="178592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▪假设 </a:t>
            </a:r>
            <a:r>
              <a:rPr lang="en-US" altLang="zh-CN" dirty="0" smtClean="0">
                <a:solidFill>
                  <a:schemeClr val="tx1">
                    <a:lumMod val="95000"/>
                    <a:lumOff val="5000"/>
                  </a:schemeClr>
                </a:solidFill>
              </a:rPr>
              <a:t>Y’ &lt; Y</a:t>
            </a:r>
            <a:r>
              <a:rPr lang="zh-CN" altLang="en-US" dirty="0" smtClean="0">
                <a:solidFill>
                  <a:schemeClr val="tx1">
                    <a:lumMod val="95000"/>
                    <a:lumOff val="5000"/>
                  </a:schemeClr>
                </a:solidFill>
              </a:rPr>
              <a:t>，现在按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的关系分两种情况。若 </a:t>
            </a:r>
            <a:r>
              <a:rPr lang="en-US" altLang="zh-CN" dirty="0" smtClean="0">
                <a:solidFill>
                  <a:schemeClr val="tx1">
                    <a:lumMod val="95000"/>
                    <a:lumOff val="5000"/>
                  </a:schemeClr>
                </a:solidFill>
              </a:rPr>
              <a:t>X &gt; Y</a:t>
            </a:r>
            <a:r>
              <a:rPr lang="zh-CN" altLang="en-US" dirty="0" smtClean="0">
                <a:solidFill>
                  <a:schemeClr val="tx1">
                    <a:lumMod val="95000"/>
                    <a:lumOff val="5000"/>
                  </a:schemeClr>
                </a:solidFill>
              </a:rPr>
              <a:t>，那么此时询问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被浪费了，并且问小了两次，所以这个时候还可以问出的区间大小为 </a:t>
            </a:r>
            <a:r>
              <a:rPr lang="en-US" altLang="zh-CN" dirty="0" smtClean="0">
                <a:solidFill>
                  <a:schemeClr val="tx1">
                    <a:lumMod val="95000"/>
                    <a:lumOff val="5000"/>
                  </a:schemeClr>
                </a:solidFill>
              </a:rPr>
              <a:t>f[i-2][j-2] </a:t>
            </a:r>
            <a:r>
              <a:rPr lang="zh-CN" altLang="en-US" dirty="0" smtClean="0">
                <a:solidFill>
                  <a:schemeClr val="tx1">
                    <a:lumMod val="95000"/>
                    <a:lumOff val="5000"/>
                  </a:schemeClr>
                </a:solidFill>
              </a:rPr>
              <a:t>；若 </a:t>
            </a:r>
            <a:r>
              <a:rPr lang="en-US" altLang="zh-CN" dirty="0" smtClean="0">
                <a:solidFill>
                  <a:schemeClr val="tx1">
                    <a:lumMod val="95000"/>
                    <a:lumOff val="5000"/>
                  </a:schemeClr>
                </a:solidFill>
              </a:rPr>
              <a:t>X &lt; Y</a:t>
            </a:r>
            <a:r>
              <a:rPr lang="zh-CN" altLang="en-US" dirty="0" smtClean="0">
                <a:solidFill>
                  <a:schemeClr val="tx1">
                    <a:lumMod val="95000"/>
                    <a:lumOff val="5000"/>
                  </a:schemeClr>
                </a:solidFill>
              </a:rPr>
              <a:t>，那么此时询问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没有被浪费，</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没有问小，而关于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是否问小可以不在此处关心，还可以问出的区间大小为 </a:t>
            </a:r>
            <a:r>
              <a:rPr lang="en-US" altLang="zh-CN" dirty="0" smtClean="0">
                <a:solidFill>
                  <a:schemeClr val="tx1">
                    <a:lumMod val="95000"/>
                    <a:lumOff val="5000"/>
                  </a:schemeClr>
                </a:solidFill>
              </a:rPr>
              <a:t>f[i-1][j]</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4" name="TextBox 3"/>
          <p:cNvSpPr txBox="1"/>
          <p:nvPr/>
        </p:nvSpPr>
        <p:spPr>
          <a:xfrm>
            <a:off x="535753" y="328612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▪这时得到的递推式即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][j]=f[i-2][j-2]+f[i-1][j]+1 </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5" name="TextBox 4"/>
          <p:cNvSpPr txBox="1"/>
          <p:nvPr/>
        </p:nvSpPr>
        <p:spPr>
          <a:xfrm>
            <a:off x="535753" y="392906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▪假设 </a:t>
            </a:r>
            <a:r>
              <a:rPr lang="en-US" altLang="zh-CN" dirty="0" smtClean="0">
                <a:solidFill>
                  <a:schemeClr val="tx1">
                    <a:lumMod val="95000"/>
                    <a:lumOff val="5000"/>
                  </a:schemeClr>
                </a:solidFill>
              </a:rPr>
              <a:t>Y’ &gt; Y</a:t>
            </a:r>
            <a:r>
              <a:rPr lang="zh-CN" altLang="en-US" dirty="0" smtClean="0">
                <a:solidFill>
                  <a:schemeClr val="tx1">
                    <a:lumMod val="95000"/>
                    <a:lumOff val="5000"/>
                  </a:schemeClr>
                </a:solidFill>
              </a:rPr>
              <a:t>，同上进行讨论。若 </a:t>
            </a:r>
            <a:r>
              <a:rPr lang="en-US" altLang="zh-CN" dirty="0" smtClean="0">
                <a:solidFill>
                  <a:schemeClr val="tx1">
                    <a:lumMod val="95000"/>
                    <a:lumOff val="5000"/>
                  </a:schemeClr>
                </a:solidFill>
              </a:rPr>
              <a:t>X &lt; Y</a:t>
            </a:r>
            <a:r>
              <a:rPr lang="zh-CN" altLang="en-US" dirty="0" smtClean="0">
                <a:solidFill>
                  <a:schemeClr val="tx1">
                    <a:lumMod val="95000"/>
                    <a:lumOff val="5000"/>
                  </a:schemeClr>
                </a:solidFill>
              </a:rPr>
              <a:t>，那么此时询问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被浪费了，但是都没有问小，还可以问出的区间大小为 </a:t>
            </a:r>
            <a:r>
              <a:rPr lang="en-US" altLang="zh-CN" dirty="0" smtClean="0">
                <a:solidFill>
                  <a:schemeClr val="tx1">
                    <a:lumMod val="95000"/>
                    <a:lumOff val="5000"/>
                  </a:schemeClr>
                </a:solidFill>
              </a:rPr>
              <a:t>f[i-2][j] </a:t>
            </a:r>
            <a:r>
              <a:rPr lang="zh-CN" altLang="en-US" dirty="0" smtClean="0">
                <a:solidFill>
                  <a:schemeClr val="tx1">
                    <a:lumMod val="95000"/>
                    <a:lumOff val="5000"/>
                  </a:schemeClr>
                </a:solidFill>
              </a:rPr>
              <a:t>；若 </a:t>
            </a:r>
            <a:r>
              <a:rPr lang="en-US" altLang="zh-CN" dirty="0" smtClean="0">
                <a:solidFill>
                  <a:schemeClr val="tx1">
                    <a:lumMod val="95000"/>
                    <a:lumOff val="5000"/>
                  </a:schemeClr>
                </a:solidFill>
              </a:rPr>
              <a:t>X &gt; Y</a:t>
            </a:r>
            <a:r>
              <a:rPr lang="zh-CN" altLang="en-US" dirty="0" smtClean="0">
                <a:solidFill>
                  <a:schemeClr val="tx1">
                    <a:lumMod val="95000"/>
                    <a:lumOff val="5000"/>
                  </a:schemeClr>
                </a:solidFill>
              </a:rPr>
              <a:t>，那么此时询问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没有被浪费，</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问小了，而关于 </a:t>
            </a:r>
            <a:r>
              <a:rPr lang="en-US" altLang="zh-CN" dirty="0" smtClean="0">
                <a:solidFill>
                  <a:schemeClr val="tx1">
                    <a:lumMod val="95000"/>
                    <a:lumOff val="5000"/>
                  </a:schemeClr>
                </a:solidFill>
              </a:rPr>
              <a:t>Y’ </a:t>
            </a:r>
            <a:r>
              <a:rPr lang="zh-CN" altLang="en-US" dirty="0" smtClean="0">
                <a:solidFill>
                  <a:schemeClr val="tx1">
                    <a:lumMod val="95000"/>
                    <a:lumOff val="5000"/>
                  </a:schemeClr>
                </a:solidFill>
              </a:rPr>
              <a:t>是否问小同样不在此处关心，还可以问出的区间大小为 </a:t>
            </a:r>
            <a:r>
              <a:rPr lang="en-US" altLang="zh-CN" dirty="0" smtClean="0">
                <a:solidFill>
                  <a:schemeClr val="tx1">
                    <a:lumMod val="95000"/>
                    <a:lumOff val="5000"/>
                  </a:schemeClr>
                </a:solidFill>
              </a:rPr>
              <a:t>f[i-1][j-1]</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6" name="TextBox 5"/>
          <p:cNvSpPr txBox="1"/>
          <p:nvPr/>
        </p:nvSpPr>
        <p:spPr>
          <a:xfrm>
            <a:off x="535753" y="528638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▪这时得到的递推式即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][j]=f[i-2][j]+f[i-1][j-1]+1 </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7" name="TextBox 6"/>
          <p:cNvSpPr txBox="1"/>
          <p:nvPr/>
        </p:nvSpPr>
        <p:spPr>
          <a:xfrm>
            <a:off x="535753" y="585789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▪于是总式子为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][j]=max(f[i-2][j-2]+f[i-1]][j]+1,f[i-2][j]+f[i-1][j-1]+1) </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rPr>
              <a:t>小结</a:t>
            </a:r>
            <a:endParaRPr lang="zh-CN" altLang="en-US" sz="3600" dirty="0">
              <a:solidFill>
                <a:schemeClr val="tx2"/>
              </a:solidFill>
              <a:latin typeface="+mj-lt"/>
            </a:endParaRPr>
          </a:p>
        </p:txBody>
      </p:sp>
      <p:sp>
        <p:nvSpPr>
          <p:cNvPr id="3" name="TextBox 2"/>
          <p:cNvSpPr txBox="1"/>
          <p:nvPr/>
        </p:nvSpPr>
        <p:spPr>
          <a:xfrm>
            <a:off x="678629" y="2143116"/>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▪此节内容主要是想介绍一类有关猜数的问题，而对于这一类问题可以通过</a:t>
            </a:r>
            <a:r>
              <a:rPr lang="en-US" altLang="zh-CN" dirty="0" smtClean="0">
                <a:solidFill>
                  <a:schemeClr val="tx1">
                    <a:lumMod val="95000"/>
                    <a:lumOff val="5000"/>
                  </a:schemeClr>
                </a:solidFill>
              </a:rPr>
              <a:t> O(</a:t>
            </a:r>
            <a:r>
              <a:rPr lang="en-US" altLang="zh-CN" dirty="0" err="1" smtClean="0">
                <a:solidFill>
                  <a:schemeClr val="tx1">
                    <a:lumMod val="95000"/>
                    <a:lumOff val="5000"/>
                  </a:schemeClr>
                </a:solidFill>
              </a:rPr>
              <a:t>ans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的时间复杂度做出来。能够观察出函数增长速度，并且判断出 </a:t>
            </a:r>
            <a:r>
              <a:rPr lang="en-US" altLang="zh-CN" dirty="0" smtClean="0">
                <a:solidFill>
                  <a:schemeClr val="tx1">
                    <a:lumMod val="95000"/>
                    <a:lumOff val="5000"/>
                  </a:schemeClr>
                </a:solidFill>
              </a:rPr>
              <a:t>O(</a:t>
            </a:r>
            <a:r>
              <a:rPr lang="en-US" altLang="zh-CN" dirty="0" err="1" smtClean="0">
                <a:solidFill>
                  <a:schemeClr val="tx1">
                    <a:lumMod val="95000"/>
                    <a:lumOff val="5000"/>
                  </a:schemeClr>
                </a:solidFill>
              </a:rPr>
              <a:t>ans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是可以通过的，也是一种能力。</a:t>
            </a:r>
            <a:endParaRPr lang="en-US" altLang="zh-CN" dirty="0" smtClean="0">
              <a:solidFill>
                <a:schemeClr val="tx1">
                  <a:lumMod val="95000"/>
                  <a:lumOff val="5000"/>
                </a:schemeClr>
              </a:solidFill>
            </a:endParaRPr>
          </a:p>
        </p:txBody>
      </p:sp>
      <p:sp>
        <p:nvSpPr>
          <p:cNvPr id="5" name="TextBox 4"/>
          <p:cNvSpPr txBox="1"/>
          <p:nvPr/>
        </p:nvSpPr>
        <p:spPr>
          <a:xfrm>
            <a:off x="678629" y="385762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▪而对于这类猜数问题，掌握分析转移的过程才是关键。</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2-?</a:t>
            </a:r>
            <a:endParaRPr lang="zh-CN" altLang="en-US" sz="3600" dirty="0">
              <a:solidFill>
                <a:schemeClr val="tx2"/>
              </a:solidFill>
              <a:latin typeface="+mj-lt"/>
            </a:endParaRPr>
          </a:p>
        </p:txBody>
      </p:sp>
      <p:sp>
        <p:nvSpPr>
          <p:cNvPr id="4" name="TextBox 3"/>
          <p:cNvSpPr txBox="1"/>
          <p:nvPr/>
        </p:nvSpPr>
        <p:spPr>
          <a:xfrm>
            <a:off x="464315" y="192880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水题大放送 </a:t>
            </a:r>
            <a:r>
              <a:rPr lang="en-US" altLang="zh-CN" dirty="0" smtClean="0">
                <a:solidFill>
                  <a:schemeClr val="tx1">
                    <a:lumMod val="95000"/>
                    <a:lumOff val="5000"/>
                  </a:schemeClr>
                </a:solidFill>
              </a:rPr>
              <a:t>!</a:t>
            </a:r>
          </a:p>
          <a:p>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p:txBody>
      </p:sp>
      <p:sp>
        <p:nvSpPr>
          <p:cNvPr id="5" name="TextBox 4"/>
          <p:cNvSpPr txBox="1"/>
          <p:nvPr/>
        </p:nvSpPr>
        <p:spPr>
          <a:xfrm>
            <a:off x="464315" y="2571744"/>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题目：给一个长度为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的序列，序列中每个元素初始为无色，每个元素有一个目标颜色</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黑或白</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，你有 </a:t>
            </a:r>
            <a:r>
              <a:rPr lang="en-US" altLang="zh-CN" dirty="0" smtClean="0">
                <a:solidFill>
                  <a:schemeClr val="tx1">
                    <a:lumMod val="95000"/>
                    <a:lumOff val="5000"/>
                  </a:schemeClr>
                </a:solidFill>
              </a:rPr>
              <a:t>K </a:t>
            </a:r>
            <a:r>
              <a:rPr lang="zh-CN" altLang="en-US" dirty="0" smtClean="0">
                <a:solidFill>
                  <a:schemeClr val="tx1">
                    <a:lumMod val="95000"/>
                    <a:lumOff val="5000"/>
                  </a:schemeClr>
                </a:solidFill>
              </a:rPr>
              <a:t>次机会选择一个区间染色，注意颜色会覆盖。问最多能让多少个元素满足目标颜色。</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N &lt;= 100000 , K &lt;= 50                                                                         (BZOJ 3791)</a:t>
            </a:r>
          </a:p>
        </p:txBody>
      </p:sp>
      <p:sp>
        <p:nvSpPr>
          <p:cNvPr id="6" name="TextBox 5"/>
          <p:cNvSpPr txBox="1"/>
          <p:nvPr/>
        </p:nvSpPr>
        <p:spPr>
          <a:xfrm>
            <a:off x="464315" y="442913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▪注意染到最后一定是黑白相间的。而最多形成 </a:t>
            </a:r>
            <a:r>
              <a:rPr lang="en-US" altLang="zh-CN" dirty="0" smtClean="0">
                <a:solidFill>
                  <a:schemeClr val="tx1">
                    <a:lumMod val="95000"/>
                    <a:lumOff val="5000"/>
                  </a:schemeClr>
                </a:solidFill>
              </a:rPr>
              <a:t>2*k-1 </a:t>
            </a:r>
            <a:r>
              <a:rPr lang="zh-CN" altLang="en-US" dirty="0" smtClean="0">
                <a:solidFill>
                  <a:schemeClr val="tx1">
                    <a:lumMod val="95000"/>
                    <a:lumOff val="5000"/>
                  </a:schemeClr>
                </a:solidFill>
              </a:rPr>
              <a:t>个黑白相间的段，并且个数小于</a:t>
            </a:r>
            <a:r>
              <a:rPr lang="en-US" altLang="zh-CN" dirty="0" smtClean="0">
                <a:solidFill>
                  <a:schemeClr val="tx1">
                    <a:lumMod val="95000"/>
                    <a:lumOff val="5000"/>
                  </a:schemeClr>
                </a:solidFill>
              </a:rPr>
              <a:t> 2*k-1 </a:t>
            </a:r>
            <a:r>
              <a:rPr lang="zh-CN" altLang="en-US" dirty="0" smtClean="0">
                <a:solidFill>
                  <a:schemeClr val="tx1">
                    <a:lumMod val="95000"/>
                    <a:lumOff val="5000"/>
                  </a:schemeClr>
                </a:solidFill>
              </a:rPr>
              <a:t>的黑白相间的段都能被染出。</a:t>
            </a:r>
            <a:endParaRPr lang="en-US" altLang="zh-CN" dirty="0" smtClean="0">
              <a:solidFill>
                <a:schemeClr val="tx1">
                  <a:lumMod val="95000"/>
                  <a:lumOff val="5000"/>
                </a:schemeClr>
              </a:solidFill>
            </a:endParaRPr>
          </a:p>
        </p:txBody>
      </p:sp>
      <p:sp>
        <p:nvSpPr>
          <p:cNvPr id="7" name="TextBox 6"/>
          <p:cNvSpPr txBox="1"/>
          <p:nvPr/>
        </p:nvSpPr>
        <p:spPr>
          <a:xfrm>
            <a:off x="464315" y="521495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▪直接 </a:t>
            </a:r>
            <a:r>
              <a:rPr lang="en-US" altLang="zh-CN" dirty="0" smtClean="0">
                <a:solidFill>
                  <a:schemeClr val="tx1">
                    <a:lumMod val="95000"/>
                    <a:lumOff val="5000"/>
                  </a:schemeClr>
                </a:solidFill>
              </a:rPr>
              <a:t>DP</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][j][0/1] </a:t>
            </a:r>
            <a:r>
              <a:rPr lang="zh-CN" altLang="en-US" dirty="0" smtClean="0">
                <a:solidFill>
                  <a:schemeClr val="tx1">
                    <a:lumMod val="95000"/>
                    <a:lumOff val="5000"/>
                  </a:schemeClr>
                </a:solidFill>
              </a:rPr>
              <a:t>表示染到第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个，已经有了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段，最后一段是      白</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黑色。</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7358114" cy="461665"/>
          </a:xfrm>
          <a:prstGeom prst="rect">
            <a:avLst/>
          </a:prstGeom>
          <a:noFill/>
        </p:spPr>
        <p:txBody>
          <a:bodyPr wrap="square" rtlCol="0">
            <a:spAutoFit/>
          </a:bodyPr>
          <a:lstStyle/>
          <a:p>
            <a:r>
              <a:rPr lang="zh-CN" altLang="en-US" sz="2400" dirty="0" smtClean="0">
                <a:solidFill>
                  <a:schemeClr val="tx2"/>
                </a:solidFill>
              </a:rPr>
              <a:t>与其他算法或数据结构融合的动态规划</a:t>
            </a:r>
            <a:endParaRPr lang="zh-CN" altLang="en-US" sz="2400" dirty="0">
              <a:solidFill>
                <a:schemeClr val="tx2"/>
              </a:solidFill>
            </a:endParaRPr>
          </a:p>
        </p:txBody>
      </p:sp>
      <p:sp>
        <p:nvSpPr>
          <p:cNvPr id="4" name="TextBox 3"/>
          <p:cNvSpPr txBox="1"/>
          <p:nvPr/>
        </p:nvSpPr>
        <p:spPr>
          <a:xfrm>
            <a:off x="571472" y="257174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▪随着 </a:t>
            </a:r>
            <a:r>
              <a:rPr lang="en-US" altLang="zh-CN" dirty="0" smtClean="0">
                <a:solidFill>
                  <a:schemeClr val="tx1">
                    <a:lumMod val="95000"/>
                    <a:lumOff val="5000"/>
                  </a:schemeClr>
                </a:solidFill>
              </a:rPr>
              <a:t>OI </a:t>
            </a:r>
            <a:r>
              <a:rPr lang="zh-CN" altLang="en-US" dirty="0" smtClean="0">
                <a:solidFill>
                  <a:schemeClr val="tx1">
                    <a:lumMod val="95000"/>
                    <a:lumOff val="5000"/>
                  </a:schemeClr>
                </a:solidFill>
              </a:rPr>
              <a:t>界对动态规划的不断挖掘和研究，有关动态规划的题目对 </a:t>
            </a:r>
            <a:r>
              <a:rPr lang="en-US" altLang="zh-CN" dirty="0" err="1" smtClean="0">
                <a:solidFill>
                  <a:schemeClr val="tx1">
                    <a:lumMod val="95000"/>
                    <a:lumOff val="5000"/>
                  </a:schemeClr>
                </a:solidFill>
              </a:rPr>
              <a:t>OIer</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的能力要求也越来越高。</a:t>
            </a:r>
            <a:endParaRPr lang="en-US" altLang="zh-CN" dirty="0" smtClean="0">
              <a:solidFill>
                <a:schemeClr val="tx1">
                  <a:lumMod val="95000"/>
                  <a:lumOff val="5000"/>
                </a:schemeClr>
              </a:solidFill>
            </a:endParaRPr>
          </a:p>
        </p:txBody>
      </p:sp>
      <p:sp>
        <p:nvSpPr>
          <p:cNvPr id="5" name="TextBox 4"/>
          <p:cNvSpPr txBox="1"/>
          <p:nvPr/>
        </p:nvSpPr>
        <p:spPr>
          <a:xfrm>
            <a:off x="571472" y="385762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▪而融合进别的算法或者数据结构，也是日渐流行起来的一个方向。</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3-1</a:t>
            </a:r>
            <a:endParaRPr lang="zh-CN" altLang="en-US" sz="3600" dirty="0">
              <a:solidFill>
                <a:schemeClr val="tx2"/>
              </a:solidFill>
              <a:latin typeface="+mj-lt"/>
            </a:endParaRPr>
          </a:p>
        </p:txBody>
      </p:sp>
      <p:sp>
        <p:nvSpPr>
          <p:cNvPr id="3" name="TextBox 2"/>
          <p:cNvSpPr txBox="1"/>
          <p:nvPr/>
        </p:nvSpPr>
        <p:spPr>
          <a:xfrm>
            <a:off x="535753" y="1714488"/>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题目：给出一个长度为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的序列，每个元素为一个二元组，问二维 </a:t>
            </a:r>
            <a:r>
              <a:rPr lang="en-US" altLang="zh-CN" dirty="0" smtClean="0">
                <a:solidFill>
                  <a:schemeClr val="tx1">
                    <a:lumMod val="95000"/>
                    <a:lumOff val="5000"/>
                  </a:schemeClr>
                </a:solidFill>
              </a:rPr>
              <a:t>LIS</a:t>
            </a:r>
            <a:r>
              <a:rPr lang="zh-CN" altLang="en-US" dirty="0" smtClean="0">
                <a:solidFill>
                  <a:schemeClr val="tx1">
                    <a:lumMod val="95000"/>
                    <a:lumOff val="5000"/>
                  </a:schemeClr>
                </a:solidFill>
              </a:rPr>
              <a:t>，以及每个元素被多少个二维 </a:t>
            </a:r>
            <a:r>
              <a:rPr lang="en-US" altLang="zh-CN" dirty="0" smtClean="0">
                <a:solidFill>
                  <a:schemeClr val="tx1">
                    <a:lumMod val="95000"/>
                    <a:lumOff val="5000"/>
                  </a:schemeClr>
                </a:solidFill>
              </a:rPr>
              <a:t>LIS </a:t>
            </a:r>
            <a:r>
              <a:rPr lang="zh-CN" altLang="en-US" dirty="0" smtClean="0">
                <a:solidFill>
                  <a:schemeClr val="tx1">
                    <a:lumMod val="95000"/>
                    <a:lumOff val="5000"/>
                  </a:schemeClr>
                </a:solidFill>
              </a:rPr>
              <a:t>所包含。</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 &lt;= N &lt;=  50000                                                                   	        (BZOJ2244)</a:t>
            </a:r>
          </a:p>
        </p:txBody>
      </p:sp>
      <p:sp>
        <p:nvSpPr>
          <p:cNvPr id="4" name="TextBox 3"/>
          <p:cNvSpPr txBox="1"/>
          <p:nvPr/>
        </p:nvSpPr>
        <p:spPr>
          <a:xfrm>
            <a:off x="535753" y="342900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▪第一问是裸的三维偏序。</a:t>
            </a:r>
            <a:endParaRPr lang="en-US" altLang="zh-CN" dirty="0" smtClean="0">
              <a:solidFill>
                <a:schemeClr val="tx1">
                  <a:lumMod val="95000"/>
                  <a:lumOff val="5000"/>
                </a:schemeClr>
              </a:solidFill>
            </a:endParaRPr>
          </a:p>
        </p:txBody>
      </p:sp>
      <p:sp>
        <p:nvSpPr>
          <p:cNvPr id="5" name="TextBox 4"/>
          <p:cNvSpPr txBox="1"/>
          <p:nvPr/>
        </p:nvSpPr>
        <p:spPr>
          <a:xfrm>
            <a:off x="535753" y="407194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▪每个元素被 </a:t>
            </a:r>
            <a:r>
              <a:rPr lang="en-US" altLang="zh-CN" dirty="0" smtClean="0">
                <a:solidFill>
                  <a:schemeClr val="tx1">
                    <a:lumMod val="95000"/>
                    <a:lumOff val="5000"/>
                  </a:schemeClr>
                </a:solidFill>
              </a:rPr>
              <a:t>LIS </a:t>
            </a:r>
            <a:r>
              <a:rPr lang="zh-CN" altLang="en-US" dirty="0" smtClean="0">
                <a:solidFill>
                  <a:schemeClr val="tx1">
                    <a:lumMod val="95000"/>
                    <a:lumOff val="5000"/>
                  </a:schemeClr>
                </a:solidFill>
              </a:rPr>
              <a:t>包含的方案数为以这个元素结尾的方案数乘上以这个元素开头的方案数。</a:t>
            </a:r>
            <a:endParaRPr lang="en-US" altLang="zh-CN" dirty="0" smtClean="0">
              <a:solidFill>
                <a:schemeClr val="tx1">
                  <a:lumMod val="95000"/>
                  <a:lumOff val="5000"/>
                </a:schemeClr>
              </a:solidFill>
            </a:endParaRPr>
          </a:p>
        </p:txBody>
      </p:sp>
      <p:sp>
        <p:nvSpPr>
          <p:cNvPr id="6" name="TextBox 5"/>
          <p:cNvSpPr txBox="1"/>
          <p:nvPr/>
        </p:nvSpPr>
        <p:spPr>
          <a:xfrm>
            <a:off x="535753" y="492919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▪令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表示以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结尾的 </a:t>
            </a:r>
            <a:r>
              <a:rPr lang="en-US" altLang="zh-CN" dirty="0" smtClean="0">
                <a:solidFill>
                  <a:schemeClr val="tx1">
                    <a:lumMod val="95000"/>
                    <a:lumOff val="5000"/>
                  </a:schemeClr>
                </a:solidFill>
              </a:rPr>
              <a:t>LIS </a:t>
            </a:r>
            <a:r>
              <a:rPr lang="zh-CN" altLang="en-US" dirty="0" smtClean="0">
                <a:solidFill>
                  <a:schemeClr val="tx1">
                    <a:lumMod val="95000"/>
                    <a:lumOff val="5000"/>
                  </a:schemeClr>
                </a:solidFill>
              </a:rPr>
              <a:t>长度，考虑计算以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结尾的方案数 </a:t>
            </a:r>
            <a:r>
              <a:rPr lang="en-US" altLang="zh-CN" dirty="0" smtClean="0">
                <a:solidFill>
                  <a:schemeClr val="tx1">
                    <a:lumMod val="95000"/>
                    <a:lumOff val="5000"/>
                  </a:schemeClr>
                </a:solidFill>
              </a:rPr>
              <a:t>g[</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g[</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能从 </a:t>
            </a:r>
            <a:r>
              <a:rPr lang="en-US" altLang="zh-CN" dirty="0" smtClean="0">
                <a:solidFill>
                  <a:schemeClr val="tx1">
                    <a:lumMod val="95000"/>
                    <a:lumOff val="5000"/>
                  </a:schemeClr>
                </a:solidFill>
              </a:rPr>
              <a:t>g[j] </a:t>
            </a:r>
            <a:r>
              <a:rPr lang="zh-CN" altLang="en-US" dirty="0" smtClean="0">
                <a:solidFill>
                  <a:schemeClr val="tx1">
                    <a:lumMod val="95000"/>
                    <a:lumOff val="5000"/>
                  </a:schemeClr>
                </a:solidFill>
              </a:rPr>
              <a:t>转移过来，当且仅当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]=f[j]+1</a:t>
            </a:r>
            <a:r>
              <a:rPr lang="zh-CN" altLang="en-US" dirty="0" smtClean="0">
                <a:solidFill>
                  <a:schemeClr val="tx1">
                    <a:lumMod val="95000"/>
                    <a:lumOff val="5000"/>
                  </a:schemeClr>
                </a:solidFill>
              </a:rPr>
              <a:t> 且元素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小于元素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偏序关系</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
        <p:nvSpPr>
          <p:cNvPr id="7" name="TextBox 6"/>
          <p:cNvSpPr txBox="1"/>
          <p:nvPr/>
        </p:nvSpPr>
        <p:spPr>
          <a:xfrm>
            <a:off x="535753" y="578645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▪以 </a:t>
            </a:r>
            <a:r>
              <a:rPr lang="en-US" altLang="zh-CN" dirty="0" smtClean="0">
                <a:solidFill>
                  <a:schemeClr val="tx1">
                    <a:lumMod val="95000"/>
                    <a:lumOff val="5000"/>
                  </a:schemeClr>
                </a:solidFill>
              </a:rPr>
              <a:t>i </a:t>
            </a:r>
            <a:r>
              <a:rPr lang="zh-CN" altLang="en-US" dirty="0" smtClean="0">
                <a:solidFill>
                  <a:schemeClr val="tx1">
                    <a:lumMod val="95000"/>
                    <a:lumOff val="5000"/>
                  </a:schemeClr>
                </a:solidFill>
              </a:rPr>
              <a:t>开头的方案数同理。于是我们按 </a:t>
            </a:r>
            <a:r>
              <a:rPr lang="en-US" altLang="zh-CN" dirty="0" smtClean="0">
                <a:solidFill>
                  <a:schemeClr val="tx1">
                    <a:lumMod val="95000"/>
                    <a:lumOff val="5000"/>
                  </a:schemeClr>
                </a:solidFill>
              </a:rPr>
              <a:t>f </a:t>
            </a:r>
            <a:r>
              <a:rPr lang="zh-CN" altLang="en-US" dirty="0" smtClean="0">
                <a:solidFill>
                  <a:schemeClr val="tx1">
                    <a:lumMod val="95000"/>
                    <a:lumOff val="5000"/>
                  </a:schemeClr>
                </a:solidFill>
              </a:rPr>
              <a:t>值排序，对于每相同 </a:t>
            </a:r>
            <a:r>
              <a:rPr lang="en-US" altLang="zh-CN" dirty="0" smtClean="0">
                <a:solidFill>
                  <a:schemeClr val="tx1">
                    <a:lumMod val="95000"/>
                    <a:lumOff val="5000"/>
                  </a:schemeClr>
                </a:solidFill>
              </a:rPr>
              <a:t>f </a:t>
            </a:r>
            <a:r>
              <a:rPr lang="zh-CN" altLang="en-US" dirty="0" smtClean="0">
                <a:solidFill>
                  <a:schemeClr val="tx1">
                    <a:lumMod val="95000"/>
                    <a:lumOff val="5000"/>
                  </a:schemeClr>
                </a:solidFill>
              </a:rPr>
              <a:t>值的元素做一遍三维偏序，即用三维偏序做分层 </a:t>
            </a:r>
            <a:r>
              <a:rPr lang="en-US" altLang="zh-CN" dirty="0" smtClean="0">
                <a:solidFill>
                  <a:schemeClr val="tx1">
                    <a:lumMod val="95000"/>
                    <a:lumOff val="5000"/>
                  </a:schemeClr>
                </a:solidFill>
              </a:rPr>
              <a:t>DP</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CDQ</a:t>
            </a:r>
            <a:r>
              <a:rPr lang="zh-CN" altLang="en-US" dirty="0" smtClean="0">
                <a:solidFill>
                  <a:schemeClr val="tx1">
                    <a:lumMod val="95000"/>
                    <a:lumOff val="5000"/>
                  </a:schemeClr>
                </a:solidFill>
              </a:rPr>
              <a:t>分治或树套树搞定。</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8586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▪既然大家对动态规划都十分熟悉了，而且 </a:t>
            </a:r>
            <a:r>
              <a:rPr lang="en-US" altLang="zh-CN" dirty="0" smtClean="0">
                <a:solidFill>
                  <a:schemeClr val="tx1">
                    <a:lumMod val="95000"/>
                    <a:lumOff val="5000"/>
                  </a:schemeClr>
                </a:solidFill>
              </a:rPr>
              <a:t>DXQ </a:t>
            </a:r>
            <a:r>
              <a:rPr lang="zh-CN" altLang="en-US" dirty="0" smtClean="0">
                <a:solidFill>
                  <a:schemeClr val="tx1">
                    <a:lumMod val="95000"/>
                    <a:lumOff val="5000"/>
                  </a:schemeClr>
                </a:solidFill>
              </a:rPr>
              <a:t>昨天也把基础的内容都讲了。那这次就来讲一讲一些比较难或者偏非经典的题目。</a:t>
            </a:r>
            <a:endParaRPr lang="zh-CN" altLang="en-US" dirty="0">
              <a:solidFill>
                <a:schemeClr val="tx1">
                  <a:lumMod val="95000"/>
                  <a:lumOff val="5000"/>
                </a:schemeClr>
              </a:solidFill>
            </a:endParaRPr>
          </a:p>
        </p:txBody>
      </p:sp>
      <p:sp>
        <p:nvSpPr>
          <p:cNvPr id="5" name="TextBox 4"/>
          <p:cNvSpPr txBox="1"/>
          <p:nvPr/>
        </p:nvSpPr>
        <p:spPr>
          <a:xfrm>
            <a:off x="714348" y="364331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▪我会尽量详细。</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不过要是觉得简单直接秒掉就好，可以拉快进度</a:t>
            </a: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
        <p:nvSpPr>
          <p:cNvPr id="6" name="TextBox 5"/>
          <p:cNvSpPr txBox="1"/>
          <p:nvPr/>
        </p:nvSpPr>
        <p:spPr>
          <a:xfrm>
            <a:off x="714348" y="257174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▪为了各位读题方便，题目描述被很良心地简化了。为了看起来好看，公式也全部打好再截了过来</a:t>
            </a: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3-2</a:t>
            </a:r>
            <a:endParaRPr lang="zh-CN" altLang="en-US" sz="3600" dirty="0">
              <a:solidFill>
                <a:schemeClr val="tx2"/>
              </a:solidFill>
              <a:latin typeface="+mj-lt"/>
            </a:endParaRPr>
          </a:p>
        </p:txBody>
      </p:sp>
      <p:sp>
        <p:nvSpPr>
          <p:cNvPr id="3" name="TextBox 2"/>
          <p:cNvSpPr txBox="1"/>
          <p:nvPr/>
        </p:nvSpPr>
        <p:spPr>
          <a:xfrm>
            <a:off x="535753" y="1857364"/>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题目：给一棵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个点的无根树，将一些点染黑，相邻点不能均被染黑，问本质不同的方案数。两个方案本质相同，当且仅当存在一种标号方法将一个方案中的点重新标号后，与另一个方案完全相同。</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N</a:t>
            </a:r>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&lt;= 500000                                                                                               (BZOJ3162)</a:t>
            </a:r>
          </a:p>
        </p:txBody>
      </p:sp>
      <p:sp>
        <p:nvSpPr>
          <p:cNvPr id="4" name="TextBox 3"/>
          <p:cNvSpPr txBox="1"/>
          <p:nvPr/>
        </p:nvSpPr>
        <p:spPr>
          <a:xfrm>
            <a:off x="535753" y="392906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▪假设不考虑树同构，就直接用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][0/1] </a:t>
            </a:r>
            <a:r>
              <a:rPr lang="zh-CN" altLang="en-US" dirty="0" smtClean="0">
                <a:solidFill>
                  <a:schemeClr val="tx1">
                    <a:lumMod val="95000"/>
                    <a:lumOff val="5000"/>
                  </a:schemeClr>
                </a:solidFill>
              </a:rPr>
              <a:t>表示在以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为根的子树中，</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不选或选时的方案数。转移也是树形 </a:t>
            </a:r>
            <a:r>
              <a:rPr lang="en-US" altLang="zh-CN" dirty="0" smtClean="0">
                <a:solidFill>
                  <a:schemeClr val="tx1">
                    <a:lumMod val="95000"/>
                    <a:lumOff val="5000"/>
                  </a:schemeClr>
                </a:solidFill>
              </a:rPr>
              <a:t>DP </a:t>
            </a:r>
            <a:r>
              <a:rPr lang="zh-CN" altLang="en-US" dirty="0" smtClean="0">
                <a:solidFill>
                  <a:schemeClr val="tx1">
                    <a:lumMod val="95000"/>
                    <a:lumOff val="5000"/>
                  </a:schemeClr>
                </a:solidFill>
              </a:rPr>
              <a:t>入门级别的。</a:t>
            </a:r>
            <a:endParaRPr lang="en-US" altLang="zh-CN" dirty="0" smtClean="0">
              <a:solidFill>
                <a:schemeClr val="tx1">
                  <a:lumMod val="95000"/>
                  <a:lumOff val="5000"/>
                </a:schemeClr>
              </a:solidFill>
            </a:endParaRPr>
          </a:p>
        </p:txBody>
      </p:sp>
      <p:sp>
        <p:nvSpPr>
          <p:cNvPr id="5" name="TextBox 4"/>
          <p:cNvSpPr txBox="1"/>
          <p:nvPr/>
        </p:nvSpPr>
        <p:spPr>
          <a:xfrm>
            <a:off x="535753" y="492919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▪现在来考虑上树同构。我们一般的判断树同构的方法是以重心作为根，而此处也需要使用重心来作根。注意若有两个重心，需要新建一个点作为重心，连接原来的两个重心。</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3-2</a:t>
            </a:r>
            <a:endParaRPr lang="zh-CN" altLang="en-US" sz="3600" dirty="0">
              <a:solidFill>
                <a:schemeClr val="tx2"/>
              </a:solidFill>
              <a:latin typeface="+mj-lt"/>
            </a:endParaRPr>
          </a:p>
        </p:txBody>
      </p:sp>
      <p:sp>
        <p:nvSpPr>
          <p:cNvPr id="3" name="TextBox 2"/>
          <p:cNvSpPr txBox="1"/>
          <p:nvPr/>
        </p:nvSpPr>
        <p:spPr>
          <a:xfrm>
            <a:off x="571472" y="2000240"/>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▪用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][0/1] </a:t>
            </a:r>
            <a:r>
              <a:rPr lang="zh-CN" altLang="en-US" dirty="0" smtClean="0">
                <a:solidFill>
                  <a:schemeClr val="tx1">
                    <a:lumMod val="95000"/>
                    <a:lumOff val="5000"/>
                  </a:schemeClr>
                </a:solidFill>
              </a:rPr>
              <a:t>表示在以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为根的子树中，</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不选或选时的本质不同的方案数。</a:t>
            </a:r>
            <a:endParaRPr lang="en-US" altLang="zh-CN" dirty="0" smtClean="0">
              <a:solidFill>
                <a:schemeClr val="tx1">
                  <a:lumMod val="95000"/>
                  <a:lumOff val="5000"/>
                </a:schemeClr>
              </a:solidFill>
            </a:endParaRPr>
          </a:p>
        </p:txBody>
      </p:sp>
      <p:sp>
        <p:nvSpPr>
          <p:cNvPr id="5" name="TextBox 4"/>
          <p:cNvSpPr txBox="1"/>
          <p:nvPr/>
        </p:nvSpPr>
        <p:spPr>
          <a:xfrm>
            <a:off x="571472" y="271462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▪考虑转移，我们需要将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的子树中同构的子树放到一起来转移。假设某一形态的子树有 </a:t>
            </a:r>
            <a:r>
              <a:rPr lang="en-US" altLang="zh-CN" dirty="0" smtClean="0">
                <a:solidFill>
                  <a:schemeClr val="tx1">
                    <a:lumMod val="95000"/>
                    <a:lumOff val="5000"/>
                  </a:schemeClr>
                </a:solidFill>
              </a:rPr>
              <a:t>num </a:t>
            </a:r>
            <a:r>
              <a:rPr lang="zh-CN" altLang="en-US" dirty="0" smtClean="0">
                <a:solidFill>
                  <a:schemeClr val="tx1">
                    <a:lumMod val="95000"/>
                    <a:lumOff val="5000"/>
                  </a:schemeClr>
                </a:solidFill>
              </a:rPr>
              <a:t>个，并且这种子树的 </a:t>
            </a:r>
            <a:r>
              <a:rPr lang="en-US" altLang="zh-CN" dirty="0" smtClean="0">
                <a:solidFill>
                  <a:schemeClr val="tx1">
                    <a:lumMod val="95000"/>
                    <a:lumOff val="5000"/>
                  </a:schemeClr>
                </a:solidFill>
              </a:rPr>
              <a:t>f[][0]=a , f[][1]=b</a:t>
            </a:r>
            <a:r>
              <a:rPr lang="zh-CN" altLang="en-US" dirty="0" smtClean="0">
                <a:solidFill>
                  <a:schemeClr val="tx1">
                    <a:lumMod val="95000"/>
                    <a:lumOff val="5000"/>
                  </a:schemeClr>
                </a:solidFill>
              </a:rPr>
              <a:t>。也就是说，对于每一个这种子树，有 </a:t>
            </a:r>
            <a:r>
              <a:rPr lang="en-US" altLang="zh-CN" dirty="0" err="1" smtClean="0">
                <a:solidFill>
                  <a:schemeClr val="tx1">
                    <a:lumMod val="95000"/>
                    <a:lumOff val="5000"/>
                  </a:schemeClr>
                </a:solidFill>
              </a:rPr>
              <a:t>a+b</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种选择。</a:t>
            </a:r>
            <a:endParaRPr lang="en-US" altLang="zh-CN" dirty="0" smtClean="0">
              <a:solidFill>
                <a:schemeClr val="tx1">
                  <a:lumMod val="95000"/>
                  <a:lumOff val="5000"/>
                </a:schemeClr>
              </a:solidFill>
            </a:endParaRPr>
          </a:p>
        </p:txBody>
      </p:sp>
      <p:sp>
        <p:nvSpPr>
          <p:cNvPr id="6" name="TextBox 5"/>
          <p:cNvSpPr txBox="1"/>
          <p:nvPr/>
        </p:nvSpPr>
        <p:spPr>
          <a:xfrm>
            <a:off x="571472" y="392906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▪那么考虑这个形态的子树对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][0] </a:t>
            </a:r>
            <a:r>
              <a:rPr lang="zh-CN" altLang="en-US" dirty="0" smtClean="0">
                <a:solidFill>
                  <a:schemeClr val="tx1">
                    <a:lumMod val="95000"/>
                    <a:lumOff val="5000"/>
                  </a:schemeClr>
                </a:solidFill>
              </a:rPr>
              <a:t>的影响。</a:t>
            </a:r>
            <a:r>
              <a:rPr lang="en-US" altLang="zh-CN" dirty="0" err="1" smtClean="0">
                <a:solidFill>
                  <a:schemeClr val="tx1">
                    <a:lumMod val="95000"/>
                    <a:lumOff val="5000"/>
                  </a:schemeClr>
                </a:solidFill>
              </a:rPr>
              <a:t>a+b</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种选择相当于有 </a:t>
            </a:r>
            <a:r>
              <a:rPr lang="en-US" altLang="zh-CN" dirty="0" err="1" smtClean="0">
                <a:solidFill>
                  <a:schemeClr val="tx1">
                    <a:lumMod val="95000"/>
                    <a:lumOff val="5000"/>
                  </a:schemeClr>
                </a:solidFill>
              </a:rPr>
              <a:t>a+b</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种物品，每种物品没有限制，</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求选出 </a:t>
            </a:r>
            <a:r>
              <a:rPr lang="en-US" altLang="zh-CN" dirty="0" smtClean="0">
                <a:solidFill>
                  <a:schemeClr val="tx1">
                    <a:lumMod val="95000"/>
                    <a:lumOff val="5000"/>
                  </a:schemeClr>
                </a:solidFill>
              </a:rPr>
              <a:t>num </a:t>
            </a:r>
            <a:r>
              <a:rPr lang="zh-CN" altLang="en-US" dirty="0" smtClean="0">
                <a:solidFill>
                  <a:schemeClr val="tx1">
                    <a:lumMod val="95000"/>
                    <a:lumOff val="5000"/>
                  </a:schemeClr>
                </a:solidFill>
              </a:rPr>
              <a:t>个物品的方案数。</a:t>
            </a:r>
            <a:endParaRPr lang="en-US" altLang="zh-CN" dirty="0" smtClean="0">
              <a:solidFill>
                <a:schemeClr val="tx1">
                  <a:lumMod val="95000"/>
                  <a:lumOff val="5000"/>
                </a:schemeClr>
              </a:solidFill>
            </a:endParaRPr>
          </a:p>
        </p:txBody>
      </p:sp>
      <p:sp>
        <p:nvSpPr>
          <p:cNvPr id="7" name="TextBox 6"/>
          <p:cNvSpPr txBox="1"/>
          <p:nvPr/>
        </p:nvSpPr>
        <p:spPr>
          <a:xfrm>
            <a:off x="571472" y="485776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▪比较经典的组合数学问题，这个的方案数为 </a:t>
            </a:r>
            <a:r>
              <a:rPr lang="en-US" altLang="zh-CN" dirty="0" smtClean="0">
                <a:solidFill>
                  <a:schemeClr val="tx1">
                    <a:lumMod val="95000"/>
                    <a:lumOff val="5000"/>
                  </a:schemeClr>
                </a:solidFill>
              </a:rPr>
              <a:t>C(a+b+num-1,num)</a:t>
            </a:r>
            <a:r>
              <a:rPr lang="zh-CN" altLang="en-US" dirty="0" smtClean="0">
                <a:solidFill>
                  <a:schemeClr val="tx1">
                    <a:lumMod val="95000"/>
                    <a:lumOff val="5000"/>
                  </a:schemeClr>
                </a:solidFill>
              </a:rPr>
              <a:t>，也就是说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][0] </a:t>
            </a:r>
            <a:r>
              <a:rPr lang="zh-CN" altLang="en-US" dirty="0" smtClean="0">
                <a:solidFill>
                  <a:schemeClr val="tx1">
                    <a:lumMod val="95000"/>
                    <a:lumOff val="5000"/>
                  </a:schemeClr>
                </a:solidFill>
              </a:rPr>
              <a:t>需要累乘上这个方案数。</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同理，只是选择数变为</a:t>
            </a:r>
            <a:r>
              <a:rPr lang="en-US" altLang="zh-CN" dirty="0" smtClean="0">
                <a:solidFill>
                  <a:schemeClr val="tx1">
                    <a:lumMod val="95000"/>
                    <a:lumOff val="5000"/>
                  </a:schemeClr>
                </a:solidFill>
              </a:rPr>
              <a:t> a </a:t>
            </a:r>
            <a:r>
              <a:rPr lang="zh-CN" altLang="en-US" dirty="0" smtClean="0">
                <a:solidFill>
                  <a:schemeClr val="tx1">
                    <a:lumMod val="95000"/>
                    <a:lumOff val="5000"/>
                  </a:schemeClr>
                </a:solidFill>
              </a:rPr>
              <a:t>种。</a:t>
            </a:r>
            <a:endParaRPr lang="en-US" altLang="zh-CN" dirty="0" smtClean="0">
              <a:solidFill>
                <a:schemeClr val="tx1">
                  <a:lumMod val="95000"/>
                  <a:lumOff val="5000"/>
                </a:schemeClr>
              </a:solidFill>
            </a:endParaRPr>
          </a:p>
        </p:txBody>
      </p:sp>
      <p:sp>
        <p:nvSpPr>
          <p:cNvPr id="8" name="TextBox 7"/>
          <p:cNvSpPr txBox="1"/>
          <p:nvPr/>
        </p:nvSpPr>
        <p:spPr>
          <a:xfrm>
            <a:off x="571472" y="578645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▪注意最后的</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ans</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要根据是否新建了点作为重心分类讨论一下。</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3-3</a:t>
            </a:r>
            <a:endParaRPr lang="zh-CN" altLang="en-US" sz="3600" dirty="0">
              <a:solidFill>
                <a:schemeClr val="tx2"/>
              </a:solidFill>
              <a:latin typeface="+mj-lt"/>
            </a:endParaRPr>
          </a:p>
        </p:txBody>
      </p:sp>
      <p:sp>
        <p:nvSpPr>
          <p:cNvPr id="3" name="TextBox 2"/>
          <p:cNvSpPr txBox="1"/>
          <p:nvPr/>
        </p:nvSpPr>
        <p:spPr>
          <a:xfrm>
            <a:off x="535753" y="1857364"/>
            <a:ext cx="7358114" cy="2031325"/>
          </a:xfrm>
          <a:prstGeom prst="rect">
            <a:avLst/>
          </a:prstGeom>
          <a:noFill/>
        </p:spPr>
        <p:txBody>
          <a:bodyPr wrap="square" rtlCol="0">
            <a:spAutoFit/>
          </a:bodyPr>
          <a:lstStyle/>
          <a:p>
            <a:r>
              <a:rPr lang="zh-CN" altLang="en-US" dirty="0" smtClean="0">
                <a:solidFill>
                  <a:schemeClr val="tx1">
                    <a:lumMod val="95000"/>
                    <a:lumOff val="5000"/>
                  </a:schemeClr>
                </a:solidFill>
              </a:rPr>
              <a:t>随堂检测 </a:t>
            </a:r>
            <a:r>
              <a:rPr lang="en-US" altLang="zh-CN" dirty="0" smtClean="0">
                <a:solidFill>
                  <a:schemeClr val="tx1">
                    <a:lumMod val="95000"/>
                    <a:lumOff val="5000"/>
                  </a:schemeClr>
                </a:solidFill>
              </a:rPr>
              <a:t>!</a:t>
            </a: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题目：给你两棵形态相同的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个点的树，树的每个结点可能是黑色或白色。问在第一棵树中最少修改几个点的颜色，可以使得第一棵树在重新修改标号后与第二棵树完全相同。</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N</a:t>
            </a:r>
            <a:r>
              <a:rPr lang="zh-CN" altLang="en-US" dirty="0" smtClean="0">
                <a:solidFill>
                  <a:schemeClr val="tx1">
                    <a:lumMod val="95000"/>
                    <a:lumOff val="5000"/>
                  </a:schemeClr>
                </a:solidFill>
              </a:rPr>
              <a:t> </a:t>
            </a:r>
            <a:r>
              <a:rPr lang="en-US" altLang="zh-CN" dirty="0" smtClean="0">
                <a:solidFill>
                  <a:schemeClr val="tx1">
                    <a:lumMod val="95000"/>
                    <a:lumOff val="5000"/>
                  </a:schemeClr>
                </a:solidFill>
              </a:rPr>
              <a:t>&lt;=  700                                                                                             (BZOJ3197)</a:t>
            </a:r>
          </a:p>
        </p:txBody>
      </p:sp>
      <p:sp>
        <p:nvSpPr>
          <p:cNvPr id="4" name="TextBox 3"/>
          <p:cNvSpPr txBox="1"/>
          <p:nvPr/>
        </p:nvSpPr>
        <p:spPr>
          <a:xfrm>
            <a:off x="571472" y="428625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▪如果理解了上一道题，这道题应该也不算很难。</a:t>
            </a:r>
            <a:endParaRPr lang="en-US" altLang="zh-CN" dirty="0" smtClean="0">
              <a:solidFill>
                <a:schemeClr val="tx1">
                  <a:lumMod val="95000"/>
                  <a:lumOff val="5000"/>
                </a:schemeClr>
              </a:solidFill>
            </a:endParaRPr>
          </a:p>
        </p:txBody>
      </p:sp>
      <p:sp>
        <p:nvSpPr>
          <p:cNvPr id="5" name="TextBox 4"/>
          <p:cNvSpPr txBox="1"/>
          <p:nvPr/>
        </p:nvSpPr>
        <p:spPr>
          <a:xfrm>
            <a:off x="571472" y="492919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▪首先，以重心为根，若有两个重心则新建一个点作为重心。此时由于两棵树形态相同，不妨先统一点的标号。</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3-3</a:t>
            </a:r>
            <a:endParaRPr lang="zh-CN" altLang="en-US" sz="3600" dirty="0">
              <a:solidFill>
                <a:schemeClr val="tx2"/>
              </a:solidFill>
              <a:latin typeface="+mj-lt"/>
            </a:endParaRPr>
          </a:p>
        </p:txBody>
      </p:sp>
      <p:sp>
        <p:nvSpPr>
          <p:cNvPr id="4" name="TextBox 3"/>
          <p:cNvSpPr txBox="1"/>
          <p:nvPr/>
        </p:nvSpPr>
        <p:spPr>
          <a:xfrm>
            <a:off x="642910" y="200024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▪用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表示让第一棵树中以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为根的子树与第二棵树中以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为根的子树修改标号后完全相同，最少需要修改颜色的点数。注意此时以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为根的子树必须同构。</a:t>
            </a:r>
            <a:endParaRPr lang="zh-CN" altLang="en-US" dirty="0" smtClean="0"/>
          </a:p>
        </p:txBody>
      </p:sp>
      <p:sp>
        <p:nvSpPr>
          <p:cNvPr id="5" name="TextBox 4"/>
          <p:cNvSpPr txBox="1"/>
          <p:nvPr/>
        </p:nvSpPr>
        <p:spPr>
          <a:xfrm>
            <a:off x="642910" y="314324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▪由于转移时要求 </a:t>
            </a:r>
            <a:r>
              <a:rPr lang="en-US" altLang="zh-CN" dirty="0" smtClean="0">
                <a:solidFill>
                  <a:schemeClr val="tx1">
                    <a:lumMod val="95000"/>
                    <a:lumOff val="5000"/>
                  </a:schemeClr>
                </a:solidFill>
              </a:rPr>
              <a:t>i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的子孙都已经处理过，并且显然 </a:t>
            </a:r>
            <a:r>
              <a:rPr lang="en-US" altLang="zh-CN" dirty="0" smtClean="0">
                <a:solidFill>
                  <a:schemeClr val="tx1">
                    <a:lumMod val="95000"/>
                    <a:lumOff val="5000"/>
                  </a:schemeClr>
                </a:solidFill>
              </a:rPr>
              <a:t>i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深度不同时无实际意义，于是我们再要求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和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的深度相同。这样我们就可以按深度排序来做了。</a:t>
            </a:r>
            <a:endParaRPr lang="zh-CN" altLang="en-US" dirty="0" smtClean="0"/>
          </a:p>
        </p:txBody>
      </p:sp>
      <p:sp>
        <p:nvSpPr>
          <p:cNvPr id="6" name="TextBox 5"/>
          <p:cNvSpPr txBox="1"/>
          <p:nvPr/>
        </p:nvSpPr>
        <p:spPr>
          <a:xfrm>
            <a:off x="642910" y="442913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▪转移相当于将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的子树与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的子树进行一一匹配，即求最小费用的完备匹配，用 </a:t>
            </a:r>
            <a:r>
              <a:rPr lang="en-US" altLang="zh-CN" dirty="0" smtClean="0">
                <a:solidFill>
                  <a:schemeClr val="tx1">
                    <a:lumMod val="95000"/>
                    <a:lumOff val="5000"/>
                  </a:schemeClr>
                </a:solidFill>
              </a:rPr>
              <a:t>KM </a:t>
            </a:r>
            <a:r>
              <a:rPr lang="zh-CN" altLang="en-US" dirty="0" smtClean="0">
                <a:solidFill>
                  <a:schemeClr val="tx1">
                    <a:lumMod val="95000"/>
                    <a:lumOff val="5000"/>
                  </a:schemeClr>
                </a:solidFill>
              </a:rPr>
              <a:t>或者费用流来做即可。</a:t>
            </a:r>
            <a:endParaRPr lang="zh-CN" altLang="en-US" dirty="0" smtClean="0"/>
          </a:p>
        </p:txBody>
      </p:sp>
      <p:sp>
        <p:nvSpPr>
          <p:cNvPr id="7" name="TextBox 6"/>
          <p:cNvSpPr txBox="1"/>
          <p:nvPr/>
        </p:nvSpPr>
        <p:spPr>
          <a:xfrm>
            <a:off x="642910" y="528638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▪答案即为 </a:t>
            </a:r>
            <a:r>
              <a:rPr lang="en-US" altLang="zh-CN" dirty="0" smtClean="0">
                <a:solidFill>
                  <a:schemeClr val="tx1">
                    <a:lumMod val="95000"/>
                    <a:lumOff val="5000"/>
                  </a:schemeClr>
                </a:solidFill>
              </a:rPr>
              <a:t>f[root][root]</a:t>
            </a:r>
            <a:r>
              <a:rPr lang="zh-CN" altLang="en-US" dirty="0" smtClean="0">
                <a:solidFill>
                  <a:schemeClr val="tx1">
                    <a:lumMod val="95000"/>
                    <a:lumOff val="5000"/>
                  </a:schemeClr>
                </a:solidFill>
              </a:rPr>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3-4</a:t>
            </a:r>
            <a:endParaRPr lang="zh-CN" altLang="en-US" sz="3600" dirty="0">
              <a:solidFill>
                <a:schemeClr val="tx2"/>
              </a:solidFill>
              <a:latin typeface="+mj-lt"/>
            </a:endParaRPr>
          </a:p>
        </p:txBody>
      </p:sp>
      <p:sp>
        <p:nvSpPr>
          <p:cNvPr id="6" name="TextBox 5"/>
          <p:cNvSpPr txBox="1"/>
          <p:nvPr/>
        </p:nvSpPr>
        <p:spPr>
          <a:xfrm>
            <a:off x="678629" y="1643050"/>
            <a:ext cx="7358114" cy="1477328"/>
          </a:xfrm>
          <a:prstGeom prst="rect">
            <a:avLst/>
          </a:prstGeom>
          <a:noFill/>
        </p:spPr>
        <p:txBody>
          <a:bodyPr wrap="square" rtlCol="0">
            <a:spAutoFit/>
          </a:bodyPr>
          <a:lstStyle/>
          <a:p>
            <a:r>
              <a:rPr lang="zh-CN" altLang="en-US" dirty="0" smtClean="0"/>
              <a:t>题目：一棵 </a:t>
            </a:r>
            <a:r>
              <a:rPr lang="en-US" altLang="zh-CN" dirty="0" smtClean="0"/>
              <a:t>N </a:t>
            </a:r>
            <a:r>
              <a:rPr lang="zh-CN" altLang="en-US" dirty="0" smtClean="0"/>
              <a:t>个点的有根树，</a:t>
            </a:r>
            <a:r>
              <a:rPr lang="en-US" altLang="zh-CN" dirty="0" smtClean="0"/>
              <a:t>1</a:t>
            </a:r>
            <a:r>
              <a:rPr lang="zh-CN" altLang="en-US" dirty="0" smtClean="0"/>
              <a:t>号点为根，从一个点 </a:t>
            </a:r>
            <a:r>
              <a:rPr lang="en-US" altLang="zh-CN" dirty="0" err="1" smtClean="0"/>
              <a:t>i</a:t>
            </a:r>
            <a:r>
              <a:rPr lang="en-US" altLang="zh-CN" dirty="0" smtClean="0"/>
              <a:t> </a:t>
            </a:r>
            <a:r>
              <a:rPr lang="zh-CN" altLang="en-US" dirty="0" smtClean="0"/>
              <a:t>可以向一个与其距离不超过 </a:t>
            </a:r>
            <a:r>
              <a:rPr lang="en-US" altLang="zh-CN" dirty="0" smtClean="0"/>
              <a:t>l[</a:t>
            </a:r>
            <a:r>
              <a:rPr lang="en-US" altLang="zh-CN" dirty="0" err="1" smtClean="0"/>
              <a:t>i</a:t>
            </a:r>
            <a:r>
              <a:rPr lang="en-US" altLang="zh-CN" dirty="0" smtClean="0"/>
              <a:t>] </a:t>
            </a:r>
            <a:r>
              <a:rPr lang="zh-CN" altLang="en-US" dirty="0" smtClean="0"/>
              <a:t>的祖先 </a:t>
            </a:r>
            <a:r>
              <a:rPr lang="en-US" altLang="zh-CN" dirty="0" smtClean="0"/>
              <a:t>j </a:t>
            </a:r>
            <a:r>
              <a:rPr lang="zh-CN" altLang="en-US" dirty="0" smtClean="0"/>
              <a:t>走，所需代价为 </a:t>
            </a:r>
            <a:r>
              <a:rPr lang="en-US" altLang="zh-CN" dirty="0" smtClean="0"/>
              <a:t>p[</a:t>
            </a:r>
            <a:r>
              <a:rPr lang="en-US" altLang="zh-CN" dirty="0" err="1" smtClean="0"/>
              <a:t>i</a:t>
            </a:r>
            <a:r>
              <a:rPr lang="en-US" altLang="zh-CN" dirty="0" smtClean="0"/>
              <a:t>]*</a:t>
            </a:r>
            <a:r>
              <a:rPr lang="en-US" altLang="zh-CN" dirty="0" err="1" smtClean="0"/>
              <a:t>dis</a:t>
            </a:r>
            <a:r>
              <a:rPr lang="en-US" altLang="zh-CN" dirty="0" smtClean="0"/>
              <a:t>(</a:t>
            </a:r>
            <a:r>
              <a:rPr lang="en-US" altLang="zh-CN" dirty="0" err="1" smtClean="0"/>
              <a:t>i,j</a:t>
            </a:r>
            <a:r>
              <a:rPr lang="en-US" altLang="zh-CN" dirty="0" smtClean="0"/>
              <a:t>)+q[</a:t>
            </a:r>
            <a:r>
              <a:rPr lang="en-US" altLang="zh-CN" dirty="0" err="1" smtClean="0"/>
              <a:t>i</a:t>
            </a:r>
            <a:r>
              <a:rPr lang="en-US" altLang="zh-CN" dirty="0" smtClean="0"/>
              <a:t>]</a:t>
            </a:r>
            <a:r>
              <a:rPr lang="zh-CN" altLang="en-US" dirty="0" smtClean="0"/>
              <a:t>，问从每个点开始走到根的最小代价。其中每个点 </a:t>
            </a:r>
            <a:r>
              <a:rPr lang="en-US" altLang="zh-CN" dirty="0" smtClean="0"/>
              <a:t>i </a:t>
            </a:r>
            <a:r>
              <a:rPr lang="zh-CN" altLang="en-US" dirty="0" smtClean="0"/>
              <a:t>的 </a:t>
            </a:r>
            <a:r>
              <a:rPr lang="en-US" altLang="zh-CN" dirty="0" smtClean="0"/>
              <a:t>p[</a:t>
            </a:r>
            <a:r>
              <a:rPr lang="en-US" altLang="zh-CN" dirty="0" err="1" smtClean="0"/>
              <a:t>i</a:t>
            </a:r>
            <a:r>
              <a:rPr lang="en-US" altLang="zh-CN" dirty="0" smtClean="0"/>
              <a:t>]</a:t>
            </a:r>
            <a:r>
              <a:rPr lang="zh-CN" altLang="en-US" dirty="0" smtClean="0"/>
              <a:t>、</a:t>
            </a:r>
            <a:r>
              <a:rPr lang="en-US" altLang="zh-CN" dirty="0" smtClean="0"/>
              <a:t>q[</a:t>
            </a:r>
            <a:r>
              <a:rPr lang="en-US" altLang="zh-CN" dirty="0" err="1" smtClean="0"/>
              <a:t>i</a:t>
            </a:r>
            <a:r>
              <a:rPr lang="en-US" altLang="zh-CN" dirty="0" smtClean="0"/>
              <a:t>]</a:t>
            </a:r>
            <a:r>
              <a:rPr lang="zh-CN" altLang="en-US" dirty="0" smtClean="0"/>
              <a:t>、</a:t>
            </a:r>
            <a:r>
              <a:rPr lang="en-US" altLang="zh-CN" dirty="0" smtClean="0"/>
              <a:t>l[</a:t>
            </a:r>
            <a:r>
              <a:rPr lang="en-US" altLang="zh-CN" dirty="0" err="1" smtClean="0"/>
              <a:t>i</a:t>
            </a:r>
            <a:r>
              <a:rPr lang="en-US" altLang="zh-CN" dirty="0" smtClean="0"/>
              <a:t>] </a:t>
            </a:r>
            <a:r>
              <a:rPr lang="zh-CN" altLang="en-US" dirty="0" smtClean="0"/>
              <a:t>均给定。</a:t>
            </a:r>
            <a:endParaRPr lang="en-US" altLang="zh-CN" dirty="0" smtClean="0"/>
          </a:p>
          <a:p>
            <a:endParaRPr lang="en-US" altLang="zh-CN" dirty="0" smtClean="0"/>
          </a:p>
          <a:p>
            <a:r>
              <a:rPr lang="en-US" altLang="zh-CN" dirty="0" smtClean="0"/>
              <a:t>N&lt;=200000					       ( BZOJ 3672 )</a:t>
            </a:r>
            <a:endParaRPr lang="zh-CN" altLang="en-US" dirty="0" smtClean="0"/>
          </a:p>
        </p:txBody>
      </p:sp>
      <p:sp>
        <p:nvSpPr>
          <p:cNvPr id="9" name="TextBox 8"/>
          <p:cNvSpPr txBox="1"/>
          <p:nvPr/>
        </p:nvSpPr>
        <p:spPr>
          <a:xfrm>
            <a:off x="678629" y="357187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▪先假设</a:t>
            </a:r>
            <a:r>
              <a:rPr lang="zh-CN" altLang="en-US" dirty="0" smtClean="0"/>
              <a:t>点都在一条链上，并且 </a:t>
            </a:r>
            <a:r>
              <a:rPr lang="en-US" dirty="0" smtClean="0"/>
              <a:t>l[</a:t>
            </a:r>
            <a:r>
              <a:rPr lang="en-US" dirty="0" err="1" smtClean="0"/>
              <a:t>i</a:t>
            </a:r>
            <a:r>
              <a:rPr lang="en-US" dirty="0" smtClean="0"/>
              <a:t>] </a:t>
            </a:r>
            <a:r>
              <a:rPr lang="zh-CN" altLang="en-US" dirty="0" smtClean="0"/>
              <a:t>都为正无穷。</a:t>
            </a:r>
          </a:p>
        </p:txBody>
      </p:sp>
      <p:sp>
        <p:nvSpPr>
          <p:cNvPr id="12" name="TextBox 11"/>
          <p:cNvSpPr txBox="1"/>
          <p:nvPr/>
        </p:nvSpPr>
        <p:spPr>
          <a:xfrm>
            <a:off x="678629" y="4286256"/>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这时的做法就很显然了，</a:t>
            </a:r>
            <a:r>
              <a:rPr lang="en-US" dirty="0" err="1" smtClean="0"/>
              <a:t>dp</a:t>
            </a:r>
            <a:r>
              <a:rPr lang="en-US" dirty="0" smtClean="0"/>
              <a:t>[</a:t>
            </a:r>
            <a:r>
              <a:rPr lang="en-US" dirty="0" err="1" smtClean="0"/>
              <a:t>i</a:t>
            </a:r>
            <a:r>
              <a:rPr lang="en-US" dirty="0" smtClean="0"/>
              <a:t>] </a:t>
            </a:r>
            <a:r>
              <a:rPr lang="zh-CN" altLang="en-US" dirty="0" smtClean="0"/>
              <a:t>表示从点 </a:t>
            </a:r>
            <a:r>
              <a:rPr lang="en-US" dirty="0" err="1" smtClean="0"/>
              <a:t>i</a:t>
            </a:r>
            <a:r>
              <a:rPr lang="en-US" dirty="0" smtClean="0"/>
              <a:t> </a:t>
            </a:r>
            <a:r>
              <a:rPr lang="zh-CN" altLang="en-US" dirty="0" smtClean="0"/>
              <a:t>走到根的最小代价，转移即为</a:t>
            </a:r>
            <a:r>
              <a:rPr lang="en-US" dirty="0" err="1" smtClean="0"/>
              <a:t>dp</a:t>
            </a:r>
            <a:r>
              <a:rPr lang="en-US" dirty="0" smtClean="0"/>
              <a:t>[</a:t>
            </a:r>
            <a:r>
              <a:rPr lang="en-US" dirty="0" err="1" smtClean="0"/>
              <a:t>i</a:t>
            </a:r>
            <a:r>
              <a:rPr lang="en-US" dirty="0" smtClean="0"/>
              <a:t>]=min{</a:t>
            </a:r>
            <a:r>
              <a:rPr lang="en-US" dirty="0" err="1" smtClean="0"/>
              <a:t>dp</a:t>
            </a:r>
            <a:r>
              <a:rPr lang="en-US" dirty="0" smtClean="0"/>
              <a:t>[j]+p[</a:t>
            </a:r>
            <a:r>
              <a:rPr lang="en-US" dirty="0" err="1" smtClean="0"/>
              <a:t>i</a:t>
            </a:r>
            <a:r>
              <a:rPr lang="en-US" dirty="0" smtClean="0"/>
              <a:t>]*</a:t>
            </a:r>
            <a:r>
              <a:rPr lang="en-US" dirty="0" err="1" smtClean="0"/>
              <a:t>dis</a:t>
            </a:r>
            <a:r>
              <a:rPr lang="en-US" dirty="0" smtClean="0"/>
              <a:t>[</a:t>
            </a:r>
            <a:r>
              <a:rPr lang="en-US" dirty="0" err="1" smtClean="0"/>
              <a:t>i,j</a:t>
            </a:r>
            <a:r>
              <a:rPr lang="en-US" dirty="0" smtClean="0"/>
              <a:t>]+q[</a:t>
            </a:r>
            <a:r>
              <a:rPr lang="en-US" dirty="0" err="1" smtClean="0"/>
              <a:t>i</a:t>
            </a:r>
            <a:r>
              <a:rPr lang="en-US" dirty="0" smtClean="0"/>
              <a:t>]}，</a:t>
            </a:r>
            <a:r>
              <a:rPr lang="zh-CN" altLang="en-US" dirty="0" smtClean="0"/>
              <a:t>这个可以用斜率优化来转移。由于查询的斜率非递增，二分一下即可。</a:t>
            </a:r>
          </a:p>
        </p:txBody>
      </p:sp>
      <p:sp>
        <p:nvSpPr>
          <p:cNvPr id="13" name="TextBox 12"/>
          <p:cNvSpPr txBox="1"/>
          <p:nvPr/>
        </p:nvSpPr>
        <p:spPr>
          <a:xfrm>
            <a:off x="678629" y="564357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▪我们继续，依然假设点都在一条链上，但现在考虑上 </a:t>
            </a:r>
            <a:r>
              <a:rPr lang="en-US" altLang="zh-CN" dirty="0" smtClean="0">
                <a:solidFill>
                  <a:schemeClr val="tx1">
                    <a:lumMod val="95000"/>
                    <a:lumOff val="5000"/>
                  </a:schemeClr>
                </a:solidFill>
              </a:rPr>
              <a:t>l[</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，即每个点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只能从一段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转移过来。</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3-4</a:t>
            </a:r>
            <a:endParaRPr lang="zh-CN" altLang="en-US" sz="3600" dirty="0">
              <a:solidFill>
                <a:schemeClr val="tx2"/>
              </a:solidFill>
              <a:latin typeface="+mj-lt"/>
            </a:endParaRPr>
          </a:p>
        </p:txBody>
      </p:sp>
      <p:sp>
        <p:nvSpPr>
          <p:cNvPr id="3" name="TextBox 2"/>
          <p:cNvSpPr txBox="1"/>
          <p:nvPr/>
        </p:nvSpPr>
        <p:spPr>
          <a:xfrm>
            <a:off x="750067" y="321468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▪继续，现在与原题只差链与树的区别了。</a:t>
            </a:r>
            <a:endParaRPr lang="zh-CN" altLang="en-US" dirty="0" smtClean="0"/>
          </a:p>
        </p:txBody>
      </p:sp>
      <p:sp>
        <p:nvSpPr>
          <p:cNvPr id="5" name="TextBox 4"/>
          <p:cNvSpPr txBox="1"/>
          <p:nvPr/>
        </p:nvSpPr>
        <p:spPr>
          <a:xfrm>
            <a:off x="750067" y="178592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▪考虑 </a:t>
            </a:r>
            <a:r>
              <a:rPr lang="en-US" altLang="zh-CN" dirty="0" smtClean="0">
                <a:solidFill>
                  <a:schemeClr val="tx1">
                    <a:lumMod val="95000"/>
                    <a:lumOff val="5000"/>
                  </a:schemeClr>
                </a:solidFill>
              </a:rPr>
              <a:t>CDQ </a:t>
            </a:r>
            <a:r>
              <a:rPr lang="zh-CN" altLang="en-US" dirty="0" smtClean="0">
                <a:solidFill>
                  <a:schemeClr val="tx1">
                    <a:lumMod val="95000"/>
                    <a:lumOff val="5000"/>
                  </a:schemeClr>
                </a:solidFill>
              </a:rPr>
              <a:t>分治，</a:t>
            </a:r>
            <a:r>
              <a:rPr lang="zh-CN" altLang="en-US" dirty="0" smtClean="0"/>
              <a:t>先递归处理左半部分，再考虑左边对右边的影响，即将右边的点按照能够到达的最浅深度从大到小排序，按这个顺序处理左边对这些点的影响，那么就只用支持在凸壳上加入一个点即可，复杂度 </a:t>
            </a:r>
            <a:r>
              <a:rPr lang="en-US" altLang="zh-CN" dirty="0" smtClean="0"/>
              <a:t>O(n*log^2)</a:t>
            </a:r>
            <a:r>
              <a:rPr lang="zh-CN" altLang="en-US" dirty="0" smtClean="0"/>
              <a:t>。</a:t>
            </a:r>
          </a:p>
        </p:txBody>
      </p:sp>
      <p:sp>
        <p:nvSpPr>
          <p:cNvPr id="6" name="TextBox 5"/>
          <p:cNvSpPr txBox="1"/>
          <p:nvPr/>
        </p:nvSpPr>
        <p:spPr>
          <a:xfrm>
            <a:off x="750067" y="392906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▪考虑使用点分治，令当前重心为 </a:t>
            </a:r>
            <a:r>
              <a:rPr lang="en-US" altLang="zh-CN" dirty="0" smtClean="0">
                <a:solidFill>
                  <a:schemeClr val="tx1">
                    <a:lumMod val="95000"/>
                    <a:lumOff val="5000"/>
                  </a:schemeClr>
                </a:solidFill>
              </a:rPr>
              <a:t>lord</a:t>
            </a:r>
            <a:r>
              <a:rPr lang="zh-CN" altLang="en-US" dirty="0" smtClean="0">
                <a:solidFill>
                  <a:schemeClr val="tx1">
                    <a:lumMod val="95000"/>
                    <a:lumOff val="5000"/>
                  </a:schemeClr>
                </a:solidFill>
              </a:rPr>
              <a:t>。思考一下为什么链上可以用 </a:t>
            </a:r>
            <a:r>
              <a:rPr lang="en-US" altLang="zh-CN" dirty="0" smtClean="0">
                <a:solidFill>
                  <a:schemeClr val="tx1">
                    <a:lumMod val="95000"/>
                    <a:lumOff val="5000"/>
                  </a:schemeClr>
                </a:solidFill>
              </a:rPr>
              <a:t>CDQ </a:t>
            </a:r>
            <a:r>
              <a:rPr lang="zh-CN" altLang="en-US" dirty="0" smtClean="0">
                <a:solidFill>
                  <a:schemeClr val="tx1">
                    <a:lumMod val="95000"/>
                    <a:lumOff val="5000"/>
                  </a:schemeClr>
                </a:solidFill>
              </a:rPr>
              <a:t>分治，因为左边会对右边产生影响，而右边并不会对左边产生影响。</a:t>
            </a:r>
            <a:endParaRPr lang="zh-CN" altLang="en-US" dirty="0" smtClean="0"/>
          </a:p>
        </p:txBody>
      </p:sp>
      <p:sp>
        <p:nvSpPr>
          <p:cNvPr id="8" name="TextBox 7"/>
          <p:cNvSpPr txBox="1"/>
          <p:nvPr/>
        </p:nvSpPr>
        <p:spPr>
          <a:xfrm>
            <a:off x="750067" y="4786322"/>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在 </a:t>
            </a:r>
            <a:r>
              <a:rPr lang="en-US" altLang="zh-CN" dirty="0" smtClean="0"/>
              <a:t>lord </a:t>
            </a:r>
            <a:r>
              <a:rPr lang="zh-CN" altLang="en-US" dirty="0" smtClean="0"/>
              <a:t>为根的树中，若可以找到原树中 </a:t>
            </a:r>
            <a:r>
              <a:rPr lang="en-US" altLang="zh-CN" dirty="0" smtClean="0"/>
              <a:t>lord </a:t>
            </a:r>
            <a:r>
              <a:rPr lang="zh-CN" altLang="en-US" dirty="0" smtClean="0"/>
              <a:t>的父结点 </a:t>
            </a:r>
            <a:r>
              <a:rPr lang="en-US" altLang="zh-CN" dirty="0" err="1" smtClean="0"/>
              <a:t>fa</a:t>
            </a:r>
            <a:r>
              <a:rPr lang="zh-CN" altLang="en-US" dirty="0" smtClean="0"/>
              <a:t>，则将 </a:t>
            </a:r>
            <a:r>
              <a:rPr lang="en-US" altLang="zh-CN" dirty="0" err="1" smtClean="0"/>
              <a:t>fa</a:t>
            </a:r>
            <a:r>
              <a:rPr lang="en-US" altLang="zh-CN" dirty="0" smtClean="0"/>
              <a:t> </a:t>
            </a:r>
            <a:r>
              <a:rPr lang="zh-CN" altLang="en-US" dirty="0" smtClean="0"/>
              <a:t>所在子树提出来，此时这一棵子树会单向地对别的子树产生影响。于是我们先递归处理这棵子树，然后像之前一样排序，并且在查询的同时将原树的祖先一个个加入凸壳即可，最后再递归别的子树。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zh-CN" altLang="en-US" sz="3600" dirty="0" smtClean="0">
                <a:solidFill>
                  <a:schemeClr val="tx2"/>
                </a:solidFill>
                <a:latin typeface="+mj-lt"/>
              </a:rPr>
              <a:t>小结</a:t>
            </a:r>
            <a:endParaRPr lang="zh-CN" altLang="en-US" sz="3600" dirty="0">
              <a:solidFill>
                <a:schemeClr val="tx2"/>
              </a:solidFill>
              <a:latin typeface="+mj-lt"/>
            </a:endParaRPr>
          </a:p>
        </p:txBody>
      </p:sp>
      <p:sp>
        <p:nvSpPr>
          <p:cNvPr id="3" name="TextBox 2"/>
          <p:cNvSpPr txBox="1"/>
          <p:nvPr/>
        </p:nvSpPr>
        <p:spPr>
          <a:xfrm>
            <a:off x="714348" y="192880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▪例题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是简单地与 </a:t>
            </a:r>
            <a:r>
              <a:rPr lang="en-US" altLang="zh-CN" dirty="0" smtClean="0">
                <a:solidFill>
                  <a:schemeClr val="tx1">
                    <a:lumMod val="95000"/>
                    <a:lumOff val="5000"/>
                  </a:schemeClr>
                </a:solidFill>
              </a:rPr>
              <a:t>CDQ </a:t>
            </a:r>
            <a:r>
              <a:rPr lang="zh-CN" altLang="en-US" dirty="0" smtClean="0">
                <a:solidFill>
                  <a:schemeClr val="tx1">
                    <a:lumMod val="95000"/>
                    <a:lumOff val="5000"/>
                  </a:schemeClr>
                </a:solidFill>
              </a:rPr>
              <a:t>分治结合，例题 </a:t>
            </a:r>
            <a:r>
              <a:rPr lang="en-US" altLang="zh-CN" dirty="0" smtClean="0">
                <a:solidFill>
                  <a:schemeClr val="tx1">
                    <a:lumMod val="95000"/>
                    <a:lumOff val="5000"/>
                  </a:schemeClr>
                </a:solidFill>
              </a:rPr>
              <a:t>2 </a:t>
            </a:r>
            <a:r>
              <a:rPr lang="zh-CN" altLang="en-US" dirty="0" smtClean="0">
                <a:solidFill>
                  <a:schemeClr val="tx1">
                    <a:lumMod val="95000"/>
                    <a:lumOff val="5000"/>
                  </a:schemeClr>
                </a:solidFill>
              </a:rPr>
              <a:t>和 例题 </a:t>
            </a:r>
            <a:r>
              <a:rPr lang="en-US" altLang="zh-CN" dirty="0" smtClean="0">
                <a:solidFill>
                  <a:schemeClr val="tx1">
                    <a:lumMod val="95000"/>
                    <a:lumOff val="5000"/>
                  </a:schemeClr>
                </a:solidFill>
              </a:rPr>
              <a:t>3 </a:t>
            </a:r>
            <a:r>
              <a:rPr lang="zh-CN" altLang="en-US" dirty="0" smtClean="0">
                <a:solidFill>
                  <a:schemeClr val="tx1">
                    <a:lumMod val="95000"/>
                    <a:lumOff val="5000"/>
                  </a:schemeClr>
                </a:solidFill>
              </a:rPr>
              <a:t>用到了树同构，以及费用流，而例题 </a:t>
            </a:r>
            <a:r>
              <a:rPr lang="en-US" altLang="zh-CN" dirty="0" smtClean="0">
                <a:solidFill>
                  <a:schemeClr val="tx1">
                    <a:lumMod val="95000"/>
                    <a:lumOff val="5000"/>
                  </a:schemeClr>
                </a:solidFill>
              </a:rPr>
              <a:t>4 </a:t>
            </a:r>
            <a:r>
              <a:rPr lang="zh-CN" altLang="en-US" dirty="0" smtClean="0">
                <a:solidFill>
                  <a:schemeClr val="tx1">
                    <a:lumMod val="95000"/>
                    <a:lumOff val="5000"/>
                  </a:schemeClr>
                </a:solidFill>
              </a:rPr>
              <a:t>用到的是点分治和 </a:t>
            </a:r>
            <a:r>
              <a:rPr lang="en-US" altLang="zh-CN" dirty="0" smtClean="0">
                <a:solidFill>
                  <a:schemeClr val="tx1">
                    <a:lumMod val="95000"/>
                    <a:lumOff val="5000"/>
                  </a:schemeClr>
                </a:solidFill>
              </a:rPr>
              <a:t>CDQ </a:t>
            </a:r>
            <a:r>
              <a:rPr lang="zh-CN" altLang="en-US" dirty="0" smtClean="0">
                <a:solidFill>
                  <a:schemeClr val="tx1">
                    <a:lumMod val="95000"/>
                    <a:lumOff val="5000"/>
                  </a:schemeClr>
                </a:solidFill>
              </a:rPr>
              <a:t>分治。</a:t>
            </a:r>
            <a:endParaRPr lang="zh-CN" altLang="en-US" dirty="0" smtClean="0"/>
          </a:p>
        </p:txBody>
      </p:sp>
      <p:sp>
        <p:nvSpPr>
          <p:cNvPr id="4" name="TextBox 3"/>
          <p:cNvSpPr txBox="1"/>
          <p:nvPr/>
        </p:nvSpPr>
        <p:spPr>
          <a:xfrm>
            <a:off x="785786" y="328612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▪这一类的题目还有很多很多，例子也数不胜数，这里就不再细讲了。</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191" y="642918"/>
            <a:ext cx="7358114" cy="523220"/>
          </a:xfrm>
          <a:prstGeom prst="rect">
            <a:avLst/>
          </a:prstGeom>
          <a:noFill/>
        </p:spPr>
        <p:txBody>
          <a:bodyPr wrap="square" rtlCol="0">
            <a:spAutoFit/>
          </a:bodyPr>
          <a:lstStyle/>
          <a:p>
            <a:r>
              <a:rPr lang="zh-CN" altLang="en-US" sz="2800" dirty="0" smtClean="0">
                <a:solidFill>
                  <a:schemeClr val="tx2"/>
                </a:solidFill>
              </a:rPr>
              <a:t>好题选讲</a:t>
            </a:r>
            <a:endParaRPr lang="zh-CN" altLang="en-US" sz="2800" dirty="0">
              <a:solidFill>
                <a:schemeClr val="tx2"/>
              </a:solidFill>
            </a:endParaRPr>
          </a:p>
        </p:txBody>
      </p:sp>
      <p:sp>
        <p:nvSpPr>
          <p:cNvPr id="5" name="TextBox 4"/>
          <p:cNvSpPr txBox="1"/>
          <p:nvPr/>
        </p:nvSpPr>
        <p:spPr>
          <a:xfrm>
            <a:off x="678629" y="178592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▪这部分就没有明确的一类方向了，主要目的是分享我最近遇到的一些我觉得比较好的题目。</a:t>
            </a:r>
            <a:endParaRPr lang="zh-CN" altLang="en-US" dirty="0" smtClean="0"/>
          </a:p>
        </p:txBody>
      </p:sp>
      <p:sp>
        <p:nvSpPr>
          <p:cNvPr id="6" name="TextBox 5"/>
          <p:cNvSpPr txBox="1"/>
          <p:nvPr/>
        </p:nvSpPr>
        <p:spPr>
          <a:xfrm>
            <a:off x="678629" y="307181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▪为了让大家轻松愉快地听到最后，特地夹杂了几道水题，能不能分辨出水或者不水也是很重要的能力。</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我绝对不是在拖时间绝对不是绝对不是</a:t>
            </a:r>
            <a:r>
              <a:rPr lang="en-US" altLang="zh-CN" dirty="0" smtClean="0">
                <a:solidFill>
                  <a:schemeClr val="tx1">
                    <a:lumMod val="95000"/>
                    <a:lumOff val="5000"/>
                  </a:schemeClr>
                </a:solidFill>
              </a:rPr>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2500298" y="4786322"/>
            <a:ext cx="2428892" cy="442183"/>
          </a:xfrm>
          <a:prstGeom prst="rect">
            <a:avLst/>
          </a:prstGeom>
          <a:noFill/>
          <a:ln w="9525">
            <a:noFill/>
            <a:miter lim="800000"/>
            <a:headEnd/>
            <a:tailEnd/>
          </a:ln>
          <a:effectLst/>
        </p:spPr>
      </p:pic>
      <p:sp>
        <p:nvSpPr>
          <p:cNvPr id="5" name="TextBox 4"/>
          <p:cNvSpPr txBox="1"/>
          <p:nvPr/>
        </p:nvSpPr>
        <p:spPr>
          <a:xfrm>
            <a:off x="714348" y="442913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▪我们先考虑前 </a:t>
            </a:r>
            <a:r>
              <a:rPr lang="en-US" altLang="zh-CN" dirty="0" smtClean="0">
                <a:solidFill>
                  <a:schemeClr val="tx1">
                    <a:lumMod val="95000"/>
                    <a:lumOff val="5000"/>
                  </a:schemeClr>
                </a:solidFill>
              </a:rPr>
              <a:t>S </a:t>
            </a:r>
            <a:r>
              <a:rPr lang="zh-CN" altLang="en-US" dirty="0" smtClean="0">
                <a:solidFill>
                  <a:schemeClr val="tx1">
                    <a:lumMod val="95000"/>
                    <a:lumOff val="5000"/>
                  </a:schemeClr>
                </a:solidFill>
              </a:rPr>
              <a:t>种物品，令 </a:t>
            </a:r>
            <a:r>
              <a:rPr lang="en-US" altLang="zh-CN" dirty="0" smtClean="0">
                <a:solidFill>
                  <a:schemeClr val="tx1">
                    <a:lumMod val="95000"/>
                    <a:lumOff val="5000"/>
                  </a:schemeClr>
                </a:solidFill>
              </a:rPr>
              <a:t>f[</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表示对于前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种物品，装的大小为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的方案数。转移即                                                </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，此处注意 </a:t>
            </a:r>
            <a:r>
              <a:rPr lang="en-US" altLang="zh-CN" dirty="0" smtClean="0">
                <a:solidFill>
                  <a:schemeClr val="tx1">
                    <a:lumMod val="95000"/>
                    <a:lumOff val="5000"/>
                  </a:schemeClr>
                </a:solidFill>
              </a:rPr>
              <a:t>k </a:t>
            </a:r>
            <a:r>
              <a:rPr lang="zh-CN" altLang="en-US" dirty="0" smtClean="0">
                <a:solidFill>
                  <a:schemeClr val="tx1">
                    <a:lumMod val="95000"/>
                    <a:lumOff val="5000"/>
                  </a:schemeClr>
                </a:solidFill>
              </a:rPr>
              <a:t>不能超过 </a:t>
            </a:r>
            <a:r>
              <a:rPr lang="en-US" altLang="zh-CN" dirty="0" err="1" smtClean="0">
                <a:solidFill>
                  <a:schemeClr val="tx1">
                    <a:lumMod val="95000"/>
                    <a:lumOff val="5000"/>
                  </a:schemeClr>
                </a:solidFill>
              </a:rPr>
              <a:t>i</a:t>
            </a:r>
            <a:r>
              <a:rPr lang="zh-CN" altLang="en-US" dirty="0" smtClean="0">
                <a:solidFill>
                  <a:schemeClr val="tx1">
                    <a:lumMod val="95000"/>
                    <a:lumOff val="5000"/>
                  </a:schemeClr>
                </a:solidFill>
              </a:rPr>
              <a:t>。</a:t>
            </a:r>
            <a:endParaRPr lang="zh-CN" altLang="en-US" dirty="0" smtClean="0"/>
          </a:p>
        </p:txBody>
      </p:sp>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4-1</a:t>
            </a:r>
            <a:endParaRPr lang="zh-CN" altLang="en-US" sz="3600" dirty="0">
              <a:solidFill>
                <a:schemeClr val="tx2"/>
              </a:solidFill>
              <a:latin typeface="+mj-lt"/>
            </a:endParaRPr>
          </a:p>
        </p:txBody>
      </p:sp>
      <p:sp>
        <p:nvSpPr>
          <p:cNvPr id="3" name="TextBox 2"/>
          <p:cNvSpPr txBox="1"/>
          <p:nvPr/>
        </p:nvSpPr>
        <p:spPr>
          <a:xfrm>
            <a:off x="723277" y="178592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题目：</a:t>
            </a:r>
            <a:r>
              <a:rPr lang="zh-CN" altLang="en-US" dirty="0" smtClean="0"/>
              <a:t>你有一个大小为 </a:t>
            </a:r>
            <a:r>
              <a:rPr lang="en-US" altLang="zh-CN" dirty="0" smtClean="0"/>
              <a:t>N </a:t>
            </a:r>
            <a:r>
              <a:rPr lang="zh-CN" altLang="en-US" dirty="0" smtClean="0"/>
              <a:t>的背包，你有 </a:t>
            </a:r>
            <a:r>
              <a:rPr lang="en-US" altLang="zh-CN" dirty="0" smtClean="0"/>
              <a:t>N </a:t>
            </a:r>
            <a:r>
              <a:rPr lang="zh-CN" altLang="en-US" dirty="0" smtClean="0"/>
              <a:t>种物品，第 </a:t>
            </a:r>
            <a:r>
              <a:rPr lang="en-US" altLang="zh-CN" dirty="0" smtClean="0"/>
              <a:t>i </a:t>
            </a:r>
            <a:r>
              <a:rPr lang="zh-CN" altLang="en-US" dirty="0" smtClean="0"/>
              <a:t>种物品的大小为 </a:t>
            </a:r>
            <a:r>
              <a:rPr lang="en-US" altLang="zh-CN" dirty="0" err="1" smtClean="0"/>
              <a:t>i</a:t>
            </a:r>
            <a:r>
              <a:rPr lang="zh-CN" altLang="en-US" dirty="0" smtClean="0"/>
              <a:t>，且有 </a:t>
            </a:r>
            <a:r>
              <a:rPr lang="en-US" altLang="zh-CN" dirty="0" err="1" smtClean="0"/>
              <a:t>i</a:t>
            </a:r>
            <a:r>
              <a:rPr lang="en-US" altLang="zh-CN" dirty="0" smtClean="0"/>
              <a:t> </a:t>
            </a:r>
            <a:r>
              <a:rPr lang="zh-CN" altLang="en-US" dirty="0" smtClean="0"/>
              <a:t>个，求装满这个背包的方案数有多少。两种方案不同当且仅当存在至少一个数 </a:t>
            </a:r>
            <a:r>
              <a:rPr lang="en-US" altLang="zh-CN" dirty="0" err="1" smtClean="0"/>
              <a:t>i</a:t>
            </a:r>
            <a:r>
              <a:rPr lang="en-US" altLang="zh-CN" dirty="0" smtClean="0"/>
              <a:t> </a:t>
            </a:r>
            <a:r>
              <a:rPr lang="zh-CN" altLang="en-US" dirty="0" smtClean="0"/>
              <a:t>满足第 </a:t>
            </a:r>
            <a:r>
              <a:rPr lang="en-US" altLang="zh-CN" dirty="0" err="1" smtClean="0"/>
              <a:t>i</a:t>
            </a:r>
            <a:r>
              <a:rPr lang="en-US" altLang="zh-CN" dirty="0" smtClean="0"/>
              <a:t> </a:t>
            </a:r>
            <a:r>
              <a:rPr lang="zh-CN" altLang="en-US" dirty="0" smtClean="0"/>
              <a:t>种物品使用的数量不同。答案对</a:t>
            </a:r>
            <a:r>
              <a:rPr lang="en-US" altLang="zh-CN" dirty="0" smtClean="0"/>
              <a:t>23333333</a:t>
            </a:r>
            <a:r>
              <a:rPr lang="zh-CN" altLang="en-US" dirty="0" smtClean="0"/>
              <a:t>取模。</a:t>
            </a:r>
            <a:endParaRPr lang="en-US" altLang="zh-CN" dirty="0" smtClean="0"/>
          </a:p>
          <a:p>
            <a:r>
              <a:rPr lang="en-US" altLang="zh-CN" dirty="0" smtClean="0"/>
              <a:t>1 &lt;= N &lt;= 100000					     ( 51nod 1597 )</a:t>
            </a:r>
            <a:endParaRPr lang="zh-CN" altLang="en-US" dirty="0" smtClean="0"/>
          </a:p>
        </p:txBody>
      </p:sp>
      <p:sp>
        <p:nvSpPr>
          <p:cNvPr id="4" name="TextBox 3"/>
          <p:cNvSpPr txBox="1"/>
          <p:nvPr/>
        </p:nvSpPr>
        <p:spPr>
          <a:xfrm>
            <a:off x="714348" y="342900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▪注意这道题有一个性质，令 </a:t>
            </a:r>
            <a:r>
              <a:rPr lang="en-US" altLang="zh-CN" dirty="0" smtClean="0">
                <a:solidFill>
                  <a:schemeClr val="tx1">
                    <a:lumMod val="95000"/>
                    <a:lumOff val="5000"/>
                  </a:schemeClr>
                </a:solidFill>
              </a:rPr>
              <a:t>S </a:t>
            </a:r>
            <a:r>
              <a:rPr lang="zh-CN" altLang="en-US" dirty="0" smtClean="0">
                <a:solidFill>
                  <a:schemeClr val="tx1">
                    <a:lumMod val="95000"/>
                    <a:lumOff val="5000"/>
                  </a:schemeClr>
                </a:solidFill>
              </a:rPr>
              <a:t>等于根号 </a:t>
            </a:r>
            <a:r>
              <a:rPr lang="en-US" altLang="zh-CN" dirty="0" smtClean="0">
                <a:solidFill>
                  <a:schemeClr val="tx1">
                    <a:lumMod val="95000"/>
                    <a:lumOff val="5000"/>
                  </a:schemeClr>
                </a:solidFill>
              </a:rPr>
              <a:t>N</a:t>
            </a:r>
            <a:r>
              <a:rPr lang="zh-CN" altLang="en-US" dirty="0" smtClean="0">
                <a:solidFill>
                  <a:schemeClr val="tx1">
                    <a:lumMod val="95000"/>
                    <a:lumOff val="5000"/>
                  </a:schemeClr>
                </a:solidFill>
              </a:rPr>
              <a:t>，那么第 </a:t>
            </a:r>
            <a:r>
              <a:rPr lang="en-US" altLang="zh-CN" dirty="0" smtClean="0">
                <a:solidFill>
                  <a:schemeClr val="tx1">
                    <a:lumMod val="95000"/>
                    <a:lumOff val="5000"/>
                  </a:schemeClr>
                </a:solidFill>
              </a:rPr>
              <a:t>S </a:t>
            </a:r>
            <a:r>
              <a:rPr lang="zh-CN" altLang="en-US" dirty="0" smtClean="0">
                <a:solidFill>
                  <a:schemeClr val="tx1">
                    <a:lumMod val="95000"/>
                    <a:lumOff val="5000"/>
                  </a:schemeClr>
                </a:solidFill>
              </a:rPr>
              <a:t>种以后的物品可以视为有无数种，因为在用完这个物品之前背包已经被装满。</a:t>
            </a:r>
            <a:endParaRPr lang="zh-CN" altLang="en-US" dirty="0" smtClean="0"/>
          </a:p>
        </p:txBody>
      </p:sp>
      <p:graphicFrame>
        <p:nvGraphicFramePr>
          <p:cNvPr id="7" name="对象 6"/>
          <p:cNvGraphicFramePr>
            <a:graphicFrameLocks/>
          </p:cNvGraphicFramePr>
          <p:nvPr/>
        </p:nvGraphicFramePr>
        <p:xfrm>
          <a:off x="4714876" y="1142984"/>
          <a:ext cx="6096000" cy="4064000"/>
        </p:xfrm>
        <a:graphic>
          <a:graphicData uri="http://schemas.openxmlformats.org/presentationml/2006/ole">
            <p:oleObj spid="_x0000_s1026" name="公式" r:id="rId4" imgW="0" imgH="0" progId="Equation.3">
              <p:embed/>
            </p:oleObj>
          </a:graphicData>
        </a:graphic>
      </p:graphicFrame>
      <p:sp>
        <p:nvSpPr>
          <p:cNvPr id="9" name="TextBox 8"/>
          <p:cNvSpPr txBox="1"/>
          <p:nvPr/>
        </p:nvSpPr>
        <p:spPr>
          <a:xfrm>
            <a:off x="723277" y="542926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▪用类似于前缀和的东西优化下转移即可。这一步复杂度为                        。</a:t>
            </a:r>
            <a:endParaRPr lang="zh-CN" altLang="en-US" dirty="0" smtClean="0"/>
          </a:p>
        </p:txBody>
      </p:sp>
      <p:pic>
        <p:nvPicPr>
          <p:cNvPr id="1030" name="Picture 6"/>
          <p:cNvPicPr>
            <a:picLocks noChangeAspect="1" noChangeArrowheads="1"/>
          </p:cNvPicPr>
          <p:nvPr/>
        </p:nvPicPr>
        <p:blipFill>
          <a:blip r:embed="rId5"/>
          <a:srcRect/>
          <a:stretch>
            <a:fillRect/>
          </a:stretch>
        </p:blipFill>
        <p:spPr bwMode="auto">
          <a:xfrm>
            <a:off x="6715140" y="5357826"/>
            <a:ext cx="1214446" cy="4703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1000"/>
                                        <p:tgtEl>
                                          <p:spTgt spid="1027"/>
                                        </p:tgtEl>
                                      </p:cBhvr>
                                    </p:animEffect>
                                    <p:anim calcmode="lin" valueType="num">
                                      <p:cBhvr>
                                        <p:cTn id="27" dur="1000" fill="hold"/>
                                        <p:tgtEl>
                                          <p:spTgt spid="1027"/>
                                        </p:tgtEl>
                                        <p:attrNameLst>
                                          <p:attrName>ppt_x</p:attrName>
                                        </p:attrNameLst>
                                      </p:cBhvr>
                                      <p:tavLst>
                                        <p:tav tm="0">
                                          <p:val>
                                            <p:strVal val="#ppt_x"/>
                                          </p:val>
                                        </p:tav>
                                        <p:tav tm="100000">
                                          <p:val>
                                            <p:strVal val="#ppt_x"/>
                                          </p:val>
                                        </p:tav>
                                      </p:tavLst>
                                    </p:anim>
                                    <p:anim calcmode="lin" valueType="num">
                                      <p:cBhvr>
                                        <p:cTn id="28"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1000"/>
                                        <p:tgtEl>
                                          <p:spTgt spid="1030"/>
                                        </p:tgtEl>
                                      </p:cBhvr>
                                    </p:animEffect>
                                    <p:anim calcmode="lin" valueType="num">
                                      <p:cBhvr>
                                        <p:cTn id="39" dur="1000" fill="hold"/>
                                        <p:tgtEl>
                                          <p:spTgt spid="1030"/>
                                        </p:tgtEl>
                                        <p:attrNameLst>
                                          <p:attrName>ppt_x</p:attrName>
                                        </p:attrNameLst>
                                      </p:cBhvr>
                                      <p:tavLst>
                                        <p:tav tm="0">
                                          <p:val>
                                            <p:strVal val="#ppt_x"/>
                                          </p:val>
                                        </p:tav>
                                        <p:tav tm="100000">
                                          <p:val>
                                            <p:strVal val="#ppt_x"/>
                                          </p:val>
                                        </p:tav>
                                      </p:tavLst>
                                    </p:anim>
                                    <p:anim calcmode="lin" valueType="num">
                                      <p:cBhvr>
                                        <p:cTn id="40"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4-1</a:t>
            </a:r>
            <a:endParaRPr lang="zh-CN" altLang="en-US" sz="3600" dirty="0">
              <a:solidFill>
                <a:schemeClr val="tx2"/>
              </a:solidFill>
              <a:latin typeface="+mj-lt"/>
            </a:endParaRPr>
          </a:p>
        </p:txBody>
      </p:sp>
      <p:sp>
        <p:nvSpPr>
          <p:cNvPr id="3" name="TextBox 2"/>
          <p:cNvSpPr txBox="1"/>
          <p:nvPr/>
        </p:nvSpPr>
        <p:spPr>
          <a:xfrm>
            <a:off x="714348" y="2000240"/>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▪再考虑第 </a:t>
            </a:r>
            <a:r>
              <a:rPr lang="en-US" altLang="zh-CN" dirty="0" smtClean="0">
                <a:solidFill>
                  <a:schemeClr val="tx1">
                    <a:lumMod val="95000"/>
                    <a:lumOff val="5000"/>
                  </a:schemeClr>
                </a:solidFill>
              </a:rPr>
              <a:t>S+1 </a:t>
            </a:r>
            <a:r>
              <a:rPr lang="zh-CN" altLang="en-US" dirty="0" smtClean="0">
                <a:solidFill>
                  <a:schemeClr val="tx1">
                    <a:lumMod val="95000"/>
                    <a:lumOff val="5000"/>
                  </a:schemeClr>
                </a:solidFill>
              </a:rPr>
              <a:t>种到</a:t>
            </a:r>
            <a:r>
              <a:rPr lang="zh-CN" altLang="en-US" dirty="0" smtClean="0"/>
              <a:t>第 </a:t>
            </a:r>
            <a:r>
              <a:rPr lang="en-US" dirty="0" smtClean="0"/>
              <a:t>N </a:t>
            </a:r>
            <a:r>
              <a:rPr lang="zh-CN" altLang="en-US" dirty="0" smtClean="0"/>
              <a:t>种物品，这一部分的性质是最多只能装入 </a:t>
            </a:r>
            <a:r>
              <a:rPr lang="en-US" dirty="0" smtClean="0"/>
              <a:t>N/S </a:t>
            </a:r>
            <a:r>
              <a:rPr lang="zh-CN" altLang="en-US" dirty="0" smtClean="0"/>
              <a:t>个物品，即只能装入不超过根号 </a:t>
            </a:r>
            <a:r>
              <a:rPr lang="en-US" dirty="0" smtClean="0"/>
              <a:t>N </a:t>
            </a:r>
            <a:r>
              <a:rPr lang="zh-CN" altLang="en-US" dirty="0" smtClean="0"/>
              <a:t>个物品。</a:t>
            </a:r>
          </a:p>
        </p:txBody>
      </p:sp>
      <p:sp>
        <p:nvSpPr>
          <p:cNvPr id="4" name="TextBox 3"/>
          <p:cNvSpPr txBox="1"/>
          <p:nvPr/>
        </p:nvSpPr>
        <p:spPr>
          <a:xfrm>
            <a:off x="714348" y="2928934"/>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▪令</a:t>
            </a:r>
            <a:r>
              <a:rPr lang="zh-CN" altLang="en-US" dirty="0" smtClean="0"/>
              <a:t> </a:t>
            </a:r>
            <a:r>
              <a:rPr lang="en-US" altLang="zh-CN" dirty="0" smtClean="0"/>
              <a:t>g[</a:t>
            </a:r>
            <a:r>
              <a:rPr lang="en-US" altLang="zh-CN" dirty="0" err="1" smtClean="0"/>
              <a:t>i</a:t>
            </a:r>
            <a:r>
              <a:rPr lang="en-US" altLang="zh-CN" dirty="0" smtClean="0"/>
              <a:t>][j] </a:t>
            </a:r>
            <a:r>
              <a:rPr lang="zh-CN" altLang="en-US" dirty="0" smtClean="0"/>
              <a:t>表示装了 </a:t>
            </a:r>
            <a:r>
              <a:rPr lang="en-US" altLang="zh-CN" dirty="0" err="1" smtClean="0"/>
              <a:t>i</a:t>
            </a:r>
            <a:r>
              <a:rPr lang="en-US" altLang="zh-CN" dirty="0" smtClean="0"/>
              <a:t> </a:t>
            </a:r>
            <a:r>
              <a:rPr lang="zh-CN" altLang="en-US" dirty="0" smtClean="0"/>
              <a:t>个物品进去，装的大小和为 </a:t>
            </a:r>
            <a:r>
              <a:rPr lang="en-US" altLang="zh-CN" dirty="0" smtClean="0"/>
              <a:t>j </a:t>
            </a:r>
            <a:r>
              <a:rPr lang="zh-CN" altLang="en-US" dirty="0" smtClean="0"/>
              <a:t>的方案数。思考一下转移，我们假设 </a:t>
            </a:r>
            <a:r>
              <a:rPr lang="en-US" altLang="zh-CN" dirty="0" smtClean="0"/>
              <a:t>g[</a:t>
            </a:r>
            <a:r>
              <a:rPr lang="en-US" altLang="zh-CN" dirty="0" err="1" smtClean="0"/>
              <a:t>i</a:t>
            </a:r>
            <a:r>
              <a:rPr lang="en-US" altLang="zh-CN" dirty="0" smtClean="0"/>
              <a:t>][] </a:t>
            </a:r>
            <a:r>
              <a:rPr lang="zh-CN" altLang="en-US" dirty="0" smtClean="0"/>
              <a:t>已经处理完毕，那么现在先用 </a:t>
            </a:r>
            <a:r>
              <a:rPr lang="en-US" altLang="zh-CN" dirty="0" smtClean="0"/>
              <a:t>g[</a:t>
            </a:r>
            <a:r>
              <a:rPr lang="en-US" altLang="zh-CN" dirty="0" err="1" smtClean="0"/>
              <a:t>i</a:t>
            </a:r>
            <a:r>
              <a:rPr lang="en-US" altLang="zh-CN" dirty="0" smtClean="0"/>
              <a:t>][j] </a:t>
            </a:r>
            <a:r>
              <a:rPr lang="zh-CN" altLang="en-US" dirty="0" smtClean="0"/>
              <a:t>转移到 </a:t>
            </a:r>
            <a:r>
              <a:rPr lang="en-US" altLang="zh-CN" dirty="0" smtClean="0"/>
              <a:t>g[i+1][j+S+1]</a:t>
            </a:r>
            <a:r>
              <a:rPr lang="zh-CN" altLang="en-US" dirty="0" smtClean="0"/>
              <a:t>，表示将大小为 </a:t>
            </a:r>
            <a:r>
              <a:rPr lang="en-US" altLang="zh-CN" dirty="0" smtClean="0"/>
              <a:t>S+1 </a:t>
            </a:r>
            <a:r>
              <a:rPr lang="zh-CN" altLang="en-US" dirty="0" smtClean="0"/>
              <a:t>的物品放入。</a:t>
            </a:r>
            <a:endParaRPr lang="en-US" altLang="zh-CN" dirty="0" smtClean="0"/>
          </a:p>
        </p:txBody>
      </p:sp>
      <p:sp>
        <p:nvSpPr>
          <p:cNvPr id="6" name="TextBox 5"/>
          <p:cNvSpPr txBox="1"/>
          <p:nvPr/>
        </p:nvSpPr>
        <p:spPr>
          <a:xfrm>
            <a:off x="714348" y="407194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此时</a:t>
            </a:r>
            <a:r>
              <a:rPr lang="en-US" altLang="zh-CN" dirty="0" smtClean="0"/>
              <a:t> g[i+1][j] </a:t>
            </a:r>
            <a:r>
              <a:rPr lang="zh-CN" altLang="en-US" dirty="0" smtClean="0"/>
              <a:t>只含有最小物品为 </a:t>
            </a:r>
            <a:r>
              <a:rPr lang="en-US" altLang="zh-CN" dirty="0" smtClean="0"/>
              <a:t>S+1 </a:t>
            </a:r>
            <a:r>
              <a:rPr lang="zh-CN" altLang="en-US" dirty="0" smtClean="0"/>
              <a:t>的方案，所以再用 </a:t>
            </a:r>
            <a:r>
              <a:rPr lang="en-US" altLang="zh-CN" dirty="0" smtClean="0"/>
              <a:t>g[i+1][j] </a:t>
            </a:r>
            <a:r>
              <a:rPr lang="zh-CN" altLang="en-US" dirty="0" smtClean="0"/>
              <a:t>转移到 </a:t>
            </a:r>
            <a:r>
              <a:rPr lang="en-US" altLang="zh-CN" dirty="0" smtClean="0"/>
              <a:t>g[i+1][j+i+1]</a:t>
            </a:r>
            <a:r>
              <a:rPr lang="zh-CN" altLang="en-US" dirty="0" smtClean="0"/>
              <a:t>，相当于将 </a:t>
            </a:r>
            <a:r>
              <a:rPr lang="en-US" altLang="zh-CN" dirty="0" smtClean="0"/>
              <a:t>i+1 </a:t>
            </a:r>
            <a:r>
              <a:rPr lang="zh-CN" altLang="en-US" dirty="0" smtClean="0"/>
              <a:t>个物品全部变大 </a:t>
            </a:r>
            <a:r>
              <a:rPr lang="en-US" altLang="zh-CN" dirty="0" smtClean="0"/>
              <a:t>1</a:t>
            </a:r>
            <a:r>
              <a:rPr lang="zh-CN" altLang="en-US" dirty="0" smtClean="0"/>
              <a:t>，注意此时 </a:t>
            </a:r>
            <a:r>
              <a:rPr lang="en-US" altLang="zh-CN" dirty="0" smtClean="0"/>
              <a:t>j </a:t>
            </a:r>
            <a:r>
              <a:rPr lang="zh-CN" altLang="en-US" dirty="0" smtClean="0"/>
              <a:t>是从小到大枚举，这样 </a:t>
            </a:r>
            <a:r>
              <a:rPr lang="en-US" altLang="zh-CN" dirty="0" smtClean="0"/>
              <a:t>g[</a:t>
            </a:r>
            <a:r>
              <a:rPr lang="en-US" altLang="zh-CN" dirty="0" err="1" smtClean="0"/>
              <a:t>i</a:t>
            </a:r>
            <a:r>
              <a:rPr lang="en-US" altLang="zh-CN" dirty="0" smtClean="0"/>
              <a:t>][j] </a:t>
            </a:r>
            <a:r>
              <a:rPr lang="zh-CN" altLang="en-US" dirty="0" smtClean="0"/>
              <a:t>的最小物品就可以是任意大小了。</a:t>
            </a:r>
            <a:endParaRPr lang="en-US" altLang="zh-CN" dirty="0" smtClean="0"/>
          </a:p>
        </p:txBody>
      </p:sp>
      <p:sp>
        <p:nvSpPr>
          <p:cNvPr id="7" name="TextBox 6"/>
          <p:cNvSpPr txBox="1"/>
          <p:nvPr/>
        </p:nvSpPr>
        <p:spPr>
          <a:xfrm>
            <a:off x="714348" y="514351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▪这一步复杂度同样是                          ，于是总复杂度为                        。 </a:t>
            </a:r>
            <a:endParaRPr lang="zh-CN" altLang="en-US" dirty="0" smtClean="0"/>
          </a:p>
        </p:txBody>
      </p:sp>
      <p:pic>
        <p:nvPicPr>
          <p:cNvPr id="8" name="Picture 6"/>
          <p:cNvPicPr>
            <a:picLocks noChangeAspect="1" noChangeArrowheads="1"/>
          </p:cNvPicPr>
          <p:nvPr/>
        </p:nvPicPr>
        <p:blipFill>
          <a:blip r:embed="rId2"/>
          <a:srcRect/>
          <a:stretch>
            <a:fillRect/>
          </a:stretch>
        </p:blipFill>
        <p:spPr bwMode="auto">
          <a:xfrm>
            <a:off x="3071802" y="5072074"/>
            <a:ext cx="1214446" cy="470384"/>
          </a:xfrm>
          <a:prstGeom prst="rect">
            <a:avLst/>
          </a:prstGeom>
          <a:noFill/>
          <a:ln w="9525">
            <a:noFill/>
            <a:miter lim="800000"/>
            <a:headEnd/>
            <a:tailEnd/>
          </a:ln>
          <a:effectLst/>
        </p:spPr>
      </p:pic>
      <p:pic>
        <p:nvPicPr>
          <p:cNvPr id="9" name="Picture 6"/>
          <p:cNvPicPr>
            <a:picLocks noChangeAspect="1" noChangeArrowheads="1"/>
          </p:cNvPicPr>
          <p:nvPr/>
        </p:nvPicPr>
        <p:blipFill>
          <a:blip r:embed="rId2"/>
          <a:srcRect/>
          <a:stretch>
            <a:fillRect/>
          </a:stretch>
        </p:blipFill>
        <p:spPr bwMode="auto">
          <a:xfrm>
            <a:off x="6215074" y="5072074"/>
            <a:ext cx="1214446" cy="4703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7554" y="714356"/>
            <a:ext cx="7358114" cy="769441"/>
          </a:xfrm>
          <a:prstGeom prst="rect">
            <a:avLst/>
          </a:prstGeom>
          <a:noFill/>
        </p:spPr>
        <p:txBody>
          <a:bodyPr wrap="square" rtlCol="0">
            <a:spAutoFit/>
          </a:bodyPr>
          <a:lstStyle/>
          <a:p>
            <a:r>
              <a:rPr lang="zh-CN" altLang="en-US" sz="4400" dirty="0" smtClean="0">
                <a:solidFill>
                  <a:schemeClr val="tx2"/>
                </a:solidFill>
              </a:rPr>
              <a:t>目录</a:t>
            </a:r>
            <a:endParaRPr lang="zh-CN" altLang="en-US" dirty="0">
              <a:solidFill>
                <a:schemeClr val="tx2"/>
              </a:solidFill>
            </a:endParaRPr>
          </a:p>
        </p:txBody>
      </p:sp>
      <p:sp>
        <p:nvSpPr>
          <p:cNvPr id="3" name="TextBox 2"/>
          <p:cNvSpPr txBox="1"/>
          <p:nvPr/>
        </p:nvSpPr>
        <p:spPr>
          <a:xfrm>
            <a:off x="517893" y="1928802"/>
            <a:ext cx="7358114" cy="461665"/>
          </a:xfrm>
          <a:prstGeom prst="rect">
            <a:avLst/>
          </a:prstGeom>
          <a:noFill/>
        </p:spPr>
        <p:txBody>
          <a:bodyPr wrap="square" rtlCol="0">
            <a:spAutoFit/>
          </a:bodyPr>
          <a:lstStyle/>
          <a:p>
            <a:r>
              <a:rPr lang="zh-CN" altLang="en-US" sz="2400" dirty="0" smtClean="0">
                <a:solidFill>
                  <a:schemeClr val="tx1">
                    <a:lumMod val="95000"/>
                    <a:lumOff val="5000"/>
                  </a:schemeClr>
                </a:solidFill>
              </a:rPr>
              <a:t>▪基于未来状态的动态规划</a:t>
            </a:r>
            <a:endParaRPr lang="zh-CN" altLang="en-US" sz="2400" dirty="0">
              <a:solidFill>
                <a:schemeClr val="tx1">
                  <a:lumMod val="95000"/>
                  <a:lumOff val="5000"/>
                </a:schemeClr>
              </a:solidFill>
            </a:endParaRPr>
          </a:p>
        </p:txBody>
      </p:sp>
      <p:sp>
        <p:nvSpPr>
          <p:cNvPr id="5" name="TextBox 4"/>
          <p:cNvSpPr txBox="1"/>
          <p:nvPr/>
        </p:nvSpPr>
        <p:spPr>
          <a:xfrm>
            <a:off x="517893" y="2714620"/>
            <a:ext cx="7358114" cy="461665"/>
          </a:xfrm>
          <a:prstGeom prst="rect">
            <a:avLst/>
          </a:prstGeom>
          <a:noFill/>
        </p:spPr>
        <p:txBody>
          <a:bodyPr wrap="square" rtlCol="0">
            <a:spAutoFit/>
          </a:bodyPr>
          <a:lstStyle/>
          <a:p>
            <a:r>
              <a:rPr lang="zh-CN" altLang="en-US" sz="2400" dirty="0" smtClean="0">
                <a:solidFill>
                  <a:schemeClr val="tx1">
                    <a:lumMod val="95000"/>
                    <a:lumOff val="5000"/>
                  </a:schemeClr>
                </a:solidFill>
              </a:rPr>
              <a:t>▪有关猜数的问题</a:t>
            </a:r>
            <a:endParaRPr lang="zh-CN" altLang="en-US" sz="2400" dirty="0">
              <a:solidFill>
                <a:schemeClr val="tx1">
                  <a:lumMod val="95000"/>
                  <a:lumOff val="5000"/>
                </a:schemeClr>
              </a:solidFill>
            </a:endParaRPr>
          </a:p>
        </p:txBody>
      </p:sp>
      <p:sp>
        <p:nvSpPr>
          <p:cNvPr id="6" name="TextBox 5"/>
          <p:cNvSpPr txBox="1"/>
          <p:nvPr/>
        </p:nvSpPr>
        <p:spPr>
          <a:xfrm>
            <a:off x="517893" y="3571876"/>
            <a:ext cx="7358114" cy="461665"/>
          </a:xfrm>
          <a:prstGeom prst="rect">
            <a:avLst/>
          </a:prstGeom>
          <a:noFill/>
        </p:spPr>
        <p:txBody>
          <a:bodyPr wrap="square" rtlCol="0">
            <a:spAutoFit/>
          </a:bodyPr>
          <a:lstStyle/>
          <a:p>
            <a:r>
              <a:rPr lang="zh-CN" altLang="en-US" sz="2400" dirty="0" smtClean="0">
                <a:solidFill>
                  <a:schemeClr val="tx1">
                    <a:lumMod val="95000"/>
                    <a:lumOff val="5000"/>
                  </a:schemeClr>
                </a:solidFill>
              </a:rPr>
              <a:t>▪与其他算法或数据结构融合的动态规划</a:t>
            </a:r>
            <a:endParaRPr lang="zh-CN" altLang="en-US" sz="2400" dirty="0">
              <a:solidFill>
                <a:schemeClr val="tx1">
                  <a:lumMod val="95000"/>
                  <a:lumOff val="5000"/>
                </a:schemeClr>
              </a:solidFill>
            </a:endParaRPr>
          </a:p>
        </p:txBody>
      </p:sp>
      <p:sp>
        <p:nvSpPr>
          <p:cNvPr id="7" name="TextBox 6"/>
          <p:cNvSpPr txBox="1"/>
          <p:nvPr/>
        </p:nvSpPr>
        <p:spPr>
          <a:xfrm>
            <a:off x="517893" y="4500570"/>
            <a:ext cx="7358114" cy="461665"/>
          </a:xfrm>
          <a:prstGeom prst="rect">
            <a:avLst/>
          </a:prstGeom>
          <a:noFill/>
        </p:spPr>
        <p:txBody>
          <a:bodyPr wrap="square" rtlCol="0">
            <a:spAutoFit/>
          </a:bodyPr>
          <a:lstStyle/>
          <a:p>
            <a:r>
              <a:rPr lang="zh-CN" altLang="en-US" sz="2400" dirty="0" smtClean="0">
                <a:solidFill>
                  <a:schemeClr val="tx1">
                    <a:lumMod val="95000"/>
                    <a:lumOff val="5000"/>
                  </a:schemeClr>
                </a:solidFill>
              </a:rPr>
              <a:t>▪好题选讲</a:t>
            </a:r>
            <a:endParaRPr lang="zh-CN" altLang="en-US" sz="2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smtClean="0">
                <a:solidFill>
                  <a:schemeClr val="tx2"/>
                </a:solidFill>
                <a:latin typeface="+mj-lt"/>
              </a:rPr>
              <a:t>Problem 4-2</a:t>
            </a:r>
            <a:endParaRPr lang="zh-CN" altLang="en-US" sz="3600" dirty="0">
              <a:solidFill>
                <a:schemeClr val="tx2"/>
              </a:solidFill>
              <a:latin typeface="+mj-lt"/>
            </a:endParaRPr>
          </a:p>
        </p:txBody>
      </p:sp>
      <p:sp>
        <p:nvSpPr>
          <p:cNvPr id="4" name="TextBox 3"/>
          <p:cNvSpPr txBox="1"/>
          <p:nvPr/>
        </p:nvSpPr>
        <p:spPr>
          <a:xfrm>
            <a:off x="785786" y="1785926"/>
            <a:ext cx="7358114" cy="923330"/>
          </a:xfrm>
          <a:prstGeom prst="rect">
            <a:avLst/>
          </a:prstGeom>
          <a:noFill/>
        </p:spPr>
        <p:txBody>
          <a:bodyPr wrap="square" rtlCol="0">
            <a:spAutoFit/>
          </a:bodyPr>
          <a:lstStyle/>
          <a:p>
            <a:r>
              <a:rPr lang="zh-CN" altLang="en-US" dirty="0" smtClean="0"/>
              <a:t>题意 </a:t>
            </a:r>
            <a:r>
              <a:rPr lang="en-US" altLang="zh-CN" dirty="0" smtClean="0"/>
              <a:t>: </a:t>
            </a:r>
            <a:r>
              <a:rPr lang="zh-CN" altLang="en-US" dirty="0" smtClean="0"/>
              <a:t>一次考试共有</a:t>
            </a:r>
            <a:r>
              <a:rPr lang="en-US" altLang="zh-CN" dirty="0" smtClean="0"/>
              <a:t>n</a:t>
            </a:r>
            <a:r>
              <a:rPr lang="zh-CN" altLang="en-US" dirty="0" smtClean="0"/>
              <a:t>个人参加，第</a:t>
            </a:r>
            <a:r>
              <a:rPr lang="en-US" altLang="zh-CN" dirty="0" err="1" smtClean="0"/>
              <a:t>i</a:t>
            </a:r>
            <a:r>
              <a:rPr lang="zh-CN" altLang="en-US" dirty="0" smtClean="0"/>
              <a:t>个人说：“有</a:t>
            </a:r>
            <a:r>
              <a:rPr lang="en-US" altLang="zh-CN" dirty="0" err="1" smtClean="0"/>
              <a:t>ai</a:t>
            </a:r>
            <a:r>
              <a:rPr lang="zh-CN" altLang="en-US" dirty="0" smtClean="0"/>
              <a:t>个人分数比我高，</a:t>
            </a:r>
            <a:r>
              <a:rPr lang="en-US" altLang="zh-CN" dirty="0" smtClean="0"/>
              <a:t>bi</a:t>
            </a:r>
            <a:r>
              <a:rPr lang="zh-CN" altLang="en-US" dirty="0" smtClean="0"/>
              <a:t>个人分数比我低。”</a:t>
            </a:r>
            <a:r>
              <a:rPr lang="en-US" altLang="zh-CN" dirty="0" smtClean="0"/>
              <a:t> (</a:t>
            </a:r>
            <a:r>
              <a:rPr lang="zh-CN" altLang="en-US" dirty="0" smtClean="0"/>
              <a:t>可能有相同的分数</a:t>
            </a:r>
            <a:r>
              <a:rPr lang="en-US" altLang="zh-CN" dirty="0" smtClean="0"/>
              <a:t>)  </a:t>
            </a:r>
            <a:r>
              <a:rPr lang="zh-CN" altLang="en-US" dirty="0" smtClean="0"/>
              <a:t>问最少有几个人没有说真话</a:t>
            </a:r>
            <a:r>
              <a:rPr lang="en-US" altLang="zh-CN" dirty="0" smtClean="0"/>
              <a:t>  </a:t>
            </a:r>
          </a:p>
          <a:p>
            <a:r>
              <a:rPr lang="en-US" altLang="zh-CN" dirty="0" smtClean="0"/>
              <a:t>n&lt;=100000					     ( BZOJ 2298 )</a:t>
            </a:r>
            <a:endParaRPr lang="en-US" altLang="zh-CN" dirty="0"/>
          </a:p>
        </p:txBody>
      </p:sp>
      <p:sp>
        <p:nvSpPr>
          <p:cNvPr id="5" name="TextBox 4"/>
          <p:cNvSpPr txBox="1"/>
          <p:nvPr/>
        </p:nvSpPr>
        <p:spPr>
          <a:xfrm>
            <a:off x="785786" y="314324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▪每个人说的话的意思即他的排名是在区间 </a:t>
            </a:r>
            <a:r>
              <a:rPr lang="en-US" dirty="0" smtClean="0"/>
              <a:t>[bi+1,n-ai] </a:t>
            </a:r>
            <a:r>
              <a:rPr lang="zh-CN" altLang="en-US" dirty="0" smtClean="0"/>
              <a:t>内。</a:t>
            </a:r>
          </a:p>
        </p:txBody>
      </p:sp>
      <p:sp>
        <p:nvSpPr>
          <p:cNvPr id="6" name="TextBox 5"/>
          <p:cNvSpPr txBox="1"/>
          <p:nvPr/>
        </p:nvSpPr>
        <p:spPr>
          <a:xfrm>
            <a:off x="785786" y="385762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▪于是令每个区间的权值为</a:t>
            </a:r>
            <a:r>
              <a:rPr lang="zh-CN" altLang="en-US" dirty="0" smtClean="0"/>
              <a:t>说这个区间的人数与这个区间长度的较小值。问题转化为给出一些有权值的区间，选取不相交的一些区间使得权值和最大。</a:t>
            </a:r>
          </a:p>
        </p:txBody>
      </p:sp>
      <p:sp>
        <p:nvSpPr>
          <p:cNvPr id="7" name="TextBox 6"/>
          <p:cNvSpPr txBox="1"/>
          <p:nvPr/>
        </p:nvSpPr>
        <p:spPr>
          <a:xfrm>
            <a:off x="785786" y="507207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▪直接 </a:t>
            </a:r>
            <a:r>
              <a:rPr lang="en-US" altLang="zh-CN" dirty="0" smtClean="0">
                <a:solidFill>
                  <a:schemeClr val="tx1">
                    <a:lumMod val="95000"/>
                    <a:lumOff val="5000"/>
                  </a:schemeClr>
                </a:solidFill>
              </a:rPr>
              <a:t>DP </a:t>
            </a:r>
            <a:r>
              <a:rPr lang="zh-CN" altLang="en-US" dirty="0" smtClean="0">
                <a:solidFill>
                  <a:schemeClr val="tx1">
                    <a:lumMod val="95000"/>
                    <a:lumOff val="5000"/>
                  </a:schemeClr>
                </a:solidFill>
              </a:rPr>
              <a:t>即可。</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4-3</a:t>
            </a:r>
            <a:endParaRPr lang="zh-CN" altLang="en-US" sz="3600" dirty="0">
              <a:solidFill>
                <a:schemeClr val="tx2"/>
              </a:solidFill>
              <a:latin typeface="+mj-lt"/>
            </a:endParaRPr>
          </a:p>
        </p:txBody>
      </p:sp>
      <p:sp>
        <p:nvSpPr>
          <p:cNvPr id="3" name="TextBox 2"/>
          <p:cNvSpPr txBox="1"/>
          <p:nvPr/>
        </p:nvSpPr>
        <p:spPr>
          <a:xfrm>
            <a:off x="642910" y="1643050"/>
            <a:ext cx="7358114" cy="1477328"/>
          </a:xfrm>
          <a:prstGeom prst="rect">
            <a:avLst/>
          </a:prstGeom>
          <a:noFill/>
        </p:spPr>
        <p:txBody>
          <a:bodyPr wrap="square" rtlCol="0">
            <a:spAutoFit/>
          </a:bodyPr>
          <a:lstStyle/>
          <a:p>
            <a:r>
              <a:rPr lang="zh-CN" altLang="en-US" dirty="0" smtClean="0"/>
              <a:t>题目：给出两个长度为 </a:t>
            </a:r>
            <a:r>
              <a:rPr lang="en-US" altLang="zh-CN" dirty="0" smtClean="0"/>
              <a:t>N </a:t>
            </a:r>
            <a:r>
              <a:rPr lang="zh-CN" altLang="en-US" dirty="0" smtClean="0"/>
              <a:t>的</a:t>
            </a:r>
            <a:r>
              <a:rPr lang="en-US" altLang="zh-CN" dirty="0" smtClean="0"/>
              <a:t>01</a:t>
            </a:r>
            <a:r>
              <a:rPr lang="zh-CN" altLang="en-US" dirty="0" smtClean="0"/>
              <a:t>序列，现在你要对第一个序列进行 </a:t>
            </a:r>
            <a:r>
              <a:rPr lang="en-US" altLang="zh-CN" dirty="0" smtClean="0"/>
              <a:t>M </a:t>
            </a:r>
            <a:r>
              <a:rPr lang="zh-CN" altLang="en-US" dirty="0" smtClean="0"/>
              <a:t>次操作，操作为选择不同的三个位置使其异或 </a:t>
            </a:r>
            <a:r>
              <a:rPr lang="en-US" altLang="zh-CN" dirty="0" smtClean="0"/>
              <a:t>1</a:t>
            </a:r>
            <a:r>
              <a:rPr lang="zh-CN" altLang="en-US" dirty="0" smtClean="0"/>
              <a:t>，同一操作只能做一次，问使得最后其与第二个序列相同的方案数 </a:t>
            </a:r>
            <a:r>
              <a:rPr lang="en-US" altLang="zh-CN" dirty="0" smtClean="0"/>
              <a:t>(</a:t>
            </a:r>
            <a:r>
              <a:rPr lang="zh-CN" altLang="en-US" dirty="0" smtClean="0"/>
              <a:t>操作相同顺序不同算一个方案</a:t>
            </a:r>
            <a:r>
              <a:rPr lang="en-US" altLang="zh-CN" dirty="0" smtClean="0"/>
              <a:t>)</a:t>
            </a:r>
            <a:r>
              <a:rPr lang="zh-CN" altLang="en-US" dirty="0" smtClean="0"/>
              <a:t>。</a:t>
            </a:r>
          </a:p>
          <a:p>
            <a:r>
              <a:rPr lang="en-US" altLang="zh-CN" dirty="0" smtClean="0"/>
              <a:t>N &lt;= 1000 ,  M &lt;= 1000				         ( POJ 3718 )</a:t>
            </a:r>
          </a:p>
        </p:txBody>
      </p:sp>
      <p:sp>
        <p:nvSpPr>
          <p:cNvPr id="4" name="TextBox 3"/>
          <p:cNvSpPr txBox="1"/>
          <p:nvPr/>
        </p:nvSpPr>
        <p:spPr>
          <a:xfrm>
            <a:off x="714348" y="357187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▪首先将这两个序列按位异或一下，</a:t>
            </a:r>
            <a:r>
              <a:rPr lang="zh-CN" altLang="en-US" dirty="0" smtClean="0"/>
              <a:t>得到一个新的序列 </a:t>
            </a:r>
            <a:r>
              <a:rPr lang="en-US" altLang="zh-CN" dirty="0" smtClean="0"/>
              <a:t>S </a:t>
            </a:r>
            <a:r>
              <a:rPr lang="zh-CN" altLang="en-US" dirty="0" smtClean="0"/>
              <a:t>，现在相当于要求将初始全是零的序列做 </a:t>
            </a:r>
            <a:r>
              <a:rPr lang="en-US" altLang="zh-CN" dirty="0" smtClean="0"/>
              <a:t>M </a:t>
            </a:r>
            <a:r>
              <a:rPr lang="zh-CN" altLang="en-US" dirty="0" smtClean="0"/>
              <a:t>次不重复的操作，使得其变成 </a:t>
            </a:r>
            <a:r>
              <a:rPr lang="en-US" altLang="zh-CN" dirty="0" smtClean="0"/>
              <a:t>S </a:t>
            </a:r>
            <a:r>
              <a:rPr lang="zh-CN" altLang="en-US" dirty="0" smtClean="0"/>
              <a:t>的方案数。</a:t>
            </a:r>
          </a:p>
        </p:txBody>
      </p:sp>
      <p:sp>
        <p:nvSpPr>
          <p:cNvPr id="5" name="TextBox 4"/>
          <p:cNvSpPr txBox="1"/>
          <p:nvPr/>
        </p:nvSpPr>
        <p:spPr>
          <a:xfrm>
            <a:off x="714348" y="4429132"/>
            <a:ext cx="7358114" cy="1754326"/>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令 </a:t>
            </a:r>
            <a:r>
              <a:rPr lang="en-US" altLang="zh-CN" dirty="0" smtClean="0"/>
              <a:t>S </a:t>
            </a:r>
            <a:r>
              <a:rPr lang="zh-CN" altLang="en-US" dirty="0" smtClean="0"/>
              <a:t>中有 </a:t>
            </a:r>
            <a:r>
              <a:rPr lang="en-US" altLang="zh-CN" dirty="0" smtClean="0"/>
              <a:t>t </a:t>
            </a:r>
            <a:r>
              <a:rPr lang="zh-CN" altLang="en-US" dirty="0" smtClean="0"/>
              <a:t>个 </a:t>
            </a:r>
            <a:r>
              <a:rPr lang="en-US" altLang="zh-CN" dirty="0" smtClean="0"/>
              <a:t>1 </a:t>
            </a:r>
            <a:r>
              <a:rPr lang="zh-CN" altLang="en-US" dirty="0" smtClean="0"/>
              <a:t>。显然，序列 </a:t>
            </a:r>
            <a:r>
              <a:rPr lang="en-US" altLang="zh-CN" dirty="0" smtClean="0"/>
              <a:t>S </a:t>
            </a:r>
            <a:r>
              <a:rPr lang="zh-CN" altLang="en-US" dirty="0" smtClean="0"/>
              <a:t>中这 </a:t>
            </a:r>
            <a:r>
              <a:rPr lang="en-US" altLang="zh-CN" dirty="0" smtClean="0"/>
              <a:t>t </a:t>
            </a:r>
            <a:r>
              <a:rPr lang="zh-CN" altLang="en-US" dirty="0" smtClean="0"/>
              <a:t>个 </a:t>
            </a:r>
            <a:r>
              <a:rPr lang="en-US" altLang="zh-CN" dirty="0" smtClean="0"/>
              <a:t>1 </a:t>
            </a:r>
            <a:r>
              <a:rPr lang="zh-CN" altLang="en-US" dirty="0" smtClean="0"/>
              <a:t>在什么位置是不影响答案的。那么我们可以直接动态规划，令 </a:t>
            </a:r>
            <a:r>
              <a:rPr lang="en-US" altLang="zh-CN" dirty="0" err="1" smtClean="0"/>
              <a:t>dp</a:t>
            </a:r>
            <a:r>
              <a:rPr lang="en-US" altLang="zh-CN" dirty="0" smtClean="0"/>
              <a:t>[</a:t>
            </a:r>
            <a:r>
              <a:rPr lang="en-US" altLang="zh-CN" dirty="0" err="1" smtClean="0"/>
              <a:t>i</a:t>
            </a:r>
            <a:r>
              <a:rPr lang="en-US" altLang="zh-CN" dirty="0" smtClean="0"/>
              <a:t>][j] </a:t>
            </a:r>
            <a:r>
              <a:rPr lang="zh-CN" altLang="en-US" dirty="0" smtClean="0"/>
              <a:t>表示进行了 </a:t>
            </a:r>
            <a:r>
              <a:rPr lang="en-US" altLang="zh-CN" dirty="0" err="1" smtClean="0"/>
              <a:t>i</a:t>
            </a:r>
            <a:r>
              <a:rPr lang="en-US" altLang="zh-CN" dirty="0" smtClean="0"/>
              <a:t> </a:t>
            </a:r>
            <a:r>
              <a:rPr lang="zh-CN" altLang="en-US" dirty="0" smtClean="0"/>
              <a:t>次不重复操作，有 </a:t>
            </a:r>
            <a:r>
              <a:rPr lang="en-US" altLang="zh-CN" dirty="0" smtClean="0"/>
              <a:t>j </a:t>
            </a:r>
            <a:r>
              <a:rPr lang="zh-CN" altLang="en-US" dirty="0" smtClean="0"/>
              <a:t>个 </a:t>
            </a:r>
            <a:r>
              <a:rPr lang="en-US" altLang="zh-CN" dirty="0" smtClean="0"/>
              <a:t>1 </a:t>
            </a:r>
            <a:r>
              <a:rPr lang="zh-CN" altLang="en-US" dirty="0" smtClean="0"/>
              <a:t>的方案数 。</a:t>
            </a:r>
            <a:endParaRPr lang="en-US" altLang="zh-CN" dirty="0" smtClean="0"/>
          </a:p>
          <a:p>
            <a:endParaRPr lang="en-US" altLang="zh-CN" dirty="0" smtClean="0"/>
          </a:p>
          <a:p>
            <a:r>
              <a:rPr lang="zh-CN" altLang="en-US" dirty="0" smtClean="0">
                <a:solidFill>
                  <a:schemeClr val="tx1">
                    <a:lumMod val="95000"/>
                    <a:lumOff val="5000"/>
                  </a:schemeClr>
                </a:solidFill>
              </a:rPr>
              <a:t>▪注意若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的位置不同不会被同时统计入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 </a:t>
            </a:r>
            <a:r>
              <a:rPr lang="zh-CN" altLang="en-US" dirty="0" smtClean="0"/>
              <a:t>，比如说，</a:t>
            </a:r>
            <a:r>
              <a:rPr lang="en-US" altLang="zh-CN" dirty="0" err="1" smtClean="0"/>
              <a:t>dp</a:t>
            </a:r>
            <a:r>
              <a:rPr lang="en-US" altLang="zh-CN" dirty="0" smtClean="0"/>
              <a:t>[</a:t>
            </a:r>
            <a:r>
              <a:rPr lang="en-US" altLang="zh-CN" dirty="0" err="1" smtClean="0"/>
              <a:t>i</a:t>
            </a:r>
            <a:r>
              <a:rPr lang="en-US" altLang="zh-CN" dirty="0" smtClean="0"/>
              <a:t>][2] </a:t>
            </a:r>
            <a:r>
              <a:rPr lang="zh-CN" altLang="en-US" dirty="0" smtClean="0"/>
              <a:t>既可以代表进行 </a:t>
            </a:r>
            <a:r>
              <a:rPr lang="en-US" altLang="zh-CN" dirty="0" err="1" smtClean="0"/>
              <a:t>i</a:t>
            </a:r>
            <a:r>
              <a:rPr lang="en-US" altLang="zh-CN" dirty="0" smtClean="0"/>
              <a:t> </a:t>
            </a:r>
            <a:r>
              <a:rPr lang="zh-CN" altLang="en-US" dirty="0" smtClean="0"/>
              <a:t>次操作后变成 </a:t>
            </a:r>
            <a:r>
              <a:rPr lang="en-US" altLang="zh-CN" dirty="0" smtClean="0"/>
              <a:t>101 </a:t>
            </a:r>
            <a:r>
              <a:rPr lang="zh-CN" altLang="en-US" dirty="0" smtClean="0"/>
              <a:t>的方案数</a:t>
            </a:r>
            <a:r>
              <a:rPr lang="zh-CN" altLang="en-US" dirty="0" smtClean="0"/>
              <a:t> ，也可以代表变成 </a:t>
            </a:r>
            <a:r>
              <a:rPr lang="en-US" altLang="zh-CN" dirty="0" smtClean="0"/>
              <a:t>011 </a:t>
            </a:r>
            <a:r>
              <a:rPr lang="zh-CN" altLang="en-US" dirty="0" smtClean="0"/>
              <a:t>的</a:t>
            </a:r>
            <a:r>
              <a:rPr lang="zh-CN" altLang="en-US" dirty="0" smtClean="0"/>
              <a:t>方案数</a:t>
            </a:r>
            <a:r>
              <a:rPr lang="zh-CN" altLang="en-US"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4-3</a:t>
            </a:r>
            <a:endParaRPr lang="zh-CN" altLang="en-US" sz="3600" dirty="0">
              <a:solidFill>
                <a:schemeClr val="tx2"/>
              </a:solidFill>
              <a:latin typeface="+mj-lt"/>
            </a:endParaRPr>
          </a:p>
        </p:txBody>
      </p:sp>
      <p:sp>
        <p:nvSpPr>
          <p:cNvPr id="3" name="TextBox 2"/>
          <p:cNvSpPr txBox="1"/>
          <p:nvPr/>
        </p:nvSpPr>
        <p:spPr>
          <a:xfrm>
            <a:off x="642910" y="1785926"/>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▪我们考虑计算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a:t>
            </a:r>
            <a:r>
              <a:rPr lang="zh-CN" altLang="en-US" dirty="0" smtClean="0">
                <a:solidFill>
                  <a:schemeClr val="tx1">
                    <a:lumMod val="95000"/>
                    <a:lumOff val="5000"/>
                  </a:schemeClr>
                </a:solidFill>
              </a:rPr>
              <a:t>。</a:t>
            </a:r>
            <a:r>
              <a:rPr lang="zh-CN" altLang="en-US" dirty="0" smtClean="0"/>
              <a:t>首先</a:t>
            </a:r>
            <a:r>
              <a:rPr lang="zh-CN" altLang="en-US" dirty="0" smtClean="0"/>
              <a:t>，我们枚举选的三个位置。令 </a:t>
            </a:r>
            <a:r>
              <a:rPr lang="en-US" altLang="zh-CN" dirty="0" smtClean="0"/>
              <a:t>k </a:t>
            </a:r>
            <a:r>
              <a:rPr lang="zh-CN" altLang="en-US" dirty="0" smtClean="0"/>
              <a:t>表示选的 </a:t>
            </a:r>
            <a:r>
              <a:rPr lang="en-US" altLang="zh-CN" dirty="0" smtClean="0"/>
              <a:t>3 </a:t>
            </a:r>
            <a:r>
              <a:rPr lang="zh-CN" altLang="en-US" dirty="0" smtClean="0"/>
              <a:t>个位置中选了 </a:t>
            </a:r>
            <a:r>
              <a:rPr lang="en-US" altLang="zh-CN" dirty="0" smtClean="0"/>
              <a:t>k </a:t>
            </a:r>
            <a:r>
              <a:rPr lang="zh-CN" altLang="en-US" dirty="0" smtClean="0"/>
              <a:t>个 </a:t>
            </a:r>
            <a:r>
              <a:rPr lang="en-US" altLang="zh-CN" dirty="0" smtClean="0"/>
              <a:t>1 </a:t>
            </a:r>
            <a:r>
              <a:rPr lang="zh-CN" altLang="en-US" dirty="0" smtClean="0"/>
              <a:t>，选了 </a:t>
            </a:r>
            <a:r>
              <a:rPr lang="en-US" altLang="zh-CN" dirty="0" smtClean="0"/>
              <a:t>3-k </a:t>
            </a:r>
            <a:r>
              <a:rPr lang="zh-CN" altLang="en-US" dirty="0" smtClean="0"/>
              <a:t>个 </a:t>
            </a:r>
            <a:r>
              <a:rPr lang="en-US" altLang="zh-CN" dirty="0" smtClean="0"/>
              <a:t>0 </a:t>
            </a:r>
            <a:r>
              <a:rPr lang="zh-CN" altLang="en-US" dirty="0" smtClean="0"/>
              <a:t>。 </a:t>
            </a:r>
            <a:endParaRPr lang="en-US" altLang="zh-CN" dirty="0" smtClean="0"/>
          </a:p>
          <a:p>
            <a:endParaRPr lang="en-US" altLang="zh-CN" dirty="0" smtClean="0"/>
          </a:p>
          <a:p>
            <a:r>
              <a:rPr lang="zh-CN" altLang="en-US" dirty="0" smtClean="0"/>
              <a:t>这里的方案数即为 ：</a:t>
            </a:r>
            <a:endParaRPr lang="en-US" altLang="zh-CN" dirty="0" smtClean="0"/>
          </a:p>
        </p:txBody>
      </p:sp>
      <p:pic>
        <p:nvPicPr>
          <p:cNvPr id="47106" name="Picture 2"/>
          <p:cNvPicPr>
            <a:picLocks noChangeAspect="1" noChangeArrowheads="1"/>
          </p:cNvPicPr>
          <p:nvPr/>
        </p:nvPicPr>
        <p:blipFill>
          <a:blip r:embed="rId2"/>
          <a:srcRect/>
          <a:stretch>
            <a:fillRect/>
          </a:stretch>
        </p:blipFill>
        <p:spPr bwMode="auto">
          <a:xfrm>
            <a:off x="2928926" y="2500306"/>
            <a:ext cx="5214974" cy="643954"/>
          </a:xfrm>
          <a:prstGeom prst="rect">
            <a:avLst/>
          </a:prstGeom>
          <a:noFill/>
          <a:ln w="9525">
            <a:noFill/>
            <a:miter lim="800000"/>
            <a:headEnd/>
            <a:tailEnd/>
          </a:ln>
          <a:effectLst/>
        </p:spPr>
      </p:pic>
      <p:sp>
        <p:nvSpPr>
          <p:cNvPr id="5" name="TextBox 4"/>
          <p:cNvSpPr txBox="1"/>
          <p:nvPr/>
        </p:nvSpPr>
        <p:spPr>
          <a:xfrm>
            <a:off x="714348" y="335756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但这显然是没有考虑重复的。由于操作是不可重复的，那么我们需要减去操作重复的情况。</a:t>
            </a:r>
            <a:endParaRPr lang="zh-CN" altLang="en-US" dirty="0" smtClean="0"/>
          </a:p>
        </p:txBody>
      </p:sp>
      <p:sp>
        <p:nvSpPr>
          <p:cNvPr id="7" name="TextBox 6"/>
          <p:cNvSpPr txBox="1"/>
          <p:nvPr/>
        </p:nvSpPr>
        <p:spPr>
          <a:xfrm>
            <a:off x="714348" y="4214818"/>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不妨认为是在第 </a:t>
            </a:r>
            <a:r>
              <a:rPr lang="en-US" altLang="zh-CN" dirty="0" smtClean="0"/>
              <a:t>i-1 </a:t>
            </a:r>
            <a:r>
              <a:rPr lang="zh-CN" altLang="en-US" dirty="0" smtClean="0"/>
              <a:t>次和第 </a:t>
            </a:r>
            <a:r>
              <a:rPr lang="en-US" altLang="zh-CN" dirty="0" smtClean="0"/>
              <a:t>i</a:t>
            </a:r>
            <a:r>
              <a:rPr lang="en-US" altLang="zh-CN" dirty="0" smtClean="0"/>
              <a:t> </a:t>
            </a:r>
            <a:r>
              <a:rPr lang="zh-CN" altLang="en-US" dirty="0" smtClean="0"/>
              <a:t>次重复</a:t>
            </a:r>
            <a:r>
              <a:rPr lang="zh-CN" altLang="en-US" dirty="0" smtClean="0"/>
              <a:t>的。</a:t>
            </a:r>
            <a:endParaRPr lang="en-US" altLang="zh-CN" dirty="0" smtClean="0"/>
          </a:p>
          <a:p>
            <a:endParaRPr lang="en-US" altLang="zh-CN" dirty="0" smtClean="0"/>
          </a:p>
          <a:p>
            <a:r>
              <a:rPr lang="zh-CN" altLang="en-US" dirty="0" smtClean="0"/>
              <a:t>那么重复的方案数为：</a:t>
            </a:r>
            <a:endParaRPr lang="en-US" altLang="zh-CN" dirty="0" smtClean="0"/>
          </a:p>
          <a:p>
            <a:endParaRPr lang="en-US" altLang="zh-CN" dirty="0" smtClean="0"/>
          </a:p>
          <a:p>
            <a:r>
              <a:rPr lang="zh-CN" altLang="en-US" dirty="0" smtClean="0"/>
              <a:t>此处的 </a:t>
            </a:r>
            <a:r>
              <a:rPr lang="en-US" altLang="zh-CN" dirty="0" smtClean="0"/>
              <a:t>C(n,3)-(i-2) </a:t>
            </a:r>
            <a:r>
              <a:rPr lang="zh-CN" altLang="en-US" dirty="0" smtClean="0"/>
              <a:t>相当于枚举哪个操作重复了。</a:t>
            </a:r>
            <a:endParaRPr lang="zh-CN" altLang="en-US" dirty="0" smtClean="0"/>
          </a:p>
        </p:txBody>
      </p:sp>
      <p:pic>
        <p:nvPicPr>
          <p:cNvPr id="4" name="Picture 2"/>
          <p:cNvPicPr>
            <a:picLocks noChangeAspect="1" noChangeArrowheads="1"/>
          </p:cNvPicPr>
          <p:nvPr/>
        </p:nvPicPr>
        <p:blipFill>
          <a:blip r:embed="rId3"/>
          <a:srcRect/>
          <a:stretch>
            <a:fillRect/>
          </a:stretch>
        </p:blipFill>
        <p:spPr bwMode="auto">
          <a:xfrm>
            <a:off x="3071802" y="4714884"/>
            <a:ext cx="3643338" cy="40273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106"/>
                                        </p:tgtEl>
                                        <p:attrNameLst>
                                          <p:attrName>style.visibility</p:attrName>
                                        </p:attrNameLst>
                                      </p:cBhvr>
                                      <p:to>
                                        <p:strVal val="visible"/>
                                      </p:to>
                                    </p:set>
                                    <p:animEffect transition="in" filter="fade">
                                      <p:cBhvr>
                                        <p:cTn id="12" dur="1000"/>
                                        <p:tgtEl>
                                          <p:spTgt spid="47106"/>
                                        </p:tgtEl>
                                      </p:cBhvr>
                                    </p:animEffect>
                                    <p:anim calcmode="lin" valueType="num">
                                      <p:cBhvr>
                                        <p:cTn id="13" dur="1000" fill="hold"/>
                                        <p:tgtEl>
                                          <p:spTgt spid="47106"/>
                                        </p:tgtEl>
                                        <p:attrNameLst>
                                          <p:attrName>ppt_x</p:attrName>
                                        </p:attrNameLst>
                                      </p:cBhvr>
                                      <p:tavLst>
                                        <p:tav tm="0">
                                          <p:val>
                                            <p:strVal val="#ppt_x"/>
                                          </p:val>
                                        </p:tav>
                                        <p:tav tm="100000">
                                          <p:val>
                                            <p:strVal val="#ppt_x"/>
                                          </p:val>
                                        </p:tav>
                                      </p:tavLst>
                                    </p:anim>
                                    <p:anim calcmode="lin" valueType="num">
                                      <p:cBhvr>
                                        <p:cTn id="14" dur="1000" fill="hold"/>
                                        <p:tgtEl>
                                          <p:spTgt spid="4710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4-3</a:t>
            </a:r>
            <a:endParaRPr lang="zh-CN" altLang="en-US" sz="3600" dirty="0">
              <a:solidFill>
                <a:schemeClr val="tx2"/>
              </a:solidFill>
              <a:latin typeface="+mj-lt"/>
            </a:endParaRPr>
          </a:p>
        </p:txBody>
      </p:sp>
      <p:sp>
        <p:nvSpPr>
          <p:cNvPr id="3" name="TextBox 2"/>
          <p:cNvSpPr txBox="1"/>
          <p:nvPr/>
        </p:nvSpPr>
        <p:spPr>
          <a:xfrm>
            <a:off x="714348" y="1857364"/>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现在的操作是没有重复的了，但是由于操作相同顺序不同的方案算同一种，所以还需要除以 </a:t>
            </a:r>
            <a:r>
              <a:rPr lang="en-US" altLang="zh-CN" dirty="0" err="1" smtClean="0"/>
              <a:t>i</a:t>
            </a:r>
            <a:r>
              <a:rPr lang="en-US" altLang="zh-CN" dirty="0" smtClean="0"/>
              <a:t> (</a:t>
            </a:r>
            <a:r>
              <a:rPr lang="zh-CN" altLang="en-US" dirty="0" smtClean="0"/>
              <a:t>因为这次选入的操作可能是这 </a:t>
            </a:r>
            <a:r>
              <a:rPr lang="en-US" altLang="zh-CN" dirty="0" err="1" smtClean="0"/>
              <a:t>i</a:t>
            </a:r>
            <a:r>
              <a:rPr lang="en-US" altLang="zh-CN" dirty="0" smtClean="0"/>
              <a:t> </a:t>
            </a:r>
            <a:r>
              <a:rPr lang="zh-CN" altLang="en-US" dirty="0" smtClean="0"/>
              <a:t>个中的任一个</a:t>
            </a:r>
            <a:r>
              <a:rPr lang="en-US" altLang="zh-CN" dirty="0" smtClean="0"/>
              <a:t>)</a:t>
            </a:r>
            <a:r>
              <a:rPr lang="zh-CN" altLang="en-US" dirty="0" smtClean="0"/>
              <a:t>。</a:t>
            </a:r>
            <a:endParaRPr lang="zh-CN" altLang="en-US" dirty="0" smtClean="0"/>
          </a:p>
        </p:txBody>
      </p:sp>
      <p:sp>
        <p:nvSpPr>
          <p:cNvPr id="4" name="TextBox 3"/>
          <p:cNvSpPr txBox="1"/>
          <p:nvPr/>
        </p:nvSpPr>
        <p:spPr>
          <a:xfrm>
            <a:off x="785786" y="285749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a:t>
            </a:r>
            <a:r>
              <a:rPr lang="zh-CN" altLang="en-US" dirty="0" smtClean="0"/>
              <a:t> 那么最后的转移式子即</a:t>
            </a:r>
            <a:r>
              <a:rPr lang="zh-CN" altLang="en-US" dirty="0" smtClean="0"/>
              <a:t>为：</a:t>
            </a:r>
            <a:endParaRPr lang="zh-CN" altLang="en-US" dirty="0" smtClean="0"/>
          </a:p>
        </p:txBody>
      </p:sp>
      <p:pic>
        <p:nvPicPr>
          <p:cNvPr id="48130" name="Picture 2"/>
          <p:cNvPicPr>
            <a:picLocks noChangeAspect="1" noChangeArrowheads="1"/>
          </p:cNvPicPr>
          <p:nvPr/>
        </p:nvPicPr>
        <p:blipFill>
          <a:blip r:embed="rId2"/>
          <a:srcRect/>
          <a:stretch>
            <a:fillRect/>
          </a:stretch>
        </p:blipFill>
        <p:spPr bwMode="auto">
          <a:xfrm>
            <a:off x="714348" y="3429000"/>
            <a:ext cx="7358082" cy="521755"/>
          </a:xfrm>
          <a:prstGeom prst="rect">
            <a:avLst/>
          </a:prstGeom>
          <a:noFill/>
          <a:ln w="9525">
            <a:noFill/>
            <a:miter lim="800000"/>
            <a:headEnd/>
            <a:tailEnd/>
          </a:ln>
          <a:effectLst/>
        </p:spPr>
      </p:pic>
      <p:sp>
        <p:nvSpPr>
          <p:cNvPr id="6" name="TextBox 5"/>
          <p:cNvSpPr txBox="1"/>
          <p:nvPr/>
        </p:nvSpPr>
        <p:spPr>
          <a:xfrm>
            <a:off x="785786" y="442913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▪写的时候可以用记忆化搜索，比较方便。</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8130"/>
                                        </p:tgtEl>
                                        <p:attrNameLst>
                                          <p:attrName>style.visibility</p:attrName>
                                        </p:attrNameLst>
                                      </p:cBhvr>
                                      <p:to>
                                        <p:strVal val="visible"/>
                                      </p:to>
                                    </p:set>
                                    <p:animEffect transition="in" filter="fade">
                                      <p:cBhvr>
                                        <p:cTn id="19" dur="1000"/>
                                        <p:tgtEl>
                                          <p:spTgt spid="48130"/>
                                        </p:tgtEl>
                                      </p:cBhvr>
                                    </p:animEffect>
                                    <p:anim calcmode="lin" valueType="num">
                                      <p:cBhvr>
                                        <p:cTn id="20" dur="1000" fill="hold"/>
                                        <p:tgtEl>
                                          <p:spTgt spid="48130"/>
                                        </p:tgtEl>
                                        <p:attrNameLst>
                                          <p:attrName>ppt_x</p:attrName>
                                        </p:attrNameLst>
                                      </p:cBhvr>
                                      <p:tavLst>
                                        <p:tav tm="0">
                                          <p:val>
                                            <p:strVal val="#ppt_x"/>
                                          </p:val>
                                        </p:tav>
                                        <p:tav tm="100000">
                                          <p:val>
                                            <p:strVal val="#ppt_x"/>
                                          </p:val>
                                        </p:tav>
                                      </p:tavLst>
                                    </p:anim>
                                    <p:anim calcmode="lin" valueType="num">
                                      <p:cBhvr>
                                        <p:cTn id="21" dur="1000" fill="hold"/>
                                        <p:tgtEl>
                                          <p:spTgt spid="481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END</a:t>
            </a:r>
            <a:endParaRPr lang="zh-CN" altLang="en-US" sz="3600" dirty="0">
              <a:solidFill>
                <a:schemeClr val="tx2"/>
              </a:solidFill>
              <a:latin typeface="+mj-lt"/>
            </a:endParaRPr>
          </a:p>
        </p:txBody>
      </p:sp>
      <p:sp>
        <p:nvSpPr>
          <p:cNvPr id="4" name="TextBox 3"/>
          <p:cNvSpPr txBox="1"/>
          <p:nvPr/>
        </p:nvSpPr>
        <p:spPr>
          <a:xfrm>
            <a:off x="2071670" y="2786058"/>
            <a:ext cx="6858048" cy="646331"/>
          </a:xfrm>
          <a:prstGeom prst="rect">
            <a:avLst/>
          </a:prstGeom>
          <a:noFill/>
        </p:spPr>
        <p:txBody>
          <a:bodyPr wrap="square" rtlCol="0">
            <a:spAutoFit/>
          </a:bodyPr>
          <a:lstStyle/>
          <a:p>
            <a:r>
              <a:rPr lang="en-US" altLang="zh-CN" sz="3600" dirty="0" smtClean="0">
                <a:solidFill>
                  <a:schemeClr val="tx2"/>
                </a:solidFill>
                <a:latin typeface="+mj-lt"/>
              </a:rPr>
              <a:t>THUSC &amp;&amp; NOI  </a:t>
            </a:r>
            <a:r>
              <a:rPr lang="zh-CN" altLang="en-US" sz="3600" dirty="0" smtClean="0">
                <a:solidFill>
                  <a:schemeClr val="tx2"/>
                </a:solidFill>
                <a:latin typeface="+mj-lt"/>
              </a:rPr>
              <a:t>加油</a:t>
            </a:r>
            <a:endParaRPr lang="zh-CN" altLang="en-US" sz="3600" dirty="0">
              <a:solidFill>
                <a:schemeClr val="tx2"/>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191" y="642918"/>
            <a:ext cx="7358114" cy="523220"/>
          </a:xfrm>
          <a:prstGeom prst="rect">
            <a:avLst/>
          </a:prstGeom>
          <a:noFill/>
        </p:spPr>
        <p:txBody>
          <a:bodyPr wrap="square" rtlCol="0">
            <a:spAutoFit/>
          </a:bodyPr>
          <a:lstStyle/>
          <a:p>
            <a:r>
              <a:rPr lang="zh-CN" altLang="en-US" sz="2800" dirty="0" smtClean="0">
                <a:solidFill>
                  <a:schemeClr val="tx2"/>
                </a:solidFill>
              </a:rPr>
              <a:t>基于未来状态的动态规划</a:t>
            </a:r>
            <a:endParaRPr lang="zh-CN" altLang="en-US" sz="2800" dirty="0">
              <a:solidFill>
                <a:schemeClr val="tx2"/>
              </a:solidFill>
            </a:endParaRPr>
          </a:p>
        </p:txBody>
      </p:sp>
      <p:sp>
        <p:nvSpPr>
          <p:cNvPr id="3" name="TextBox 2"/>
          <p:cNvSpPr txBox="1"/>
          <p:nvPr/>
        </p:nvSpPr>
        <p:spPr>
          <a:xfrm>
            <a:off x="607191" y="207167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▪对于一些题目，我们在记录 </a:t>
            </a:r>
            <a:r>
              <a:rPr lang="en-US" altLang="zh-CN" dirty="0" smtClean="0">
                <a:solidFill>
                  <a:schemeClr val="tx1">
                    <a:lumMod val="95000"/>
                    <a:lumOff val="5000"/>
                  </a:schemeClr>
                </a:solidFill>
              </a:rPr>
              <a:t>DP </a:t>
            </a:r>
            <a:r>
              <a:rPr lang="zh-CN" altLang="en-US" dirty="0" smtClean="0">
                <a:solidFill>
                  <a:schemeClr val="tx1">
                    <a:lumMod val="95000"/>
                    <a:lumOff val="5000"/>
                  </a:schemeClr>
                </a:solidFill>
              </a:rPr>
              <a:t>状态时，可能会由于种种原因难以高效地记录状态。</a:t>
            </a:r>
            <a:endParaRPr lang="zh-CN" altLang="en-US" dirty="0">
              <a:solidFill>
                <a:schemeClr val="tx1">
                  <a:lumMod val="95000"/>
                  <a:lumOff val="5000"/>
                </a:schemeClr>
              </a:solidFill>
            </a:endParaRPr>
          </a:p>
        </p:txBody>
      </p:sp>
      <p:sp>
        <p:nvSpPr>
          <p:cNvPr id="7" name="TextBox 6"/>
          <p:cNvSpPr txBox="1"/>
          <p:nvPr/>
        </p:nvSpPr>
        <p:spPr>
          <a:xfrm>
            <a:off x="607191" y="321468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▪而我们有一种比较特别的方法，即从记录过去变为假设未来。这种方法在这一些题目中或许就能产生奇效。</a:t>
            </a:r>
            <a:endParaRPr lang="zh-CN" altLang="en-US" dirty="0">
              <a:solidFill>
                <a:schemeClr val="tx1">
                  <a:lumMod val="95000"/>
                  <a:lumOff val="5000"/>
                </a:schemeClr>
              </a:solidFill>
            </a:endParaRPr>
          </a:p>
        </p:txBody>
      </p:sp>
      <p:sp>
        <p:nvSpPr>
          <p:cNvPr id="8" name="TextBox 7"/>
          <p:cNvSpPr txBox="1"/>
          <p:nvPr/>
        </p:nvSpPr>
        <p:spPr>
          <a:xfrm>
            <a:off x="571472" y="4286256"/>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▪下面通过几道例题来感受一下这类方法。</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1-1</a:t>
            </a:r>
            <a:endParaRPr lang="zh-CN" altLang="en-US" sz="3600" dirty="0">
              <a:solidFill>
                <a:schemeClr val="tx2"/>
              </a:solidFill>
              <a:latin typeface="+mj-lt"/>
            </a:endParaRPr>
          </a:p>
        </p:txBody>
      </p:sp>
      <p:sp>
        <p:nvSpPr>
          <p:cNvPr id="5" name="TextBox 4"/>
          <p:cNvSpPr txBox="1"/>
          <p:nvPr/>
        </p:nvSpPr>
        <p:spPr>
          <a:xfrm>
            <a:off x="678629" y="1928802"/>
            <a:ext cx="7358114" cy="1754326"/>
          </a:xfrm>
          <a:prstGeom prst="rect">
            <a:avLst/>
          </a:prstGeom>
          <a:noFill/>
        </p:spPr>
        <p:txBody>
          <a:bodyPr wrap="square" rtlCol="0">
            <a:spAutoFit/>
          </a:bodyPr>
          <a:lstStyle/>
          <a:p>
            <a:r>
              <a:rPr lang="zh-CN" altLang="en-US" dirty="0" smtClean="0">
                <a:solidFill>
                  <a:schemeClr val="tx1">
                    <a:lumMod val="95000"/>
                    <a:lumOff val="5000"/>
                  </a:schemeClr>
                </a:solidFill>
              </a:rPr>
              <a:t>▪ 题目：在 </a:t>
            </a:r>
            <a:r>
              <a:rPr lang="en-US" altLang="zh-CN" dirty="0" smtClean="0">
                <a:solidFill>
                  <a:schemeClr val="tx1">
                    <a:lumMod val="95000"/>
                    <a:lumOff val="5000"/>
                  </a:schemeClr>
                </a:solidFill>
              </a:rPr>
              <a:t>x </a:t>
            </a:r>
            <a:r>
              <a:rPr lang="zh-CN" altLang="en-US" dirty="0" smtClean="0">
                <a:solidFill>
                  <a:schemeClr val="tx1">
                    <a:lumMod val="95000"/>
                    <a:lumOff val="5000"/>
                  </a:schemeClr>
                </a:solidFill>
              </a:rPr>
              <a:t>轴上有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个坐标为 </a:t>
            </a:r>
            <a:r>
              <a:rPr lang="en-US" altLang="zh-CN" dirty="0" smtClean="0">
                <a:solidFill>
                  <a:schemeClr val="tx1">
                    <a:lumMod val="95000"/>
                    <a:lumOff val="5000"/>
                  </a:schemeClr>
                </a:solidFill>
              </a:rPr>
              <a:t>(xi,0) </a:t>
            </a:r>
            <a:r>
              <a:rPr lang="zh-CN" altLang="en-US" dirty="0" smtClean="0">
                <a:solidFill>
                  <a:schemeClr val="tx1">
                    <a:lumMod val="95000"/>
                    <a:lumOff val="5000"/>
                  </a:schemeClr>
                </a:solidFill>
              </a:rPr>
              <a:t>的小球</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，每个小球有一个权值 </a:t>
            </a:r>
            <a:r>
              <a:rPr lang="en-US" altLang="zh-CN" dirty="0" err="1" smtClean="0">
                <a:solidFill>
                  <a:schemeClr val="tx1">
                    <a:lumMod val="95000"/>
                    <a:lumOff val="5000"/>
                  </a:schemeClr>
                </a:solidFill>
              </a:rPr>
              <a:t>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，每过一个单位时间权值会减少 </a:t>
            </a:r>
            <a:r>
              <a:rPr lang="en-US" altLang="zh-CN" dirty="0" smtClean="0">
                <a:solidFill>
                  <a:schemeClr val="tx1">
                    <a:lumMod val="95000"/>
                    <a:lumOff val="5000"/>
                  </a:schemeClr>
                </a:solidFill>
              </a:rPr>
              <a:t>vi</a:t>
            </a:r>
            <a:r>
              <a:rPr lang="zh-CN" altLang="en-US" dirty="0" smtClean="0">
                <a:solidFill>
                  <a:schemeClr val="tx1">
                    <a:lumMod val="95000"/>
                    <a:lumOff val="5000"/>
                  </a:schemeClr>
                </a:solidFill>
              </a:rPr>
              <a:t>，初始时你的坐标为 </a:t>
            </a:r>
            <a:r>
              <a:rPr lang="en-US" altLang="zh-CN" dirty="0" smtClean="0">
                <a:solidFill>
                  <a:schemeClr val="tx1">
                    <a:lumMod val="95000"/>
                    <a:lumOff val="5000"/>
                  </a:schemeClr>
                </a:solidFill>
              </a:rPr>
              <a:t>(0,0)</a:t>
            </a:r>
            <a:r>
              <a:rPr lang="zh-CN" altLang="en-US" dirty="0" smtClean="0">
                <a:solidFill>
                  <a:schemeClr val="tx1">
                    <a:lumMod val="95000"/>
                    <a:lumOff val="5000"/>
                  </a:schemeClr>
                </a:solidFill>
              </a:rPr>
              <a:t>，移动一个单位距离需要花费单位一个单位时间。到一个小球时可以选择获得这个小球此时的权值</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以后经过这个小球不会再获得权值</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，问获得所有小球时权值和最大是多少。</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 N&lt;=1000  ,   1 &lt;= |xi|, |</a:t>
            </a:r>
            <a:r>
              <a:rPr lang="en-US" altLang="zh-CN" dirty="0" err="1" smtClean="0">
                <a:solidFill>
                  <a:schemeClr val="tx1">
                    <a:lumMod val="95000"/>
                    <a:lumOff val="5000"/>
                  </a:schemeClr>
                </a:solidFill>
              </a:rPr>
              <a:t>ti</a:t>
            </a:r>
            <a:r>
              <a:rPr lang="en-US" altLang="zh-CN" dirty="0" smtClean="0">
                <a:solidFill>
                  <a:schemeClr val="tx1">
                    <a:lumMod val="95000"/>
                    <a:lumOff val="5000"/>
                  </a:schemeClr>
                </a:solidFill>
              </a:rPr>
              <a:t>| &lt;= 10000  , 0 &lt;= vi &lt;= 10000      ( BZOJ 2037)</a:t>
            </a:r>
          </a:p>
        </p:txBody>
      </p:sp>
      <p:sp>
        <p:nvSpPr>
          <p:cNvPr id="6" name="TextBox 5"/>
          <p:cNvSpPr txBox="1"/>
          <p:nvPr/>
        </p:nvSpPr>
        <p:spPr>
          <a:xfrm>
            <a:off x="678629" y="3929066"/>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▪首先显然已经获得权值的小球是一个区间，所以可以用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][j][0/1] </a:t>
            </a:r>
            <a:r>
              <a:rPr lang="zh-CN" altLang="en-US" dirty="0" smtClean="0">
                <a:solidFill>
                  <a:schemeClr val="tx1">
                    <a:lumMod val="95000"/>
                    <a:lumOff val="5000"/>
                  </a:schemeClr>
                </a:solidFill>
              </a:rPr>
              <a:t>定义为处理第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个小球到第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个小球后的状态。</a:t>
            </a:r>
            <a:endParaRPr lang="zh-CN" altLang="en-US" dirty="0">
              <a:solidFill>
                <a:schemeClr val="tx1">
                  <a:lumMod val="95000"/>
                  <a:lumOff val="5000"/>
                </a:schemeClr>
              </a:solidFill>
            </a:endParaRPr>
          </a:p>
        </p:txBody>
      </p:sp>
      <p:sp>
        <p:nvSpPr>
          <p:cNvPr id="7" name="TextBox 6"/>
          <p:cNvSpPr txBox="1"/>
          <p:nvPr/>
        </p:nvSpPr>
        <p:spPr>
          <a:xfrm>
            <a:off x="678629" y="478632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▪考虑到一个小球被获得时的权值并不能很容易地被计算，而每个小球都必须获得，那么就假设我们都先获得了，然后转移时减去此时减少的权值即可。</a:t>
            </a:r>
            <a:endParaRPr lang="en-US" altLang="zh-CN" dirty="0" smtClean="0">
              <a:solidFill>
                <a:schemeClr val="tx1">
                  <a:lumMod val="95000"/>
                  <a:lumOff val="5000"/>
                </a:schemeClr>
              </a:solidFill>
            </a:endParaRPr>
          </a:p>
        </p:txBody>
      </p:sp>
      <p:sp>
        <p:nvSpPr>
          <p:cNvPr id="8" name="TextBox 7"/>
          <p:cNvSpPr txBox="1"/>
          <p:nvPr/>
        </p:nvSpPr>
        <p:spPr>
          <a:xfrm>
            <a:off x="678629" y="5857892"/>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][j][0/1] </a:t>
            </a:r>
            <a:r>
              <a:rPr lang="zh-CN" altLang="en-US" dirty="0" smtClean="0">
                <a:solidFill>
                  <a:schemeClr val="tx1">
                    <a:lumMod val="95000"/>
                    <a:lumOff val="5000"/>
                  </a:schemeClr>
                </a:solidFill>
              </a:rPr>
              <a:t>表示的是假设初始获得了所有点的初始权值，处理完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到 </a:t>
            </a:r>
            <a:r>
              <a:rPr lang="en-US" altLang="zh-CN" dirty="0" smtClean="0">
                <a:solidFill>
                  <a:schemeClr val="tx1">
                    <a:lumMod val="95000"/>
                    <a:lumOff val="5000"/>
                  </a:schemeClr>
                </a:solidFill>
              </a:rPr>
              <a:t>j</a:t>
            </a:r>
            <a:r>
              <a:rPr lang="zh-CN" altLang="en-US" dirty="0" smtClean="0">
                <a:solidFill>
                  <a:schemeClr val="tx1">
                    <a:lumMod val="95000"/>
                    <a:lumOff val="5000"/>
                  </a:schemeClr>
                </a:solidFill>
              </a:rPr>
              <a:t> 这个区间后位于左或右端点，还剩的最大权值和。</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928802"/>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题目：给定一个长度为 </a:t>
            </a:r>
            <a:r>
              <a:rPr lang="en-US" dirty="0" smtClean="0">
                <a:solidFill>
                  <a:schemeClr val="tx1">
                    <a:lumMod val="95000"/>
                    <a:lumOff val="5000"/>
                  </a:schemeClr>
                </a:solidFill>
              </a:rPr>
              <a:t>N </a:t>
            </a:r>
            <a:r>
              <a:rPr lang="zh-CN" altLang="en-US" dirty="0" smtClean="0">
                <a:solidFill>
                  <a:schemeClr val="tx1">
                    <a:lumMod val="95000"/>
                    <a:lumOff val="5000"/>
                  </a:schemeClr>
                </a:solidFill>
              </a:rPr>
              <a:t>的数列 </a:t>
            </a:r>
            <a:r>
              <a:rPr lang="en-US" dirty="0" smtClean="0">
                <a:solidFill>
                  <a:schemeClr val="tx1">
                    <a:lumMod val="95000"/>
                    <a:lumOff val="5000"/>
                  </a:schemeClr>
                </a:solidFill>
              </a:rPr>
              <a:t>D ,</a:t>
            </a:r>
            <a:r>
              <a:rPr lang="zh-CN" altLang="en-US" dirty="0" smtClean="0">
                <a:solidFill>
                  <a:schemeClr val="tx1">
                    <a:lumMod val="95000"/>
                    <a:lumOff val="5000"/>
                  </a:schemeClr>
                </a:solidFill>
              </a:rPr>
              <a:t>定义一个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到 </a:t>
            </a:r>
            <a:r>
              <a:rPr lang="en-US" dirty="0" smtClean="0">
                <a:solidFill>
                  <a:schemeClr val="tx1">
                    <a:lumMod val="95000"/>
                    <a:lumOff val="5000"/>
                  </a:schemeClr>
                </a:solidFill>
              </a:rPr>
              <a:t>N </a:t>
            </a:r>
            <a:r>
              <a:rPr lang="zh-CN" altLang="en-US" dirty="0" smtClean="0">
                <a:solidFill>
                  <a:schemeClr val="tx1">
                    <a:lumMod val="95000"/>
                    <a:lumOff val="5000"/>
                  </a:schemeClr>
                </a:solidFill>
              </a:rPr>
              <a:t>的排列</a:t>
            </a:r>
            <a:r>
              <a:rPr lang="en-US" altLang="zh-CN" dirty="0" smtClean="0">
                <a:solidFill>
                  <a:schemeClr val="tx1">
                    <a:lumMod val="95000"/>
                    <a:lumOff val="5000"/>
                  </a:schemeClr>
                </a:solidFill>
              </a:rPr>
              <a:t> </a:t>
            </a:r>
            <a:r>
              <a:rPr lang="en-US" dirty="0" smtClean="0">
                <a:solidFill>
                  <a:schemeClr val="tx1">
                    <a:lumMod val="95000"/>
                    <a:lumOff val="5000"/>
                  </a:schemeClr>
                </a:solidFill>
              </a:rPr>
              <a:t>A </a:t>
            </a:r>
            <a:r>
              <a:rPr lang="zh-CN" altLang="en-US" dirty="0" smtClean="0">
                <a:solidFill>
                  <a:schemeClr val="tx1">
                    <a:lumMod val="95000"/>
                    <a:lumOff val="5000"/>
                  </a:schemeClr>
                </a:solidFill>
              </a:rPr>
              <a:t>的权值</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为                                          ，求出对于每个权值 </a:t>
            </a:r>
            <a:r>
              <a:rPr lang="en-US" dirty="0" smtClean="0">
                <a:solidFill>
                  <a:schemeClr val="tx1">
                    <a:lumMod val="95000"/>
                    <a:lumOff val="5000"/>
                  </a:schemeClr>
                </a:solidFill>
              </a:rPr>
              <a:t>V ，</a:t>
            </a:r>
            <a:r>
              <a:rPr lang="zh-CN" altLang="en-US" dirty="0" smtClean="0">
                <a:solidFill>
                  <a:schemeClr val="tx1">
                    <a:lumMod val="95000"/>
                    <a:lumOff val="5000"/>
                  </a:schemeClr>
                </a:solidFill>
              </a:rPr>
              <a:t>有多少个排列 </a:t>
            </a:r>
            <a:r>
              <a:rPr lang="en-US" altLang="zh-CN" dirty="0" smtClean="0">
                <a:solidFill>
                  <a:schemeClr val="tx1">
                    <a:lumMod val="95000"/>
                    <a:lumOff val="5000"/>
                  </a:schemeClr>
                </a:solidFill>
              </a:rPr>
              <a:t>A </a:t>
            </a:r>
            <a:r>
              <a:rPr lang="zh-CN" altLang="en-US" dirty="0" smtClean="0">
                <a:solidFill>
                  <a:schemeClr val="tx1">
                    <a:lumMod val="95000"/>
                    <a:lumOff val="5000"/>
                  </a:schemeClr>
                </a:solidFill>
              </a:rPr>
              <a:t>的权</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值是</a:t>
            </a:r>
            <a:r>
              <a:rPr lang="en-US" dirty="0" smtClean="0">
                <a:solidFill>
                  <a:schemeClr val="tx1">
                    <a:lumMod val="95000"/>
                    <a:lumOff val="5000"/>
                  </a:schemeClr>
                </a:solidFill>
              </a:rPr>
              <a:t>V</a:t>
            </a:r>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            1 &lt;= Di , N &lt;= 50          ( Everyday Practice #2    </a:t>
            </a:r>
            <a:r>
              <a:rPr lang="zh-CN" altLang="en-US" dirty="0" smtClean="0">
                <a:solidFill>
                  <a:schemeClr val="tx1">
                    <a:lumMod val="95000"/>
                    <a:lumOff val="5000"/>
                  </a:schemeClr>
                </a:solidFill>
              </a:rPr>
              <a:t>题目来源 </a:t>
            </a:r>
            <a:r>
              <a:rPr lang="en-US" altLang="zh-CN" dirty="0" smtClean="0">
                <a:solidFill>
                  <a:schemeClr val="tx1">
                    <a:lumMod val="95000"/>
                    <a:lumOff val="5000"/>
                  </a:schemeClr>
                </a:solidFill>
              </a:rPr>
              <a:t>YJQ)</a:t>
            </a:r>
            <a:endParaRPr lang="zh-CN" altLang="en-US" dirty="0">
              <a:solidFill>
                <a:schemeClr val="tx1">
                  <a:lumMod val="95000"/>
                  <a:lumOff val="5000"/>
                </a:schemeClr>
              </a:solidFill>
            </a:endParaRPr>
          </a:p>
        </p:txBody>
      </p:sp>
      <p:sp>
        <p:nvSpPr>
          <p:cNvPr id="3" name="TextBox 2"/>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1-2</a:t>
            </a:r>
            <a:endParaRPr lang="zh-CN" altLang="en-US" sz="3600" dirty="0">
              <a:solidFill>
                <a:schemeClr val="tx2"/>
              </a:solidFill>
              <a:latin typeface="+mj-lt"/>
            </a:endParaRPr>
          </a:p>
        </p:txBody>
      </p:sp>
      <p:sp>
        <p:nvSpPr>
          <p:cNvPr id="9" name="TextBox 8"/>
          <p:cNvSpPr txBox="1"/>
          <p:nvPr/>
        </p:nvSpPr>
        <p:spPr>
          <a:xfrm>
            <a:off x="714348" y="3714752"/>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a:t>
            </a:r>
            <a:r>
              <a:rPr lang="en-US" altLang="zh-CN" strike="sngStrike" dirty="0" smtClean="0">
                <a:solidFill>
                  <a:schemeClr val="tx1">
                    <a:lumMod val="95000"/>
                    <a:lumOff val="5000"/>
                  </a:schemeClr>
                </a:solidFill>
              </a:rPr>
              <a:t>JQ </a:t>
            </a:r>
            <a:r>
              <a:rPr lang="zh-CN" altLang="en-US" strike="sngStrike" dirty="0" smtClean="0">
                <a:solidFill>
                  <a:schemeClr val="tx1">
                    <a:lumMod val="95000"/>
                    <a:lumOff val="5000"/>
                  </a:schemeClr>
                </a:solidFill>
              </a:rPr>
              <a:t>好强  </a:t>
            </a:r>
            <a:r>
              <a:rPr lang="en-US" altLang="zh-CN" strike="sngStrike" dirty="0" smtClean="0">
                <a:solidFill>
                  <a:schemeClr val="tx1">
                    <a:lumMod val="95000"/>
                    <a:lumOff val="5000"/>
                  </a:schemeClr>
                </a:solidFill>
              </a:rPr>
              <a:t>JQ </a:t>
            </a:r>
            <a:r>
              <a:rPr lang="zh-CN" altLang="en-US" strike="sngStrike" dirty="0" smtClean="0">
                <a:solidFill>
                  <a:schemeClr val="tx1">
                    <a:lumMod val="95000"/>
                    <a:lumOff val="5000"/>
                  </a:schemeClr>
                </a:solidFill>
              </a:rPr>
              <a:t>跪烂</a:t>
            </a:r>
            <a:endParaRPr lang="zh-CN" altLang="en-US" strike="sngStrike" dirty="0">
              <a:solidFill>
                <a:schemeClr val="tx1">
                  <a:lumMod val="95000"/>
                  <a:lumOff val="5000"/>
                </a:schemeClr>
              </a:solidFill>
            </a:endParaRPr>
          </a:p>
        </p:txBody>
      </p:sp>
      <p:pic>
        <p:nvPicPr>
          <p:cNvPr id="1029" name="Picture 5"/>
          <p:cNvPicPr>
            <a:picLocks noChangeAspect="1" noChangeArrowheads="1"/>
          </p:cNvPicPr>
          <p:nvPr/>
        </p:nvPicPr>
        <p:blipFill>
          <a:blip r:embed="rId2"/>
          <a:srcRect/>
          <a:stretch>
            <a:fillRect/>
          </a:stretch>
        </p:blipFill>
        <p:spPr bwMode="auto">
          <a:xfrm>
            <a:off x="1000100" y="2285992"/>
            <a:ext cx="2082156" cy="714380"/>
          </a:xfrm>
          <a:prstGeom prst="rect">
            <a:avLst/>
          </a:prstGeom>
          <a:noFill/>
          <a:ln w="9525">
            <a:noFill/>
            <a:miter lim="800000"/>
            <a:headEnd/>
            <a:tailEnd/>
          </a:ln>
          <a:effectLst/>
        </p:spPr>
      </p:pic>
      <p:sp>
        <p:nvSpPr>
          <p:cNvPr id="11" name="TextBox 10"/>
          <p:cNvSpPr txBox="1"/>
          <p:nvPr/>
        </p:nvSpPr>
        <p:spPr>
          <a:xfrm>
            <a:off x="678629" y="4214818"/>
            <a:ext cx="7358114" cy="646331"/>
          </a:xfrm>
          <a:prstGeom prst="rect">
            <a:avLst/>
          </a:prstGeom>
          <a:noFill/>
        </p:spPr>
        <p:txBody>
          <a:bodyPr wrap="square" rtlCol="0">
            <a:spAutoFit/>
          </a:bodyPr>
          <a:lstStyle/>
          <a:p>
            <a:r>
              <a:rPr lang="zh-CN" altLang="en-US" dirty="0" smtClean="0">
                <a:solidFill>
                  <a:schemeClr val="tx1">
                    <a:lumMod val="95000"/>
                    <a:lumOff val="5000"/>
                  </a:schemeClr>
                </a:solidFill>
              </a:rPr>
              <a:t>▪ 在一个确定的排列 </a:t>
            </a:r>
            <a:r>
              <a:rPr lang="en-US" altLang="zh-CN" dirty="0" smtClean="0">
                <a:solidFill>
                  <a:schemeClr val="tx1">
                    <a:lumMod val="95000"/>
                    <a:lumOff val="5000"/>
                  </a:schemeClr>
                </a:solidFill>
              </a:rPr>
              <a:t>A </a:t>
            </a:r>
            <a:r>
              <a:rPr lang="zh-CN" altLang="en-US" dirty="0" smtClean="0">
                <a:solidFill>
                  <a:schemeClr val="tx1">
                    <a:lumMod val="95000"/>
                    <a:lumOff val="5000"/>
                  </a:schemeClr>
                </a:solidFill>
              </a:rPr>
              <a:t>中，一个数会产生的贡献次数等于其左右相邻位置比它小的数的个数。</a:t>
            </a:r>
            <a:endParaRPr lang="en-US" altLang="zh-CN" dirty="0" smtClean="0">
              <a:solidFill>
                <a:schemeClr val="tx1">
                  <a:lumMod val="95000"/>
                  <a:lumOff val="5000"/>
                </a:schemeClr>
              </a:solidFill>
            </a:endParaRPr>
          </a:p>
        </p:txBody>
      </p:sp>
      <p:sp>
        <p:nvSpPr>
          <p:cNvPr id="13" name="TextBox 12"/>
          <p:cNvSpPr txBox="1"/>
          <p:nvPr/>
        </p:nvSpPr>
        <p:spPr>
          <a:xfrm>
            <a:off x="678629" y="5143512"/>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▪我们考虑从大到小将数放入，若一个数的左右在未来会放数，那么这个数便会产生贡献。于是我们在放一个数时，需要假设未来是否会在其左右放数。</a:t>
            </a:r>
            <a:endParaRPr lang="zh-CN" altLang="en-US" strike="sngStrike"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1000"/>
                                        <p:tgtEl>
                                          <p:spTgt spid="1029"/>
                                        </p:tgtEl>
                                      </p:cBhvr>
                                    </p:animEffect>
                                    <p:anim calcmode="lin" valueType="num">
                                      <p:cBhvr>
                                        <p:cTn id="13" dur="1000" fill="hold"/>
                                        <p:tgtEl>
                                          <p:spTgt spid="1029"/>
                                        </p:tgtEl>
                                        <p:attrNameLst>
                                          <p:attrName>ppt_x</p:attrName>
                                        </p:attrNameLst>
                                      </p:cBhvr>
                                      <p:tavLst>
                                        <p:tav tm="0">
                                          <p:val>
                                            <p:strVal val="#ppt_x"/>
                                          </p:val>
                                        </p:tav>
                                        <p:tav tm="100000">
                                          <p:val>
                                            <p:strVal val="#ppt_x"/>
                                          </p:val>
                                        </p:tav>
                                      </p:tavLst>
                                    </p:anim>
                                    <p:anim calcmode="lin" valueType="num">
                                      <p:cBhvr>
                                        <p:cTn id="14" dur="1000" fill="hold"/>
                                        <p:tgtEl>
                                          <p:spTgt spid="10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 presetClass="entr" presetSubtype="0" fill="hold" grpId="0" nodeType="afterEffect">
                                  <p:stCondLst>
                                    <p:cond delay="2500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1-2</a:t>
            </a:r>
            <a:endParaRPr lang="zh-CN" altLang="en-US" sz="3600" dirty="0">
              <a:solidFill>
                <a:schemeClr val="tx2"/>
              </a:solidFill>
              <a:latin typeface="+mj-lt"/>
            </a:endParaRPr>
          </a:p>
        </p:txBody>
      </p:sp>
      <p:sp>
        <p:nvSpPr>
          <p:cNvPr id="3" name="TextBox 2"/>
          <p:cNvSpPr txBox="1"/>
          <p:nvPr/>
        </p:nvSpPr>
        <p:spPr>
          <a:xfrm>
            <a:off x="642910" y="2000240"/>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 注意我们每次只能将数放在过去假设过要放数的地方。按 </a:t>
            </a:r>
            <a:r>
              <a:rPr lang="en-US" altLang="zh-CN" dirty="0" smtClean="0">
                <a:solidFill>
                  <a:schemeClr val="tx1">
                    <a:lumMod val="95000"/>
                    <a:lumOff val="5000"/>
                  </a:schemeClr>
                </a:solidFill>
              </a:rPr>
              <a:t>JQ </a:t>
            </a:r>
            <a:r>
              <a:rPr lang="zh-CN" altLang="en-US" dirty="0" smtClean="0">
                <a:solidFill>
                  <a:schemeClr val="tx1">
                    <a:lumMod val="95000"/>
                    <a:lumOff val="5000"/>
                  </a:schemeClr>
                </a:solidFill>
              </a:rPr>
              <a:t>的话说，可以形象地将这些地方想象成坑，只能将数放在坑中。而每次放数时考虑是否要在其左右挖坑，挖一个坑这个数就贡献一次。</a:t>
            </a:r>
            <a:endParaRPr lang="en-US" altLang="zh-CN" dirty="0" smtClean="0">
              <a:solidFill>
                <a:schemeClr val="tx1">
                  <a:lumMod val="95000"/>
                  <a:lumOff val="5000"/>
                </a:schemeClr>
              </a:solidFill>
            </a:endParaRPr>
          </a:p>
        </p:txBody>
      </p:sp>
      <p:sp>
        <p:nvSpPr>
          <p:cNvPr id="4" name="TextBox 3"/>
          <p:cNvSpPr txBox="1"/>
          <p:nvPr/>
        </p:nvSpPr>
        <p:spPr>
          <a:xfrm>
            <a:off x="642910" y="3357562"/>
            <a:ext cx="7358114" cy="1477328"/>
          </a:xfrm>
          <a:prstGeom prst="rect">
            <a:avLst/>
          </a:prstGeom>
          <a:noFill/>
        </p:spPr>
        <p:txBody>
          <a:bodyPr wrap="square" rtlCol="0">
            <a:spAutoFit/>
          </a:bodyPr>
          <a:lstStyle/>
          <a:p>
            <a:r>
              <a:rPr lang="zh-CN" altLang="en-US" dirty="0" smtClean="0">
                <a:solidFill>
                  <a:schemeClr val="tx1">
                    <a:lumMod val="95000"/>
                    <a:lumOff val="5000"/>
                  </a:schemeClr>
                </a:solidFill>
              </a:rPr>
              <a:t>▪于是我们用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][j][k] </a:t>
            </a:r>
            <a:r>
              <a:rPr lang="zh-CN" altLang="en-US" dirty="0" smtClean="0">
                <a:solidFill>
                  <a:schemeClr val="tx1">
                    <a:lumMod val="95000"/>
                    <a:lumOff val="5000"/>
                  </a:schemeClr>
                </a:solidFill>
              </a:rPr>
              <a:t>表示从大到小放了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个数，还剩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个坑，现在的权值和为 </a:t>
            </a:r>
            <a:r>
              <a:rPr lang="en-US" altLang="zh-CN" dirty="0" smtClean="0">
                <a:solidFill>
                  <a:schemeClr val="tx1">
                    <a:lumMod val="95000"/>
                    <a:lumOff val="5000"/>
                  </a:schemeClr>
                </a:solidFill>
              </a:rPr>
              <a:t>k </a:t>
            </a:r>
            <a:r>
              <a:rPr lang="zh-CN" altLang="en-US" dirty="0" smtClean="0">
                <a:solidFill>
                  <a:schemeClr val="tx1">
                    <a:lumMod val="95000"/>
                    <a:lumOff val="5000"/>
                  </a:schemeClr>
                </a:solidFill>
              </a:rPr>
              <a:t>的方案数。</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a:t>
            </a:r>
            <a:r>
              <a:rPr lang="en-US" altLang="zh-CN" dirty="0" smtClean="0">
                <a:solidFill>
                  <a:schemeClr val="tx1">
                    <a:lumMod val="95000"/>
                    <a:lumOff val="5000"/>
                  </a:schemeClr>
                </a:solidFill>
              </a:rPr>
              <a:t>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][j][k] </a:t>
            </a:r>
            <a:r>
              <a:rPr lang="zh-CN" altLang="en-US" dirty="0" smtClean="0">
                <a:solidFill>
                  <a:schemeClr val="tx1">
                    <a:lumMod val="95000"/>
                    <a:lumOff val="5000"/>
                  </a:schemeClr>
                </a:solidFill>
              </a:rPr>
              <a:t>可以转移到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[i+1][j-1][k] </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[i+1][j][</a:t>
            </a:r>
            <a:r>
              <a:rPr lang="en-US" altLang="zh-CN" dirty="0" err="1" smtClean="0">
                <a:solidFill>
                  <a:schemeClr val="tx1">
                    <a:lumMod val="95000"/>
                    <a:lumOff val="5000"/>
                  </a:schemeClr>
                </a:solidFill>
              </a:rPr>
              <a:t>k+val</a:t>
            </a:r>
            <a:r>
              <a:rPr lang="en-US" altLang="zh-CN" dirty="0" smtClean="0">
                <a:solidFill>
                  <a:schemeClr val="tx1">
                    <a:lumMod val="95000"/>
                    <a:lumOff val="5000"/>
                  </a:schemeClr>
                </a:solidFill>
              </a:rPr>
              <a:t>[i+1]]</a:t>
            </a:r>
            <a:r>
              <a:rPr lang="zh-CN" altLang="en-US" dirty="0" smtClean="0">
                <a:solidFill>
                  <a:schemeClr val="tx1">
                    <a:lumMod val="95000"/>
                    <a:lumOff val="5000"/>
                  </a:schemeClr>
                </a:solidFill>
              </a:rPr>
              <a:t>、</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[i+1][j+1][k+2*</a:t>
            </a:r>
            <a:r>
              <a:rPr lang="en-US" altLang="zh-CN" dirty="0" err="1" smtClean="0">
                <a:solidFill>
                  <a:schemeClr val="tx1">
                    <a:lumMod val="95000"/>
                    <a:lumOff val="5000"/>
                  </a:schemeClr>
                </a:solidFill>
              </a:rPr>
              <a:t>val</a:t>
            </a:r>
            <a:r>
              <a:rPr lang="en-US" altLang="zh-CN" dirty="0" smtClean="0">
                <a:solidFill>
                  <a:schemeClr val="tx1">
                    <a:lumMod val="95000"/>
                    <a:lumOff val="5000"/>
                  </a:schemeClr>
                </a:solidFill>
              </a:rPr>
              <a:t>[i+1]]</a:t>
            </a:r>
            <a:r>
              <a:rPr lang="zh-CN" altLang="en-US" dirty="0" smtClean="0">
                <a:solidFill>
                  <a:schemeClr val="tx1">
                    <a:lumMod val="95000"/>
                    <a:lumOff val="5000"/>
                  </a:schemeClr>
                </a:solidFill>
              </a:rPr>
              <a:t>。初始值为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[0][1][0]=1 </a:t>
            </a:r>
            <a:r>
              <a:rPr lang="zh-CN" altLang="en-US" dirty="0" smtClean="0">
                <a:solidFill>
                  <a:schemeClr val="tx1">
                    <a:lumMod val="95000"/>
                    <a:lumOff val="5000"/>
                  </a:schemeClr>
                </a:solidFill>
              </a:rPr>
              <a:t>，答案即为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[n][0][V]</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786182" y="2428868"/>
            <a:ext cx="1428760" cy="949213"/>
          </a:xfrm>
          <a:prstGeom prst="rect">
            <a:avLst/>
          </a:prstGeom>
          <a:noFill/>
          <a:ln w="9525">
            <a:noFill/>
            <a:miter lim="800000"/>
            <a:headEnd/>
            <a:tailEnd/>
          </a:ln>
          <a:effectLst/>
        </p:spPr>
      </p:pic>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1-3</a:t>
            </a:r>
            <a:endParaRPr lang="zh-CN" altLang="en-US" sz="3600" dirty="0">
              <a:solidFill>
                <a:schemeClr val="tx2"/>
              </a:solidFill>
              <a:latin typeface="+mj-lt"/>
            </a:endParaRPr>
          </a:p>
        </p:txBody>
      </p:sp>
      <p:sp>
        <p:nvSpPr>
          <p:cNvPr id="4" name="TextBox 3"/>
          <p:cNvSpPr txBox="1"/>
          <p:nvPr/>
        </p:nvSpPr>
        <p:spPr>
          <a:xfrm>
            <a:off x="642910" y="1857364"/>
            <a:ext cx="7358114" cy="1754326"/>
          </a:xfrm>
          <a:prstGeom prst="rect">
            <a:avLst/>
          </a:prstGeom>
          <a:noFill/>
        </p:spPr>
        <p:txBody>
          <a:bodyPr wrap="square" rtlCol="0">
            <a:spAutoFit/>
          </a:bodyPr>
          <a:lstStyle/>
          <a:p>
            <a:r>
              <a:rPr lang="zh-CN" altLang="en-US" dirty="0" smtClean="0">
                <a:solidFill>
                  <a:schemeClr val="tx1">
                    <a:lumMod val="95000"/>
                    <a:lumOff val="5000"/>
                  </a:schemeClr>
                </a:solidFill>
              </a:rPr>
              <a:t>题目：给出一个 </a:t>
            </a:r>
            <a:r>
              <a:rPr lang="en-US" altLang="zh-CN" dirty="0" smtClean="0">
                <a:solidFill>
                  <a:schemeClr val="tx1">
                    <a:lumMod val="95000"/>
                    <a:lumOff val="5000"/>
                  </a:schemeClr>
                </a:solidFill>
              </a:rPr>
              <a:t>N </a:t>
            </a:r>
            <a:r>
              <a:rPr lang="zh-CN" altLang="en-US" dirty="0" smtClean="0">
                <a:solidFill>
                  <a:schemeClr val="tx1">
                    <a:lumMod val="95000"/>
                    <a:lumOff val="5000"/>
                  </a:schemeClr>
                </a:solidFill>
              </a:rPr>
              <a:t>个点的基环内向树，即每个点均有一个父亲，保证</a:t>
            </a:r>
            <a:r>
              <a:rPr lang="en-US" altLang="zh-CN" dirty="0" smtClean="0">
                <a:solidFill>
                  <a:schemeClr val="tx1">
                    <a:lumMod val="95000"/>
                    <a:lumOff val="5000"/>
                  </a:schemeClr>
                </a:solidFill>
              </a:rPr>
              <a:t>1 </a:t>
            </a:r>
          </a:p>
          <a:p>
            <a:r>
              <a:rPr lang="zh-CN" altLang="en-US" dirty="0" smtClean="0">
                <a:solidFill>
                  <a:schemeClr val="tx1">
                    <a:lumMod val="95000"/>
                    <a:lumOff val="5000"/>
                  </a:schemeClr>
                </a:solidFill>
              </a:rPr>
              <a:t>号点一定在环上。给出一个常系数 </a:t>
            </a:r>
            <a:r>
              <a:rPr lang="en-US" altLang="zh-CN" dirty="0" smtClean="0">
                <a:solidFill>
                  <a:schemeClr val="tx1">
                    <a:lumMod val="95000"/>
                    <a:lumOff val="5000"/>
                  </a:schemeClr>
                </a:solidFill>
              </a:rPr>
              <a:t>k</a:t>
            </a:r>
            <a:r>
              <a:rPr lang="zh-CN" altLang="en-US" dirty="0" smtClean="0">
                <a:solidFill>
                  <a:schemeClr val="tx1">
                    <a:lumMod val="95000"/>
                    <a:lumOff val="5000"/>
                  </a:schemeClr>
                </a:solidFill>
              </a:rPr>
              <a:t>，每个点有一个系数 </a:t>
            </a:r>
            <a:r>
              <a:rPr lang="en-US" altLang="zh-CN" dirty="0" err="1" smtClean="0">
                <a:solidFill>
                  <a:schemeClr val="tx1">
                    <a:lumMod val="95000"/>
                    <a:lumOff val="5000"/>
                  </a:schemeClr>
                </a:solidFill>
              </a:rPr>
              <a:t>Ci</a:t>
            </a:r>
            <a:r>
              <a:rPr lang="zh-CN" altLang="en-US" dirty="0" smtClean="0">
                <a:solidFill>
                  <a:schemeClr val="tx1">
                    <a:lumMod val="95000"/>
                    <a:lumOff val="5000"/>
                  </a:schemeClr>
                </a:solidFill>
              </a:rPr>
              <a:t>，你可以修</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改不超过 </a:t>
            </a:r>
            <a:r>
              <a:rPr lang="en-US" altLang="zh-CN" dirty="0" smtClean="0">
                <a:solidFill>
                  <a:schemeClr val="tx1">
                    <a:lumMod val="95000"/>
                    <a:lumOff val="5000"/>
                  </a:schemeClr>
                </a:solidFill>
              </a:rPr>
              <a:t>m </a:t>
            </a:r>
            <a:r>
              <a:rPr lang="zh-CN" altLang="en-US" dirty="0" smtClean="0">
                <a:solidFill>
                  <a:schemeClr val="tx1">
                    <a:lumMod val="95000"/>
                    <a:lumOff val="5000"/>
                  </a:schemeClr>
                </a:solidFill>
              </a:rPr>
              <a:t>个点的父亲，问                                  的最大值，其中 </a:t>
            </a:r>
            <a:r>
              <a:rPr lang="en-US" altLang="zh-CN" dirty="0" err="1" smtClean="0">
                <a:solidFill>
                  <a:schemeClr val="tx1">
                    <a:lumMod val="95000"/>
                    <a:lumOff val="5000"/>
                  </a:schemeClr>
                </a:solidFill>
              </a:rPr>
              <a:t>len</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为环</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的大小。</a:t>
            </a:r>
            <a:r>
              <a:rPr lang="en-US" altLang="zh-CN" dirty="0" smtClean="0">
                <a:solidFill>
                  <a:schemeClr val="tx1">
                    <a:lumMod val="95000"/>
                    <a:lumOff val="5000"/>
                  </a:schemeClr>
                </a:solidFill>
              </a:rPr>
              <a:t>  N , m &lt;=60 ,  0.3 &lt;= k &lt; 1                                (</a:t>
            </a:r>
            <a:r>
              <a:rPr lang="zh-CN" altLang="en-US" dirty="0" smtClean="0">
                <a:solidFill>
                  <a:schemeClr val="tx1">
                    <a:lumMod val="95000"/>
                    <a:lumOff val="5000"/>
                  </a:schemeClr>
                </a:solidFill>
              </a:rPr>
              <a:t>简化自</a:t>
            </a:r>
            <a:r>
              <a:rPr lang="en-US" altLang="zh-CN" dirty="0" smtClean="0">
                <a:solidFill>
                  <a:schemeClr val="tx1">
                    <a:lumMod val="95000"/>
                    <a:lumOff val="5000"/>
                  </a:schemeClr>
                </a:solidFill>
              </a:rPr>
              <a:t>BZOJ1065)</a:t>
            </a:r>
          </a:p>
        </p:txBody>
      </p:sp>
      <p:sp>
        <p:nvSpPr>
          <p:cNvPr id="7" name="TextBox 6"/>
          <p:cNvSpPr txBox="1"/>
          <p:nvPr/>
        </p:nvSpPr>
        <p:spPr>
          <a:xfrm>
            <a:off x="660769" y="4214818"/>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 首先，由于 </a:t>
            </a:r>
            <a:r>
              <a:rPr lang="en-US" altLang="zh-CN" dirty="0" smtClean="0">
                <a:solidFill>
                  <a:schemeClr val="tx1">
                    <a:lumMod val="95000"/>
                    <a:lumOff val="5000"/>
                  </a:schemeClr>
                </a:solidFill>
              </a:rPr>
              <a:t>k </a:t>
            </a:r>
            <a:r>
              <a:rPr lang="zh-CN" altLang="en-US" dirty="0" smtClean="0">
                <a:solidFill>
                  <a:schemeClr val="tx1">
                    <a:lumMod val="95000"/>
                    <a:lumOff val="5000"/>
                  </a:schemeClr>
                </a:solidFill>
              </a:rPr>
              <a:t>小于 </a:t>
            </a:r>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，那么要更改一个点的父亲一定更改为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号点最优。</a:t>
            </a:r>
            <a:endParaRPr lang="en-US" altLang="zh-CN" dirty="0" smtClean="0">
              <a:solidFill>
                <a:schemeClr val="tx1">
                  <a:lumMod val="95000"/>
                  <a:lumOff val="5000"/>
                </a:schemeClr>
              </a:solidFill>
            </a:endParaRPr>
          </a:p>
        </p:txBody>
      </p:sp>
      <p:sp>
        <p:nvSpPr>
          <p:cNvPr id="8" name="TextBox 7"/>
          <p:cNvSpPr txBox="1"/>
          <p:nvPr/>
        </p:nvSpPr>
        <p:spPr>
          <a:xfrm>
            <a:off x="660769" y="4714884"/>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 然后我们考虑枚举 </a:t>
            </a:r>
            <a:r>
              <a:rPr lang="en-US" altLang="zh-CN" dirty="0" err="1" smtClean="0">
                <a:solidFill>
                  <a:schemeClr val="tx1">
                    <a:lumMod val="95000"/>
                    <a:lumOff val="5000"/>
                  </a:schemeClr>
                </a:solidFill>
              </a:rPr>
              <a:t>len</a:t>
            </a:r>
            <a:r>
              <a:rPr lang="zh-CN" altLang="en-US" dirty="0" smtClean="0">
                <a:solidFill>
                  <a:schemeClr val="tx1">
                    <a:lumMod val="95000"/>
                    <a:lumOff val="5000"/>
                  </a:schemeClr>
                </a:solidFill>
              </a:rPr>
              <a:t>，即在这个环上选一个点更改其父亲为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号点，并且固定这个环不再改变它们的父亲。这时便只能在环上的点的子树中进行更改父亲。</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1000"/>
                                        <p:tgtEl>
                                          <p:spTgt spid="2051"/>
                                        </p:tgtEl>
                                      </p:cBhvr>
                                    </p:animEffect>
                                    <p:anim calcmode="lin" valueType="num">
                                      <p:cBhvr>
                                        <p:cTn id="13" dur="1000" fill="hold"/>
                                        <p:tgtEl>
                                          <p:spTgt spid="2051"/>
                                        </p:tgtEl>
                                        <p:attrNameLst>
                                          <p:attrName>ppt_x</p:attrName>
                                        </p:attrNameLst>
                                      </p:cBhvr>
                                      <p:tavLst>
                                        <p:tav tm="0">
                                          <p:val>
                                            <p:strVal val="#ppt_x"/>
                                          </p:val>
                                        </p:tav>
                                        <p:tav tm="100000">
                                          <p:val>
                                            <p:strVal val="#ppt_x"/>
                                          </p:val>
                                        </p:tav>
                                      </p:tavLst>
                                    </p:anim>
                                    <p:anim calcmode="lin" valueType="num">
                                      <p:cBhvr>
                                        <p:cTn id="14"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91" y="642918"/>
            <a:ext cx="7358114" cy="646331"/>
          </a:xfrm>
          <a:prstGeom prst="rect">
            <a:avLst/>
          </a:prstGeom>
          <a:noFill/>
        </p:spPr>
        <p:txBody>
          <a:bodyPr wrap="square" rtlCol="0">
            <a:spAutoFit/>
          </a:bodyPr>
          <a:lstStyle/>
          <a:p>
            <a:r>
              <a:rPr lang="en-US" altLang="zh-CN" sz="3600" dirty="0" smtClean="0">
                <a:solidFill>
                  <a:schemeClr val="tx2"/>
                </a:solidFill>
                <a:latin typeface="+mj-lt"/>
              </a:rPr>
              <a:t>Problem 1-3</a:t>
            </a:r>
            <a:endParaRPr lang="zh-CN" altLang="en-US" sz="3600" dirty="0">
              <a:solidFill>
                <a:schemeClr val="tx2"/>
              </a:solidFill>
              <a:latin typeface="+mj-lt"/>
            </a:endParaRPr>
          </a:p>
        </p:txBody>
      </p:sp>
      <p:sp>
        <p:nvSpPr>
          <p:cNvPr id="4" name="TextBox 3"/>
          <p:cNvSpPr txBox="1"/>
          <p:nvPr/>
        </p:nvSpPr>
        <p:spPr>
          <a:xfrm>
            <a:off x="678629" y="1857364"/>
            <a:ext cx="7358114" cy="369332"/>
          </a:xfrm>
          <a:prstGeom prst="rect">
            <a:avLst/>
          </a:prstGeom>
          <a:noFill/>
        </p:spPr>
        <p:txBody>
          <a:bodyPr wrap="square" rtlCol="0">
            <a:spAutoFit/>
          </a:bodyPr>
          <a:lstStyle/>
          <a:p>
            <a:r>
              <a:rPr lang="zh-CN" altLang="en-US" dirty="0" smtClean="0">
                <a:solidFill>
                  <a:schemeClr val="tx1">
                    <a:lumMod val="95000"/>
                    <a:lumOff val="5000"/>
                  </a:schemeClr>
                </a:solidFill>
              </a:rPr>
              <a:t>▪ </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a:t>
            </a:r>
            <a:r>
              <a:rPr lang="zh-CN" altLang="en-US" dirty="0" smtClean="0">
                <a:solidFill>
                  <a:schemeClr val="tx1">
                    <a:lumMod val="95000"/>
                    <a:lumOff val="5000"/>
                  </a:schemeClr>
                </a:solidFill>
              </a:rPr>
              <a:t>表示在以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为根的子树中，修改了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个点的父亲，贡献的最大值。</a:t>
            </a:r>
            <a:endParaRPr lang="en-US" altLang="zh-CN" dirty="0" smtClean="0">
              <a:solidFill>
                <a:schemeClr val="tx1">
                  <a:lumMod val="95000"/>
                  <a:lumOff val="5000"/>
                </a:schemeClr>
              </a:solidFill>
            </a:endParaRPr>
          </a:p>
        </p:txBody>
      </p:sp>
      <p:sp>
        <p:nvSpPr>
          <p:cNvPr id="6" name="TextBox 5"/>
          <p:cNvSpPr txBox="1"/>
          <p:nvPr/>
        </p:nvSpPr>
        <p:spPr>
          <a:xfrm>
            <a:off x="678629" y="2428868"/>
            <a:ext cx="7358114" cy="923330"/>
          </a:xfrm>
          <a:prstGeom prst="rect">
            <a:avLst/>
          </a:prstGeom>
          <a:noFill/>
        </p:spPr>
        <p:txBody>
          <a:bodyPr wrap="square" rtlCol="0">
            <a:spAutoFit/>
          </a:bodyPr>
          <a:lstStyle/>
          <a:p>
            <a:r>
              <a:rPr lang="zh-CN" altLang="en-US" dirty="0" smtClean="0">
                <a:solidFill>
                  <a:schemeClr val="tx1">
                    <a:lumMod val="95000"/>
                    <a:lumOff val="5000"/>
                  </a:schemeClr>
                </a:solidFill>
              </a:rPr>
              <a:t>▪这样做真的可以吗？  在转移时，修改点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的父亲为 </a:t>
            </a:r>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，并不是影响以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为根的子树中的点，例如若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的子树中有一个点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，点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的父亲被修改为了点 </a:t>
            </a:r>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，这时就并不会对点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造成影响。 这样存储状态无法转移。</a:t>
            </a:r>
            <a:endParaRPr lang="en-US" altLang="zh-CN" dirty="0" smtClean="0">
              <a:solidFill>
                <a:schemeClr val="tx1">
                  <a:lumMod val="95000"/>
                  <a:lumOff val="5000"/>
                </a:schemeClr>
              </a:solidFill>
            </a:endParaRPr>
          </a:p>
        </p:txBody>
      </p:sp>
      <p:sp>
        <p:nvSpPr>
          <p:cNvPr id="7" name="TextBox 6"/>
          <p:cNvSpPr txBox="1"/>
          <p:nvPr/>
        </p:nvSpPr>
        <p:spPr>
          <a:xfrm>
            <a:off x="678629" y="3643314"/>
            <a:ext cx="7358114" cy="1200329"/>
          </a:xfrm>
          <a:prstGeom prst="rect">
            <a:avLst/>
          </a:prstGeom>
          <a:noFill/>
        </p:spPr>
        <p:txBody>
          <a:bodyPr wrap="square" rtlCol="0">
            <a:spAutoFit/>
          </a:bodyPr>
          <a:lstStyle/>
          <a:p>
            <a:r>
              <a:rPr lang="zh-CN" altLang="en-US" dirty="0" smtClean="0">
                <a:solidFill>
                  <a:schemeClr val="tx1">
                    <a:lumMod val="95000"/>
                    <a:lumOff val="5000"/>
                  </a:schemeClr>
                </a:solidFill>
              </a:rPr>
              <a:t>▪ 考虑假设未来的情况，</a:t>
            </a:r>
            <a:r>
              <a:rPr lang="en-US" altLang="zh-CN" dirty="0" err="1" smtClean="0">
                <a:solidFill>
                  <a:schemeClr val="tx1">
                    <a:lumMod val="95000"/>
                    <a:lumOff val="5000"/>
                  </a:schemeClr>
                </a:solidFill>
              </a:rPr>
              <a:t>dp</a:t>
            </a:r>
            <a:r>
              <a:rPr lang="en-US" altLang="zh-CN" dirty="0" smtClean="0">
                <a:solidFill>
                  <a:schemeClr val="tx1">
                    <a:lumMod val="95000"/>
                    <a:lumOff val="5000"/>
                  </a:schemeClr>
                </a:solidFill>
              </a:rPr>
              <a:t>[</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][j][k] </a:t>
            </a:r>
            <a:r>
              <a:rPr lang="zh-CN" altLang="en-US" dirty="0" smtClean="0">
                <a:solidFill>
                  <a:schemeClr val="tx1">
                    <a:lumMod val="95000"/>
                    <a:lumOff val="5000"/>
                  </a:schemeClr>
                </a:solidFill>
              </a:rPr>
              <a:t>表示在以点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为根的子树中，修改了 </a:t>
            </a:r>
            <a:r>
              <a:rPr lang="en-US" altLang="zh-CN" dirty="0" smtClean="0">
                <a:solidFill>
                  <a:schemeClr val="tx1">
                    <a:lumMod val="95000"/>
                    <a:lumOff val="5000"/>
                  </a:schemeClr>
                </a:solidFill>
              </a:rPr>
              <a:t>j </a:t>
            </a:r>
            <a:r>
              <a:rPr lang="zh-CN" altLang="en-US" dirty="0" smtClean="0">
                <a:solidFill>
                  <a:schemeClr val="tx1">
                    <a:lumMod val="95000"/>
                    <a:lumOff val="5000"/>
                  </a:schemeClr>
                </a:solidFill>
              </a:rPr>
              <a:t>个点的父亲，点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最终离点 </a:t>
            </a:r>
            <a:r>
              <a:rPr lang="en-US" altLang="zh-CN" dirty="0" smtClean="0">
                <a:solidFill>
                  <a:schemeClr val="tx1">
                    <a:lumMod val="95000"/>
                    <a:lumOff val="5000"/>
                  </a:schemeClr>
                </a:solidFill>
              </a:rPr>
              <a:t>1 </a:t>
            </a:r>
            <a:r>
              <a:rPr lang="zh-CN" altLang="en-US" dirty="0" smtClean="0">
                <a:solidFill>
                  <a:schemeClr val="tx1">
                    <a:lumMod val="95000"/>
                    <a:lumOff val="5000"/>
                  </a:schemeClr>
                </a:solidFill>
              </a:rPr>
              <a:t>的距离将会是 </a:t>
            </a:r>
            <a:r>
              <a:rPr lang="en-US" altLang="zh-CN" dirty="0" smtClean="0">
                <a:solidFill>
                  <a:schemeClr val="tx1">
                    <a:lumMod val="95000"/>
                    <a:lumOff val="5000"/>
                  </a:schemeClr>
                </a:solidFill>
              </a:rPr>
              <a:t>k</a:t>
            </a:r>
            <a:r>
              <a:rPr lang="zh-CN" altLang="en-US" dirty="0" smtClean="0">
                <a:solidFill>
                  <a:schemeClr val="tx1">
                    <a:lumMod val="95000"/>
                    <a:lumOff val="5000"/>
                  </a:schemeClr>
                </a:solidFill>
              </a:rPr>
              <a:t> ，贡献的最大值。</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▪分点 </a:t>
            </a:r>
            <a:r>
              <a:rPr lang="en-US" altLang="zh-CN" dirty="0" err="1" smtClean="0">
                <a:solidFill>
                  <a:schemeClr val="tx1">
                    <a:lumMod val="95000"/>
                    <a:lumOff val="5000"/>
                  </a:schemeClr>
                </a:solidFill>
              </a:rPr>
              <a:t>i</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修改或不修改，用背包转移即可。</a:t>
            </a:r>
            <a:endParaRPr lang="en-US" altLang="zh-CN"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2093</TotalTime>
  <Words>4284</Words>
  <PresentationFormat>全屏显示(4:3)</PresentationFormat>
  <Paragraphs>192</Paragraphs>
  <Slides>34</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主题1</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LFlame</dc:creator>
  <cp:lastModifiedBy>yangyarupc</cp:lastModifiedBy>
  <cp:revision>221</cp:revision>
  <dcterms:created xsi:type="dcterms:W3CDTF">2016-05-14T05:29:34Z</dcterms:created>
  <dcterms:modified xsi:type="dcterms:W3CDTF">2016-05-18T23:57:47Z</dcterms:modified>
</cp:coreProperties>
</file>