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8" r:id="rId11"/>
    <p:sldId id="269" r:id="rId12"/>
    <p:sldId id="270" r:id="rId13"/>
    <p:sldId id="271" r:id="rId14"/>
    <p:sldId id="266" r:id="rId15"/>
    <p:sldId id="267" r:id="rId16"/>
    <p:sldId id="272" r:id="rId17"/>
    <p:sldId id="273" r:id="rId18"/>
    <p:sldId id="277" r:id="rId19"/>
    <p:sldId id="276" r:id="rId20"/>
    <p:sldId id="259" r:id="rId21"/>
    <p:sldId id="274" r:id="rId22"/>
    <p:sldId id="275" r:id="rId23"/>
    <p:sldId id="278" r:id="rId24"/>
    <p:sldId id="279" r:id="rId25"/>
    <p:sldId id="280" r:id="rId26"/>
    <p:sldId id="281" r:id="rId27"/>
    <p:sldId id="282" r:id="rId28"/>
    <p:sldId id="283" r:id="rId29"/>
    <p:sldId id="304" r:id="rId30"/>
    <p:sldId id="286" r:id="rId31"/>
    <p:sldId id="291" r:id="rId32"/>
    <p:sldId id="309" r:id="rId33"/>
    <p:sldId id="289" r:id="rId34"/>
    <p:sldId id="310" r:id="rId35"/>
    <p:sldId id="292" r:id="rId36"/>
    <p:sldId id="293" r:id="rId37"/>
    <p:sldId id="294" r:id="rId38"/>
    <p:sldId id="295" r:id="rId39"/>
    <p:sldId id="296" r:id="rId40"/>
    <p:sldId id="298" r:id="rId41"/>
    <p:sldId id="311" r:id="rId42"/>
    <p:sldId id="299" r:id="rId43"/>
    <p:sldId id="300" r:id="rId44"/>
    <p:sldId id="301" r:id="rId45"/>
    <p:sldId id="302" r:id="rId46"/>
    <p:sldId id="303" r:id="rId47"/>
    <p:sldId id="284" r:id="rId48"/>
    <p:sldId id="305" r:id="rId49"/>
    <p:sldId id="306" r:id="rId50"/>
    <p:sldId id="307" r:id="rId51"/>
    <p:sldId id="308" r:id="rId52"/>
    <p:sldId id="285" r:id="rId53"/>
    <p:sldId id="297" r:id="rId54"/>
    <p:sldId id="312" r:id="rId55"/>
    <p:sldId id="287" r:id="rId56"/>
    <p:sldId id="313" r:id="rId57"/>
    <p:sldId id="288" r:id="rId58"/>
    <p:sldId id="314" r:id="rId59"/>
    <p:sldId id="315" r:id="rId60"/>
    <p:sldId id="290" r:id="rId61"/>
    <p:sldId id="316" r:id="rId62"/>
    <p:sldId id="317" r:id="rId63"/>
    <p:sldId id="31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28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1676401"/>
            <a:ext cx="8001000" cy="2424766"/>
          </a:xfrm>
        </p:spPr>
        <p:txBody>
          <a:bodyPr anchor="b" anchorCtr="0">
            <a:noAutofit/>
          </a:bodyPr>
          <a:lstStyle>
            <a:lvl1pPr>
              <a:defRPr sz="5600">
                <a:solidFill>
                  <a:schemeClr val="tx1"/>
                </a:solidFill>
              </a:defRPr>
            </a:lvl1pPr>
          </a:lstStyle>
          <a:p>
            <a:r>
              <a:rPr lang="zh-CN" altLang="en-US" smtClean="0"/>
              <a:t>单击此处编辑母版标题样式</a:t>
            </a:r>
            <a:endParaRPr/>
          </a:p>
        </p:txBody>
      </p:sp>
      <p:sp>
        <p:nvSpPr>
          <p:cNvPr id="3" name="Subtitle 2"/>
          <p:cNvSpPr>
            <a:spLocks noGrp="1"/>
          </p:cNvSpPr>
          <p:nvPr>
            <p:ph type="subTitle" idx="1"/>
          </p:nvPr>
        </p:nvSpPr>
        <p:spPr>
          <a:xfrm>
            <a:off x="571500" y="4419600"/>
            <a:ext cx="8001000" cy="1219200"/>
          </a:xfrm>
        </p:spPr>
        <p:txBody>
          <a:bodyPr/>
          <a:lstStyle>
            <a:lvl1pPr marL="0" indent="0" algn="ctr">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191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434609"/>
            <a:ext cx="3749040" cy="1709928"/>
          </a:xfrm>
        </p:spPr>
        <p:txBody>
          <a:bodyPr vert="horz" lIns="91440" tIns="45720" rIns="91440" bIns="45720" rtlCol="0" anchor="b">
            <a:noAutofit/>
          </a:bodyPr>
          <a:lstStyle>
            <a:lvl1pPr algn="ctr" defTabSz="914400" rtl="0" eaLnBrk="1" latinLnBrk="0" hangingPunct="1">
              <a:spcBef>
                <a:spcPct val="0"/>
              </a:spcBef>
              <a:buNone/>
              <a:defRPr sz="3600" b="0" kern="1200">
                <a:solidFill>
                  <a:schemeClr val="tx1"/>
                </a:solidFill>
                <a:latin typeface="+mj-lt"/>
                <a:ea typeface="+mj-ea"/>
                <a:cs typeface="+mj-cs"/>
              </a:defRPr>
            </a:lvl1pPr>
          </a:lstStyle>
          <a:p>
            <a:r>
              <a:rPr lang="zh-CN" altLang="en-US" smtClean="0"/>
              <a:t>单击此处编辑母版标题样式</a:t>
            </a:r>
            <a:endParaRPr/>
          </a:p>
        </p:txBody>
      </p:sp>
      <p:sp>
        <p:nvSpPr>
          <p:cNvPr id="4" name="Text Placeholder 3"/>
          <p:cNvSpPr>
            <a:spLocks noGrp="1"/>
          </p:cNvSpPr>
          <p:nvPr>
            <p:ph type="body" sz="half" idx="2"/>
          </p:nvPr>
        </p:nvSpPr>
        <p:spPr>
          <a:xfrm>
            <a:off x="594360" y="2551176"/>
            <a:ext cx="3749040" cy="3145536"/>
          </a:xfrm>
        </p:spPr>
        <p:txBody>
          <a:bodyPr vert="horz" lIns="91440" tIns="45720" rIns="91440" bIns="45720" rtlCol="0">
            <a:normAutofit/>
          </a:bodyPr>
          <a:lstStyle>
            <a:lvl1pPr marL="0" indent="0">
              <a:spcAft>
                <a:spcPts val="10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A4A6734C-E115-4BC5-9FB0-F9BF6FABFDA0}" type="datetimeFigureOut">
              <a:rPr lang="en-US" smtClean="0"/>
              <a:t>16-5-18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8" name="Picture 7"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pic>
        <p:nvPicPr>
          <p:cNvPr id="11" name="Picture 10" descr="parAvion.png"/>
          <p:cNvPicPr>
            <a:picLocks noChangeAspect="1"/>
          </p:cNvPicPr>
          <p:nvPr/>
        </p:nvPicPr>
        <p:blipFill>
          <a:blip r:embed="rId3"/>
          <a:stretch>
            <a:fillRect/>
          </a:stretch>
        </p:blipFill>
        <p:spPr>
          <a:xfrm rot="308222">
            <a:off x="6798020" y="538594"/>
            <a:ext cx="1808485" cy="516710"/>
          </a:xfrm>
          <a:prstGeom prst="rect">
            <a:avLst/>
          </a:prstGeom>
        </p:spPr>
      </p:pic>
      <p:sp>
        <p:nvSpPr>
          <p:cNvPr id="3" name="Picture Placeholder 2"/>
          <p:cNvSpPr>
            <a:spLocks noGrp="1"/>
          </p:cNvSpPr>
          <p:nvPr>
            <p:ph type="pic" idx="1"/>
          </p:nvPr>
        </p:nvSpPr>
        <p:spPr>
          <a:xfrm rot="150174">
            <a:off x="4827538" y="836203"/>
            <a:ext cx="3657600" cy="4937760"/>
          </a:xfrm>
          <a:solidFill>
            <a:srgbClr val="FFFFFF">
              <a:shade val="85000"/>
            </a:srgbClr>
          </a:solidFill>
          <a:ln w="31750" cap="sq">
            <a:solidFill>
              <a:srgbClr val="FDFDFD"/>
            </a:solidFill>
            <a:miter lim="800000"/>
          </a:ln>
          <a:effectLst>
            <a:outerShdw blurRad="88900" dist="44450" dir="756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位于标题上)">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zh-CN" altLang="en-US" smtClean="0"/>
              <a:t>单击此处编辑母版标题样式</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spcAft>
                <a:spcPts val="3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A4A6734C-E115-4BC5-9FB0-F9BF6FABFDA0}" type="datetimeFigureOut">
              <a:rPr lang="en-US" smtClean="0"/>
              <a:t>16-5-18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8" name="Picture 7" descr="shortRule.png"/>
          <p:cNvPicPr>
            <a:picLocks noChangeAspect="1"/>
          </p:cNvPicPr>
          <p:nvPr/>
        </p:nvPicPr>
        <p:blipFill>
          <a:blip r:embed="rId3"/>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sp>
        <p:nvSpPr>
          <p:cNvPr id="3" name="Picture Placeholder 2"/>
          <p:cNvSpPr>
            <a:spLocks noGrp="1"/>
          </p:cNvSpPr>
          <p:nvPr>
            <p:ph type="pic" idx="1"/>
          </p:nvPr>
        </p:nvSpPr>
        <p:spPr>
          <a:xfrm rot="21355093">
            <a:off x="2359666" y="458370"/>
            <a:ext cx="4424669" cy="3079124"/>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2 张图片(位于标题上)">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pic>
        <p:nvPicPr>
          <p:cNvPr id="11" name="Picture 10" descr="parAvion.png"/>
          <p:cNvPicPr>
            <a:picLocks noChangeAspect="1"/>
          </p:cNvPicPr>
          <p:nvPr/>
        </p:nvPicPr>
        <p:blipFill>
          <a:blip r:embed="rId3"/>
          <a:stretch>
            <a:fillRect/>
          </a:stretch>
        </p:blipFill>
        <p:spPr>
          <a:xfrm rot="308222">
            <a:off x="6835967" y="278688"/>
            <a:ext cx="1695954" cy="484558"/>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zh-CN" altLang="en-US" smtClean="0"/>
              <a:t>单击此处编辑母版标题样式</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spcAft>
                <a:spcPts val="3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A4A6734C-E115-4BC5-9FB0-F9BF6FABFDA0}" type="datetimeFigureOut">
              <a:rPr lang="en-US" smtClean="0"/>
              <a:t>16-5-18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8" name="Picture 7" descr="shortRule.png"/>
          <p:cNvPicPr>
            <a:picLocks noChangeAspect="1"/>
          </p:cNvPicPr>
          <p:nvPr/>
        </p:nvPicPr>
        <p:blipFill>
          <a:blip r:embed="rId4"/>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pic>
        <p:nvPicPr>
          <p:cNvPr id="13" name="Picture 12" descr="parAvion.png"/>
          <p:cNvPicPr>
            <a:picLocks noChangeAspect="1"/>
          </p:cNvPicPr>
          <p:nvPr/>
        </p:nvPicPr>
        <p:blipFill>
          <a:blip r:embed="rId3"/>
          <a:stretch>
            <a:fillRect/>
          </a:stretch>
        </p:blipFill>
        <p:spPr>
          <a:xfrm rot="20785255">
            <a:off x="2866028" y="3182426"/>
            <a:ext cx="1695954" cy="484558"/>
          </a:xfrm>
          <a:prstGeom prst="rect">
            <a:avLst/>
          </a:prstGeom>
        </p:spPr>
      </p:pic>
      <p:sp>
        <p:nvSpPr>
          <p:cNvPr id="10" name="Picture Placeholder 2"/>
          <p:cNvSpPr>
            <a:spLocks noGrp="1"/>
          </p:cNvSpPr>
          <p:nvPr>
            <p:ph type="pic" idx="13"/>
          </p:nvPr>
        </p:nvSpPr>
        <p:spPr>
          <a:xfrm rot="150321">
            <a:off x="4329929" y="546774"/>
            <a:ext cx="4163077" cy="2961146"/>
          </a:xfrm>
          <a:solidFill>
            <a:srgbClr val="FFFFFF">
              <a:shade val="85000"/>
            </a:srgbClr>
          </a:solidFill>
          <a:ln w="31750" cap="sq">
            <a:solidFill>
              <a:srgbClr val="FDFDFD"/>
            </a:solidFill>
            <a:miter lim="800000"/>
          </a:ln>
          <a:effectLst>
            <a:outerShdw blurRad="88900" dist="317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3" name="Picture Placeholder 2"/>
          <p:cNvSpPr>
            <a:spLocks noGrp="1"/>
          </p:cNvSpPr>
          <p:nvPr>
            <p:ph type="pic" idx="1"/>
          </p:nvPr>
        </p:nvSpPr>
        <p:spPr>
          <a:xfrm rot="21380673">
            <a:off x="699762" y="451178"/>
            <a:ext cx="4163077" cy="2961146"/>
          </a:xfrm>
          <a:solidFill>
            <a:srgbClr val="FFFFFF">
              <a:shade val="85000"/>
            </a:srgbClr>
          </a:solidFill>
          <a:ln w="31750" cap="sq">
            <a:solidFill>
              <a:srgbClr val="FDFDFD"/>
            </a:solidFill>
            <a:miter lim="800000"/>
          </a:ln>
          <a:effectLst>
            <a:outerShdw blurRad="88900" dist="44450" dir="900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 张图片(带标题)">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a:off x="4983480" y="4800600"/>
            <a:ext cx="3246120" cy="1188720"/>
          </a:xfrm>
        </p:spPr>
        <p:txBody>
          <a:bodyPr vert="horz" lIns="91440" tIns="45720" rIns="91440" bIns="45720" rtlCol="0" anchor="t" anchorCtr="0">
            <a:normAutofit/>
          </a:bodyPr>
          <a:lstStyle>
            <a:lvl1pPr marL="0" indent="0" algn="ctr">
              <a:spcAft>
                <a:spcPts val="300"/>
              </a:spcAft>
              <a:buNone/>
              <a:defRPr sz="20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A4A6734C-E115-4BC5-9FB0-F9BF6FABFDA0}" type="datetimeFigureOut">
              <a:rPr lang="en-US" smtClean="0"/>
              <a:t>16-5-18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10" name="Picture Placeholder 2"/>
          <p:cNvSpPr>
            <a:spLocks noGrp="1"/>
          </p:cNvSpPr>
          <p:nvPr>
            <p:ph type="pic" idx="13"/>
          </p:nvPr>
        </p:nvSpPr>
        <p:spPr>
          <a:xfrm rot="253865">
            <a:off x="4415567" y="369110"/>
            <a:ext cx="3794703" cy="2729767"/>
          </a:xfrm>
          <a:solidFill>
            <a:srgbClr val="FFFFFF">
              <a:shade val="85000"/>
            </a:srgbClr>
          </a:solidFill>
          <a:ln w="31750" cap="sq">
            <a:solidFill>
              <a:srgbClr val="FDFDFD"/>
            </a:solidFill>
            <a:miter lim="800000"/>
          </a:ln>
          <a:effectLst>
            <a:outerShdw blurRad="88900" dist="44450" dir="60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3" name="Picture Placeholder 2"/>
          <p:cNvSpPr>
            <a:spLocks noGrp="1"/>
          </p:cNvSpPr>
          <p:nvPr>
            <p:ph type="pic" idx="1"/>
          </p:nvPr>
        </p:nvSpPr>
        <p:spPr>
          <a:xfrm rot="20973137">
            <a:off x="530124" y="631160"/>
            <a:ext cx="3837559" cy="2604282"/>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4" name="Picture Placeholder 2"/>
          <p:cNvSpPr>
            <a:spLocks noGrp="1"/>
          </p:cNvSpPr>
          <p:nvPr>
            <p:ph type="pic" idx="14"/>
          </p:nvPr>
        </p:nvSpPr>
        <p:spPr>
          <a:xfrm rot="470783">
            <a:off x="708565" y="3070624"/>
            <a:ext cx="3918749" cy="2827517"/>
          </a:xfrm>
          <a:solidFill>
            <a:srgbClr val="FFFFFF">
              <a:shade val="85000"/>
            </a:srgbClr>
          </a:solidFill>
          <a:ln w="31750" cap="sq">
            <a:solidFill>
              <a:srgbClr val="FDFDFD"/>
            </a:solidFill>
            <a:miter lim="800000"/>
          </a:ln>
          <a:effectLst>
            <a:outerShdw blurRad="88900" dist="44450" dir="114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1" name="Title 1"/>
          <p:cNvSpPr>
            <a:spLocks noGrp="1"/>
          </p:cNvSpPr>
          <p:nvPr>
            <p:ph type="title"/>
          </p:nvPr>
        </p:nvSpPr>
        <p:spPr>
          <a:xfrm rot="21240000">
            <a:off x="4717562" y="3396154"/>
            <a:ext cx="3474720" cy="1097280"/>
          </a:xfrm>
        </p:spPr>
        <p:txBody>
          <a:bodyPr vert="horz" lIns="91440" tIns="45720" rIns="91440" bIns="45720" rtlCol="0">
            <a:normAutofit/>
          </a:bodyPr>
          <a:lstStyle>
            <a:lvl1pPr algn="ctr" defTabSz="914400" rtl="0" eaLnBrk="1" latinLnBrk="0" hangingPunct="1">
              <a:spcBef>
                <a:spcPct val="0"/>
              </a:spcBef>
              <a:spcAft>
                <a:spcPts val="300"/>
              </a:spcAft>
              <a:buNone/>
              <a:defRPr sz="2800" kern="1200">
                <a:solidFill>
                  <a:schemeClr val="tx1"/>
                </a:solidFill>
                <a:latin typeface="Mistral" pitchFamily="66" charset="0"/>
                <a:ea typeface="+mn-ea"/>
                <a:cs typeface="+mn-cs"/>
              </a:defRPr>
            </a:lvl1pPr>
          </a:lstStyle>
          <a:p>
            <a:pPr marL="0" lvl="0" indent="0" algn="ctr" defTabSz="914400" rtl="0" eaLnBrk="1" latinLnBrk="0" hangingPunct="1">
              <a:spcBef>
                <a:spcPts val="0"/>
              </a:spcBef>
              <a:spcAft>
                <a:spcPts val="1800"/>
              </a:spcAft>
              <a:buFont typeface="Wingdings 2" pitchFamily="18" charset="2"/>
              <a:buNone/>
            </a:pPr>
            <a:r>
              <a:rPr lang="zh-CN" altLang="en-US" smtClean="0"/>
              <a:t>单击此处编辑母版标题样式</a:t>
            </a: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 张图片(带标题)">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a:off x="762000" y="4876800"/>
            <a:ext cx="3048000" cy="1188720"/>
          </a:xfrm>
        </p:spPr>
        <p:txBody>
          <a:bodyPr vert="horz" lIns="91440" tIns="45720" rIns="91440" bIns="45720" rtlCol="0">
            <a:normAutofit/>
          </a:bodyPr>
          <a:lstStyle>
            <a:lvl1pPr marL="0" indent="0" algn="ctr">
              <a:spcAft>
                <a:spcPts val="300"/>
              </a:spcAft>
              <a:buNone/>
              <a:defRPr sz="2000" kern="12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A4A6734C-E115-4BC5-9FB0-F9BF6FABFDA0}" type="datetimeFigureOut">
              <a:rPr lang="en-US" smtClean="0"/>
              <a:t>16-5-18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15" name="Picture 14" descr="parAvion.png"/>
          <p:cNvPicPr>
            <a:picLocks noChangeAspect="1"/>
          </p:cNvPicPr>
          <p:nvPr/>
        </p:nvPicPr>
        <p:blipFill>
          <a:blip r:embed="rId3"/>
          <a:stretch>
            <a:fillRect/>
          </a:stretch>
        </p:blipFill>
        <p:spPr>
          <a:xfrm rot="308222">
            <a:off x="7428515" y="2619243"/>
            <a:ext cx="1580737" cy="451639"/>
          </a:xfrm>
          <a:prstGeom prst="rect">
            <a:avLst/>
          </a:prstGeom>
        </p:spPr>
      </p:pic>
      <p:pic>
        <p:nvPicPr>
          <p:cNvPr id="11" name="Picture 10" descr="pictureStamp-Frame.png"/>
          <p:cNvPicPr>
            <a:picLocks noChangeAspect="1"/>
          </p:cNvPicPr>
          <p:nvPr/>
        </p:nvPicPr>
        <p:blipFill>
          <a:blip r:embed="rId4"/>
          <a:stretch>
            <a:fillRect/>
          </a:stretch>
        </p:blipFill>
        <p:spPr>
          <a:xfrm rot="322260">
            <a:off x="6339646" y="604321"/>
            <a:ext cx="1610332" cy="2025115"/>
          </a:xfrm>
          <a:prstGeom prst="rect">
            <a:avLst/>
          </a:prstGeom>
        </p:spPr>
      </p:pic>
      <p:pic>
        <p:nvPicPr>
          <p:cNvPr id="13" name="Picture 12" descr="pictureStamp-Frame.png"/>
          <p:cNvPicPr>
            <a:picLocks noChangeAspect="1"/>
          </p:cNvPicPr>
          <p:nvPr/>
        </p:nvPicPr>
        <p:blipFill>
          <a:blip r:embed="rId4"/>
          <a:stretch>
            <a:fillRect/>
          </a:stretch>
        </p:blipFill>
        <p:spPr>
          <a:xfrm rot="322260">
            <a:off x="4891846" y="985321"/>
            <a:ext cx="1610332" cy="2025115"/>
          </a:xfrm>
          <a:prstGeom prst="rect">
            <a:avLst/>
          </a:prstGeom>
        </p:spPr>
      </p:pic>
      <p:sp>
        <p:nvSpPr>
          <p:cNvPr id="16" name="Picture Placeholder 2"/>
          <p:cNvSpPr>
            <a:spLocks noGrp="1"/>
          </p:cNvSpPr>
          <p:nvPr>
            <p:ph type="pic" idx="14"/>
          </p:nvPr>
        </p:nvSpPr>
        <p:spPr>
          <a:xfrm rot="247118">
            <a:off x="5075220" y="1165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rot="271248">
            <a:off x="6523020" y="784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0" name="Picture Placeholder 2"/>
          <p:cNvSpPr>
            <a:spLocks noGrp="1"/>
          </p:cNvSpPr>
          <p:nvPr>
            <p:ph type="pic" idx="13"/>
          </p:nvPr>
        </p:nvSpPr>
        <p:spPr>
          <a:xfrm rot="253865">
            <a:off x="4519045" y="2873698"/>
            <a:ext cx="3931920" cy="2834640"/>
          </a:xfrm>
          <a:solidFill>
            <a:srgbClr val="FFFFFF">
              <a:shade val="85000"/>
            </a:srgbClr>
          </a:solidFill>
          <a:ln w="31750" cap="sq">
            <a:solidFill>
              <a:srgbClr val="FDFDFD"/>
            </a:solidFill>
            <a:miter lim="800000"/>
          </a:ln>
          <a:effectLst>
            <a:outerShdw blurRad="88900" dist="44450" dir="6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3" name="Picture Placeholder 2"/>
          <p:cNvSpPr>
            <a:spLocks noGrp="1"/>
          </p:cNvSpPr>
          <p:nvPr>
            <p:ph type="pic" idx="1"/>
          </p:nvPr>
        </p:nvSpPr>
        <p:spPr>
          <a:xfrm rot="21193488">
            <a:off x="610678" y="450635"/>
            <a:ext cx="3931920" cy="2834640"/>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4" name="Title 1"/>
          <p:cNvSpPr>
            <a:spLocks noGrp="1"/>
          </p:cNvSpPr>
          <p:nvPr>
            <p:ph type="title"/>
          </p:nvPr>
        </p:nvSpPr>
        <p:spPr>
          <a:xfrm rot="21240000">
            <a:off x="455724" y="3551615"/>
            <a:ext cx="3474720" cy="1097280"/>
          </a:xfrm>
        </p:spPr>
        <p:txBody>
          <a:bodyPr vert="horz" lIns="91440" tIns="45720" rIns="91440" bIns="45720" rtlCol="0">
            <a:normAutofit/>
          </a:bodyPr>
          <a:lstStyle>
            <a:lvl1pPr algn="ctr" defTabSz="914400" rtl="0" eaLnBrk="1" latinLnBrk="0" hangingPunct="1">
              <a:spcBef>
                <a:spcPct val="0"/>
              </a:spcBef>
              <a:spcAft>
                <a:spcPts val="300"/>
              </a:spcAft>
              <a:buNone/>
              <a:defRPr sz="2800" kern="1200">
                <a:solidFill>
                  <a:schemeClr val="tx1"/>
                </a:solidFill>
                <a:latin typeface="Mistral" pitchFamily="66" charset="0"/>
                <a:ea typeface="+mn-ea"/>
                <a:cs typeface="+mn-cs"/>
              </a:defRPr>
            </a:lvl1pPr>
          </a:lstStyle>
          <a:p>
            <a:pPr marL="0" lvl="0" indent="0" algn="ctr" defTabSz="914400" rtl="0" eaLnBrk="1" latinLnBrk="0" hangingPunct="1">
              <a:spcBef>
                <a:spcPts val="0"/>
              </a:spcBef>
              <a:spcAft>
                <a:spcPts val="1800"/>
              </a:spcAft>
              <a:buFont typeface="Wingdings 2" pitchFamily="18" charset="2"/>
              <a:buNone/>
            </a:pPr>
            <a:r>
              <a:rPr lang="zh-CN" altLang="en-US" smtClean="0"/>
              <a:t>单击此处编辑母版标题样式</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7" name="Picture 6"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634" y="577849"/>
            <a:ext cx="1882589" cy="5461001"/>
          </a:xfrm>
        </p:spPr>
        <p:txBody>
          <a:bodyPr vert="eaVert"/>
          <a:lstStyle>
            <a:lvl1pPr>
              <a:defRPr sz="4400"/>
            </a:lvl1pPr>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78224" y="577849"/>
            <a:ext cx="5768788" cy="5461001"/>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7" name="Picture 6" descr="verticalRule.png"/>
          <p:cNvPicPr>
            <a:picLocks noChangeAspect="1"/>
          </p:cNvPicPr>
          <p:nvPr/>
        </p:nvPicPr>
        <p:blipFill>
          <a:blip r:embed="rId2"/>
          <a:stretch>
            <a:fillRect/>
          </a:stretch>
        </p:blipFill>
        <p:spPr>
          <a:xfrm>
            <a:off x="6512859" y="1562100"/>
            <a:ext cx="152400" cy="37338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8" name="Picture 7"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标题幻灯片(带 3 张图片)">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2057401"/>
            <a:ext cx="8001000" cy="2424766"/>
          </a:xfrm>
        </p:spPr>
        <p:txBody>
          <a:bodyPr anchor="b" anchorCtr="0">
            <a:noAutofit/>
          </a:bodyPr>
          <a:lstStyle>
            <a:lvl1pPr>
              <a:defRPr sz="5600">
                <a:solidFill>
                  <a:schemeClr val="tx1"/>
                </a:solidFill>
              </a:defRPr>
            </a:lvl1pPr>
          </a:lstStyle>
          <a:p>
            <a:r>
              <a:rPr lang="zh-CN" altLang="en-US" smtClean="0"/>
              <a:t>单击此处编辑母版标题样式</a:t>
            </a:r>
            <a:endParaRPr/>
          </a:p>
        </p:txBody>
      </p:sp>
      <p:sp>
        <p:nvSpPr>
          <p:cNvPr id="3" name="Subtitle 2"/>
          <p:cNvSpPr>
            <a:spLocks noGrp="1"/>
          </p:cNvSpPr>
          <p:nvPr>
            <p:ph type="subTitle" idx="1"/>
          </p:nvPr>
        </p:nvSpPr>
        <p:spPr>
          <a:xfrm>
            <a:off x="571500" y="4800600"/>
            <a:ext cx="8001000" cy="1219200"/>
          </a:xfrm>
        </p:spPr>
        <p:txBody>
          <a:bodyPr/>
          <a:lstStyle>
            <a:lvl1pPr marL="0" indent="0" algn="ctr">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A4A6734C-E115-4BC5-9FB0-F9BF6FABFDA0}" type="datetimeFigureOut">
              <a:rPr lang="en-US" smtClean="0"/>
              <a:t>16-5-18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572000"/>
            <a:ext cx="3733800" cy="152400"/>
          </a:xfrm>
          <a:prstGeom prst="rect">
            <a:avLst/>
          </a:prstGeom>
          <a:effectLst>
            <a:outerShdw blurRad="25400" sx="101000" sy="101000" algn="ctr" rotWithShape="0">
              <a:prstClr val="black">
                <a:alpha val="40000"/>
              </a:prstClr>
            </a:outerShdw>
          </a:effectLst>
        </p:spPr>
      </p:pic>
      <p:pic>
        <p:nvPicPr>
          <p:cNvPr id="10" name="Picture 9" descr="pictureStamp-Frame.png"/>
          <p:cNvPicPr>
            <a:picLocks noChangeAspect="1"/>
          </p:cNvPicPr>
          <p:nvPr/>
        </p:nvPicPr>
        <p:blipFill>
          <a:blip r:embed="rId4"/>
          <a:stretch>
            <a:fillRect/>
          </a:stretch>
        </p:blipFill>
        <p:spPr>
          <a:xfrm rot="21366660">
            <a:off x="5138374" y="599839"/>
            <a:ext cx="1610332" cy="2025115"/>
          </a:xfrm>
          <a:prstGeom prst="rect">
            <a:avLst/>
          </a:prstGeom>
        </p:spPr>
      </p:pic>
      <p:pic>
        <p:nvPicPr>
          <p:cNvPr id="11" name="Picture 10" descr="pictureStamp-Frame.png"/>
          <p:cNvPicPr>
            <a:picLocks noChangeAspect="1"/>
          </p:cNvPicPr>
          <p:nvPr/>
        </p:nvPicPr>
        <p:blipFill>
          <a:blip r:embed="rId4"/>
          <a:stretch>
            <a:fillRect/>
          </a:stretch>
        </p:blipFill>
        <p:spPr>
          <a:xfrm rot="21329776">
            <a:off x="2072772" y="555386"/>
            <a:ext cx="1610332" cy="2025115"/>
          </a:xfrm>
          <a:prstGeom prst="rect">
            <a:avLst/>
          </a:prstGeom>
        </p:spPr>
      </p:pic>
      <p:sp>
        <p:nvSpPr>
          <p:cNvPr id="12" name="Picture Placeholder 2"/>
          <p:cNvSpPr>
            <a:spLocks noGrp="1"/>
          </p:cNvSpPr>
          <p:nvPr>
            <p:ph type="pic" idx="14"/>
          </p:nvPr>
        </p:nvSpPr>
        <p:spPr>
          <a:xfrm rot="21254634">
            <a:off x="2256146" y="735839"/>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3" name="Picture Placeholder 2"/>
          <p:cNvSpPr>
            <a:spLocks noGrp="1"/>
          </p:cNvSpPr>
          <p:nvPr>
            <p:ph type="pic" idx="15"/>
          </p:nvPr>
        </p:nvSpPr>
        <p:spPr>
          <a:xfrm rot="21315648">
            <a:off x="5321748" y="780292"/>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pic>
        <p:nvPicPr>
          <p:cNvPr id="14" name="Picture 13" descr="pictureStamp-Frame.png"/>
          <p:cNvPicPr>
            <a:picLocks noChangeAspect="1"/>
          </p:cNvPicPr>
          <p:nvPr/>
        </p:nvPicPr>
        <p:blipFill>
          <a:blip r:embed="rId4"/>
          <a:stretch>
            <a:fillRect/>
          </a:stretch>
        </p:blipFill>
        <p:spPr>
          <a:xfrm rot="151790">
            <a:off x="3591963" y="936015"/>
            <a:ext cx="1610332" cy="2025115"/>
          </a:xfrm>
          <a:prstGeom prst="rect">
            <a:avLst/>
          </a:prstGeom>
        </p:spPr>
      </p:pic>
      <p:sp>
        <p:nvSpPr>
          <p:cNvPr id="17" name="Picture Placeholder 2"/>
          <p:cNvSpPr>
            <a:spLocks noGrp="1"/>
          </p:cNvSpPr>
          <p:nvPr>
            <p:ph type="pic" idx="17"/>
          </p:nvPr>
        </p:nvSpPr>
        <p:spPr>
          <a:xfrm rot="100778">
            <a:off x="3775337" y="1116468"/>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 y="1282700"/>
            <a:ext cx="8001000" cy="1917700"/>
          </a:xfrm>
        </p:spPr>
        <p:txBody>
          <a:bodyPr anchor="b" anchorCtr="0">
            <a:noAutofit/>
          </a:bodyPr>
          <a:lstStyle>
            <a:lvl1pPr algn="ctr">
              <a:defRPr sz="5600" b="0" cap="none" baseline="0">
                <a:solidFill>
                  <a:schemeClr val="tx1"/>
                </a:solidFill>
              </a:defRPr>
            </a:lvl1pPr>
          </a:lstStyle>
          <a:p>
            <a:r>
              <a:rPr lang="zh-CN" altLang="en-US" smtClean="0"/>
              <a:t>单击此处编辑母版标题样式</a:t>
            </a:r>
            <a:endParaRPr/>
          </a:p>
        </p:txBody>
      </p:sp>
      <p:sp>
        <p:nvSpPr>
          <p:cNvPr id="3" name="Text Placeholder 2"/>
          <p:cNvSpPr>
            <a:spLocks noGrp="1"/>
          </p:cNvSpPr>
          <p:nvPr>
            <p:ph type="body" idx="1"/>
          </p:nvPr>
        </p:nvSpPr>
        <p:spPr>
          <a:xfrm>
            <a:off x="571500" y="3644153"/>
            <a:ext cx="8001000" cy="833718"/>
          </a:xfrm>
        </p:spPr>
        <p:txBody>
          <a:bodyPr anchor="t" anchorCtr="0"/>
          <a:lstStyle>
            <a:lvl1pPr marL="0" indent="0" algn="ctr">
              <a:spcAft>
                <a:spcPts val="0"/>
              </a:spcAft>
              <a:buNone/>
              <a:defRPr sz="20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A6734C-E115-4BC5-9FB0-F9BF6FABFDA0}" type="datetimeFigureOut">
              <a:rPr lang="en-US" smtClean="0"/>
              <a:t>16-5-18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33528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7150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2346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A4A6734C-E115-4BC5-9FB0-F9BF6FABFDA0}" type="datetimeFigureOut">
              <a:rPr lang="en-US" smtClean="0"/>
              <a:t>16-5-18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71500" y="1874838"/>
            <a:ext cx="3749040" cy="639762"/>
          </a:xfrm>
        </p:spPr>
        <p:txBody>
          <a:bodyPr anchor="ctr" anchorCtr="0">
            <a:noAutofit/>
          </a:bodyPr>
          <a:lstStyle>
            <a:lvl1pPr marL="0" indent="0" algn="ctr">
              <a:spcAft>
                <a:spcPts val="0"/>
              </a:spcAft>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7150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23460" y="1874838"/>
            <a:ext cx="3749040" cy="639762"/>
          </a:xfrm>
        </p:spPr>
        <p:txBody>
          <a:bodyPr anchor="ctr" anchorCtr="0">
            <a:noAutofit/>
          </a:bodyPr>
          <a:lstStyle>
            <a:lvl1pPr marL="0" indent="0" algn="ctr">
              <a:spcAft>
                <a:spcPts val="0"/>
              </a:spcAft>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2346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A4A6734C-E115-4BC5-9FB0-F9BF6FABFDA0}" type="datetimeFigureOut">
              <a:rPr lang="en-US" smtClean="0"/>
              <a:t>16-5-18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9C4FB-7D33-419B-8833-D1372BFD11C8}" type="slidenum">
              <a:rPr lang="en-US" smtClean="0"/>
              <a:t>‹#›</a:t>
            </a:fld>
            <a:endParaRPr lang="en-US"/>
          </a:p>
        </p:txBody>
      </p:sp>
      <p:pic>
        <p:nvPicPr>
          <p:cNvPr id="11" name="Picture 10"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A4A6734C-E115-4BC5-9FB0-F9BF6FABFDA0}" type="datetimeFigureOut">
              <a:rPr lang="en-US" smtClean="0"/>
              <a:t>16-5-18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6734C-E115-4BC5-9FB0-F9BF6FABFDA0}" type="datetimeFigureOut">
              <a:rPr lang="en-US" smtClean="0"/>
              <a:t>16-5-18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6153" y="443752"/>
            <a:ext cx="3749040" cy="1707777"/>
          </a:xfrm>
        </p:spPr>
        <p:txBody>
          <a:bodyPr anchor="b">
            <a:noAutofit/>
          </a:bodyPr>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27494" y="430306"/>
            <a:ext cx="3749040" cy="5608544"/>
          </a:xfrm>
        </p:spPr>
        <p:txBody>
          <a:bodyPr>
            <a:normAutofit/>
          </a:bodyPr>
          <a:lstStyle>
            <a:lvl1pPr>
              <a:defRPr sz="2400"/>
            </a:lvl1pPr>
            <a:lvl2pPr>
              <a:defRPr sz="2200"/>
            </a:lvl2pPr>
            <a:lvl3pPr>
              <a:defRPr sz="2000"/>
            </a:lvl3pPr>
            <a:lvl4pPr>
              <a:defRPr sz="1800"/>
            </a:lvl4pPr>
            <a:lvl5pPr>
              <a:defRPr sz="1800"/>
            </a:lvl5pPr>
            <a:lvl6pPr marL="2290763" indent="-461963">
              <a:defRPr sz="2000"/>
            </a:lvl6pPr>
            <a:lvl7pPr marL="2290763" indent="-461963">
              <a:defRPr sz="2000"/>
            </a:lvl7pPr>
            <a:lvl8pPr marL="2290763" indent="-461963">
              <a:defRPr sz="2000"/>
            </a:lvl8pPr>
            <a:lvl9pPr marL="2290763" indent="-461963">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96153" y="2554940"/>
            <a:ext cx="3749040" cy="3146613"/>
          </a:xfrm>
        </p:spPr>
        <p:txBody>
          <a:bodyPr>
            <a:normAutofit/>
          </a:bodyPr>
          <a:lstStyle>
            <a:lvl1pPr marL="0" indent="0" algn="ctr">
              <a:spcAft>
                <a:spcPts val="1000"/>
              </a:spcAf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A6734C-E115-4BC5-9FB0-F9BF6FABFDA0}" type="datetimeFigureOut">
              <a:rPr lang="en-US" smtClean="0"/>
              <a:t>16-5-18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pic>
        <p:nvPicPr>
          <p:cNvPr id="9" name="Picture 8"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TextPageOverlay.png"/>
          <p:cNvPicPr>
            <a:picLocks noChangeAspect="1"/>
          </p:cNvPicPr>
          <p:nvPr/>
        </p:nvPicPr>
        <p:blipFill>
          <a:blip r:embed="rId18"/>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571500" y="6158753"/>
            <a:ext cx="3200400" cy="365125"/>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
        <p:nvSpPr>
          <p:cNvPr id="2" name="Title Placeholder 1"/>
          <p:cNvSpPr>
            <a:spLocks noGrp="1"/>
          </p:cNvSpPr>
          <p:nvPr>
            <p:ph type="title"/>
          </p:nvPr>
        </p:nvSpPr>
        <p:spPr>
          <a:xfrm>
            <a:off x="571500" y="274638"/>
            <a:ext cx="8001000" cy="1143000"/>
          </a:xfrm>
          <a:prstGeom prst="rect">
            <a:avLst/>
          </a:prstGeom>
        </p:spPr>
        <p:txBody>
          <a:bodyPr vert="horz" lIns="91440" tIns="45720" rIns="91440" bIns="45720" rtlCol="0" anchor="ctr">
            <a:noAutofit/>
          </a:bodyPr>
          <a:lstStyle/>
          <a:p>
            <a:r>
              <a:rPr lang="zh-CN" altLang="en-US" smtClean="0"/>
              <a:t>单击此处编辑母版标题样式</a:t>
            </a:r>
            <a:endParaRPr/>
          </a:p>
        </p:txBody>
      </p:sp>
      <p:sp>
        <p:nvSpPr>
          <p:cNvPr id="3" name="Text Placeholder 2"/>
          <p:cNvSpPr>
            <a:spLocks noGrp="1"/>
          </p:cNvSpPr>
          <p:nvPr>
            <p:ph type="body" idx="1"/>
          </p:nvPr>
        </p:nvSpPr>
        <p:spPr>
          <a:xfrm>
            <a:off x="571500" y="1905000"/>
            <a:ext cx="80010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5372100" y="6158753"/>
            <a:ext cx="3200400" cy="365125"/>
          </a:xfrm>
          <a:prstGeom prst="rect">
            <a:avLst/>
          </a:prstGeom>
        </p:spPr>
        <p:txBody>
          <a:bodyPr vert="horz" lIns="91440" tIns="45720" rIns="91440" bIns="45720" rtlCol="0" anchor="ctr"/>
          <a:lstStyle>
            <a:lvl1pPr algn="r">
              <a:defRPr sz="1200">
                <a:solidFill>
                  <a:schemeClr val="bg2"/>
                </a:solidFill>
              </a:defRPr>
            </a:lvl1pPr>
          </a:lstStyle>
          <a:p>
            <a:fld id="{A4A6734C-E115-4BC5-9FB0-F9BF6FABFDA0}" type="datetimeFigureOut">
              <a:rPr lang="en-US" smtClean="0"/>
              <a:t>16-5-18</a:t>
            </a:fld>
            <a:endParaRPr lang="en-US"/>
          </a:p>
        </p:txBody>
      </p:sp>
      <p:sp>
        <p:nvSpPr>
          <p:cNvPr id="6" name="Slide Number Placeholder 5"/>
          <p:cNvSpPr>
            <a:spLocks noGrp="1"/>
          </p:cNvSpPr>
          <p:nvPr>
            <p:ph type="sldNum" sz="quarter" idx="4"/>
          </p:nvPr>
        </p:nvSpPr>
        <p:spPr>
          <a:xfrm>
            <a:off x="4046220" y="6158753"/>
            <a:ext cx="1051560" cy="365125"/>
          </a:xfrm>
          <a:prstGeom prst="rect">
            <a:avLst/>
          </a:prstGeom>
        </p:spPr>
        <p:txBody>
          <a:bodyPr vert="horz" lIns="91440" tIns="45720" rIns="91440" bIns="45720" rtlCol="0" anchor="ctr"/>
          <a:lstStyle>
            <a:lvl1pPr algn="ctr">
              <a:defRPr sz="1200">
                <a:solidFill>
                  <a:schemeClr val="bg2"/>
                </a:solidFill>
              </a:defRPr>
            </a:lvl1pPr>
          </a:lstStyle>
          <a:p>
            <a:fld id="{D739C4FB-7D33-419B-8833-D1372BFD11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5400" kern="1200">
          <a:solidFill>
            <a:schemeClr val="tx1"/>
          </a:solidFill>
          <a:latin typeface="+mj-lt"/>
          <a:ea typeface="+mj-ea"/>
          <a:cs typeface="+mj-cs"/>
        </a:defRPr>
      </a:lvl1pPr>
    </p:titleStyle>
    <p:bodyStyle>
      <a:lvl1pPr marL="457200" indent="-457200" algn="l" defTabSz="914400" rtl="0" eaLnBrk="1" latinLnBrk="0" hangingPunct="1">
        <a:spcBef>
          <a:spcPts val="0"/>
        </a:spcBef>
        <a:spcAft>
          <a:spcPts val="2000"/>
        </a:spcAft>
        <a:buFont typeface="Wingdings 2" pitchFamily="18" charset="2"/>
        <a:buChar char=""/>
        <a:defRPr sz="2400" kern="1200">
          <a:solidFill>
            <a:schemeClr val="tx1"/>
          </a:solidFill>
          <a:latin typeface="+mn-lt"/>
          <a:ea typeface="+mn-ea"/>
          <a:cs typeface="+mn-cs"/>
        </a:defRPr>
      </a:lvl1pPr>
      <a:lvl2pPr marL="914400" indent="-457200" algn="l" defTabSz="914400" rtl="0" eaLnBrk="1" latinLnBrk="0" hangingPunct="1">
        <a:spcBef>
          <a:spcPts val="0"/>
        </a:spcBef>
        <a:spcAft>
          <a:spcPts val="1000"/>
        </a:spcAft>
        <a:buClr>
          <a:schemeClr val="bg2"/>
        </a:buClr>
        <a:buFont typeface="Wingdings 2" pitchFamily="18" charset="2"/>
        <a:buChar char=""/>
        <a:defRPr sz="2200" kern="1200">
          <a:solidFill>
            <a:schemeClr val="tx1"/>
          </a:solidFill>
          <a:latin typeface="+mn-lt"/>
          <a:ea typeface="+mn-ea"/>
          <a:cs typeface="+mn-cs"/>
        </a:defRPr>
      </a:lvl2pPr>
      <a:lvl3pPr marL="1371600" indent="-457200" algn="l" defTabSz="914400" rtl="0" eaLnBrk="1" latinLnBrk="0" hangingPunct="1">
        <a:spcBef>
          <a:spcPts val="0"/>
        </a:spcBef>
        <a:spcAft>
          <a:spcPts val="1000"/>
        </a:spcAft>
        <a:buFont typeface="Wingdings 2" pitchFamily="18" charset="2"/>
        <a:buChar char=""/>
        <a:defRPr sz="2000" kern="1200">
          <a:solidFill>
            <a:schemeClr val="tx1"/>
          </a:solidFill>
          <a:latin typeface="+mn-lt"/>
          <a:ea typeface="+mn-ea"/>
          <a:cs typeface="+mn-cs"/>
        </a:defRPr>
      </a:lvl3pPr>
      <a:lvl4pPr marL="1828800" indent="-457200" algn="l" defTabSz="914400" rtl="0" eaLnBrk="1" latinLnBrk="0" hangingPunct="1">
        <a:spcBef>
          <a:spcPts val="0"/>
        </a:spcBef>
        <a:spcAft>
          <a:spcPts val="1000"/>
        </a:spcAft>
        <a:buClr>
          <a:schemeClr val="bg2"/>
        </a:buClr>
        <a:buFont typeface="Wingdings 2" pitchFamily="18" charset="2"/>
        <a:buChar char=""/>
        <a:defRPr sz="1800" kern="1200">
          <a:solidFill>
            <a:schemeClr val="tx1"/>
          </a:solidFill>
          <a:latin typeface="+mn-lt"/>
          <a:ea typeface="+mn-ea"/>
          <a:cs typeface="+mn-cs"/>
        </a:defRPr>
      </a:lvl4pPr>
      <a:lvl5pPr marL="2286000" indent="-457200" algn="l" defTabSz="914400" rtl="0" eaLnBrk="1" latinLnBrk="0" hangingPunct="1">
        <a:spcBef>
          <a:spcPts val="0"/>
        </a:spcBef>
        <a:spcAft>
          <a:spcPts val="1000"/>
        </a:spcAft>
        <a:buFont typeface="Wingdings 2" pitchFamily="18" charset="2"/>
        <a:buChar char=""/>
        <a:defRPr sz="1800" kern="1200">
          <a:solidFill>
            <a:schemeClr val="tx1"/>
          </a:solidFill>
          <a:latin typeface="+mn-lt"/>
          <a:ea typeface="+mn-ea"/>
          <a:cs typeface="+mn-cs"/>
        </a:defRPr>
      </a:lvl5pPr>
      <a:lvl6pPr marL="2743200" indent="-461963" algn="l" defTabSz="914400" rtl="0" eaLnBrk="1" latinLnBrk="0" hangingPunct="1">
        <a:spcBef>
          <a:spcPts val="0"/>
        </a:spcBef>
        <a:spcAft>
          <a:spcPts val="600"/>
        </a:spcAft>
        <a:buClr>
          <a:schemeClr val="bg2"/>
        </a:buClr>
        <a:buFont typeface="Wingdings 2" pitchFamily="18" charset="2"/>
        <a:buChar char="ò"/>
        <a:defRPr lang="en-US" sz="1800" kern="1200" dirty="0" smtClean="0">
          <a:solidFill>
            <a:schemeClr val="tx1"/>
          </a:solidFill>
          <a:latin typeface="+mn-lt"/>
          <a:ea typeface="+mn-ea"/>
          <a:cs typeface="+mn-cs"/>
        </a:defRPr>
      </a:lvl6pPr>
      <a:lvl7pPr marL="3205163" indent="-461963" algn="l" defTabSz="914400" rtl="0" eaLnBrk="1" latinLnBrk="0" hangingPunct="1">
        <a:spcBef>
          <a:spcPts val="0"/>
        </a:spcBef>
        <a:spcAft>
          <a:spcPts val="600"/>
        </a:spcAft>
        <a:buFont typeface="Wingdings 2" pitchFamily="18" charset="2"/>
        <a:buChar char="ò"/>
        <a:defRPr lang="en-US" sz="1800" kern="1200" dirty="0" smtClean="0">
          <a:solidFill>
            <a:schemeClr val="tx1"/>
          </a:solidFill>
          <a:latin typeface="+mn-lt"/>
          <a:ea typeface="+mn-ea"/>
          <a:cs typeface="+mn-cs"/>
        </a:defRPr>
      </a:lvl7pPr>
      <a:lvl8pPr marL="3657600" indent="-461963" algn="l" defTabSz="914400" rtl="0" eaLnBrk="1" latinLnBrk="0" hangingPunct="1">
        <a:spcBef>
          <a:spcPts val="0"/>
        </a:spcBef>
        <a:spcAft>
          <a:spcPts val="600"/>
        </a:spcAft>
        <a:buClr>
          <a:schemeClr val="bg2"/>
        </a:buClr>
        <a:buFont typeface="Wingdings 2" pitchFamily="18" charset="2"/>
        <a:buChar char="ò"/>
        <a:defRPr lang="en-US" sz="1800" kern="1200" dirty="0" smtClean="0">
          <a:solidFill>
            <a:schemeClr val="tx1"/>
          </a:solidFill>
          <a:latin typeface="+mn-lt"/>
          <a:ea typeface="+mn-ea"/>
          <a:cs typeface="+mn-cs"/>
        </a:defRPr>
      </a:lvl8pPr>
      <a:lvl9pPr marL="4119563" indent="-461963" algn="l" defTabSz="914400" rtl="0" eaLnBrk="1" latinLnBrk="0" hangingPunct="1">
        <a:spcBef>
          <a:spcPts val="0"/>
        </a:spcBef>
        <a:spcAft>
          <a:spcPts val="600"/>
        </a:spcAft>
        <a:buFont typeface="Wingdings 2" pitchFamily="18" charset="2"/>
        <a:buChar char="ò"/>
        <a:defRPr lang="en-US" sz="1800" kern="1200" dirty="0" smtClean="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2400" dirty="0" smtClean="0"/>
              <a:t>（基础的）</a:t>
            </a:r>
            <a:r>
              <a:rPr kumimoji="1" lang="en-US" altLang="zh-CN" dirty="0" smtClean="0"/>
              <a:t>DP</a:t>
            </a:r>
            <a:r>
              <a:rPr kumimoji="1" lang="zh-CN" altLang="en-US" dirty="0" smtClean="0"/>
              <a:t>选讲</a:t>
            </a:r>
            <a:endParaRPr kumimoji="1" lang="zh-CN" altLang="en-US" dirty="0"/>
          </a:p>
        </p:txBody>
      </p:sp>
      <p:sp>
        <p:nvSpPr>
          <p:cNvPr id="3" name="副标题 2"/>
          <p:cNvSpPr>
            <a:spLocks noGrp="1"/>
          </p:cNvSpPr>
          <p:nvPr>
            <p:ph type="subTitle" idx="1"/>
          </p:nvPr>
        </p:nvSpPr>
        <p:spPr/>
        <p:txBody>
          <a:bodyPr/>
          <a:lstStyle/>
          <a:p>
            <a:r>
              <a:rPr kumimoji="1" lang="en-US" altLang="zh-CN" dirty="0" smtClean="0"/>
              <a:t>By </a:t>
            </a:r>
            <a:r>
              <a:rPr kumimoji="1" lang="en-US" altLang="zh-CN" dirty="0" err="1" smtClean="0"/>
              <a:t>dogther</a:t>
            </a:r>
            <a:endParaRPr kumimoji="1" lang="zh-CN" altLang="en-US" dirty="0"/>
          </a:p>
        </p:txBody>
      </p:sp>
    </p:spTree>
    <p:extLst>
      <p:ext uri="{BB962C8B-B14F-4D97-AF65-F5344CB8AC3E}">
        <p14:creationId xmlns:p14="http://schemas.microsoft.com/office/powerpoint/2010/main" val="132380283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括号序列</a:t>
            </a:r>
            <a:endParaRPr kumimoji="1" lang="en-US" altLang="zh-CN" dirty="0" smtClean="0"/>
          </a:p>
          <a:p>
            <a:pPr lvl="1"/>
            <a:r>
              <a:rPr kumimoji="1" lang="zh-CN" altLang="en-US" dirty="0" smtClean="0"/>
              <a:t>一个合法的括号序列是按以下条件定义出的：</a:t>
            </a:r>
            <a:endParaRPr kumimoji="1" lang="en-US" altLang="zh-CN" dirty="0" smtClean="0"/>
          </a:p>
          <a:p>
            <a:pPr lvl="2"/>
            <a:r>
              <a:rPr kumimoji="1" lang="zh-CN" altLang="zh-CN" dirty="0"/>
              <a:t>1</a:t>
            </a:r>
            <a:r>
              <a:rPr kumimoji="1" lang="en-US" altLang="zh-CN" dirty="0"/>
              <a:t>. </a:t>
            </a:r>
            <a:r>
              <a:rPr kumimoji="1" lang="zh-CN" altLang="en-US" dirty="0"/>
              <a:t>空串是合法的</a:t>
            </a:r>
            <a:endParaRPr kumimoji="1" lang="en-US" altLang="zh-CN" dirty="0"/>
          </a:p>
          <a:p>
            <a:pPr lvl="2"/>
            <a:r>
              <a:rPr kumimoji="1" lang="zh-CN" altLang="zh-CN" dirty="0"/>
              <a:t>2</a:t>
            </a:r>
            <a:r>
              <a:rPr kumimoji="1" lang="en-US" altLang="zh-CN" dirty="0"/>
              <a:t>. </a:t>
            </a:r>
            <a:r>
              <a:rPr kumimoji="1" lang="zh-CN" altLang="en-US" dirty="0"/>
              <a:t>如果</a:t>
            </a:r>
            <a:r>
              <a:rPr kumimoji="1" lang="en-US" altLang="zh-CN" dirty="0"/>
              <a:t>A</a:t>
            </a:r>
            <a:r>
              <a:rPr kumimoji="1" lang="zh-CN" altLang="en-US" dirty="0"/>
              <a:t>是合法的，那么</a:t>
            </a:r>
            <a:r>
              <a:rPr kumimoji="1" lang="en-US" altLang="zh-CN" dirty="0"/>
              <a:t>[A],(A)</a:t>
            </a:r>
            <a:r>
              <a:rPr kumimoji="1" lang="zh-CN" altLang="en-US" dirty="0"/>
              <a:t>也是合法的</a:t>
            </a:r>
            <a:endParaRPr kumimoji="1" lang="en-US" altLang="zh-CN" dirty="0"/>
          </a:p>
          <a:p>
            <a:pPr lvl="2"/>
            <a:r>
              <a:rPr kumimoji="1" lang="zh-CN" altLang="zh-CN" dirty="0"/>
              <a:t>3</a:t>
            </a:r>
            <a:r>
              <a:rPr kumimoji="1" lang="en-US" altLang="zh-CN" dirty="0"/>
              <a:t>. </a:t>
            </a:r>
            <a:r>
              <a:rPr kumimoji="1" lang="zh-CN" altLang="en-US" dirty="0"/>
              <a:t>如果</a:t>
            </a:r>
            <a:r>
              <a:rPr kumimoji="1" lang="en-US" altLang="zh-CN" dirty="0"/>
              <a:t>A</a:t>
            </a:r>
            <a:r>
              <a:rPr kumimoji="1" lang="zh-CN" altLang="en-US" dirty="0"/>
              <a:t>，</a:t>
            </a:r>
            <a:r>
              <a:rPr kumimoji="1" lang="en-US" altLang="zh-CN" dirty="0"/>
              <a:t>B</a:t>
            </a:r>
            <a:r>
              <a:rPr kumimoji="1" lang="zh-CN" altLang="en-US" dirty="0"/>
              <a:t>是合法的，那么</a:t>
            </a:r>
            <a:r>
              <a:rPr kumimoji="1" lang="en-US" altLang="zh-CN" dirty="0"/>
              <a:t>AB</a:t>
            </a:r>
            <a:r>
              <a:rPr kumimoji="1" lang="zh-CN" altLang="en-US" dirty="0"/>
              <a:t>是</a:t>
            </a:r>
            <a:r>
              <a:rPr kumimoji="1" lang="zh-CN" altLang="en-US" dirty="0" smtClean="0"/>
              <a:t>合法的</a:t>
            </a:r>
            <a:endParaRPr kumimoji="1" lang="en-US" altLang="zh-CN" dirty="0"/>
          </a:p>
          <a:p>
            <a:pPr lvl="1"/>
            <a:r>
              <a:rPr kumimoji="1" lang="zh-CN" altLang="en-US" dirty="0" smtClean="0"/>
              <a:t>现在给定一个（不一定合法的）括号序列，请添加最少的括号使它合法。</a:t>
            </a:r>
            <a:endParaRPr kumimoji="1" lang="en-US" altLang="zh-CN" dirty="0" smtClean="0"/>
          </a:p>
          <a:p>
            <a:pPr lvl="2"/>
            <a:r>
              <a:rPr kumimoji="1" lang="en-US" altLang="zh-CN" dirty="0"/>
              <a:t>n</a:t>
            </a:r>
            <a:r>
              <a:rPr kumimoji="1" lang="en-US" altLang="zh-CN" dirty="0" smtClean="0"/>
              <a:t>&lt;=200</a:t>
            </a:r>
            <a:endParaRPr kumimoji="1" lang="zh-CN" altLang="en-US" dirty="0"/>
          </a:p>
        </p:txBody>
      </p:sp>
    </p:spTree>
    <p:extLst>
      <p:ext uri="{BB962C8B-B14F-4D97-AF65-F5344CB8AC3E}">
        <p14:creationId xmlns:p14="http://schemas.microsoft.com/office/powerpoint/2010/main" val="12092517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643710"/>
            <a:ext cx="8001000" cy="5305948"/>
          </a:xfrm>
        </p:spPr>
        <p:txBody>
          <a:bodyPr>
            <a:normAutofit fontScale="85000" lnSpcReduction="20000"/>
          </a:bodyPr>
          <a:lstStyle/>
          <a:p>
            <a:r>
              <a:rPr kumimoji="1" lang="zh-CN" altLang="en-US" dirty="0" smtClean="0"/>
              <a:t>我们用</a:t>
            </a:r>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表示把子串</a:t>
            </a:r>
            <a:r>
              <a:rPr kumimoji="1" lang="en-US" altLang="zh-CN" dirty="0" smtClean="0"/>
              <a:t>[</a:t>
            </a:r>
            <a:r>
              <a:rPr kumimoji="1" lang="en-US" altLang="zh-CN" dirty="0" err="1" smtClean="0"/>
              <a:t>i</a:t>
            </a:r>
            <a:r>
              <a:rPr kumimoji="1" lang="en-US" altLang="zh-CN" dirty="0" smtClean="0"/>
              <a:t>..j]</a:t>
            </a:r>
            <a:r>
              <a:rPr kumimoji="1" lang="zh-CN" altLang="en-US" dirty="0" smtClean="0"/>
              <a:t>变成合法括号序列的最小代价。</a:t>
            </a:r>
            <a:endParaRPr kumimoji="1" lang="en-US" altLang="zh-CN" dirty="0" smtClean="0"/>
          </a:p>
          <a:p>
            <a:r>
              <a:rPr kumimoji="1" lang="zh-CN" altLang="en-US" dirty="0" smtClean="0"/>
              <a:t>分各种情况讨论：</a:t>
            </a:r>
            <a:endParaRPr kumimoji="1" lang="en-US" altLang="zh-CN" dirty="0" smtClean="0"/>
          </a:p>
          <a:p>
            <a:pPr lvl="1"/>
            <a:r>
              <a:rPr kumimoji="1" lang="zh-CN" altLang="zh-CN" dirty="0"/>
              <a:t>［</a:t>
            </a:r>
            <a:r>
              <a:rPr kumimoji="1" lang="en-US" altLang="zh-CN" dirty="0"/>
              <a:t>S</a:t>
            </a:r>
            <a:r>
              <a:rPr kumimoji="1" lang="zh-CN" altLang="en-US" dirty="0"/>
              <a:t>］、（</a:t>
            </a:r>
            <a:r>
              <a:rPr kumimoji="1" lang="en-US" altLang="zh-CN" dirty="0"/>
              <a:t>S</a:t>
            </a:r>
            <a:r>
              <a:rPr kumimoji="1" lang="zh-CN" altLang="en-US" dirty="0"/>
              <a:t>）</a:t>
            </a:r>
            <a:endParaRPr kumimoji="1" lang="en-US" altLang="zh-CN" dirty="0"/>
          </a:p>
          <a:p>
            <a:pPr lvl="1"/>
            <a:r>
              <a:rPr kumimoji="1" lang="zh-CN" altLang="zh-CN" dirty="0"/>
              <a:t>［</a:t>
            </a:r>
            <a:r>
              <a:rPr kumimoji="1" lang="en-US" altLang="zh-CN" dirty="0"/>
              <a:t>S</a:t>
            </a:r>
            <a:r>
              <a:rPr kumimoji="1" lang="zh-CN" altLang="en-US" dirty="0"/>
              <a:t>、（</a:t>
            </a:r>
            <a:r>
              <a:rPr kumimoji="1" lang="en-US" altLang="zh-CN" dirty="0"/>
              <a:t>S</a:t>
            </a:r>
            <a:r>
              <a:rPr kumimoji="1" lang="zh-CN" altLang="en-US" dirty="0"/>
              <a:t>、</a:t>
            </a:r>
            <a:r>
              <a:rPr kumimoji="1" lang="en-US" altLang="zh-CN" dirty="0"/>
              <a:t>S</a:t>
            </a:r>
            <a:r>
              <a:rPr kumimoji="1" lang="zh-CN" altLang="en-US" dirty="0"/>
              <a:t>］、</a:t>
            </a:r>
            <a:r>
              <a:rPr kumimoji="1" lang="en-US" altLang="zh-CN" dirty="0"/>
              <a:t>S</a:t>
            </a:r>
            <a:r>
              <a:rPr kumimoji="1" lang="zh-CN" altLang="en-US" dirty="0"/>
              <a:t>）</a:t>
            </a:r>
            <a:endParaRPr kumimoji="1" lang="en-US" altLang="zh-CN" dirty="0"/>
          </a:p>
          <a:p>
            <a:pPr lvl="1"/>
            <a:r>
              <a:rPr kumimoji="1" lang="zh-CN" altLang="en-US" dirty="0"/>
              <a:t>以及两个合法的串拼起</a:t>
            </a:r>
            <a:r>
              <a:rPr kumimoji="1" lang="zh-CN" altLang="en-US" dirty="0" smtClean="0"/>
              <a:t>来</a:t>
            </a:r>
            <a:endParaRPr kumimoji="1" lang="en-US" altLang="zh-CN" dirty="0" smtClean="0"/>
          </a:p>
          <a:p>
            <a:r>
              <a:rPr kumimoji="1" lang="zh-CN" altLang="en-US" dirty="0" smtClean="0"/>
              <a:t>考虑以下实现的复杂度：</a:t>
            </a:r>
            <a:endParaRPr kumimoji="1" lang="en-US" altLang="zh-CN" dirty="0" smtClean="0"/>
          </a:p>
          <a:p>
            <a:pPr marL="457200" lvl="1" indent="0">
              <a:buNone/>
            </a:pPr>
            <a:r>
              <a:rPr kumimoji="1" lang="en-US" altLang="zh-CN" dirty="0"/>
              <a:t>	</a:t>
            </a:r>
            <a:r>
              <a:rPr kumimoji="1" lang="en-US" altLang="zh-CN" dirty="0" err="1" smtClean="0"/>
              <a:t>int</a:t>
            </a:r>
            <a:r>
              <a:rPr kumimoji="1" lang="en-US" altLang="zh-CN" dirty="0" smtClean="0"/>
              <a:t> solve(</a:t>
            </a:r>
            <a:r>
              <a:rPr kumimoji="1" lang="en-US" altLang="zh-CN" dirty="0" err="1" smtClean="0"/>
              <a:t>int</a:t>
            </a:r>
            <a:r>
              <a:rPr kumimoji="1" lang="en-US" altLang="zh-CN" dirty="0" smtClean="0"/>
              <a:t> </a:t>
            </a:r>
            <a:r>
              <a:rPr kumimoji="1" lang="en-US" altLang="zh-CN" dirty="0" err="1" smtClean="0"/>
              <a:t>l,int</a:t>
            </a:r>
            <a:r>
              <a:rPr kumimoji="1" lang="en-US" altLang="zh-CN" dirty="0" smtClean="0"/>
              <a:t> r)</a:t>
            </a:r>
            <a:br>
              <a:rPr kumimoji="1" lang="en-US" altLang="zh-CN" dirty="0" smtClean="0"/>
            </a:br>
            <a:r>
              <a:rPr kumimoji="1" lang="en-US" altLang="zh-CN" dirty="0" smtClean="0"/>
              <a:t>	{</a:t>
            </a:r>
          </a:p>
          <a:p>
            <a:pPr marL="914400" lvl="2" indent="0">
              <a:buNone/>
            </a:pPr>
            <a:r>
              <a:rPr kumimoji="1" lang="en-US" altLang="zh-CN" dirty="0" smtClean="0"/>
              <a:t>      </a:t>
            </a:r>
            <a:r>
              <a:rPr kumimoji="1" lang="en-US" altLang="zh-CN" dirty="0" err="1" smtClean="0"/>
              <a:t>int</a:t>
            </a:r>
            <a:r>
              <a:rPr kumimoji="1" lang="en-US" altLang="zh-CN" dirty="0" smtClean="0"/>
              <a:t> </a:t>
            </a:r>
            <a:r>
              <a:rPr kumimoji="1" lang="en-US" altLang="zh-CN" dirty="0" err="1" smtClean="0"/>
              <a:t>ans</a:t>
            </a:r>
            <a:r>
              <a:rPr kumimoji="1" lang="en-US" altLang="zh-CN" dirty="0" smtClean="0"/>
              <a:t>=</a:t>
            </a:r>
            <a:r>
              <a:rPr kumimoji="1" lang="en-US" altLang="zh-CN" dirty="0" err="1" smtClean="0"/>
              <a:t>inf</a:t>
            </a:r>
            <a:r>
              <a:rPr kumimoji="1" lang="en-US" altLang="zh-CN" dirty="0" smtClean="0"/>
              <a:t>;</a:t>
            </a:r>
          </a:p>
          <a:p>
            <a:pPr marL="914400" lvl="2" indent="0">
              <a:buNone/>
            </a:pPr>
            <a:r>
              <a:rPr kumimoji="1" lang="en-US" altLang="zh-CN" dirty="0" smtClean="0"/>
              <a:t>      if(……) //</a:t>
            </a:r>
            <a:r>
              <a:rPr kumimoji="1" lang="zh-CN" altLang="en-US" dirty="0" smtClean="0"/>
              <a:t>一堆特判</a:t>
            </a:r>
            <a:endParaRPr kumimoji="1" lang="en-US" altLang="zh-CN" dirty="0" smtClean="0"/>
          </a:p>
          <a:p>
            <a:pPr marL="914400" lvl="2" indent="0">
              <a:buNone/>
            </a:pPr>
            <a:r>
              <a:rPr kumimoji="1" lang="en-US" altLang="zh-CN" dirty="0" smtClean="0"/>
              <a:t>      for(</a:t>
            </a:r>
            <a:r>
              <a:rPr kumimoji="1" lang="en-US" altLang="zh-CN" dirty="0" err="1" smtClean="0"/>
              <a:t>int</a:t>
            </a:r>
            <a:r>
              <a:rPr kumimoji="1" lang="en-US" altLang="zh-CN" dirty="0" smtClean="0"/>
              <a:t> </a:t>
            </a:r>
            <a:r>
              <a:rPr kumimoji="1" lang="en-US" altLang="zh-CN" dirty="0" err="1" smtClean="0"/>
              <a:t>i</a:t>
            </a:r>
            <a:r>
              <a:rPr kumimoji="1" lang="en-US" altLang="zh-CN" dirty="0" smtClean="0"/>
              <a:t>=l+1; l&lt;=r; l++)</a:t>
            </a:r>
          </a:p>
          <a:p>
            <a:pPr marL="914400" lvl="2" indent="0">
              <a:buNone/>
            </a:pPr>
            <a:r>
              <a:rPr kumimoji="1" lang="en-US" altLang="zh-CN" dirty="0" smtClean="0"/>
              <a:t>	</a:t>
            </a:r>
            <a:r>
              <a:rPr kumimoji="1" lang="en-US" altLang="zh-CN" dirty="0" err="1" smtClean="0"/>
              <a:t>ans</a:t>
            </a:r>
            <a:r>
              <a:rPr kumimoji="1" lang="en-US" altLang="zh-CN" dirty="0" smtClean="0"/>
              <a:t>=min(</a:t>
            </a:r>
            <a:r>
              <a:rPr kumimoji="1" lang="en-US" altLang="zh-CN" dirty="0" err="1" smtClean="0"/>
              <a:t>ans,solve</a:t>
            </a:r>
            <a:r>
              <a:rPr kumimoji="1" lang="en-US" altLang="zh-CN" dirty="0" smtClean="0"/>
              <a:t>(l,i-1)+solve(</a:t>
            </a:r>
            <a:r>
              <a:rPr kumimoji="1" lang="en-US" altLang="zh-CN" dirty="0" err="1" smtClean="0"/>
              <a:t>i,r</a:t>
            </a:r>
            <a:r>
              <a:rPr kumimoji="1" lang="en-US" altLang="zh-CN" dirty="0" smtClean="0"/>
              <a:t>));</a:t>
            </a:r>
          </a:p>
          <a:p>
            <a:pPr marL="914400" lvl="2" indent="0">
              <a:buNone/>
            </a:pPr>
            <a:r>
              <a:rPr kumimoji="1" lang="en-US" altLang="zh-CN" dirty="0" smtClean="0"/>
              <a:t>      return </a:t>
            </a:r>
            <a:r>
              <a:rPr kumimoji="1" lang="en-US" altLang="zh-CN" dirty="0" err="1" smtClean="0"/>
              <a:t>ans</a:t>
            </a:r>
            <a:r>
              <a:rPr kumimoji="1" lang="en-US" altLang="zh-CN" dirty="0" smtClean="0"/>
              <a:t>;</a:t>
            </a:r>
          </a:p>
          <a:p>
            <a:pPr marL="914400" lvl="2" indent="0">
              <a:buNone/>
            </a:pPr>
            <a:r>
              <a:rPr kumimoji="1" lang="en-US" altLang="zh-CN" dirty="0" smtClean="0"/>
              <a:t>}</a:t>
            </a:r>
          </a:p>
        </p:txBody>
      </p:sp>
    </p:spTree>
    <p:extLst>
      <p:ext uri="{BB962C8B-B14F-4D97-AF65-F5344CB8AC3E}">
        <p14:creationId xmlns:p14="http://schemas.microsoft.com/office/powerpoint/2010/main" val="2366176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dissolve">
                                      <p:cBhvr>
                                        <p:cTn id="16" dur="500"/>
                                        <p:tgtEl>
                                          <p:spTgt spid="3">
                                            <p:txEl>
                                              <p:pRg st="8" end="8"/>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dissolve">
                                      <p:cBhvr>
                                        <p:cTn id="19" dur="500"/>
                                        <p:tgtEl>
                                          <p:spTgt spid="3">
                                            <p:txEl>
                                              <p:pRg st="9" end="9"/>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dissolve">
                                      <p:cBhvr>
                                        <p:cTn id="22" dur="500"/>
                                        <p:tgtEl>
                                          <p:spTgt spid="3">
                                            <p:txEl>
                                              <p:pRg st="10" end="1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dissolve">
                                      <p:cBhvr>
                                        <p:cTn id="25" dur="500"/>
                                        <p:tgtEl>
                                          <p:spTgt spid="3">
                                            <p:txEl>
                                              <p:pRg st="11" end="1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dissolve">
                                      <p:cBhvr>
                                        <p:cTn id="2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714980"/>
            <a:ext cx="8001000" cy="5381170"/>
          </a:xfrm>
        </p:spPr>
        <p:txBody>
          <a:bodyPr>
            <a:normAutofit/>
          </a:bodyPr>
          <a:lstStyle/>
          <a:p>
            <a:r>
              <a:rPr kumimoji="1" lang="zh-CN" altLang="en-US" dirty="0" smtClean="0"/>
              <a:t>很可惜是指数级的</a:t>
            </a:r>
            <a:r>
              <a:rPr kumimoji="1" lang="en-US" altLang="zh-CN" dirty="0" smtClean="0"/>
              <a:t>……	</a:t>
            </a:r>
          </a:p>
          <a:p>
            <a:pPr lvl="1"/>
            <a:r>
              <a:rPr kumimoji="1" lang="zh-CN" altLang="en-US" dirty="0" smtClean="0"/>
              <a:t>为什么？</a:t>
            </a:r>
            <a:endParaRPr kumimoji="1" lang="en-US" altLang="zh-CN" dirty="0" smtClean="0"/>
          </a:p>
          <a:p>
            <a:pPr lvl="2"/>
            <a:r>
              <a:rPr kumimoji="1" lang="zh-CN" altLang="en-US" dirty="0"/>
              <a:t>实际上有用的状态只有</a:t>
            </a:r>
            <a:r>
              <a:rPr kumimoji="1" lang="en-US" altLang="zh-CN" dirty="0"/>
              <a:t>O(n^2)</a:t>
            </a:r>
            <a:r>
              <a:rPr kumimoji="1" lang="zh-CN" altLang="en-US" dirty="0"/>
              <a:t>个，但我们在递归计算的时候会重复计算很多相同的状态。</a:t>
            </a:r>
            <a:endParaRPr kumimoji="1" lang="en-US" altLang="zh-CN" dirty="0"/>
          </a:p>
          <a:p>
            <a:pPr lvl="2"/>
            <a:r>
              <a:rPr kumimoji="1" lang="zh-CN" altLang="zh-CN" dirty="0"/>
              <a:t>（</a:t>
            </a:r>
            <a:r>
              <a:rPr kumimoji="1" lang="zh-CN" altLang="en-US" dirty="0"/>
              <a:t>请自行脑补状态转移的递归树）</a:t>
            </a:r>
            <a:endParaRPr kumimoji="1" lang="en-US" altLang="zh-CN" dirty="0"/>
          </a:p>
          <a:p>
            <a:pPr lvl="1"/>
            <a:r>
              <a:rPr kumimoji="1" lang="en-US" altLang="zh-CN" dirty="0" smtClean="0"/>
              <a:t>Any solutions?</a:t>
            </a:r>
          </a:p>
          <a:p>
            <a:pPr lvl="2"/>
            <a:r>
              <a:rPr kumimoji="1" lang="zh-CN" altLang="en-US" dirty="0" smtClean="0"/>
              <a:t>有两种方法：</a:t>
            </a:r>
            <a:endParaRPr kumimoji="1" lang="en-US" altLang="zh-CN" dirty="0" smtClean="0"/>
          </a:p>
          <a:p>
            <a:pPr lvl="3"/>
            <a:r>
              <a:rPr kumimoji="1" lang="zh-CN" altLang="zh-CN" dirty="0" smtClean="0"/>
              <a:t>1</a:t>
            </a:r>
            <a:r>
              <a:rPr kumimoji="1" lang="en-US" altLang="zh-CN" dirty="0" smtClean="0"/>
              <a:t>.</a:t>
            </a:r>
            <a:r>
              <a:rPr kumimoji="1" lang="zh-CN" altLang="en-US" dirty="0" smtClean="0"/>
              <a:t>改变访问状态的顺序，按照依赖关系（也就是状态转移产生的</a:t>
            </a:r>
            <a:r>
              <a:rPr kumimoji="1" lang="en-US" altLang="zh-CN" dirty="0" smtClean="0"/>
              <a:t>DAG</a:t>
            </a:r>
            <a:r>
              <a:rPr kumimoji="1" lang="zh-CN" altLang="en-US" dirty="0" smtClean="0"/>
              <a:t>的拓扑序</a:t>
            </a:r>
            <a:r>
              <a:rPr kumimoji="1" lang="zh-CN" altLang="zh-CN" dirty="0" smtClean="0"/>
              <a:t>）</a:t>
            </a:r>
            <a:r>
              <a:rPr kumimoji="1" lang="zh-CN" altLang="en-US" dirty="0" smtClean="0"/>
              <a:t>进行转移。</a:t>
            </a:r>
            <a:endParaRPr kumimoji="1" lang="en-US" altLang="zh-CN" dirty="0" smtClean="0"/>
          </a:p>
          <a:p>
            <a:pPr lvl="3"/>
            <a:r>
              <a:rPr kumimoji="1" lang="zh-CN" altLang="zh-CN" dirty="0" smtClean="0"/>
              <a:t>2</a:t>
            </a:r>
            <a:r>
              <a:rPr kumimoji="1" lang="en-US" altLang="zh-CN" dirty="0" smtClean="0"/>
              <a:t>.</a:t>
            </a:r>
            <a:r>
              <a:rPr kumimoji="1" lang="zh-CN" altLang="en-US" dirty="0" smtClean="0"/>
              <a:t>采用“记忆化搜索”。</a:t>
            </a:r>
            <a:endParaRPr kumimoji="1" lang="en-US" altLang="zh-CN" dirty="0" smtClean="0"/>
          </a:p>
          <a:p>
            <a:pPr lvl="1"/>
            <a:endParaRPr kumimoji="1" lang="zh-CN" altLang="en-US" dirty="0"/>
          </a:p>
        </p:txBody>
      </p:sp>
    </p:spTree>
    <p:extLst>
      <p:ext uri="{BB962C8B-B14F-4D97-AF65-F5344CB8AC3E}">
        <p14:creationId xmlns:p14="http://schemas.microsoft.com/office/powerpoint/2010/main" val="2858360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4999"/>
            <a:ext cx="8001000" cy="4656983"/>
          </a:xfrm>
        </p:spPr>
        <p:txBody>
          <a:bodyPr>
            <a:normAutofit fontScale="92500" lnSpcReduction="10000"/>
          </a:bodyPr>
          <a:lstStyle/>
          <a:p>
            <a:pPr marL="457200" lvl="1" indent="0">
              <a:buNone/>
            </a:pPr>
            <a:r>
              <a:rPr kumimoji="1" lang="en-US" altLang="zh-CN" dirty="0" err="1"/>
              <a:t>int</a:t>
            </a:r>
            <a:r>
              <a:rPr kumimoji="1" lang="en-US" altLang="zh-CN" dirty="0"/>
              <a:t> solve(</a:t>
            </a:r>
            <a:r>
              <a:rPr kumimoji="1" lang="en-US" altLang="zh-CN" dirty="0" err="1"/>
              <a:t>int</a:t>
            </a:r>
            <a:r>
              <a:rPr kumimoji="1" lang="en-US" altLang="zh-CN" dirty="0"/>
              <a:t> </a:t>
            </a:r>
            <a:r>
              <a:rPr kumimoji="1" lang="en-US" altLang="zh-CN" dirty="0" err="1"/>
              <a:t>l,int</a:t>
            </a:r>
            <a:r>
              <a:rPr kumimoji="1" lang="en-US" altLang="zh-CN" dirty="0"/>
              <a:t> r)</a:t>
            </a:r>
            <a:br>
              <a:rPr kumimoji="1" lang="en-US" altLang="zh-CN" dirty="0"/>
            </a:br>
            <a:r>
              <a:rPr kumimoji="1" lang="en-US" altLang="zh-CN" dirty="0" smtClean="0"/>
              <a:t>	{</a:t>
            </a:r>
          </a:p>
          <a:p>
            <a:pPr marL="457200" lvl="1" indent="0">
              <a:buNone/>
            </a:pPr>
            <a:r>
              <a:rPr kumimoji="1" lang="en-US" altLang="zh-CN" dirty="0"/>
              <a:t>	</a:t>
            </a:r>
            <a:r>
              <a:rPr kumimoji="1" lang="en-US" altLang="zh-CN" dirty="0" smtClean="0"/>
              <a:t>     </a:t>
            </a:r>
            <a:r>
              <a:rPr kumimoji="1" lang="en-US" altLang="zh-CN" dirty="0">
                <a:solidFill>
                  <a:srgbClr val="FF0000"/>
                </a:solidFill>
              </a:rPr>
              <a:t>if(v[l][r]) return </a:t>
            </a:r>
            <a:r>
              <a:rPr kumimoji="1" lang="en-US" altLang="zh-CN" dirty="0" err="1">
                <a:solidFill>
                  <a:srgbClr val="FF0000"/>
                </a:solidFill>
              </a:rPr>
              <a:t>dp</a:t>
            </a:r>
            <a:r>
              <a:rPr kumimoji="1" lang="en-US" altLang="zh-CN" dirty="0">
                <a:solidFill>
                  <a:srgbClr val="FF0000"/>
                </a:solidFill>
              </a:rPr>
              <a:t>[l][r];</a:t>
            </a:r>
          </a:p>
          <a:p>
            <a:pPr marL="914400" lvl="2" indent="0">
              <a:buNone/>
            </a:pPr>
            <a:r>
              <a:rPr kumimoji="1" lang="en-US" altLang="zh-CN" dirty="0"/>
              <a:t>      v[l][r]=true; </a:t>
            </a:r>
            <a:r>
              <a:rPr kumimoji="1" lang="en-US" altLang="zh-CN" dirty="0" err="1"/>
              <a:t>dp</a:t>
            </a:r>
            <a:r>
              <a:rPr kumimoji="1" lang="en-US" altLang="zh-CN" dirty="0"/>
              <a:t>[l][r]=</a:t>
            </a:r>
            <a:r>
              <a:rPr kumimoji="1" lang="en-US" altLang="zh-CN" dirty="0" err="1"/>
              <a:t>inf</a:t>
            </a:r>
            <a:r>
              <a:rPr kumimoji="1" lang="en-US" altLang="zh-CN" dirty="0"/>
              <a:t>;</a:t>
            </a:r>
          </a:p>
          <a:p>
            <a:pPr marL="914400" lvl="2" indent="0">
              <a:buNone/>
            </a:pPr>
            <a:r>
              <a:rPr kumimoji="1" lang="en-US" altLang="zh-CN" dirty="0"/>
              <a:t>      if(……) //</a:t>
            </a:r>
            <a:r>
              <a:rPr kumimoji="1" lang="zh-CN" altLang="en-US" dirty="0"/>
              <a:t>一堆特判</a:t>
            </a:r>
            <a:endParaRPr kumimoji="1" lang="en-US" altLang="zh-CN" dirty="0"/>
          </a:p>
          <a:p>
            <a:pPr marL="914400" lvl="2" indent="0">
              <a:buNone/>
            </a:pPr>
            <a:r>
              <a:rPr kumimoji="1" lang="en-US" altLang="zh-CN" dirty="0"/>
              <a:t>      for(</a:t>
            </a:r>
            <a:r>
              <a:rPr kumimoji="1" lang="en-US" altLang="zh-CN" dirty="0" err="1"/>
              <a:t>int</a:t>
            </a:r>
            <a:r>
              <a:rPr kumimoji="1" lang="en-US" altLang="zh-CN" dirty="0"/>
              <a:t> </a:t>
            </a:r>
            <a:r>
              <a:rPr kumimoji="1" lang="en-US" altLang="zh-CN" dirty="0" err="1"/>
              <a:t>i</a:t>
            </a:r>
            <a:r>
              <a:rPr kumimoji="1" lang="en-US" altLang="zh-CN" dirty="0"/>
              <a:t>=l+1; l&lt;=r; l++)</a:t>
            </a:r>
          </a:p>
          <a:p>
            <a:pPr marL="914400" lvl="2" indent="0">
              <a:buNone/>
            </a:pPr>
            <a:r>
              <a:rPr kumimoji="1" lang="en-US" altLang="zh-CN" dirty="0"/>
              <a:t>	</a:t>
            </a:r>
            <a:r>
              <a:rPr kumimoji="1" lang="en-US" altLang="zh-CN" dirty="0" err="1"/>
              <a:t>dp</a:t>
            </a:r>
            <a:r>
              <a:rPr kumimoji="1" lang="en-US" altLang="zh-CN" dirty="0"/>
              <a:t>[l][r]=min(</a:t>
            </a:r>
            <a:r>
              <a:rPr kumimoji="1" lang="en-US" altLang="zh-CN" dirty="0" err="1"/>
              <a:t>dp</a:t>
            </a:r>
            <a:r>
              <a:rPr kumimoji="1" lang="en-US" altLang="zh-CN" dirty="0"/>
              <a:t>[l][r],solve(l,i-1)+solve(</a:t>
            </a:r>
            <a:r>
              <a:rPr kumimoji="1" lang="en-US" altLang="zh-CN" dirty="0" err="1"/>
              <a:t>i,r</a:t>
            </a:r>
            <a:r>
              <a:rPr kumimoji="1" lang="en-US" altLang="zh-CN" dirty="0"/>
              <a:t>));</a:t>
            </a:r>
          </a:p>
          <a:p>
            <a:pPr marL="914400" lvl="2" indent="0">
              <a:buNone/>
            </a:pPr>
            <a:r>
              <a:rPr kumimoji="1" lang="en-US" altLang="zh-CN" dirty="0"/>
              <a:t>      return </a:t>
            </a:r>
            <a:r>
              <a:rPr kumimoji="1" lang="en-US" altLang="zh-CN" dirty="0" err="1"/>
              <a:t>dp</a:t>
            </a:r>
            <a:r>
              <a:rPr kumimoji="1" lang="en-US" altLang="zh-CN" dirty="0"/>
              <a:t>[l][r]</a:t>
            </a:r>
            <a:r>
              <a:rPr kumimoji="1" lang="en-US" altLang="zh-CN" dirty="0" smtClean="0"/>
              <a:t>;</a:t>
            </a:r>
            <a:br>
              <a:rPr kumimoji="1" lang="en-US" altLang="zh-CN" dirty="0" smtClean="0"/>
            </a:br>
            <a:r>
              <a:rPr kumimoji="1" lang="en-US" altLang="zh-CN" dirty="0" smtClean="0"/>
              <a:t>}</a:t>
            </a:r>
          </a:p>
          <a:p>
            <a:r>
              <a:rPr kumimoji="1" lang="zh-CN" altLang="en-US" dirty="0" smtClean="0"/>
              <a:t>复杂度？</a:t>
            </a:r>
            <a:endParaRPr kumimoji="1" lang="en-US" altLang="zh-CN" dirty="0" smtClean="0"/>
          </a:p>
          <a:p>
            <a:pPr lvl="1"/>
            <a:r>
              <a:rPr kumimoji="1" lang="zh-CN" altLang="en-US" dirty="0" smtClean="0"/>
              <a:t>因为每个状态只会被访问</a:t>
            </a:r>
            <a:r>
              <a:rPr kumimoji="1" lang="en-US" altLang="zh-CN" dirty="0" smtClean="0"/>
              <a:t>1</a:t>
            </a:r>
            <a:r>
              <a:rPr kumimoji="1" lang="zh-CN" altLang="en-US" dirty="0" smtClean="0"/>
              <a:t>次，每次访问的复杂度为</a:t>
            </a:r>
            <a:r>
              <a:rPr kumimoji="1" lang="en-US" altLang="zh-CN" dirty="0" smtClean="0"/>
              <a:t>O(n)</a:t>
            </a:r>
            <a:r>
              <a:rPr kumimoji="1" lang="zh-CN" altLang="en-US" dirty="0" smtClean="0"/>
              <a:t>，因此算法的总复杂度为</a:t>
            </a:r>
            <a:r>
              <a:rPr kumimoji="1" lang="en-US" altLang="zh-CN" dirty="0" smtClean="0"/>
              <a:t>O(n^3)</a:t>
            </a:r>
            <a:r>
              <a:rPr kumimoji="1" lang="zh-CN" altLang="en-US" dirty="0" smtClean="0"/>
              <a:t>。</a:t>
            </a:r>
            <a:endParaRPr kumimoji="1" lang="en-US" altLang="zh-CN" dirty="0" smtClean="0"/>
          </a:p>
        </p:txBody>
      </p:sp>
    </p:spTree>
    <p:extLst>
      <p:ext uri="{BB962C8B-B14F-4D97-AF65-F5344CB8AC3E}">
        <p14:creationId xmlns:p14="http://schemas.microsoft.com/office/powerpoint/2010/main" val="1655656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4999"/>
            <a:ext cx="8001000" cy="4658895"/>
          </a:xfrm>
        </p:spPr>
        <p:txBody>
          <a:bodyPr>
            <a:normAutofit/>
          </a:bodyPr>
          <a:lstStyle/>
          <a:p>
            <a:r>
              <a:rPr kumimoji="1" lang="zh-CN" altLang="en-US" dirty="0" smtClean="0"/>
              <a:t>数字三角形问题</a:t>
            </a:r>
            <a:endParaRPr kumimoji="1" lang="en-US" altLang="zh-CN" dirty="0" smtClean="0"/>
          </a:p>
          <a:p>
            <a:pPr lvl="1"/>
            <a:r>
              <a:rPr kumimoji="1" lang="zh-CN" altLang="en-US" dirty="0" smtClean="0"/>
              <a:t>（我就不放题目描述了吧）</a:t>
            </a:r>
            <a:endParaRPr kumimoji="1" lang="en-US" altLang="zh-CN" dirty="0" smtClean="0"/>
          </a:p>
          <a:p>
            <a:pPr lvl="1"/>
            <a:endParaRPr kumimoji="1" lang="en-US" altLang="zh-CN" dirty="0"/>
          </a:p>
          <a:p>
            <a:pPr lvl="1"/>
            <a:r>
              <a:rPr kumimoji="1" lang="zh-CN" altLang="en-US" dirty="0" smtClean="0"/>
              <a:t>解法</a:t>
            </a:r>
            <a:r>
              <a:rPr kumimoji="1" lang="en-US" altLang="zh-CN" dirty="0" smtClean="0"/>
              <a:t>1</a:t>
            </a:r>
            <a:r>
              <a:rPr kumimoji="1" lang="zh-CN" altLang="en-US" dirty="0" smtClean="0"/>
              <a:t>：</a:t>
            </a:r>
            <a:endParaRPr kumimoji="1" lang="en-US" altLang="zh-CN" dirty="0"/>
          </a:p>
          <a:p>
            <a:pPr marL="914400" lvl="2" indent="0">
              <a:buNone/>
            </a:pPr>
            <a:r>
              <a:rPr kumimoji="1" lang="en-US" altLang="zh-CN" dirty="0" err="1" smtClean="0"/>
              <a:t>int</a:t>
            </a:r>
            <a:r>
              <a:rPr kumimoji="1" lang="en-US" altLang="zh-CN" dirty="0" smtClean="0"/>
              <a:t> solve(</a:t>
            </a:r>
            <a:r>
              <a:rPr kumimoji="1" lang="en-US" altLang="zh-CN" dirty="0" err="1" smtClean="0"/>
              <a:t>int</a:t>
            </a:r>
            <a:r>
              <a:rPr kumimoji="1" lang="en-US" altLang="zh-CN" dirty="0" smtClean="0"/>
              <a:t> </a:t>
            </a:r>
            <a:r>
              <a:rPr kumimoji="1" lang="en-US" altLang="zh-CN" dirty="0" err="1" smtClean="0"/>
              <a:t>i,int</a:t>
            </a:r>
            <a:r>
              <a:rPr kumimoji="1" lang="en-US" altLang="zh-CN" dirty="0" smtClean="0"/>
              <a:t> j)</a:t>
            </a:r>
          </a:p>
          <a:p>
            <a:pPr marL="914400" lvl="2" indent="0">
              <a:buNone/>
            </a:pPr>
            <a:r>
              <a:rPr kumimoji="1" lang="en-US" altLang="zh-CN" dirty="0" smtClean="0"/>
              <a:t>{</a:t>
            </a:r>
          </a:p>
          <a:p>
            <a:pPr marL="914400" lvl="2" indent="0">
              <a:buNone/>
            </a:pPr>
            <a:r>
              <a:rPr kumimoji="1" lang="en-US" altLang="zh-CN" dirty="0"/>
              <a:t>	</a:t>
            </a:r>
            <a:r>
              <a:rPr kumimoji="1" lang="en-US" altLang="zh-CN" dirty="0" smtClean="0"/>
              <a:t>if(</a:t>
            </a:r>
            <a:r>
              <a:rPr kumimoji="1" lang="en-US" altLang="zh-CN" dirty="0" err="1" smtClean="0"/>
              <a:t>i</a:t>
            </a:r>
            <a:r>
              <a:rPr kumimoji="1" lang="en-US" altLang="zh-CN" dirty="0"/>
              <a:t>&gt;</a:t>
            </a:r>
            <a:r>
              <a:rPr kumimoji="1" lang="en-US" altLang="zh-CN" dirty="0" smtClean="0"/>
              <a:t>n) return 0;</a:t>
            </a:r>
          </a:p>
          <a:p>
            <a:pPr marL="914400" lvl="2" indent="0">
              <a:buNone/>
            </a:pPr>
            <a:r>
              <a:rPr kumimoji="1" lang="en-US" altLang="zh-CN" dirty="0"/>
              <a:t>	</a:t>
            </a:r>
            <a:r>
              <a:rPr kumimoji="1" lang="en-US" altLang="zh-CN" dirty="0" smtClean="0"/>
              <a:t>return  a[</a:t>
            </a:r>
            <a:r>
              <a:rPr kumimoji="1" lang="en-US" altLang="zh-CN" dirty="0" err="1" smtClean="0"/>
              <a:t>i</a:t>
            </a:r>
            <a:r>
              <a:rPr kumimoji="1" lang="en-US" altLang="zh-CN" dirty="0" smtClean="0"/>
              <a:t>][j]+max(solve(i+1,j),solve(i+1,j+1));</a:t>
            </a:r>
            <a:br>
              <a:rPr kumimoji="1" lang="en-US" altLang="zh-CN" dirty="0" smtClean="0"/>
            </a:br>
            <a:r>
              <a:rPr kumimoji="1" lang="en-US" altLang="zh-CN" dirty="0" smtClean="0"/>
              <a:t>}</a:t>
            </a:r>
          </a:p>
          <a:p>
            <a:pPr marL="914400" lvl="2" indent="0">
              <a:buNone/>
            </a:pPr>
            <a:r>
              <a:rPr kumimoji="1" lang="zh-CN" altLang="en-US" dirty="0" smtClean="0"/>
              <a:t>复杂度？</a:t>
            </a:r>
            <a:endParaRPr kumimoji="1" lang="en-US" altLang="zh-CN" dirty="0" smtClean="0"/>
          </a:p>
        </p:txBody>
      </p:sp>
    </p:spTree>
    <p:extLst>
      <p:ext uri="{BB962C8B-B14F-4D97-AF65-F5344CB8AC3E}">
        <p14:creationId xmlns:p14="http://schemas.microsoft.com/office/powerpoint/2010/main" val="379449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9" dur="500"/>
                                        <p:tgtEl>
                                          <p:spTgt spid="3">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5000"/>
            <a:ext cx="8001000" cy="4953000"/>
          </a:xfrm>
        </p:spPr>
        <p:txBody>
          <a:bodyPr>
            <a:normAutofit lnSpcReduction="10000"/>
          </a:bodyPr>
          <a:lstStyle/>
          <a:p>
            <a:r>
              <a:rPr kumimoji="1" lang="zh-CN" altLang="en-US" dirty="0" smtClean="0"/>
              <a:t>很不幸是指数级的</a:t>
            </a:r>
            <a:r>
              <a:rPr kumimoji="1" lang="en-US" altLang="zh-CN" dirty="0" smtClean="0"/>
              <a:t>……</a:t>
            </a:r>
          </a:p>
          <a:p>
            <a:pPr lvl="1"/>
            <a:r>
              <a:rPr kumimoji="1" lang="zh-CN" altLang="en-US" dirty="0" smtClean="0"/>
              <a:t>为什么？</a:t>
            </a:r>
            <a:endParaRPr kumimoji="1" lang="en-US" altLang="zh-CN" dirty="0" smtClean="0"/>
          </a:p>
          <a:p>
            <a:pPr lvl="2"/>
            <a:r>
              <a:rPr kumimoji="1" lang="zh-CN" altLang="en-US" dirty="0"/>
              <a:t>很多状态被重复算了很多次</a:t>
            </a:r>
            <a:r>
              <a:rPr kumimoji="1" lang="en-US" altLang="zh-CN" dirty="0"/>
              <a:t>……</a:t>
            </a:r>
          </a:p>
          <a:p>
            <a:pPr lvl="2"/>
            <a:r>
              <a:rPr kumimoji="1" lang="zh-CN" altLang="zh-CN" dirty="0"/>
              <a:t>（</a:t>
            </a:r>
            <a:r>
              <a:rPr kumimoji="1" lang="zh-CN" altLang="en-US" dirty="0"/>
              <a:t>此处请脑补状态转移树）</a:t>
            </a:r>
            <a:endParaRPr kumimoji="1" lang="en-US" altLang="zh-CN" dirty="0"/>
          </a:p>
          <a:p>
            <a:pPr lvl="1"/>
            <a:r>
              <a:rPr kumimoji="1" lang="en-US" altLang="zh-CN" dirty="0" smtClean="0"/>
              <a:t>Any solutions ?</a:t>
            </a:r>
          </a:p>
          <a:p>
            <a:pPr lvl="2"/>
            <a:r>
              <a:rPr kumimoji="1" lang="zh-CN" altLang="en-US" dirty="0" smtClean="0"/>
              <a:t>解法</a:t>
            </a:r>
            <a:r>
              <a:rPr kumimoji="1" lang="en-US" altLang="zh-CN" dirty="0" smtClean="0"/>
              <a:t>2</a:t>
            </a:r>
            <a:r>
              <a:rPr kumimoji="1" lang="zh-CN" altLang="en-US" dirty="0" smtClean="0"/>
              <a:t>（假设权值为正数）</a:t>
            </a:r>
            <a:endParaRPr kumimoji="1" lang="en-US" altLang="zh-CN" dirty="0" smtClean="0"/>
          </a:p>
          <a:p>
            <a:pPr marL="1371600" lvl="3" indent="0">
              <a:buNone/>
            </a:pPr>
            <a:r>
              <a:rPr kumimoji="1" lang="en-US" altLang="zh-CN" dirty="0" err="1" smtClean="0"/>
              <a:t>int</a:t>
            </a:r>
            <a:r>
              <a:rPr kumimoji="1" lang="en-US" altLang="zh-CN" dirty="0" smtClean="0"/>
              <a:t> solve(</a:t>
            </a:r>
            <a:r>
              <a:rPr kumimoji="1" lang="en-US" altLang="zh-CN" dirty="0" err="1" smtClean="0"/>
              <a:t>int</a:t>
            </a:r>
            <a:r>
              <a:rPr kumimoji="1" lang="en-US" altLang="zh-CN" dirty="0" smtClean="0"/>
              <a:t> </a:t>
            </a:r>
            <a:r>
              <a:rPr kumimoji="1" lang="en-US" altLang="zh-CN" dirty="0" err="1" smtClean="0"/>
              <a:t>i,int</a:t>
            </a:r>
            <a:r>
              <a:rPr kumimoji="1" lang="en-US" altLang="zh-CN" dirty="0" smtClean="0"/>
              <a:t> j)</a:t>
            </a:r>
            <a:br>
              <a:rPr kumimoji="1" lang="en-US" altLang="zh-CN" dirty="0" smtClean="0"/>
            </a:br>
            <a:r>
              <a:rPr kumimoji="1" lang="en-US" altLang="zh-CN" dirty="0" smtClean="0"/>
              <a:t>{</a:t>
            </a:r>
            <a:br>
              <a:rPr kumimoji="1" lang="en-US" altLang="zh-CN" dirty="0" smtClean="0"/>
            </a:br>
            <a:r>
              <a:rPr kumimoji="1" lang="en-US" altLang="zh-CN" dirty="0" smtClean="0"/>
              <a:t>	if(</a:t>
            </a:r>
            <a:r>
              <a:rPr kumimoji="1" lang="en-US" altLang="zh-CN" dirty="0" err="1" smtClean="0"/>
              <a:t>i</a:t>
            </a:r>
            <a:r>
              <a:rPr kumimoji="1" lang="en-US" altLang="zh-CN" dirty="0" smtClean="0"/>
              <a:t>&gt;n) return 0;</a:t>
            </a:r>
          </a:p>
          <a:p>
            <a:pPr marL="1371600" lvl="3" indent="0">
              <a:buNone/>
            </a:pPr>
            <a:r>
              <a:rPr kumimoji="1" lang="en-US" altLang="zh-CN" dirty="0"/>
              <a:t>	</a:t>
            </a:r>
            <a:r>
              <a:rPr kumimoji="1" lang="en-US" altLang="zh-CN" dirty="0" smtClean="0">
                <a:solidFill>
                  <a:srgbClr val="FF0000"/>
                </a:solidFill>
              </a:rPr>
              <a:t>if(f[</a:t>
            </a:r>
            <a:r>
              <a:rPr kumimoji="1" lang="en-US" altLang="zh-CN" dirty="0" err="1" smtClean="0">
                <a:solidFill>
                  <a:srgbClr val="FF0000"/>
                </a:solidFill>
              </a:rPr>
              <a:t>i</a:t>
            </a:r>
            <a:r>
              <a:rPr kumimoji="1" lang="en-US" altLang="zh-CN" dirty="0" smtClean="0">
                <a:solidFill>
                  <a:srgbClr val="FF0000"/>
                </a:solidFill>
              </a:rPr>
              <a:t>][j]) return f[</a:t>
            </a:r>
            <a:r>
              <a:rPr kumimoji="1" lang="en-US" altLang="zh-CN" dirty="0" err="1" smtClean="0">
                <a:solidFill>
                  <a:srgbClr val="FF0000"/>
                </a:solidFill>
              </a:rPr>
              <a:t>i</a:t>
            </a:r>
            <a:r>
              <a:rPr kumimoji="1" lang="en-US" altLang="zh-CN" dirty="0" smtClean="0">
                <a:solidFill>
                  <a:srgbClr val="FF0000"/>
                </a:solidFill>
              </a:rPr>
              <a:t>][j];</a:t>
            </a:r>
          </a:p>
          <a:p>
            <a:pPr marL="1371600" lvl="3" indent="0">
              <a:buNone/>
            </a:pPr>
            <a:r>
              <a:rPr kumimoji="1" lang="en-US" altLang="zh-CN" dirty="0"/>
              <a:t>	</a:t>
            </a:r>
            <a:r>
              <a:rPr kumimoji="1" lang="en-US" altLang="zh-CN" dirty="0" smtClean="0"/>
              <a:t>return f[</a:t>
            </a:r>
            <a:r>
              <a:rPr kumimoji="1" lang="en-US" altLang="zh-CN" dirty="0" err="1" smtClean="0"/>
              <a:t>i</a:t>
            </a:r>
            <a:r>
              <a:rPr kumimoji="1" lang="en-US" altLang="zh-CN" dirty="0" smtClean="0"/>
              <a:t>][j]=a[</a:t>
            </a:r>
            <a:r>
              <a:rPr kumimoji="1" lang="en-US" altLang="zh-CN" dirty="0" err="1" smtClean="0"/>
              <a:t>i</a:t>
            </a:r>
            <a:r>
              <a:rPr kumimoji="1" lang="en-US" altLang="zh-CN" dirty="0" smtClean="0"/>
              <a:t>][j]+solve(i+1,j)+solve(i+1,j+1);</a:t>
            </a:r>
          </a:p>
          <a:p>
            <a:pPr marL="1371600" lvl="3" indent="0">
              <a:buNone/>
            </a:pPr>
            <a:r>
              <a:rPr kumimoji="1" lang="en-US" altLang="zh-CN" dirty="0"/>
              <a:t>}</a:t>
            </a:r>
          </a:p>
          <a:p>
            <a:pPr lvl="1"/>
            <a:endParaRPr kumimoji="1" lang="en-US" altLang="zh-CN" dirty="0" smtClean="0"/>
          </a:p>
          <a:p>
            <a:pPr lvl="2"/>
            <a:endParaRPr kumimoji="1" lang="en-US" altLang="zh-CN" dirty="0" smtClean="0"/>
          </a:p>
          <a:p>
            <a:pPr lvl="2"/>
            <a:endParaRPr kumimoji="1" lang="en-US" altLang="zh-CN" dirty="0" smtClean="0"/>
          </a:p>
        </p:txBody>
      </p:sp>
    </p:spTree>
    <p:extLst>
      <p:ext uri="{BB962C8B-B14F-4D97-AF65-F5344CB8AC3E}">
        <p14:creationId xmlns:p14="http://schemas.microsoft.com/office/powerpoint/2010/main" val="161802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0" dur="500"/>
                                        <p:tgtEl>
                                          <p:spTgt spid="3">
                                            <p:txEl>
                                              <p:pRg st="5" end="5"/>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3" dur="500"/>
                                        <p:tgtEl>
                                          <p:spTgt spid="3">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6" dur="500"/>
                                        <p:tgtEl>
                                          <p:spTgt spid="3">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9" dur="500"/>
                                        <p:tgtEl>
                                          <p:spTgt spid="3">
                                            <p:txEl>
                                              <p:pRg st="8" end="8"/>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刚才那个实现的复杂度？</a:t>
            </a:r>
            <a:endParaRPr kumimoji="1" lang="en-US" altLang="zh-CN" dirty="0" smtClean="0"/>
          </a:p>
          <a:p>
            <a:pPr marL="914400" lvl="2">
              <a:spcAft>
                <a:spcPts val="2000"/>
              </a:spcAft>
            </a:pPr>
            <a:r>
              <a:rPr kumimoji="1" lang="zh-CN" altLang="en-US" dirty="0"/>
              <a:t>每个状态只会被访问</a:t>
            </a:r>
            <a:r>
              <a:rPr kumimoji="1" lang="en-US" altLang="zh-CN" dirty="0"/>
              <a:t>1</a:t>
            </a:r>
            <a:r>
              <a:rPr kumimoji="1" lang="zh-CN" altLang="en-US" dirty="0"/>
              <a:t>次，因此算法的总复杂度为</a:t>
            </a:r>
            <a:r>
              <a:rPr kumimoji="1" lang="en-US" altLang="zh-CN" dirty="0"/>
              <a:t>O(n^</a:t>
            </a:r>
            <a:r>
              <a:rPr kumimoji="1" lang="en-US" altLang="zh-CN" dirty="0" smtClean="0"/>
              <a:t>2)</a:t>
            </a:r>
            <a:r>
              <a:rPr kumimoji="1" lang="zh-CN" altLang="en-US" dirty="0" smtClean="0"/>
              <a:t>。</a:t>
            </a:r>
            <a:endParaRPr kumimoji="1" lang="en-US" altLang="zh-CN" dirty="0" smtClean="0"/>
          </a:p>
          <a:p>
            <a:pPr marL="914400" lvl="2">
              <a:spcAft>
                <a:spcPts val="2000"/>
              </a:spcAft>
            </a:pPr>
            <a:r>
              <a:rPr kumimoji="1" lang="zh-CN" altLang="en-US" sz="2000" dirty="0" smtClean="0"/>
              <a:t>这种实现又被称为“记忆化搜索”。</a:t>
            </a:r>
            <a:endParaRPr kumimoji="1" lang="en-US" altLang="zh-CN" sz="2000" dirty="0" smtClean="0"/>
          </a:p>
          <a:p>
            <a:pPr lvl="1"/>
            <a:r>
              <a:rPr kumimoji="1" lang="zh-CN" altLang="en-US" sz="2000" dirty="0" smtClean="0"/>
              <a:t>另外一种加速的方法是直接利用问题的阶段性（也就是状态转移间的拓扑关系）直接转移，而不需要递归。</a:t>
            </a:r>
            <a:endParaRPr kumimoji="1" lang="en-US" altLang="zh-CN" sz="2000" dirty="0" smtClean="0"/>
          </a:p>
          <a:p>
            <a:pPr lvl="1"/>
            <a:endParaRPr kumimoji="1" lang="en-US" altLang="zh-CN" dirty="0" smtClean="0"/>
          </a:p>
        </p:txBody>
      </p:sp>
    </p:spTree>
    <p:extLst>
      <p:ext uri="{BB962C8B-B14F-4D97-AF65-F5344CB8AC3E}">
        <p14:creationId xmlns:p14="http://schemas.microsoft.com/office/powerpoint/2010/main" val="34205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从最基本的开始</a:t>
            </a:r>
            <a:endParaRPr kumimoji="1" lang="zh-CN" altLang="en-US" dirty="0"/>
          </a:p>
        </p:txBody>
      </p:sp>
      <p:sp>
        <p:nvSpPr>
          <p:cNvPr id="3" name="内容占位符 2"/>
          <p:cNvSpPr>
            <a:spLocks noGrp="1"/>
          </p:cNvSpPr>
          <p:nvPr>
            <p:ph idx="1"/>
          </p:nvPr>
        </p:nvSpPr>
        <p:spPr/>
        <p:txBody>
          <a:bodyPr/>
          <a:lstStyle/>
          <a:p>
            <a:r>
              <a:rPr kumimoji="1" lang="zh-CN" altLang="en-US" dirty="0" smtClean="0"/>
              <a:t>什么时候“会”用到</a:t>
            </a:r>
            <a:r>
              <a:rPr kumimoji="1" lang="en-US" altLang="zh-CN" dirty="0" err="1" smtClean="0"/>
              <a:t>dp</a:t>
            </a:r>
            <a:r>
              <a:rPr kumimoji="1" lang="zh-CN" altLang="en-US" dirty="0" smtClean="0"/>
              <a:t>？（使用</a:t>
            </a:r>
            <a:r>
              <a:rPr kumimoji="1" lang="en-US" altLang="zh-CN" dirty="0" err="1" smtClean="0"/>
              <a:t>dp</a:t>
            </a:r>
            <a:r>
              <a:rPr kumimoji="1" lang="zh-CN" altLang="en-US" dirty="0" smtClean="0"/>
              <a:t>的动机）</a:t>
            </a:r>
            <a:endParaRPr kumimoji="1" lang="en-US" altLang="zh-CN" dirty="0" smtClean="0"/>
          </a:p>
          <a:p>
            <a:pPr lvl="1"/>
            <a:r>
              <a:rPr kumimoji="1" lang="zh-CN" altLang="en-US" dirty="0" smtClean="0"/>
              <a:t>重叠子问题</a:t>
            </a:r>
            <a:r>
              <a:rPr kumimoji="1" lang="en-US" altLang="zh-CN" dirty="0" smtClean="0"/>
              <a:t> </a:t>
            </a:r>
          </a:p>
          <a:p>
            <a:pPr lvl="2"/>
            <a:r>
              <a:rPr kumimoji="1" lang="zh-CN" altLang="en-US" dirty="0" smtClean="0"/>
              <a:t>像前面的例子一样，当（递归）求解问题时遇到需要重复计算的子问题，很容易考虑到用动态规划（递推或者记忆化搜索）来改进时间复杂度。</a:t>
            </a:r>
            <a:endParaRPr kumimoji="1" lang="zh-CN" altLang="en-US" dirty="0"/>
          </a:p>
        </p:txBody>
      </p:sp>
    </p:spTree>
    <p:extLst>
      <p:ext uri="{BB962C8B-B14F-4D97-AF65-F5344CB8AC3E}">
        <p14:creationId xmlns:p14="http://schemas.microsoft.com/office/powerpoint/2010/main" val="5308927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4999"/>
            <a:ext cx="8001000" cy="4538579"/>
          </a:xfrm>
        </p:spPr>
        <p:txBody>
          <a:bodyPr>
            <a:normAutofit/>
          </a:bodyPr>
          <a:lstStyle/>
          <a:p>
            <a:r>
              <a:rPr kumimoji="1" lang="zh-CN" altLang="en-US" dirty="0" smtClean="0"/>
              <a:t>跳舞机</a:t>
            </a:r>
            <a:endParaRPr kumimoji="1" lang="en-US" altLang="zh-CN" dirty="0" smtClean="0"/>
          </a:p>
          <a:p>
            <a:pPr lvl="1"/>
            <a:r>
              <a:rPr kumimoji="1" lang="zh-CN" altLang="en-US" dirty="0" smtClean="0"/>
              <a:t>跳舞机有四个方向的箭头与一个中心位置。一首舞曲是由</a:t>
            </a:r>
            <a:r>
              <a:rPr kumimoji="1" lang="en-US" altLang="zh-CN" dirty="0" smtClean="0"/>
              <a:t>n</a:t>
            </a:r>
            <a:r>
              <a:rPr kumimoji="1" lang="zh-CN" altLang="en-US" dirty="0" smtClean="0"/>
              <a:t>个箭头组成的序列，每个时刻，玩家必须用脚踩踏对应的箭头。每个时刻只能移动一只脚，两只脚不能在同一踏板上（中心位置除外），把脚从中心踏板移向箭头、在两个箭头间移动都有一定代价。求完成这首舞曲的最小代价。</a:t>
            </a:r>
            <a:endParaRPr kumimoji="1" lang="en-US" altLang="zh-CN" dirty="0" smtClean="0"/>
          </a:p>
          <a:p>
            <a:pPr lvl="1"/>
            <a:endParaRPr kumimoji="1" lang="en-US" altLang="zh-CN" dirty="0"/>
          </a:p>
          <a:p>
            <a:pPr marL="457200" lvl="1" indent="0">
              <a:buNone/>
            </a:pPr>
            <a:r>
              <a:rPr kumimoji="1" lang="zh-CN" altLang="en-US" dirty="0" smtClean="0"/>
              <a:t>解法：我们用</a:t>
            </a:r>
            <a:r>
              <a:rPr kumimoji="1" lang="en-US" altLang="zh-CN" dirty="0" smtClean="0"/>
              <a:t>f[</a:t>
            </a:r>
            <a:r>
              <a:rPr kumimoji="1" lang="en-US" altLang="zh-CN" dirty="0" err="1" smtClean="0"/>
              <a:t>i</a:t>
            </a:r>
            <a:r>
              <a:rPr kumimoji="1" lang="en-US" altLang="zh-CN" dirty="0" smtClean="0"/>
              <a:t>][j][k]</a:t>
            </a:r>
            <a:r>
              <a:rPr kumimoji="1" lang="zh-CN" altLang="en-US" dirty="0" smtClean="0"/>
              <a:t>表示当前已经完成了前</a:t>
            </a:r>
            <a:r>
              <a:rPr kumimoji="1" lang="en-US" altLang="zh-CN" dirty="0" err="1" smtClean="0"/>
              <a:t>i</a:t>
            </a:r>
            <a:r>
              <a:rPr kumimoji="1" lang="zh-CN" altLang="en-US" dirty="0" smtClean="0"/>
              <a:t>个箭头，双脚的位置分别在</a:t>
            </a:r>
            <a:r>
              <a:rPr kumimoji="1" lang="en-US" altLang="zh-CN" dirty="0" err="1" smtClean="0"/>
              <a:t>j,k</a:t>
            </a:r>
            <a:r>
              <a:rPr kumimoji="1" lang="zh-CN" altLang="en-US" dirty="0" smtClean="0"/>
              <a:t>的时候，所花费的最小代价。枚举这一步脚要怎么移动来进行转移。</a:t>
            </a:r>
            <a:endParaRPr kumimoji="1" lang="en-US" altLang="zh-CN" dirty="0" smtClean="0"/>
          </a:p>
        </p:txBody>
      </p:sp>
    </p:spTree>
    <p:extLst>
      <p:ext uri="{BB962C8B-B14F-4D97-AF65-F5344CB8AC3E}">
        <p14:creationId xmlns:p14="http://schemas.microsoft.com/office/powerpoint/2010/main" val="476980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从最基本的开始</a:t>
            </a:r>
            <a:endParaRPr kumimoji="1" lang="zh-CN" altLang="en-US" dirty="0"/>
          </a:p>
        </p:txBody>
      </p:sp>
      <p:sp>
        <p:nvSpPr>
          <p:cNvPr id="3" name="内容占位符 2"/>
          <p:cNvSpPr>
            <a:spLocks noGrp="1"/>
          </p:cNvSpPr>
          <p:nvPr>
            <p:ph idx="1"/>
          </p:nvPr>
        </p:nvSpPr>
        <p:spPr/>
        <p:txBody>
          <a:bodyPr/>
          <a:lstStyle/>
          <a:p>
            <a:r>
              <a:rPr kumimoji="1" lang="zh-CN" altLang="en-US" dirty="0" smtClean="0"/>
              <a:t>什么时候“会”用到</a:t>
            </a:r>
            <a:r>
              <a:rPr kumimoji="1" lang="en-US" altLang="zh-CN" dirty="0" err="1" smtClean="0"/>
              <a:t>dp</a:t>
            </a:r>
            <a:r>
              <a:rPr kumimoji="1" lang="zh-CN" altLang="en-US" dirty="0" smtClean="0"/>
              <a:t>？（使用</a:t>
            </a:r>
            <a:r>
              <a:rPr kumimoji="1" lang="en-US" altLang="zh-CN" dirty="0" err="1" smtClean="0"/>
              <a:t>dp</a:t>
            </a:r>
            <a:r>
              <a:rPr kumimoji="1" lang="zh-CN" altLang="en-US" dirty="0" smtClean="0"/>
              <a:t>的动机）</a:t>
            </a:r>
            <a:endParaRPr kumimoji="1" lang="en-US" altLang="zh-CN" dirty="0" smtClean="0"/>
          </a:p>
          <a:p>
            <a:pPr lvl="1"/>
            <a:r>
              <a:rPr kumimoji="1" lang="zh-CN" altLang="en-US" dirty="0" smtClean="0"/>
              <a:t>重叠子问题</a:t>
            </a:r>
            <a:r>
              <a:rPr kumimoji="1" lang="en-US" altLang="zh-CN" dirty="0" smtClean="0"/>
              <a:t> </a:t>
            </a:r>
          </a:p>
          <a:p>
            <a:pPr lvl="2"/>
            <a:r>
              <a:rPr kumimoji="1" lang="zh-CN" altLang="en-US" dirty="0"/>
              <a:t>像前面的例子一样，当（递归）求解问题时遇到需要重复计算的子问题，很容易考虑到用动态规划（递推或者记忆化搜索）来改进时间复杂度。</a:t>
            </a:r>
            <a:endParaRPr kumimoji="1" lang="en-US" altLang="zh-CN" dirty="0"/>
          </a:p>
          <a:p>
            <a:pPr lvl="1"/>
            <a:r>
              <a:rPr kumimoji="1" lang="zh-CN" altLang="en-US" dirty="0" smtClean="0"/>
              <a:t>多阶段决策</a:t>
            </a:r>
            <a:endParaRPr kumimoji="1" lang="en-US" altLang="zh-CN" dirty="0" smtClean="0"/>
          </a:p>
          <a:p>
            <a:pPr lvl="2"/>
            <a:r>
              <a:rPr kumimoji="1" lang="zh-CN" altLang="en-US" dirty="0" smtClean="0"/>
              <a:t>很多问题有天然的“阶段性”。例如上题，每一个箭头就是一个阶段，这个阶段进行了一些决策就会转移到下一个阶段。但要注意，只有满足最优子结构性质和无后效性，才能用</a:t>
            </a:r>
            <a:r>
              <a:rPr kumimoji="1" lang="en-US" altLang="zh-CN" dirty="0" err="1" smtClean="0"/>
              <a:t>dp</a:t>
            </a:r>
            <a:r>
              <a:rPr kumimoji="1" lang="zh-CN" altLang="en-US" dirty="0" smtClean="0"/>
              <a:t>求解。</a:t>
            </a:r>
            <a:endParaRPr kumimoji="1" lang="en-US" altLang="zh-CN" dirty="0" smtClean="0"/>
          </a:p>
          <a:p>
            <a:pPr marL="914400" lvl="2" indent="0">
              <a:buNone/>
            </a:pPr>
            <a:endParaRPr kumimoji="1" lang="en-US" altLang="zh-CN" dirty="0"/>
          </a:p>
          <a:p>
            <a:pPr lvl="2"/>
            <a:endParaRPr kumimoji="1" lang="en-US" altLang="zh-CN" dirty="0" smtClean="0"/>
          </a:p>
          <a:p>
            <a:pPr lvl="2"/>
            <a:endParaRPr kumimoji="1" lang="en-US" altLang="zh-CN" dirty="0" smtClean="0"/>
          </a:p>
        </p:txBody>
      </p:sp>
    </p:spTree>
    <p:extLst>
      <p:ext uri="{BB962C8B-B14F-4D97-AF65-F5344CB8AC3E}">
        <p14:creationId xmlns:p14="http://schemas.microsoft.com/office/powerpoint/2010/main" val="26976506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从最基本的开始</a:t>
            </a:r>
            <a:endParaRPr kumimoji="1" lang="zh-CN" altLang="en-US" dirty="0"/>
          </a:p>
        </p:txBody>
      </p:sp>
      <p:sp>
        <p:nvSpPr>
          <p:cNvPr id="3" name="内容占位符 2"/>
          <p:cNvSpPr>
            <a:spLocks noGrp="1"/>
          </p:cNvSpPr>
          <p:nvPr>
            <p:ph idx="1"/>
          </p:nvPr>
        </p:nvSpPr>
        <p:spPr/>
        <p:txBody>
          <a:bodyPr/>
          <a:lstStyle/>
          <a:p>
            <a:r>
              <a:rPr kumimoji="1" lang="zh-CN" altLang="en-US" dirty="0" smtClean="0"/>
              <a:t>什么问题与</a:t>
            </a:r>
            <a:r>
              <a:rPr kumimoji="1" lang="en-US" altLang="zh-CN" dirty="0" err="1" smtClean="0"/>
              <a:t>dp</a:t>
            </a:r>
            <a:r>
              <a:rPr kumimoji="1" lang="zh-CN" altLang="en-US" dirty="0" smtClean="0"/>
              <a:t>有关</a:t>
            </a:r>
            <a:r>
              <a:rPr kumimoji="1" lang="en-US" altLang="zh-CN" dirty="0" smtClean="0"/>
              <a:t>?</a:t>
            </a:r>
          </a:p>
          <a:p>
            <a:pPr lvl="1"/>
            <a:r>
              <a:rPr kumimoji="1" lang="zh-CN" altLang="en-US" dirty="0" smtClean="0"/>
              <a:t>最优化问题</a:t>
            </a:r>
            <a:endParaRPr kumimoji="1" lang="en-US" altLang="zh-CN" dirty="0" smtClean="0"/>
          </a:p>
          <a:p>
            <a:pPr lvl="2"/>
            <a:r>
              <a:rPr kumimoji="1" lang="zh-CN" altLang="en-US" dirty="0" smtClean="0"/>
              <a:t>各种“决策”问题</a:t>
            </a:r>
            <a:endParaRPr kumimoji="1" lang="en-US" altLang="zh-CN" dirty="0"/>
          </a:p>
          <a:p>
            <a:pPr lvl="2"/>
            <a:endParaRPr kumimoji="1" lang="en-US" altLang="zh-CN" dirty="0" smtClean="0"/>
          </a:p>
          <a:p>
            <a:pPr lvl="1"/>
            <a:r>
              <a:rPr kumimoji="1" lang="zh-CN" altLang="en-US" dirty="0" smtClean="0"/>
              <a:t>计数问题</a:t>
            </a:r>
            <a:endParaRPr kumimoji="1" lang="en-US" altLang="zh-CN" dirty="0" smtClean="0"/>
          </a:p>
          <a:p>
            <a:pPr lvl="2"/>
            <a:r>
              <a:rPr kumimoji="1" lang="zh-CN" altLang="en-US" dirty="0" smtClean="0"/>
              <a:t>这里的</a:t>
            </a:r>
            <a:r>
              <a:rPr kumimoji="1" lang="en-US" altLang="zh-CN" dirty="0" err="1" smtClean="0"/>
              <a:t>dp</a:t>
            </a:r>
            <a:r>
              <a:rPr kumimoji="1" lang="zh-CN" altLang="en-US" dirty="0" smtClean="0"/>
              <a:t>通常被称作递推</a:t>
            </a:r>
            <a:r>
              <a:rPr kumimoji="1" lang="zh-CN" altLang="zh-CN" dirty="0" smtClean="0"/>
              <a:t>，</a:t>
            </a:r>
            <a:r>
              <a:rPr kumimoji="1" lang="zh-CN" altLang="en-US" dirty="0" smtClean="0"/>
              <a:t>但思想是相同的</a:t>
            </a:r>
            <a:endParaRPr kumimoji="1" lang="en-US" altLang="zh-CN" dirty="0" smtClean="0"/>
          </a:p>
          <a:p>
            <a:pPr lvl="2"/>
            <a:r>
              <a:rPr kumimoji="1" lang="zh-CN" altLang="en-US" dirty="0" smtClean="0"/>
              <a:t>广义上说，一类判定性问题也可归结为计数问题</a:t>
            </a:r>
            <a:endParaRPr kumimoji="1" lang="zh-CN" altLang="en-US" dirty="0"/>
          </a:p>
        </p:txBody>
      </p:sp>
    </p:spTree>
    <p:extLst>
      <p:ext uri="{BB962C8B-B14F-4D97-AF65-F5344CB8AC3E}">
        <p14:creationId xmlns:p14="http://schemas.microsoft.com/office/powerpoint/2010/main" val="3955868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8" dur="500"/>
                                        <p:tgtEl>
                                          <p:spTgt spid="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状态的定义</a:t>
            </a:r>
            <a:endParaRPr kumimoji="1" lang="zh-CN" altLang="en-US" dirty="0"/>
          </a:p>
        </p:txBody>
      </p:sp>
      <p:sp>
        <p:nvSpPr>
          <p:cNvPr id="3" name="内容占位符 2"/>
          <p:cNvSpPr>
            <a:spLocks noGrp="1"/>
          </p:cNvSpPr>
          <p:nvPr>
            <p:ph idx="1"/>
          </p:nvPr>
        </p:nvSpPr>
        <p:spPr/>
        <p:txBody>
          <a:bodyPr/>
          <a:lstStyle/>
          <a:p>
            <a:r>
              <a:rPr kumimoji="1" lang="zh-CN" altLang="en-US" dirty="0" smtClean="0"/>
              <a:t>从前面这些例子可以看出，“状态”在</a:t>
            </a:r>
            <a:r>
              <a:rPr kumimoji="1" lang="en-US" altLang="zh-CN" dirty="0" err="1" smtClean="0"/>
              <a:t>dp</a:t>
            </a:r>
            <a:r>
              <a:rPr kumimoji="1" lang="zh-CN" altLang="en-US" dirty="0" smtClean="0"/>
              <a:t>中占了非常重要的地位。</a:t>
            </a:r>
            <a:endParaRPr kumimoji="1" lang="en-US" altLang="zh-CN" dirty="0" smtClean="0"/>
          </a:p>
          <a:p>
            <a:r>
              <a:rPr kumimoji="1" lang="zh-CN" altLang="en-US" dirty="0" smtClean="0"/>
              <a:t>因此，设计出一个“好”的状态，是</a:t>
            </a:r>
            <a:r>
              <a:rPr kumimoji="1" lang="en-US" altLang="zh-CN" dirty="0" err="1" smtClean="0"/>
              <a:t>dp</a:t>
            </a:r>
            <a:r>
              <a:rPr kumimoji="1" lang="zh-CN" altLang="en-US" dirty="0" smtClean="0"/>
              <a:t>中不可或缺的一环。</a:t>
            </a:r>
            <a:endParaRPr kumimoji="1" lang="en-US" altLang="zh-CN" dirty="0" smtClean="0"/>
          </a:p>
          <a:p>
            <a:r>
              <a:rPr kumimoji="1" lang="zh-CN" altLang="en-US" dirty="0" smtClean="0"/>
              <a:t>一个状态需要满足什么样的性质？</a:t>
            </a:r>
            <a:endParaRPr kumimoji="1" lang="en-US" altLang="zh-CN" dirty="0"/>
          </a:p>
        </p:txBody>
      </p:sp>
    </p:spTree>
    <p:extLst>
      <p:ext uri="{BB962C8B-B14F-4D97-AF65-F5344CB8AC3E}">
        <p14:creationId xmlns:p14="http://schemas.microsoft.com/office/powerpoint/2010/main" val="68413748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积木游戏</a:t>
            </a:r>
            <a:endParaRPr kumimoji="1" lang="en-US" altLang="zh-CN" dirty="0" smtClean="0"/>
          </a:p>
          <a:p>
            <a:pPr lvl="1"/>
            <a:r>
              <a:rPr kumimoji="1" lang="zh-CN" altLang="en-US" dirty="0" smtClean="0"/>
              <a:t>给你</a:t>
            </a:r>
            <a:r>
              <a:rPr kumimoji="1" lang="en-US" altLang="zh-CN" dirty="0" smtClean="0"/>
              <a:t>n</a:t>
            </a:r>
            <a:r>
              <a:rPr kumimoji="1" lang="zh-CN" altLang="en-US" dirty="0" smtClean="0"/>
              <a:t>块长方体积木，长、宽、高分别为</a:t>
            </a:r>
            <a:r>
              <a:rPr kumimoji="1" lang="en-US" altLang="zh-CN" dirty="0" err="1" smtClean="0"/>
              <a:t>ai,bi,ci</a:t>
            </a:r>
            <a:r>
              <a:rPr kumimoji="1" lang="zh-CN" altLang="en-US" dirty="0" smtClean="0"/>
              <a:t>，你要从中选出若干块分成</a:t>
            </a:r>
            <a:r>
              <a:rPr kumimoji="1" lang="en-US" altLang="zh-CN" dirty="0" smtClean="0"/>
              <a:t>m</a:t>
            </a:r>
            <a:r>
              <a:rPr kumimoji="1" lang="zh-CN" altLang="en-US" dirty="0" smtClean="0"/>
              <a:t>堆，每堆至少有</a:t>
            </a:r>
            <a:r>
              <a:rPr kumimoji="1" lang="en-US" altLang="zh-CN" dirty="0" smtClean="0"/>
              <a:t>1</a:t>
            </a:r>
            <a:r>
              <a:rPr kumimoji="1" lang="zh-CN" altLang="en-US" dirty="0" smtClean="0"/>
              <a:t>块积木，且第</a:t>
            </a:r>
            <a:r>
              <a:rPr kumimoji="1" lang="en-US" altLang="zh-CN" dirty="0" err="1" smtClean="0"/>
              <a:t>i</a:t>
            </a:r>
            <a:r>
              <a:rPr kumimoji="1" lang="zh-CN" altLang="en-US" dirty="0" smtClean="0"/>
              <a:t>堆的所有积木的编号都要大于第</a:t>
            </a:r>
            <a:r>
              <a:rPr kumimoji="1" lang="en-US" altLang="zh-CN" dirty="0" smtClean="0"/>
              <a:t>i-1</a:t>
            </a:r>
            <a:r>
              <a:rPr kumimoji="1" lang="zh-CN" altLang="en-US" dirty="0" smtClean="0"/>
              <a:t>堆中所有积木的编号。</a:t>
            </a:r>
            <a:endParaRPr kumimoji="1" lang="en-US" altLang="zh-CN" dirty="0" smtClean="0"/>
          </a:p>
          <a:p>
            <a:pPr lvl="1"/>
            <a:r>
              <a:rPr kumimoji="1" lang="zh-CN" altLang="en-US" dirty="0" smtClean="0"/>
              <a:t>每一堆积木要垂直摞成一根柱子，满足相邻的两块积木，上面的编号大于下面的编号，并且下面的顶面能够完全包含上面的顶面（即：下面的两边的长度分别大于上面的两边的长度）。</a:t>
            </a:r>
            <a:endParaRPr kumimoji="1" lang="en-US" altLang="zh-CN" dirty="0" smtClean="0"/>
          </a:p>
          <a:p>
            <a:pPr lvl="1"/>
            <a:r>
              <a:rPr kumimoji="1" lang="zh-CN" altLang="en-US" dirty="0" smtClean="0"/>
              <a:t>求一种方案，使每堆积木高度的和最大。</a:t>
            </a:r>
            <a:endParaRPr kumimoji="1" lang="en-US" altLang="zh-CN" dirty="0" smtClean="0"/>
          </a:p>
          <a:p>
            <a:pPr lvl="2"/>
            <a:r>
              <a:rPr kumimoji="1" lang="en-US" altLang="zh-CN" dirty="0" smtClean="0"/>
              <a:t>1&lt;=m&lt;=n&lt;=100</a:t>
            </a:r>
          </a:p>
        </p:txBody>
      </p:sp>
    </p:spTree>
    <p:extLst>
      <p:ext uri="{BB962C8B-B14F-4D97-AF65-F5344CB8AC3E}">
        <p14:creationId xmlns:p14="http://schemas.microsoft.com/office/powerpoint/2010/main" val="27625626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84868" y="1798056"/>
            <a:ext cx="8001000" cy="4953000"/>
          </a:xfrm>
        </p:spPr>
        <p:txBody>
          <a:bodyPr>
            <a:normAutofit/>
          </a:bodyPr>
          <a:lstStyle/>
          <a:p>
            <a:r>
              <a:rPr kumimoji="1" lang="zh-CN" altLang="en-US" dirty="0" smtClean="0"/>
              <a:t>考虑以下的</a:t>
            </a:r>
            <a:r>
              <a:rPr kumimoji="1" lang="en-US" altLang="zh-CN" dirty="0" err="1" smtClean="0"/>
              <a:t>dp</a:t>
            </a:r>
            <a:r>
              <a:rPr kumimoji="1" lang="en-US" altLang="zh-CN" dirty="0" smtClean="0"/>
              <a:t>:</a:t>
            </a:r>
          </a:p>
          <a:p>
            <a:pPr lvl="1"/>
            <a:r>
              <a:rPr kumimoji="1" lang="en-US" altLang="zh-CN" dirty="0" err="1" smtClean="0"/>
              <a:t>dp</a:t>
            </a:r>
            <a:r>
              <a:rPr kumimoji="1" lang="en-US" altLang="zh-CN" dirty="0" smtClean="0"/>
              <a:t>[</a:t>
            </a:r>
            <a:r>
              <a:rPr kumimoji="1" lang="en-US" altLang="zh-CN" dirty="0" err="1" smtClean="0"/>
              <a:t>i</a:t>
            </a:r>
            <a:r>
              <a:rPr kumimoji="1" lang="en-US" altLang="zh-CN" dirty="0" smtClean="0"/>
              <a:t>]</a:t>
            </a:r>
            <a:r>
              <a:rPr kumimoji="1" lang="zh-CN" altLang="en-US" dirty="0" smtClean="0"/>
              <a:t>表示考虑到前</a:t>
            </a:r>
            <a:r>
              <a:rPr kumimoji="1" lang="en-US" altLang="zh-CN" dirty="0" err="1" smtClean="0"/>
              <a:t>i</a:t>
            </a:r>
            <a:r>
              <a:rPr kumimoji="1" lang="zh-CN" altLang="en-US" dirty="0" smtClean="0"/>
              <a:t>块，最大的高度和。</a:t>
            </a:r>
            <a:endParaRPr kumimoji="1" lang="en-US" altLang="zh-CN" dirty="0" smtClean="0"/>
          </a:p>
          <a:p>
            <a:pPr lvl="1"/>
            <a:r>
              <a:rPr kumimoji="1" lang="zh-CN" altLang="en-US" dirty="0" smtClean="0"/>
              <a:t>能否转移？</a:t>
            </a:r>
            <a:endParaRPr kumimoji="1" lang="en-US" altLang="zh-CN" dirty="0" smtClean="0"/>
          </a:p>
          <a:p>
            <a:pPr lvl="1"/>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表示考虑</a:t>
            </a:r>
            <a:r>
              <a:rPr kumimoji="1" lang="zh-CN" altLang="en-US" dirty="0"/>
              <a:t>到前</a:t>
            </a:r>
            <a:r>
              <a:rPr kumimoji="1" lang="en-US" altLang="zh-CN" dirty="0" err="1"/>
              <a:t>i</a:t>
            </a:r>
            <a:r>
              <a:rPr kumimoji="1" lang="zh-CN" altLang="en-US" dirty="0"/>
              <a:t>块，已经放了</a:t>
            </a:r>
            <a:r>
              <a:rPr kumimoji="1" lang="en-US" altLang="zh-CN" dirty="0"/>
              <a:t>j</a:t>
            </a:r>
            <a:r>
              <a:rPr kumimoji="1" lang="zh-CN" altLang="en-US" dirty="0"/>
              <a:t>堆，最大的高度和</a:t>
            </a:r>
            <a:r>
              <a:rPr kumimoji="1" lang="zh-CN" altLang="en-US" dirty="0" smtClean="0"/>
              <a:t>。</a:t>
            </a:r>
            <a:endParaRPr kumimoji="1" lang="en-US" altLang="zh-CN" dirty="0" smtClean="0"/>
          </a:p>
          <a:p>
            <a:pPr lvl="1"/>
            <a:r>
              <a:rPr kumimoji="1" lang="zh-CN" altLang="en-US" dirty="0" smtClean="0"/>
              <a:t>能否转移？</a:t>
            </a:r>
            <a:endParaRPr kumimoji="1" lang="en-US" altLang="zh-CN" dirty="0" smtClean="0"/>
          </a:p>
          <a:p>
            <a:pPr lvl="1"/>
            <a:r>
              <a:rPr kumimoji="1" lang="en-US" altLang="zh-CN" dirty="0" err="1" smtClean="0"/>
              <a:t>dp</a:t>
            </a:r>
            <a:r>
              <a:rPr kumimoji="1" lang="en-US" altLang="zh-CN" dirty="0" smtClean="0"/>
              <a:t>[</a:t>
            </a:r>
            <a:r>
              <a:rPr kumimoji="1" lang="en-US" altLang="zh-CN" dirty="0" err="1" smtClean="0"/>
              <a:t>i</a:t>
            </a:r>
            <a:r>
              <a:rPr kumimoji="1" lang="en-US" altLang="zh-CN" dirty="0" smtClean="0"/>
              <a:t>][j][k]</a:t>
            </a:r>
            <a:r>
              <a:rPr kumimoji="1" lang="zh-CN" altLang="en-US" dirty="0" smtClean="0"/>
              <a:t>表示考虑</a:t>
            </a:r>
            <a:r>
              <a:rPr kumimoji="1" lang="zh-CN" altLang="en-US" dirty="0"/>
              <a:t>到前</a:t>
            </a:r>
            <a:r>
              <a:rPr kumimoji="1" lang="en-US" altLang="zh-CN" dirty="0" err="1"/>
              <a:t>i</a:t>
            </a:r>
            <a:r>
              <a:rPr kumimoji="1" lang="zh-CN" altLang="en-US" dirty="0"/>
              <a:t>块，已经放了</a:t>
            </a:r>
            <a:r>
              <a:rPr kumimoji="1" lang="en-US" altLang="zh-CN" dirty="0"/>
              <a:t>j</a:t>
            </a:r>
            <a:r>
              <a:rPr kumimoji="1" lang="zh-CN" altLang="en-US" dirty="0"/>
              <a:t>堆</a:t>
            </a:r>
            <a:r>
              <a:rPr kumimoji="1" lang="zh-CN" altLang="en-US" dirty="0" smtClean="0"/>
              <a:t>，当前堆最顶端的是第</a:t>
            </a:r>
            <a:r>
              <a:rPr kumimoji="1" lang="en-US" altLang="zh-CN" dirty="0" smtClean="0"/>
              <a:t>k</a:t>
            </a:r>
            <a:r>
              <a:rPr kumimoji="1" lang="zh-CN" altLang="en-US" dirty="0" smtClean="0"/>
              <a:t>块，最大的</a:t>
            </a:r>
            <a:r>
              <a:rPr kumimoji="1" lang="zh-CN" altLang="en-US" dirty="0"/>
              <a:t>高度和</a:t>
            </a:r>
            <a:r>
              <a:rPr kumimoji="1" lang="zh-CN" altLang="en-US" dirty="0" smtClean="0"/>
              <a:t>。</a:t>
            </a:r>
            <a:endParaRPr kumimoji="1" lang="en-US" altLang="zh-CN" dirty="0" smtClean="0"/>
          </a:p>
          <a:p>
            <a:pPr lvl="1"/>
            <a:r>
              <a:rPr kumimoji="1" lang="zh-CN" altLang="en-US" dirty="0" smtClean="0"/>
              <a:t>能否转移？</a:t>
            </a:r>
            <a:endParaRPr kumimoji="1" lang="en-US" altLang="zh-CN" dirty="0" smtClean="0"/>
          </a:p>
          <a:p>
            <a:pPr lvl="1"/>
            <a:r>
              <a:rPr kumimoji="1" lang="en-US" altLang="zh-CN" dirty="0" err="1" smtClean="0"/>
              <a:t>dp</a:t>
            </a:r>
            <a:r>
              <a:rPr kumimoji="1" lang="en-US" altLang="zh-CN" dirty="0" smtClean="0"/>
              <a:t>[</a:t>
            </a:r>
            <a:r>
              <a:rPr kumimoji="1" lang="en-US" altLang="zh-CN" dirty="0" err="1" smtClean="0"/>
              <a:t>i</a:t>
            </a:r>
            <a:r>
              <a:rPr kumimoji="1" lang="en-US" altLang="zh-CN" dirty="0" smtClean="0"/>
              <a:t>][j][k][p]</a:t>
            </a:r>
            <a:r>
              <a:rPr kumimoji="1" lang="zh-CN" altLang="en-US" dirty="0"/>
              <a:t>表示考虑到前</a:t>
            </a:r>
            <a:r>
              <a:rPr kumimoji="1" lang="en-US" altLang="zh-CN" dirty="0" err="1"/>
              <a:t>i</a:t>
            </a:r>
            <a:r>
              <a:rPr kumimoji="1" lang="zh-CN" altLang="en-US" dirty="0"/>
              <a:t>块，已经放了</a:t>
            </a:r>
            <a:r>
              <a:rPr kumimoji="1" lang="en-US" altLang="zh-CN" dirty="0"/>
              <a:t>j</a:t>
            </a:r>
            <a:r>
              <a:rPr kumimoji="1" lang="zh-CN" altLang="en-US" dirty="0"/>
              <a:t>堆</a:t>
            </a:r>
            <a:r>
              <a:rPr kumimoji="1" lang="zh-CN" altLang="en-US" dirty="0" smtClean="0"/>
              <a:t>，当前堆最顶端的是第</a:t>
            </a:r>
            <a:r>
              <a:rPr kumimoji="1" lang="en-US" altLang="zh-CN" dirty="0" smtClean="0"/>
              <a:t>k</a:t>
            </a:r>
            <a:r>
              <a:rPr kumimoji="1" lang="zh-CN" altLang="en-US" dirty="0" smtClean="0"/>
              <a:t>块，朝上的面是</a:t>
            </a:r>
            <a:r>
              <a:rPr kumimoji="1" lang="en-US" altLang="zh-CN" dirty="0"/>
              <a:t>p</a:t>
            </a:r>
            <a:r>
              <a:rPr kumimoji="1" lang="zh-CN" altLang="en-US" dirty="0" smtClean="0"/>
              <a:t>（上面、左面、前面），最大的</a:t>
            </a:r>
            <a:r>
              <a:rPr kumimoji="1" lang="zh-CN" altLang="en-US" dirty="0"/>
              <a:t>高度和。</a:t>
            </a:r>
            <a:endParaRPr kumimoji="1" lang="en-US" altLang="zh-CN" dirty="0"/>
          </a:p>
          <a:p>
            <a:pPr lvl="1"/>
            <a:endParaRPr kumimoji="1" lang="en-US" altLang="zh-CN" dirty="0"/>
          </a:p>
          <a:p>
            <a:pPr lvl="1"/>
            <a:endParaRPr kumimoji="1" lang="en-US" altLang="zh-CN" dirty="0"/>
          </a:p>
          <a:p>
            <a:pPr lvl="1"/>
            <a:endParaRPr kumimoji="1" lang="en-US" altLang="zh-CN" dirty="0" smtClean="0"/>
          </a:p>
        </p:txBody>
      </p:sp>
    </p:spTree>
    <p:extLst>
      <p:ext uri="{BB962C8B-B14F-4D97-AF65-F5344CB8AC3E}">
        <p14:creationId xmlns:p14="http://schemas.microsoft.com/office/powerpoint/2010/main" val="25561683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状态的定义</a:t>
            </a:r>
            <a:endParaRPr kumimoji="1" lang="zh-CN" altLang="en-US" dirty="0"/>
          </a:p>
        </p:txBody>
      </p:sp>
      <p:sp>
        <p:nvSpPr>
          <p:cNvPr id="3" name="内容占位符 2"/>
          <p:cNvSpPr>
            <a:spLocks noGrp="1"/>
          </p:cNvSpPr>
          <p:nvPr>
            <p:ph idx="1"/>
          </p:nvPr>
        </p:nvSpPr>
        <p:spPr/>
        <p:txBody>
          <a:bodyPr/>
          <a:lstStyle/>
          <a:p>
            <a:r>
              <a:rPr kumimoji="1" lang="zh-CN" altLang="en-US" dirty="0" smtClean="0"/>
              <a:t>从前面这些例子可以看出，“状态”在</a:t>
            </a:r>
            <a:r>
              <a:rPr kumimoji="1" lang="en-US" altLang="zh-CN" dirty="0" err="1" smtClean="0"/>
              <a:t>dp</a:t>
            </a:r>
            <a:r>
              <a:rPr kumimoji="1" lang="zh-CN" altLang="en-US" dirty="0" smtClean="0"/>
              <a:t>中占了非常重要的地位。</a:t>
            </a:r>
            <a:endParaRPr kumimoji="1" lang="en-US" altLang="zh-CN" dirty="0" smtClean="0"/>
          </a:p>
          <a:p>
            <a:r>
              <a:rPr kumimoji="1" lang="zh-CN" altLang="en-US" dirty="0" smtClean="0"/>
              <a:t>因此，设计出一个“好”的状态，是</a:t>
            </a:r>
            <a:r>
              <a:rPr kumimoji="1" lang="en-US" altLang="zh-CN" dirty="0" err="1" smtClean="0"/>
              <a:t>dp</a:t>
            </a:r>
            <a:r>
              <a:rPr kumimoji="1" lang="zh-CN" altLang="en-US" dirty="0" smtClean="0"/>
              <a:t>中不可或缺的一环。</a:t>
            </a:r>
            <a:endParaRPr kumimoji="1" lang="en-US" altLang="zh-CN" dirty="0" smtClean="0"/>
          </a:p>
          <a:p>
            <a:r>
              <a:rPr kumimoji="1" lang="zh-CN" altLang="en-US" dirty="0" smtClean="0"/>
              <a:t>一个状态需要满足什么样的性质？</a:t>
            </a:r>
            <a:endParaRPr kumimoji="1" lang="en-US" altLang="zh-CN" dirty="0" smtClean="0"/>
          </a:p>
          <a:p>
            <a:pPr lvl="1"/>
            <a:r>
              <a:rPr kumimoji="1" lang="zh-CN" altLang="en-US" dirty="0" smtClean="0">
                <a:solidFill>
                  <a:srgbClr val="FF0000"/>
                </a:solidFill>
              </a:rPr>
              <a:t>无后效性。</a:t>
            </a:r>
            <a:r>
              <a:rPr kumimoji="1" lang="zh-CN" altLang="en-US" dirty="0" smtClean="0"/>
              <a:t>这点说来容易做起来难，你要确保这个状态能够涵盖所有之前的内容（“对历史的总结”），这样之前的决策才不会对之后的决策产生影响。</a:t>
            </a:r>
            <a:endParaRPr kumimoji="1" lang="en-US" altLang="zh-CN" dirty="0">
              <a:solidFill>
                <a:srgbClr val="FF0000"/>
              </a:solidFill>
            </a:endParaRPr>
          </a:p>
        </p:txBody>
      </p:sp>
    </p:spTree>
    <p:extLst>
      <p:ext uri="{BB962C8B-B14F-4D97-AF65-F5344CB8AC3E}">
        <p14:creationId xmlns:p14="http://schemas.microsoft.com/office/powerpoint/2010/main" val="39350105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err="1"/>
              <a:t>A</a:t>
            </a:r>
            <a:r>
              <a:rPr kumimoji="1" lang="en-US" altLang="zh-CN" sz="2000" dirty="0" err="1" smtClean="0"/>
              <a:t>pio</a:t>
            </a:r>
            <a:r>
              <a:rPr kumimoji="1" lang="en-US" altLang="zh-CN" sz="2000" dirty="0" smtClean="0"/>
              <a:t> 2016</a:t>
            </a:r>
            <a:endParaRPr kumimoji="1" lang="zh-CN" altLang="en-US" dirty="0"/>
          </a:p>
        </p:txBody>
      </p:sp>
      <p:sp>
        <p:nvSpPr>
          <p:cNvPr id="3" name="内容占位符 2"/>
          <p:cNvSpPr>
            <a:spLocks noGrp="1"/>
          </p:cNvSpPr>
          <p:nvPr>
            <p:ph idx="1"/>
          </p:nvPr>
        </p:nvSpPr>
        <p:spPr>
          <a:xfrm>
            <a:off x="571500" y="1624260"/>
            <a:ext cx="8001000" cy="5487737"/>
          </a:xfrm>
        </p:spPr>
        <p:txBody>
          <a:bodyPr>
            <a:normAutofit fontScale="92500"/>
          </a:bodyPr>
          <a:lstStyle/>
          <a:p>
            <a:r>
              <a:rPr kumimoji="1" lang="zh-CN" altLang="en-US" dirty="0"/>
              <a:t>在首尔城中，汉江横贯东西。在汉江的北岸，从西向东星星点点地分布着个划艇学校，编号依次为到。</a:t>
            </a:r>
            <a:r>
              <a:rPr kumimoji="1" lang="zh-CN" altLang="en-US" dirty="0" smtClean="0"/>
              <a:t>每个学校都拥有若干艘划</a:t>
            </a:r>
            <a:r>
              <a:rPr kumimoji="1" lang="zh-CN" altLang="en-US" dirty="0"/>
              <a:t>艇。同一所学校的所有划艇颜色相同，不同的学校的划艇颜色互不相同。颜色</a:t>
            </a:r>
            <a:r>
              <a:rPr kumimoji="1" lang="zh-CN" altLang="en-US" dirty="0" smtClean="0"/>
              <a:t>相同的划艇被认为是一样</a:t>
            </a:r>
            <a:r>
              <a:rPr kumimoji="1" lang="zh-CN" altLang="en-US" dirty="0"/>
              <a:t>的。</a:t>
            </a:r>
            <a:r>
              <a:rPr kumimoji="1" lang="zh-CN" altLang="en-US" dirty="0" smtClean="0"/>
              <a:t>每个学校可以选择派出一些划艇参加节日的庆</a:t>
            </a:r>
            <a:r>
              <a:rPr kumimoji="1" lang="zh-CN" altLang="en-US" dirty="0"/>
              <a:t>典，也可以选择不派出任何划艇参加。如果编号为</a:t>
            </a:r>
            <a:r>
              <a:rPr kumimoji="1" lang="zh-CN" altLang="en-US" dirty="0" smtClean="0"/>
              <a:t>的学校选择派出划艇参加庆</a:t>
            </a:r>
            <a:r>
              <a:rPr kumimoji="1" lang="zh-CN" altLang="en-US" dirty="0"/>
              <a:t>典，那么，派出的划艇数量可以在</a:t>
            </a:r>
            <a:r>
              <a:rPr kumimoji="1" lang="en-US" altLang="zh-CN" dirty="0"/>
              <a:t>Ai</a:t>
            </a:r>
            <a:r>
              <a:rPr kumimoji="1" lang="zh-CN" altLang="en-US" dirty="0"/>
              <a:t>至</a:t>
            </a:r>
            <a:r>
              <a:rPr kumimoji="1" lang="en-US" altLang="zh-CN" dirty="0"/>
              <a:t>Bi</a:t>
            </a:r>
            <a:r>
              <a:rPr kumimoji="1" lang="zh-CN" altLang="en-US" dirty="0"/>
              <a:t>之间任意选择（</a:t>
            </a:r>
            <a:r>
              <a:rPr kumimoji="1" lang="en-US" altLang="zh-CN" dirty="0"/>
              <a:t>Ai&lt;=Bi</a:t>
            </a:r>
            <a:r>
              <a:rPr kumimoji="1" lang="zh-CN" altLang="en-US" dirty="0"/>
              <a:t>）。值得注意的是，编号为</a:t>
            </a:r>
            <a:r>
              <a:rPr kumimoji="1" lang="en-US" altLang="zh-CN" dirty="0" err="1"/>
              <a:t>i</a:t>
            </a:r>
            <a:r>
              <a:rPr kumimoji="1" lang="zh-CN" altLang="en-US" dirty="0" smtClean="0"/>
              <a:t>的学校如果选择派出划艇参加庆</a:t>
            </a:r>
            <a:r>
              <a:rPr kumimoji="1" lang="zh-CN" altLang="en-US" dirty="0"/>
              <a:t>典，那么它派出的划艇数量必须大于任意一所编号小于它的学校派出的划艇数量。</a:t>
            </a:r>
            <a:r>
              <a:rPr kumimoji="1" lang="zh-CN" altLang="en-US" dirty="0" smtClean="0"/>
              <a:t>输入所有</a:t>
            </a:r>
            <a:r>
              <a:rPr kumimoji="1" lang="zh-CN" altLang="en-US" dirty="0"/>
              <a:t>学校的</a:t>
            </a:r>
            <a:r>
              <a:rPr kumimoji="1" lang="en-US" altLang="zh-CN" dirty="0"/>
              <a:t>Ai</a:t>
            </a:r>
            <a:r>
              <a:rPr kumimoji="1" lang="zh-CN" altLang="en-US" dirty="0"/>
              <a:t>、</a:t>
            </a:r>
            <a:r>
              <a:rPr kumimoji="1" lang="en-US" altLang="zh-CN" dirty="0"/>
              <a:t>Bi</a:t>
            </a:r>
            <a:r>
              <a:rPr kumimoji="1" lang="zh-CN" altLang="en-US" dirty="0"/>
              <a:t>的值，求出参加庆典的划艇有多少种可能的情况，必须有至少一艘划艇参加庆典。两种情况</a:t>
            </a:r>
            <a:r>
              <a:rPr kumimoji="1" lang="zh-CN" altLang="en-US" dirty="0" smtClean="0"/>
              <a:t>不同当且仅</a:t>
            </a:r>
            <a:r>
              <a:rPr kumimoji="1" lang="zh-CN" altLang="en-US" dirty="0"/>
              <a:t>当有参加庆典的某种颜色的划艇数量</a:t>
            </a:r>
            <a:r>
              <a:rPr kumimoji="1" lang="zh-CN" altLang="en-US" dirty="0" smtClean="0"/>
              <a:t>不同。</a:t>
            </a:r>
            <a:endParaRPr kumimoji="1" lang="en-US" altLang="zh-CN" dirty="0" smtClean="0"/>
          </a:p>
          <a:p>
            <a:r>
              <a:rPr kumimoji="1" lang="en-US" altLang="zh-CN" dirty="0" smtClean="0"/>
              <a:t>n&lt;=500</a:t>
            </a:r>
          </a:p>
          <a:p>
            <a:endParaRPr kumimoji="1" lang="zh-CN" altLang="en-US" dirty="0"/>
          </a:p>
        </p:txBody>
      </p:sp>
    </p:spTree>
    <p:extLst>
      <p:ext uri="{BB962C8B-B14F-4D97-AF65-F5344CB8AC3E}">
        <p14:creationId xmlns:p14="http://schemas.microsoft.com/office/powerpoint/2010/main" val="30389966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5000"/>
            <a:ext cx="8001000" cy="4953000"/>
          </a:xfrm>
        </p:spPr>
        <p:txBody>
          <a:bodyPr>
            <a:normAutofit lnSpcReduction="10000"/>
          </a:bodyPr>
          <a:lstStyle/>
          <a:p>
            <a:r>
              <a:rPr kumimoji="1" lang="zh-CN" altLang="en-US" dirty="0" smtClean="0"/>
              <a:t>首先将区间进行离散化，因为同一段区间是等价的。</a:t>
            </a:r>
            <a:endParaRPr kumimoji="1" lang="en-US" altLang="zh-CN" dirty="0"/>
          </a:p>
          <a:p>
            <a:r>
              <a:rPr kumimoji="1" lang="zh-CN" altLang="en-US" dirty="0" smtClean="0"/>
              <a:t>考虑以下的</a:t>
            </a:r>
            <a:r>
              <a:rPr kumimoji="1" lang="en-US" altLang="zh-CN" dirty="0" err="1" smtClean="0"/>
              <a:t>dp</a:t>
            </a:r>
            <a:r>
              <a:rPr kumimoji="1" lang="en-US" altLang="zh-CN" dirty="0" smtClean="0"/>
              <a:t>:</a:t>
            </a:r>
          </a:p>
          <a:p>
            <a:pPr lvl="1"/>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表示考虑到第</a:t>
            </a:r>
            <a:r>
              <a:rPr kumimoji="1" lang="en-US" altLang="zh-CN" dirty="0" err="1" smtClean="0"/>
              <a:t>i</a:t>
            </a:r>
            <a:r>
              <a:rPr kumimoji="1" lang="zh-CN" altLang="en-US" dirty="0" smtClean="0"/>
              <a:t>个学校，现在在第</a:t>
            </a:r>
            <a:r>
              <a:rPr kumimoji="1" lang="en-US" altLang="zh-CN" dirty="0" smtClean="0"/>
              <a:t>j</a:t>
            </a:r>
            <a:r>
              <a:rPr kumimoji="1" lang="zh-CN" altLang="en-US" dirty="0" smtClean="0"/>
              <a:t>个区间的方案总数。</a:t>
            </a:r>
            <a:endParaRPr kumimoji="1" lang="en-US" altLang="zh-CN" dirty="0" smtClean="0"/>
          </a:p>
          <a:p>
            <a:pPr lvl="1"/>
            <a:r>
              <a:rPr kumimoji="1" lang="zh-CN" altLang="en-US" dirty="0" smtClean="0"/>
              <a:t>能否转移？</a:t>
            </a:r>
            <a:endParaRPr kumimoji="1" lang="en-US" altLang="zh-CN" dirty="0" smtClean="0"/>
          </a:p>
          <a:p>
            <a:pPr lvl="1"/>
            <a:r>
              <a:rPr kumimoji="1" lang="zh-CN" altLang="en-US" dirty="0" smtClean="0"/>
              <a:t>注意到如果选择同一个区间，则无法正确地计算转移，因为还与这个区间哪些被选过有关系。</a:t>
            </a:r>
            <a:endParaRPr kumimoji="1" lang="en-US" altLang="zh-CN" dirty="0" smtClean="0"/>
          </a:p>
          <a:p>
            <a:pPr lvl="1"/>
            <a:r>
              <a:rPr kumimoji="1" lang="en-US" altLang="zh-CN" dirty="0" err="1" smtClean="0"/>
              <a:t>dp</a:t>
            </a:r>
            <a:r>
              <a:rPr kumimoji="1" lang="en-US" altLang="zh-CN" dirty="0" smtClean="0"/>
              <a:t>[</a:t>
            </a:r>
            <a:r>
              <a:rPr kumimoji="1" lang="en-US" altLang="zh-CN" dirty="0" err="1" smtClean="0"/>
              <a:t>i</a:t>
            </a:r>
            <a:r>
              <a:rPr kumimoji="1" lang="en-US" altLang="zh-CN" dirty="0" smtClean="0"/>
              <a:t>][j][k]</a:t>
            </a:r>
            <a:r>
              <a:rPr kumimoji="1" lang="zh-CN" altLang="en-US" dirty="0"/>
              <a:t>表示考虑到第</a:t>
            </a:r>
            <a:r>
              <a:rPr kumimoji="1" lang="en-US" altLang="zh-CN" dirty="0" err="1"/>
              <a:t>i</a:t>
            </a:r>
            <a:r>
              <a:rPr kumimoji="1" lang="zh-CN" altLang="en-US" dirty="0"/>
              <a:t>个学校，现在在第</a:t>
            </a:r>
            <a:r>
              <a:rPr kumimoji="1" lang="en-US" altLang="zh-CN" dirty="0"/>
              <a:t>j</a:t>
            </a:r>
            <a:r>
              <a:rPr kumimoji="1" lang="zh-CN" altLang="en-US" dirty="0" smtClean="0"/>
              <a:t>个区间，这个区间已经选了</a:t>
            </a:r>
            <a:r>
              <a:rPr kumimoji="1" lang="en-US" altLang="zh-CN" dirty="0" smtClean="0"/>
              <a:t>k</a:t>
            </a:r>
            <a:r>
              <a:rPr kumimoji="1" lang="zh-CN" altLang="en-US" dirty="0" smtClean="0"/>
              <a:t>个的方案总数。</a:t>
            </a:r>
            <a:endParaRPr kumimoji="1" lang="en-US" altLang="zh-CN" dirty="0" smtClean="0"/>
          </a:p>
          <a:p>
            <a:pPr lvl="1"/>
            <a:r>
              <a:rPr kumimoji="1" lang="zh-CN" altLang="en-US" dirty="0" smtClean="0"/>
              <a:t>由于同一个区间内，选择的数量一定是递增的，因此只用再乘一个组合数就行了。</a:t>
            </a:r>
            <a:endParaRPr kumimoji="1" lang="en-US" altLang="zh-CN" dirty="0" smtClean="0"/>
          </a:p>
          <a:p>
            <a:pPr lvl="1"/>
            <a:endParaRPr kumimoji="1" lang="zh-CN" altLang="en-US" dirty="0"/>
          </a:p>
        </p:txBody>
      </p:sp>
    </p:spTree>
    <p:extLst>
      <p:ext uri="{BB962C8B-B14F-4D97-AF65-F5344CB8AC3E}">
        <p14:creationId xmlns:p14="http://schemas.microsoft.com/office/powerpoint/2010/main" val="2921154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strips(down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3"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
                                        <p:tgtEl>
                                          <p:spTgt spid="3">
                                            <p:txEl>
                                              <p:pRg st="5" end="5"/>
                                            </p:txEl>
                                          </p:spTgt>
                                        </p:tgtEl>
                                      </p:cBhvr>
                                    </p:animEffect>
                                    <p:anim calcmode="lin" valueType="num">
                                      <p:cBhvr>
                                        <p:cTn id="24" dur="4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5" dur="400" fill="hold"/>
                                        <p:tgtEl>
                                          <p:spTgt spid="3">
                                            <p:txEl>
                                              <p:pRg st="5" end="5"/>
                                            </p:txEl>
                                          </p:spTgt>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3">
                                            <p:txEl>
                                              <p:pRg st="5" end="5"/>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3">
                                            <p:txEl>
                                              <p:pRg st="5" end="5"/>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8" presetID="43"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
                                        <p:tgtEl>
                                          <p:spTgt spid="3">
                                            <p:txEl>
                                              <p:pRg st="6" end="6"/>
                                            </p:txEl>
                                          </p:spTgt>
                                        </p:tgtEl>
                                      </p:cBhvr>
                                    </p:animEffect>
                                    <p:anim calcmode="lin" valueType="num">
                                      <p:cBhvr>
                                        <p:cTn id="31" dur="4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400" fill="hold"/>
                                        <p:tgtEl>
                                          <p:spTgt spid="3">
                                            <p:txEl>
                                              <p:pRg st="6" end="6"/>
                                            </p:txEl>
                                          </p:spTgt>
                                        </p:tgtEl>
                                        <p:attrNameLst>
                                          <p:attrName>ppt_y</p:attrName>
                                        </p:attrNameLst>
                                      </p:cBhvr>
                                      <p:tavLst>
                                        <p:tav tm="0">
                                          <p:val>
                                            <p:strVal val="#ppt_y+0.31"/>
                                          </p:val>
                                        </p:tav>
                                        <p:tav tm="100000">
                                          <p:val>
                                            <p:strVal val="#ppt_y+0.31"/>
                                          </p:val>
                                        </p:tav>
                                      </p:tavLst>
                                    </p:anim>
                                    <p:anim calcmode="lin" valueType="num">
                                      <p:cBhvr>
                                        <p:cTn id="33" dur="600" decel="50000" fill="hold">
                                          <p:stCondLst>
                                            <p:cond delay="400"/>
                                          </p:stCondLst>
                                        </p:cTn>
                                        <p:tgtEl>
                                          <p:spTgt spid="3">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4" dur="600" decel="50000" fill="hold">
                                          <p:stCondLst>
                                            <p:cond delay="400"/>
                                          </p:stCondLst>
                                        </p:cTn>
                                        <p:tgtEl>
                                          <p:spTgt spid="3">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smtClean="0"/>
              <a:t>CF 626F </a:t>
            </a:r>
            <a:r>
              <a:rPr kumimoji="1" lang="en-US" altLang="zh-CN" sz="2000" strike="sngStrike" dirty="0" smtClean="0"/>
              <a:t>(</a:t>
            </a:r>
            <a:r>
              <a:rPr kumimoji="1" lang="zh-CN" altLang="en-US" sz="2000" strike="sngStrike" dirty="0" smtClean="0"/>
              <a:t>这题我应该讲过</a:t>
            </a:r>
            <a:r>
              <a:rPr kumimoji="1" lang="en-US" altLang="zh-CN" sz="2000" strike="sngStrike" dirty="0" smtClean="0"/>
              <a:t>)</a:t>
            </a:r>
            <a:endParaRPr kumimoji="1" lang="zh-CN" altLang="en-US" strike="sngStrike" dirty="0"/>
          </a:p>
        </p:txBody>
      </p:sp>
      <p:sp>
        <p:nvSpPr>
          <p:cNvPr id="3" name="内容占位符 2"/>
          <p:cNvSpPr>
            <a:spLocks noGrp="1"/>
          </p:cNvSpPr>
          <p:nvPr>
            <p:ph idx="1"/>
          </p:nvPr>
        </p:nvSpPr>
        <p:spPr/>
        <p:txBody>
          <a:bodyPr/>
          <a:lstStyle/>
          <a:p>
            <a:r>
              <a:rPr kumimoji="1" lang="zh-CN" altLang="en-US" dirty="0"/>
              <a:t>有</a:t>
            </a:r>
            <a:r>
              <a:rPr kumimoji="1" lang="en-US" altLang="zh-CN" dirty="0"/>
              <a:t>n</a:t>
            </a:r>
            <a:r>
              <a:rPr kumimoji="1" lang="zh-CN" altLang="en-US" dirty="0"/>
              <a:t>个学生，每个学生有一个能力值</a:t>
            </a:r>
            <a:r>
              <a:rPr kumimoji="1" lang="en-US" altLang="zh-CN" dirty="0" err="1"/>
              <a:t>ai</a:t>
            </a:r>
            <a:r>
              <a:rPr kumimoji="1" lang="zh-CN" altLang="en-US" dirty="0"/>
              <a:t>。</a:t>
            </a:r>
            <a:r>
              <a:rPr kumimoji="1" lang="zh-CN" altLang="en-US" dirty="0" smtClean="0"/>
              <a:t>现在要把这些学生分成一些（任意数量的）组</a:t>
            </a:r>
            <a:r>
              <a:rPr kumimoji="1" lang="zh-CN" altLang="en-US" dirty="0"/>
              <a:t>，每一组的“不和谐度”是该组能力值最大的学生与能力值最小的学生的能力值的差。求所有不和谐度之和不超过</a:t>
            </a:r>
            <a:r>
              <a:rPr kumimoji="1" lang="en-US" altLang="zh-CN" dirty="0"/>
              <a:t>k</a:t>
            </a:r>
            <a:r>
              <a:rPr kumimoji="1" lang="zh-CN" altLang="en-US" dirty="0"/>
              <a:t>的分组方案总数。</a:t>
            </a:r>
          </a:p>
          <a:p>
            <a:r>
              <a:rPr kumimoji="1" lang="en-US" altLang="zh-CN" dirty="0"/>
              <a:t>n&lt;=200,k&lt;=1000,ai&lt;=500</a:t>
            </a:r>
          </a:p>
          <a:p>
            <a:endParaRPr kumimoji="1" lang="zh-CN" altLang="en-US" dirty="0"/>
          </a:p>
        </p:txBody>
      </p:sp>
    </p:spTree>
    <p:extLst>
      <p:ext uri="{BB962C8B-B14F-4D97-AF65-F5344CB8AC3E}">
        <p14:creationId xmlns:p14="http://schemas.microsoft.com/office/powerpoint/2010/main" val="35130358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4999"/>
            <a:ext cx="8001000" cy="4618789"/>
          </a:xfrm>
        </p:spPr>
        <p:txBody>
          <a:bodyPr>
            <a:normAutofit lnSpcReduction="10000"/>
          </a:bodyPr>
          <a:lstStyle/>
          <a:p>
            <a:r>
              <a:rPr kumimoji="1" lang="zh-CN" altLang="en-US" dirty="0" smtClean="0"/>
              <a:t>这道题的关键就是状态的表示。</a:t>
            </a:r>
            <a:endParaRPr kumimoji="1" lang="en-US" altLang="zh-CN" dirty="0" smtClean="0"/>
          </a:p>
          <a:p>
            <a:r>
              <a:rPr kumimoji="1" lang="zh-CN" altLang="en-US" dirty="0" smtClean="0"/>
              <a:t>什么样的状态能够“代表所有的历史”？</a:t>
            </a:r>
            <a:endParaRPr kumimoji="1" lang="en-US" altLang="zh-CN" dirty="0" smtClean="0"/>
          </a:p>
          <a:p>
            <a:r>
              <a:rPr kumimoji="1" lang="zh-CN" altLang="en-US" dirty="0" smtClean="0"/>
              <a:t>把每个组看成数轴上的一段区间，把学生按能力值从小到大加入（某个组），那么其他（区间还没有封闭的）组的“不和谐度”会继续</a:t>
            </a:r>
            <a:r>
              <a:rPr kumimoji="1" lang="zh-CN" altLang="en-US" dirty="0" smtClean="0">
                <a:solidFill>
                  <a:srgbClr val="FF0000"/>
                </a:solidFill>
              </a:rPr>
              <a:t>同时</a:t>
            </a:r>
            <a:r>
              <a:rPr kumimoji="1" lang="zh-CN" altLang="en-US" dirty="0" smtClean="0"/>
              <a:t>增加，直到这个组被封闭为止。</a:t>
            </a:r>
            <a:endParaRPr kumimoji="1" lang="en-US" altLang="zh-CN" dirty="0" smtClean="0"/>
          </a:p>
          <a:p>
            <a:r>
              <a:rPr kumimoji="1" lang="zh-CN" altLang="en-US" dirty="0" smtClean="0"/>
              <a:t>我们用</a:t>
            </a:r>
            <a:r>
              <a:rPr kumimoji="1" lang="en-US" altLang="zh-CN" dirty="0" err="1" smtClean="0"/>
              <a:t>dp</a:t>
            </a:r>
            <a:r>
              <a:rPr kumimoji="1" lang="en-US" altLang="zh-CN" dirty="0" smtClean="0"/>
              <a:t>[</a:t>
            </a:r>
            <a:r>
              <a:rPr kumimoji="1" lang="en-US" altLang="zh-CN" dirty="0" err="1" smtClean="0"/>
              <a:t>i</a:t>
            </a:r>
            <a:r>
              <a:rPr kumimoji="1" lang="en-US" altLang="zh-CN" dirty="0" smtClean="0"/>
              <a:t>][j][k]</a:t>
            </a:r>
            <a:r>
              <a:rPr kumimoji="1" lang="zh-CN" altLang="en-US" dirty="0" smtClean="0"/>
              <a:t>表示考虑到第</a:t>
            </a:r>
            <a:r>
              <a:rPr kumimoji="1" lang="en-US" altLang="zh-CN" dirty="0" err="1" smtClean="0"/>
              <a:t>i</a:t>
            </a:r>
            <a:r>
              <a:rPr kumimoji="1" lang="zh-CN" altLang="en-US" dirty="0" smtClean="0"/>
              <a:t>个学生，当前有</a:t>
            </a:r>
            <a:r>
              <a:rPr kumimoji="1" lang="en-US" altLang="zh-CN" dirty="0" smtClean="0"/>
              <a:t>j</a:t>
            </a:r>
            <a:r>
              <a:rPr kumimoji="1" lang="zh-CN" altLang="en-US" dirty="0" smtClean="0"/>
              <a:t>个组还没有封闭，</a:t>
            </a:r>
            <a:r>
              <a:rPr kumimoji="1" lang="zh-CN" altLang="en-US" dirty="0" smtClean="0">
                <a:solidFill>
                  <a:srgbClr val="FF0000"/>
                </a:solidFill>
              </a:rPr>
              <a:t>当前</a:t>
            </a:r>
            <a:r>
              <a:rPr kumimoji="1" lang="zh-CN" altLang="en-US" dirty="0" smtClean="0"/>
              <a:t>的不和谐度为</a:t>
            </a:r>
            <a:r>
              <a:rPr kumimoji="1" lang="en-US" altLang="zh-CN" dirty="0" smtClean="0"/>
              <a:t>k</a:t>
            </a:r>
            <a:r>
              <a:rPr kumimoji="1" lang="zh-CN" altLang="en-US" dirty="0" smtClean="0"/>
              <a:t>的方案总数。</a:t>
            </a:r>
            <a:endParaRPr kumimoji="1" lang="en-US" altLang="zh-CN" dirty="0" smtClean="0">
              <a:solidFill>
                <a:srgbClr val="000000"/>
              </a:solidFill>
            </a:endParaRPr>
          </a:p>
          <a:p>
            <a:r>
              <a:rPr kumimoji="1" lang="zh-CN" altLang="en-US" dirty="0" smtClean="0">
                <a:solidFill>
                  <a:srgbClr val="000000"/>
                </a:solidFill>
              </a:rPr>
              <a:t>那么每加入一个学生，就会使不和谐度增加</a:t>
            </a:r>
            <a:r>
              <a:rPr kumimoji="1" lang="en-US" altLang="zh-CN" dirty="0" smtClean="0">
                <a:solidFill>
                  <a:srgbClr val="000000"/>
                </a:solidFill>
              </a:rPr>
              <a:t>j*(a[</a:t>
            </a:r>
            <a:r>
              <a:rPr kumimoji="1" lang="en-US" altLang="zh-CN" dirty="0" err="1" smtClean="0">
                <a:solidFill>
                  <a:srgbClr val="000000"/>
                </a:solidFill>
              </a:rPr>
              <a:t>i</a:t>
            </a:r>
            <a:r>
              <a:rPr kumimoji="1" lang="en-US" altLang="zh-CN" dirty="0" smtClean="0">
                <a:solidFill>
                  <a:srgbClr val="000000"/>
                </a:solidFill>
              </a:rPr>
              <a:t>]-a[i-1])</a:t>
            </a:r>
            <a:r>
              <a:rPr kumimoji="1" lang="zh-CN" altLang="en-US" dirty="0" smtClean="0">
                <a:solidFill>
                  <a:srgbClr val="000000"/>
                </a:solidFill>
              </a:rPr>
              <a:t>。枚举这个学生怎么加入进行转移。</a:t>
            </a:r>
            <a:endParaRPr kumimoji="1" lang="en-US" altLang="zh-CN" dirty="0" smtClean="0"/>
          </a:p>
        </p:txBody>
      </p:sp>
    </p:spTree>
    <p:extLst>
      <p:ext uri="{BB962C8B-B14F-4D97-AF65-F5344CB8AC3E}">
        <p14:creationId xmlns:p14="http://schemas.microsoft.com/office/powerpoint/2010/main" val="1552961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smtClean="0"/>
              <a:t>CF 567F</a:t>
            </a:r>
            <a:endParaRPr kumimoji="1" lang="zh-CN" altLang="en-US" dirty="0"/>
          </a:p>
        </p:txBody>
      </p:sp>
      <p:sp>
        <p:nvSpPr>
          <p:cNvPr id="3" name="内容占位符 2"/>
          <p:cNvSpPr>
            <a:spLocks noGrp="1"/>
          </p:cNvSpPr>
          <p:nvPr>
            <p:ph idx="1"/>
          </p:nvPr>
        </p:nvSpPr>
        <p:spPr/>
        <p:txBody>
          <a:bodyPr/>
          <a:lstStyle/>
          <a:p>
            <a:r>
              <a:rPr kumimoji="1" lang="zh-CN" altLang="en-US" dirty="0" smtClean="0"/>
              <a:t>现有</a:t>
            </a:r>
            <a:r>
              <a:rPr kumimoji="1" lang="en-US" altLang="zh-CN" dirty="0" smtClean="0"/>
              <a:t>1</a:t>
            </a:r>
            <a:r>
              <a:rPr kumimoji="1" lang="zh-CN" altLang="en-US" dirty="0" smtClean="0"/>
              <a:t>～</a:t>
            </a:r>
            <a:r>
              <a:rPr kumimoji="1" lang="en-US" altLang="zh-CN" dirty="0" smtClean="0"/>
              <a:t>n</a:t>
            </a:r>
            <a:r>
              <a:rPr kumimoji="1" lang="zh-CN" altLang="en-US" dirty="0" smtClean="0"/>
              <a:t>的整数各</a:t>
            </a:r>
            <a:r>
              <a:rPr kumimoji="1" lang="en-US" altLang="zh-CN" dirty="0" smtClean="0"/>
              <a:t>2</a:t>
            </a:r>
            <a:r>
              <a:rPr kumimoji="1" lang="zh-CN" altLang="en-US" dirty="0" smtClean="0"/>
              <a:t>个，你需要用它们构造一个长为</a:t>
            </a:r>
            <a:r>
              <a:rPr kumimoji="1" lang="en-US" altLang="zh-CN" dirty="0" smtClean="0"/>
              <a:t>2n</a:t>
            </a:r>
            <a:r>
              <a:rPr kumimoji="1" lang="zh-CN" altLang="en-US" dirty="0" smtClean="0"/>
              <a:t>的序列</a:t>
            </a:r>
            <a:r>
              <a:rPr kumimoji="1" lang="en-US" altLang="zh-CN" dirty="0" smtClean="0"/>
              <a:t>A</a:t>
            </a:r>
            <a:r>
              <a:rPr kumimoji="1" lang="zh-CN" altLang="en-US" dirty="0" smtClean="0"/>
              <a:t>，满足：存在一个位置</a:t>
            </a:r>
            <a:r>
              <a:rPr kumimoji="1" lang="en-US" altLang="zh-CN" dirty="0" err="1" smtClean="0"/>
              <a:t>i</a:t>
            </a:r>
            <a:r>
              <a:rPr kumimoji="1" lang="zh-CN" altLang="en-US" dirty="0" smtClean="0"/>
              <a:t>，使得</a:t>
            </a:r>
            <a:r>
              <a:rPr kumimoji="1" lang="en-US" altLang="zh-CN" dirty="0" smtClean="0"/>
              <a:t>A[1]&lt;=A[2]&lt;=…&lt;=A[</a:t>
            </a:r>
            <a:r>
              <a:rPr kumimoji="1" lang="en-US" altLang="zh-CN" dirty="0" err="1" smtClean="0"/>
              <a:t>i</a:t>
            </a:r>
            <a:r>
              <a:rPr kumimoji="1" lang="en-US" altLang="zh-CN" dirty="0" smtClean="0"/>
              <a:t>]</a:t>
            </a:r>
            <a:r>
              <a:rPr kumimoji="1" lang="zh-CN" altLang="en-US" dirty="0" smtClean="0"/>
              <a:t>且</a:t>
            </a:r>
            <a:r>
              <a:rPr kumimoji="1" lang="en-US" altLang="zh-CN" dirty="0" smtClean="0"/>
              <a:t>A[</a:t>
            </a:r>
            <a:r>
              <a:rPr kumimoji="1" lang="en-US" altLang="zh-CN" dirty="0" err="1" smtClean="0"/>
              <a:t>i</a:t>
            </a:r>
            <a:r>
              <a:rPr kumimoji="1" lang="en-US" altLang="zh-CN" dirty="0" smtClean="0"/>
              <a:t>]&gt;=A[i+1]&gt;=…&gt;=A[2n]</a:t>
            </a:r>
            <a:r>
              <a:rPr kumimoji="1" lang="zh-CN" altLang="en-US" dirty="0" smtClean="0"/>
              <a:t>。除此之外，还需要满足</a:t>
            </a:r>
            <a:r>
              <a:rPr kumimoji="1" lang="en-US" altLang="zh-CN" dirty="0" smtClean="0"/>
              <a:t>m</a:t>
            </a:r>
            <a:r>
              <a:rPr kumimoji="1" lang="zh-CN" altLang="en-US" dirty="0" smtClean="0"/>
              <a:t>个限制</a:t>
            </a:r>
            <a:r>
              <a:rPr kumimoji="1" lang="zh-CN" altLang="zh-CN" dirty="0" smtClean="0"/>
              <a:t>：</a:t>
            </a:r>
            <a:r>
              <a:rPr kumimoji="1" lang="en-US" altLang="zh-CN" dirty="0" err="1" smtClean="0"/>
              <a:t>i</a:t>
            </a:r>
            <a:r>
              <a:rPr kumimoji="1" lang="en-US" altLang="zh-CN" dirty="0" smtClean="0"/>
              <a:t> op j </a:t>
            </a:r>
            <a:r>
              <a:rPr kumimoji="1" lang="zh-CN" altLang="en-US" dirty="0" smtClean="0"/>
              <a:t>，其中</a:t>
            </a:r>
            <a:r>
              <a:rPr kumimoji="1" lang="en-US" altLang="zh-CN" dirty="0" smtClean="0"/>
              <a:t>op</a:t>
            </a:r>
            <a:r>
              <a:rPr kumimoji="1" lang="zh-CN" altLang="en-US" dirty="0" smtClean="0"/>
              <a:t>是</a:t>
            </a:r>
            <a:r>
              <a:rPr kumimoji="1" lang="en-US" altLang="zh-CN" dirty="0" smtClean="0"/>
              <a:t>&gt;,&lt;,=,&gt;=,&lt;=</a:t>
            </a:r>
            <a:r>
              <a:rPr kumimoji="1" lang="zh-CN" altLang="en-US" dirty="0" smtClean="0"/>
              <a:t>之中的一个，代表</a:t>
            </a:r>
            <a:r>
              <a:rPr kumimoji="1" lang="en-US" altLang="zh-CN" dirty="0" smtClean="0"/>
              <a:t>A[</a:t>
            </a:r>
            <a:r>
              <a:rPr kumimoji="1" lang="en-US" altLang="zh-CN" dirty="0" err="1" smtClean="0"/>
              <a:t>i</a:t>
            </a:r>
            <a:r>
              <a:rPr kumimoji="1" lang="en-US" altLang="zh-CN" dirty="0" smtClean="0"/>
              <a:t>]</a:t>
            </a:r>
            <a:r>
              <a:rPr kumimoji="1" lang="zh-CN" altLang="en-US" dirty="0" smtClean="0"/>
              <a:t>与</a:t>
            </a:r>
            <a:r>
              <a:rPr kumimoji="1" lang="en-US" altLang="zh-CN" dirty="0" smtClean="0"/>
              <a:t>A[j]</a:t>
            </a:r>
            <a:r>
              <a:rPr kumimoji="1" lang="zh-CN" altLang="en-US" dirty="0" smtClean="0"/>
              <a:t>需要满足</a:t>
            </a:r>
            <a:r>
              <a:rPr kumimoji="1" lang="en-US" altLang="zh-CN" dirty="0" smtClean="0"/>
              <a:t>op</a:t>
            </a:r>
            <a:r>
              <a:rPr kumimoji="1" lang="zh-CN" altLang="en-US" dirty="0" smtClean="0"/>
              <a:t>这个限制。求满足所有条件的序列总数。</a:t>
            </a:r>
            <a:endParaRPr kumimoji="1" lang="en-US" altLang="zh-CN" dirty="0" smtClean="0"/>
          </a:p>
          <a:p>
            <a:r>
              <a:rPr kumimoji="1" lang="en-US" altLang="zh-CN" dirty="0" smtClean="0"/>
              <a:t>n&lt;=35</a:t>
            </a:r>
            <a:r>
              <a:rPr kumimoji="1" lang="zh-CN" altLang="en-US" dirty="0" smtClean="0"/>
              <a:t>，</a:t>
            </a:r>
            <a:r>
              <a:rPr kumimoji="1" lang="en-US" altLang="zh-CN" dirty="0" smtClean="0"/>
              <a:t>m&lt;=100</a:t>
            </a:r>
            <a:endParaRPr kumimoji="1" lang="zh-CN" altLang="en-US" dirty="0"/>
          </a:p>
        </p:txBody>
      </p:sp>
    </p:spTree>
    <p:extLst>
      <p:ext uri="{BB962C8B-B14F-4D97-AF65-F5344CB8AC3E}">
        <p14:creationId xmlns:p14="http://schemas.microsoft.com/office/powerpoint/2010/main" val="7883295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5000"/>
            <a:ext cx="8001000" cy="4762822"/>
          </a:xfrm>
        </p:spPr>
        <p:txBody>
          <a:bodyPr>
            <a:normAutofit fontScale="92500" lnSpcReduction="10000"/>
          </a:bodyPr>
          <a:lstStyle/>
          <a:p>
            <a:r>
              <a:rPr kumimoji="1" lang="zh-CN" altLang="en-US" dirty="0" smtClean="0"/>
              <a:t>只要想到了状态，这题就没什么难度了。</a:t>
            </a:r>
            <a:endParaRPr kumimoji="1" lang="en-US" altLang="zh-CN" dirty="0" smtClean="0"/>
          </a:p>
          <a:p>
            <a:r>
              <a:rPr kumimoji="1" lang="zh-CN" altLang="en-US" dirty="0" smtClean="0"/>
              <a:t>考虑数字</a:t>
            </a:r>
            <a:r>
              <a:rPr kumimoji="1" lang="en-US" altLang="zh-CN" dirty="0" smtClean="0"/>
              <a:t>1</a:t>
            </a:r>
            <a:r>
              <a:rPr kumimoji="1" lang="zh-CN" altLang="en-US" dirty="0" smtClean="0"/>
              <a:t>，它的出现位置只有</a:t>
            </a:r>
            <a:r>
              <a:rPr kumimoji="1" lang="en-US" altLang="zh-CN" dirty="0" smtClean="0"/>
              <a:t>3</a:t>
            </a:r>
            <a:r>
              <a:rPr kumimoji="1" lang="zh-CN" altLang="en-US" dirty="0" smtClean="0"/>
              <a:t>种可能</a:t>
            </a:r>
            <a:r>
              <a:rPr kumimoji="1" lang="zh-CN" altLang="en-US" dirty="0" smtClean="0">
                <a:sym typeface="Wingdings"/>
              </a:rPr>
              <a:t>：</a:t>
            </a:r>
            <a:r>
              <a:rPr kumimoji="1" lang="en-US" altLang="zh-CN" dirty="0" smtClean="0">
                <a:sym typeface="Wingdings"/>
              </a:rPr>
              <a:t>(</a:t>
            </a:r>
            <a:r>
              <a:rPr kumimoji="1" lang="en-US" altLang="zh-CN" dirty="0" smtClean="0"/>
              <a:t>1,2)</a:t>
            </a:r>
            <a:r>
              <a:rPr kumimoji="1" lang="zh-CN" altLang="en-US" dirty="0" smtClean="0"/>
              <a:t>、</a:t>
            </a:r>
            <a:r>
              <a:rPr kumimoji="1" lang="en-US" altLang="zh-CN" dirty="0"/>
              <a:t>(</a:t>
            </a:r>
            <a:r>
              <a:rPr kumimoji="1" lang="en-US" altLang="zh-CN" dirty="0" smtClean="0"/>
              <a:t>1,2n)</a:t>
            </a:r>
            <a:r>
              <a:rPr kumimoji="1" lang="zh-CN" altLang="en-US" dirty="0" smtClean="0"/>
              <a:t>、</a:t>
            </a:r>
            <a:r>
              <a:rPr kumimoji="1" lang="en-US" altLang="zh-CN" dirty="0" smtClean="0"/>
              <a:t>(2n-1,2n)</a:t>
            </a:r>
            <a:r>
              <a:rPr kumimoji="1" lang="zh-CN" altLang="en-US" dirty="0" smtClean="0"/>
              <a:t>。</a:t>
            </a:r>
            <a:endParaRPr kumimoji="1" lang="en-US" altLang="zh-CN" dirty="0" smtClean="0"/>
          </a:p>
          <a:p>
            <a:r>
              <a:rPr kumimoji="1" lang="zh-CN" altLang="en-US" dirty="0" smtClean="0"/>
              <a:t>考虑数字</a:t>
            </a:r>
            <a:r>
              <a:rPr kumimoji="1" lang="en-US" altLang="zh-CN" dirty="0" smtClean="0"/>
              <a:t>2</a:t>
            </a:r>
            <a:r>
              <a:rPr kumimoji="1" lang="zh-CN" altLang="en-US" dirty="0" smtClean="0"/>
              <a:t>，在数字</a:t>
            </a:r>
            <a:r>
              <a:rPr kumimoji="1" lang="en-US" altLang="zh-CN" dirty="0" smtClean="0"/>
              <a:t>1</a:t>
            </a:r>
            <a:r>
              <a:rPr kumimoji="1" lang="zh-CN" altLang="en-US" dirty="0" smtClean="0"/>
              <a:t>确定的基础上，它的出现位置也只有</a:t>
            </a:r>
            <a:r>
              <a:rPr kumimoji="1" lang="en-US" altLang="zh-CN" dirty="0" smtClean="0"/>
              <a:t>3</a:t>
            </a:r>
            <a:r>
              <a:rPr kumimoji="1" lang="zh-CN" altLang="en-US" dirty="0" smtClean="0"/>
              <a:t>种可能。</a:t>
            </a:r>
            <a:endParaRPr kumimoji="1" lang="en-US" altLang="zh-CN" dirty="0" smtClean="0"/>
          </a:p>
          <a:p>
            <a:r>
              <a:rPr kumimoji="1" lang="zh-CN" altLang="en-US" dirty="0" smtClean="0"/>
              <a:t>这样，我们逐渐从两端填满整个数列，得到的一定是先上升再下降的序列。</a:t>
            </a:r>
            <a:endParaRPr kumimoji="1" lang="en-US" altLang="zh-CN" dirty="0" smtClean="0"/>
          </a:p>
          <a:p>
            <a:r>
              <a:rPr kumimoji="1" lang="zh-CN" altLang="en-US" dirty="0" smtClean="0"/>
              <a:t>我们用</a:t>
            </a:r>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表示当前已经填充了</a:t>
            </a:r>
            <a:r>
              <a:rPr kumimoji="1" lang="en-US" altLang="zh-CN" dirty="0" smtClean="0"/>
              <a:t>1~(i-1)</a:t>
            </a:r>
            <a:r>
              <a:rPr kumimoji="1" lang="zh-CN" altLang="en-US" dirty="0" smtClean="0"/>
              <a:t>和</a:t>
            </a:r>
            <a:r>
              <a:rPr kumimoji="1" lang="en-US" altLang="zh-CN" dirty="0" smtClean="0"/>
              <a:t>(j+1)~2n</a:t>
            </a:r>
            <a:r>
              <a:rPr kumimoji="1" lang="zh-CN" altLang="en-US" dirty="0" smtClean="0"/>
              <a:t>，并且满足所有的限制的方案总数，枚举这对数字怎么填进行转移。</a:t>
            </a:r>
            <a:endParaRPr kumimoji="1" lang="en-US" altLang="zh-CN" dirty="0" smtClean="0"/>
          </a:p>
          <a:p>
            <a:r>
              <a:rPr kumimoji="1" lang="zh-CN" altLang="en-US" dirty="0" smtClean="0"/>
              <a:t>建议大家自己去实现一下，细节比较多。</a:t>
            </a:r>
            <a:endParaRPr kumimoji="1" lang="en-US" altLang="zh-CN" dirty="0" smtClean="0"/>
          </a:p>
          <a:p>
            <a:endParaRPr kumimoji="1" lang="zh-CN" altLang="en-US" dirty="0"/>
          </a:p>
        </p:txBody>
      </p:sp>
    </p:spTree>
    <p:extLst>
      <p:ext uri="{BB962C8B-B14F-4D97-AF65-F5344CB8AC3E}">
        <p14:creationId xmlns:p14="http://schemas.microsoft.com/office/powerpoint/2010/main" val="3132682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从最基本的开始</a:t>
            </a:r>
            <a:endParaRPr kumimoji="1" lang="zh-CN" altLang="en-US" dirty="0"/>
          </a:p>
        </p:txBody>
      </p:sp>
      <p:sp>
        <p:nvSpPr>
          <p:cNvPr id="3" name="内容占位符 2"/>
          <p:cNvSpPr>
            <a:spLocks noGrp="1"/>
          </p:cNvSpPr>
          <p:nvPr>
            <p:ph idx="1"/>
          </p:nvPr>
        </p:nvSpPr>
        <p:spPr/>
        <p:txBody>
          <a:bodyPr/>
          <a:lstStyle/>
          <a:p>
            <a:r>
              <a:rPr kumimoji="1" lang="zh-CN" altLang="en-US" dirty="0" smtClean="0"/>
              <a:t>什么时候“能”用到</a:t>
            </a:r>
            <a:r>
              <a:rPr kumimoji="1" lang="en-US" altLang="zh-CN" dirty="0" err="1" smtClean="0"/>
              <a:t>dp</a:t>
            </a:r>
            <a:r>
              <a:rPr kumimoji="1" lang="zh-CN" altLang="en-US" dirty="0" smtClean="0"/>
              <a:t>？</a:t>
            </a:r>
            <a:endParaRPr kumimoji="1" lang="en-US" altLang="zh-CN" dirty="0" smtClean="0"/>
          </a:p>
          <a:p>
            <a:pPr lvl="3"/>
            <a:endParaRPr kumimoji="1" lang="en-US" altLang="zh-CN" dirty="0" smtClean="0"/>
          </a:p>
          <a:p>
            <a:pPr lvl="2"/>
            <a:endParaRPr kumimoji="1" lang="zh-CN" altLang="en-US" dirty="0"/>
          </a:p>
        </p:txBody>
      </p:sp>
    </p:spTree>
    <p:extLst>
      <p:ext uri="{BB962C8B-B14F-4D97-AF65-F5344CB8AC3E}">
        <p14:creationId xmlns:p14="http://schemas.microsoft.com/office/powerpoint/2010/main" val="227782332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一类“对偶”问题</a:t>
            </a:r>
            <a:endParaRPr kumimoji="1" lang="zh-CN" altLang="en-US" dirty="0"/>
          </a:p>
        </p:txBody>
      </p:sp>
      <p:sp>
        <p:nvSpPr>
          <p:cNvPr id="3" name="内容占位符 2"/>
          <p:cNvSpPr>
            <a:spLocks noGrp="1"/>
          </p:cNvSpPr>
          <p:nvPr>
            <p:ph idx="1"/>
          </p:nvPr>
        </p:nvSpPr>
        <p:spPr/>
        <p:txBody>
          <a:bodyPr/>
          <a:lstStyle/>
          <a:p>
            <a:r>
              <a:rPr kumimoji="1" lang="zh-CN" altLang="en-US" dirty="0" smtClean="0"/>
              <a:t>有的时候，从问题直接得到的</a:t>
            </a:r>
            <a:r>
              <a:rPr kumimoji="1" lang="en-US" altLang="zh-CN" dirty="0" err="1" smtClean="0"/>
              <a:t>dp</a:t>
            </a:r>
            <a:r>
              <a:rPr kumimoji="1" lang="zh-CN" altLang="en-US" dirty="0" smtClean="0"/>
              <a:t>方程，并没有什么实际的用途。（比如说，</a:t>
            </a:r>
            <a:r>
              <a:rPr kumimoji="1" lang="en-US" altLang="zh-CN" dirty="0" smtClean="0"/>
              <a:t>1e9</a:t>
            </a:r>
            <a:r>
              <a:rPr kumimoji="1" lang="zh-CN" altLang="en-US" dirty="0" smtClean="0"/>
              <a:t>的坐标范围，根本不可能放在状态当中）</a:t>
            </a:r>
            <a:endParaRPr kumimoji="1" lang="en-US" altLang="zh-CN" dirty="0" smtClean="0"/>
          </a:p>
          <a:p>
            <a:r>
              <a:rPr kumimoji="1" lang="zh-CN" altLang="en-US" dirty="0" smtClean="0"/>
              <a:t>但与此同时，题目要求优化的东西的范围却相对很小。</a:t>
            </a:r>
            <a:endParaRPr kumimoji="1" lang="en-US" altLang="zh-CN" dirty="0" smtClean="0"/>
          </a:p>
          <a:p>
            <a:r>
              <a:rPr kumimoji="1" lang="zh-CN" altLang="en-US" dirty="0" smtClean="0"/>
              <a:t>要充分利用“下标”这个“免费资源”！</a:t>
            </a:r>
            <a:endParaRPr kumimoji="1" lang="en-US" altLang="zh-CN" dirty="0" smtClean="0"/>
          </a:p>
          <a:p>
            <a:r>
              <a:rPr kumimoji="1" lang="zh-CN" altLang="en-US" dirty="0" smtClean="0"/>
              <a:t>这种时候我们可以考虑一个“对偶”问题：我们把要优化的东西放到状态当中，而把某个限制当成要优化的对象。</a:t>
            </a:r>
            <a:endParaRPr kumimoji="1" lang="zh-CN" altLang="en-US" dirty="0"/>
          </a:p>
        </p:txBody>
      </p:sp>
    </p:spTree>
    <p:extLst>
      <p:ext uri="{BB962C8B-B14F-4D97-AF65-F5344CB8AC3E}">
        <p14:creationId xmlns:p14="http://schemas.microsoft.com/office/powerpoint/2010/main" val="3290002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河面上有</a:t>
            </a:r>
            <a:r>
              <a:rPr kumimoji="1" lang="en-US" altLang="zh-CN" dirty="0" smtClean="0"/>
              <a:t>n</a:t>
            </a:r>
            <a:r>
              <a:rPr kumimoji="1" lang="zh-CN" altLang="en-US" dirty="0" smtClean="0"/>
              <a:t>朵睡莲，排成一条直线。青蛙一次跳跃距离不能超过</a:t>
            </a:r>
            <a:r>
              <a:rPr kumimoji="1" lang="en-US" altLang="zh-CN" dirty="0" smtClean="0"/>
              <a:t>L</a:t>
            </a:r>
            <a:r>
              <a:rPr kumimoji="1" lang="zh-CN" altLang="en-US" dirty="0" smtClean="0"/>
              <a:t>，否则只能游泳到相邻的睡莲。睡莲间有绳子相连，青蛙可以拉动绳子把睡莲拉近（并且自己不动），直到与岸边相连的绳子被拉紧为止。求青蛙过河所需的最少游泳次数。</a:t>
            </a:r>
            <a:endParaRPr kumimoji="1" lang="en-US" altLang="zh-CN" dirty="0" smtClean="0"/>
          </a:p>
          <a:p>
            <a:r>
              <a:rPr kumimoji="1" lang="en-US" altLang="zh-CN" dirty="0" smtClean="0"/>
              <a:t>n&lt;=1000</a:t>
            </a:r>
            <a:r>
              <a:rPr kumimoji="1" lang="zh-CN" altLang="en-US" dirty="0" smtClean="0"/>
              <a:t>，坐标</a:t>
            </a:r>
            <a:r>
              <a:rPr kumimoji="1" lang="en-US" altLang="zh-CN" dirty="0" smtClean="0"/>
              <a:t>&lt;=1e9</a:t>
            </a:r>
            <a:endParaRPr kumimoji="1" lang="zh-CN" altLang="en-US" dirty="0"/>
          </a:p>
        </p:txBody>
      </p:sp>
    </p:spTree>
    <p:extLst>
      <p:ext uri="{BB962C8B-B14F-4D97-AF65-F5344CB8AC3E}">
        <p14:creationId xmlns:p14="http://schemas.microsoft.com/office/powerpoint/2010/main" val="7949504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4999"/>
            <a:ext cx="8001000" cy="4792579"/>
          </a:xfrm>
        </p:spPr>
        <p:txBody>
          <a:bodyPr/>
          <a:lstStyle/>
          <a:p>
            <a:r>
              <a:rPr kumimoji="1" lang="zh-CN" altLang="en-US" dirty="0" smtClean="0"/>
              <a:t>从直觉上，很容易想到这样一个</a:t>
            </a:r>
            <a:r>
              <a:rPr kumimoji="1" lang="en-US" altLang="zh-CN" dirty="0" err="1" smtClean="0"/>
              <a:t>dp</a:t>
            </a:r>
            <a:r>
              <a:rPr kumimoji="1" lang="zh-CN" altLang="zh-CN" dirty="0" smtClean="0"/>
              <a:t>：</a:t>
            </a:r>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表示到第</a:t>
            </a:r>
            <a:r>
              <a:rPr kumimoji="1" lang="en-US" altLang="zh-CN" dirty="0" err="1" smtClean="0"/>
              <a:t>i</a:t>
            </a:r>
            <a:r>
              <a:rPr kumimoji="1" lang="zh-CN" altLang="en-US" dirty="0" smtClean="0"/>
              <a:t>个莲叶，拉了</a:t>
            </a:r>
            <a:r>
              <a:rPr kumimoji="1" lang="en-US" altLang="zh-CN" dirty="0" smtClean="0"/>
              <a:t>j</a:t>
            </a:r>
            <a:r>
              <a:rPr kumimoji="1" lang="zh-CN" altLang="en-US" dirty="0" smtClean="0"/>
              <a:t>单位的绳子，最少需要的游泳次数。</a:t>
            </a:r>
            <a:endParaRPr kumimoji="1" lang="en-US" altLang="zh-CN" dirty="0" smtClean="0"/>
          </a:p>
          <a:p>
            <a:r>
              <a:rPr kumimoji="1" lang="zh-CN" altLang="en-US" dirty="0" smtClean="0"/>
              <a:t>然而，由于坐标范围太大，不仅数组开不下，而且也没法快速的转移。</a:t>
            </a:r>
            <a:endParaRPr kumimoji="1" lang="en-US" altLang="zh-CN" dirty="0" smtClean="0"/>
          </a:p>
          <a:p>
            <a:r>
              <a:rPr kumimoji="1" lang="zh-CN" altLang="en-US" dirty="0" smtClean="0"/>
              <a:t>但我们可以注意到，游泳的次数一定不会超过</a:t>
            </a:r>
            <a:r>
              <a:rPr kumimoji="1" lang="en-US" altLang="zh-CN" dirty="0" smtClean="0"/>
              <a:t>n</a:t>
            </a:r>
            <a:r>
              <a:rPr kumimoji="1" lang="zh-CN" altLang="en-US" dirty="0" smtClean="0"/>
              <a:t>次。这样，我们运用对偶的思想，改变一下状态：</a:t>
            </a:r>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表示到第</a:t>
            </a:r>
            <a:r>
              <a:rPr kumimoji="1" lang="en-US" altLang="zh-CN" dirty="0" err="1" smtClean="0"/>
              <a:t>i</a:t>
            </a:r>
            <a:r>
              <a:rPr kumimoji="1" lang="zh-CN" altLang="en-US" dirty="0" smtClean="0"/>
              <a:t>个莲叶，游了</a:t>
            </a:r>
            <a:r>
              <a:rPr kumimoji="1" lang="en-US" altLang="zh-CN" dirty="0" smtClean="0"/>
              <a:t>j</a:t>
            </a:r>
            <a:r>
              <a:rPr kumimoji="1" lang="zh-CN" altLang="en-US" dirty="0" smtClean="0"/>
              <a:t>单位的泳，至少拉了多少距离的绳子。注意到在其他条件一定的情况下，拉的绳子长度显然是越短越好。</a:t>
            </a:r>
            <a:endParaRPr kumimoji="1" lang="en-US" altLang="zh-CN" dirty="0" smtClean="0"/>
          </a:p>
          <a:p>
            <a:r>
              <a:rPr kumimoji="1" lang="zh-CN" altLang="en-US" dirty="0" smtClean="0"/>
              <a:t>这样就可以枚举这一步是拉还是游来转移了。</a:t>
            </a:r>
            <a:endParaRPr kumimoji="1" lang="zh-CN" altLang="en-US" dirty="0"/>
          </a:p>
        </p:txBody>
      </p:sp>
    </p:spTree>
    <p:extLst>
      <p:ext uri="{BB962C8B-B14F-4D97-AF65-F5344CB8AC3E}">
        <p14:creationId xmlns:p14="http://schemas.microsoft.com/office/powerpoint/2010/main" val="3905401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Left)">
                                      <p:cBhvr>
                                        <p:cTn id="7" dur="500"/>
                                        <p:tgtEl>
                                          <p:spTgt spid="3">
                                            <p:txEl>
                                              <p:pRg st="2" end="2"/>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Left)">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err="1" smtClean="0"/>
              <a:t>Apio</a:t>
            </a:r>
            <a:r>
              <a:rPr kumimoji="1" lang="en-US" altLang="zh-CN" sz="2000" dirty="0" smtClean="0"/>
              <a:t> 2015</a:t>
            </a:r>
            <a:endParaRPr kumimoji="1" lang="zh-CN" altLang="en-US" dirty="0"/>
          </a:p>
        </p:txBody>
      </p:sp>
      <p:sp>
        <p:nvSpPr>
          <p:cNvPr id="3" name="内容占位符 2"/>
          <p:cNvSpPr>
            <a:spLocks noGrp="1"/>
          </p:cNvSpPr>
          <p:nvPr>
            <p:ph idx="1"/>
          </p:nvPr>
        </p:nvSpPr>
        <p:spPr>
          <a:xfrm>
            <a:off x="571500" y="1904999"/>
            <a:ext cx="8001000" cy="4825257"/>
          </a:xfrm>
        </p:spPr>
        <p:txBody>
          <a:bodyPr>
            <a:normAutofit fontScale="92500" lnSpcReduction="10000"/>
          </a:bodyPr>
          <a:lstStyle/>
          <a:p>
            <a:r>
              <a:rPr kumimoji="1" lang="zh-CN" altLang="en-US" dirty="0"/>
              <a:t>印尼巴厘岛的公路上有许多的雕塑</a:t>
            </a:r>
            <a:r>
              <a:rPr kumimoji="1" lang="en-US" altLang="zh-CN" dirty="0"/>
              <a:t>,</a:t>
            </a:r>
            <a:r>
              <a:rPr kumimoji="1" lang="zh-CN" altLang="en-US" dirty="0"/>
              <a:t>我们来关注它的一条主干道</a:t>
            </a:r>
            <a:r>
              <a:rPr kumimoji="1" lang="zh-CN" altLang="en-US" dirty="0" smtClean="0"/>
              <a:t>。在这</a:t>
            </a:r>
            <a:r>
              <a:rPr kumimoji="1" lang="zh-CN" altLang="en-US" dirty="0"/>
              <a:t>条主干道上一共有 </a:t>
            </a:r>
            <a:r>
              <a:rPr kumimoji="1" lang="en-US" altLang="zh-CN" dirty="0"/>
              <a:t>N </a:t>
            </a:r>
            <a:r>
              <a:rPr kumimoji="1" lang="zh-CN" altLang="en-US" dirty="0"/>
              <a:t>座雕塑，为方便起见，我们把这些雕塑从 </a:t>
            </a:r>
            <a:r>
              <a:rPr kumimoji="1" lang="en-US" altLang="zh-CN" dirty="0"/>
              <a:t>1 </a:t>
            </a:r>
            <a:r>
              <a:rPr kumimoji="1" lang="zh-CN" altLang="en-US" dirty="0"/>
              <a:t>到 </a:t>
            </a:r>
            <a:r>
              <a:rPr kumimoji="1" lang="en-US" altLang="zh-CN" dirty="0"/>
              <a:t>N </a:t>
            </a:r>
            <a:r>
              <a:rPr kumimoji="1" lang="zh-CN" altLang="en-US" dirty="0"/>
              <a:t>连续地进行标号，其中第 </a:t>
            </a:r>
            <a:r>
              <a:rPr kumimoji="1" lang="en-US" altLang="zh-CN" dirty="0" err="1"/>
              <a:t>i</a:t>
            </a:r>
            <a:r>
              <a:rPr kumimoji="1" lang="en-US" altLang="zh-CN" dirty="0"/>
              <a:t> </a:t>
            </a:r>
            <a:r>
              <a:rPr kumimoji="1" lang="zh-CN" altLang="en-US" dirty="0"/>
              <a:t>座雕塑的年龄是 </a:t>
            </a:r>
            <a:r>
              <a:rPr kumimoji="1" lang="en-US" altLang="zh-CN" dirty="0"/>
              <a:t>Yi </a:t>
            </a:r>
            <a:r>
              <a:rPr kumimoji="1" lang="zh-CN" altLang="en-US" dirty="0"/>
              <a:t>年。为了使这条路的环境更加优美，政府想把这些雕塑分成若干组，并通过在组与组之间种上一些树，来吸引更多的游客来巴厘岛</a:t>
            </a:r>
            <a:r>
              <a:rPr kumimoji="1" lang="zh-CN" altLang="en-US" dirty="0" smtClean="0"/>
              <a:t>。下面是将雕塑分组</a:t>
            </a:r>
            <a:r>
              <a:rPr kumimoji="1" lang="zh-CN" altLang="en-US" dirty="0"/>
              <a:t>的规则</a:t>
            </a:r>
            <a:r>
              <a:rPr kumimoji="1" lang="zh-CN" altLang="en-US" dirty="0" smtClean="0"/>
              <a:t>：这些雕塑必须被分为</a:t>
            </a:r>
            <a:r>
              <a:rPr kumimoji="1" lang="zh-CN" altLang="en-US" dirty="0"/>
              <a:t>恰好 </a:t>
            </a:r>
            <a:r>
              <a:rPr kumimoji="1" lang="en-US" altLang="zh-CN" dirty="0"/>
              <a:t>X </a:t>
            </a:r>
            <a:r>
              <a:rPr kumimoji="1" lang="zh-CN" altLang="en-US" dirty="0"/>
              <a:t>组，其中 </a:t>
            </a:r>
            <a:r>
              <a:rPr kumimoji="1" lang="en-US" altLang="zh-CN" dirty="0"/>
              <a:t>A&lt; = X&lt; = B</a:t>
            </a:r>
            <a:r>
              <a:rPr kumimoji="1" lang="zh-CN" altLang="en-US" dirty="0"/>
              <a:t>，每组必须含有至少一个雕塑，每个雕塑也必须属于且只属于一个组。同一组中的所有雕塑必须位于这条路的连续一段上</a:t>
            </a:r>
            <a:r>
              <a:rPr kumimoji="1" lang="zh-CN" altLang="en-US" dirty="0" smtClean="0"/>
              <a:t>。当雕塑被分好组</a:t>
            </a:r>
            <a:r>
              <a:rPr kumimoji="1" lang="zh-CN" altLang="en-US" dirty="0"/>
              <a:t>后，对于每个组，我们首先计算出该组所有雕塑的年龄和</a:t>
            </a:r>
            <a:r>
              <a:rPr kumimoji="1" lang="zh-CN" altLang="en-US" dirty="0" smtClean="0"/>
              <a:t>。计算</a:t>
            </a:r>
            <a:r>
              <a:rPr kumimoji="1" lang="zh-CN" altLang="en-US" dirty="0"/>
              <a:t>所有年龄和按位取或的结果。我们这个值把称为这一分组</a:t>
            </a:r>
            <a:r>
              <a:rPr kumimoji="1" lang="zh-CN" altLang="en-US" dirty="0" smtClean="0"/>
              <a:t>的最终优</a:t>
            </a:r>
            <a:r>
              <a:rPr kumimoji="1" lang="zh-CN" altLang="en-US" dirty="0"/>
              <a:t>美度</a:t>
            </a:r>
            <a:r>
              <a:rPr kumimoji="1" lang="zh-CN" altLang="en-US" dirty="0" smtClean="0"/>
              <a:t>。请问</a:t>
            </a:r>
            <a:r>
              <a:rPr kumimoji="1" lang="zh-CN" altLang="en-US" dirty="0"/>
              <a:t>政府能得到的最小的最终优美度是多少</a:t>
            </a:r>
            <a:r>
              <a:rPr kumimoji="1" lang="en-US" altLang="zh-CN" dirty="0" smtClean="0"/>
              <a:t>?</a:t>
            </a:r>
          </a:p>
          <a:p>
            <a:r>
              <a:rPr kumimoji="1" lang="en-US" altLang="zh-CN" dirty="0" smtClean="0"/>
              <a:t>n&lt;=100</a:t>
            </a:r>
            <a:r>
              <a:rPr kumimoji="1" lang="zh-CN" altLang="en-US" dirty="0" smtClean="0"/>
              <a:t>，或</a:t>
            </a:r>
            <a:r>
              <a:rPr kumimoji="1" lang="en-US" altLang="zh-CN" dirty="0" smtClean="0"/>
              <a:t>n&lt;=2000</a:t>
            </a:r>
            <a:r>
              <a:rPr kumimoji="1" lang="zh-CN" altLang="en-US" dirty="0" smtClean="0"/>
              <a:t>且</a:t>
            </a:r>
            <a:r>
              <a:rPr kumimoji="1" lang="en-US" altLang="zh-CN" dirty="0" smtClean="0"/>
              <a:t>A=1</a:t>
            </a:r>
          </a:p>
          <a:p>
            <a:endParaRPr kumimoji="1" lang="zh-CN" altLang="en-US" dirty="0"/>
          </a:p>
        </p:txBody>
      </p:sp>
    </p:spTree>
    <p:extLst>
      <p:ext uri="{BB962C8B-B14F-4D97-AF65-F5344CB8AC3E}">
        <p14:creationId xmlns:p14="http://schemas.microsoft.com/office/powerpoint/2010/main" val="23618945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5000"/>
            <a:ext cx="8001000" cy="4632158"/>
          </a:xfrm>
        </p:spPr>
        <p:txBody>
          <a:bodyPr>
            <a:normAutofit fontScale="92500"/>
          </a:bodyPr>
          <a:lstStyle/>
          <a:p>
            <a:r>
              <a:rPr kumimoji="1" lang="zh-CN" altLang="en-US" dirty="0" smtClean="0"/>
              <a:t>显然我们可以按位贪心，先考虑最高位能否为</a:t>
            </a:r>
            <a:r>
              <a:rPr kumimoji="1" lang="en-US" altLang="zh-CN" dirty="0" smtClean="0"/>
              <a:t>0</a:t>
            </a:r>
            <a:r>
              <a:rPr kumimoji="1" lang="zh-CN" altLang="en-US" dirty="0" smtClean="0"/>
              <a:t>，再考虑次高位能否为</a:t>
            </a:r>
            <a:r>
              <a:rPr kumimoji="1" lang="en-US" altLang="zh-CN" dirty="0" smtClean="0"/>
              <a:t>0……</a:t>
            </a:r>
          </a:p>
          <a:p>
            <a:r>
              <a:rPr kumimoji="1" lang="zh-CN" altLang="en-US" dirty="0" smtClean="0"/>
              <a:t>注意到或运算具有独立性，所以每一段雕塑对答案的贡献是独立的，可以分开计算。</a:t>
            </a:r>
            <a:endParaRPr kumimoji="1" lang="en-US" altLang="zh-CN" dirty="0" smtClean="0"/>
          </a:p>
          <a:p>
            <a:r>
              <a:rPr kumimoji="1" lang="zh-CN" altLang="en-US" dirty="0" smtClean="0"/>
              <a:t>对于每一位，我们可以用</a:t>
            </a:r>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表示考虑到第</a:t>
            </a:r>
            <a:r>
              <a:rPr kumimoji="1" lang="en-US" altLang="zh-CN" dirty="0" err="1" smtClean="0"/>
              <a:t>i</a:t>
            </a:r>
            <a:r>
              <a:rPr kumimoji="1" lang="zh-CN" altLang="en-US" dirty="0" smtClean="0"/>
              <a:t>个雕塑，已经分了</a:t>
            </a:r>
            <a:r>
              <a:rPr kumimoji="1" lang="en-US" altLang="zh-CN" dirty="0" smtClean="0"/>
              <a:t>j</a:t>
            </a:r>
            <a:r>
              <a:rPr kumimoji="1" lang="zh-CN" altLang="en-US" dirty="0" smtClean="0"/>
              <a:t>组，能否（在满足最高位条件的基础上）使得这一位为</a:t>
            </a:r>
            <a:r>
              <a:rPr kumimoji="1" lang="en-US" altLang="zh-CN" dirty="0" smtClean="0"/>
              <a:t>0</a:t>
            </a:r>
            <a:r>
              <a:rPr kumimoji="1" lang="zh-CN" altLang="en-US" dirty="0" smtClean="0"/>
              <a:t>。枚举前一组分到哪里进行转移。复杂度</a:t>
            </a:r>
            <a:r>
              <a:rPr kumimoji="1" lang="en-US" altLang="zh-CN" dirty="0" smtClean="0"/>
              <a:t>O(n^3*log(</a:t>
            </a:r>
            <a:r>
              <a:rPr kumimoji="1" lang="en-US" altLang="zh-CN" dirty="0" err="1" smtClean="0"/>
              <a:t>ai</a:t>
            </a:r>
            <a:r>
              <a:rPr kumimoji="1" lang="en-US" altLang="zh-CN" dirty="0" smtClean="0"/>
              <a:t>))</a:t>
            </a:r>
            <a:r>
              <a:rPr kumimoji="1" lang="zh-CN" altLang="en-US" dirty="0" smtClean="0"/>
              <a:t>。</a:t>
            </a:r>
            <a:endParaRPr kumimoji="1" lang="en-US" altLang="zh-CN" dirty="0" smtClean="0"/>
          </a:p>
          <a:p>
            <a:r>
              <a:rPr kumimoji="1" lang="zh-CN" altLang="en-US" dirty="0" smtClean="0"/>
              <a:t>对于</a:t>
            </a:r>
            <a:r>
              <a:rPr kumimoji="1" lang="en-US" altLang="zh-CN" dirty="0" smtClean="0"/>
              <a:t>A=1</a:t>
            </a:r>
            <a:r>
              <a:rPr kumimoji="1" lang="zh-CN" altLang="en-US" dirty="0" smtClean="0"/>
              <a:t>的情况，注意到此时分的组数一定是越少越好，于是我们可以把第二维（组数）丢出去，变成我们想要优化的东西。最后只需要把</a:t>
            </a:r>
            <a:r>
              <a:rPr kumimoji="1" lang="en-US" altLang="zh-CN" dirty="0" err="1" smtClean="0"/>
              <a:t>dp</a:t>
            </a:r>
            <a:r>
              <a:rPr kumimoji="1" lang="zh-CN" altLang="en-US" dirty="0" smtClean="0"/>
              <a:t>值与</a:t>
            </a:r>
            <a:r>
              <a:rPr kumimoji="1" lang="en-US" altLang="zh-CN" dirty="0" smtClean="0"/>
              <a:t>B</a:t>
            </a:r>
            <a:r>
              <a:rPr kumimoji="1" lang="zh-CN" altLang="en-US" dirty="0" smtClean="0"/>
              <a:t>作比较就行了。复杂度被优化为</a:t>
            </a:r>
            <a:r>
              <a:rPr kumimoji="1" lang="en-US" altLang="zh-CN" dirty="0" smtClean="0"/>
              <a:t>O(n^2*log(</a:t>
            </a:r>
            <a:r>
              <a:rPr kumimoji="1" lang="en-US" altLang="zh-CN" dirty="0" err="1" smtClean="0"/>
              <a:t>ai</a:t>
            </a:r>
            <a:r>
              <a:rPr kumimoji="1" lang="en-US" altLang="zh-CN" dirty="0" smtClean="0"/>
              <a:t>))</a:t>
            </a:r>
            <a:r>
              <a:rPr kumimoji="1" lang="zh-CN" altLang="en-US" dirty="0" smtClean="0"/>
              <a:t>。</a:t>
            </a:r>
            <a:endParaRPr kumimoji="1" lang="zh-CN" altLang="en-US" dirty="0"/>
          </a:p>
        </p:txBody>
      </p:sp>
    </p:spTree>
    <p:extLst>
      <p:ext uri="{BB962C8B-B14F-4D97-AF65-F5344CB8AC3E}">
        <p14:creationId xmlns:p14="http://schemas.microsoft.com/office/powerpoint/2010/main" val="2180570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strips(downLeft)">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状压</a:t>
            </a:r>
            <a:r>
              <a:rPr kumimoji="1" lang="en-US" altLang="zh-CN" dirty="0" err="1" smtClean="0"/>
              <a:t>dp</a:t>
            </a:r>
            <a:endParaRPr kumimoji="1" lang="zh-CN" altLang="en-US" dirty="0"/>
          </a:p>
        </p:txBody>
      </p:sp>
      <p:sp>
        <p:nvSpPr>
          <p:cNvPr id="3" name="内容占位符 2"/>
          <p:cNvSpPr>
            <a:spLocks noGrp="1"/>
          </p:cNvSpPr>
          <p:nvPr>
            <p:ph idx="1"/>
          </p:nvPr>
        </p:nvSpPr>
        <p:spPr/>
        <p:txBody>
          <a:bodyPr/>
          <a:lstStyle/>
          <a:p>
            <a:r>
              <a:rPr kumimoji="1" lang="zh-CN" altLang="en-US" dirty="0" smtClean="0"/>
              <a:t>谁说</a:t>
            </a:r>
            <a:r>
              <a:rPr kumimoji="1" lang="en-US" altLang="zh-CN" dirty="0" err="1" smtClean="0"/>
              <a:t>dp</a:t>
            </a:r>
            <a:r>
              <a:rPr kumimoji="1" lang="zh-CN" altLang="en-US" dirty="0" smtClean="0"/>
              <a:t>状态只能是“正常”的东西？</a:t>
            </a:r>
            <a:endParaRPr kumimoji="1" lang="en-US" altLang="zh-CN" dirty="0" smtClean="0"/>
          </a:p>
          <a:p>
            <a:r>
              <a:rPr kumimoji="1" lang="zh-CN" altLang="en-US" dirty="0" smtClean="0"/>
              <a:t>很多时候，我们可以用一个（二进制的）集合来表示一个状态，大多数时候每一位表示一个物品是否被选择。</a:t>
            </a:r>
            <a:endParaRPr kumimoji="1" lang="en-US" altLang="zh-CN" dirty="0" smtClean="0"/>
          </a:p>
          <a:p>
            <a:r>
              <a:rPr kumimoji="1" lang="zh-CN" altLang="en-US" dirty="0" smtClean="0"/>
              <a:t>一般来说状态压缩的模型比较容易想到，但是相对来说复杂度非常高。</a:t>
            </a:r>
            <a:endParaRPr kumimoji="1" lang="en-US" altLang="zh-CN" dirty="0" smtClean="0"/>
          </a:p>
          <a:p>
            <a:r>
              <a:rPr kumimoji="1" lang="zh-CN" altLang="en-US" dirty="0" smtClean="0"/>
              <a:t>通过位运算可以大大简化编程复杂度。</a:t>
            </a:r>
            <a:endParaRPr kumimoji="1" lang="zh-CN" altLang="en-US" dirty="0"/>
          </a:p>
        </p:txBody>
      </p:sp>
    </p:spTree>
    <p:extLst>
      <p:ext uri="{BB962C8B-B14F-4D97-AF65-F5344CB8AC3E}">
        <p14:creationId xmlns:p14="http://schemas.microsoft.com/office/powerpoint/2010/main" val="64318878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斯坦纳树</a:t>
            </a:r>
            <a:endParaRPr kumimoji="1" lang="en-US" altLang="zh-CN" dirty="0" smtClean="0"/>
          </a:p>
          <a:p>
            <a:pPr lvl="1"/>
            <a:r>
              <a:rPr kumimoji="1" lang="zh-CN" altLang="en-US" dirty="0" smtClean="0"/>
              <a:t>给定一张</a:t>
            </a:r>
            <a:r>
              <a:rPr kumimoji="1" lang="en-US" altLang="zh-CN" dirty="0" smtClean="0"/>
              <a:t>n</a:t>
            </a:r>
            <a:r>
              <a:rPr kumimoji="1" lang="zh-CN" altLang="en-US" dirty="0" smtClean="0"/>
              <a:t>个点无向图和</a:t>
            </a:r>
            <a:r>
              <a:rPr kumimoji="1" lang="en-US" altLang="zh-CN" dirty="0" smtClean="0"/>
              <a:t>k</a:t>
            </a:r>
            <a:r>
              <a:rPr kumimoji="1" lang="zh-CN" altLang="en-US" dirty="0" smtClean="0"/>
              <a:t>个“关键顶点”，你需要选择一些边使得这些关键顶点间联通，且边权和最小。</a:t>
            </a:r>
            <a:endParaRPr kumimoji="1" lang="en-US" altLang="zh-CN" dirty="0" smtClean="0"/>
          </a:p>
          <a:p>
            <a:pPr lvl="1"/>
            <a:endParaRPr kumimoji="1" lang="zh-CN" altLang="en-US" dirty="0"/>
          </a:p>
        </p:txBody>
      </p:sp>
    </p:spTree>
    <p:extLst>
      <p:ext uri="{BB962C8B-B14F-4D97-AF65-F5344CB8AC3E}">
        <p14:creationId xmlns:p14="http://schemas.microsoft.com/office/powerpoint/2010/main" val="33557938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最优解显然是一棵树。</a:t>
            </a:r>
            <a:endParaRPr kumimoji="1" lang="en-US" altLang="zh-CN" dirty="0" smtClean="0"/>
          </a:p>
          <a:p>
            <a:r>
              <a:rPr kumimoji="1" lang="zh-CN" altLang="en-US" dirty="0" smtClean="0"/>
              <a:t>我们用</a:t>
            </a:r>
            <a:r>
              <a:rPr kumimoji="1" lang="en-US" altLang="zh-CN" dirty="0" err="1" smtClean="0"/>
              <a:t>dp</a:t>
            </a:r>
            <a:r>
              <a:rPr kumimoji="1" lang="en-US" altLang="zh-CN" dirty="0" smtClean="0"/>
              <a:t>[</a:t>
            </a:r>
            <a:r>
              <a:rPr kumimoji="1" lang="en-US" altLang="zh-CN" dirty="0" err="1" smtClean="0"/>
              <a:t>i</a:t>
            </a:r>
            <a:r>
              <a:rPr kumimoji="1" lang="en-US" altLang="zh-CN" dirty="0" smtClean="0"/>
              <a:t>][S]</a:t>
            </a:r>
            <a:r>
              <a:rPr kumimoji="1" lang="zh-CN" altLang="en-US" dirty="0" smtClean="0"/>
              <a:t>表示当前树的根为</a:t>
            </a:r>
            <a:r>
              <a:rPr kumimoji="1" lang="en-US" altLang="zh-CN" dirty="0" err="1" smtClean="0"/>
              <a:t>i</a:t>
            </a:r>
            <a:r>
              <a:rPr kumimoji="1" lang="zh-CN" altLang="en-US" dirty="0" smtClean="0"/>
              <a:t>号点，状态为</a:t>
            </a:r>
            <a:r>
              <a:rPr kumimoji="1" lang="en-US" altLang="zh-CN" dirty="0" smtClean="0"/>
              <a:t>S</a:t>
            </a:r>
            <a:r>
              <a:rPr kumimoji="1" lang="zh-CN" altLang="en-US" dirty="0" smtClean="0"/>
              <a:t>的点已经被包括在这棵树中，的最小花费。</a:t>
            </a:r>
            <a:endParaRPr kumimoji="1" lang="en-US" altLang="zh-CN" dirty="0" smtClean="0"/>
          </a:p>
          <a:p>
            <a:r>
              <a:rPr kumimoji="1" lang="zh-CN" altLang="en-US" dirty="0" smtClean="0"/>
              <a:t>有两种转移：</a:t>
            </a:r>
            <a:endParaRPr kumimoji="1" lang="en-US" altLang="zh-CN" dirty="0" smtClean="0"/>
          </a:p>
          <a:p>
            <a:pPr lvl="1"/>
            <a:r>
              <a:rPr kumimoji="1" lang="en-US" altLang="zh-CN" dirty="0" err="1" smtClean="0"/>
              <a:t>dp</a:t>
            </a:r>
            <a:r>
              <a:rPr kumimoji="1" lang="en-US" altLang="zh-CN" dirty="0" smtClean="0"/>
              <a:t>[</a:t>
            </a:r>
            <a:r>
              <a:rPr kumimoji="1" lang="en-US" altLang="zh-CN" dirty="0" err="1" smtClean="0"/>
              <a:t>i</a:t>
            </a:r>
            <a:r>
              <a:rPr kumimoji="1" lang="en-US" altLang="zh-CN" dirty="0" smtClean="0"/>
              <a:t>][S]=</a:t>
            </a:r>
            <a:r>
              <a:rPr kumimoji="1" lang="en-US" altLang="zh-CN" dirty="0" err="1" smtClean="0"/>
              <a:t>dp</a:t>
            </a:r>
            <a:r>
              <a:rPr kumimoji="1" lang="en-US" altLang="zh-CN" dirty="0" smtClean="0"/>
              <a:t>[</a:t>
            </a:r>
            <a:r>
              <a:rPr kumimoji="1" lang="en-US" altLang="zh-CN" dirty="0" err="1" smtClean="0"/>
              <a:t>i</a:t>
            </a:r>
            <a:r>
              <a:rPr kumimoji="1" lang="en-US" altLang="zh-CN" dirty="0" smtClean="0"/>
              <a:t>][S’]+</a:t>
            </a:r>
            <a:r>
              <a:rPr kumimoji="1" lang="en-US" altLang="zh-CN" dirty="0" err="1" smtClean="0"/>
              <a:t>dp</a:t>
            </a:r>
            <a:r>
              <a:rPr kumimoji="1" lang="en-US" altLang="zh-CN" dirty="0" smtClean="0"/>
              <a:t>[</a:t>
            </a:r>
            <a:r>
              <a:rPr kumimoji="1" lang="en-US" altLang="zh-CN" dirty="0" err="1" smtClean="0"/>
              <a:t>i</a:t>
            </a:r>
            <a:r>
              <a:rPr kumimoji="1" lang="en-US" altLang="zh-CN" dirty="0" smtClean="0"/>
              <a:t>][S-S’]</a:t>
            </a:r>
            <a:r>
              <a:rPr kumimoji="1" lang="zh-CN" altLang="en-US" dirty="0" smtClean="0"/>
              <a:t>，其中</a:t>
            </a:r>
            <a:r>
              <a:rPr kumimoji="1" lang="en-US" altLang="zh-CN" dirty="0" smtClean="0"/>
              <a:t>S’</a:t>
            </a:r>
            <a:r>
              <a:rPr kumimoji="1" lang="zh-CN" altLang="en-US" dirty="0" smtClean="0"/>
              <a:t>是</a:t>
            </a:r>
            <a:r>
              <a:rPr kumimoji="1" lang="en-US" altLang="zh-CN" dirty="0" smtClean="0"/>
              <a:t>S</a:t>
            </a:r>
            <a:r>
              <a:rPr kumimoji="1" lang="zh-CN" altLang="en-US" dirty="0" smtClean="0"/>
              <a:t>的子集</a:t>
            </a:r>
            <a:endParaRPr kumimoji="1" lang="en-US" altLang="zh-CN" dirty="0" smtClean="0"/>
          </a:p>
          <a:p>
            <a:pPr lvl="1"/>
            <a:r>
              <a:rPr kumimoji="1" lang="en-US" altLang="zh-CN" dirty="0" err="1" smtClean="0"/>
              <a:t>dp</a:t>
            </a:r>
            <a:r>
              <a:rPr kumimoji="1" lang="en-US" altLang="zh-CN" dirty="0" smtClean="0"/>
              <a:t>[</a:t>
            </a:r>
            <a:r>
              <a:rPr kumimoji="1" lang="en-US" altLang="zh-CN" dirty="0" err="1" smtClean="0"/>
              <a:t>i</a:t>
            </a:r>
            <a:r>
              <a:rPr kumimoji="1" lang="en-US" altLang="zh-CN" dirty="0" smtClean="0"/>
              <a:t>][S]=</a:t>
            </a:r>
            <a:r>
              <a:rPr kumimoji="1" lang="en-US" altLang="zh-CN" dirty="0" err="1" smtClean="0"/>
              <a:t>dp</a:t>
            </a:r>
            <a:r>
              <a:rPr kumimoji="1" lang="en-US" altLang="zh-CN" dirty="0" smtClean="0"/>
              <a:t>[</a:t>
            </a:r>
            <a:r>
              <a:rPr kumimoji="1" lang="en-US" altLang="zh-CN" dirty="0" err="1" smtClean="0"/>
              <a:t>i</a:t>
            </a:r>
            <a:r>
              <a:rPr kumimoji="1" lang="en-US" altLang="zh-CN" dirty="0" smtClean="0"/>
              <a:t>’][S]+w[</a:t>
            </a:r>
            <a:r>
              <a:rPr kumimoji="1" lang="en-US" altLang="zh-CN" dirty="0" err="1" smtClean="0"/>
              <a:t>i</a:t>
            </a:r>
            <a:r>
              <a:rPr kumimoji="1" lang="en-US" altLang="zh-CN" dirty="0" smtClean="0"/>
              <a:t>][</a:t>
            </a:r>
            <a:r>
              <a:rPr kumimoji="1" lang="en-US" altLang="zh-CN" dirty="0" err="1" smtClean="0"/>
              <a:t>i</a:t>
            </a:r>
            <a:r>
              <a:rPr kumimoji="1" lang="en-US" altLang="zh-CN" dirty="0" smtClean="0"/>
              <a:t>’]</a:t>
            </a:r>
            <a:r>
              <a:rPr kumimoji="1" lang="zh-CN" altLang="en-US" dirty="0" smtClean="0"/>
              <a:t>，其中</a:t>
            </a:r>
            <a:r>
              <a:rPr kumimoji="1" lang="en-US" altLang="zh-CN" dirty="0" err="1" smtClean="0"/>
              <a:t>i</a:t>
            </a:r>
            <a:r>
              <a:rPr kumimoji="1" lang="zh-CN" altLang="en-US" dirty="0" smtClean="0"/>
              <a:t>与</a:t>
            </a:r>
            <a:r>
              <a:rPr kumimoji="1" lang="en-US" altLang="zh-CN" dirty="0" err="1" smtClean="0"/>
              <a:t>i</a:t>
            </a:r>
            <a:r>
              <a:rPr kumimoji="1" lang="en-US" altLang="zh-CN" dirty="0" smtClean="0"/>
              <a:t>’</a:t>
            </a:r>
            <a:r>
              <a:rPr kumimoji="1" lang="zh-CN" altLang="en-US" dirty="0" smtClean="0"/>
              <a:t>相连</a:t>
            </a:r>
            <a:endParaRPr kumimoji="1" lang="en-US" altLang="zh-CN" dirty="0" smtClean="0"/>
          </a:p>
          <a:p>
            <a:pPr lvl="1"/>
            <a:r>
              <a:rPr kumimoji="1" lang="zh-CN" altLang="en-US" dirty="0" smtClean="0"/>
              <a:t>对第一种，直接枚举子集转移；对第二种，跑最短路转移。</a:t>
            </a:r>
            <a:endParaRPr kumimoji="1" lang="en-US" altLang="zh-CN" dirty="0"/>
          </a:p>
        </p:txBody>
      </p:sp>
    </p:spTree>
    <p:extLst>
      <p:ext uri="{BB962C8B-B14F-4D97-AF65-F5344CB8AC3E}">
        <p14:creationId xmlns:p14="http://schemas.microsoft.com/office/powerpoint/2010/main" val="274076435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smtClean="0"/>
              <a:t>CF 599E</a:t>
            </a:r>
            <a:endParaRPr kumimoji="1" lang="zh-CN" altLang="en-US" dirty="0"/>
          </a:p>
        </p:txBody>
      </p:sp>
      <p:sp>
        <p:nvSpPr>
          <p:cNvPr id="3" name="内容占位符 2"/>
          <p:cNvSpPr>
            <a:spLocks noGrp="1"/>
          </p:cNvSpPr>
          <p:nvPr>
            <p:ph idx="1"/>
          </p:nvPr>
        </p:nvSpPr>
        <p:spPr/>
        <p:txBody>
          <a:bodyPr/>
          <a:lstStyle/>
          <a:p>
            <a:r>
              <a:rPr kumimoji="1" lang="zh-CN" altLang="en-US" dirty="0" smtClean="0"/>
              <a:t>你曾经有一棵（以</a:t>
            </a:r>
            <a:r>
              <a:rPr kumimoji="1" lang="zh-CN" altLang="zh-CN" dirty="0" smtClean="0"/>
              <a:t>1</a:t>
            </a:r>
            <a:r>
              <a:rPr kumimoji="1" lang="zh-CN" altLang="en-US" dirty="0" smtClean="0"/>
              <a:t>号点为根的）树，但你却忘记了它的形态，只记得其中的</a:t>
            </a:r>
            <a:r>
              <a:rPr kumimoji="1" lang="en-US" altLang="zh-CN" dirty="0" smtClean="0"/>
              <a:t>m</a:t>
            </a:r>
            <a:r>
              <a:rPr kumimoji="1" lang="zh-CN" altLang="en-US" dirty="0" smtClean="0"/>
              <a:t>条边，以及</a:t>
            </a:r>
            <a:r>
              <a:rPr kumimoji="1" lang="en-US" altLang="zh-CN" dirty="0" smtClean="0"/>
              <a:t>q</a:t>
            </a:r>
            <a:r>
              <a:rPr kumimoji="1" lang="zh-CN" altLang="en-US" dirty="0" smtClean="0"/>
              <a:t>对关系：</a:t>
            </a:r>
            <a:r>
              <a:rPr kumimoji="1" lang="en-US" altLang="zh-CN" dirty="0" err="1" smtClean="0"/>
              <a:t>ai</a:t>
            </a:r>
            <a:r>
              <a:rPr kumimoji="1" lang="zh-CN" altLang="en-US" dirty="0" smtClean="0"/>
              <a:t>号点和</a:t>
            </a:r>
            <a:r>
              <a:rPr kumimoji="1" lang="en-US" altLang="zh-CN" dirty="0" smtClean="0"/>
              <a:t>bi</a:t>
            </a:r>
            <a:r>
              <a:rPr kumimoji="1" lang="zh-CN" altLang="en-US" dirty="0" smtClean="0"/>
              <a:t>号点的</a:t>
            </a:r>
            <a:r>
              <a:rPr kumimoji="1" lang="en-US" altLang="zh-CN" dirty="0" smtClean="0"/>
              <a:t>LCA</a:t>
            </a:r>
            <a:r>
              <a:rPr kumimoji="1" lang="zh-CN" altLang="en-US" dirty="0" smtClean="0"/>
              <a:t>为</a:t>
            </a:r>
            <a:r>
              <a:rPr kumimoji="1" lang="en-US" altLang="zh-CN" dirty="0" smtClean="0"/>
              <a:t>ci</a:t>
            </a:r>
            <a:r>
              <a:rPr kumimoji="1" lang="zh-CN" altLang="en-US" dirty="0" smtClean="0"/>
              <a:t>号点。现在你想知道有多少种满足这些条件的树。</a:t>
            </a:r>
            <a:endParaRPr kumimoji="1" lang="en-US" altLang="zh-CN" dirty="0" smtClean="0"/>
          </a:p>
          <a:p>
            <a:r>
              <a:rPr kumimoji="1" lang="en-US" altLang="zh-CN" dirty="0" smtClean="0"/>
              <a:t>n&lt;=13</a:t>
            </a:r>
            <a:r>
              <a:rPr kumimoji="1" lang="zh-CN" altLang="en-US" dirty="0" smtClean="0"/>
              <a:t>，</a:t>
            </a:r>
            <a:r>
              <a:rPr kumimoji="1" lang="en-US" altLang="zh-CN" dirty="0" smtClean="0"/>
              <a:t>m&lt;n</a:t>
            </a:r>
            <a:r>
              <a:rPr kumimoji="1" lang="zh-CN" altLang="en-US" dirty="0" smtClean="0"/>
              <a:t>，</a:t>
            </a:r>
            <a:r>
              <a:rPr kumimoji="1" lang="en-US" altLang="zh-CN" dirty="0" smtClean="0"/>
              <a:t>q&lt;=100</a:t>
            </a:r>
            <a:endParaRPr kumimoji="1" lang="zh-CN" altLang="en-US" dirty="0"/>
          </a:p>
        </p:txBody>
      </p:sp>
    </p:spTree>
    <p:extLst>
      <p:ext uri="{BB962C8B-B14F-4D97-AF65-F5344CB8AC3E}">
        <p14:creationId xmlns:p14="http://schemas.microsoft.com/office/powerpoint/2010/main" val="365862578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我们用</a:t>
            </a:r>
            <a:r>
              <a:rPr kumimoji="1" lang="en-US" altLang="zh-CN" dirty="0" err="1" smtClean="0"/>
              <a:t>dp</a:t>
            </a:r>
            <a:r>
              <a:rPr kumimoji="1" lang="en-US" altLang="zh-CN" dirty="0" smtClean="0"/>
              <a:t>[</a:t>
            </a:r>
            <a:r>
              <a:rPr kumimoji="1" lang="en-US" altLang="zh-CN" dirty="0" err="1" smtClean="0"/>
              <a:t>i</a:t>
            </a:r>
            <a:r>
              <a:rPr kumimoji="1" lang="en-US" altLang="zh-CN" dirty="0" smtClean="0"/>
              <a:t>][S]</a:t>
            </a:r>
            <a:r>
              <a:rPr kumimoji="1" lang="zh-CN" altLang="en-US" dirty="0" smtClean="0"/>
              <a:t>表示当前这棵子树以</a:t>
            </a:r>
            <a:r>
              <a:rPr kumimoji="1" lang="en-US" altLang="zh-CN" dirty="0" err="1" smtClean="0"/>
              <a:t>i</a:t>
            </a:r>
            <a:r>
              <a:rPr kumimoji="1" lang="zh-CN" altLang="en-US" dirty="0" smtClean="0"/>
              <a:t>为根，包含了</a:t>
            </a:r>
            <a:r>
              <a:rPr kumimoji="1" lang="en-US" altLang="zh-CN" dirty="0" smtClean="0"/>
              <a:t>S</a:t>
            </a:r>
            <a:r>
              <a:rPr kumimoji="1" lang="zh-CN" altLang="en-US" dirty="0" smtClean="0"/>
              <a:t>当中的点，满足了所有（有关的）限制的方案总数。</a:t>
            </a:r>
            <a:endParaRPr kumimoji="1" lang="en-US" altLang="zh-CN" dirty="0" smtClean="0"/>
          </a:p>
          <a:p>
            <a:r>
              <a:rPr kumimoji="1" lang="zh-CN" altLang="en-US" dirty="0" smtClean="0"/>
              <a:t>枚举</a:t>
            </a:r>
            <a:r>
              <a:rPr kumimoji="1" lang="en-US" altLang="zh-CN" dirty="0" smtClean="0"/>
              <a:t>S</a:t>
            </a:r>
            <a:r>
              <a:rPr kumimoji="1" lang="zh-CN" altLang="en-US" dirty="0" smtClean="0"/>
              <a:t>的子集（这代表了一棵子树），以及对应的根来转移。转移时要检查是否满足了所有的限制。</a:t>
            </a:r>
            <a:endParaRPr kumimoji="1" lang="en-US" altLang="zh-CN" dirty="0" smtClean="0"/>
          </a:p>
          <a:p>
            <a:r>
              <a:rPr kumimoji="1" lang="en-US" altLang="zh-CN" dirty="0" smtClean="0"/>
              <a:t>LCA</a:t>
            </a:r>
            <a:r>
              <a:rPr kumimoji="1" lang="zh-CN" altLang="en-US" dirty="0" smtClean="0"/>
              <a:t>可以直接</a:t>
            </a:r>
            <a:r>
              <a:rPr kumimoji="1" lang="en-US" altLang="zh-CN" dirty="0" smtClean="0"/>
              <a:t>n^2</a:t>
            </a:r>
            <a:r>
              <a:rPr kumimoji="1" lang="zh-CN" altLang="en-US" dirty="0" smtClean="0"/>
              <a:t>去判，反正时间比较充裕。</a:t>
            </a:r>
            <a:endParaRPr kumimoji="1" lang="zh-CN" altLang="en-US" dirty="0"/>
          </a:p>
        </p:txBody>
      </p:sp>
    </p:spTree>
    <p:extLst>
      <p:ext uri="{BB962C8B-B14F-4D97-AF65-F5344CB8AC3E}">
        <p14:creationId xmlns:p14="http://schemas.microsoft.com/office/powerpoint/2010/main" val="27241379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	</a:t>
            </a:r>
            <a:r>
              <a:rPr kumimoji="1" lang="zh-CN" altLang="en-US" dirty="0" smtClean="0"/>
              <a:t>给定一张有向无环图，每条边有一个权值，从</a:t>
            </a:r>
            <a:r>
              <a:rPr kumimoji="1" lang="en-US" altLang="zh-CN" dirty="0" smtClean="0"/>
              <a:t>1</a:t>
            </a:r>
            <a:r>
              <a:rPr kumimoji="1" lang="zh-CN" altLang="en-US" dirty="0" smtClean="0"/>
              <a:t>号点走到</a:t>
            </a:r>
            <a:r>
              <a:rPr kumimoji="1" lang="en-US" altLang="zh-CN" dirty="0" smtClean="0"/>
              <a:t>n</a:t>
            </a:r>
            <a:r>
              <a:rPr kumimoji="1" lang="zh-CN" altLang="en-US" dirty="0" smtClean="0"/>
              <a:t>号点，设</a:t>
            </a:r>
            <a:r>
              <a:rPr kumimoji="1" lang="en-US" altLang="zh-CN" dirty="0" smtClean="0"/>
              <a:t>w</a:t>
            </a:r>
            <a:r>
              <a:rPr kumimoji="1" lang="zh-CN" altLang="en-US" dirty="0" smtClean="0"/>
              <a:t>为经过的边权的和，则这次旅行的收益为</a:t>
            </a:r>
            <a:r>
              <a:rPr kumimoji="1" lang="en-US" altLang="zh-CN" dirty="0" err="1" smtClean="0"/>
              <a:t>w%k</a:t>
            </a:r>
            <a:r>
              <a:rPr kumimoji="1" lang="zh-CN" altLang="en-US" dirty="0" smtClean="0"/>
              <a:t>。求最大收益。</a:t>
            </a:r>
            <a:endParaRPr kumimoji="1" lang="en-US" altLang="zh-CN" dirty="0"/>
          </a:p>
          <a:p>
            <a:pPr marL="0" indent="0">
              <a:buNone/>
            </a:pPr>
            <a:endParaRPr kumimoji="1" lang="en-US" altLang="zh-CN" dirty="0" smtClean="0"/>
          </a:p>
          <a:p>
            <a:pPr marL="0" indent="0">
              <a:buNone/>
            </a:pPr>
            <a:r>
              <a:rPr kumimoji="1" lang="en-US" altLang="zh-CN" dirty="0"/>
              <a:t>	</a:t>
            </a:r>
            <a:r>
              <a:rPr kumimoji="1" lang="zh-CN" altLang="en-US" dirty="0" smtClean="0"/>
              <a:t>考虑以下的</a:t>
            </a:r>
            <a:r>
              <a:rPr kumimoji="1" lang="en-US" altLang="zh-CN" dirty="0" err="1" smtClean="0"/>
              <a:t>dp</a:t>
            </a:r>
            <a:r>
              <a:rPr kumimoji="1" lang="zh-CN" altLang="zh-CN" dirty="0" smtClean="0"/>
              <a:t>：</a:t>
            </a:r>
            <a:r>
              <a:rPr kumimoji="1" lang="en-US" altLang="zh-CN" dirty="0" smtClean="0"/>
              <a:t>f[</a:t>
            </a:r>
            <a:r>
              <a:rPr kumimoji="1" lang="en-US" altLang="zh-CN" dirty="0" err="1" smtClean="0"/>
              <a:t>i</a:t>
            </a:r>
            <a:r>
              <a:rPr kumimoji="1" lang="en-US" altLang="zh-CN" dirty="0" smtClean="0"/>
              <a:t>]</a:t>
            </a:r>
            <a:r>
              <a:rPr kumimoji="1" lang="zh-CN" altLang="en-US" dirty="0" smtClean="0"/>
              <a:t>表示从</a:t>
            </a:r>
            <a:r>
              <a:rPr kumimoji="1" lang="en-US" altLang="zh-CN" dirty="0" err="1" smtClean="0"/>
              <a:t>i</a:t>
            </a:r>
            <a:r>
              <a:rPr kumimoji="1" lang="zh-CN" altLang="en-US" dirty="0" smtClean="0"/>
              <a:t>出发能走到的最大权值，那么</a:t>
            </a:r>
            <a:r>
              <a:rPr kumimoji="1" lang="en-US" altLang="zh-CN" dirty="0" smtClean="0"/>
              <a:t>f[</a:t>
            </a:r>
            <a:r>
              <a:rPr kumimoji="1" lang="en-US" altLang="zh-CN" dirty="0" err="1" smtClean="0"/>
              <a:t>i</a:t>
            </a:r>
            <a:r>
              <a:rPr kumimoji="1" lang="en-US" altLang="zh-CN" dirty="0" smtClean="0"/>
              <a:t>]=max((f[to]+w(</a:t>
            </a:r>
            <a:r>
              <a:rPr kumimoji="1" lang="en-US" altLang="zh-CN" dirty="0" err="1" smtClean="0"/>
              <a:t>i,to</a:t>
            </a:r>
            <a:r>
              <a:rPr kumimoji="1" lang="en-US" altLang="zh-CN" dirty="0" smtClean="0"/>
              <a:t>))%k)</a:t>
            </a:r>
            <a:r>
              <a:rPr kumimoji="1" lang="zh-CN" altLang="en-US" dirty="0" smtClean="0"/>
              <a:t>。</a:t>
            </a:r>
            <a:endParaRPr kumimoji="1" lang="en-US" altLang="zh-CN" dirty="0" smtClean="0"/>
          </a:p>
          <a:p>
            <a:pPr marL="0" indent="0">
              <a:buNone/>
            </a:pPr>
            <a:r>
              <a:rPr kumimoji="1" lang="en-US" altLang="zh-CN" dirty="0"/>
              <a:t>	</a:t>
            </a:r>
            <a:r>
              <a:rPr kumimoji="1" lang="zh-CN" altLang="en-US" dirty="0" smtClean="0"/>
              <a:t>为什么不对？</a:t>
            </a:r>
            <a:endParaRPr kumimoji="1" lang="en-US" altLang="zh-CN" dirty="0" smtClean="0"/>
          </a:p>
        </p:txBody>
      </p:sp>
    </p:spTree>
    <p:extLst>
      <p:ext uri="{BB962C8B-B14F-4D97-AF65-F5344CB8AC3E}">
        <p14:creationId xmlns:p14="http://schemas.microsoft.com/office/powerpoint/2010/main" val="40293911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en-US" altLang="zh-CN" dirty="0" smtClean="0"/>
              <a:t>Bugs</a:t>
            </a:r>
            <a:r>
              <a:rPr kumimoji="1" lang="zh-CN" altLang="en-US" dirty="0" smtClean="0"/>
              <a:t>公司生产一种</a:t>
            </a:r>
            <a:r>
              <a:rPr kumimoji="1" lang="en-US" altLang="zh-CN" dirty="0" smtClean="0"/>
              <a:t>2*3</a:t>
            </a:r>
            <a:r>
              <a:rPr kumimoji="1" lang="zh-CN" altLang="en-US" dirty="0" smtClean="0"/>
              <a:t>单位尺寸的高科技芯片。芯片被嵌入</a:t>
            </a:r>
            <a:r>
              <a:rPr kumimoji="1" lang="en-US" altLang="zh-CN" dirty="0" smtClean="0"/>
              <a:t>n*m</a:t>
            </a:r>
            <a:r>
              <a:rPr kumimoji="1" lang="zh-CN" altLang="en-US" dirty="0" smtClean="0"/>
              <a:t>单位尺寸的模版内。模版中的某一些格子已经被损坏，不能放入芯片。现在公司希望将尽量多的芯片放入模版中，使得芯片间不重叠，且不覆盖损坏的格子。求可能的最大芯片数量。</a:t>
            </a:r>
            <a:endParaRPr kumimoji="1" lang="en-US" altLang="zh-CN" dirty="0" smtClean="0"/>
          </a:p>
          <a:p>
            <a:r>
              <a:rPr kumimoji="1" lang="en-US" altLang="zh-CN" dirty="0" smtClean="0"/>
              <a:t>n&lt;=150</a:t>
            </a:r>
            <a:r>
              <a:rPr kumimoji="1" lang="zh-CN" altLang="en-US" dirty="0" smtClean="0"/>
              <a:t>，</a:t>
            </a:r>
            <a:r>
              <a:rPr kumimoji="1" lang="en-US" altLang="zh-CN" dirty="0" smtClean="0"/>
              <a:t>m&lt;=10</a:t>
            </a:r>
            <a:endParaRPr kumimoji="1" lang="zh-CN" altLang="en-US" dirty="0"/>
          </a:p>
        </p:txBody>
      </p:sp>
    </p:spTree>
    <p:extLst>
      <p:ext uri="{BB962C8B-B14F-4D97-AF65-F5344CB8AC3E}">
        <p14:creationId xmlns:p14="http://schemas.microsoft.com/office/powerpoint/2010/main" val="322312886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传说中的插头</a:t>
            </a:r>
            <a:r>
              <a:rPr kumimoji="1" lang="en-US" altLang="zh-CN" dirty="0" err="1" smtClean="0"/>
              <a:t>dp</a:t>
            </a:r>
            <a:r>
              <a:rPr kumimoji="1" lang="zh-CN" altLang="en-US" dirty="0" smtClean="0"/>
              <a:t>？</a:t>
            </a:r>
            <a:endParaRPr kumimoji="1" lang="en-US" altLang="zh-CN" dirty="0" smtClean="0"/>
          </a:p>
          <a:p>
            <a:r>
              <a:rPr kumimoji="1" lang="zh-CN" altLang="en-US" dirty="0" smtClean="0"/>
              <a:t>对于一行的某个格子</a:t>
            </a:r>
            <a:r>
              <a:rPr kumimoji="1" lang="en-US" altLang="zh-CN" dirty="0" smtClean="0"/>
              <a:t>(</a:t>
            </a:r>
            <a:r>
              <a:rPr kumimoji="1" lang="en-US" altLang="zh-CN" dirty="0" err="1" smtClean="0"/>
              <a:t>x,y</a:t>
            </a:r>
            <a:r>
              <a:rPr kumimoji="1" lang="en-US" altLang="zh-CN" dirty="0" smtClean="0"/>
              <a:t>)</a:t>
            </a:r>
            <a:r>
              <a:rPr kumimoji="1" lang="zh-CN" altLang="en-US" dirty="0" smtClean="0"/>
              <a:t>，只需要记录</a:t>
            </a:r>
            <a:r>
              <a:rPr kumimoji="1" lang="en-US" altLang="zh-CN" dirty="0" smtClean="0"/>
              <a:t>3</a:t>
            </a:r>
            <a:r>
              <a:rPr kumimoji="1" lang="zh-CN" altLang="en-US" dirty="0" smtClean="0"/>
              <a:t>种状态：</a:t>
            </a:r>
            <a:endParaRPr kumimoji="1" lang="en-US" altLang="zh-CN" dirty="0" smtClean="0"/>
          </a:p>
          <a:p>
            <a:pPr lvl="1"/>
            <a:r>
              <a:rPr kumimoji="1" lang="en-US" altLang="zh-CN" dirty="0"/>
              <a:t>(x,y-1)</a:t>
            </a:r>
            <a:r>
              <a:rPr kumimoji="1" lang="zh-CN" altLang="en-US" dirty="0"/>
              <a:t>与</a:t>
            </a:r>
            <a:r>
              <a:rPr kumimoji="1" lang="en-US" altLang="zh-CN" dirty="0"/>
              <a:t>(x,y-2)</a:t>
            </a:r>
            <a:r>
              <a:rPr kumimoji="1" lang="zh-CN" altLang="en-US" dirty="0"/>
              <a:t>都空闲；</a:t>
            </a:r>
            <a:endParaRPr kumimoji="1" lang="en-US" altLang="zh-CN" dirty="0"/>
          </a:p>
          <a:p>
            <a:pPr lvl="1"/>
            <a:r>
              <a:rPr kumimoji="1" lang="en-US" altLang="zh-CN" dirty="0"/>
              <a:t>(x,y-1)</a:t>
            </a:r>
            <a:r>
              <a:rPr kumimoji="1" lang="zh-CN" altLang="en-US" dirty="0"/>
              <a:t>空闲，</a:t>
            </a:r>
            <a:r>
              <a:rPr kumimoji="1" lang="en-US" altLang="zh-CN" dirty="0"/>
              <a:t>(x,y-2)</a:t>
            </a:r>
            <a:r>
              <a:rPr kumimoji="1" lang="zh-CN" altLang="en-US" dirty="0"/>
              <a:t>不空闲；</a:t>
            </a:r>
            <a:endParaRPr kumimoji="1" lang="en-US" altLang="zh-CN" dirty="0"/>
          </a:p>
          <a:p>
            <a:pPr lvl="1"/>
            <a:r>
              <a:rPr kumimoji="1" lang="en-US" altLang="zh-CN" dirty="0"/>
              <a:t>(x,y-1)</a:t>
            </a:r>
            <a:r>
              <a:rPr kumimoji="1" lang="zh-CN" altLang="en-US" dirty="0"/>
              <a:t>空闲。</a:t>
            </a:r>
          </a:p>
          <a:p>
            <a:r>
              <a:rPr kumimoji="1" lang="zh-CN" altLang="en-US" dirty="0" smtClean="0"/>
              <a:t>这样，用一个</a:t>
            </a:r>
            <a:r>
              <a:rPr kumimoji="1" lang="en-US" altLang="zh-CN" dirty="0" smtClean="0"/>
              <a:t>3^m</a:t>
            </a:r>
            <a:r>
              <a:rPr kumimoji="1" lang="zh-CN" altLang="en-US" dirty="0" smtClean="0"/>
              <a:t>的状态记录当前处在“轮廓线”上的格子的状态，每次往右移动一格，考虑这个格子是否放芯片进行转移。复杂度</a:t>
            </a:r>
            <a:r>
              <a:rPr kumimoji="1" lang="en-US" altLang="zh-CN" dirty="0" smtClean="0"/>
              <a:t>O(n*m*3^m)</a:t>
            </a:r>
            <a:r>
              <a:rPr kumimoji="1" lang="zh-CN" altLang="en-US" dirty="0" smtClean="0"/>
              <a:t>。</a:t>
            </a:r>
            <a:endParaRPr kumimoji="1" lang="en-US" altLang="zh-CN" dirty="0" smtClean="0"/>
          </a:p>
        </p:txBody>
      </p:sp>
    </p:spTree>
    <p:extLst>
      <p:ext uri="{BB962C8B-B14F-4D97-AF65-F5344CB8AC3E}">
        <p14:creationId xmlns:p14="http://schemas.microsoft.com/office/powerpoint/2010/main" val="23822551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r>
              <a:rPr kumimoji="1" lang="zh-CN" altLang="en-US" dirty="0" smtClean="0"/>
              <a:t>一类基于分块思想的</a:t>
            </a:r>
            <a:r>
              <a:rPr kumimoji="1" lang="en-US" altLang="zh-CN" dirty="0" err="1" smtClean="0"/>
              <a:t>dp</a:t>
            </a:r>
            <a:endParaRPr kumimoji="1" lang="zh-CN" altLang="en-US" dirty="0"/>
          </a:p>
        </p:txBody>
      </p:sp>
      <p:sp>
        <p:nvSpPr>
          <p:cNvPr id="3" name="内容占位符 2"/>
          <p:cNvSpPr>
            <a:spLocks noGrp="1"/>
          </p:cNvSpPr>
          <p:nvPr>
            <p:ph idx="1"/>
          </p:nvPr>
        </p:nvSpPr>
        <p:spPr/>
        <p:txBody>
          <a:bodyPr/>
          <a:lstStyle/>
          <a:p>
            <a:r>
              <a:rPr kumimoji="1" lang="zh-CN" altLang="en-US" dirty="0" smtClean="0"/>
              <a:t>这种题目比较少见，通常出现在一些与质数有关的数论问题当中。</a:t>
            </a:r>
            <a:endParaRPr kumimoji="1" lang="en-US" altLang="zh-CN" dirty="0" smtClean="0"/>
          </a:p>
          <a:p>
            <a:r>
              <a:rPr kumimoji="1" lang="zh-CN" altLang="en-US" dirty="0" smtClean="0"/>
              <a:t>根据</a:t>
            </a:r>
            <a:r>
              <a:rPr kumimoji="1" lang="en-US" altLang="zh-CN" dirty="0" err="1" smtClean="0"/>
              <a:t>sqrt</a:t>
            </a:r>
            <a:r>
              <a:rPr kumimoji="1" lang="en-US" altLang="zh-CN" dirty="0" smtClean="0"/>
              <a:t>(n)</a:t>
            </a:r>
            <a:r>
              <a:rPr kumimoji="1" lang="zh-CN" altLang="en-US" dirty="0" smtClean="0"/>
              <a:t>这个界限，可以把质数分为两个部分，前一部分数量较少，而后一部分，每个数最多出现一次。这两部分都有比较好的性质，可以分别处理。</a:t>
            </a:r>
            <a:endParaRPr kumimoji="1" lang="en-US" altLang="zh-CN" dirty="0" smtClean="0"/>
          </a:p>
          <a:p>
            <a:r>
              <a:rPr kumimoji="1" lang="zh-CN" altLang="en-US" dirty="0" smtClean="0"/>
              <a:t>另外还有利用这个思想降低复杂度的例子。</a:t>
            </a:r>
            <a:endParaRPr kumimoji="1" lang="zh-CN" altLang="en-US" dirty="0"/>
          </a:p>
        </p:txBody>
      </p:sp>
    </p:spTree>
    <p:extLst>
      <p:ext uri="{BB962C8B-B14F-4D97-AF65-F5344CB8AC3E}">
        <p14:creationId xmlns:p14="http://schemas.microsoft.com/office/powerpoint/2010/main" val="196113310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smtClean="0"/>
              <a:t>NOI 2015</a:t>
            </a:r>
            <a:endParaRPr kumimoji="1" lang="zh-CN" altLang="en-US" dirty="0"/>
          </a:p>
        </p:txBody>
      </p:sp>
      <p:sp>
        <p:nvSpPr>
          <p:cNvPr id="3" name="内容占位符 2"/>
          <p:cNvSpPr>
            <a:spLocks noGrp="1"/>
          </p:cNvSpPr>
          <p:nvPr>
            <p:ph idx="1"/>
          </p:nvPr>
        </p:nvSpPr>
        <p:spPr>
          <a:xfrm>
            <a:off x="571500" y="1905000"/>
            <a:ext cx="8001000" cy="4564374"/>
          </a:xfrm>
        </p:spPr>
        <p:txBody>
          <a:bodyPr>
            <a:normAutofit fontScale="92500"/>
          </a:bodyPr>
          <a:lstStyle/>
          <a:p>
            <a:r>
              <a:rPr kumimoji="1" lang="zh-CN" altLang="en-US" dirty="0"/>
              <a:t>为了庆祝 </a:t>
            </a:r>
            <a:r>
              <a:rPr kumimoji="1" lang="en-US" altLang="zh-CN" dirty="0"/>
              <a:t>NOI </a:t>
            </a:r>
            <a:r>
              <a:rPr kumimoji="1" lang="zh-CN" altLang="en-US" dirty="0"/>
              <a:t>的成功开幕，主办方为大家准备了一场寿司晚宴。小 </a:t>
            </a:r>
            <a:r>
              <a:rPr kumimoji="1" lang="en-US" altLang="zh-CN" dirty="0"/>
              <a:t>G </a:t>
            </a:r>
            <a:r>
              <a:rPr kumimoji="1" lang="zh-CN" altLang="en-US" dirty="0"/>
              <a:t>和小 </a:t>
            </a:r>
            <a:r>
              <a:rPr kumimoji="1" lang="en-US" altLang="zh-CN" dirty="0"/>
              <a:t>W </a:t>
            </a:r>
            <a:r>
              <a:rPr kumimoji="1" lang="zh-CN" altLang="en-US" dirty="0"/>
              <a:t>作为参加 </a:t>
            </a:r>
            <a:r>
              <a:rPr kumimoji="1" lang="en-US" altLang="zh-CN" dirty="0"/>
              <a:t>NOI </a:t>
            </a:r>
            <a:r>
              <a:rPr kumimoji="1" lang="zh-CN" altLang="en-US" dirty="0"/>
              <a:t>的选手，也被邀请参加了寿司晚宴</a:t>
            </a:r>
            <a:r>
              <a:rPr kumimoji="1" lang="zh-CN" altLang="en-US" dirty="0" smtClean="0"/>
              <a:t>。在晚</a:t>
            </a:r>
            <a:r>
              <a:rPr kumimoji="1" lang="zh-CN" altLang="en-US" dirty="0"/>
              <a:t>宴上</a:t>
            </a:r>
            <a:r>
              <a:rPr kumimoji="1" lang="en-US" altLang="zh-CN" dirty="0"/>
              <a:t>,</a:t>
            </a:r>
            <a:r>
              <a:rPr kumimoji="1" lang="zh-CN" altLang="en-US" dirty="0"/>
              <a:t>主办方为大家提供了 </a:t>
            </a:r>
            <a:r>
              <a:rPr kumimoji="1" lang="en-US" altLang="zh-CN" dirty="0"/>
              <a:t>n−1 </a:t>
            </a:r>
            <a:r>
              <a:rPr kumimoji="1" lang="zh-CN" altLang="en-US" dirty="0"/>
              <a:t>种不同的寿司，编号 </a:t>
            </a:r>
            <a:r>
              <a:rPr kumimoji="1" lang="en-US" altLang="zh-CN" dirty="0"/>
              <a:t>1,2,3,…,n−1</a:t>
            </a:r>
            <a:r>
              <a:rPr kumimoji="1" lang="zh-CN" altLang="en-US" dirty="0"/>
              <a:t>，其中第 </a:t>
            </a:r>
            <a:r>
              <a:rPr kumimoji="1" lang="en-US" altLang="zh-CN" dirty="0" err="1"/>
              <a:t>i</a:t>
            </a:r>
            <a:r>
              <a:rPr kumimoji="1" lang="en-US" altLang="zh-CN" dirty="0"/>
              <a:t> </a:t>
            </a:r>
            <a:r>
              <a:rPr kumimoji="1" lang="zh-CN" altLang="en-US" dirty="0"/>
              <a:t>种寿司的美味度为 </a:t>
            </a:r>
            <a:r>
              <a:rPr kumimoji="1" lang="en-US" altLang="zh-CN" dirty="0"/>
              <a:t>i+1 </a:t>
            </a:r>
            <a:r>
              <a:rPr kumimoji="1" lang="zh-CN" altLang="en-US" dirty="0"/>
              <a:t>（即寿司的美味度为从 </a:t>
            </a:r>
            <a:r>
              <a:rPr kumimoji="1" lang="en-US" altLang="zh-CN" dirty="0"/>
              <a:t>2 </a:t>
            </a:r>
            <a:r>
              <a:rPr kumimoji="1" lang="zh-CN" altLang="en-US" dirty="0"/>
              <a:t>到 </a:t>
            </a:r>
            <a:r>
              <a:rPr kumimoji="1" lang="en-US" altLang="zh-CN" dirty="0"/>
              <a:t>n</a:t>
            </a:r>
            <a:r>
              <a:rPr kumimoji="1" lang="zh-CN" altLang="en-US" dirty="0"/>
              <a:t>）</a:t>
            </a:r>
            <a:r>
              <a:rPr kumimoji="1" lang="zh-CN" altLang="en-US" dirty="0" smtClean="0"/>
              <a:t>。现在</a:t>
            </a:r>
            <a:r>
              <a:rPr kumimoji="1" lang="zh-CN" altLang="en-US" dirty="0"/>
              <a:t>小 </a:t>
            </a:r>
            <a:r>
              <a:rPr kumimoji="1" lang="en-US" altLang="zh-CN" dirty="0"/>
              <a:t>G </a:t>
            </a:r>
            <a:r>
              <a:rPr kumimoji="1" lang="zh-CN" altLang="en-US" dirty="0"/>
              <a:t>和小 </a:t>
            </a:r>
            <a:r>
              <a:rPr kumimoji="1" lang="en-US" altLang="zh-CN" dirty="0"/>
              <a:t>W </a:t>
            </a:r>
            <a:r>
              <a:rPr kumimoji="1" lang="zh-CN" altLang="en-US" dirty="0"/>
              <a:t>希望每人选一些寿司种类来品尝，他们规定一种品尝方案为不和谐的当且仅当：小 </a:t>
            </a:r>
            <a:r>
              <a:rPr kumimoji="1" lang="en-US" altLang="zh-CN" dirty="0"/>
              <a:t>G </a:t>
            </a:r>
            <a:r>
              <a:rPr kumimoji="1" lang="zh-CN" altLang="en-US" dirty="0"/>
              <a:t>品尝的寿司种类中存在一种美味度为 </a:t>
            </a:r>
            <a:r>
              <a:rPr kumimoji="1" lang="en-US" altLang="zh-CN" dirty="0"/>
              <a:t>x </a:t>
            </a:r>
            <a:r>
              <a:rPr kumimoji="1" lang="zh-CN" altLang="en-US" dirty="0"/>
              <a:t>的寿司，小 </a:t>
            </a:r>
            <a:r>
              <a:rPr kumimoji="1" lang="en-US" altLang="zh-CN" dirty="0"/>
              <a:t>W </a:t>
            </a:r>
            <a:r>
              <a:rPr kumimoji="1" lang="zh-CN" altLang="en-US" dirty="0"/>
              <a:t>品尝的寿司中存在一种美味度为 </a:t>
            </a:r>
            <a:r>
              <a:rPr kumimoji="1" lang="en-US" altLang="zh-CN" dirty="0"/>
              <a:t>y </a:t>
            </a:r>
            <a:r>
              <a:rPr kumimoji="1" lang="zh-CN" altLang="en-US" dirty="0"/>
              <a:t>的寿司，而 </a:t>
            </a:r>
            <a:r>
              <a:rPr kumimoji="1" lang="en-US" altLang="zh-CN" dirty="0"/>
              <a:t>x </a:t>
            </a:r>
            <a:r>
              <a:rPr kumimoji="1" lang="zh-CN" altLang="en-US" dirty="0"/>
              <a:t>与 </a:t>
            </a:r>
            <a:r>
              <a:rPr kumimoji="1" lang="en-US" altLang="zh-CN" dirty="0"/>
              <a:t>y </a:t>
            </a:r>
            <a:r>
              <a:rPr kumimoji="1" lang="zh-CN" altLang="en-US" dirty="0"/>
              <a:t>不互质</a:t>
            </a:r>
            <a:r>
              <a:rPr kumimoji="1" lang="zh-CN" altLang="en-US" dirty="0" smtClean="0"/>
              <a:t>。现在</a:t>
            </a:r>
            <a:r>
              <a:rPr kumimoji="1" lang="zh-CN" altLang="en-US" dirty="0"/>
              <a:t>小 </a:t>
            </a:r>
            <a:r>
              <a:rPr kumimoji="1" lang="en-US" altLang="zh-CN" dirty="0"/>
              <a:t>G </a:t>
            </a:r>
            <a:r>
              <a:rPr kumimoji="1" lang="zh-CN" altLang="en-US" dirty="0"/>
              <a:t>和小 </a:t>
            </a:r>
            <a:r>
              <a:rPr kumimoji="1" lang="en-US" altLang="zh-CN" dirty="0"/>
              <a:t>W </a:t>
            </a:r>
            <a:r>
              <a:rPr kumimoji="1" lang="zh-CN" altLang="en-US" dirty="0"/>
              <a:t>希望统计一共有多少种和谐的品尝寿司的方案（对给定的正整数 </a:t>
            </a:r>
            <a:r>
              <a:rPr kumimoji="1" lang="en-US" altLang="zh-CN" dirty="0"/>
              <a:t>p </a:t>
            </a:r>
            <a:r>
              <a:rPr kumimoji="1" lang="zh-CN" altLang="en-US" dirty="0"/>
              <a:t>取模）。注意一个人可以不吃任何寿司</a:t>
            </a:r>
            <a:r>
              <a:rPr kumimoji="1" lang="zh-CN" altLang="en-US" dirty="0" smtClean="0"/>
              <a:t>。</a:t>
            </a:r>
            <a:endParaRPr kumimoji="1" lang="en-US" altLang="zh-CN" dirty="0" smtClean="0"/>
          </a:p>
          <a:p>
            <a:r>
              <a:rPr kumimoji="1" lang="en-US" altLang="zh-CN" dirty="0" smtClean="0"/>
              <a:t>n&lt;=500</a:t>
            </a:r>
            <a:endParaRPr kumimoji="1" lang="zh-CN" altLang="en-US" dirty="0"/>
          </a:p>
        </p:txBody>
      </p:sp>
    </p:spTree>
    <p:extLst>
      <p:ext uri="{BB962C8B-B14F-4D97-AF65-F5344CB8AC3E}">
        <p14:creationId xmlns:p14="http://schemas.microsoft.com/office/powerpoint/2010/main" val="214403194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根据前面说的，把质数按照</a:t>
            </a:r>
            <a:r>
              <a:rPr kumimoji="1" lang="en-US" altLang="zh-CN" dirty="0" err="1" smtClean="0"/>
              <a:t>sqrt</a:t>
            </a:r>
            <a:r>
              <a:rPr kumimoji="1" lang="en-US" altLang="zh-CN" dirty="0" smtClean="0"/>
              <a:t>(500)</a:t>
            </a:r>
            <a:r>
              <a:rPr kumimoji="1" lang="zh-CN" altLang="en-US" dirty="0" smtClean="0"/>
              <a:t>进行分类。</a:t>
            </a:r>
            <a:endParaRPr kumimoji="1" lang="en-US" altLang="zh-CN" dirty="0" smtClean="0"/>
          </a:p>
          <a:p>
            <a:r>
              <a:rPr kumimoji="1" lang="zh-CN" altLang="en-US" dirty="0" smtClean="0"/>
              <a:t>小质数只有</a:t>
            </a:r>
            <a:r>
              <a:rPr kumimoji="1" lang="en-US" altLang="zh-CN" dirty="0" smtClean="0"/>
              <a:t>8</a:t>
            </a:r>
            <a:r>
              <a:rPr kumimoji="1" lang="zh-CN" altLang="en-US" dirty="0" smtClean="0"/>
              <a:t>个，直接状态压缩；</a:t>
            </a:r>
            <a:endParaRPr kumimoji="1" lang="en-US" altLang="zh-CN" dirty="0" smtClean="0"/>
          </a:p>
          <a:p>
            <a:r>
              <a:rPr kumimoji="1" lang="zh-CN" altLang="en-US" dirty="0" smtClean="0"/>
              <a:t>如果一个数包含大质数，则最多包含</a:t>
            </a:r>
            <a:r>
              <a:rPr kumimoji="1" lang="en-US" altLang="zh-CN" dirty="0" smtClean="0"/>
              <a:t>1</a:t>
            </a:r>
            <a:r>
              <a:rPr kumimoji="1" lang="zh-CN" altLang="en-US" dirty="0" smtClean="0"/>
              <a:t>个。考虑把数字按照出现的大质数大小排序，那么对于包含同一个大质数的那些数来说，要么分一些给</a:t>
            </a:r>
            <a:r>
              <a:rPr kumimoji="1" lang="en-US" altLang="zh-CN" dirty="0" smtClean="0"/>
              <a:t>A</a:t>
            </a:r>
            <a:r>
              <a:rPr kumimoji="1" lang="zh-CN" altLang="en-US" dirty="0" smtClean="0"/>
              <a:t>，要么分一些给</a:t>
            </a:r>
            <a:r>
              <a:rPr kumimoji="1" lang="en-US" altLang="zh-CN" dirty="0" smtClean="0"/>
              <a:t>B</a:t>
            </a:r>
            <a:r>
              <a:rPr kumimoji="1" lang="zh-CN" altLang="en-US" dirty="0" smtClean="0"/>
              <a:t>，要么都不给。</a:t>
            </a:r>
            <a:endParaRPr kumimoji="1" lang="en-US" altLang="zh-CN" dirty="0" smtClean="0"/>
          </a:p>
          <a:p>
            <a:r>
              <a:rPr kumimoji="1" lang="zh-CN" altLang="en-US" dirty="0" smtClean="0"/>
              <a:t>套一个类似背包的东西转移就好了。</a:t>
            </a:r>
            <a:endParaRPr kumimoji="1" lang="zh-CN" altLang="en-US" dirty="0"/>
          </a:p>
        </p:txBody>
      </p:sp>
    </p:spTree>
    <p:extLst>
      <p:ext uri="{BB962C8B-B14F-4D97-AF65-F5344CB8AC3E}">
        <p14:creationId xmlns:p14="http://schemas.microsoft.com/office/powerpoint/2010/main" val="113451056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smtClean="0"/>
              <a:t>CF 623B</a:t>
            </a:r>
            <a:endParaRPr kumimoji="1" lang="zh-CN" altLang="en-US" dirty="0"/>
          </a:p>
        </p:txBody>
      </p:sp>
      <p:sp>
        <p:nvSpPr>
          <p:cNvPr id="3" name="内容占位符 2"/>
          <p:cNvSpPr>
            <a:spLocks noGrp="1"/>
          </p:cNvSpPr>
          <p:nvPr>
            <p:ph idx="1"/>
          </p:nvPr>
        </p:nvSpPr>
        <p:spPr/>
        <p:txBody>
          <a:bodyPr/>
          <a:lstStyle/>
          <a:p>
            <a:r>
              <a:rPr kumimoji="1" lang="zh-CN" altLang="en-US" dirty="0" smtClean="0"/>
              <a:t>给定一个长为</a:t>
            </a:r>
            <a:r>
              <a:rPr kumimoji="1" lang="en-US" altLang="zh-CN" dirty="0" smtClean="0"/>
              <a:t>n</a:t>
            </a:r>
            <a:r>
              <a:rPr kumimoji="1" lang="zh-CN" altLang="en-US" dirty="0" smtClean="0"/>
              <a:t>的数组</a:t>
            </a:r>
            <a:r>
              <a:rPr kumimoji="1" lang="en-US" altLang="zh-CN" dirty="0" smtClean="0"/>
              <a:t>A</a:t>
            </a:r>
            <a:r>
              <a:rPr kumimoji="1" lang="zh-CN" altLang="en-US" dirty="0" smtClean="0"/>
              <a:t>，你可以进行以下两个操作：</a:t>
            </a:r>
            <a:endParaRPr kumimoji="1" lang="en-US" altLang="zh-CN" dirty="0" smtClean="0"/>
          </a:p>
          <a:p>
            <a:pPr lvl="1"/>
            <a:r>
              <a:rPr kumimoji="1" lang="en-US" altLang="zh-CN" dirty="0" smtClean="0"/>
              <a:t>1. </a:t>
            </a:r>
            <a:r>
              <a:rPr kumimoji="1" lang="zh-CN" altLang="en-US" dirty="0" smtClean="0"/>
              <a:t>对每一个元素，你可以花费</a:t>
            </a:r>
            <a:r>
              <a:rPr kumimoji="1" lang="en-US" altLang="zh-CN" dirty="0" smtClean="0"/>
              <a:t>a</a:t>
            </a:r>
            <a:r>
              <a:rPr kumimoji="1" lang="zh-CN" altLang="en-US" dirty="0" smtClean="0"/>
              <a:t>元让它</a:t>
            </a:r>
            <a:r>
              <a:rPr kumimoji="1" lang="en-US" altLang="zh-CN" dirty="0" smtClean="0"/>
              <a:t>+1</a:t>
            </a:r>
            <a:r>
              <a:rPr kumimoji="1" lang="zh-CN" altLang="en-US" dirty="0" smtClean="0"/>
              <a:t>或</a:t>
            </a:r>
            <a:r>
              <a:rPr kumimoji="1" lang="en-US" altLang="zh-CN" dirty="0" smtClean="0"/>
              <a:t>-1</a:t>
            </a:r>
            <a:r>
              <a:rPr kumimoji="1" lang="zh-CN" altLang="en-US" dirty="0" smtClean="0"/>
              <a:t>，但对每个元素只能操作一次；</a:t>
            </a:r>
            <a:endParaRPr kumimoji="1" lang="en-US" altLang="zh-CN" dirty="0" smtClean="0"/>
          </a:p>
          <a:p>
            <a:pPr lvl="1"/>
            <a:r>
              <a:rPr kumimoji="1" lang="zh-CN" altLang="zh-CN" dirty="0" smtClean="0"/>
              <a:t>2</a:t>
            </a:r>
            <a:r>
              <a:rPr kumimoji="1" lang="en-US" altLang="zh-CN" dirty="0" smtClean="0"/>
              <a:t>. </a:t>
            </a:r>
            <a:r>
              <a:rPr kumimoji="1" lang="zh-CN" altLang="en-US" dirty="0" smtClean="0"/>
              <a:t>对整个数组，你可以花费</a:t>
            </a:r>
            <a:r>
              <a:rPr kumimoji="1" lang="en-US" altLang="zh-CN" dirty="0" smtClean="0"/>
              <a:t>b</a:t>
            </a:r>
            <a:r>
              <a:rPr kumimoji="1" lang="zh-CN" altLang="en-US" dirty="0" smtClean="0"/>
              <a:t>元，选择一个区间，把整个区间删掉（但不能删除整个数组），也只能操作一次。</a:t>
            </a:r>
            <a:endParaRPr kumimoji="1" lang="en-US" altLang="zh-CN" dirty="0"/>
          </a:p>
          <a:p>
            <a:r>
              <a:rPr kumimoji="1" lang="zh-CN" altLang="en-US" dirty="0" smtClean="0"/>
              <a:t>操作完成后，你需要确保剩下的数的</a:t>
            </a:r>
            <a:r>
              <a:rPr kumimoji="1" lang="en-US" altLang="zh-CN" dirty="0" err="1" smtClean="0"/>
              <a:t>gcd</a:t>
            </a:r>
            <a:r>
              <a:rPr kumimoji="1" lang="zh-CN" altLang="en-US" dirty="0" smtClean="0"/>
              <a:t>严格大于</a:t>
            </a:r>
            <a:r>
              <a:rPr kumimoji="1" lang="en-US" altLang="zh-CN" dirty="0" smtClean="0"/>
              <a:t>1</a:t>
            </a:r>
            <a:r>
              <a:rPr kumimoji="1" lang="zh-CN" altLang="en-US" dirty="0" smtClean="0"/>
              <a:t>。</a:t>
            </a:r>
            <a:endParaRPr kumimoji="1" lang="en-US" altLang="zh-CN" dirty="0" smtClean="0"/>
          </a:p>
          <a:p>
            <a:r>
              <a:rPr kumimoji="1" lang="zh-CN" altLang="en-US" dirty="0" smtClean="0"/>
              <a:t>求最小花费。</a:t>
            </a:r>
            <a:endParaRPr kumimoji="1" lang="en-US" altLang="zh-CN" dirty="0" smtClean="0"/>
          </a:p>
          <a:p>
            <a:r>
              <a:rPr kumimoji="1" lang="en-US" altLang="zh-CN" dirty="0" smtClean="0"/>
              <a:t>n&lt;=1000000</a:t>
            </a:r>
          </a:p>
        </p:txBody>
      </p:sp>
    </p:spTree>
    <p:extLst>
      <p:ext uri="{BB962C8B-B14F-4D97-AF65-F5344CB8AC3E}">
        <p14:creationId xmlns:p14="http://schemas.microsoft.com/office/powerpoint/2010/main" val="283670551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其实这题跟分块关系不大</a:t>
            </a:r>
            <a:r>
              <a:rPr kumimoji="1" lang="en-US" altLang="zh-CN" dirty="0" smtClean="0"/>
              <a:t>……</a:t>
            </a:r>
            <a:r>
              <a:rPr kumimoji="1" lang="zh-CN" altLang="en-US" dirty="0" smtClean="0"/>
              <a:t>只是用了一些奇怪的技巧而已。</a:t>
            </a:r>
            <a:endParaRPr kumimoji="1" lang="en-US" altLang="zh-CN" dirty="0" smtClean="0"/>
          </a:p>
          <a:p>
            <a:r>
              <a:rPr kumimoji="1" lang="zh-CN" altLang="en-US" dirty="0" smtClean="0"/>
              <a:t>考虑第一个数和最后一个数，它们一定不会同时被删去。</a:t>
            </a:r>
            <a:endParaRPr kumimoji="1" lang="en-US" altLang="zh-CN" dirty="0" smtClean="0"/>
          </a:p>
          <a:p>
            <a:r>
              <a:rPr kumimoji="1" lang="zh-CN" altLang="en-US" dirty="0" smtClean="0"/>
              <a:t>考虑最后的</a:t>
            </a:r>
            <a:r>
              <a:rPr kumimoji="1" lang="en-US" altLang="zh-CN" dirty="0" err="1" smtClean="0"/>
              <a:t>gcd</a:t>
            </a:r>
            <a:r>
              <a:rPr kumimoji="1" lang="zh-CN" altLang="en-US" dirty="0" smtClean="0"/>
              <a:t>，一定是</a:t>
            </a:r>
            <a:r>
              <a:rPr kumimoji="1" lang="en-US" altLang="zh-CN" dirty="0" smtClean="0"/>
              <a:t>a[1],a[1]-1,a[1]+1,a[n],a[n]-1,a[n]+1</a:t>
            </a:r>
            <a:r>
              <a:rPr kumimoji="1" lang="zh-CN" altLang="en-US" dirty="0" smtClean="0"/>
              <a:t>六个数中某一个的约数。（为什么？）</a:t>
            </a:r>
            <a:endParaRPr kumimoji="1" lang="en-US" altLang="zh-CN" dirty="0" smtClean="0"/>
          </a:p>
          <a:p>
            <a:r>
              <a:rPr kumimoji="1" lang="zh-CN" altLang="en-US" dirty="0" smtClean="0"/>
              <a:t>然后枚举</a:t>
            </a:r>
            <a:r>
              <a:rPr kumimoji="1" lang="en-US" altLang="zh-CN" dirty="0" err="1" smtClean="0"/>
              <a:t>gcd</a:t>
            </a:r>
            <a:r>
              <a:rPr kumimoji="1" lang="zh-CN" altLang="en-US" dirty="0" smtClean="0"/>
              <a:t>，考虑每个数改变以后能不能变成</a:t>
            </a:r>
            <a:r>
              <a:rPr kumimoji="1" lang="en-US" altLang="zh-CN" dirty="0" err="1" smtClean="0"/>
              <a:t>gcd</a:t>
            </a:r>
            <a:r>
              <a:rPr kumimoji="1" lang="zh-CN" altLang="en-US" dirty="0" smtClean="0"/>
              <a:t>的倍数，不然就需要被删掉。</a:t>
            </a:r>
            <a:r>
              <a:rPr kumimoji="1" lang="en-US" altLang="zh-CN" dirty="0" err="1" smtClean="0"/>
              <a:t>dp</a:t>
            </a:r>
            <a:r>
              <a:rPr kumimoji="1" lang="zh-CN" altLang="en-US" dirty="0" smtClean="0"/>
              <a:t>一下就好了。</a:t>
            </a:r>
            <a:endParaRPr kumimoji="1" lang="zh-CN" altLang="en-US" dirty="0"/>
          </a:p>
        </p:txBody>
      </p:sp>
    </p:spTree>
    <p:extLst>
      <p:ext uri="{BB962C8B-B14F-4D97-AF65-F5344CB8AC3E}">
        <p14:creationId xmlns:p14="http://schemas.microsoft.com/office/powerpoint/2010/main" val="758096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a:t/>
            </a:r>
            <a:br>
              <a:rPr kumimoji="1" lang="en-US" altLang="zh-CN" dirty="0"/>
            </a:br>
            <a:r>
              <a:rPr kumimoji="1" lang="en-US" altLang="zh-CN" sz="2000" dirty="0" smtClean="0"/>
              <a:t>CF 665F</a:t>
            </a:r>
            <a:endParaRPr kumimoji="1" lang="zh-CN" altLang="en-US" dirty="0"/>
          </a:p>
        </p:txBody>
      </p:sp>
      <p:sp>
        <p:nvSpPr>
          <p:cNvPr id="3" name="内容占位符 2"/>
          <p:cNvSpPr>
            <a:spLocks noGrp="1"/>
          </p:cNvSpPr>
          <p:nvPr>
            <p:ph idx="1"/>
          </p:nvPr>
        </p:nvSpPr>
        <p:spPr/>
        <p:txBody>
          <a:bodyPr/>
          <a:lstStyle/>
          <a:p>
            <a:r>
              <a:rPr kumimoji="1" lang="zh-CN" altLang="en-US" dirty="0" smtClean="0"/>
              <a:t>请找出</a:t>
            </a:r>
            <a:r>
              <a:rPr kumimoji="1" lang="en-US" altLang="zh-CN" dirty="0" smtClean="0"/>
              <a:t>1</a:t>
            </a:r>
            <a:r>
              <a:rPr kumimoji="1" lang="zh-CN" altLang="en-US" dirty="0" smtClean="0"/>
              <a:t>到</a:t>
            </a:r>
            <a:r>
              <a:rPr kumimoji="1" lang="en-US" altLang="zh-CN" dirty="0" smtClean="0"/>
              <a:t>n</a:t>
            </a:r>
            <a:r>
              <a:rPr kumimoji="1" lang="zh-CN" altLang="en-US" dirty="0" smtClean="0"/>
              <a:t>当中，恰有</a:t>
            </a:r>
            <a:r>
              <a:rPr kumimoji="1" lang="en-US" altLang="zh-CN" dirty="0" smtClean="0"/>
              <a:t>4</a:t>
            </a:r>
            <a:r>
              <a:rPr kumimoji="1" lang="zh-CN" altLang="en-US" dirty="0" smtClean="0"/>
              <a:t>个约数的数的个数。</a:t>
            </a:r>
            <a:endParaRPr kumimoji="1" lang="en-US" altLang="zh-CN" dirty="0" smtClean="0"/>
          </a:p>
          <a:p>
            <a:r>
              <a:rPr kumimoji="1" lang="en-US" altLang="zh-CN" dirty="0" smtClean="0"/>
              <a:t>n&lt;=1e11</a:t>
            </a:r>
          </a:p>
        </p:txBody>
      </p:sp>
    </p:spTree>
    <p:extLst>
      <p:ext uri="{BB962C8B-B14F-4D97-AF65-F5344CB8AC3E}">
        <p14:creationId xmlns:p14="http://schemas.microsoft.com/office/powerpoint/2010/main" val="407313654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4999"/>
            <a:ext cx="8001000" cy="4297947"/>
          </a:xfrm>
        </p:spPr>
        <p:txBody>
          <a:bodyPr>
            <a:normAutofit/>
          </a:bodyPr>
          <a:lstStyle/>
          <a:p>
            <a:r>
              <a:rPr kumimoji="1" lang="zh-CN" altLang="en-US" dirty="0" smtClean="0"/>
              <a:t>有两种情况：</a:t>
            </a:r>
            <a:r>
              <a:rPr kumimoji="1" lang="en-US" altLang="zh-CN" dirty="0" smtClean="0"/>
              <a:t>n=p^3</a:t>
            </a:r>
            <a:r>
              <a:rPr kumimoji="1" lang="zh-CN" altLang="en-US" dirty="0" smtClean="0"/>
              <a:t>或者</a:t>
            </a:r>
            <a:r>
              <a:rPr kumimoji="1" lang="en-US" altLang="zh-CN" dirty="0" smtClean="0"/>
              <a:t>n=</a:t>
            </a:r>
            <a:r>
              <a:rPr kumimoji="1" lang="en-US" altLang="zh-CN" dirty="0" err="1" smtClean="0"/>
              <a:t>pq</a:t>
            </a:r>
            <a:r>
              <a:rPr kumimoji="1" lang="zh-CN" altLang="en-US" dirty="0" smtClean="0"/>
              <a:t>。</a:t>
            </a:r>
            <a:endParaRPr kumimoji="1" lang="en-US" altLang="zh-CN" dirty="0"/>
          </a:p>
          <a:p>
            <a:r>
              <a:rPr kumimoji="1" lang="zh-CN" altLang="en-US" dirty="0" smtClean="0"/>
              <a:t>前一种直接暴力就好了。</a:t>
            </a:r>
            <a:endParaRPr kumimoji="1" lang="en-US" altLang="zh-CN" dirty="0" smtClean="0"/>
          </a:p>
          <a:p>
            <a:r>
              <a:rPr kumimoji="1" lang="zh-CN" altLang="en-US" dirty="0" smtClean="0"/>
              <a:t>后一种，我们枚举一个质数</a:t>
            </a:r>
            <a:r>
              <a:rPr kumimoji="1" lang="en-US" altLang="zh-CN" dirty="0" smtClean="0"/>
              <a:t>p</a:t>
            </a:r>
            <a:r>
              <a:rPr kumimoji="1" lang="zh-CN" altLang="en-US" dirty="0"/>
              <a:t>，</a:t>
            </a:r>
            <a:r>
              <a:rPr kumimoji="1" lang="zh-CN" altLang="en-US" dirty="0" smtClean="0"/>
              <a:t>那么有</a:t>
            </a:r>
            <a:r>
              <a:rPr kumimoji="1" lang="en-US" altLang="zh-CN" dirty="0" smtClean="0"/>
              <a:t>q&lt;=[n/p]</a:t>
            </a:r>
            <a:r>
              <a:rPr kumimoji="1" lang="zh-CN" altLang="en-US" dirty="0" smtClean="0"/>
              <a:t>，我们令</a:t>
            </a:r>
            <a:r>
              <a:rPr kumimoji="1" lang="en-US" altLang="zh-CN" dirty="0" smtClean="0"/>
              <a:t>F(n)</a:t>
            </a:r>
            <a:r>
              <a:rPr kumimoji="1" lang="zh-CN" altLang="en-US" dirty="0" smtClean="0"/>
              <a:t>表示</a:t>
            </a:r>
            <a:r>
              <a:rPr kumimoji="1" lang="en-US" altLang="zh-CN" dirty="0" smtClean="0"/>
              <a:t>1</a:t>
            </a:r>
            <a:r>
              <a:rPr kumimoji="1" lang="zh-CN" altLang="en-US" dirty="0" smtClean="0"/>
              <a:t>～</a:t>
            </a:r>
            <a:r>
              <a:rPr kumimoji="1" lang="en-US" altLang="zh-CN" dirty="0" smtClean="0"/>
              <a:t>n</a:t>
            </a:r>
            <a:r>
              <a:rPr kumimoji="1" lang="zh-CN" altLang="en-US" dirty="0" smtClean="0"/>
              <a:t>种质数的个数，那么答案就是</a:t>
            </a:r>
            <a:r>
              <a:rPr kumimoji="1" lang="en-US" altLang="zh-CN" dirty="0" smtClean="0"/>
              <a:t>F(n/p)</a:t>
            </a:r>
            <a:r>
              <a:rPr kumimoji="1" lang="zh-CN" altLang="en-US" dirty="0" smtClean="0"/>
              <a:t>。</a:t>
            </a:r>
            <a:endParaRPr kumimoji="1" lang="en-US" altLang="zh-CN" dirty="0" smtClean="0"/>
          </a:p>
          <a:p>
            <a:r>
              <a:rPr kumimoji="1" lang="zh-CN" altLang="en-US" dirty="0" smtClean="0"/>
              <a:t>问题在于如何快速计算</a:t>
            </a:r>
            <a:r>
              <a:rPr kumimoji="1" lang="en-US" altLang="zh-CN" dirty="0" smtClean="0"/>
              <a:t>F(n)</a:t>
            </a:r>
            <a:r>
              <a:rPr kumimoji="1" lang="zh-CN" altLang="en-US" dirty="0" smtClean="0"/>
              <a:t>。</a:t>
            </a:r>
            <a:endParaRPr kumimoji="1" lang="en-US" altLang="zh-CN" dirty="0" smtClean="0"/>
          </a:p>
          <a:p>
            <a:r>
              <a:rPr kumimoji="1" lang="zh-CN" altLang="en-US" dirty="0" smtClean="0"/>
              <a:t>我们引入一个“奇怪”的</a:t>
            </a:r>
            <a:r>
              <a:rPr kumimoji="1" lang="en-US" altLang="zh-CN" dirty="0" err="1" smtClean="0"/>
              <a:t>dp</a:t>
            </a:r>
            <a:r>
              <a:rPr kumimoji="1" lang="zh-CN" altLang="zh-CN" dirty="0" smtClean="0"/>
              <a:t>：</a:t>
            </a:r>
            <a:endParaRPr kumimoji="1" lang="en-US" altLang="zh-CN" dirty="0" smtClean="0"/>
          </a:p>
          <a:p>
            <a:pPr lvl="1"/>
            <a:r>
              <a:rPr kumimoji="1" lang="zh-CN" altLang="en-US" dirty="0" smtClean="0"/>
              <a:t>设</a:t>
            </a:r>
            <a:r>
              <a:rPr kumimoji="1" lang="en-US" altLang="zh-CN" dirty="0" smtClean="0"/>
              <a:t>Pi</a:t>
            </a:r>
            <a:r>
              <a:rPr kumimoji="1" lang="zh-CN" altLang="en-US" dirty="0" smtClean="0"/>
              <a:t>表示第</a:t>
            </a:r>
            <a:r>
              <a:rPr kumimoji="1" lang="en-US" altLang="zh-CN" dirty="0" err="1" smtClean="0"/>
              <a:t>i</a:t>
            </a:r>
            <a:r>
              <a:rPr kumimoji="1" lang="zh-CN" altLang="en-US" dirty="0" smtClean="0"/>
              <a:t>个质数，</a:t>
            </a:r>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表示在</a:t>
            </a:r>
            <a:r>
              <a:rPr kumimoji="1" lang="en-US" altLang="zh-CN" dirty="0" smtClean="0"/>
              <a:t>1~i</a:t>
            </a:r>
            <a:r>
              <a:rPr kumimoji="1" lang="zh-CN" altLang="en-US" dirty="0" smtClean="0"/>
              <a:t>的整数中，所有的质因子都不小于</a:t>
            </a:r>
            <a:r>
              <a:rPr kumimoji="1" lang="en-US" altLang="zh-CN" dirty="0" err="1" smtClean="0"/>
              <a:t>Pj</a:t>
            </a:r>
            <a:r>
              <a:rPr kumimoji="1" lang="zh-CN" altLang="en-US" dirty="0" smtClean="0"/>
              <a:t>的数的个数。</a:t>
            </a:r>
            <a:endParaRPr kumimoji="1" lang="zh-CN" altLang="en-US" dirty="0"/>
          </a:p>
        </p:txBody>
      </p:sp>
    </p:spTree>
    <p:extLst>
      <p:ext uri="{BB962C8B-B14F-4D97-AF65-F5344CB8AC3E}">
        <p14:creationId xmlns:p14="http://schemas.microsoft.com/office/powerpoint/2010/main" val="41438667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4999"/>
            <a:ext cx="8001000" cy="4538579"/>
          </a:xfrm>
        </p:spPr>
        <p:txBody>
          <a:bodyPr>
            <a:normAutofit fontScale="92500" lnSpcReduction="20000"/>
          </a:bodyPr>
          <a:lstStyle/>
          <a:p>
            <a:r>
              <a:rPr kumimoji="1" lang="zh-CN" altLang="en-US" dirty="0" smtClean="0"/>
              <a:t>先来看怎么转移。</a:t>
            </a:r>
            <a:endParaRPr kumimoji="1" lang="en-US" altLang="zh-CN" dirty="0" smtClean="0"/>
          </a:p>
          <a:p>
            <a:pPr lvl="1"/>
            <a:r>
              <a:rPr kumimoji="1" lang="en-US" altLang="zh-CN" dirty="0" err="1"/>
              <a:t>dp</a:t>
            </a:r>
            <a:r>
              <a:rPr kumimoji="1" lang="en-US" altLang="zh-CN" dirty="0"/>
              <a:t>[</a:t>
            </a:r>
            <a:r>
              <a:rPr kumimoji="1" lang="en-US" altLang="zh-CN" dirty="0" err="1"/>
              <a:t>i</a:t>
            </a:r>
            <a:r>
              <a:rPr kumimoji="1" lang="en-US" altLang="zh-CN" dirty="0"/>
              <a:t>][1]=</a:t>
            </a:r>
            <a:r>
              <a:rPr kumimoji="1" lang="en-US" altLang="zh-CN" dirty="0" err="1" smtClean="0"/>
              <a:t>i</a:t>
            </a:r>
            <a:endParaRPr kumimoji="1" lang="en-US" altLang="zh-CN" dirty="0"/>
          </a:p>
          <a:p>
            <a:pPr lvl="1"/>
            <a:r>
              <a:rPr kumimoji="1" lang="en-US" altLang="zh-CN" dirty="0" err="1"/>
              <a:t>dp</a:t>
            </a:r>
            <a:r>
              <a:rPr kumimoji="1" lang="en-US" altLang="zh-CN" dirty="0"/>
              <a:t>[</a:t>
            </a:r>
            <a:r>
              <a:rPr kumimoji="1" lang="en-US" altLang="zh-CN" dirty="0" err="1"/>
              <a:t>i</a:t>
            </a:r>
            <a:r>
              <a:rPr kumimoji="1" lang="en-US" altLang="zh-CN" dirty="0"/>
              <a:t>][j]=</a:t>
            </a:r>
            <a:r>
              <a:rPr kumimoji="1" lang="en-US" altLang="zh-CN" dirty="0" err="1"/>
              <a:t>dp</a:t>
            </a:r>
            <a:r>
              <a:rPr kumimoji="1" lang="en-US" altLang="zh-CN" dirty="0"/>
              <a:t>[</a:t>
            </a:r>
            <a:r>
              <a:rPr kumimoji="1" lang="en-US" altLang="zh-CN" dirty="0" err="1"/>
              <a:t>i</a:t>
            </a:r>
            <a:r>
              <a:rPr kumimoji="1" lang="en-US" altLang="zh-CN" dirty="0"/>
              <a:t>][j+1]+</a:t>
            </a:r>
            <a:r>
              <a:rPr kumimoji="1" lang="en-US" altLang="zh-CN" dirty="0" err="1"/>
              <a:t>dp</a:t>
            </a:r>
            <a:r>
              <a:rPr kumimoji="1" lang="en-US" altLang="zh-CN" dirty="0"/>
              <a:t>[</a:t>
            </a:r>
            <a:r>
              <a:rPr kumimoji="1" lang="en-US" altLang="zh-CN" dirty="0" err="1"/>
              <a:t>i</a:t>
            </a:r>
            <a:r>
              <a:rPr kumimoji="1" lang="en-US" altLang="zh-CN" dirty="0"/>
              <a:t>/</a:t>
            </a:r>
            <a:r>
              <a:rPr kumimoji="1" lang="en-US" altLang="zh-CN" dirty="0" err="1"/>
              <a:t>Pj</a:t>
            </a:r>
            <a:r>
              <a:rPr kumimoji="1" lang="en-US" altLang="zh-CN" dirty="0"/>
              <a:t>][j]</a:t>
            </a:r>
          </a:p>
          <a:p>
            <a:r>
              <a:rPr kumimoji="1" lang="zh-CN" altLang="en-US" dirty="0" smtClean="0"/>
              <a:t>有了这个</a:t>
            </a:r>
            <a:r>
              <a:rPr kumimoji="1" lang="en-US" altLang="zh-CN" dirty="0" err="1" smtClean="0"/>
              <a:t>dp</a:t>
            </a:r>
            <a:r>
              <a:rPr kumimoji="1" lang="zh-CN" altLang="en-US" dirty="0" smtClean="0"/>
              <a:t>，我们可以表示出</a:t>
            </a:r>
            <a:r>
              <a:rPr kumimoji="1" lang="en-US" altLang="zh-CN" dirty="0" smtClean="0"/>
              <a:t>F</a:t>
            </a:r>
            <a:r>
              <a:rPr kumimoji="1" lang="zh-CN" altLang="en-US" dirty="0" smtClean="0"/>
              <a:t>：</a:t>
            </a:r>
            <a:endParaRPr kumimoji="1" lang="en-US" altLang="zh-CN" dirty="0" smtClean="0"/>
          </a:p>
          <a:p>
            <a:pPr lvl="1"/>
            <a:r>
              <a:rPr kumimoji="1" lang="zh-CN" altLang="en-US" dirty="0" smtClean="0"/>
              <a:t>设</a:t>
            </a:r>
            <a:r>
              <a:rPr kumimoji="1" lang="en-US" altLang="zh-CN" dirty="0" err="1" smtClean="0"/>
              <a:t>Pk</a:t>
            </a:r>
            <a:r>
              <a:rPr kumimoji="1" lang="zh-CN" altLang="en-US" dirty="0" smtClean="0"/>
              <a:t>为</a:t>
            </a:r>
            <a:r>
              <a:rPr kumimoji="1" lang="en-US" altLang="zh-CN" dirty="0" smtClean="0"/>
              <a:t>&gt;</a:t>
            </a:r>
            <a:r>
              <a:rPr kumimoji="1" lang="en-US" altLang="zh-CN" dirty="0" err="1" smtClean="0"/>
              <a:t>sqrt</a:t>
            </a:r>
            <a:r>
              <a:rPr kumimoji="1" lang="en-US" altLang="zh-CN" dirty="0" smtClean="0"/>
              <a:t>(n)</a:t>
            </a:r>
            <a:r>
              <a:rPr kumimoji="1" lang="zh-CN" altLang="en-US" dirty="0" smtClean="0"/>
              <a:t>的最小的质数，那么</a:t>
            </a:r>
            <a:endParaRPr kumimoji="1" lang="en-US" altLang="zh-CN" dirty="0"/>
          </a:p>
          <a:p>
            <a:pPr lvl="1"/>
            <a:r>
              <a:rPr kumimoji="1" lang="en-US" altLang="zh-CN" dirty="0" smtClean="0"/>
              <a:t>F(n)=</a:t>
            </a:r>
            <a:r>
              <a:rPr kumimoji="1" lang="en-US" altLang="zh-CN" dirty="0" err="1" smtClean="0"/>
              <a:t>dp</a:t>
            </a:r>
            <a:r>
              <a:rPr kumimoji="1" lang="en-US" altLang="zh-CN" dirty="0" smtClean="0"/>
              <a:t>[n][k]+k-1</a:t>
            </a:r>
          </a:p>
          <a:p>
            <a:r>
              <a:rPr kumimoji="1" lang="zh-CN" altLang="en-US" dirty="0" smtClean="0"/>
              <a:t>我们先分析一下哪些状态会被用到。</a:t>
            </a:r>
            <a:endParaRPr kumimoji="1" lang="en-US" altLang="zh-CN" dirty="0" smtClean="0"/>
          </a:p>
          <a:p>
            <a:pPr lvl="1"/>
            <a:r>
              <a:rPr kumimoji="1" lang="zh-CN" altLang="en-US" dirty="0" smtClean="0"/>
              <a:t>首先，前一维只会有形如</a:t>
            </a:r>
            <a:r>
              <a:rPr kumimoji="1" lang="en-US" altLang="zh-CN" dirty="0" smtClean="0"/>
              <a:t>n/</a:t>
            </a:r>
            <a:r>
              <a:rPr kumimoji="1" lang="en-US" altLang="zh-CN" dirty="0" err="1" smtClean="0"/>
              <a:t>i</a:t>
            </a:r>
            <a:r>
              <a:rPr kumimoji="1" lang="zh-CN" altLang="en-US" dirty="0" smtClean="0"/>
              <a:t>的形式。</a:t>
            </a:r>
            <a:endParaRPr kumimoji="1" lang="en-US" altLang="zh-CN" dirty="0" smtClean="0"/>
          </a:p>
          <a:p>
            <a:pPr lvl="1"/>
            <a:r>
              <a:rPr kumimoji="1" lang="zh-CN" altLang="en-US" dirty="0" smtClean="0"/>
              <a:t>并且，如果后一维都大于</a:t>
            </a:r>
            <a:r>
              <a:rPr kumimoji="1" lang="en-US" altLang="zh-CN" dirty="0" smtClean="0"/>
              <a:t>k</a:t>
            </a:r>
            <a:r>
              <a:rPr kumimoji="1" lang="zh-CN" altLang="en-US" dirty="0" smtClean="0"/>
              <a:t>的话，只用存一个就行了，因为有</a:t>
            </a:r>
            <a:r>
              <a:rPr kumimoji="1" lang="en-US" altLang="zh-CN" dirty="0" err="1" smtClean="0"/>
              <a:t>dp</a:t>
            </a:r>
            <a:r>
              <a:rPr kumimoji="1" lang="en-US" altLang="zh-CN" dirty="0" smtClean="0"/>
              <a:t>[n][k]+k=</a:t>
            </a:r>
            <a:r>
              <a:rPr kumimoji="1" lang="en-US" altLang="zh-CN" dirty="0" err="1" smtClean="0"/>
              <a:t>dp</a:t>
            </a:r>
            <a:r>
              <a:rPr kumimoji="1" lang="en-US" altLang="zh-CN" dirty="0" smtClean="0"/>
              <a:t>[n][k’]+k’</a:t>
            </a:r>
            <a:r>
              <a:rPr kumimoji="1" lang="zh-CN" altLang="en-US" dirty="0" smtClean="0"/>
              <a:t>。</a:t>
            </a:r>
            <a:endParaRPr kumimoji="1" lang="en-US" altLang="zh-CN" dirty="0" smtClean="0"/>
          </a:p>
          <a:p>
            <a:pPr lvl="1"/>
            <a:r>
              <a:rPr kumimoji="1" lang="zh-CN" altLang="en-US" dirty="0" smtClean="0"/>
              <a:t>也就是说，对于一个</a:t>
            </a:r>
            <a:r>
              <a:rPr kumimoji="1" lang="en-US" altLang="zh-CN" dirty="0" smtClean="0"/>
              <a:t>n/</a:t>
            </a:r>
            <a:r>
              <a:rPr kumimoji="1" lang="en-US" altLang="zh-CN" dirty="0" err="1" smtClean="0"/>
              <a:t>i</a:t>
            </a:r>
            <a:r>
              <a:rPr kumimoji="1" lang="zh-CN" altLang="en-US" dirty="0" smtClean="0"/>
              <a:t>，只会用到大约</a:t>
            </a:r>
            <a:r>
              <a:rPr kumimoji="1" lang="en-US" altLang="zh-CN" dirty="0" smtClean="0"/>
              <a:t>F(</a:t>
            </a:r>
            <a:r>
              <a:rPr kumimoji="1" lang="en-US" altLang="zh-CN" dirty="0" err="1" smtClean="0"/>
              <a:t>sqrt</a:t>
            </a:r>
            <a:r>
              <a:rPr kumimoji="1" lang="en-US" altLang="zh-CN" dirty="0" smtClean="0"/>
              <a:t>(n/</a:t>
            </a:r>
            <a:r>
              <a:rPr kumimoji="1" lang="en-US" altLang="zh-CN" dirty="0" err="1" smtClean="0"/>
              <a:t>i</a:t>
            </a:r>
            <a:r>
              <a:rPr kumimoji="1" lang="en-US" altLang="zh-CN" dirty="0" smtClean="0"/>
              <a:t>))</a:t>
            </a:r>
            <a:r>
              <a:rPr kumimoji="1" lang="zh-CN" altLang="en-US" dirty="0" smtClean="0"/>
              <a:t>个状态。</a:t>
            </a:r>
            <a:endParaRPr kumimoji="1" lang="en-US" altLang="zh-CN" dirty="0"/>
          </a:p>
        </p:txBody>
      </p:sp>
    </p:spTree>
    <p:extLst>
      <p:ext uri="{BB962C8B-B14F-4D97-AF65-F5344CB8AC3E}">
        <p14:creationId xmlns:p14="http://schemas.microsoft.com/office/powerpoint/2010/main" val="2723207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8" dur="500"/>
                                        <p:tgtEl>
                                          <p:spTgt spid="3">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1" dur="500"/>
                                        <p:tgtEl>
                                          <p:spTgt spid="3">
                                            <p:txEl>
                                              <p:pRg st="7" end="7"/>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4" dur="500"/>
                                        <p:tgtEl>
                                          <p:spTgt spid="3">
                                            <p:txEl>
                                              <p:pRg st="8" end="8"/>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从最基本的开始</a:t>
            </a:r>
            <a:endParaRPr kumimoji="1" lang="zh-CN" altLang="en-US" dirty="0"/>
          </a:p>
        </p:txBody>
      </p:sp>
      <p:sp>
        <p:nvSpPr>
          <p:cNvPr id="3" name="内容占位符 2"/>
          <p:cNvSpPr>
            <a:spLocks noGrp="1"/>
          </p:cNvSpPr>
          <p:nvPr>
            <p:ph idx="1"/>
          </p:nvPr>
        </p:nvSpPr>
        <p:spPr/>
        <p:txBody>
          <a:bodyPr/>
          <a:lstStyle/>
          <a:p>
            <a:r>
              <a:rPr kumimoji="1" lang="zh-CN" altLang="en-US" dirty="0" smtClean="0"/>
              <a:t>什么时候“能”用到</a:t>
            </a:r>
            <a:r>
              <a:rPr kumimoji="1" lang="en-US" altLang="zh-CN" dirty="0" err="1" smtClean="0"/>
              <a:t>dp</a:t>
            </a:r>
            <a:r>
              <a:rPr kumimoji="1" lang="zh-CN" altLang="en-US" dirty="0" smtClean="0"/>
              <a:t>？</a:t>
            </a:r>
            <a:endParaRPr kumimoji="1" lang="en-US" altLang="zh-CN" dirty="0" smtClean="0"/>
          </a:p>
          <a:p>
            <a:pPr lvl="1"/>
            <a:r>
              <a:rPr kumimoji="1" lang="zh-CN" altLang="en-US" dirty="0" smtClean="0"/>
              <a:t>最优子结构性质</a:t>
            </a:r>
            <a:endParaRPr kumimoji="1" lang="en-US" altLang="zh-CN" dirty="0" smtClean="0"/>
          </a:p>
          <a:p>
            <a:pPr lvl="2"/>
            <a:r>
              <a:rPr kumimoji="1" lang="zh-CN" altLang="en-US" dirty="0" smtClean="0"/>
              <a:t>在上一个例题中，从某个点出发</a:t>
            </a:r>
            <a:r>
              <a:rPr kumimoji="1" lang="en-US" altLang="zh-CN" dirty="0" smtClean="0"/>
              <a:t>%k </a:t>
            </a:r>
            <a:r>
              <a:rPr kumimoji="1" lang="zh-CN" altLang="en-US" dirty="0" smtClean="0"/>
              <a:t>的权值最大，并不代表着从</a:t>
            </a:r>
            <a:r>
              <a:rPr kumimoji="1" lang="en-US" altLang="zh-CN" dirty="0" smtClean="0"/>
              <a:t>1</a:t>
            </a:r>
            <a:r>
              <a:rPr kumimoji="1" lang="zh-CN" altLang="en-US" dirty="0" smtClean="0"/>
              <a:t>号点出发这样走，</a:t>
            </a:r>
            <a:r>
              <a:rPr kumimoji="1" lang="en-US" altLang="zh-CN" dirty="0" smtClean="0"/>
              <a:t>%k</a:t>
            </a:r>
            <a:r>
              <a:rPr kumimoji="1" lang="zh-CN" altLang="en-US" dirty="0" smtClean="0"/>
              <a:t>的权值最大。</a:t>
            </a:r>
            <a:endParaRPr kumimoji="1" lang="en-US" altLang="zh-CN" dirty="0" smtClean="0"/>
          </a:p>
          <a:p>
            <a:pPr lvl="2"/>
            <a:r>
              <a:rPr kumimoji="1" lang="zh-CN" altLang="en-US" dirty="0" smtClean="0"/>
              <a:t>换句话说，一个全局最优解，它的子问题不一定是由局部最优解组成的。这就不满足动态规划的使用条件。</a:t>
            </a:r>
            <a:endParaRPr kumimoji="1" lang="en-US" altLang="zh-CN" dirty="0" smtClean="0"/>
          </a:p>
          <a:p>
            <a:pPr lvl="2"/>
            <a:endParaRPr kumimoji="1" lang="en-US" altLang="zh-CN" dirty="0"/>
          </a:p>
          <a:p>
            <a:pPr lvl="2"/>
            <a:endParaRPr kumimoji="1" lang="en-US" altLang="zh-CN" dirty="0" smtClean="0"/>
          </a:p>
          <a:p>
            <a:pPr lvl="3"/>
            <a:endParaRPr kumimoji="1" lang="en-US" altLang="zh-CN" dirty="0" smtClean="0"/>
          </a:p>
          <a:p>
            <a:pPr lvl="2"/>
            <a:endParaRPr kumimoji="1" lang="zh-CN" altLang="en-US" dirty="0"/>
          </a:p>
        </p:txBody>
      </p:sp>
    </p:spTree>
    <p:extLst>
      <p:ext uri="{BB962C8B-B14F-4D97-AF65-F5344CB8AC3E}">
        <p14:creationId xmlns:p14="http://schemas.microsoft.com/office/powerpoint/2010/main" val="293799778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下面是算法流程：</a:t>
            </a:r>
            <a:endParaRPr kumimoji="1" lang="en-US" altLang="zh-CN" dirty="0" smtClean="0"/>
          </a:p>
          <a:p>
            <a:pPr lvl="1"/>
            <a:r>
              <a:rPr kumimoji="1" lang="zh-CN" altLang="zh-CN" dirty="0" smtClean="0"/>
              <a:t>1</a:t>
            </a:r>
            <a:r>
              <a:rPr kumimoji="1" lang="en-US" altLang="zh-CN" dirty="0" smtClean="0"/>
              <a:t>.</a:t>
            </a:r>
            <a:r>
              <a:rPr kumimoji="1" lang="zh-CN" altLang="en-US" dirty="0" smtClean="0"/>
              <a:t>选择一个</a:t>
            </a:r>
            <a:r>
              <a:rPr kumimoji="1" lang="en-US" altLang="zh-CN" dirty="0" smtClean="0"/>
              <a:t>K</a:t>
            </a:r>
            <a:r>
              <a:rPr kumimoji="1" lang="zh-CN" altLang="en-US" dirty="0" smtClean="0"/>
              <a:t>。</a:t>
            </a:r>
            <a:endParaRPr kumimoji="1" lang="en-US" altLang="zh-CN" dirty="0" smtClean="0"/>
          </a:p>
          <a:p>
            <a:pPr lvl="1"/>
            <a:r>
              <a:rPr kumimoji="1" lang="zh-CN" altLang="zh-CN" dirty="0" smtClean="0"/>
              <a:t>2</a:t>
            </a:r>
            <a:r>
              <a:rPr kumimoji="1" lang="en-US" altLang="zh-CN" dirty="0" smtClean="0"/>
              <a:t>.</a:t>
            </a:r>
            <a:r>
              <a:rPr kumimoji="1" lang="zh-CN" altLang="en-US" dirty="0" smtClean="0"/>
              <a:t>递归计算</a:t>
            </a:r>
            <a:r>
              <a:rPr kumimoji="1" lang="en-US" altLang="zh-CN" dirty="0" err="1" smtClean="0"/>
              <a:t>dp</a:t>
            </a:r>
            <a:r>
              <a:rPr kumimoji="1" lang="en-US" altLang="zh-CN" dirty="0" smtClean="0"/>
              <a:t>[n][k]</a:t>
            </a:r>
            <a:r>
              <a:rPr kumimoji="1" lang="zh-CN" altLang="en-US" dirty="0" smtClean="0"/>
              <a:t>。如果当前的</a:t>
            </a:r>
            <a:r>
              <a:rPr kumimoji="1" lang="en-US" altLang="zh-CN" dirty="0" smtClean="0"/>
              <a:t>n&lt;=K</a:t>
            </a:r>
            <a:r>
              <a:rPr kumimoji="1" lang="zh-CN" altLang="en-US" dirty="0" smtClean="0"/>
              <a:t>，那么记录下来“我要计算不超过</a:t>
            </a:r>
            <a:r>
              <a:rPr kumimoji="1" lang="en-US" altLang="zh-CN" dirty="0" smtClean="0"/>
              <a:t>n</a:t>
            </a:r>
            <a:r>
              <a:rPr kumimoji="1" lang="zh-CN" altLang="en-US" dirty="0" smtClean="0"/>
              <a:t>的数当中，质因子至少为</a:t>
            </a:r>
            <a:r>
              <a:rPr kumimoji="1" lang="en-US" altLang="zh-CN" dirty="0" err="1" smtClean="0"/>
              <a:t>Pk</a:t>
            </a:r>
            <a:r>
              <a:rPr kumimoji="1" lang="zh-CN" altLang="en-US" dirty="0" smtClean="0"/>
              <a:t>的数的个数”这样一个询问，然后返回。</a:t>
            </a:r>
            <a:endParaRPr kumimoji="1" lang="en-US" altLang="zh-CN" dirty="0" smtClean="0"/>
          </a:p>
          <a:p>
            <a:pPr lvl="1"/>
            <a:r>
              <a:rPr kumimoji="1" lang="zh-CN" altLang="zh-CN" dirty="0" smtClean="0"/>
              <a:t>3</a:t>
            </a:r>
            <a:r>
              <a:rPr kumimoji="1" lang="en-US" altLang="zh-CN" dirty="0" smtClean="0"/>
              <a:t>.</a:t>
            </a:r>
            <a:r>
              <a:rPr kumimoji="1" lang="zh-CN" altLang="en-US" dirty="0" smtClean="0"/>
              <a:t>对于所有的询问，我们预处理出</a:t>
            </a:r>
            <a:r>
              <a:rPr kumimoji="1" lang="en-US" altLang="zh-CN" dirty="0" smtClean="0"/>
              <a:t>&lt;=K</a:t>
            </a:r>
            <a:r>
              <a:rPr kumimoji="1" lang="zh-CN" altLang="en-US" dirty="0" smtClean="0"/>
              <a:t>的数的最小质因子，然后离线回答所有询问。（比如说，把从</a:t>
            </a:r>
            <a:r>
              <a:rPr kumimoji="1" lang="en-US" altLang="zh-CN" dirty="0" smtClean="0"/>
              <a:t>1</a:t>
            </a:r>
            <a:r>
              <a:rPr kumimoji="1" lang="zh-CN" altLang="en-US" dirty="0" smtClean="0"/>
              <a:t>到</a:t>
            </a:r>
            <a:r>
              <a:rPr kumimoji="1" lang="en-US" altLang="zh-CN" dirty="0" smtClean="0"/>
              <a:t>K</a:t>
            </a:r>
            <a:r>
              <a:rPr kumimoji="1" lang="zh-CN" altLang="en-US" dirty="0" smtClean="0"/>
              <a:t>的数依次加入一棵线段树，然后在适当的时候统计答案）。</a:t>
            </a:r>
            <a:endParaRPr kumimoji="1" lang="en-US" altLang="zh-CN" dirty="0" smtClean="0"/>
          </a:p>
          <a:p>
            <a:pPr lvl="1"/>
            <a:r>
              <a:rPr kumimoji="1" lang="zh-CN" altLang="zh-CN" dirty="0" smtClean="0"/>
              <a:t>4</a:t>
            </a:r>
            <a:r>
              <a:rPr kumimoji="1" lang="en-US" altLang="zh-CN" dirty="0" smtClean="0"/>
              <a:t>.</a:t>
            </a:r>
            <a:r>
              <a:rPr kumimoji="1" lang="zh-CN" altLang="en-US" dirty="0" smtClean="0"/>
              <a:t>再次递归计算</a:t>
            </a:r>
            <a:r>
              <a:rPr kumimoji="1" lang="en-US" altLang="zh-CN" dirty="0" err="1" smtClean="0"/>
              <a:t>dp</a:t>
            </a:r>
            <a:r>
              <a:rPr kumimoji="1" lang="en-US" altLang="zh-CN" dirty="0" smtClean="0"/>
              <a:t>[n][k]</a:t>
            </a:r>
            <a:r>
              <a:rPr kumimoji="1" lang="zh-CN" altLang="en-US" dirty="0" smtClean="0"/>
              <a:t>，如果当前的</a:t>
            </a:r>
            <a:r>
              <a:rPr kumimoji="1" lang="en-US" altLang="zh-CN" dirty="0" smtClean="0"/>
              <a:t>n&lt;=K</a:t>
            </a:r>
            <a:r>
              <a:rPr kumimoji="1" lang="zh-CN" altLang="en-US" dirty="0" smtClean="0"/>
              <a:t>，那么直接返回对应的（在</a:t>
            </a:r>
            <a:r>
              <a:rPr kumimoji="1" lang="en-US" altLang="zh-CN" dirty="0" smtClean="0"/>
              <a:t>3</a:t>
            </a:r>
            <a:r>
              <a:rPr kumimoji="1" lang="zh-CN" altLang="en-US" dirty="0" smtClean="0"/>
              <a:t>中求出的）答案。</a:t>
            </a:r>
            <a:endParaRPr kumimoji="1" lang="zh-CN" altLang="en-US" dirty="0"/>
          </a:p>
        </p:txBody>
      </p:sp>
    </p:spTree>
    <p:extLst>
      <p:ext uri="{BB962C8B-B14F-4D97-AF65-F5344CB8AC3E}">
        <p14:creationId xmlns:p14="http://schemas.microsoft.com/office/powerpoint/2010/main" val="154978597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接下来是调参阶段。</a:t>
            </a:r>
          </a:p>
          <a:p>
            <a:r>
              <a:rPr kumimoji="1" lang="zh-CN" altLang="en-US" dirty="0" smtClean="0"/>
              <a:t>可以证明，询问的总数</a:t>
            </a:r>
            <a:r>
              <a:rPr kumimoji="1" lang="en-US" altLang="zh-CN" dirty="0" smtClean="0"/>
              <a:t>Q</a:t>
            </a:r>
            <a:r>
              <a:rPr kumimoji="1" lang="zh-CN" altLang="en-US" dirty="0" smtClean="0"/>
              <a:t>不超过</a:t>
            </a:r>
            <a:r>
              <a:rPr kumimoji="1" lang="en-US" altLang="zh-CN" dirty="0" smtClean="0"/>
              <a:t>O(n/(</a:t>
            </a:r>
            <a:r>
              <a:rPr kumimoji="1" lang="en-US" altLang="zh-CN" dirty="0" err="1" smtClean="0"/>
              <a:t>sqrt</a:t>
            </a:r>
            <a:r>
              <a:rPr kumimoji="1" lang="en-US" altLang="zh-CN" dirty="0" smtClean="0"/>
              <a:t>(k)*log(n))</a:t>
            </a:r>
            <a:r>
              <a:rPr kumimoji="1" lang="zh-CN" altLang="en-US" dirty="0" smtClean="0"/>
              <a:t>，而处理询问的复杂度为</a:t>
            </a:r>
            <a:r>
              <a:rPr kumimoji="1" lang="en-US" altLang="zh-CN" dirty="0" smtClean="0"/>
              <a:t>O((K+Q)log(K+Q))</a:t>
            </a:r>
            <a:r>
              <a:rPr kumimoji="1" lang="zh-CN" altLang="en-US" dirty="0" smtClean="0"/>
              <a:t>。</a:t>
            </a:r>
            <a:endParaRPr kumimoji="1" lang="en-US" altLang="zh-CN" dirty="0" smtClean="0"/>
          </a:p>
          <a:p>
            <a:r>
              <a:rPr kumimoji="1" lang="zh-CN" altLang="en-US" dirty="0" smtClean="0"/>
              <a:t>可以发现，当</a:t>
            </a:r>
            <a:r>
              <a:rPr kumimoji="1" lang="en-US" altLang="zh-CN" dirty="0" smtClean="0"/>
              <a:t>K</a:t>
            </a:r>
            <a:r>
              <a:rPr kumimoji="1" lang="zh-CN" altLang="en-US" dirty="0" smtClean="0"/>
              <a:t>取</a:t>
            </a:r>
            <a:r>
              <a:rPr kumimoji="1" lang="en-US" altLang="zh-CN" dirty="0" smtClean="0"/>
              <a:t>(n/log(n))^(2/3)</a:t>
            </a:r>
            <a:r>
              <a:rPr kumimoji="1" lang="zh-CN" altLang="en-US" dirty="0" smtClean="0"/>
              <a:t>时，可以得到最优的复杂度</a:t>
            </a:r>
            <a:r>
              <a:rPr kumimoji="1" lang="en-US" altLang="zh-CN" dirty="0" smtClean="0"/>
              <a:t>[n^(2/3)]*[log(n)^(1/3)]</a:t>
            </a:r>
            <a:r>
              <a:rPr kumimoji="1" lang="zh-CN" altLang="en-US" dirty="0" smtClean="0"/>
              <a:t>。</a:t>
            </a:r>
            <a:endParaRPr kumimoji="1" lang="en-US" altLang="zh-CN" dirty="0" smtClean="0"/>
          </a:p>
        </p:txBody>
      </p:sp>
    </p:spTree>
    <p:extLst>
      <p:ext uri="{BB962C8B-B14F-4D97-AF65-F5344CB8AC3E}">
        <p14:creationId xmlns:p14="http://schemas.microsoft.com/office/powerpoint/2010/main" val="183477348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dp</a:t>
            </a:r>
            <a:r>
              <a:rPr kumimoji="1" lang="zh-CN" altLang="en-US" dirty="0" smtClean="0"/>
              <a:t>与贪心</a:t>
            </a:r>
            <a:endParaRPr kumimoji="1" lang="zh-CN" altLang="en-US" dirty="0"/>
          </a:p>
        </p:txBody>
      </p:sp>
      <p:sp>
        <p:nvSpPr>
          <p:cNvPr id="3" name="内容占位符 2"/>
          <p:cNvSpPr>
            <a:spLocks noGrp="1"/>
          </p:cNvSpPr>
          <p:nvPr>
            <p:ph idx="1"/>
          </p:nvPr>
        </p:nvSpPr>
        <p:spPr/>
        <p:txBody>
          <a:bodyPr/>
          <a:lstStyle/>
          <a:p>
            <a:r>
              <a:rPr kumimoji="1" lang="zh-CN" altLang="en-US" dirty="0" smtClean="0"/>
              <a:t>从本质上来说，贪心就是一种特殊的</a:t>
            </a:r>
            <a:r>
              <a:rPr kumimoji="1" lang="en-US" altLang="zh-CN" dirty="0" err="1" smtClean="0"/>
              <a:t>dp</a:t>
            </a:r>
            <a:r>
              <a:rPr kumimoji="1" lang="zh-CN" altLang="en-US" dirty="0" smtClean="0"/>
              <a:t>，只不过少了“决策”的过程。</a:t>
            </a:r>
            <a:endParaRPr kumimoji="1" lang="en-US" altLang="zh-CN" dirty="0" smtClean="0"/>
          </a:p>
          <a:p>
            <a:r>
              <a:rPr kumimoji="1" lang="zh-CN" altLang="en-US" dirty="0" smtClean="0"/>
              <a:t>换句话说，贪心是一种最优决策已经固定了的</a:t>
            </a:r>
            <a:r>
              <a:rPr kumimoji="1" lang="en-US" altLang="zh-CN" dirty="0" err="1" smtClean="0"/>
              <a:t>dp</a:t>
            </a:r>
            <a:r>
              <a:rPr kumimoji="1" lang="zh-CN" altLang="en-US" dirty="0" smtClean="0"/>
              <a:t>。利用了这种特殊性，可以得到比</a:t>
            </a:r>
            <a:r>
              <a:rPr kumimoji="1" lang="en-US" altLang="zh-CN" dirty="0" err="1" smtClean="0"/>
              <a:t>dp</a:t>
            </a:r>
            <a:r>
              <a:rPr kumimoji="1" lang="zh-CN" altLang="en-US" dirty="0" smtClean="0"/>
              <a:t>更快的解法。</a:t>
            </a:r>
            <a:endParaRPr kumimoji="1" lang="en-US" altLang="zh-CN" dirty="0" smtClean="0"/>
          </a:p>
          <a:p>
            <a:r>
              <a:rPr kumimoji="1" lang="zh-CN" altLang="en-US" dirty="0" smtClean="0"/>
              <a:t>因此，</a:t>
            </a:r>
            <a:r>
              <a:rPr kumimoji="1" lang="en-US" altLang="zh-CN" dirty="0" err="1" smtClean="0"/>
              <a:t>dp</a:t>
            </a:r>
            <a:r>
              <a:rPr kumimoji="1" lang="zh-CN" altLang="en-US" dirty="0" smtClean="0"/>
              <a:t>与贪心有异曲同工之妙，原则上贪心的题目都可以用</a:t>
            </a:r>
            <a:r>
              <a:rPr kumimoji="1" lang="en-US" altLang="zh-CN" dirty="0" err="1" smtClean="0"/>
              <a:t>dp</a:t>
            </a:r>
            <a:r>
              <a:rPr kumimoji="1" lang="zh-CN" altLang="en-US" dirty="0" smtClean="0"/>
              <a:t>解决（虽然复杂度可能高一些）。</a:t>
            </a:r>
            <a:endParaRPr kumimoji="1" lang="en-US" altLang="zh-CN" dirty="0" smtClean="0"/>
          </a:p>
          <a:p>
            <a:r>
              <a:rPr kumimoji="1" lang="zh-CN" altLang="en-US" dirty="0" smtClean="0"/>
              <a:t>另外，很多</a:t>
            </a:r>
            <a:r>
              <a:rPr kumimoji="1" lang="en-US" altLang="zh-CN" dirty="0" err="1" smtClean="0"/>
              <a:t>dp</a:t>
            </a:r>
            <a:r>
              <a:rPr kumimoji="1" lang="zh-CN" altLang="en-US" dirty="0" smtClean="0"/>
              <a:t>都要用到一些贪心的性质。</a:t>
            </a:r>
            <a:endParaRPr kumimoji="1" lang="en-US" altLang="zh-CN" dirty="0" smtClean="0"/>
          </a:p>
        </p:txBody>
      </p:sp>
    </p:spTree>
    <p:extLst>
      <p:ext uri="{BB962C8B-B14F-4D97-AF65-F5344CB8AC3E}">
        <p14:creationId xmlns:p14="http://schemas.microsoft.com/office/powerpoint/2010/main" val="325436953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smtClean="0"/>
              <a:t>CF 575F</a:t>
            </a:r>
            <a:endParaRPr kumimoji="1" lang="zh-CN" altLang="en-US" dirty="0"/>
          </a:p>
        </p:txBody>
      </p:sp>
      <p:sp>
        <p:nvSpPr>
          <p:cNvPr id="3" name="内容占位符 2"/>
          <p:cNvSpPr>
            <a:spLocks noGrp="1"/>
          </p:cNvSpPr>
          <p:nvPr>
            <p:ph idx="1"/>
          </p:nvPr>
        </p:nvSpPr>
        <p:spPr/>
        <p:txBody>
          <a:bodyPr/>
          <a:lstStyle/>
          <a:p>
            <a:r>
              <a:rPr kumimoji="1" lang="zh-CN" altLang="en-US" dirty="0" smtClean="0"/>
              <a:t>数轴上有一排（</a:t>
            </a:r>
            <a:r>
              <a:rPr kumimoji="1" lang="en-US" altLang="zh-CN" dirty="0" smtClean="0"/>
              <a:t>n</a:t>
            </a:r>
            <a:r>
              <a:rPr kumimoji="1" lang="zh-CN" altLang="en-US" dirty="0" smtClean="0"/>
              <a:t>个</a:t>
            </a:r>
            <a:r>
              <a:rPr kumimoji="1" lang="zh-CN" altLang="zh-CN" dirty="0" smtClean="0"/>
              <a:t>）</a:t>
            </a:r>
            <a:r>
              <a:rPr kumimoji="1" lang="zh-CN" altLang="en-US" dirty="0" smtClean="0"/>
              <a:t>灯，相邻的灯之间间隔为</a:t>
            </a:r>
            <a:r>
              <a:rPr kumimoji="1" lang="en-US" altLang="zh-CN" dirty="0" smtClean="0"/>
              <a:t>1</a:t>
            </a:r>
            <a:r>
              <a:rPr kumimoji="1" lang="zh-CN" altLang="en-US" dirty="0" smtClean="0"/>
              <a:t>。一开始你在一个初始位置，游戏共进行</a:t>
            </a:r>
            <a:r>
              <a:rPr kumimoji="1" lang="en-US" altLang="zh-CN" dirty="0" smtClean="0"/>
              <a:t>m</a:t>
            </a:r>
            <a:r>
              <a:rPr kumimoji="1" lang="zh-CN" altLang="en-US" dirty="0" smtClean="0"/>
              <a:t>轮，在每一轮开始之前，你可以选择花费</a:t>
            </a:r>
            <a:r>
              <a:rPr kumimoji="1" lang="en-US" altLang="zh-CN" dirty="0" smtClean="0"/>
              <a:t>|x-y|</a:t>
            </a:r>
            <a:r>
              <a:rPr kumimoji="1" lang="zh-CN" altLang="en-US" dirty="0" smtClean="0"/>
              <a:t>的代价从当前的</a:t>
            </a:r>
            <a:r>
              <a:rPr kumimoji="1" lang="en-US" altLang="zh-CN" dirty="0" smtClean="0"/>
              <a:t>x</a:t>
            </a:r>
            <a:r>
              <a:rPr kumimoji="1" lang="zh-CN" altLang="en-US" dirty="0" smtClean="0"/>
              <a:t>位置移动到</a:t>
            </a:r>
            <a:r>
              <a:rPr kumimoji="1" lang="en-US" altLang="zh-CN" dirty="0" smtClean="0"/>
              <a:t>y</a:t>
            </a:r>
            <a:r>
              <a:rPr kumimoji="1" lang="zh-CN" altLang="en-US" dirty="0" smtClean="0"/>
              <a:t>位置，每一轮游戏，区间</a:t>
            </a:r>
            <a:r>
              <a:rPr kumimoji="1" lang="en-US" altLang="zh-CN" dirty="0" smtClean="0"/>
              <a:t>[</a:t>
            </a:r>
            <a:r>
              <a:rPr kumimoji="1" lang="en-US" altLang="zh-CN" dirty="0" err="1" smtClean="0"/>
              <a:t>Li,Ri</a:t>
            </a:r>
            <a:r>
              <a:rPr kumimoji="1" lang="en-US" altLang="zh-CN" dirty="0" smtClean="0"/>
              <a:t>]</a:t>
            </a:r>
            <a:r>
              <a:rPr kumimoji="1" lang="zh-CN" altLang="en-US" dirty="0" smtClean="0"/>
              <a:t>的灯会亮起，你会付出</a:t>
            </a:r>
            <a:r>
              <a:rPr kumimoji="1" lang="en-US" altLang="zh-CN" dirty="0" smtClean="0"/>
              <a:t>min(</a:t>
            </a:r>
            <a:r>
              <a:rPr kumimoji="1" lang="en-US" altLang="zh-CN" dirty="0" err="1" smtClean="0"/>
              <a:t>dist</a:t>
            </a:r>
            <a:r>
              <a:rPr kumimoji="1" lang="en-US" altLang="zh-CN" dirty="0" smtClean="0"/>
              <a:t>(</a:t>
            </a:r>
            <a:r>
              <a:rPr kumimoji="1" lang="en-US" altLang="zh-CN" dirty="0" err="1" smtClean="0"/>
              <a:t>x,Pi</a:t>
            </a:r>
            <a:r>
              <a:rPr kumimoji="1" lang="en-US" altLang="zh-CN" dirty="0" smtClean="0"/>
              <a:t>))</a:t>
            </a:r>
            <a:r>
              <a:rPr kumimoji="1" lang="zh-CN" altLang="en-US" dirty="0" smtClean="0"/>
              <a:t>的代价，其中</a:t>
            </a:r>
            <a:r>
              <a:rPr kumimoji="1" lang="en-US" altLang="zh-CN" dirty="0" smtClean="0"/>
              <a:t>Pi</a:t>
            </a:r>
            <a:r>
              <a:rPr kumimoji="1" lang="zh-CN" altLang="en-US" dirty="0" smtClean="0"/>
              <a:t>为某个亮着的灯的位置。这一轮结束后，所有的灯泡再次熄灭。求整个过程的最小代价。</a:t>
            </a:r>
            <a:endParaRPr kumimoji="1" lang="en-US" altLang="zh-CN" dirty="0" smtClean="0"/>
          </a:p>
          <a:p>
            <a:r>
              <a:rPr kumimoji="1" lang="en-US" altLang="zh-CN" dirty="0"/>
              <a:t> </a:t>
            </a:r>
            <a:r>
              <a:rPr kumimoji="1" lang="en-US" altLang="zh-CN" dirty="0" smtClean="0"/>
              <a:t>m&lt;=5000</a:t>
            </a:r>
            <a:r>
              <a:rPr kumimoji="1" lang="zh-CN" altLang="en-US" dirty="0" smtClean="0"/>
              <a:t>，其他</a:t>
            </a:r>
            <a:r>
              <a:rPr kumimoji="1" lang="en-US" altLang="zh-CN" dirty="0" smtClean="0"/>
              <a:t>&lt;=1e9</a:t>
            </a:r>
            <a:endParaRPr kumimoji="1" lang="zh-CN" altLang="en-US" dirty="0"/>
          </a:p>
        </p:txBody>
      </p:sp>
    </p:spTree>
    <p:extLst>
      <p:ext uri="{BB962C8B-B14F-4D97-AF65-F5344CB8AC3E}">
        <p14:creationId xmlns:p14="http://schemas.microsoft.com/office/powerpoint/2010/main" val="417659243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4999"/>
            <a:ext cx="8001000" cy="4605421"/>
          </a:xfrm>
        </p:spPr>
        <p:txBody>
          <a:bodyPr>
            <a:normAutofit/>
          </a:bodyPr>
          <a:lstStyle/>
          <a:p>
            <a:r>
              <a:rPr kumimoji="1" lang="zh-CN" altLang="en-US" dirty="0" smtClean="0"/>
              <a:t>首先想办法减少无用的状态数。显然，只有开始点与</a:t>
            </a:r>
            <a:r>
              <a:rPr kumimoji="1" lang="en-US" altLang="zh-CN" dirty="0" smtClean="0"/>
              <a:t>m</a:t>
            </a:r>
            <a:r>
              <a:rPr kumimoji="1" lang="zh-CN" altLang="en-US" dirty="0" smtClean="0"/>
              <a:t>个区间的端点是有意义的。</a:t>
            </a:r>
            <a:endParaRPr kumimoji="1" lang="en-US" altLang="zh-CN" dirty="0" smtClean="0"/>
          </a:p>
          <a:p>
            <a:r>
              <a:rPr kumimoji="1" lang="zh-CN" altLang="en-US" dirty="0" smtClean="0"/>
              <a:t>另外这道题还有一个很好的性质：如果你在当前的区间之外，那么无论你走到当前点与区间端点之间的哪个位置，在这一步的花费都是相同的。并且如果走到了端点，就不必移动了，可以等到下一步再说。</a:t>
            </a:r>
            <a:endParaRPr kumimoji="1" lang="en-US" altLang="zh-CN" dirty="0" smtClean="0"/>
          </a:p>
          <a:p>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表示考虑到第</a:t>
            </a:r>
            <a:r>
              <a:rPr kumimoji="1" lang="en-US" altLang="zh-CN" dirty="0" err="1" smtClean="0"/>
              <a:t>i</a:t>
            </a:r>
            <a:r>
              <a:rPr kumimoji="1" lang="zh-CN" altLang="en-US" dirty="0" smtClean="0"/>
              <a:t>段，当前在第</a:t>
            </a:r>
            <a:r>
              <a:rPr kumimoji="1" lang="en-US" altLang="zh-CN" dirty="0" smtClean="0"/>
              <a:t>j</a:t>
            </a:r>
            <a:r>
              <a:rPr kumimoji="1" lang="zh-CN" altLang="en-US" dirty="0" smtClean="0"/>
              <a:t>个点的最小花费。</a:t>
            </a:r>
            <a:endParaRPr kumimoji="1" lang="en-US" altLang="zh-CN" dirty="0" smtClean="0"/>
          </a:p>
          <a:p>
            <a:r>
              <a:rPr kumimoji="1" lang="zh-CN" altLang="en-US" dirty="0" smtClean="0"/>
              <a:t>先假设在原地不懂算出花费，然后从</a:t>
            </a:r>
            <a:r>
              <a:rPr kumimoji="1" lang="en-US" altLang="zh-CN" dirty="0" smtClean="0"/>
              <a:t>0</a:t>
            </a:r>
            <a:r>
              <a:rPr kumimoji="1" lang="zh-CN" altLang="en-US" dirty="0" smtClean="0"/>
              <a:t>到左端点、从</a:t>
            </a:r>
            <a:r>
              <a:rPr kumimoji="1" lang="en-US" altLang="zh-CN" dirty="0" smtClean="0"/>
              <a:t>n</a:t>
            </a:r>
            <a:r>
              <a:rPr kumimoji="1" lang="zh-CN" altLang="en-US" dirty="0" smtClean="0"/>
              <a:t>到右端点更新一遍（因为这些位置都可以互相到达）。代码非常简洁</a:t>
            </a:r>
            <a:r>
              <a:rPr kumimoji="1" lang="en-US" altLang="zh-CN" dirty="0" smtClean="0"/>
              <a:t>(12862376,tourist)</a:t>
            </a:r>
            <a:r>
              <a:rPr kumimoji="1" lang="zh-CN" altLang="en-US" dirty="0" smtClean="0"/>
              <a:t>。</a:t>
            </a:r>
            <a:endParaRPr kumimoji="1" lang="zh-CN" altLang="en-US" dirty="0"/>
          </a:p>
        </p:txBody>
      </p:sp>
    </p:spTree>
    <p:extLst>
      <p:ext uri="{BB962C8B-B14F-4D97-AF65-F5344CB8AC3E}">
        <p14:creationId xmlns:p14="http://schemas.microsoft.com/office/powerpoint/2010/main" val="3997445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smtClean="0"/>
              <a:t>CF 637D</a:t>
            </a:r>
            <a:endParaRPr kumimoji="1" lang="zh-CN" altLang="en-US" dirty="0"/>
          </a:p>
        </p:txBody>
      </p:sp>
      <p:sp>
        <p:nvSpPr>
          <p:cNvPr id="3" name="内容占位符 2"/>
          <p:cNvSpPr>
            <a:spLocks noGrp="1"/>
          </p:cNvSpPr>
          <p:nvPr>
            <p:ph idx="1"/>
          </p:nvPr>
        </p:nvSpPr>
        <p:spPr/>
        <p:txBody>
          <a:bodyPr/>
          <a:lstStyle/>
          <a:p>
            <a:r>
              <a:rPr kumimoji="1" lang="zh-CN" altLang="en-US" dirty="0" smtClean="0"/>
              <a:t>一场跑步比赛在一条数轴上进行，从原点开始向右奔跑。赛程的长度为</a:t>
            </a:r>
            <a:r>
              <a:rPr kumimoji="1" lang="en-US" altLang="zh-CN" dirty="0" smtClean="0"/>
              <a:t>m</a:t>
            </a:r>
            <a:r>
              <a:rPr kumimoji="1" lang="zh-CN" altLang="en-US" dirty="0" smtClean="0"/>
              <a:t>，其中有</a:t>
            </a:r>
            <a:r>
              <a:rPr kumimoji="1" lang="en-US" altLang="zh-CN" dirty="0" smtClean="0"/>
              <a:t>n</a:t>
            </a:r>
            <a:r>
              <a:rPr kumimoji="1" lang="zh-CN" altLang="en-US" dirty="0" smtClean="0"/>
              <a:t>个位置不同障碍，分布在</a:t>
            </a:r>
            <a:r>
              <a:rPr kumimoji="1" lang="en-US" altLang="zh-CN" dirty="0" smtClean="0"/>
              <a:t>x1,x2…</a:t>
            </a:r>
            <a:r>
              <a:rPr kumimoji="1" lang="en-US" altLang="zh-CN" dirty="0" err="1" smtClean="0"/>
              <a:t>xn</a:t>
            </a:r>
            <a:r>
              <a:rPr kumimoji="1" lang="zh-CN" altLang="en-US" dirty="0" smtClean="0"/>
              <a:t>处。运动员在连续跑步至少</a:t>
            </a:r>
            <a:r>
              <a:rPr kumimoji="1" lang="en-US" altLang="zh-CN" dirty="0" smtClean="0"/>
              <a:t>s</a:t>
            </a:r>
            <a:r>
              <a:rPr kumimoji="1" lang="zh-CN" altLang="en-US" dirty="0" smtClean="0"/>
              <a:t>个单位（并且不碰到障碍）以后可以跳起越过障碍，但跳跃距离不能超过</a:t>
            </a:r>
            <a:r>
              <a:rPr kumimoji="1" lang="en-US" altLang="zh-CN" dirty="0" smtClean="0"/>
              <a:t>d</a:t>
            </a:r>
            <a:r>
              <a:rPr kumimoji="1" lang="zh-CN" altLang="en-US" dirty="0" smtClean="0"/>
              <a:t>个单位。求一种可以完成比赛的移动序列。</a:t>
            </a:r>
            <a:endParaRPr kumimoji="1" lang="en-US" altLang="zh-CN" dirty="0" smtClean="0"/>
          </a:p>
          <a:p>
            <a:r>
              <a:rPr kumimoji="1" lang="en-US" altLang="zh-CN" dirty="0" smtClean="0"/>
              <a:t>n&lt;=200000</a:t>
            </a:r>
          </a:p>
          <a:p>
            <a:r>
              <a:rPr kumimoji="1" lang="en-US" altLang="zh-CN" dirty="0" err="1" smtClean="0"/>
              <a:t>m,s,d,xi</a:t>
            </a:r>
            <a:r>
              <a:rPr kumimoji="1" lang="en-US" altLang="zh-CN" dirty="0" smtClean="0"/>
              <a:t>&lt;=1e9</a:t>
            </a:r>
            <a:endParaRPr kumimoji="1" lang="zh-CN" altLang="en-US" dirty="0"/>
          </a:p>
        </p:txBody>
      </p:sp>
    </p:spTree>
    <p:extLst>
      <p:ext uri="{BB962C8B-B14F-4D97-AF65-F5344CB8AC3E}">
        <p14:creationId xmlns:p14="http://schemas.microsoft.com/office/powerpoint/2010/main" val="336870867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en-US" altLang="zh-CN" dirty="0" err="1" smtClean="0"/>
              <a:t>dp</a:t>
            </a:r>
            <a:r>
              <a:rPr kumimoji="1" lang="en-US" altLang="zh-CN" dirty="0" smtClean="0"/>
              <a:t>[</a:t>
            </a:r>
            <a:r>
              <a:rPr kumimoji="1" lang="en-US" altLang="zh-CN" dirty="0" err="1" smtClean="0"/>
              <a:t>i</a:t>
            </a:r>
            <a:r>
              <a:rPr kumimoji="1" lang="en-US" altLang="zh-CN" dirty="0" smtClean="0"/>
              <a:t>]</a:t>
            </a:r>
            <a:r>
              <a:rPr kumimoji="1" lang="zh-CN" altLang="en-US" dirty="0" smtClean="0"/>
              <a:t>表示能否到达第</a:t>
            </a:r>
            <a:r>
              <a:rPr kumimoji="1" lang="en-US" altLang="zh-CN" dirty="0" err="1" smtClean="0"/>
              <a:t>i</a:t>
            </a:r>
            <a:r>
              <a:rPr kumimoji="1" lang="zh-CN" altLang="en-US" dirty="0" smtClean="0"/>
              <a:t>个障碍之前的位置。注意到最优的方案肯定是跳到恰好第</a:t>
            </a:r>
            <a:r>
              <a:rPr kumimoji="1" lang="en-US" altLang="zh-CN" dirty="0" smtClean="0"/>
              <a:t>i-1</a:t>
            </a:r>
            <a:r>
              <a:rPr kumimoji="1" lang="zh-CN" altLang="en-US" dirty="0" smtClean="0"/>
              <a:t>个障碍的右边，然后跑近第</a:t>
            </a:r>
            <a:r>
              <a:rPr kumimoji="1" lang="en-US" altLang="zh-CN" dirty="0" err="1" smtClean="0"/>
              <a:t>i</a:t>
            </a:r>
            <a:r>
              <a:rPr kumimoji="1" lang="zh-CN" altLang="en-US" dirty="0" smtClean="0"/>
              <a:t>个障碍，再跳跃，因此我们可以知道这次跑步的距离。</a:t>
            </a:r>
            <a:endParaRPr kumimoji="1" lang="en-US" altLang="zh-CN" dirty="0" smtClean="0"/>
          </a:p>
          <a:p>
            <a:r>
              <a:rPr kumimoji="1" lang="zh-CN" altLang="en-US" dirty="0" smtClean="0"/>
              <a:t>然后我们可以跳到右边的一些障碍。用数据结构优化</a:t>
            </a:r>
            <a:r>
              <a:rPr kumimoji="1" lang="en-US" altLang="zh-CN" dirty="0" err="1" smtClean="0"/>
              <a:t>dp</a:t>
            </a:r>
            <a:r>
              <a:rPr kumimoji="1" lang="zh-CN" altLang="en-US" dirty="0" smtClean="0"/>
              <a:t>转移？</a:t>
            </a:r>
            <a:endParaRPr kumimoji="1" lang="en-US" altLang="zh-CN" dirty="0" smtClean="0"/>
          </a:p>
          <a:p>
            <a:r>
              <a:rPr kumimoji="1" lang="zh-CN" altLang="en-US" dirty="0" smtClean="0"/>
              <a:t>事实上可以贪心。</a:t>
            </a:r>
            <a:endParaRPr kumimoji="1" lang="en-US" altLang="zh-CN" dirty="0" smtClean="0"/>
          </a:p>
          <a:p>
            <a:r>
              <a:rPr kumimoji="1" lang="zh-CN" altLang="en-US" dirty="0" smtClean="0"/>
              <a:t>每次跳到能跳的最右边障碍？</a:t>
            </a:r>
            <a:endParaRPr kumimoji="1" lang="en-US" altLang="zh-CN" dirty="0" smtClean="0"/>
          </a:p>
          <a:p>
            <a:r>
              <a:rPr kumimoji="1" lang="zh-CN" altLang="en-US" dirty="0" smtClean="0"/>
              <a:t>每次跳到下一个能“再次起跳”的障碍位置即可。</a:t>
            </a:r>
            <a:endParaRPr kumimoji="1" lang="zh-CN" altLang="en-US" dirty="0"/>
          </a:p>
        </p:txBody>
      </p:sp>
    </p:spTree>
    <p:extLst>
      <p:ext uri="{BB962C8B-B14F-4D97-AF65-F5344CB8AC3E}">
        <p14:creationId xmlns:p14="http://schemas.microsoft.com/office/powerpoint/2010/main" val="3398926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r>
              <a:rPr kumimoji="1" lang="en-US" altLang="zh-CN" dirty="0" smtClean="0"/>
              <a:t/>
            </a:r>
            <a:br>
              <a:rPr kumimoji="1" lang="en-US" altLang="zh-CN" dirty="0" smtClean="0"/>
            </a:br>
            <a:r>
              <a:rPr kumimoji="1" lang="en-US" altLang="zh-CN" sz="2000" dirty="0" smtClean="0"/>
              <a:t>CF 645E</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现在有一个</a:t>
            </a:r>
            <a:r>
              <a:rPr kumimoji="1" lang="en-US" altLang="zh-CN" dirty="0" err="1" smtClean="0"/>
              <a:t>n+m</a:t>
            </a:r>
            <a:r>
              <a:rPr kumimoji="1" lang="zh-CN" altLang="en-US" dirty="0" smtClean="0"/>
              <a:t>位的字符串（仅由前</a:t>
            </a:r>
            <a:r>
              <a:rPr kumimoji="1" lang="en-US" altLang="zh-CN" dirty="0" smtClean="0"/>
              <a:t>k</a:t>
            </a:r>
            <a:r>
              <a:rPr kumimoji="1" lang="zh-CN" altLang="en-US" dirty="0" smtClean="0"/>
              <a:t>个小写字母组成），前</a:t>
            </a:r>
            <a:r>
              <a:rPr kumimoji="1" lang="en-US" altLang="zh-CN" dirty="0" smtClean="0"/>
              <a:t>m</a:t>
            </a:r>
            <a:r>
              <a:rPr kumimoji="1" lang="zh-CN" altLang="en-US" dirty="0" smtClean="0"/>
              <a:t>位已经填好，需要你去填剩下的</a:t>
            </a:r>
            <a:r>
              <a:rPr kumimoji="1" lang="en-US" altLang="zh-CN" dirty="0" smtClean="0"/>
              <a:t>n</a:t>
            </a:r>
            <a:r>
              <a:rPr kumimoji="1" lang="zh-CN" altLang="en-US" dirty="0" smtClean="0"/>
              <a:t>位，使得最后的串的不同的子序列数量尽量多。</a:t>
            </a:r>
            <a:endParaRPr kumimoji="1" lang="en-US" altLang="zh-CN" dirty="0" smtClean="0"/>
          </a:p>
          <a:p>
            <a:r>
              <a:rPr kumimoji="1" lang="zh-CN" altLang="en-US" dirty="0" smtClean="0"/>
              <a:t>两个子序列被认为不同，当且仅当它们组成的字符串不相同。</a:t>
            </a:r>
            <a:endParaRPr kumimoji="1" lang="en-US" altLang="zh-CN" dirty="0" smtClean="0"/>
          </a:p>
          <a:p>
            <a:r>
              <a:rPr kumimoji="1" lang="zh-CN" altLang="en-US" dirty="0" smtClean="0"/>
              <a:t>输出最多的不同子序列数量</a:t>
            </a:r>
            <a:r>
              <a:rPr kumimoji="1" lang="en-US" altLang="zh-CN" dirty="0" smtClean="0"/>
              <a:t>mod 1e9+7</a:t>
            </a:r>
            <a:r>
              <a:rPr kumimoji="1" lang="zh-CN" altLang="en-US" dirty="0" smtClean="0"/>
              <a:t>的值。注意：</a:t>
            </a:r>
            <a:r>
              <a:rPr kumimoji="1" lang="zh-CN" altLang="en-US" dirty="0" smtClean="0">
                <a:solidFill>
                  <a:srgbClr val="FF0000"/>
                </a:solidFill>
              </a:rPr>
              <a:t>不是最大化</a:t>
            </a:r>
            <a:r>
              <a:rPr kumimoji="1" lang="en-US" altLang="zh-CN" dirty="0" smtClean="0">
                <a:solidFill>
                  <a:srgbClr val="FF0000"/>
                </a:solidFill>
              </a:rPr>
              <a:t>mod 1e9+7</a:t>
            </a:r>
            <a:r>
              <a:rPr kumimoji="1" lang="zh-CN" altLang="en-US" dirty="0" smtClean="0">
                <a:solidFill>
                  <a:srgbClr val="FF0000"/>
                </a:solidFill>
              </a:rPr>
              <a:t>之后的值</a:t>
            </a:r>
            <a:r>
              <a:rPr kumimoji="1" lang="zh-CN" altLang="en-US" dirty="0" smtClean="0"/>
              <a:t>，而是最大化初始值，再</a:t>
            </a:r>
            <a:r>
              <a:rPr kumimoji="1" lang="en-US" altLang="zh-CN" dirty="0" smtClean="0"/>
              <a:t>mod 1e9+7</a:t>
            </a:r>
            <a:r>
              <a:rPr kumimoji="1" lang="zh-CN" altLang="en-US" dirty="0" smtClean="0"/>
              <a:t>。</a:t>
            </a:r>
            <a:endParaRPr kumimoji="1" lang="en-US" altLang="zh-CN" dirty="0" smtClean="0"/>
          </a:p>
          <a:p>
            <a:r>
              <a:rPr kumimoji="1" lang="en-US" altLang="zh-CN" dirty="0" err="1" smtClean="0"/>
              <a:t>n,m</a:t>
            </a:r>
            <a:r>
              <a:rPr kumimoji="1" lang="en-US" altLang="zh-CN" dirty="0" smtClean="0"/>
              <a:t>&lt;=1000000,k&lt;=26</a:t>
            </a:r>
          </a:p>
        </p:txBody>
      </p:sp>
    </p:spTree>
    <p:extLst>
      <p:ext uri="{BB962C8B-B14F-4D97-AF65-F5344CB8AC3E}">
        <p14:creationId xmlns:p14="http://schemas.microsoft.com/office/powerpoint/2010/main" val="107798753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a:xfrm>
            <a:off x="571500" y="1905000"/>
            <a:ext cx="8001000" cy="4632158"/>
          </a:xfrm>
        </p:spPr>
        <p:txBody>
          <a:bodyPr>
            <a:normAutofit/>
          </a:bodyPr>
          <a:lstStyle/>
          <a:p>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表示填到第</a:t>
            </a:r>
            <a:r>
              <a:rPr kumimoji="1" lang="en-US" altLang="zh-CN" dirty="0" err="1" smtClean="0"/>
              <a:t>i</a:t>
            </a:r>
            <a:r>
              <a:rPr kumimoji="1" lang="zh-CN" altLang="en-US" dirty="0" smtClean="0"/>
              <a:t>位，以</a:t>
            </a:r>
            <a:r>
              <a:rPr kumimoji="1" lang="en-US" altLang="zh-CN" dirty="0" smtClean="0"/>
              <a:t>j</a:t>
            </a:r>
            <a:r>
              <a:rPr kumimoji="1" lang="zh-CN" altLang="en-US" dirty="0" smtClean="0"/>
              <a:t>结尾的子序列有多少种。</a:t>
            </a:r>
            <a:endParaRPr kumimoji="1" lang="en-US" altLang="zh-CN" dirty="0" smtClean="0"/>
          </a:p>
          <a:p>
            <a:r>
              <a:rPr kumimoji="1" lang="zh-CN" altLang="en-US" dirty="0" smtClean="0"/>
              <a:t>我们枚举这一位填</a:t>
            </a:r>
            <a:r>
              <a:rPr kumimoji="1" lang="en-US" altLang="zh-CN" dirty="0" smtClean="0"/>
              <a:t>j</a:t>
            </a:r>
            <a:r>
              <a:rPr kumimoji="1" lang="zh-CN" altLang="en-US" dirty="0" smtClean="0"/>
              <a:t>，那么</a:t>
            </a:r>
            <a:endParaRPr kumimoji="1" lang="en-US" altLang="zh-CN" dirty="0" smtClean="0"/>
          </a:p>
          <a:p>
            <a:pPr lvl="1"/>
            <a:r>
              <a:rPr kumimoji="1" lang="en-US" altLang="zh-CN" dirty="0" err="1"/>
              <a:t>dp</a:t>
            </a:r>
            <a:r>
              <a:rPr kumimoji="1" lang="en-US" altLang="zh-CN" dirty="0"/>
              <a:t>[</a:t>
            </a:r>
            <a:r>
              <a:rPr kumimoji="1" lang="en-US" altLang="zh-CN" dirty="0" err="1"/>
              <a:t>i</a:t>
            </a:r>
            <a:r>
              <a:rPr kumimoji="1" lang="en-US" altLang="zh-CN" dirty="0"/>
              <a:t>][j]=sigma(</a:t>
            </a:r>
            <a:r>
              <a:rPr kumimoji="1" lang="en-US" altLang="zh-CN" dirty="0" err="1"/>
              <a:t>dp</a:t>
            </a:r>
            <a:r>
              <a:rPr kumimoji="1" lang="en-US" altLang="zh-CN" dirty="0"/>
              <a:t>[i-1][k])+1</a:t>
            </a:r>
          </a:p>
          <a:p>
            <a:pPr lvl="1"/>
            <a:r>
              <a:rPr kumimoji="1" lang="en-US" altLang="zh-CN" dirty="0" err="1"/>
              <a:t>dp</a:t>
            </a:r>
            <a:r>
              <a:rPr kumimoji="1" lang="en-US" altLang="zh-CN" dirty="0"/>
              <a:t>[</a:t>
            </a:r>
            <a:r>
              <a:rPr kumimoji="1" lang="en-US" altLang="zh-CN" dirty="0" err="1"/>
              <a:t>i</a:t>
            </a:r>
            <a:r>
              <a:rPr kumimoji="1" lang="en-US" altLang="zh-CN" dirty="0"/>
              <a:t>][others]</a:t>
            </a:r>
            <a:r>
              <a:rPr kumimoji="1" lang="zh-CN" altLang="en-US" dirty="0"/>
              <a:t>不会变</a:t>
            </a:r>
            <a:endParaRPr kumimoji="1" lang="en-US" altLang="zh-CN" dirty="0"/>
          </a:p>
          <a:p>
            <a:pPr lvl="1"/>
            <a:r>
              <a:rPr kumimoji="1" lang="zh-CN" altLang="en-US" dirty="0"/>
              <a:t>原因：把</a:t>
            </a:r>
            <a:r>
              <a:rPr kumimoji="1" lang="en-US" altLang="zh-CN" dirty="0"/>
              <a:t>j</a:t>
            </a:r>
            <a:r>
              <a:rPr kumimoji="1" lang="zh-CN" altLang="en-US" dirty="0"/>
              <a:t>接在之前产生的所有子序列上面（包括空串，都可以产生一个新的子序列）。</a:t>
            </a:r>
          </a:p>
          <a:p>
            <a:r>
              <a:rPr kumimoji="1" lang="zh-CN" altLang="en-US" dirty="0" smtClean="0"/>
              <a:t>我们惊奇的发现，这个转移跟</a:t>
            </a:r>
            <a:r>
              <a:rPr kumimoji="1" lang="en-US" altLang="zh-CN" dirty="0" smtClean="0"/>
              <a:t>j</a:t>
            </a:r>
            <a:r>
              <a:rPr kumimoji="1" lang="zh-CN" altLang="en-US" dirty="0" smtClean="0"/>
              <a:t>是什么没有任何关系！</a:t>
            </a:r>
            <a:endParaRPr kumimoji="1" lang="en-US" altLang="zh-CN" dirty="0" smtClean="0"/>
          </a:p>
          <a:p>
            <a:r>
              <a:rPr kumimoji="1" lang="zh-CN" altLang="en-US" dirty="0" smtClean="0"/>
              <a:t>换句话说，我们只需要选择一个</a:t>
            </a:r>
            <a:r>
              <a:rPr kumimoji="1" lang="en-US" altLang="zh-CN" dirty="0" err="1" smtClean="0"/>
              <a:t>dp</a:t>
            </a:r>
            <a:r>
              <a:rPr kumimoji="1" lang="zh-CN" altLang="en-US" dirty="0" smtClean="0"/>
              <a:t>值最小的</a:t>
            </a:r>
            <a:r>
              <a:rPr kumimoji="1" lang="en-US" altLang="zh-CN" dirty="0" smtClean="0"/>
              <a:t>j</a:t>
            </a:r>
            <a:r>
              <a:rPr kumimoji="1" lang="zh-CN" altLang="en-US" dirty="0" smtClean="0"/>
              <a:t>去填就可以了（这样“增加”的</a:t>
            </a:r>
            <a:r>
              <a:rPr kumimoji="1" lang="en-US" altLang="zh-CN" dirty="0" err="1" smtClean="0"/>
              <a:t>dp</a:t>
            </a:r>
            <a:r>
              <a:rPr kumimoji="1" lang="zh-CN" altLang="en-US" dirty="0" smtClean="0"/>
              <a:t>值会最多）。</a:t>
            </a:r>
            <a:endParaRPr kumimoji="1" lang="en-US" altLang="zh-CN" dirty="0" smtClean="0"/>
          </a:p>
        </p:txBody>
      </p:sp>
    </p:spTree>
    <p:extLst>
      <p:ext uri="{BB962C8B-B14F-4D97-AF65-F5344CB8AC3E}">
        <p14:creationId xmlns:p14="http://schemas.microsoft.com/office/powerpoint/2010/main" val="3641062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zh-CN" altLang="en-US" dirty="0" smtClean="0"/>
              <a:t>但取了模之后呢？</a:t>
            </a:r>
            <a:endParaRPr kumimoji="1" lang="en-US" altLang="zh-CN" dirty="0" smtClean="0"/>
          </a:p>
          <a:p>
            <a:r>
              <a:rPr kumimoji="1" lang="zh-CN" altLang="en-US" dirty="0" smtClean="0"/>
              <a:t>注意到一个性质：对于两个字母</a:t>
            </a:r>
            <a:r>
              <a:rPr kumimoji="1" lang="en-US" altLang="zh-CN" dirty="0" err="1" smtClean="0"/>
              <a:t>i,j</a:t>
            </a:r>
            <a:r>
              <a:rPr kumimoji="1" lang="zh-CN" altLang="en-US" dirty="0" smtClean="0"/>
              <a:t>，如果</a:t>
            </a:r>
            <a:r>
              <a:rPr kumimoji="1" lang="en-US" altLang="zh-CN" dirty="0" err="1" smtClean="0"/>
              <a:t>i</a:t>
            </a:r>
            <a:r>
              <a:rPr kumimoji="1" lang="zh-CN" altLang="en-US" dirty="0" smtClean="0"/>
              <a:t>的最后一次出现位置比</a:t>
            </a:r>
            <a:r>
              <a:rPr kumimoji="1" lang="en-US" altLang="zh-CN" dirty="0" smtClean="0"/>
              <a:t>j</a:t>
            </a:r>
            <a:r>
              <a:rPr kumimoji="1" lang="zh-CN" altLang="en-US" dirty="0" smtClean="0"/>
              <a:t>的最后一次出现位置早，那么</a:t>
            </a:r>
            <a:r>
              <a:rPr kumimoji="1" lang="en-US" altLang="zh-CN" dirty="0" smtClean="0"/>
              <a:t>f[n][</a:t>
            </a:r>
            <a:r>
              <a:rPr kumimoji="1" lang="en-US" altLang="zh-CN" dirty="0" err="1" smtClean="0"/>
              <a:t>i</a:t>
            </a:r>
            <a:r>
              <a:rPr kumimoji="1" lang="en-US" altLang="zh-CN" dirty="0" smtClean="0"/>
              <a:t>]&lt;=f[n][j]</a:t>
            </a:r>
            <a:r>
              <a:rPr kumimoji="1" lang="zh-CN" altLang="en-US" dirty="0" smtClean="0"/>
              <a:t>。（显然，感性理解一下）</a:t>
            </a:r>
            <a:endParaRPr kumimoji="1" lang="en-US" altLang="zh-CN" dirty="0" smtClean="0"/>
          </a:p>
          <a:p>
            <a:r>
              <a:rPr kumimoji="1" lang="zh-CN" altLang="en-US" dirty="0" smtClean="0"/>
              <a:t>因此只需要找到最后一次出现最早的那个字母就行了。</a:t>
            </a:r>
            <a:endParaRPr kumimoji="1" lang="en-US" altLang="zh-CN" dirty="0" smtClean="0"/>
          </a:p>
          <a:p>
            <a:r>
              <a:rPr kumimoji="1" lang="zh-CN" altLang="en-US" dirty="0" smtClean="0"/>
              <a:t>可以</a:t>
            </a:r>
            <a:r>
              <a:rPr kumimoji="1" lang="en-US" altLang="zh-CN" dirty="0" smtClean="0"/>
              <a:t>for</a:t>
            </a:r>
            <a:r>
              <a:rPr kumimoji="1" lang="zh-CN" altLang="en-US" dirty="0" smtClean="0"/>
              <a:t>一遍，也可以：注意到这样的选择是</a:t>
            </a:r>
            <a:r>
              <a:rPr kumimoji="1" lang="en-US" altLang="zh-CN" dirty="0" smtClean="0"/>
              <a:t>k</a:t>
            </a:r>
            <a:r>
              <a:rPr kumimoji="1" lang="zh-CN" altLang="en-US" dirty="0" smtClean="0"/>
              <a:t>个一循环的，直接按</a:t>
            </a:r>
            <a:r>
              <a:rPr kumimoji="1" lang="en-US" altLang="zh-CN" dirty="0" smtClean="0"/>
              <a:t>%k</a:t>
            </a:r>
            <a:r>
              <a:rPr kumimoji="1" lang="zh-CN" altLang="en-US" dirty="0" smtClean="0"/>
              <a:t>的余数输出即可。</a:t>
            </a:r>
            <a:endParaRPr kumimoji="1" lang="zh-CN" altLang="en-US" dirty="0"/>
          </a:p>
        </p:txBody>
      </p:sp>
    </p:spTree>
    <p:extLst>
      <p:ext uri="{BB962C8B-B14F-4D97-AF65-F5344CB8AC3E}">
        <p14:creationId xmlns:p14="http://schemas.microsoft.com/office/powerpoint/2010/main" val="833629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en-US" altLang="zh-CN" dirty="0" smtClean="0"/>
              <a:t>1. </a:t>
            </a:r>
            <a:r>
              <a:rPr kumimoji="1" lang="zh-CN" altLang="en-US" dirty="0" smtClean="0"/>
              <a:t>双调巡游问题</a:t>
            </a:r>
            <a:endParaRPr kumimoji="1" lang="en-US" altLang="zh-CN" dirty="0" smtClean="0"/>
          </a:p>
          <a:p>
            <a:pPr lvl="1"/>
            <a:r>
              <a:rPr kumimoji="1" lang="zh-CN" altLang="en-US" dirty="0" smtClean="0"/>
              <a:t>给定平面上</a:t>
            </a:r>
            <a:r>
              <a:rPr kumimoji="1" lang="en-US" altLang="zh-CN" dirty="0" smtClean="0"/>
              <a:t>n</a:t>
            </a:r>
            <a:r>
              <a:rPr kumimoji="1" lang="zh-CN" altLang="en-US" dirty="0" smtClean="0"/>
              <a:t>个点，求一条从最左端到最右端又回到最左端，且每个点恰好经过一次</a:t>
            </a:r>
            <a:r>
              <a:rPr kumimoji="1" lang="zh-CN" altLang="zh-CN" dirty="0" smtClean="0"/>
              <a:t>（</a:t>
            </a:r>
            <a:r>
              <a:rPr kumimoji="1" lang="zh-CN" altLang="en-US" dirty="0" smtClean="0"/>
              <a:t>左右端点除外）的路径，使得边权和最小。</a:t>
            </a:r>
            <a:endParaRPr kumimoji="1" lang="en-US" altLang="zh-CN" dirty="0" smtClean="0"/>
          </a:p>
          <a:p>
            <a:pPr lvl="2"/>
            <a:r>
              <a:rPr kumimoji="1" lang="en-US" altLang="zh-CN" dirty="0" smtClean="0"/>
              <a:t>n&lt;=1000</a:t>
            </a:r>
          </a:p>
          <a:p>
            <a:pPr lvl="1"/>
            <a:endParaRPr kumimoji="1" lang="en-US" altLang="zh-CN" dirty="0"/>
          </a:p>
          <a:p>
            <a:pPr lvl="1"/>
            <a:r>
              <a:rPr kumimoji="1" lang="zh-CN" altLang="en-US" dirty="0" smtClean="0"/>
              <a:t>解法：</a:t>
            </a:r>
            <a:r>
              <a:rPr kumimoji="1" lang="en-US" altLang="zh-CN" dirty="0" smtClean="0"/>
              <a:t>f[</a:t>
            </a:r>
            <a:r>
              <a:rPr kumimoji="1" lang="en-US" altLang="zh-CN" dirty="0" err="1" smtClean="0"/>
              <a:t>i</a:t>
            </a:r>
            <a:r>
              <a:rPr kumimoji="1" lang="en-US" altLang="zh-CN" dirty="0" smtClean="0"/>
              <a:t>][j]</a:t>
            </a:r>
            <a:r>
              <a:rPr kumimoji="1" lang="zh-CN" altLang="en-US" dirty="0" smtClean="0"/>
              <a:t>表示第一个人在从左到右第</a:t>
            </a:r>
            <a:r>
              <a:rPr kumimoji="1" lang="en-US" altLang="zh-CN" dirty="0" err="1" smtClean="0"/>
              <a:t>i</a:t>
            </a:r>
            <a:r>
              <a:rPr kumimoji="1" lang="zh-CN" altLang="en-US" dirty="0" smtClean="0"/>
              <a:t>个点，第二个人在第</a:t>
            </a:r>
            <a:r>
              <a:rPr kumimoji="1" lang="en-US" altLang="zh-CN" dirty="0" smtClean="0"/>
              <a:t>j</a:t>
            </a:r>
            <a:r>
              <a:rPr kumimoji="1" lang="zh-CN" altLang="en-US" dirty="0" smtClean="0"/>
              <a:t>个点，且这两个人左边的所有点都被经过，的最小边权和。枚举下一步哪一个人走到</a:t>
            </a:r>
            <a:r>
              <a:rPr kumimoji="1" lang="en-US" altLang="zh-CN" dirty="0" smtClean="0"/>
              <a:t>i+1</a:t>
            </a:r>
            <a:r>
              <a:rPr kumimoji="1" lang="zh-CN" altLang="en-US" dirty="0" smtClean="0"/>
              <a:t>号点进行转移。</a:t>
            </a:r>
            <a:endParaRPr kumimoji="1" lang="en-US" altLang="zh-CN" dirty="0" smtClean="0"/>
          </a:p>
        </p:txBody>
      </p:sp>
    </p:spTree>
    <p:extLst>
      <p:ext uri="{BB962C8B-B14F-4D97-AF65-F5344CB8AC3E}">
        <p14:creationId xmlns:p14="http://schemas.microsoft.com/office/powerpoint/2010/main" val="9595605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最后一题</a:t>
            </a:r>
            <a:r>
              <a:rPr kumimoji="1" lang="en-US" altLang="zh-CN" dirty="0" smtClean="0"/>
              <a:t/>
            </a:r>
            <a:br>
              <a:rPr kumimoji="1" lang="en-US" altLang="zh-CN" dirty="0" smtClean="0"/>
            </a:br>
            <a:r>
              <a:rPr kumimoji="1" lang="en-US" altLang="zh-CN" sz="2000" dirty="0" smtClean="0"/>
              <a:t>USACO 2016 open</a:t>
            </a:r>
            <a:r>
              <a:rPr kumimoji="1" lang="zh-CN" altLang="en-US" sz="2000" dirty="0" smtClean="0"/>
              <a:t> </a:t>
            </a:r>
            <a:r>
              <a:rPr kumimoji="1" lang="en-US" altLang="zh-CN" sz="2000" dirty="0" smtClean="0"/>
              <a:t>(platinum)</a:t>
            </a:r>
            <a:endParaRPr kumimoji="1" lang="zh-CN" altLang="en-US" dirty="0"/>
          </a:p>
        </p:txBody>
      </p:sp>
      <p:sp>
        <p:nvSpPr>
          <p:cNvPr id="3" name="内容占位符 2"/>
          <p:cNvSpPr>
            <a:spLocks noGrp="1"/>
          </p:cNvSpPr>
          <p:nvPr>
            <p:ph idx="1"/>
          </p:nvPr>
        </p:nvSpPr>
        <p:spPr>
          <a:xfrm>
            <a:off x="571500" y="1904999"/>
            <a:ext cx="8001000" cy="4387279"/>
          </a:xfrm>
        </p:spPr>
        <p:txBody>
          <a:bodyPr>
            <a:normAutofit/>
          </a:bodyPr>
          <a:lstStyle/>
          <a:p>
            <a:r>
              <a:rPr kumimoji="1" lang="zh-CN" altLang="en-US" dirty="0" smtClean="0"/>
              <a:t>你有两个长度为</a:t>
            </a:r>
            <a:r>
              <a:rPr kumimoji="1" lang="en-US" altLang="zh-CN" dirty="0" smtClean="0"/>
              <a:t>n</a:t>
            </a:r>
            <a:r>
              <a:rPr kumimoji="1" lang="zh-CN" altLang="en-US" dirty="0" smtClean="0"/>
              <a:t>的序列</a:t>
            </a:r>
            <a:r>
              <a:rPr kumimoji="1" lang="en-US" altLang="zh-CN" dirty="0" smtClean="0"/>
              <a:t>A,B</a:t>
            </a:r>
            <a:r>
              <a:rPr kumimoji="1" lang="zh-CN" altLang="en-US" dirty="0" smtClean="0"/>
              <a:t>，每个元素都是</a:t>
            </a:r>
            <a:r>
              <a:rPr kumimoji="1" lang="en-US" altLang="zh-CN" dirty="0" smtClean="0"/>
              <a:t>0</a:t>
            </a:r>
            <a:r>
              <a:rPr kumimoji="1" lang="zh-CN" altLang="en-US" dirty="0" smtClean="0"/>
              <a:t>～</a:t>
            </a:r>
            <a:r>
              <a:rPr kumimoji="1" lang="en-US" altLang="zh-CN" dirty="0" smtClean="0"/>
              <a:t>9</a:t>
            </a:r>
            <a:r>
              <a:rPr kumimoji="1" lang="zh-CN" altLang="en-US" dirty="0" smtClean="0"/>
              <a:t>的整数。你可以进行如下操作：</a:t>
            </a:r>
            <a:endParaRPr kumimoji="1" lang="en-US" altLang="zh-CN" dirty="0" smtClean="0"/>
          </a:p>
          <a:p>
            <a:pPr lvl="1"/>
            <a:r>
              <a:rPr kumimoji="1" lang="zh-CN" altLang="en-US" dirty="0"/>
              <a:t>给</a:t>
            </a:r>
            <a:r>
              <a:rPr kumimoji="1" lang="en-US" altLang="zh-CN" dirty="0"/>
              <a:t>A</a:t>
            </a:r>
            <a:r>
              <a:rPr kumimoji="1" lang="zh-CN" altLang="en-US" dirty="0"/>
              <a:t>中某个元素</a:t>
            </a:r>
            <a:r>
              <a:rPr kumimoji="1" lang="en-US" altLang="zh-CN" dirty="0"/>
              <a:t>+1</a:t>
            </a:r>
            <a:r>
              <a:rPr kumimoji="1" lang="zh-CN" altLang="en-US" dirty="0"/>
              <a:t>，花费为</a:t>
            </a:r>
            <a:r>
              <a:rPr kumimoji="1" lang="en-US" altLang="zh-CN" dirty="0"/>
              <a:t>X</a:t>
            </a:r>
            <a:r>
              <a:rPr kumimoji="1" lang="zh-CN" altLang="en-US" dirty="0"/>
              <a:t>；</a:t>
            </a:r>
            <a:endParaRPr kumimoji="1" lang="en-US" altLang="zh-CN" dirty="0"/>
          </a:p>
          <a:p>
            <a:pPr lvl="1"/>
            <a:r>
              <a:rPr kumimoji="1" lang="zh-CN" altLang="en-US" dirty="0"/>
              <a:t>给</a:t>
            </a:r>
            <a:r>
              <a:rPr kumimoji="1" lang="en-US" altLang="zh-CN" dirty="0"/>
              <a:t>A</a:t>
            </a:r>
            <a:r>
              <a:rPr kumimoji="1" lang="zh-CN" altLang="en-US" dirty="0"/>
              <a:t>中某个元素</a:t>
            </a:r>
            <a:r>
              <a:rPr kumimoji="1" lang="en-US" altLang="zh-CN" dirty="0"/>
              <a:t>-1</a:t>
            </a:r>
            <a:r>
              <a:rPr kumimoji="1" lang="zh-CN" altLang="en-US" dirty="0"/>
              <a:t>，花费为</a:t>
            </a:r>
            <a:r>
              <a:rPr kumimoji="1" lang="en-US" altLang="zh-CN" dirty="0"/>
              <a:t>Y</a:t>
            </a:r>
            <a:r>
              <a:rPr kumimoji="1" lang="zh-CN" altLang="en-US" dirty="0"/>
              <a:t>；</a:t>
            </a:r>
            <a:endParaRPr kumimoji="1" lang="en-US" altLang="zh-CN" dirty="0"/>
          </a:p>
          <a:p>
            <a:pPr lvl="1"/>
            <a:r>
              <a:rPr kumimoji="1" lang="zh-CN" altLang="en-US" dirty="0"/>
              <a:t>把</a:t>
            </a:r>
            <a:r>
              <a:rPr kumimoji="1" lang="en-US" altLang="zh-CN" dirty="0"/>
              <a:t>Ai +1</a:t>
            </a:r>
            <a:r>
              <a:rPr kumimoji="1" lang="zh-CN" altLang="en-US" dirty="0"/>
              <a:t>，</a:t>
            </a:r>
            <a:r>
              <a:rPr kumimoji="1" lang="en-US" altLang="zh-CN" dirty="0" err="1"/>
              <a:t>Aj</a:t>
            </a:r>
            <a:r>
              <a:rPr kumimoji="1" lang="en-US" altLang="zh-CN" dirty="0"/>
              <a:t> -1</a:t>
            </a:r>
            <a:r>
              <a:rPr kumimoji="1" lang="zh-CN" altLang="en-US" dirty="0"/>
              <a:t>，花费为</a:t>
            </a:r>
            <a:r>
              <a:rPr kumimoji="1" lang="en-US" altLang="zh-CN" dirty="0"/>
              <a:t>|</a:t>
            </a:r>
            <a:r>
              <a:rPr kumimoji="1" lang="en-US" altLang="zh-CN" dirty="0" err="1"/>
              <a:t>i</a:t>
            </a:r>
            <a:r>
              <a:rPr kumimoji="1" lang="zh-CN" altLang="zh-CN" dirty="0"/>
              <a:t>－</a:t>
            </a:r>
            <a:r>
              <a:rPr kumimoji="1" lang="en-US" altLang="zh-CN" dirty="0"/>
              <a:t>j|*Z</a:t>
            </a:r>
            <a:r>
              <a:rPr kumimoji="1" lang="zh-CN" altLang="en-US" dirty="0"/>
              <a:t>。</a:t>
            </a:r>
            <a:endParaRPr kumimoji="1" lang="en-US" altLang="zh-CN" dirty="0"/>
          </a:p>
          <a:p>
            <a:r>
              <a:rPr kumimoji="1" lang="zh-CN" altLang="en-US" dirty="0" smtClean="0"/>
              <a:t>问把</a:t>
            </a:r>
            <a:r>
              <a:rPr kumimoji="1" lang="en-US" altLang="zh-CN" dirty="0" smtClean="0"/>
              <a:t>A</a:t>
            </a:r>
            <a:r>
              <a:rPr kumimoji="1" lang="zh-CN" altLang="en-US" dirty="0" smtClean="0"/>
              <a:t>变成</a:t>
            </a:r>
            <a:r>
              <a:rPr kumimoji="1" lang="en-US" altLang="zh-CN" dirty="0" smtClean="0"/>
              <a:t>B</a:t>
            </a:r>
            <a:r>
              <a:rPr kumimoji="1" lang="zh-CN" altLang="en-US" dirty="0" smtClean="0"/>
              <a:t>的最小代价。</a:t>
            </a:r>
            <a:endParaRPr kumimoji="1" lang="en-US" altLang="zh-CN" dirty="0"/>
          </a:p>
          <a:p>
            <a:r>
              <a:rPr kumimoji="1" lang="en-US" altLang="zh-CN" dirty="0" smtClean="0"/>
              <a:t>small: n&lt;=100</a:t>
            </a:r>
          </a:p>
          <a:p>
            <a:r>
              <a:rPr kumimoji="1" lang="en-US" altLang="zh-CN" dirty="0" smtClean="0"/>
              <a:t>big: n&lt;=100000</a:t>
            </a:r>
          </a:p>
          <a:p>
            <a:pPr marL="457200" lvl="1" indent="0">
              <a:buNone/>
            </a:pPr>
            <a:endParaRPr kumimoji="1" lang="en-US" altLang="zh-CN" dirty="0" smtClean="0"/>
          </a:p>
          <a:p>
            <a:pPr lvl="1"/>
            <a:endParaRPr kumimoji="1" lang="zh-CN" altLang="en-US" dirty="0"/>
          </a:p>
        </p:txBody>
      </p:sp>
    </p:spTree>
    <p:extLst>
      <p:ext uri="{BB962C8B-B14F-4D97-AF65-F5344CB8AC3E}">
        <p14:creationId xmlns:p14="http://schemas.microsoft.com/office/powerpoint/2010/main" val="29679468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最后一题</a:t>
            </a:r>
            <a:endParaRPr kumimoji="1" lang="zh-CN" altLang="en-US" dirty="0"/>
          </a:p>
        </p:txBody>
      </p:sp>
      <p:sp>
        <p:nvSpPr>
          <p:cNvPr id="3" name="内容占位符 2"/>
          <p:cNvSpPr>
            <a:spLocks noGrp="1"/>
          </p:cNvSpPr>
          <p:nvPr>
            <p:ph idx="1"/>
          </p:nvPr>
        </p:nvSpPr>
        <p:spPr>
          <a:xfrm>
            <a:off x="571500" y="1904999"/>
            <a:ext cx="8001000" cy="4739105"/>
          </a:xfrm>
        </p:spPr>
        <p:txBody>
          <a:bodyPr>
            <a:normAutofit/>
          </a:bodyPr>
          <a:lstStyle/>
          <a:p>
            <a:r>
              <a:rPr kumimoji="1" lang="en-US" altLang="zh-CN" dirty="0" smtClean="0"/>
              <a:t>Small?</a:t>
            </a:r>
          </a:p>
          <a:p>
            <a:pPr lvl="1"/>
            <a:r>
              <a:rPr kumimoji="1" lang="zh-CN" altLang="en-US" dirty="0" smtClean="0"/>
              <a:t>方法一：费用流。把必须要流的边</a:t>
            </a:r>
            <a:r>
              <a:rPr kumimoji="1" lang="zh-CN" altLang="zh-CN" dirty="0" smtClean="0"/>
              <a:t>（</a:t>
            </a:r>
            <a:r>
              <a:rPr kumimoji="1" lang="zh-CN" altLang="en-US" dirty="0" smtClean="0"/>
              <a:t>也就是相差的值）赋一个足够小的费用，然后在元素之间、源点与元素、元素与汇点之间分别连上</a:t>
            </a:r>
            <a:r>
              <a:rPr kumimoji="1" lang="en-US" altLang="zh-CN" dirty="0" smtClean="0"/>
              <a:t>X,Y,Z</a:t>
            </a:r>
            <a:r>
              <a:rPr kumimoji="1" lang="zh-CN" altLang="en-US" dirty="0" smtClean="0"/>
              <a:t>费用的边</a:t>
            </a:r>
            <a:r>
              <a:rPr kumimoji="1" lang="zh-CN" altLang="zh-CN" dirty="0" smtClean="0"/>
              <a:t>，</a:t>
            </a:r>
            <a:r>
              <a:rPr kumimoji="1" lang="zh-CN" altLang="en-US" dirty="0" smtClean="0"/>
              <a:t>跑最小费用流。</a:t>
            </a:r>
            <a:endParaRPr kumimoji="1" lang="en-US" altLang="zh-CN" dirty="0" smtClean="0"/>
          </a:p>
          <a:p>
            <a:pPr lvl="1"/>
            <a:r>
              <a:rPr kumimoji="1" lang="zh-CN" altLang="en-US" dirty="0" smtClean="0"/>
              <a:t>但是这个方法效率实在不能恭维，亲测连</a:t>
            </a:r>
            <a:r>
              <a:rPr kumimoji="1" lang="zh-CN" altLang="zh-CN" dirty="0" smtClean="0"/>
              <a:t>1</a:t>
            </a:r>
            <a:r>
              <a:rPr kumimoji="1" lang="en-US" altLang="zh-CN" dirty="0" smtClean="0"/>
              <a:t>000</a:t>
            </a:r>
            <a:r>
              <a:rPr kumimoji="1" lang="zh-CN" altLang="en-US" dirty="0" smtClean="0"/>
              <a:t>都跑不过。</a:t>
            </a:r>
            <a:endParaRPr kumimoji="1" lang="en-US" altLang="zh-CN" dirty="0" smtClean="0"/>
          </a:p>
          <a:p>
            <a:pPr lvl="1"/>
            <a:r>
              <a:rPr kumimoji="1" lang="zh-CN" altLang="en-US" dirty="0" smtClean="0"/>
              <a:t>方法二：</a:t>
            </a:r>
            <a:r>
              <a:rPr kumimoji="1" lang="en-US" altLang="zh-CN" dirty="0" err="1" smtClean="0"/>
              <a:t>dp</a:t>
            </a:r>
            <a:r>
              <a:rPr kumimoji="1" lang="zh-CN" altLang="en-US" dirty="0" smtClean="0"/>
              <a:t>。先把数组改写一下，例如</a:t>
            </a:r>
            <a:r>
              <a:rPr kumimoji="1" lang="zh-CN" altLang="zh-CN" dirty="0" smtClean="0"/>
              <a:t>“</a:t>
            </a:r>
            <a:r>
              <a:rPr kumimoji="1" lang="en-US" altLang="zh-CN" dirty="0" smtClean="0"/>
              <a:t>2 3 2</a:t>
            </a:r>
            <a:r>
              <a:rPr kumimoji="1" lang="zh-CN" altLang="en-US" dirty="0" smtClean="0"/>
              <a:t>”变成“</a:t>
            </a:r>
            <a:r>
              <a:rPr kumimoji="1" lang="en-US" altLang="zh-CN" dirty="0" smtClean="0"/>
              <a:t>1 1 2 2 2 3 3</a:t>
            </a:r>
            <a:r>
              <a:rPr kumimoji="1" lang="zh-CN" altLang="en-US" dirty="0" smtClean="0"/>
              <a:t>”。我们要做的是把</a:t>
            </a:r>
            <a:r>
              <a:rPr kumimoji="1" lang="en-US" altLang="zh-CN" dirty="0" smtClean="0"/>
              <a:t>A</a:t>
            </a:r>
            <a:r>
              <a:rPr kumimoji="1" lang="zh-CN" altLang="en-US" dirty="0" smtClean="0"/>
              <a:t>变成</a:t>
            </a:r>
            <a:r>
              <a:rPr kumimoji="1" lang="en-US" altLang="zh-CN" dirty="0" smtClean="0"/>
              <a:t>B</a:t>
            </a:r>
            <a:r>
              <a:rPr kumimoji="1" lang="zh-CN" altLang="en-US" dirty="0" smtClean="0"/>
              <a:t>，可以添加、删除</a:t>
            </a:r>
            <a:r>
              <a:rPr kumimoji="1" lang="en-US" altLang="zh-CN" dirty="0" smtClean="0"/>
              <a:t>A</a:t>
            </a:r>
            <a:r>
              <a:rPr kumimoji="1" lang="zh-CN" altLang="en-US" dirty="0" smtClean="0"/>
              <a:t>中的元素，也可以从某个地方移过来一个数。</a:t>
            </a:r>
            <a:r>
              <a:rPr kumimoji="1" lang="en-US" altLang="zh-CN" dirty="0" err="1" smtClean="0"/>
              <a:t>dp</a:t>
            </a:r>
            <a:r>
              <a:rPr kumimoji="1" lang="en-US" altLang="zh-CN" dirty="0" smtClean="0"/>
              <a:t>[</a:t>
            </a:r>
            <a:r>
              <a:rPr kumimoji="1" lang="en-US" altLang="zh-CN" dirty="0" err="1" smtClean="0"/>
              <a:t>i</a:t>
            </a:r>
            <a:r>
              <a:rPr kumimoji="1" lang="en-US" altLang="zh-CN" dirty="0" smtClean="0"/>
              <a:t>][j]</a:t>
            </a:r>
            <a:r>
              <a:rPr kumimoji="1" lang="zh-CN" altLang="en-US" dirty="0" smtClean="0"/>
              <a:t>表示</a:t>
            </a:r>
            <a:r>
              <a:rPr kumimoji="1" lang="en-US" altLang="zh-CN" dirty="0" smtClean="0"/>
              <a:t>A</a:t>
            </a:r>
            <a:r>
              <a:rPr kumimoji="1" lang="zh-CN" altLang="en-US" dirty="0" smtClean="0"/>
              <a:t>中填到第</a:t>
            </a:r>
            <a:r>
              <a:rPr kumimoji="1" lang="en-US" altLang="zh-CN" dirty="0" err="1" smtClean="0"/>
              <a:t>i</a:t>
            </a:r>
            <a:r>
              <a:rPr kumimoji="1" lang="zh-CN" altLang="en-US" dirty="0" smtClean="0"/>
              <a:t>个，</a:t>
            </a:r>
            <a:r>
              <a:rPr kumimoji="1" lang="en-US" altLang="zh-CN" dirty="0" smtClean="0"/>
              <a:t>B</a:t>
            </a:r>
            <a:r>
              <a:rPr kumimoji="1" lang="zh-CN" altLang="en-US" dirty="0" smtClean="0"/>
              <a:t>中填到第</a:t>
            </a:r>
            <a:r>
              <a:rPr kumimoji="1" lang="en-US" altLang="zh-CN" dirty="0" smtClean="0"/>
              <a:t>j</a:t>
            </a:r>
            <a:r>
              <a:rPr kumimoji="1" lang="zh-CN" altLang="en-US" dirty="0" smtClean="0"/>
              <a:t>个的最小代价。注意到移动的元素对之间是不会相互“交叉”的，所以这个</a:t>
            </a:r>
            <a:r>
              <a:rPr kumimoji="1" lang="en-US" altLang="zh-CN" dirty="0" err="1" smtClean="0"/>
              <a:t>dp</a:t>
            </a:r>
            <a:r>
              <a:rPr kumimoji="1" lang="zh-CN" altLang="en-US" dirty="0" smtClean="0"/>
              <a:t>可以求得最优解。</a:t>
            </a:r>
            <a:endParaRPr kumimoji="1" lang="zh-CN" altLang="en-US" dirty="0"/>
          </a:p>
        </p:txBody>
      </p:sp>
    </p:spTree>
    <p:extLst>
      <p:ext uri="{BB962C8B-B14F-4D97-AF65-F5344CB8AC3E}">
        <p14:creationId xmlns:p14="http://schemas.microsoft.com/office/powerpoint/2010/main" val="1537332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最后一题</a:t>
            </a:r>
            <a:endParaRPr kumimoji="1" lang="zh-CN" altLang="en-US" dirty="0"/>
          </a:p>
        </p:txBody>
      </p:sp>
      <p:sp>
        <p:nvSpPr>
          <p:cNvPr id="3" name="内容占位符 2"/>
          <p:cNvSpPr>
            <a:spLocks noGrp="1"/>
          </p:cNvSpPr>
          <p:nvPr>
            <p:ph idx="1"/>
          </p:nvPr>
        </p:nvSpPr>
        <p:spPr>
          <a:xfrm>
            <a:off x="571500" y="1904999"/>
            <a:ext cx="8001000" cy="4551947"/>
          </a:xfrm>
        </p:spPr>
        <p:txBody>
          <a:bodyPr>
            <a:normAutofit/>
          </a:bodyPr>
          <a:lstStyle/>
          <a:p>
            <a:r>
              <a:rPr kumimoji="1" lang="en-US" altLang="zh-CN" dirty="0" smtClean="0"/>
              <a:t>Big</a:t>
            </a:r>
            <a:r>
              <a:rPr kumimoji="1" lang="zh-CN" altLang="en-US" dirty="0" smtClean="0"/>
              <a:t>？还是先把序列像</a:t>
            </a:r>
            <a:r>
              <a:rPr kumimoji="1" lang="en-US" altLang="zh-CN" dirty="0" smtClean="0"/>
              <a:t>small</a:t>
            </a:r>
            <a:r>
              <a:rPr kumimoji="1" lang="zh-CN" altLang="en-US" dirty="0" smtClean="0"/>
              <a:t>当中拆开，但我们用</a:t>
            </a:r>
            <a:r>
              <a:rPr kumimoji="1" lang="en-US" altLang="zh-CN" dirty="0" smtClean="0"/>
              <a:t>A</a:t>
            </a:r>
            <a:r>
              <a:rPr kumimoji="1" lang="zh-CN" altLang="en-US" dirty="0" smtClean="0"/>
              <a:t>表示需要</a:t>
            </a:r>
            <a:r>
              <a:rPr kumimoji="1" lang="en-US" altLang="zh-CN" dirty="0" smtClean="0"/>
              <a:t>+1</a:t>
            </a:r>
            <a:r>
              <a:rPr kumimoji="1" lang="zh-CN" altLang="en-US" dirty="0" smtClean="0"/>
              <a:t>，</a:t>
            </a:r>
            <a:r>
              <a:rPr kumimoji="1" lang="en-US" altLang="zh-CN" dirty="0" smtClean="0"/>
              <a:t>B</a:t>
            </a:r>
            <a:r>
              <a:rPr kumimoji="1" lang="zh-CN" altLang="en-US" dirty="0" smtClean="0"/>
              <a:t>表示需要</a:t>
            </a:r>
            <a:r>
              <a:rPr kumimoji="1" lang="en-US" altLang="zh-CN" dirty="0" smtClean="0"/>
              <a:t>-1</a:t>
            </a:r>
            <a:r>
              <a:rPr kumimoji="1" lang="zh-CN" altLang="en-US" dirty="0" smtClean="0"/>
              <a:t>。那么我们的工作就是把这些</a:t>
            </a:r>
            <a:r>
              <a:rPr kumimoji="1" lang="en-US" altLang="zh-CN" dirty="0" smtClean="0"/>
              <a:t>AB</a:t>
            </a:r>
            <a:r>
              <a:rPr kumimoji="1" lang="zh-CN" altLang="en-US" dirty="0" smtClean="0"/>
              <a:t>一对对组合起来。</a:t>
            </a:r>
            <a:endParaRPr kumimoji="1" lang="en-US" altLang="zh-CN" dirty="0" smtClean="0"/>
          </a:p>
          <a:p>
            <a:r>
              <a:rPr kumimoji="1" lang="zh-CN" altLang="en-US" dirty="0" smtClean="0"/>
              <a:t>我们先来玩一些性质。</a:t>
            </a:r>
            <a:endParaRPr kumimoji="1" lang="en-US" altLang="zh-CN" dirty="0" smtClean="0"/>
          </a:p>
          <a:p>
            <a:pPr lvl="1"/>
            <a:r>
              <a:rPr kumimoji="1" lang="en-US" altLang="zh-CN" dirty="0" smtClean="0"/>
              <a:t>1.</a:t>
            </a:r>
            <a:r>
              <a:rPr kumimoji="1" lang="zh-CN" altLang="en-US" dirty="0" smtClean="0"/>
              <a:t>我们令一次配对的代价为</a:t>
            </a:r>
            <a:r>
              <a:rPr kumimoji="1" lang="en-US" altLang="zh-CN" dirty="0" smtClean="0"/>
              <a:t>min(|</a:t>
            </a:r>
            <a:r>
              <a:rPr kumimoji="1" lang="en-US" altLang="zh-CN" dirty="0" err="1" smtClean="0"/>
              <a:t>i</a:t>
            </a:r>
            <a:r>
              <a:rPr kumimoji="1" lang="en-US" altLang="zh-CN" dirty="0" smtClean="0"/>
              <a:t>-j|*Z,X+Y)</a:t>
            </a:r>
            <a:r>
              <a:rPr kumimoji="1" lang="zh-CN" altLang="en-US" dirty="0" smtClean="0"/>
              <a:t>，那么除开净多／净少的东西以外，其余的</a:t>
            </a:r>
            <a:r>
              <a:rPr kumimoji="1" lang="en-US" altLang="zh-CN" dirty="0" smtClean="0"/>
              <a:t>AB</a:t>
            </a:r>
            <a:r>
              <a:rPr kumimoji="1" lang="zh-CN" altLang="en-US" dirty="0" smtClean="0"/>
              <a:t>均能配对。</a:t>
            </a:r>
            <a:endParaRPr kumimoji="1" lang="en-US" altLang="zh-CN" dirty="0" smtClean="0"/>
          </a:p>
          <a:p>
            <a:pPr lvl="1"/>
            <a:r>
              <a:rPr kumimoji="1" lang="en-US" altLang="zh-CN" dirty="0" smtClean="0"/>
              <a:t>2.</a:t>
            </a:r>
            <a:r>
              <a:rPr kumimoji="1" lang="zh-CN" altLang="en-US" dirty="0" smtClean="0"/>
              <a:t>配对之间不会相互交叉。</a:t>
            </a:r>
            <a:endParaRPr kumimoji="1" lang="en-US" altLang="zh-CN" dirty="0" smtClean="0"/>
          </a:p>
          <a:p>
            <a:pPr lvl="1"/>
            <a:r>
              <a:rPr kumimoji="1" lang="en-US" altLang="zh-CN" dirty="0" smtClean="0"/>
              <a:t>3.</a:t>
            </a:r>
            <a:r>
              <a:rPr kumimoji="1" lang="zh-CN" altLang="en-US" dirty="0" smtClean="0"/>
              <a:t>被一个配对“包含”的元素中，一定含有相等数量的</a:t>
            </a:r>
            <a:r>
              <a:rPr kumimoji="1" lang="en-US" altLang="zh-CN" dirty="0" smtClean="0"/>
              <a:t>A</a:t>
            </a:r>
            <a:r>
              <a:rPr kumimoji="1" lang="zh-CN" altLang="en-US" dirty="0" smtClean="0"/>
              <a:t>和</a:t>
            </a:r>
            <a:r>
              <a:rPr kumimoji="1" lang="en-US" altLang="zh-CN" dirty="0" smtClean="0"/>
              <a:t>B</a:t>
            </a:r>
            <a:r>
              <a:rPr kumimoji="1" lang="zh-CN" altLang="en-US" dirty="0" smtClean="0"/>
              <a:t>。</a:t>
            </a:r>
            <a:endParaRPr kumimoji="1" lang="en-US" altLang="zh-CN" dirty="0" smtClean="0"/>
          </a:p>
          <a:p>
            <a:endParaRPr kumimoji="1" lang="zh-CN" altLang="en-US" dirty="0"/>
          </a:p>
        </p:txBody>
      </p:sp>
    </p:spTree>
    <p:extLst>
      <p:ext uri="{BB962C8B-B14F-4D97-AF65-F5344CB8AC3E}">
        <p14:creationId xmlns:p14="http://schemas.microsoft.com/office/powerpoint/2010/main" val="2912952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最后一题</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于是我们可以给每个节点分配一个“高度”，这样，同一高度上一定是</a:t>
            </a:r>
            <a:r>
              <a:rPr kumimoji="1" lang="en-US" altLang="zh-CN" dirty="0" smtClean="0"/>
              <a:t>AB</a:t>
            </a:r>
            <a:r>
              <a:rPr kumimoji="1" lang="zh-CN" altLang="en-US" dirty="0" smtClean="0"/>
              <a:t>交替的情况，并且任意两个</a:t>
            </a:r>
            <a:r>
              <a:rPr kumimoji="1" lang="en-US" altLang="zh-CN" dirty="0" smtClean="0"/>
              <a:t>AB</a:t>
            </a:r>
            <a:r>
              <a:rPr kumimoji="1" lang="zh-CN" altLang="en-US" dirty="0" smtClean="0"/>
              <a:t>之间也夹着同样数量的</a:t>
            </a:r>
            <a:r>
              <a:rPr kumimoji="1" lang="en-US" altLang="zh-CN" dirty="0" smtClean="0"/>
              <a:t>AB</a:t>
            </a:r>
            <a:r>
              <a:rPr kumimoji="1" lang="zh-CN" altLang="en-US" dirty="0" smtClean="0"/>
              <a:t>。</a:t>
            </a:r>
            <a:endParaRPr kumimoji="1" lang="en-US" altLang="zh-CN" dirty="0" smtClean="0"/>
          </a:p>
          <a:p>
            <a:r>
              <a:rPr kumimoji="1" lang="zh-CN" altLang="en-US" dirty="0" smtClean="0"/>
              <a:t>对于每一个高度，我们可以</a:t>
            </a:r>
            <a:r>
              <a:rPr kumimoji="1" lang="en-US" altLang="zh-CN" dirty="0" err="1" smtClean="0"/>
              <a:t>dp</a:t>
            </a:r>
            <a:r>
              <a:rPr kumimoji="1" lang="zh-CN" altLang="zh-CN" dirty="0" smtClean="0"/>
              <a:t>：</a:t>
            </a:r>
            <a:r>
              <a:rPr kumimoji="1" lang="en-US" altLang="zh-CN" dirty="0" err="1" smtClean="0"/>
              <a:t>dp</a:t>
            </a:r>
            <a:r>
              <a:rPr kumimoji="1" lang="en-US" altLang="zh-CN" dirty="0" smtClean="0"/>
              <a:t>[</a:t>
            </a:r>
            <a:r>
              <a:rPr kumimoji="1" lang="en-US" altLang="zh-CN" dirty="0" err="1" smtClean="0"/>
              <a:t>i</a:t>
            </a:r>
            <a:r>
              <a:rPr kumimoji="1" lang="en-US" altLang="zh-CN" dirty="0" smtClean="0"/>
              <a:t>]</a:t>
            </a:r>
            <a:r>
              <a:rPr kumimoji="1" lang="zh-CN" altLang="en-US" dirty="0" smtClean="0"/>
              <a:t>表示匹配到第</a:t>
            </a:r>
            <a:r>
              <a:rPr kumimoji="1" lang="en-US" altLang="zh-CN" dirty="0" err="1" smtClean="0"/>
              <a:t>i</a:t>
            </a:r>
            <a:r>
              <a:rPr kumimoji="1" lang="zh-CN" altLang="en-US" dirty="0" smtClean="0"/>
              <a:t>个元素，并且之前都两两配对的最小代价。只需要考虑</a:t>
            </a:r>
            <a:r>
              <a:rPr kumimoji="1" lang="en-US" altLang="zh-CN" dirty="0" err="1" smtClean="0"/>
              <a:t>i</a:t>
            </a:r>
            <a:r>
              <a:rPr kumimoji="1" lang="zh-CN" altLang="en-US" dirty="0" smtClean="0"/>
              <a:t>是由“短边”还是“长边”配对即可。</a:t>
            </a:r>
            <a:endParaRPr kumimoji="1" lang="en-US" altLang="zh-CN" dirty="0" smtClean="0"/>
          </a:p>
          <a:p>
            <a:r>
              <a:rPr kumimoji="1" lang="zh-CN" altLang="en-US" dirty="0" smtClean="0"/>
              <a:t>同一高度有可能中间单一个出来，但两边都配对完成。倒着做一遍就好。</a:t>
            </a:r>
            <a:endParaRPr kumimoji="1" lang="en-US" altLang="zh-CN" dirty="0" smtClean="0"/>
          </a:p>
          <a:p>
            <a:r>
              <a:rPr kumimoji="1" lang="zh-CN" altLang="en-US" dirty="0" smtClean="0"/>
              <a:t>最后把所有高度的</a:t>
            </a:r>
            <a:r>
              <a:rPr kumimoji="1" lang="en-US" altLang="zh-CN" dirty="0" err="1" smtClean="0"/>
              <a:t>dp</a:t>
            </a:r>
            <a:r>
              <a:rPr kumimoji="1" lang="zh-CN" altLang="en-US" dirty="0" smtClean="0"/>
              <a:t>值加起来即可。复杂度</a:t>
            </a:r>
            <a:r>
              <a:rPr kumimoji="1" lang="en-US" altLang="zh-CN" dirty="0" smtClean="0"/>
              <a:t>O(n*k)</a:t>
            </a:r>
            <a:r>
              <a:rPr kumimoji="1" lang="zh-CN" altLang="en-US" dirty="0" smtClean="0"/>
              <a:t>。</a:t>
            </a:r>
            <a:endParaRPr kumimoji="1" lang="zh-CN" altLang="en-US" dirty="0"/>
          </a:p>
        </p:txBody>
      </p:sp>
    </p:spTree>
    <p:extLst>
      <p:ext uri="{BB962C8B-B14F-4D97-AF65-F5344CB8AC3E}">
        <p14:creationId xmlns:p14="http://schemas.microsoft.com/office/powerpoint/2010/main" val="31234220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例题</a:t>
            </a:r>
            <a:endParaRPr kumimoji="1" lang="zh-CN" altLang="en-US" dirty="0"/>
          </a:p>
        </p:txBody>
      </p:sp>
      <p:sp>
        <p:nvSpPr>
          <p:cNvPr id="3" name="内容占位符 2"/>
          <p:cNvSpPr>
            <a:spLocks noGrp="1"/>
          </p:cNvSpPr>
          <p:nvPr>
            <p:ph idx="1"/>
          </p:nvPr>
        </p:nvSpPr>
        <p:spPr/>
        <p:txBody>
          <a:bodyPr/>
          <a:lstStyle/>
          <a:p>
            <a:r>
              <a:rPr kumimoji="1" lang="en-US" altLang="zh-CN" dirty="0" smtClean="0"/>
              <a:t>2. </a:t>
            </a:r>
            <a:r>
              <a:rPr kumimoji="1" lang="zh-CN" altLang="en-US" dirty="0" smtClean="0"/>
              <a:t>货担郎问题</a:t>
            </a:r>
            <a:endParaRPr kumimoji="1" lang="en-US" altLang="zh-CN" dirty="0" smtClean="0"/>
          </a:p>
          <a:p>
            <a:pPr lvl="1"/>
            <a:r>
              <a:rPr kumimoji="1" lang="zh-CN" altLang="en-US" dirty="0" smtClean="0"/>
              <a:t>给定平面上</a:t>
            </a:r>
            <a:r>
              <a:rPr kumimoji="1" lang="en-US" altLang="zh-CN" dirty="0" smtClean="0"/>
              <a:t>n</a:t>
            </a:r>
            <a:r>
              <a:rPr kumimoji="1" lang="zh-CN" altLang="en-US" dirty="0" smtClean="0"/>
              <a:t>个点，求一条从最左端出发又回到最左端的路径，使得每个点恰好经过一次，求最小边权和。</a:t>
            </a:r>
            <a:endParaRPr kumimoji="1" lang="en-US" altLang="zh-CN" dirty="0" smtClean="0"/>
          </a:p>
          <a:p>
            <a:pPr lvl="1"/>
            <a:endParaRPr kumimoji="1" lang="en-US" altLang="zh-CN" dirty="0"/>
          </a:p>
          <a:p>
            <a:pPr lvl="1"/>
            <a:r>
              <a:rPr kumimoji="1" lang="zh-CN" altLang="en-US" dirty="0" smtClean="0"/>
              <a:t>刚才的</a:t>
            </a:r>
            <a:r>
              <a:rPr kumimoji="1" lang="en-US" altLang="zh-CN" dirty="0" err="1" smtClean="0"/>
              <a:t>dp</a:t>
            </a:r>
            <a:r>
              <a:rPr kumimoji="1" lang="zh-CN" altLang="en-US" dirty="0" smtClean="0"/>
              <a:t>为什么不行了？</a:t>
            </a:r>
            <a:endParaRPr kumimoji="1" lang="en-US" altLang="zh-CN" dirty="0" smtClean="0"/>
          </a:p>
          <a:p>
            <a:pPr lvl="2"/>
            <a:r>
              <a:rPr kumimoji="1" lang="zh-CN" altLang="en-US" dirty="0" smtClean="0"/>
              <a:t>因为光有这样一个状态，并不能说明任何事情。例如，之后是向左还是向右走、是否重复经过了某些点，我们都一无所知。</a:t>
            </a:r>
            <a:endParaRPr kumimoji="1" lang="en-US" altLang="zh-CN" dirty="0" smtClean="0"/>
          </a:p>
          <a:p>
            <a:pPr lvl="2"/>
            <a:r>
              <a:rPr kumimoji="1" lang="zh-CN" altLang="en-US" dirty="0" smtClean="0"/>
              <a:t>也就是说，在这一步状态</a:t>
            </a:r>
            <a:r>
              <a:rPr kumimoji="1" lang="zh-CN" altLang="en-US" dirty="0" smtClean="0">
                <a:solidFill>
                  <a:srgbClr val="FF0000"/>
                </a:solidFill>
              </a:rPr>
              <a:t>之前</a:t>
            </a:r>
            <a:r>
              <a:rPr kumimoji="1" lang="zh-CN" altLang="en-US" dirty="0" smtClean="0"/>
              <a:t>的决策可能影响到这一步之后的决策。</a:t>
            </a:r>
            <a:endParaRPr kumimoji="1" lang="zh-CN" altLang="en-US" dirty="0"/>
          </a:p>
        </p:txBody>
      </p:sp>
    </p:spTree>
    <p:extLst>
      <p:ext uri="{BB962C8B-B14F-4D97-AF65-F5344CB8AC3E}">
        <p14:creationId xmlns:p14="http://schemas.microsoft.com/office/powerpoint/2010/main" val="320829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additive="base">
                                        <p:cTn id="1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从最基本的开始</a:t>
            </a:r>
            <a:endParaRPr kumimoji="1" lang="zh-CN" altLang="en-US" dirty="0"/>
          </a:p>
        </p:txBody>
      </p:sp>
      <p:sp>
        <p:nvSpPr>
          <p:cNvPr id="3" name="内容占位符 2"/>
          <p:cNvSpPr>
            <a:spLocks noGrp="1"/>
          </p:cNvSpPr>
          <p:nvPr>
            <p:ph idx="1"/>
          </p:nvPr>
        </p:nvSpPr>
        <p:spPr>
          <a:xfrm>
            <a:off x="571500" y="1904999"/>
            <a:ext cx="8001000" cy="4953001"/>
          </a:xfrm>
        </p:spPr>
        <p:txBody>
          <a:bodyPr>
            <a:normAutofit/>
          </a:bodyPr>
          <a:lstStyle/>
          <a:p>
            <a:r>
              <a:rPr kumimoji="1" lang="zh-CN" altLang="en-US" dirty="0" smtClean="0"/>
              <a:t>什么时候“能”用到</a:t>
            </a:r>
            <a:r>
              <a:rPr kumimoji="1" lang="en-US" altLang="zh-CN" dirty="0" err="1" smtClean="0"/>
              <a:t>dp</a:t>
            </a:r>
            <a:r>
              <a:rPr kumimoji="1" lang="zh-CN" altLang="en-US" dirty="0" smtClean="0"/>
              <a:t>？</a:t>
            </a:r>
            <a:endParaRPr kumimoji="1" lang="en-US" altLang="zh-CN" dirty="0" smtClean="0"/>
          </a:p>
          <a:p>
            <a:pPr lvl="1"/>
            <a:r>
              <a:rPr kumimoji="1" lang="zh-CN" altLang="en-US" dirty="0" smtClean="0"/>
              <a:t>最优子结构性质</a:t>
            </a:r>
            <a:endParaRPr kumimoji="1" lang="en-US" altLang="zh-CN" dirty="0" smtClean="0"/>
          </a:p>
          <a:p>
            <a:pPr lvl="2"/>
            <a:r>
              <a:rPr kumimoji="1" lang="zh-CN" altLang="en-US" dirty="0"/>
              <a:t>在上一个例题中，从某个点出发</a:t>
            </a:r>
            <a:r>
              <a:rPr kumimoji="1" lang="en-US" altLang="zh-CN" dirty="0"/>
              <a:t>%k </a:t>
            </a:r>
            <a:r>
              <a:rPr kumimoji="1" lang="zh-CN" altLang="en-US" dirty="0"/>
              <a:t>的权值最大，并不代表着从</a:t>
            </a:r>
            <a:r>
              <a:rPr kumimoji="1" lang="en-US" altLang="zh-CN" dirty="0"/>
              <a:t>1</a:t>
            </a:r>
            <a:r>
              <a:rPr kumimoji="1" lang="zh-CN" altLang="en-US" dirty="0"/>
              <a:t>号点出发这样走，</a:t>
            </a:r>
            <a:r>
              <a:rPr kumimoji="1" lang="en-US" altLang="zh-CN" dirty="0"/>
              <a:t>%k</a:t>
            </a:r>
            <a:r>
              <a:rPr kumimoji="1" lang="zh-CN" altLang="en-US" dirty="0"/>
              <a:t>的权值最大。</a:t>
            </a:r>
            <a:endParaRPr kumimoji="1" lang="en-US" altLang="zh-CN" dirty="0"/>
          </a:p>
          <a:p>
            <a:pPr lvl="2"/>
            <a:r>
              <a:rPr kumimoji="1" lang="zh-CN" altLang="en-US" dirty="0"/>
              <a:t>换句话说，一个全局最优解，它的子问题不一定是由局部最优解组成的。这就不满足动态规划的使用条件</a:t>
            </a:r>
            <a:r>
              <a:rPr kumimoji="1" lang="zh-CN" altLang="en-US" dirty="0" smtClean="0"/>
              <a:t>。</a:t>
            </a:r>
            <a:endParaRPr kumimoji="1" lang="en-US" altLang="zh-CN" dirty="0" smtClean="0"/>
          </a:p>
          <a:p>
            <a:pPr lvl="1"/>
            <a:r>
              <a:rPr kumimoji="1" lang="zh-CN" altLang="en-US" dirty="0" smtClean="0"/>
              <a:t>无后效性</a:t>
            </a:r>
            <a:endParaRPr kumimoji="1" lang="en-US" altLang="zh-CN" dirty="0" smtClean="0"/>
          </a:p>
          <a:p>
            <a:pPr lvl="2"/>
            <a:r>
              <a:rPr kumimoji="1" lang="zh-CN" altLang="zh-CN" dirty="0" smtClean="0"/>
              <a:t>“</a:t>
            </a:r>
            <a:r>
              <a:rPr kumimoji="1" lang="zh-CN" altLang="en-US" dirty="0" smtClean="0"/>
              <a:t>当前状态是对历史的总结”。</a:t>
            </a:r>
            <a:endParaRPr kumimoji="1" lang="en-US" altLang="zh-CN" dirty="0" smtClean="0"/>
          </a:p>
          <a:p>
            <a:pPr lvl="2"/>
            <a:r>
              <a:rPr kumimoji="1" lang="zh-CN" altLang="en-US" dirty="0" smtClean="0"/>
              <a:t>之前的任何决策，都不会对之后的状态产生影响。或者说，状态之间的转移，不能产生环。（当然，计数问题除外，可以用高消之类的方法解决。）</a:t>
            </a:r>
            <a:endParaRPr kumimoji="1" lang="en-US" altLang="zh-CN" dirty="0" smtClean="0"/>
          </a:p>
          <a:p>
            <a:pPr lvl="2"/>
            <a:endParaRPr kumimoji="1" lang="en-US" altLang="zh-CN" dirty="0"/>
          </a:p>
          <a:p>
            <a:pPr lvl="2"/>
            <a:endParaRPr kumimoji="1" lang="en-US" altLang="zh-CN" dirty="0" smtClean="0"/>
          </a:p>
          <a:p>
            <a:pPr lvl="2"/>
            <a:endParaRPr kumimoji="1" lang="en-US" altLang="zh-CN" dirty="0"/>
          </a:p>
          <a:p>
            <a:pPr lvl="2"/>
            <a:endParaRPr kumimoji="1" lang="en-US" altLang="zh-CN" dirty="0" smtClean="0"/>
          </a:p>
          <a:p>
            <a:pPr lvl="3"/>
            <a:endParaRPr kumimoji="1" lang="en-US" altLang="zh-CN" dirty="0" smtClean="0"/>
          </a:p>
          <a:p>
            <a:pPr lvl="2"/>
            <a:endParaRPr kumimoji="1" lang="zh-CN" altLang="en-US" dirty="0"/>
          </a:p>
        </p:txBody>
      </p:sp>
    </p:spTree>
    <p:extLst>
      <p:ext uri="{BB962C8B-B14F-4D97-AF65-F5344CB8AC3E}">
        <p14:creationId xmlns:p14="http://schemas.microsoft.com/office/powerpoint/2010/main" val="28847136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从最基本的开始</a:t>
            </a:r>
            <a:endParaRPr kumimoji="1" lang="zh-CN" altLang="en-US" dirty="0"/>
          </a:p>
        </p:txBody>
      </p:sp>
      <p:sp>
        <p:nvSpPr>
          <p:cNvPr id="3" name="内容占位符 2"/>
          <p:cNvSpPr>
            <a:spLocks noGrp="1"/>
          </p:cNvSpPr>
          <p:nvPr>
            <p:ph idx="1"/>
          </p:nvPr>
        </p:nvSpPr>
        <p:spPr/>
        <p:txBody>
          <a:bodyPr/>
          <a:lstStyle/>
          <a:p>
            <a:r>
              <a:rPr kumimoji="1" lang="zh-CN" altLang="en-US" dirty="0" smtClean="0"/>
              <a:t>什么时候“会”用到</a:t>
            </a:r>
            <a:r>
              <a:rPr kumimoji="1" lang="en-US" altLang="zh-CN" dirty="0" err="1" smtClean="0"/>
              <a:t>dp</a:t>
            </a:r>
            <a:r>
              <a:rPr kumimoji="1" lang="zh-CN" altLang="en-US" dirty="0" smtClean="0"/>
              <a:t>？（使用</a:t>
            </a:r>
            <a:r>
              <a:rPr kumimoji="1" lang="en-US" altLang="zh-CN" dirty="0" err="1" smtClean="0"/>
              <a:t>dp</a:t>
            </a:r>
            <a:r>
              <a:rPr kumimoji="1" lang="zh-CN" altLang="en-US" dirty="0" smtClean="0"/>
              <a:t>的动机）</a:t>
            </a:r>
            <a:r>
              <a:rPr kumimoji="1" lang="en-US" altLang="zh-CN" dirty="0" smtClean="0"/>
              <a:t> </a:t>
            </a:r>
            <a:endParaRPr kumimoji="1" lang="zh-CN" altLang="en-US" dirty="0"/>
          </a:p>
        </p:txBody>
      </p:sp>
    </p:spTree>
    <p:extLst>
      <p:ext uri="{BB962C8B-B14F-4D97-AF65-F5344CB8AC3E}">
        <p14:creationId xmlns:p14="http://schemas.microsoft.com/office/powerpoint/2010/main" val="241435186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游记">
  <a:themeElements>
    <a:clrScheme name="Travelogue">
      <a:dk1>
        <a:sysClr val="windowText" lastClr="000000"/>
      </a:dk1>
      <a:lt1>
        <a:srgbClr val="EAC968"/>
      </a:lt1>
      <a:dk2>
        <a:srgbClr val="2A2515"/>
      </a:dk2>
      <a:lt2>
        <a:srgbClr val="82682C"/>
      </a:lt2>
      <a:accent1>
        <a:srgbClr val="B74D21"/>
      </a:accent1>
      <a:accent2>
        <a:srgbClr val="A32323"/>
      </a:accent2>
      <a:accent3>
        <a:srgbClr val="4576A3"/>
      </a:accent3>
      <a:accent4>
        <a:srgbClr val="615D9A"/>
      </a:accent4>
      <a:accent5>
        <a:srgbClr val="67924B"/>
      </a:accent5>
      <a:accent6>
        <a:srgbClr val="BF7B1B"/>
      </a:accent6>
      <a:hlink>
        <a:srgbClr val="99350B"/>
      </a:hlink>
      <a:folHlink>
        <a:srgbClr val="785140"/>
      </a:folHlink>
    </a:clrScheme>
    <a:fontScheme name="Travelogue">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Travelogue">
      <a:fillStyleLst>
        <a:solidFill>
          <a:schemeClr val="phClr"/>
        </a:solidFill>
        <a:blipFill rotWithShape="1">
          <a:blip xmlns:r="http://schemas.openxmlformats.org/officeDocument/2006/relationships" r:embed="rId1">
            <a:duotone>
              <a:schemeClr val="phClr">
                <a:shade val="20000"/>
                <a:satMod val="130000"/>
              </a:schemeClr>
              <a:schemeClr val="phClr">
                <a:tint val="80000"/>
                <a:satMod val="150000"/>
              </a:schemeClr>
            </a:duotone>
          </a:blip>
          <a:tile tx="0" ty="0" sx="50000" sy="50000" flip="none" algn="tl"/>
        </a:blipFill>
        <a:blipFill rotWithShape="1">
          <a:blip xmlns:r="http://schemas.openxmlformats.org/officeDocument/2006/relationships" r:embed="rId2">
            <a:duotone>
              <a:schemeClr val="phClr">
                <a:shade val="20000"/>
                <a:satMod val="130000"/>
              </a:schemeClr>
              <a:schemeClr val="phClr">
                <a:tint val="80000"/>
                <a:satMod val="150000"/>
              </a:schemeClr>
            </a:duotone>
          </a:blip>
          <a:tile tx="0" ty="0" sx="50000" sy="50000" flip="none" algn="tl"/>
        </a:blip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6600000" sx="102000" sy="102000" rotWithShape="0">
              <a:srgbClr val="000000">
                <a:alpha val="35000"/>
              </a:srgbClr>
            </a:outerShdw>
          </a:effectLst>
        </a:effectStyle>
        <a:effectStyle>
          <a:effectLst>
            <a:outerShdw blurRad="88900" dist="63500" dir="2400000" rotWithShape="0">
              <a:srgbClr val="000000">
                <a:alpha val="50000"/>
              </a:srgbClr>
            </a:outerShdw>
          </a:effectLst>
          <a:scene3d>
            <a:camera prst="orthographicFront">
              <a:rot lat="0" lon="0" rev="0"/>
            </a:camera>
            <a:lightRig rig="sunset" dir="t">
              <a:rot lat="0" lon="0" rev="4200000"/>
            </a:lightRig>
          </a:scene3d>
          <a:sp3d>
            <a:bevelT w="63500" h="25400" prst="coolSlant"/>
          </a:sp3d>
        </a:effectStyle>
      </a:effectStyleLst>
      <a:bgFillStyleLst>
        <a:solidFill>
          <a:schemeClr val="phClr"/>
        </a:solidFill>
        <a:gradFill rotWithShape="1">
          <a:gsLst>
            <a:gs pos="0">
              <a:schemeClr val="phClr">
                <a:tint val="50000"/>
                <a:shade val="90000"/>
                <a:hueMod val="85000"/>
                <a:satMod val="300000"/>
                <a:lumMod val="100000"/>
              </a:schemeClr>
            </a:gs>
            <a:gs pos="40000">
              <a:schemeClr val="phClr">
                <a:tint val="45000"/>
                <a:shade val="99000"/>
                <a:hueMod val="95000"/>
                <a:satMod val="300000"/>
                <a:lumMod val="100000"/>
              </a:schemeClr>
            </a:gs>
            <a:gs pos="100000">
              <a:schemeClr val="phClr">
                <a:shade val="20000"/>
                <a:hueMod val="95000"/>
                <a:satMod val="255000"/>
                <a:lumMod val="100000"/>
              </a:schemeClr>
            </a:gs>
          </a:gsLst>
          <a:path path="circle">
            <a:fillToRect l="50000" t="-80000" r="50000" b="180000"/>
          </a:path>
        </a:gradFill>
        <a:gradFill rotWithShape="1">
          <a:gsLst>
            <a:gs pos="0">
              <a:schemeClr val="phClr">
                <a:tint val="70000"/>
                <a:satMod val="2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游记.thmx</Template>
  <TotalTime>2927</TotalTime>
  <Words>4304</Words>
  <Application>Microsoft Macintosh PowerPoint</Application>
  <PresentationFormat>全屏显示(4:3)</PresentationFormat>
  <Paragraphs>363</Paragraphs>
  <Slides>63</Slides>
  <Notes>0</Notes>
  <HiddenSlides>3</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游记</vt:lpstr>
      <vt:lpstr>（基础的）DP选讲</vt:lpstr>
      <vt:lpstr>从最基本的开始</vt:lpstr>
      <vt:lpstr>从最基本的开始</vt:lpstr>
      <vt:lpstr>例题</vt:lpstr>
      <vt:lpstr>从最基本的开始</vt:lpstr>
      <vt:lpstr>例题</vt:lpstr>
      <vt:lpstr>例题</vt:lpstr>
      <vt:lpstr>从最基本的开始</vt:lpstr>
      <vt:lpstr>从最基本的开始</vt:lpstr>
      <vt:lpstr>例题</vt:lpstr>
      <vt:lpstr>例题</vt:lpstr>
      <vt:lpstr>例题</vt:lpstr>
      <vt:lpstr>例题</vt:lpstr>
      <vt:lpstr>例题</vt:lpstr>
      <vt:lpstr>例题</vt:lpstr>
      <vt:lpstr>例题</vt:lpstr>
      <vt:lpstr>从最基本的开始</vt:lpstr>
      <vt:lpstr>例题</vt:lpstr>
      <vt:lpstr>从最基本的开始</vt:lpstr>
      <vt:lpstr>状态的定义</vt:lpstr>
      <vt:lpstr>例题</vt:lpstr>
      <vt:lpstr>例题</vt:lpstr>
      <vt:lpstr>状态的定义</vt:lpstr>
      <vt:lpstr>例题 Apio 2016</vt:lpstr>
      <vt:lpstr>例题</vt:lpstr>
      <vt:lpstr>例题 CF 626F (这题我应该讲过)</vt:lpstr>
      <vt:lpstr>例题</vt:lpstr>
      <vt:lpstr>例题 CF 567F</vt:lpstr>
      <vt:lpstr>例题</vt:lpstr>
      <vt:lpstr>一类“对偶”问题</vt:lpstr>
      <vt:lpstr>例题</vt:lpstr>
      <vt:lpstr>例题</vt:lpstr>
      <vt:lpstr>例题 Apio 2015</vt:lpstr>
      <vt:lpstr>例题</vt:lpstr>
      <vt:lpstr>状压dp</vt:lpstr>
      <vt:lpstr>例题</vt:lpstr>
      <vt:lpstr>例题</vt:lpstr>
      <vt:lpstr>例题 CF 599E</vt:lpstr>
      <vt:lpstr>例题</vt:lpstr>
      <vt:lpstr>例题</vt:lpstr>
      <vt:lpstr> 例题</vt:lpstr>
      <vt:lpstr> 一类基于分块思想的dp</vt:lpstr>
      <vt:lpstr>例题 NOI 2015</vt:lpstr>
      <vt:lpstr>例题</vt:lpstr>
      <vt:lpstr>例题 CF 623B</vt:lpstr>
      <vt:lpstr>例题</vt:lpstr>
      <vt:lpstr>例题 CF 665F</vt:lpstr>
      <vt:lpstr>例题</vt:lpstr>
      <vt:lpstr>例题</vt:lpstr>
      <vt:lpstr>例题</vt:lpstr>
      <vt:lpstr>例题</vt:lpstr>
      <vt:lpstr>dp与贪心</vt:lpstr>
      <vt:lpstr>例题 CF 575F</vt:lpstr>
      <vt:lpstr>例题</vt:lpstr>
      <vt:lpstr>例题 CF 637D</vt:lpstr>
      <vt:lpstr>例题</vt:lpstr>
      <vt:lpstr>例题 CF 645E</vt:lpstr>
      <vt:lpstr>例题</vt:lpstr>
      <vt:lpstr>例题</vt:lpstr>
      <vt:lpstr>最后一题 USACO 2016 open (platinum)</vt:lpstr>
      <vt:lpstr>最后一题</vt:lpstr>
      <vt:lpstr>最后一题</vt:lpstr>
      <vt:lpstr>最后一题</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DP选讲</dc:title>
  <dc:creator>apple apple</dc:creator>
  <cp:lastModifiedBy>apple apple</cp:lastModifiedBy>
  <cp:revision>138</cp:revision>
  <dcterms:created xsi:type="dcterms:W3CDTF">2016-05-11T13:16:35Z</dcterms:created>
  <dcterms:modified xsi:type="dcterms:W3CDTF">2016-05-18T00:01:29Z</dcterms:modified>
</cp:coreProperties>
</file>