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1"/>
  </p:notesMasterIdLst>
  <p:handoutMasterIdLst>
    <p:handoutMasterId r:id="rId22"/>
  </p:handoutMasterIdLst>
  <p:sldIdLst>
    <p:sldId id="405" r:id="rId2"/>
    <p:sldId id="650" r:id="rId3"/>
    <p:sldId id="648" r:id="rId4"/>
    <p:sldId id="649" r:id="rId5"/>
    <p:sldId id="653" r:id="rId6"/>
    <p:sldId id="654" r:id="rId7"/>
    <p:sldId id="655" r:id="rId8"/>
    <p:sldId id="699" r:id="rId9"/>
    <p:sldId id="700" r:id="rId10"/>
    <p:sldId id="658" r:id="rId11"/>
    <p:sldId id="685" r:id="rId12"/>
    <p:sldId id="701" r:id="rId13"/>
    <p:sldId id="702" r:id="rId14"/>
    <p:sldId id="703" r:id="rId15"/>
    <p:sldId id="704" r:id="rId16"/>
    <p:sldId id="694" r:id="rId17"/>
    <p:sldId id="682" r:id="rId18"/>
    <p:sldId id="665" r:id="rId19"/>
    <p:sldId id="679" r:id="rId20"/>
  </p:sldIdLst>
  <p:sldSz cx="10693400" cy="7561263"/>
  <p:notesSz cx="6669088" cy="9928225"/>
  <p:defaultTextStyle>
    <a:defPPr>
      <a:defRPr lang="ru-RU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тя" initials="К" lastIdx="1" clrIdx="0">
    <p:extLst>
      <p:ext uri="{19B8F6BF-5375-455C-9EA6-DF929625EA0E}">
        <p15:presenceInfo xmlns:p15="http://schemas.microsoft.com/office/powerpoint/2012/main" userId="Кат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EB0000"/>
    <a:srgbClr val="EB1E00"/>
    <a:srgbClr val="E51F26"/>
    <a:srgbClr val="EB1E28"/>
    <a:srgbClr val="C81F3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howGuides="1">
      <p:cViewPr varScale="1">
        <p:scale>
          <a:sx n="77" d="100"/>
          <a:sy n="77" d="100"/>
        </p:scale>
        <p:origin x="586" y="53"/>
      </p:cViewPr>
      <p:guideLst>
        <p:guide orient="horz" pos="2296"/>
        <p:guide pos="2880"/>
        <p:guide orient="horz" pos="2531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71583C3-CA27-4496-BECA-C771D03A36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987283-449F-49A3-9FA6-20B92A61C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3481F-6E72-4171-A9C8-98D56C39F96E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B2E802-5847-4DA6-BAD8-A92EA4C57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830C92-6658-426B-8F97-72EB78E0A8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C4CA1-B95C-48CD-AB14-2CAA4305D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3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E9510-8D81-4F7D-A3DD-ECD88FF9FF52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A9037-5C04-413C-AFF2-1B3777C3E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29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2F706F-AFAA-4FA6-90FD-A6042EEAC4E3}"/>
              </a:ext>
            </a:extLst>
          </p:cNvPr>
          <p:cNvSpPr/>
          <p:nvPr userDrawn="1"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58D1E9-CE0B-40E2-B7B4-0FA4354CB526}"/>
              </a:ext>
            </a:extLst>
          </p:cNvPr>
          <p:cNvSpPr/>
          <p:nvPr userDrawn="1"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49F62CD-3B5C-4018-AC46-2285EBFB89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512A90-7C52-4CB6-A385-FCF56ED6BF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11B1396-9D3B-4AEC-A3F5-32D25265EA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1784" y="3348583"/>
            <a:ext cx="9679452" cy="1915285"/>
          </a:xfrm>
        </p:spPr>
        <p:txBody>
          <a:bodyPr anchor="b">
            <a:normAutofit/>
          </a:bodyPr>
          <a:lstStyle>
            <a:lvl1pPr algn="ctr">
              <a:defRPr lang="ru-RU" sz="55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marL="0" lvl="0" algn="l" defTabSz="1043056" rtl="0" eaLnBrk="1" latinLnBrk="0" hangingPunct="1">
              <a:defRPr/>
            </a:pPr>
            <a:r>
              <a:rPr lang="ru-RU" dirty="0"/>
              <a:t>ОБРАЗЕЦ ЗАГОЛОВКА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EDFA97E-57D3-4908-B503-1A4CD5FEDBA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4666" y="5386216"/>
            <a:ext cx="9768578" cy="453716"/>
          </a:xfrm>
        </p:spPr>
        <p:txBody>
          <a:bodyPr anchor="b">
            <a:normAutofit/>
          </a:bodyPr>
          <a:lstStyle>
            <a:lvl1pPr marL="87313" indent="0">
              <a:buNone/>
              <a:defRPr sz="2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052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114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82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73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645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55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46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380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29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0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850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36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204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0"/>
            </a:lvl1pPr>
            <a:lvl2pPr marL="391146" indent="0">
              <a:buNone/>
              <a:defRPr sz="1200"/>
            </a:lvl2pPr>
            <a:lvl3pPr marL="782292" indent="0">
              <a:buNone/>
              <a:defRPr sz="1000"/>
            </a:lvl3pPr>
            <a:lvl4pPr marL="1173438" indent="0">
              <a:buNone/>
              <a:defRPr sz="900"/>
            </a:lvl4pPr>
            <a:lvl5pPr marL="1564584" indent="0">
              <a:buNone/>
              <a:defRPr sz="900"/>
            </a:lvl5pPr>
            <a:lvl6pPr marL="1955730" indent="0">
              <a:buNone/>
              <a:defRPr sz="900"/>
            </a:lvl6pPr>
            <a:lvl7pPr marL="2346876" indent="0">
              <a:buNone/>
              <a:defRPr sz="900"/>
            </a:lvl7pPr>
            <a:lvl8pPr marL="2738022" indent="0">
              <a:buNone/>
              <a:defRPr sz="900"/>
            </a:lvl8pPr>
            <a:lvl9pPr marL="3129168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410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 marL="0" indent="0">
              <a:buNone/>
              <a:defRPr sz="2700"/>
            </a:lvl1pPr>
            <a:lvl2pPr marL="391146" indent="0">
              <a:buNone/>
              <a:defRPr sz="2400"/>
            </a:lvl2pPr>
            <a:lvl3pPr marL="782292" indent="0">
              <a:buNone/>
              <a:defRPr sz="2100"/>
            </a:lvl3pPr>
            <a:lvl4pPr marL="1173438" indent="0">
              <a:buNone/>
              <a:defRPr sz="1700"/>
            </a:lvl4pPr>
            <a:lvl5pPr marL="1564584" indent="0">
              <a:buNone/>
              <a:defRPr sz="1700"/>
            </a:lvl5pPr>
            <a:lvl6pPr marL="1955730" indent="0">
              <a:buNone/>
              <a:defRPr sz="1700"/>
            </a:lvl6pPr>
            <a:lvl7pPr marL="2346876" indent="0">
              <a:buNone/>
              <a:defRPr sz="1700"/>
            </a:lvl7pPr>
            <a:lvl8pPr marL="2738022" indent="0">
              <a:buNone/>
              <a:defRPr sz="1700"/>
            </a:lvl8pPr>
            <a:lvl9pPr marL="3129168" indent="0">
              <a:buNone/>
              <a:defRPr sz="17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0"/>
            </a:lvl1pPr>
            <a:lvl2pPr marL="391146" indent="0">
              <a:buNone/>
              <a:defRPr sz="1200"/>
            </a:lvl2pPr>
            <a:lvl3pPr marL="782292" indent="0">
              <a:buNone/>
              <a:defRPr sz="1000"/>
            </a:lvl3pPr>
            <a:lvl4pPr marL="1173438" indent="0">
              <a:buNone/>
              <a:defRPr sz="900"/>
            </a:lvl4pPr>
            <a:lvl5pPr marL="1564584" indent="0">
              <a:buNone/>
              <a:defRPr sz="900"/>
            </a:lvl5pPr>
            <a:lvl6pPr marL="1955730" indent="0">
              <a:buNone/>
              <a:defRPr sz="900"/>
            </a:lvl6pPr>
            <a:lvl7pPr marL="2346876" indent="0">
              <a:buNone/>
              <a:defRPr sz="900"/>
            </a:lvl7pPr>
            <a:lvl8pPr marL="2738022" indent="0">
              <a:buNone/>
              <a:defRPr sz="900"/>
            </a:lvl8pPr>
            <a:lvl9pPr marL="3129168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176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550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31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_DEN\_ПРОЕКТЫ\_МФПА\Университет СИНЕРГИЯ\презентации\Рисунок1.jpg">
            <a:extLst>
              <a:ext uri="{FF2B5EF4-FFF2-40B4-BE49-F238E27FC236}">
                <a16:creationId xmlns:a16="http://schemas.microsoft.com/office/drawing/2014/main" id="{04EA8244-8613-47EF-ADFF-CECBFAAFD3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25898" cy="756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D85A3D9-8E6C-42BC-A646-80F2D6AECC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2507453-DF3E-4843-9C37-520D26E5A1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6766" y="2196455"/>
            <a:ext cx="9599868" cy="3807156"/>
          </a:xfrm>
        </p:spPr>
        <p:txBody>
          <a:bodyPr anchor="ctr">
            <a:normAutofit/>
          </a:bodyPr>
          <a:lstStyle>
            <a:lvl1pPr marL="0" algn="l" defTabSz="10430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5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4180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C1DD5A-7DBA-4220-B8D8-20048D0ABCE3}"/>
              </a:ext>
            </a:extLst>
          </p:cNvPr>
          <p:cNvSpPr/>
          <p:nvPr userDrawn="1"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CBA8602-5369-476D-B67C-4D459E2AD0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3" y="561291"/>
            <a:ext cx="9687193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3CB2135-A489-4E6B-8FED-92D74838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3" y="2919243"/>
            <a:ext cx="9824904" cy="3488816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A6920BC-95BA-4EE0-B6B9-ABDFC2E139F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4963" y="2124447"/>
            <a:ext cx="9824904" cy="421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3632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CBA8602-5369-476D-B67C-4D459E2AD0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3" y="561291"/>
            <a:ext cx="9687193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3CB2135-A489-4E6B-8FED-92D74838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3" y="2700511"/>
            <a:ext cx="9824904" cy="3707548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A6920BC-95BA-4EE0-B6B9-ABDFC2E139F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4963" y="2124447"/>
            <a:ext cx="9824904" cy="421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0111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92BB8558-F0D2-4EE4-AD81-BEA8F8628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3" y="561291"/>
            <a:ext cx="9687193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5C6B6E1A-7427-4160-A1D6-036AF3FE4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2" y="2141571"/>
            <a:ext cx="9824905" cy="442469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835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73CB2135-A489-4E6B-8FED-92D74838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12" y="3559861"/>
            <a:ext cx="3154337" cy="300640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A6920BC-95BA-4EE0-B6B9-ABDFC2E139F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24212" y="2141571"/>
            <a:ext cx="3154337" cy="1276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id="{A4523AE8-D259-411C-A6A2-3CD2D16943E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741209" y="3559861"/>
            <a:ext cx="3154337" cy="300640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2C6B67E9-E51A-4189-9E6F-B8FBB553E1F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741209" y="2141571"/>
            <a:ext cx="3154337" cy="1276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D9E4D091-F7FD-4BCB-B863-BE189268567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158207" y="3559861"/>
            <a:ext cx="3154337" cy="300640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27AE658B-019B-4257-BC1E-5402C16CD9CF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158207" y="2141571"/>
            <a:ext cx="3154337" cy="1276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92BB8558-F0D2-4EE4-AD81-BEA8F8628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4" y="561291"/>
            <a:ext cx="9779870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4525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EB9B11F2-6547-4B66-9341-F3EB5FC81BDB}"/>
              </a:ext>
            </a:extLst>
          </p:cNvPr>
          <p:cNvSpPr/>
          <p:nvPr userDrawn="1"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4C967A7A-8161-4185-84CA-97E80FC9B322}"/>
              </a:ext>
            </a:extLst>
          </p:cNvPr>
          <p:cNvSpPr/>
          <p:nvPr userDrawn="1"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BDCE2DE8-E62B-4A34-8FC0-6B605B6B6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355" y="1133896"/>
            <a:ext cx="9499375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2B0BFA9E-BDB0-415B-8B27-5B6AB1518DB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62355" y="489910"/>
            <a:ext cx="9499375" cy="276999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2000" b="1" dirty="0">
                <a:solidFill>
                  <a:srgbClr val="E60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marL="0" lvl="0" defTabSz="91440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id="{DDA1D208-AC82-41CD-AC19-AA520B2C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1" y="5058739"/>
            <a:ext cx="2304000" cy="15020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3" name="Объект 2">
            <a:extLst>
              <a:ext uri="{FF2B5EF4-FFF2-40B4-BE49-F238E27FC236}">
                <a16:creationId xmlns:a16="http://schemas.microsoft.com/office/drawing/2014/main" id="{2CB3BD24-831A-4664-875C-E9C7FB7F8C36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017334" y="5058739"/>
            <a:ext cx="2304000" cy="15020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4" name="Объект 2">
            <a:extLst>
              <a:ext uri="{FF2B5EF4-FFF2-40B4-BE49-F238E27FC236}">
                <a16:creationId xmlns:a16="http://schemas.microsoft.com/office/drawing/2014/main" id="{F8D3A8DA-DE38-47DD-9DD4-6DEB7240F64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5388977" y="5058739"/>
            <a:ext cx="2304000" cy="15020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E8C385B-C208-4106-8613-8BC5223A3F5C}"/>
              </a:ext>
            </a:extLst>
          </p:cNvPr>
          <p:cNvSpPr/>
          <p:nvPr userDrawn="1"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52" name="Текст 2">
            <a:extLst>
              <a:ext uri="{FF2B5EF4-FFF2-40B4-BE49-F238E27FC236}">
                <a16:creationId xmlns:a16="http://schemas.microsoft.com/office/drawing/2014/main" id="{7CEAFFC1-C332-47C7-9CFE-8FE0B3FD0457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757731" y="2484487"/>
            <a:ext cx="2304000" cy="292598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4" name="Объект 2">
            <a:extLst>
              <a:ext uri="{FF2B5EF4-FFF2-40B4-BE49-F238E27FC236}">
                <a16:creationId xmlns:a16="http://schemas.microsoft.com/office/drawing/2014/main" id="{BDB58731-0025-45AA-B7E6-AE93EE2F2764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7759260" y="2945191"/>
            <a:ext cx="2311011" cy="34628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E9331FB5-268A-4AC3-A50C-029CFF37D9C2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665571" y="2470407"/>
            <a:ext cx="2304000" cy="23762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9" name="Объект 2">
            <a:extLst>
              <a:ext uri="{FF2B5EF4-FFF2-40B4-BE49-F238E27FC236}">
                <a16:creationId xmlns:a16="http://schemas.microsoft.com/office/drawing/2014/main" id="{073B8669-4C3C-4E00-85DA-6D255EE3B4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037214" y="2470407"/>
            <a:ext cx="2304000" cy="23762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0" name="Объект 2">
            <a:extLst>
              <a:ext uri="{FF2B5EF4-FFF2-40B4-BE49-F238E27FC236}">
                <a16:creationId xmlns:a16="http://schemas.microsoft.com/office/drawing/2014/main" id="{6D28D3A1-3506-42DA-8E0C-5D900B154BFB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5408857" y="2470407"/>
            <a:ext cx="2304000" cy="23762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14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100"/>
            </a:lvl1pPr>
            <a:lvl2pPr marL="391146" indent="0" algn="ctr">
              <a:buNone/>
              <a:defRPr sz="1700"/>
            </a:lvl2pPr>
            <a:lvl3pPr marL="782292" indent="0" algn="ctr">
              <a:buNone/>
              <a:defRPr sz="1500"/>
            </a:lvl3pPr>
            <a:lvl4pPr marL="1173438" indent="0" algn="ctr">
              <a:buNone/>
              <a:defRPr sz="1400"/>
            </a:lvl4pPr>
            <a:lvl5pPr marL="1564584" indent="0" algn="ctr">
              <a:buNone/>
              <a:defRPr sz="1400"/>
            </a:lvl5pPr>
            <a:lvl6pPr marL="1955730" indent="0" algn="ctr">
              <a:buNone/>
              <a:defRPr sz="1400"/>
            </a:lvl6pPr>
            <a:lvl7pPr marL="2346876" indent="0" algn="ctr">
              <a:buNone/>
              <a:defRPr sz="1400"/>
            </a:lvl7pPr>
            <a:lvl8pPr marL="2738022" indent="0" algn="ctr">
              <a:buNone/>
              <a:defRPr sz="1400"/>
            </a:lvl8pPr>
            <a:lvl9pPr marL="3129168" indent="0" algn="ctr">
              <a:buNone/>
              <a:defRPr sz="1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81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45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0CA2-EE7C-4F21-BC99-1B7BC45BB5BA}" type="datetimeFigureOut">
              <a:rPr lang="ru-RU" smtClean="0"/>
              <a:pPr/>
              <a:t>24.01.2023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93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5" r:id="rId2"/>
    <p:sldLayoutId id="2147483719" r:id="rId3"/>
    <p:sldLayoutId id="2147483739" r:id="rId4"/>
    <p:sldLayoutId id="2147483736" r:id="rId5"/>
    <p:sldLayoutId id="2147483738" r:id="rId6"/>
    <p:sldLayoutId id="2147483737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782292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573" indent="-195573" algn="l" defTabSz="782292" rtl="0" eaLnBrk="1" latinLnBrk="0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719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77865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11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157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51303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542449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933595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324741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146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2292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38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4584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730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6876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8022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9168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42800/" TargetMode="External"/><Relationship Id="rId2" Type="http://schemas.openxmlformats.org/officeDocument/2006/relationships/hyperlink" Target="https://docs.google.com/document/d/1He_c5gFy9r_vGV9_XjKdvziW-Dp-Jl9D/edit?usp=share_link&amp;ouid=112874070085407950074&amp;rtpof=true&amp;sd=tru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EBF47-2662-48D1-B238-FBEE452D2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164" y="3060551"/>
            <a:ext cx="9679452" cy="3121418"/>
          </a:xfrm>
        </p:spPr>
        <p:txBody>
          <a:bodyPr>
            <a:normAutofit fontScale="90000"/>
          </a:bodyPr>
          <a:lstStyle/>
          <a:p>
            <a:r>
              <a:rPr lang="ru-RU" sz="2100" dirty="0" smtClean="0"/>
              <a:t>ОТЧЕТ 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dirty="0"/>
              <a:t>о прохождении производственной </a:t>
            </a:r>
            <a:r>
              <a:rPr lang="ru-RU" sz="2100" dirty="0" smtClean="0"/>
              <a:t>практики </a:t>
            </a:r>
            <a:br>
              <a:rPr lang="ru-RU" sz="2100" dirty="0" smtClean="0"/>
            </a:br>
            <a:r>
              <a:rPr lang="ru-RU" sz="2100" dirty="0" smtClean="0"/>
              <a:t> 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ПМ.04 Сопровождение информационных систем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>в период с «12» января </a:t>
            </a:r>
            <a:r>
              <a:rPr lang="ru-RU" sz="2000" dirty="0" smtClean="0"/>
              <a:t>2023 </a:t>
            </a:r>
            <a:r>
              <a:rPr lang="ru-RU" sz="2000" dirty="0"/>
              <a:t>г. по «25» января </a:t>
            </a:r>
            <a:r>
              <a:rPr lang="ru-RU" sz="2000" dirty="0" smtClean="0"/>
              <a:t>2023 </a:t>
            </a:r>
            <a:r>
              <a:rPr lang="ru-RU" sz="2000" dirty="0"/>
              <a:t>г.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Специальность 09.02.07 Информационные системы и программирование 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ru-RU" sz="2100" dirty="0"/>
              <a:t/>
            </a:r>
            <a:br>
              <a:rPr lang="ru-RU" sz="2100" dirty="0"/>
            </a:br>
            <a:endParaRPr lang="ru-RU" sz="27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EC7E33D-1387-4B56-A695-F4C72A50F4EE}"/>
              </a:ext>
            </a:extLst>
          </p:cNvPr>
          <p:cNvSpPr txBox="1">
            <a:spLocks/>
          </p:cNvSpPr>
          <p:nvPr/>
        </p:nvSpPr>
        <p:spPr bwMode="auto">
          <a:xfrm>
            <a:off x="738188" y="6300911"/>
            <a:ext cx="8712968" cy="140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altLang="ru-RU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ФИО обучающегося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: </a:t>
            </a:r>
            <a:r>
              <a:rPr lang="ru-RU" altLang="ru-RU" sz="2000" dirty="0" smtClean="0">
                <a:solidFill>
                  <a:srgbClr val="FF0000"/>
                </a:solidFill>
              </a:rPr>
              <a:t>Пономарев Артём Александрович</a:t>
            </a:r>
            <a:endParaRPr lang="ru-RU" altLang="ru-RU" sz="200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ru-RU" altLang="ru-RU" sz="2000" dirty="0">
                <a:solidFill>
                  <a:srgbClr val="FF0000"/>
                </a:solidFill>
              </a:rPr>
              <a:t>Группа: </a:t>
            </a:r>
            <a:r>
              <a:rPr lang="ru-RU" altLang="ru-RU" sz="2000" dirty="0" smtClean="0">
                <a:solidFill>
                  <a:srgbClr val="FF0000"/>
                </a:solidFill>
              </a:rPr>
              <a:t>ДКИП-304</a:t>
            </a:r>
            <a:endParaRPr lang="ru-RU" altLang="ru-RU" sz="2000" dirty="0">
              <a:solidFill>
                <a:srgbClr val="FF0000"/>
              </a:solidFill>
            </a:endParaRPr>
          </a:p>
          <a:p>
            <a:pPr lvl="0" algn="l" defTabSz="914400"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ФИО Руководител</a:t>
            </a:r>
            <a:r>
              <a:rPr kumimoji="0" lang="ru-RU" altLang="ru-RU" sz="20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я:  </a:t>
            </a:r>
            <a:r>
              <a:rPr lang="ru-RU" altLang="ru-RU" sz="2000" noProof="0" dirty="0" err="1" smtClean="0">
                <a:solidFill>
                  <a:srgbClr val="FF0000"/>
                </a:solidFill>
              </a:rPr>
              <a:t>Чепрасов</a:t>
            </a:r>
            <a:r>
              <a:rPr lang="ru-RU" altLang="ru-RU" sz="2000" noProof="0" dirty="0" smtClean="0">
                <a:solidFill>
                  <a:srgbClr val="FF0000"/>
                </a:solidFill>
              </a:rPr>
              <a:t> Глеб Сергеевич</a:t>
            </a:r>
            <a:endParaRPr lang="ru-RU" altLang="ru-RU" sz="2000" dirty="0">
              <a:solidFill>
                <a:srgbClr val="FF0000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altLang="ru-RU" sz="22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ru-RU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ru-RU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altLang="ru-RU" sz="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2C01-F3A7-4DE2-9DF2-AD08FA482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80" y="1620391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НЕГОСУДАРСТВЕННОЕ ОБРАЗОВАТЕЛЬНОЕ ЧАСТНОЕ УЧРЕЖДЕНИЕ ВЫСШЕГО ОБРАЗОВАНИЯ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«МОСКОВСКИЙ ФИНАНСОВО-ПРОМЫШЛЕННЫЙ УНИВЕРСИТЕТ «СИНЕРГИЯ»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Колледж «Синергия»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 smtClean="0">
                <a:solidFill>
                  <a:prstClr val="white"/>
                </a:solidFill>
                <a:latin typeface="Arial" charset="0"/>
              </a:rPr>
              <a:t>Кафедра цифровой </a:t>
            </a: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экономики</a:t>
            </a:r>
          </a:p>
        </p:txBody>
      </p:sp>
    </p:spTree>
    <p:extLst>
      <p:ext uri="{BB962C8B-B14F-4D97-AF65-F5344CB8AC3E}">
        <p14:creationId xmlns:p14="http://schemas.microsoft.com/office/powerpoint/2010/main" val="135780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13D5D-6071-4D13-981C-058D6B14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61" y="29197"/>
            <a:ext cx="9687193" cy="1703543"/>
          </a:xfr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Исследовательский этап.</a:t>
            </a:r>
            <a:br>
              <a:rPr lang="ru-RU" dirty="0"/>
            </a:br>
            <a:r>
              <a:rPr lang="ru-RU" dirty="0"/>
              <a:t>Сбор информации об объекте практики и анализ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DC268-3756-4D5C-8BFE-1C6ED6F2C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48" y="2628503"/>
            <a:ext cx="9824904" cy="401401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100" dirty="0" smtClean="0"/>
              <a:t>Организационно-правовая </a:t>
            </a:r>
            <a:r>
              <a:rPr lang="ru-RU" sz="2100" dirty="0"/>
              <a:t>форма и характер </a:t>
            </a:r>
            <a:r>
              <a:rPr lang="ru-RU" sz="2100" dirty="0" smtClean="0"/>
              <a:t>собственности:</a:t>
            </a:r>
            <a:endParaRPr lang="ru-RU" sz="21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Общество с ограниченной ответственностью 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1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Основной вид деятельности: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Разработка программных решений и информационных систем для социально-ориентированного бизнеса и образовательных решений с применением технологий машинного обучения и компьютерного зрения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1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Дополнительные виды деятельности: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 smtClean="0"/>
          </a:p>
          <a:p>
            <a:r>
              <a:rPr lang="ru-RU" dirty="0"/>
              <a:t>Торговля розничная компьютерами, периферийными устройствами к ним и программным обеспечением в специализированных магазинах (47.41)</a:t>
            </a:r>
          </a:p>
          <a:p>
            <a:r>
              <a:rPr lang="ru-RU" dirty="0"/>
              <a:t>Торговля розничная программным обеспечением в специализированных магазинах (47.41.2)</a:t>
            </a:r>
          </a:p>
          <a:p>
            <a:r>
              <a:rPr lang="ru-RU" dirty="0"/>
              <a:t>Торговля розничная по почте или по информационно-коммуникационной сети Интернет (47.91)</a:t>
            </a:r>
          </a:p>
          <a:p>
            <a:r>
              <a:rPr lang="ru-RU" dirty="0"/>
              <a:t>Деятельность по обследованию и экспертизе компьютерных систем (62.02.2)</a:t>
            </a:r>
          </a:p>
          <a:p>
            <a:r>
              <a:rPr lang="ru-RU" dirty="0"/>
              <a:t>Деятельность по обучению пользователей (62.02.3)</a:t>
            </a:r>
          </a:p>
          <a:p>
            <a:r>
              <a:rPr lang="ru-RU" dirty="0"/>
              <a:t>И еще 13 видов деятельности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F4A8DA-7B1E-45B2-85EA-94287A25C60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29250" y="1935148"/>
            <a:ext cx="9824904" cy="49094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Характеристика </a:t>
            </a:r>
            <a:r>
              <a:rPr lang="ru-RU" sz="2400" dirty="0"/>
              <a:t>предприятия и его </a:t>
            </a:r>
            <a:r>
              <a:rPr lang="ru-RU" sz="2400" dirty="0" smtClean="0"/>
              <a:t>деятельности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5038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C5A7F-76CB-4A03-A575-6A445E1D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60" y="207555"/>
            <a:ext cx="9687193" cy="567848"/>
          </a:xfrm>
        </p:spPr>
        <p:txBody>
          <a:bodyPr/>
          <a:lstStyle/>
          <a:p>
            <a:r>
              <a:rPr lang="ru-RU" dirty="0"/>
              <a:t>Исследовательский этап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E7270-AF5C-44A0-B0B3-1D3D6980C3A3}"/>
              </a:ext>
            </a:extLst>
          </p:cNvPr>
          <p:cNvSpPr txBox="1"/>
          <p:nvPr/>
        </p:nvSpPr>
        <p:spPr>
          <a:xfrm>
            <a:off x="-1566068" y="6161673"/>
            <a:ext cx="10369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538163" algn="r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Рисунок 2. Пример организационной структуры предприятия</a:t>
            </a:r>
            <a:endParaRPr kumimoji="0" lang="ru-RU" sz="1800" b="1" i="1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E9D6EE2-A117-4657-B57F-7EFC8A76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92" y="3348583"/>
            <a:ext cx="1069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DDEA46-3E0A-4F9A-A29E-3DC3ADE6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992" y="133123"/>
            <a:ext cx="4017612" cy="402371"/>
          </a:xfrm>
          <a:prstGeom prst="rect">
            <a:avLst/>
          </a:prstGeom>
        </p:spPr>
      </p:pic>
      <p:sp>
        <p:nvSpPr>
          <p:cNvPr id="8" name="Текст 3">
            <a:extLst>
              <a:ext uri="{FF2B5EF4-FFF2-40B4-BE49-F238E27FC236}">
                <a16:creationId xmlns:a16="http://schemas.microsoft.com/office/drawing/2014/main" id="{F747E617-D31D-4D36-9676-5263B1B6231E}"/>
              </a:ext>
            </a:extLst>
          </p:cNvPr>
          <p:cNvSpPr txBox="1">
            <a:spLocks/>
          </p:cNvSpPr>
          <p:nvPr/>
        </p:nvSpPr>
        <p:spPr>
          <a:xfrm>
            <a:off x="178754" y="505363"/>
            <a:ext cx="9824904" cy="840781"/>
          </a:xfrm>
          <a:prstGeom prst="rect">
            <a:avLst/>
          </a:prstGeom>
        </p:spPr>
        <p:txBody>
          <a:bodyPr vert="horz" lIns="104306" tIns="52153" rIns="104306" bIns="52153" rtlCol="0" anchor="b">
            <a:noAutofit/>
          </a:bodyPr>
          <a:lstStyle>
            <a:lvl1pPr marL="87313" indent="0" algn="l" defTabSz="782292" rtl="0" eaLnBrk="1" latinLnBrk="0" hangingPunct="1">
              <a:lnSpc>
                <a:spcPct val="90000"/>
              </a:lnSpc>
              <a:spcBef>
                <a:spcPts val="856"/>
              </a:spcBef>
              <a:buFont typeface="Arial" panose="020B0604020202020204" pitchFamily="34" charset="0"/>
              <a:buNone/>
              <a:defRPr sz="1800" b="1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91146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2292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3438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4584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5730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6876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8022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9168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000" dirty="0" smtClean="0"/>
              <a:t>Организационная структура управления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75890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C5A7F-76CB-4A03-A575-6A445E1D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65" y="231530"/>
            <a:ext cx="9687193" cy="567848"/>
          </a:xfrm>
        </p:spPr>
        <p:txBody>
          <a:bodyPr/>
          <a:lstStyle/>
          <a:p>
            <a:r>
              <a:rPr lang="ru-RU" dirty="0"/>
              <a:t>Исследовательский этап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E9D6EE2-A117-4657-B57F-7EFC8A76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92" y="3348583"/>
            <a:ext cx="1069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DDEA46-3E0A-4F9A-A29E-3DC3ADE6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992" y="133123"/>
            <a:ext cx="4017612" cy="402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156" y="2196455"/>
            <a:ext cx="604639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b="1" dirty="0"/>
              <a:t>Разработка программных решений </a:t>
            </a:r>
          </a:p>
          <a:p>
            <a:pPr marL="457200" indent="-457200">
              <a:buAutoNum type="arabicPeriod"/>
            </a:pPr>
            <a:r>
              <a:rPr lang="ru-RU" sz="2400" b="1" dirty="0"/>
              <a:t>Разработка информационных решений </a:t>
            </a:r>
          </a:p>
          <a:p>
            <a:pPr marL="457200" indent="-457200">
              <a:buAutoNum type="arabicPeriod"/>
            </a:pPr>
            <a:r>
              <a:rPr lang="ru-RU" sz="2400" b="1" dirty="0"/>
              <a:t>Разработка </a:t>
            </a:r>
            <a:r>
              <a:rPr lang="en-US" sz="2400" b="1" dirty="0"/>
              <a:t>WEB-</a:t>
            </a:r>
            <a:r>
              <a:rPr lang="ru-RU" sz="2400" b="1" dirty="0"/>
              <a:t>ресурсов </a:t>
            </a:r>
          </a:p>
          <a:p>
            <a:pPr marL="457200" indent="-457200">
              <a:buAutoNum type="arabicPeriod"/>
            </a:pPr>
            <a:r>
              <a:rPr lang="ru-RU" sz="2400" b="1" dirty="0"/>
              <a:t>Реклама и маркетинг</a:t>
            </a:r>
          </a:p>
          <a:p>
            <a:pPr marL="457200" indent="-457200">
              <a:buAutoNum type="arabicPeriod"/>
            </a:pPr>
            <a:r>
              <a:rPr lang="ru-RU" sz="2400" b="1" dirty="0"/>
              <a:t>Аналитика и данные </a:t>
            </a:r>
          </a:p>
          <a:p>
            <a:pPr marL="457200" indent="-457200">
              <a:buAutoNum type="arabicPeriod"/>
            </a:pPr>
            <a:r>
              <a:rPr lang="ru-RU" sz="2400" b="1" dirty="0"/>
              <a:t>Информационная безопасность </a:t>
            </a:r>
          </a:p>
          <a:p>
            <a:pPr marL="457200" indent="-457200">
              <a:buAutoNum type="arabicPeriod"/>
            </a:pPr>
            <a:r>
              <a:rPr lang="ru-RU" sz="2400" b="1" dirty="0"/>
              <a:t>Документация </a:t>
            </a:r>
            <a:endParaRPr lang="ru-RU" b="1" dirty="0"/>
          </a:p>
          <a:p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F747E617-D31D-4D36-9676-5263B1B6231E}"/>
              </a:ext>
            </a:extLst>
          </p:cNvPr>
          <p:cNvSpPr txBox="1">
            <a:spLocks/>
          </p:cNvSpPr>
          <p:nvPr/>
        </p:nvSpPr>
        <p:spPr>
          <a:xfrm>
            <a:off x="120064" y="893280"/>
            <a:ext cx="9824904" cy="840781"/>
          </a:xfrm>
          <a:prstGeom prst="rect">
            <a:avLst/>
          </a:prstGeom>
        </p:spPr>
        <p:txBody>
          <a:bodyPr vert="horz" lIns="104306" tIns="52153" rIns="104306" bIns="52153" rtlCol="0" anchor="b">
            <a:noAutofit/>
          </a:bodyPr>
          <a:lstStyle>
            <a:lvl1pPr marL="87313" indent="0" algn="l" defTabSz="782292" rtl="0" eaLnBrk="1" latinLnBrk="0" hangingPunct="1">
              <a:lnSpc>
                <a:spcPct val="90000"/>
              </a:lnSpc>
              <a:spcBef>
                <a:spcPts val="856"/>
              </a:spcBef>
              <a:buFont typeface="Arial" panose="020B0604020202020204" pitchFamily="34" charset="0"/>
              <a:buNone/>
              <a:defRPr sz="1800" b="1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91146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2292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3438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4584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5730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6876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8022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9168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000" dirty="0" smtClean="0"/>
              <a:t>Состав продуктов/ услуг исследуемой организации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077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C5A7F-76CB-4A03-A575-6A445E1D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60" y="251570"/>
            <a:ext cx="9687193" cy="567848"/>
          </a:xfrm>
        </p:spPr>
        <p:txBody>
          <a:bodyPr/>
          <a:lstStyle/>
          <a:p>
            <a:r>
              <a:rPr lang="ru-RU" dirty="0"/>
              <a:t>Исследовательский этап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E9D6EE2-A117-4657-B57F-7EFC8A76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92" y="3348583"/>
            <a:ext cx="1069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DDEA46-3E0A-4F9A-A29E-3DC3ADE6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992" y="133123"/>
            <a:ext cx="4017612" cy="402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879" y="2196455"/>
            <a:ext cx="940764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Опишите выбор одной </a:t>
            </a:r>
            <a:r>
              <a:rPr lang="ru-RU" dirty="0"/>
              <a:t>из </a:t>
            </a:r>
            <a:r>
              <a:rPr lang="ru-RU" dirty="0" smtClean="0"/>
              <a:t>используемых (разрабатываемых согласно кейсу) </a:t>
            </a:r>
            <a:r>
              <a:rPr lang="ru-RU" dirty="0"/>
              <a:t>в </a:t>
            </a:r>
            <a:r>
              <a:rPr lang="ru-RU" dirty="0" smtClean="0"/>
              <a:t>исследуемой </a:t>
            </a:r>
            <a:r>
              <a:rPr lang="ru-RU" dirty="0"/>
              <a:t>организации информационных </a:t>
            </a:r>
            <a:r>
              <a:rPr lang="ru-RU" dirty="0" smtClean="0"/>
              <a:t>систем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Выбрав создание </a:t>
            </a:r>
            <a:r>
              <a:rPr lang="ru-RU" dirty="0" err="1" smtClean="0"/>
              <a:t>тг</a:t>
            </a:r>
            <a:r>
              <a:rPr lang="ru-RU" dirty="0" smtClean="0"/>
              <a:t> </a:t>
            </a:r>
            <a:r>
              <a:rPr lang="ru-RU" dirty="0" err="1" smtClean="0"/>
              <a:t>бота,захотелось</a:t>
            </a:r>
            <a:r>
              <a:rPr lang="ru-RU" dirty="0" smtClean="0"/>
              <a:t> проверить смогу ли я организовать его работу</a:t>
            </a:r>
            <a:endParaRPr lang="ru-RU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Приведите и опишите </a:t>
            </a:r>
            <a:r>
              <a:rPr lang="ru-RU" dirty="0"/>
              <a:t>техническую архитектуру </a:t>
            </a:r>
            <a:r>
              <a:rPr lang="ru-RU" dirty="0" smtClean="0"/>
              <a:t>выбранной информационной </a:t>
            </a:r>
            <a:r>
              <a:rPr lang="ru-RU" dirty="0" smtClean="0"/>
              <a:t>системы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Конструктор или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F747E617-D31D-4D36-9676-5263B1B6231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5273" y="856739"/>
            <a:ext cx="9824904" cy="84078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000" dirty="0"/>
              <a:t>Структура</a:t>
            </a:r>
            <a:r>
              <a:rPr lang="ru-RU" sz="3000" dirty="0" smtClean="0"/>
              <a:t> </a:t>
            </a:r>
            <a:r>
              <a:rPr lang="ru-RU" sz="3000" dirty="0"/>
              <a:t>программного и аппаратного обеспечения </a:t>
            </a:r>
            <a:r>
              <a:rPr lang="ru-RU" sz="3000" dirty="0" smtClean="0"/>
              <a:t>информационной </a:t>
            </a:r>
            <a:r>
              <a:rPr lang="ru-RU" sz="3000" dirty="0"/>
              <a:t>системы</a:t>
            </a:r>
          </a:p>
        </p:txBody>
      </p:sp>
    </p:spTree>
    <p:extLst>
      <p:ext uri="{BB962C8B-B14F-4D97-AF65-F5344CB8AC3E}">
        <p14:creationId xmlns:p14="http://schemas.microsoft.com/office/powerpoint/2010/main" val="75500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C5A7F-76CB-4A03-A575-6A445E1D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84" y="251570"/>
            <a:ext cx="9687193" cy="567848"/>
          </a:xfrm>
        </p:spPr>
        <p:txBody>
          <a:bodyPr/>
          <a:lstStyle/>
          <a:p>
            <a:r>
              <a:rPr lang="ru-RU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47E617-D31D-4D36-9676-5263B1B6231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5273" y="856739"/>
            <a:ext cx="9824904" cy="84078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000" dirty="0"/>
              <a:t>Структура</a:t>
            </a:r>
            <a:r>
              <a:rPr lang="ru-RU" sz="3000" dirty="0" smtClean="0"/>
              <a:t> </a:t>
            </a:r>
            <a:r>
              <a:rPr lang="ru-RU" sz="3000" dirty="0"/>
              <a:t>программного и аппаратного обеспечения </a:t>
            </a:r>
            <a:r>
              <a:rPr lang="ru-RU" sz="3000" dirty="0" smtClean="0"/>
              <a:t>информационной </a:t>
            </a:r>
            <a:r>
              <a:rPr lang="ru-RU" sz="3000" dirty="0"/>
              <a:t>системы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E9D6EE2-A117-4657-B57F-7EFC8A76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92" y="3348583"/>
            <a:ext cx="1069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DDEA46-3E0A-4F9A-A29E-3DC3ADE6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992" y="133123"/>
            <a:ext cx="4017612" cy="402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2399" y="1956585"/>
            <a:ext cx="9932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Приведите и опишите </a:t>
            </a:r>
            <a:r>
              <a:rPr lang="ru-RU" dirty="0"/>
              <a:t>программную архитектуру </a:t>
            </a:r>
            <a:r>
              <a:rPr lang="ru-RU" dirty="0" smtClean="0"/>
              <a:t>выбранной информационной </a:t>
            </a:r>
            <a:r>
              <a:rPr lang="ru-RU" dirty="0" smtClean="0"/>
              <a:t>системы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</a:t>
            </a:r>
            <a:r>
              <a:rPr lang="ru-RU" dirty="0" err="1" smtClean="0"/>
              <a:t>телеграм</a:t>
            </a:r>
            <a:r>
              <a:rPr lang="ru-RU" dirty="0" smtClean="0"/>
              <a:t> бота через которого можно приобрести товары в интернет магазине</a:t>
            </a:r>
            <a:endParaRPr lang="ru-RU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118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C5A7F-76CB-4A03-A575-6A445E1D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70" y="251570"/>
            <a:ext cx="9687193" cy="567848"/>
          </a:xfrm>
        </p:spPr>
        <p:txBody>
          <a:bodyPr/>
          <a:lstStyle/>
          <a:p>
            <a:r>
              <a:rPr lang="ru-RU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47E617-D31D-4D36-9676-5263B1B6231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7818" y="860107"/>
            <a:ext cx="9824904" cy="840781"/>
          </a:xfrm>
        </p:spPr>
        <p:txBody>
          <a:bodyPr>
            <a:noAutofit/>
          </a:bodyPr>
          <a:lstStyle/>
          <a:p>
            <a:pPr>
              <a:spcAft>
                <a:spcPts val="800"/>
              </a:spcAft>
            </a:pPr>
            <a:r>
              <a:rPr lang="ru-RU" sz="3000" dirty="0" smtClean="0"/>
              <a:t>Структура </a:t>
            </a:r>
            <a:r>
              <a:rPr lang="ru-RU" sz="3000" dirty="0"/>
              <a:t>программного и аппаратного обеспечения </a:t>
            </a:r>
            <a:r>
              <a:rPr lang="ru-RU" sz="3000" dirty="0" smtClean="0"/>
              <a:t>информационной </a:t>
            </a:r>
            <a:r>
              <a:rPr lang="ru-RU" sz="3000" dirty="0"/>
              <a:t>системы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E9D6EE2-A117-4657-B57F-7EFC8A76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92" y="3348583"/>
            <a:ext cx="1069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DDEA46-3E0A-4F9A-A29E-3DC3ADE6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992" y="133123"/>
            <a:ext cx="4017612" cy="402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529" y="1908423"/>
            <a:ext cx="968719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Приведите типовые используемые технические задания на сопровождение информационной системы в исследуемой организации</a:t>
            </a:r>
          </a:p>
          <a:p>
            <a:pPr fontAlgn="base"/>
            <a:r>
              <a:rPr lang="ru-RU" dirty="0"/>
              <a:t>Реализовать Телеграмм-бот интернет-магазина с выбором товаров в каталоге и возможностью оформления заказа с прикреплённой онлайн-оплатой (Сбербанк/</a:t>
            </a:r>
            <a:r>
              <a:rPr lang="ru-RU" dirty="0" err="1"/>
              <a:t>Qiwi</a:t>
            </a:r>
            <a:r>
              <a:rPr lang="ru-RU" dirty="0"/>
              <a:t>/</a:t>
            </a:r>
            <a:r>
              <a:rPr lang="ru-RU" dirty="0" err="1"/>
              <a:t>ЮМоney</a:t>
            </a:r>
            <a:r>
              <a:rPr lang="ru-RU" dirty="0"/>
              <a:t>).</a:t>
            </a:r>
          </a:p>
          <a:p>
            <a:pPr fontAlgn="base"/>
            <a:r>
              <a:rPr lang="ru-RU" dirty="0" smtClean="0"/>
              <a:t>Разработать </a:t>
            </a:r>
            <a:r>
              <a:rPr lang="ru-RU" dirty="0"/>
              <a:t>бота администратора </a:t>
            </a:r>
            <a:r>
              <a:rPr lang="ru-RU" dirty="0" err="1"/>
              <a:t>телеграм</a:t>
            </a:r>
            <a:r>
              <a:rPr lang="ru-RU" dirty="0"/>
              <a:t> канала</a:t>
            </a:r>
            <a:r>
              <a:rPr lang="ru-RU" dirty="0" smtClean="0"/>
              <a:t>.</a:t>
            </a:r>
            <a:endParaRPr lang="ru-RU" dirty="0"/>
          </a:p>
          <a:p>
            <a:pPr fontAlgn="base"/>
            <a:r>
              <a:rPr lang="ru-RU" dirty="0" smtClean="0"/>
              <a:t>Проверить </a:t>
            </a:r>
            <a:r>
              <a:rPr lang="ru-RU" dirty="0"/>
              <a:t>ранее найденные уязвимости, чтобы убедиться, что исправление работает.</a:t>
            </a:r>
          </a:p>
          <a:p>
            <a:pPr fontAlgn="base"/>
            <a:r>
              <a:rPr lang="ru-RU" dirty="0" smtClean="0"/>
              <a:t>Проверьте </a:t>
            </a:r>
            <a:r>
              <a:rPr lang="ru-RU" dirty="0"/>
              <a:t>утечку памяти и переполнение буфера.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Опишите используемые критерии оценки качества и надежности функционирования выбранной информационной системы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оценки используется ГОСТ Р ИСО/МЭК 15408-1-2002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91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69289-9DDC-4694-ACEC-809A4F61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271138"/>
            <a:ext cx="10160727" cy="1135696"/>
          </a:xfrm>
        </p:spPr>
        <p:txBody>
          <a:bodyPr/>
          <a:lstStyle/>
          <a:p>
            <a:r>
              <a:rPr lang="ru-RU" dirty="0"/>
              <a:t>Экспериментально-практическая </a:t>
            </a:r>
            <a:r>
              <a:rPr lang="ru-RU" dirty="0" smtClean="0"/>
              <a:t>работа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BD0FD-BFCD-433E-B213-6B751D24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73" y="1908423"/>
            <a:ext cx="9824904" cy="4730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Подробное описание полученного практического опыта </a:t>
            </a:r>
            <a:r>
              <a:rPr lang="ru-RU" dirty="0" smtClean="0"/>
              <a:t>с (подтверждением)</a:t>
            </a:r>
            <a:endParaRPr lang="ru-RU" dirty="0" smtClean="0"/>
          </a:p>
          <a:p>
            <a:r>
              <a:rPr lang="ru-RU" dirty="0" smtClean="0"/>
              <a:t>написания </a:t>
            </a:r>
            <a:r>
              <a:rPr lang="ru-RU" dirty="0"/>
              <a:t>технического задания на сопровождение информационной системы;</a:t>
            </a:r>
          </a:p>
          <a:p>
            <a:r>
              <a:rPr lang="ru-RU" dirty="0" smtClean="0"/>
              <a:t>выявления </a:t>
            </a:r>
            <a:r>
              <a:rPr lang="ru-RU" dirty="0"/>
              <a:t>и исправления ошибок в программном коде информационной системы;</a:t>
            </a:r>
          </a:p>
          <a:p>
            <a:r>
              <a:rPr lang="ru-RU" dirty="0" smtClean="0"/>
              <a:t>разработки </a:t>
            </a:r>
            <a:r>
              <a:rPr lang="ru-RU" dirty="0"/>
              <a:t>обучающей документации для пользователей информационной системы;</a:t>
            </a:r>
          </a:p>
          <a:p>
            <a:r>
              <a:rPr lang="ru-RU" dirty="0" smtClean="0"/>
              <a:t>оценки </a:t>
            </a:r>
            <a:r>
              <a:rPr lang="ru-RU" dirty="0"/>
              <a:t>качества и надежности функционирования информационной системы в соответствии с критериями технического задания.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98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90868-9235-4A1C-8007-8D8D6767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277367"/>
            <a:ext cx="9687193" cy="1135696"/>
          </a:xfrm>
        </p:spPr>
        <p:txBody>
          <a:bodyPr/>
          <a:lstStyle/>
          <a:p>
            <a:r>
              <a:rPr lang="ru-RU" dirty="0"/>
              <a:t>Аналитический этап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85FD4-A2F2-4FCD-9663-8CBC421A3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72" y="1868189"/>
            <a:ext cx="9526363" cy="4648746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При создании </a:t>
            </a:r>
            <a:r>
              <a:rPr lang="ru-RU" dirty="0" err="1" smtClean="0"/>
              <a:t>тг</a:t>
            </a:r>
            <a:r>
              <a:rPr lang="ru-RU" dirty="0" smtClean="0"/>
              <a:t> бота можно использовать конструктор так удобнее будет выстраивать каталог и </a:t>
            </a:r>
            <a:r>
              <a:rPr lang="ru-RU" dirty="0" err="1" smtClean="0"/>
              <a:t>оплату,так</a:t>
            </a:r>
            <a:r>
              <a:rPr lang="ru-RU" dirty="0" smtClean="0"/>
              <a:t> же можно через </a:t>
            </a:r>
            <a:r>
              <a:rPr lang="en-US" dirty="0" smtClean="0"/>
              <a:t>python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20D6E8-C3F1-404A-B201-35994980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868" y="108224"/>
            <a:ext cx="4017612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9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D8984-A38D-4E8D-95B8-FFA4856C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06" y="334787"/>
            <a:ext cx="9687193" cy="567848"/>
          </a:xfrm>
        </p:spPr>
        <p:txBody>
          <a:bodyPr/>
          <a:lstStyle/>
          <a:p>
            <a:r>
              <a:rPr lang="ru-RU" dirty="0"/>
              <a:t>Отчетный этап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8A2AF-8712-4604-BBB2-15714040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06" y="1836415"/>
            <a:ext cx="9824904" cy="444864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b="1" dirty="0" smtClean="0"/>
              <a:t>Узнал</a:t>
            </a:r>
            <a:r>
              <a:rPr lang="ru-RU" b="1" dirty="0" smtClean="0"/>
              <a:t> компанию ООО ТЕХНОСОФТ и чем она занимается</a:t>
            </a:r>
            <a:endParaRPr lang="ru-RU" b="1" dirty="0" smtClean="0"/>
          </a:p>
          <a:p>
            <a:pPr marL="457200" indent="-457200">
              <a:buAutoNum type="arabicPeriod"/>
            </a:pPr>
            <a:r>
              <a:rPr lang="ru-RU" b="1" dirty="0" smtClean="0"/>
              <a:t>Приобрел для себя нужную информацию и новые знания</a:t>
            </a:r>
            <a:endParaRPr lang="ru-RU" b="1" dirty="0" smtClean="0"/>
          </a:p>
          <a:p>
            <a:pPr marL="457200" indent="-457200">
              <a:buAutoNum type="arabicPeriod"/>
            </a:pPr>
            <a:r>
              <a:rPr lang="ru-RU" b="1" dirty="0" smtClean="0"/>
              <a:t>Научился работать в команде</a:t>
            </a:r>
          </a:p>
          <a:p>
            <a:pPr marL="457200" indent="-457200">
              <a:buAutoNum type="arabicPeriod"/>
            </a:pPr>
            <a:r>
              <a:rPr lang="ru-RU" b="1" dirty="0" smtClean="0"/>
              <a:t>Приобрел новые навыки </a:t>
            </a:r>
            <a:r>
              <a:rPr lang="en-US" b="1" dirty="0" smtClean="0"/>
              <a:t>python</a:t>
            </a:r>
          </a:p>
          <a:p>
            <a:pPr marL="457200" indent="-457200">
              <a:buAutoNum type="arabicPeriod"/>
            </a:pPr>
            <a:r>
              <a:rPr lang="ru-RU" b="1" dirty="0" smtClean="0"/>
              <a:t>Научился создавать бота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327EFB-04FA-4530-B85E-378B0CFDB7D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4963" y="914525"/>
            <a:ext cx="9824904" cy="567848"/>
          </a:xfrm>
        </p:spPr>
        <p:txBody>
          <a:bodyPr>
            <a:normAutofit/>
          </a:bodyPr>
          <a:lstStyle/>
          <a:p>
            <a:r>
              <a:rPr lang="ru-RU" sz="3000" dirty="0"/>
              <a:t>Выводы о результатах прохождения практики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E551FB-D8F1-4931-93CC-7F9C02098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788" y="93314"/>
            <a:ext cx="4017612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40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D8984-A38D-4E8D-95B8-FFA4856C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79" y="249256"/>
            <a:ext cx="9687193" cy="567848"/>
          </a:xfrm>
        </p:spPr>
        <p:txBody>
          <a:bodyPr/>
          <a:lstStyle/>
          <a:p>
            <a:r>
              <a:rPr lang="ru-RU" dirty="0" smtClean="0"/>
              <a:t>Отчетный </a:t>
            </a:r>
            <a:r>
              <a:rPr lang="ru-RU" dirty="0"/>
              <a:t>этап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8A2AF-8712-4604-BBB2-15714040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18" y="1837608"/>
            <a:ext cx="9824904" cy="4917564"/>
          </a:xfrm>
        </p:spPr>
        <p:txBody>
          <a:bodyPr>
            <a:norm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ru-RU" dirty="0" smtClean="0"/>
              <a:t>Информация о </a:t>
            </a:r>
            <a:r>
              <a:rPr lang="ru-RU" dirty="0" err="1" smtClean="0"/>
              <a:t>технософт</a:t>
            </a:r>
            <a:r>
              <a:rPr lang="ru-RU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docs.google.com/document/d/1He_c5gFy9r_vGV9_XjKdvziW-Dp-Jl9D/edit?usp=share_link&amp;ouid=112874070085407950074&amp;rtpof=true&amp;sd=true</a:t>
            </a:r>
            <a:endParaRPr lang="ru-RU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/>
              <a:t>Telegram-бот </a:t>
            </a:r>
            <a:r>
              <a:rPr lang="ru-RU" dirty="0"/>
              <a:t>на </a:t>
            </a:r>
            <a:r>
              <a:rPr lang="ru-RU" dirty="0" err="1" smtClean="0"/>
              <a:t>Python</a:t>
            </a:r>
            <a:r>
              <a:rPr lang="ru-RU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://habr.com/ru/post/442800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marL="457200" indent="-457200" algn="just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327EFB-04FA-4530-B85E-378B0CFDB7D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5068" y="845783"/>
            <a:ext cx="9824904" cy="567848"/>
          </a:xfrm>
        </p:spPr>
        <p:txBody>
          <a:bodyPr>
            <a:normAutofit/>
          </a:bodyPr>
          <a:lstStyle/>
          <a:p>
            <a:r>
              <a:rPr lang="ru-RU" sz="3000" dirty="0" smtClean="0"/>
              <a:t>Список используемой литературы</a:t>
            </a:r>
            <a:endParaRPr lang="ru-RU" sz="3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4FD986-77A8-436E-8336-EE3030883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868" y="104970"/>
            <a:ext cx="4017612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7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0156" y="1980431"/>
            <a:ext cx="9547495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sz="2000" b="1" dirty="0">
                <a:cs typeface="Arial" panose="020B0604020202020204" pitchFamily="34" charset="0"/>
              </a:rPr>
              <a:t> </a:t>
            </a:r>
            <a:r>
              <a:rPr lang="ru-RU" sz="2000" b="1" dirty="0">
                <a:cs typeface="Arial" panose="020B0604020202020204" pitchFamily="34" charset="0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cs typeface="Arial" panose="020B0604020202020204" pitchFamily="34" charset="0"/>
              </a:rPr>
              <a:t>II. </a:t>
            </a:r>
            <a:r>
              <a:rPr lang="ru-RU" sz="2000" b="1" dirty="0"/>
              <a:t>Изучение структуры и технического оснащения </a:t>
            </a:r>
            <a:r>
              <a:rPr lang="ru-RU" sz="2000" b="1" dirty="0" smtClean="0"/>
              <a:t>исследуемой организации – объекта практики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000" b="1" dirty="0" smtClean="0">
                <a:cs typeface="Arial" panose="020B0604020202020204" pitchFamily="34" charset="0"/>
              </a:rPr>
              <a:t>III</a:t>
            </a:r>
            <a:r>
              <a:rPr lang="en-US" sz="2000" b="1" dirty="0">
                <a:cs typeface="Arial" panose="020B0604020202020204" pitchFamily="34" charset="0"/>
              </a:rPr>
              <a:t>. </a:t>
            </a:r>
            <a:r>
              <a:rPr lang="ru-RU" sz="2000" b="1" dirty="0"/>
              <a:t>Сбор информации об объекте практики и ознакомление с содержанием источников</a:t>
            </a:r>
            <a:endParaRPr lang="en-US" sz="2000" b="1" dirty="0" smtClean="0"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000" b="1" dirty="0" smtClean="0"/>
              <a:t>IV</a:t>
            </a:r>
            <a:r>
              <a:rPr lang="en-US" sz="2000" b="1" dirty="0"/>
              <a:t>. </a:t>
            </a:r>
            <a:r>
              <a:rPr lang="ru-RU" sz="2000" b="1" dirty="0"/>
              <a:t>Экспериментально-практическая работа. Приобретение необходимых знаний, умений и практического опыта работы по специальности в рамках освоения вида деятельности ВД 6. Сопровождение информационных систем</a:t>
            </a:r>
            <a:endParaRPr lang="en-US" sz="2000" b="1" dirty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cs typeface="Arial" panose="020B0604020202020204" pitchFamily="34" charset="0"/>
              </a:rPr>
              <a:t>V. </a:t>
            </a:r>
            <a:r>
              <a:rPr lang="ru-RU" sz="2000" b="1" dirty="0"/>
              <a:t>Обработка и систематизация полученного фактического материала</a:t>
            </a:r>
            <a:endParaRPr lang="ru-RU" sz="2000" b="1" dirty="0"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37599-D6D8-4F6D-8299-897E879A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24" y="143192"/>
            <a:ext cx="9687193" cy="567848"/>
          </a:xfrm>
        </p:spPr>
        <p:txBody>
          <a:bodyPr/>
          <a:lstStyle/>
          <a:p>
            <a:r>
              <a:rPr lang="ru-RU" dirty="0"/>
              <a:t>Организационный этап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72EAB-AC9B-4564-B5A2-65235862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24" y="1908423"/>
            <a:ext cx="9824904" cy="439248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700" dirty="0" smtClean="0"/>
              <a:t>Я, </a:t>
            </a:r>
            <a:r>
              <a:rPr lang="ru-RU" sz="1700" dirty="0" smtClean="0"/>
              <a:t>Пономарев Артём Александрович, проходил </a:t>
            </a:r>
            <a:r>
              <a:rPr lang="ru-RU" sz="1700" dirty="0" smtClean="0"/>
              <a:t>производственную практику по материалам кейса компании </a:t>
            </a:r>
            <a:r>
              <a:rPr lang="ru-RU" sz="1700" dirty="0" smtClean="0"/>
              <a:t>ООО МТК </a:t>
            </a:r>
            <a:r>
              <a:rPr lang="en-US" sz="1700" dirty="0" smtClean="0"/>
              <a:t>“</a:t>
            </a:r>
            <a:r>
              <a:rPr lang="ru-RU" sz="1700" dirty="0" smtClean="0"/>
              <a:t>ТЕХНОСОФТ</a:t>
            </a:r>
            <a:r>
              <a:rPr lang="en-US" sz="1700" dirty="0" smtClean="0"/>
              <a:t>”</a:t>
            </a:r>
            <a:endParaRPr lang="ru-RU" sz="17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700" dirty="0" smtClean="0"/>
              <a:t>При выполнении индивидуального задания по практике </a:t>
            </a:r>
            <a:r>
              <a:rPr lang="ru-RU" sz="1700" dirty="0" smtClean="0"/>
              <a:t>решал задачу создания бота для </a:t>
            </a:r>
            <a:r>
              <a:rPr lang="en-US" sz="1700" dirty="0" smtClean="0"/>
              <a:t>“</a:t>
            </a:r>
            <a:r>
              <a:rPr lang="ru-RU" sz="1700" dirty="0" smtClean="0"/>
              <a:t>Телеграм</a:t>
            </a:r>
            <a:r>
              <a:rPr lang="en-US" sz="1700" dirty="0" smtClean="0"/>
              <a:t>”</a:t>
            </a:r>
            <a:endParaRPr lang="ru-RU" sz="17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1700" dirty="0" smtClean="0"/>
              <a:t>Перед началом практики: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700" dirty="0" smtClean="0"/>
              <a:t>•	</a:t>
            </a:r>
            <a:r>
              <a:rPr lang="ru-RU" sz="1700" dirty="0" smtClean="0"/>
              <a:t>Принял </a:t>
            </a:r>
            <a:r>
              <a:rPr lang="ru-RU" sz="1700" dirty="0" smtClean="0"/>
              <a:t>участие в организационном собрании по практике.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700" dirty="0" smtClean="0"/>
              <a:t>•	</a:t>
            </a:r>
            <a:r>
              <a:rPr lang="ru-RU" sz="1700" dirty="0" smtClean="0"/>
              <a:t>Ознакомился а </a:t>
            </a:r>
            <a:r>
              <a:rPr lang="ru-RU" sz="1700" dirty="0" smtClean="0"/>
              <a:t>с комплектом шаблонов отчетной документации по практике.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700" dirty="0" smtClean="0"/>
              <a:t>•	</a:t>
            </a:r>
            <a:r>
              <a:rPr lang="ru-RU" sz="1700" dirty="0" smtClean="0"/>
              <a:t>Уточнил </a:t>
            </a:r>
            <a:r>
              <a:rPr lang="ru-RU" sz="1700" dirty="0" smtClean="0"/>
              <a:t>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</a:p>
          <a:p>
            <a:pPr marL="885066" lvl="1" indent="-363538">
              <a:lnSpc>
                <a:spcPct val="10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1700" dirty="0" smtClean="0"/>
              <a:t>Требования к внешнему виду</a:t>
            </a:r>
            <a:r>
              <a:rPr lang="ru-RU" sz="1700" dirty="0" smtClean="0"/>
              <a:t>: свободный</a:t>
            </a:r>
            <a:endParaRPr lang="ru-RU" sz="1700" dirty="0" smtClean="0"/>
          </a:p>
          <a:p>
            <a:pPr marL="885066" lvl="1" indent="-363538">
              <a:lnSpc>
                <a:spcPct val="10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1700" dirty="0" smtClean="0"/>
              <a:t>График </a:t>
            </a:r>
            <a:r>
              <a:rPr lang="ru-RU" sz="1700" dirty="0" smtClean="0"/>
              <a:t>работы: свободный</a:t>
            </a:r>
          </a:p>
          <a:p>
            <a:pPr marL="885066" lvl="1" indent="-363538">
              <a:lnSpc>
                <a:spcPct val="10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1700" dirty="0" smtClean="0"/>
              <a:t>Круг </a:t>
            </a:r>
            <a:r>
              <a:rPr lang="ru-RU" sz="1700" dirty="0" smtClean="0"/>
              <a:t>обязанностей</a:t>
            </a:r>
            <a:r>
              <a:rPr lang="ru-RU" sz="1700" dirty="0" smtClean="0"/>
              <a:t>: разработчик</a:t>
            </a:r>
            <a:endParaRPr lang="ru-RU" sz="1700" dirty="0" smtClean="0"/>
          </a:p>
          <a:p>
            <a:pPr marL="885066" lvl="1" indent="-363538">
              <a:lnSpc>
                <a:spcPct val="10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1700" dirty="0" smtClean="0"/>
              <a:t>Доступ к </a:t>
            </a:r>
            <a:r>
              <a:rPr lang="ru-RU" sz="1700" dirty="0" smtClean="0"/>
              <a:t>данным</a:t>
            </a:r>
            <a:r>
              <a:rPr lang="en-US" sz="1700" dirty="0" smtClean="0"/>
              <a:t>: </a:t>
            </a:r>
            <a:r>
              <a:rPr lang="ru-RU" sz="1700" dirty="0" smtClean="0"/>
              <a:t>Сервер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319FAD-9C52-40D6-8EEA-0A80857906F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0612" y="971513"/>
            <a:ext cx="9824904" cy="709522"/>
          </a:xfrm>
        </p:spPr>
        <p:txBody>
          <a:bodyPr>
            <a:noAutofit/>
          </a:bodyPr>
          <a:lstStyle/>
          <a:p>
            <a:r>
              <a:rPr lang="ru-RU" sz="2400" dirty="0"/>
              <a:t>Правила внутреннего распорядка, правила и нормы охраны труда, техники безопасности при работе с вычислительной техникой</a:t>
            </a:r>
          </a:p>
        </p:txBody>
      </p:sp>
    </p:spTree>
    <p:extLst>
      <p:ext uri="{BB962C8B-B14F-4D97-AF65-F5344CB8AC3E}">
        <p14:creationId xmlns:p14="http://schemas.microsoft.com/office/powerpoint/2010/main" val="98563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74" y="256867"/>
            <a:ext cx="9687193" cy="567848"/>
          </a:xfrm>
        </p:spPr>
        <p:txBody>
          <a:bodyPr/>
          <a:lstStyle/>
          <a:p>
            <a:r>
              <a:rPr lang="ru-RU" dirty="0"/>
              <a:t>Организационный этап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7511" y="1836415"/>
            <a:ext cx="935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800" dirty="0"/>
              <a:t>Были изучены инструкции по технике безопасности и охране труда, инструкции о мерах пожарной безопасности, схемы аварийных проходов и </a:t>
            </a:r>
            <a:r>
              <a:rPr lang="ru-RU" sz="1800" dirty="0" smtClean="0"/>
              <a:t>выходов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73106" y="6104675"/>
            <a:ext cx="935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8163">
              <a:spcAft>
                <a:spcPts val="1200"/>
              </a:spcAft>
            </a:pPr>
            <a:r>
              <a:rPr lang="ru-RU" sz="1800" b="1" i="1" dirty="0">
                <a:solidFill>
                  <a:schemeClr val="accent6">
                    <a:lumMod val="75000"/>
                  </a:schemeClr>
                </a:solidFill>
              </a:rPr>
              <a:t>Рисунок 1. Схема аварийных проходов и выходов (схема эвакуации)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16" y="2513688"/>
            <a:ext cx="6122283" cy="324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7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C8122-DA06-4AD8-9E42-E20F0B83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02" y="788554"/>
            <a:ext cx="9687193" cy="144597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Инструкции по охране труда </a:t>
            </a:r>
            <a:br>
              <a:rPr lang="ru-RU" sz="3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ru-RU" sz="3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ru-RU" sz="3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ru-RU" sz="30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3146C6-7E3E-4531-8710-01150C08B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3" y="1836415"/>
            <a:ext cx="9824904" cy="4571644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ru-RU" dirty="0"/>
              <a:t>1.1. Инструкция предназначена для пользователей персональных компьютеров.</a:t>
            </a:r>
          </a:p>
          <a:p>
            <a:pPr fontAlgn="base"/>
            <a:r>
              <a:rPr lang="ru-RU" dirty="0"/>
              <a:t>1.2. К работе с персональным компьютером допускаются лица, имеющие персональные навыки, изучившие руководство по эксплуатации персонального компьютера и знающие порядок включения и отключения электронных устройств; прошедшие вводный инструктаж, а также инструктаж по безопасности труда непосредственно на рабочем месте.</a:t>
            </a:r>
          </a:p>
          <a:p>
            <a:pPr fontAlgn="base"/>
            <a:r>
              <a:rPr lang="ru-RU" dirty="0"/>
              <a:t>1.3. К непосредственной работе с персональным компьютером допускаются лица, не имеющие медицинских противопоказаний.</a:t>
            </a:r>
          </a:p>
          <a:p>
            <a:pPr fontAlgn="base"/>
            <a:r>
              <a:rPr lang="ru-RU" dirty="0"/>
              <a:t>1.4. Женщины со времени установления беременности и на период кормления ребенка грудью к выполнению всех видов работ, связанных с использованием персонального компьютера, не допускаются.</a:t>
            </a:r>
          </a:p>
          <a:p>
            <a:pPr fontAlgn="base"/>
            <a:r>
              <a:rPr lang="ru-RU" dirty="0"/>
              <a:t>1.5. Работающие с персональным компьютером обязаны:</a:t>
            </a:r>
          </a:p>
          <a:p>
            <a:pPr fontAlgn="base"/>
            <a:r>
              <a:rPr lang="ru-RU" dirty="0"/>
              <a:t>- выполнять правила внутреннего распорядка, требования настоящей Инструкции и Инструкции по эксплуатации правил электро- и пожарной безопасности;</a:t>
            </a:r>
          </a:p>
          <a:p>
            <a:pPr fontAlgn="base"/>
            <a:r>
              <a:rPr lang="ru-RU" dirty="0"/>
              <a:t>- знать принцип работы компьютера и методику правильной его эксплуатации;</a:t>
            </a:r>
          </a:p>
          <a:p>
            <a:pPr fontAlgn="base"/>
            <a:r>
              <a:rPr lang="ru-RU" dirty="0"/>
              <a:t>- знать возможные вредные производственные факторы, характерные для работы с компьютером (воздействие электромагнитного и электростатического полей, переутомление зрения, снижение его остроты и др.);</a:t>
            </a:r>
          </a:p>
          <a:p>
            <a:pPr fontAlgn="base"/>
            <a:r>
              <a:rPr lang="ru-RU" dirty="0"/>
              <a:t>- сообщать руководителю работ или техническому персоналу обо всех неполадках в работе компьютера;</a:t>
            </a:r>
          </a:p>
          <a:p>
            <a:pPr fontAlgn="base"/>
            <a:r>
              <a:rPr lang="ru-RU" dirty="0"/>
              <a:t>- знать приемы освобождения от действия электрического тока лиц, попавших под напряжение, и способы оказания им первой помощи;</a:t>
            </a:r>
          </a:p>
          <a:p>
            <a:pPr fontAlgn="base"/>
            <a:r>
              <a:rPr lang="ru-RU" dirty="0"/>
              <a:t>- знать расположение средств пожаротушения и уметь ими пользоваться;</a:t>
            </a:r>
          </a:p>
          <a:p>
            <a:pPr fontAlgn="base"/>
            <a:r>
              <a:rPr lang="ru-RU" dirty="0"/>
              <a:t>- знать принцип работы компьютера и методику правильной его эксплуатации, знать возможные вредные производственные факторы, характерные для работы с компьютером (воздействие электромагнитного и электростатического полей, переутомление зрения, снижение его остроты и др.).</a:t>
            </a:r>
          </a:p>
          <a:p>
            <a:pPr algn="just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 txBox="1">
            <a:spLocks/>
          </p:cNvSpPr>
          <p:nvPr/>
        </p:nvSpPr>
        <p:spPr>
          <a:xfrm>
            <a:off x="394963" y="252239"/>
            <a:ext cx="9687193" cy="5678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7822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100" b="1" kern="1200">
                <a:solidFill>
                  <a:srgbClr val="E60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Организационный этап</a:t>
            </a:r>
          </a:p>
        </p:txBody>
      </p:sp>
    </p:spTree>
    <p:extLst>
      <p:ext uri="{BB962C8B-B14F-4D97-AF65-F5344CB8AC3E}">
        <p14:creationId xmlns:p14="http://schemas.microsoft.com/office/powerpoint/2010/main" val="298177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97D56-EB51-410B-A5E9-3C7E135D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18" y="618228"/>
            <a:ext cx="9687193" cy="830997"/>
          </a:xfrm>
        </p:spPr>
        <p:txBody>
          <a:bodyPr/>
          <a:lstStyle/>
          <a:p>
            <a:r>
              <a:rPr lang="ru-RU" sz="3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Инструкции по технике безопасности и пожароопасности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216437-732E-47B1-B809-6304763CE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3" y="1836415"/>
            <a:ext cx="9824904" cy="45716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1. Общие требования пожарной безопасности </a:t>
            </a:r>
            <a:endParaRPr lang="ru-RU" dirty="0" smtClean="0"/>
          </a:p>
          <a:p>
            <a:pPr algn="just"/>
            <a:r>
              <a:rPr lang="ru-RU" dirty="0" smtClean="0"/>
              <a:t>1.1</a:t>
            </a:r>
            <a:r>
              <a:rPr lang="ru-RU" dirty="0"/>
              <a:t>. Все работники, независимо от занимаемой должности, обязаны знать и строго соблюдать правила пожарной безопасности, в том числе требования настоящей инструкции. </a:t>
            </a:r>
            <a:endParaRPr lang="ru-RU" dirty="0" smtClean="0"/>
          </a:p>
          <a:p>
            <a:pPr algn="just"/>
            <a:r>
              <a:rPr lang="ru-RU" dirty="0" smtClean="0"/>
              <a:t>1.2</a:t>
            </a:r>
            <a:r>
              <a:rPr lang="ru-RU" dirty="0"/>
              <a:t>. Ответственность за пожарную безопасность в структурных подразделениях возлагается на руководителей структурных подразделений Института. </a:t>
            </a:r>
            <a:endParaRPr lang="ru-RU" dirty="0" smtClean="0"/>
          </a:p>
          <a:p>
            <a:pPr algn="just"/>
            <a:r>
              <a:rPr lang="ru-RU" dirty="0" smtClean="0"/>
              <a:t>1.3</a:t>
            </a:r>
            <a:r>
              <a:rPr lang="ru-RU" dirty="0"/>
              <a:t>. Работники, ответственные за пожарную безопасность, должны обеспечивать своевременное выполнение требований правил пожарной безопасности, предписаний и иных требований специалиста по охране труда и инспекторов по пожарному надзору. </a:t>
            </a:r>
            <a:endParaRPr lang="ru-RU" dirty="0" smtClean="0"/>
          </a:p>
          <a:p>
            <a:pPr algn="just"/>
            <a:r>
              <a:rPr lang="ru-RU" dirty="0" smtClean="0"/>
              <a:t>1.4</a:t>
            </a:r>
            <a:r>
              <a:rPr lang="ru-RU" dirty="0"/>
              <a:t>. Ответственность за соблюдение правил пожарной безопасности на своем рабочем месте несет каждый работник. </a:t>
            </a:r>
            <a:endParaRPr lang="ru-RU" dirty="0" smtClean="0"/>
          </a:p>
          <a:p>
            <a:pPr algn="just"/>
            <a:r>
              <a:rPr lang="ru-RU" dirty="0" smtClean="0"/>
              <a:t>1.5</a:t>
            </a:r>
            <a:r>
              <a:rPr lang="ru-RU" dirty="0"/>
              <a:t>. Все работники должны допускаться к работе только после прохождения необходимых противопожарных инструктажей, </a:t>
            </a:r>
            <a:r>
              <a:rPr lang="ru-RU" dirty="0" err="1"/>
              <a:t>пожарнотехнического</a:t>
            </a:r>
            <a:r>
              <a:rPr lang="ru-RU" dirty="0"/>
              <a:t> минимума и ознакомления под роспись с настоящей инструкцией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 txBox="1">
            <a:spLocks/>
          </p:cNvSpPr>
          <p:nvPr/>
        </p:nvSpPr>
        <p:spPr>
          <a:xfrm>
            <a:off x="394963" y="45945"/>
            <a:ext cx="9687193" cy="5678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7822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100" b="1" kern="1200">
                <a:solidFill>
                  <a:srgbClr val="E60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Организационный этап</a:t>
            </a:r>
          </a:p>
        </p:txBody>
      </p:sp>
    </p:spTree>
    <p:extLst>
      <p:ext uri="{BB962C8B-B14F-4D97-AF65-F5344CB8AC3E}">
        <p14:creationId xmlns:p14="http://schemas.microsoft.com/office/powerpoint/2010/main" val="351231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24322-516B-4B54-A928-6AC1D091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4" y="180230"/>
            <a:ext cx="9687193" cy="567848"/>
          </a:xfrm>
        </p:spPr>
        <p:txBody>
          <a:bodyPr/>
          <a:lstStyle/>
          <a:p>
            <a:r>
              <a:rPr lang="ru-RU" dirty="0"/>
              <a:t>Подготовительный этап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873964-3D0A-4311-BE42-D32A3255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24" y="2268463"/>
            <a:ext cx="9824904" cy="4464496"/>
          </a:xfrm>
        </p:spPr>
        <p:txBody>
          <a:bodyPr>
            <a:normAutofit/>
          </a:bodyPr>
          <a:lstStyle/>
          <a:p>
            <a:r>
              <a:rPr lang="ru-RU" dirty="0"/>
              <a:t>оформление контрактов</a:t>
            </a:r>
          </a:p>
          <a:p>
            <a:r>
              <a:rPr lang="ru-RU" dirty="0"/>
              <a:t>переговоры с поставщиками</a:t>
            </a:r>
          </a:p>
          <a:p>
            <a:r>
              <a:rPr lang="ru-RU" dirty="0"/>
              <a:t>формирование ассортимента</a:t>
            </a:r>
          </a:p>
          <a:p>
            <a:r>
              <a:rPr lang="ru-RU" dirty="0"/>
              <a:t>определение скидок для клиентов</a:t>
            </a:r>
          </a:p>
          <a:p>
            <a:r>
              <a:rPr lang="ru-RU" dirty="0"/>
              <a:t>подготовка платежных документов</a:t>
            </a:r>
          </a:p>
          <a:p>
            <a:r>
              <a:rPr lang="ru-RU" dirty="0"/>
              <a:t>контроль за выполнением условий поставки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8D33AC-0BC7-4638-A06D-CE8A1748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932" y="-20955"/>
            <a:ext cx="4017612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24322-516B-4B54-A928-6AC1D091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4" y="180230"/>
            <a:ext cx="9687193" cy="567848"/>
          </a:xfrm>
        </p:spPr>
        <p:txBody>
          <a:bodyPr/>
          <a:lstStyle/>
          <a:p>
            <a:r>
              <a:rPr lang="ru-RU" dirty="0"/>
              <a:t>Подготовительный этап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873964-3D0A-4311-BE42-D32A3255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24" y="2268463"/>
            <a:ext cx="9824904" cy="4464496"/>
          </a:xfrm>
        </p:spPr>
        <p:txBody>
          <a:bodyPr>
            <a:normAutofit/>
          </a:bodyPr>
          <a:lstStyle/>
          <a:p>
            <a:r>
              <a:rPr lang="ru-RU" dirty="0"/>
              <a:t>Нормативное обеспечение по законодательству РФ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8D33AC-0BC7-4638-A06D-CE8A1748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932" y="-20955"/>
            <a:ext cx="4017612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1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24322-516B-4B54-A928-6AC1D091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4" y="180230"/>
            <a:ext cx="9687193" cy="567848"/>
          </a:xfrm>
        </p:spPr>
        <p:txBody>
          <a:bodyPr/>
          <a:lstStyle/>
          <a:p>
            <a:r>
              <a:rPr lang="ru-RU" dirty="0"/>
              <a:t>Подготовительный этап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873964-3D0A-4311-BE42-D32A3255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128" y="1980431"/>
            <a:ext cx="9824904" cy="4464496"/>
          </a:xfrm>
        </p:spPr>
        <p:txBody>
          <a:bodyPr>
            <a:normAutofit/>
          </a:bodyPr>
          <a:lstStyle/>
          <a:p>
            <a:pPr lvl="0" algn="just"/>
            <a:r>
              <a:rPr lang="ru-RU" dirty="0"/>
              <a:t>Стандарты: ГОСТ 12207-2010, </a:t>
            </a:r>
            <a:r>
              <a:rPr lang="en-US" dirty="0"/>
              <a:t>ISO/IEC 12207:2002/14764-99</a:t>
            </a:r>
            <a:endParaRPr lang="ru-RU" dirty="0"/>
          </a:p>
          <a:p>
            <a:pPr lvl="0" algn="just"/>
            <a:r>
              <a:rPr lang="ru-RU" dirty="0"/>
              <a:t>Технические условия: ГОСТ 2.114-2016</a:t>
            </a:r>
          </a:p>
          <a:p>
            <a:pPr lvl="0" algn="just"/>
            <a:r>
              <a:rPr lang="ru-RU" dirty="0"/>
              <a:t>Должностные инструкции: ГОСТ Р 7.0.97-2016</a:t>
            </a:r>
          </a:p>
          <a:p>
            <a:pPr lvl="0" algn="just"/>
            <a:r>
              <a:rPr lang="ru-RU" dirty="0"/>
              <a:t>Положения и инструкции по эксплуатации средств связи и вычислительной техники, а также периферийного оборудования; </a:t>
            </a:r>
          </a:p>
          <a:p>
            <a:pPr algn="just"/>
            <a:r>
              <a:rPr lang="ru-RU" dirty="0"/>
              <a:t>Правила оформления технической документации: ГОСТ 3.1105-84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8D33AC-0BC7-4638-A06D-CE8A1748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932" y="-20955"/>
            <a:ext cx="4017612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46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_шаблончик A4 (1)" id="{CECEB147-F7F0-4995-89D0-2FD57D90FCEB}" vid="{306AE4ED-CFFA-434E-A652-8353525159A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презентация_шаблончик A4 (1)</Template>
  <TotalTime>3161</TotalTime>
  <Words>1082</Words>
  <Application>Microsoft Office PowerPoint</Application>
  <PresentationFormat>Произвольный</PresentationFormat>
  <Paragraphs>137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Courier New</vt:lpstr>
      <vt:lpstr>Тема Office</vt:lpstr>
      <vt:lpstr>ОТЧЕТ  о прохождении производственной практики    по профессиональному модулю  ПМ.04 Сопровождение информационных систем  в период с «12» января 2023 г. по «25» января 2023 г.  Специальность 09.02.07 Информационные системы и программирование   </vt:lpstr>
      <vt:lpstr>Содержание</vt:lpstr>
      <vt:lpstr>Организационный этап</vt:lpstr>
      <vt:lpstr>Организационный этап</vt:lpstr>
      <vt:lpstr>Инструкции по охране труда   </vt:lpstr>
      <vt:lpstr>Инструкции по технике безопасности и пожароопасности</vt:lpstr>
      <vt:lpstr>Подготовительный этап</vt:lpstr>
      <vt:lpstr>Подготовительный этап</vt:lpstr>
      <vt:lpstr>Подготовительный этап</vt:lpstr>
      <vt:lpstr>Исследовательский этап. Сбор информации об объекте практики и анализ источников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Экспериментально-практическая работа</vt:lpstr>
      <vt:lpstr>Аналитический этап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Катя</dc:creator>
  <cp:lastModifiedBy>Артём</cp:lastModifiedBy>
  <cp:revision>213</cp:revision>
  <cp:lastPrinted>2019-08-06T13:15:09Z</cp:lastPrinted>
  <dcterms:created xsi:type="dcterms:W3CDTF">2020-03-27T22:15:06Z</dcterms:created>
  <dcterms:modified xsi:type="dcterms:W3CDTF">2023-01-25T04:42:41Z</dcterms:modified>
</cp:coreProperties>
</file>