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3F2FD5C-94FC-471C-90C8-1BE8A10BF8DE}" type="datetimeFigureOut">
              <a:rPr lang="es-ES" smtClean="0"/>
              <a:t>30/05/2019</a:t>
            </a:fld>
            <a:endParaRPr lang="es-ES"/>
          </a:p>
        </p:txBody>
      </p:sp>
      <p:sp>
        <p:nvSpPr>
          <p:cNvPr id="5" name="Footer Placeholder 4"/>
          <p:cNvSpPr>
            <a:spLocks noGrp="1"/>
          </p:cNvSpPr>
          <p:nvPr>
            <p:ph type="ftr" sz="quarter" idx="11"/>
          </p:nvPr>
        </p:nvSpPr>
        <p:spPr>
          <a:xfrm>
            <a:off x="1876424" y="5410201"/>
            <a:ext cx="5124886" cy="365125"/>
          </a:xfrm>
        </p:spPr>
        <p:txBody>
          <a:bodyPr/>
          <a:lstStyle/>
          <a:p>
            <a:endParaRPr lang="es-ES"/>
          </a:p>
        </p:txBody>
      </p:sp>
      <p:sp>
        <p:nvSpPr>
          <p:cNvPr id="6" name="Slide Number Placeholder 5"/>
          <p:cNvSpPr>
            <a:spLocks noGrp="1"/>
          </p:cNvSpPr>
          <p:nvPr>
            <p:ph type="sldNum" sz="quarter" idx="12"/>
          </p:nvPr>
        </p:nvSpPr>
        <p:spPr>
          <a:xfrm>
            <a:off x="9896911" y="5410199"/>
            <a:ext cx="771089" cy="365125"/>
          </a:xfrm>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96603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3F2FD5C-94FC-471C-90C8-1BE8A10BF8DE}"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228639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3F2FD5C-94FC-471C-90C8-1BE8A10BF8DE}"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2828296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3F2FD5C-94FC-471C-90C8-1BE8A10BF8DE}"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90B3347-CA93-4A82-8AAE-7B2DBF7ED015}" type="slidenum">
              <a:rPr lang="es-ES" smtClean="0"/>
              <a:t>‹Nº›</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86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3F2FD5C-94FC-471C-90C8-1BE8A10BF8DE}"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412649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73F2FD5C-94FC-471C-90C8-1BE8A10BF8DE}" type="datetimeFigureOut">
              <a:rPr lang="es-ES" smtClean="0"/>
              <a:t>30/05/2019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473323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73F2FD5C-94FC-471C-90C8-1BE8A10BF8DE}" type="datetimeFigureOut">
              <a:rPr lang="es-ES" smtClean="0"/>
              <a:t>30/05/2019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1737813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3F2FD5C-94FC-471C-90C8-1BE8A10BF8DE}"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603099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3F2FD5C-94FC-471C-90C8-1BE8A10BF8DE}"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272686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3F2FD5C-94FC-471C-90C8-1BE8A10BF8DE}"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2614577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3F2FD5C-94FC-471C-90C8-1BE8A10BF8DE}"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366098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3F2FD5C-94FC-471C-90C8-1BE8A10BF8DE}"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4193240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3F2FD5C-94FC-471C-90C8-1BE8A10BF8DE}" type="datetimeFigureOut">
              <a:rPr lang="es-ES" smtClean="0"/>
              <a:t>30/05/2019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140519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3F2FD5C-94FC-471C-90C8-1BE8A10BF8DE}" type="datetimeFigureOut">
              <a:rPr lang="es-ES" smtClean="0"/>
              <a:t>30/05/2019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3997040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2FD5C-94FC-471C-90C8-1BE8A10BF8DE}" type="datetimeFigureOut">
              <a:rPr lang="es-ES" smtClean="0"/>
              <a:t>30/05/2019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209636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3F2FD5C-94FC-471C-90C8-1BE8A10BF8DE}"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122143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3F2FD5C-94FC-471C-90C8-1BE8A10BF8DE}"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90B3347-CA93-4A82-8AAE-7B2DBF7ED015}" type="slidenum">
              <a:rPr lang="es-ES" smtClean="0"/>
              <a:t>‹Nº›</a:t>
            </a:fld>
            <a:endParaRPr lang="es-ES"/>
          </a:p>
        </p:txBody>
      </p:sp>
    </p:spTree>
    <p:extLst>
      <p:ext uri="{BB962C8B-B14F-4D97-AF65-F5344CB8AC3E}">
        <p14:creationId xmlns:p14="http://schemas.microsoft.com/office/powerpoint/2010/main" val="312077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F2FD5C-94FC-471C-90C8-1BE8A10BF8DE}" type="datetimeFigureOut">
              <a:rPr lang="es-ES" smtClean="0"/>
              <a:t>30/05/2019</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0B3347-CA93-4A82-8AAE-7B2DBF7ED015}" type="slidenum">
              <a:rPr lang="es-ES" smtClean="0"/>
              <a:t>‹Nº›</a:t>
            </a:fld>
            <a:endParaRPr lang="es-ES"/>
          </a:p>
        </p:txBody>
      </p:sp>
    </p:spTree>
    <p:extLst>
      <p:ext uri="{BB962C8B-B14F-4D97-AF65-F5344CB8AC3E}">
        <p14:creationId xmlns:p14="http://schemas.microsoft.com/office/powerpoint/2010/main" val="2270561612"/>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9980" y="882376"/>
            <a:ext cx="9847054" cy="1577045"/>
          </a:xfrm>
        </p:spPr>
        <p:txBody>
          <a:bodyPr>
            <a:normAutofit/>
          </a:bodyPr>
          <a:lstStyle/>
          <a:p>
            <a:pPr algn="ctr"/>
            <a:r>
              <a:rPr lang="es-ES" dirty="0" smtClean="0">
                <a:solidFill>
                  <a:schemeClr val="bg1"/>
                </a:solidFill>
                <a:latin typeface="Bauhaus 93" panose="04030905020B02020C02" pitchFamily="82" charset="0"/>
              </a:rPr>
              <a:t>APLICACIONES HIBRIDAS Y SITIOS WEB </a:t>
            </a:r>
            <a:endParaRPr lang="es-ES" dirty="0">
              <a:solidFill>
                <a:schemeClr val="bg1"/>
              </a:solidFill>
              <a:latin typeface="Bauhaus 93" panose="04030905020B02020C02" pitchFamily="82" charset="0"/>
            </a:endParaRPr>
          </a:p>
        </p:txBody>
      </p:sp>
      <p:sp>
        <p:nvSpPr>
          <p:cNvPr id="3" name="Subtítulo 2"/>
          <p:cNvSpPr>
            <a:spLocks noGrp="1"/>
          </p:cNvSpPr>
          <p:nvPr>
            <p:ph type="subTitle" idx="1"/>
          </p:nvPr>
        </p:nvSpPr>
        <p:spPr>
          <a:xfrm>
            <a:off x="4558430" y="8569019"/>
            <a:ext cx="7389414" cy="1756671"/>
          </a:xfrm>
        </p:spPr>
        <p:txBody>
          <a:bodyPr/>
          <a:lstStyle/>
          <a:p>
            <a:endParaRPr lang="es-ES" dirty="0"/>
          </a:p>
        </p:txBody>
      </p:sp>
      <p:pic>
        <p:nvPicPr>
          <p:cNvPr id="1026" name="Picture 2" descr="Resultado de imagen para aplicaciones hibridas y sitios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695" y="2730550"/>
            <a:ext cx="3875142" cy="271813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Resultado de imagen para sitios we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30" name="Picture 6" descr="Resultado de imagen para sitios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781" y="2796084"/>
            <a:ext cx="3234012" cy="225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975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7170" name="Picture 2" descr="Resultado de imagen para con que se hacen las aplicaciones hibri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663" y="2632841"/>
            <a:ext cx="6257908" cy="3612430"/>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4"/>
          <p:cNvSpPr>
            <a:spLocks noGrp="1"/>
          </p:cNvSpPr>
          <p:nvPr>
            <p:ph idx="1"/>
          </p:nvPr>
        </p:nvSpPr>
        <p:spPr/>
        <p:txBody>
          <a:bodyPr/>
          <a:lstStyle/>
          <a:p>
            <a:pPr marL="0" indent="0">
              <a:buNone/>
            </a:pPr>
            <a:endParaRPr lang="es-ES" dirty="0"/>
          </a:p>
        </p:txBody>
      </p:sp>
    </p:spTree>
    <p:extLst>
      <p:ext uri="{BB962C8B-B14F-4D97-AF65-F5344CB8AC3E}">
        <p14:creationId xmlns:p14="http://schemas.microsoft.com/office/powerpoint/2010/main" val="109264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5004" y="555456"/>
            <a:ext cx="9905998" cy="1478570"/>
          </a:xfrm>
        </p:spPr>
        <p:txBody>
          <a:bodyPr/>
          <a:lstStyle/>
          <a:p>
            <a:pPr algn="ctr"/>
            <a:r>
              <a:rPr lang="en-US" dirty="0" smtClean="0">
                <a:solidFill>
                  <a:schemeClr val="bg1"/>
                </a:solidFill>
                <a:latin typeface="Bauhaus 93" panose="04030905020B02020C02" pitchFamily="82" charset="0"/>
              </a:rPr>
              <a:t>?Que son las </a:t>
            </a:r>
            <a:r>
              <a:rPr lang="en-US" dirty="0" err="1" smtClean="0">
                <a:solidFill>
                  <a:schemeClr val="bg1"/>
                </a:solidFill>
                <a:latin typeface="Bauhaus 93" panose="04030905020B02020C02" pitchFamily="82" charset="0"/>
              </a:rPr>
              <a:t>aplicaciones</a:t>
            </a:r>
            <a:r>
              <a:rPr lang="en-US" dirty="0" smtClean="0">
                <a:solidFill>
                  <a:schemeClr val="bg1"/>
                </a:solidFill>
                <a:latin typeface="Bauhaus 93" panose="04030905020B02020C02" pitchFamily="82" charset="0"/>
              </a:rPr>
              <a:t>  </a:t>
            </a:r>
            <a:r>
              <a:rPr lang="en-US" dirty="0" err="1" smtClean="0">
                <a:solidFill>
                  <a:schemeClr val="bg1"/>
                </a:solidFill>
                <a:latin typeface="Bauhaus 93" panose="04030905020B02020C02" pitchFamily="82" charset="0"/>
              </a:rPr>
              <a:t>hibridas</a:t>
            </a:r>
            <a:r>
              <a:rPr lang="en-US" dirty="0">
                <a:solidFill>
                  <a:schemeClr val="bg1"/>
                </a:solidFill>
                <a:latin typeface="Bauhaus 93" panose="04030905020B02020C02" pitchFamily="82" charset="0"/>
              </a:rPr>
              <a:t>?</a:t>
            </a:r>
            <a:endParaRPr lang="es-ES" dirty="0">
              <a:solidFill>
                <a:schemeClr val="bg1"/>
              </a:solidFill>
              <a:latin typeface="Bauhaus 93" panose="04030905020B02020C02" pitchFamily="82" charset="0"/>
            </a:endParaRPr>
          </a:p>
        </p:txBody>
      </p:sp>
      <p:sp>
        <p:nvSpPr>
          <p:cNvPr id="3" name="Marcador de contenido 2"/>
          <p:cNvSpPr>
            <a:spLocks noGrp="1"/>
          </p:cNvSpPr>
          <p:nvPr>
            <p:ph idx="1"/>
          </p:nvPr>
        </p:nvSpPr>
        <p:spPr>
          <a:xfrm>
            <a:off x="1" y="1671145"/>
            <a:ext cx="9459310" cy="5862210"/>
          </a:xfrm>
        </p:spPr>
        <p:txBody>
          <a:bodyPr>
            <a:noAutofit/>
          </a:bodyPr>
          <a:lstStyle/>
          <a:p>
            <a:pPr lvl="8" algn="just"/>
            <a:r>
              <a:rPr lang="es-ES" sz="2400" dirty="0">
                <a:solidFill>
                  <a:schemeClr val="bg1"/>
                </a:solidFill>
                <a:latin typeface="Arial" panose="020B0604020202020204" pitchFamily="34" charset="0"/>
                <a:cs typeface="Arial" panose="020B0604020202020204" pitchFamily="34" charset="0"/>
              </a:rPr>
              <a:t>Las aplicaciones híbridas son </a:t>
            </a:r>
            <a:r>
              <a:rPr lang="es-ES" sz="2400" dirty="0" smtClean="0">
                <a:solidFill>
                  <a:schemeClr val="bg1"/>
                </a:solidFill>
                <a:latin typeface="Arial" panose="020B0604020202020204" pitchFamily="34" charset="0"/>
                <a:cs typeface="Arial" panose="020B0604020202020204" pitchFamily="34" charset="0"/>
              </a:rPr>
              <a:t>aplicaciones móviles </a:t>
            </a:r>
            <a:r>
              <a:rPr lang="es-ES" sz="2400" dirty="0">
                <a:solidFill>
                  <a:schemeClr val="bg1"/>
                </a:solidFill>
                <a:latin typeface="Arial" panose="020B0604020202020204" pitchFamily="34" charset="0"/>
                <a:cs typeface="Arial" panose="020B0604020202020204" pitchFamily="34" charset="0"/>
              </a:rPr>
              <a:t>diseñadas en un lenguaje de programación web ya sea HTML5, CSS o JavaScript, junto con un </a:t>
            </a:r>
            <a:r>
              <a:rPr lang="es-ES" sz="2400" dirty="0" err="1">
                <a:solidFill>
                  <a:schemeClr val="bg1"/>
                </a:solidFill>
                <a:latin typeface="Arial" panose="020B0604020202020204" pitchFamily="34" charset="0"/>
                <a:cs typeface="Arial" panose="020B0604020202020204" pitchFamily="34" charset="0"/>
              </a:rPr>
              <a:t>framework</a:t>
            </a:r>
            <a:r>
              <a:rPr lang="es-ES" sz="2400" dirty="0">
                <a:solidFill>
                  <a:schemeClr val="bg1"/>
                </a:solidFill>
                <a:latin typeface="Arial" panose="020B0604020202020204" pitchFamily="34" charset="0"/>
                <a:cs typeface="Arial" panose="020B0604020202020204" pitchFamily="34" charset="0"/>
              </a:rPr>
              <a:t> que permite adaptar la vista web a cualquier vista de un dispositivo móvil. En otras palabras, no son más que una aplicación construida para ser utilizada o implementada en distintos sistemas operativos móviles</a:t>
            </a:r>
            <a:endParaRPr lang="es-ES" sz="2400" dirty="0">
              <a:solidFill>
                <a:schemeClr val="bg1"/>
              </a:solidFill>
              <a:latin typeface="Arial" panose="020B0604020202020204" pitchFamily="34" charset="0"/>
              <a:cs typeface="Arial" panose="020B0604020202020204" pitchFamily="34" charset="0"/>
            </a:endParaRPr>
          </a:p>
        </p:txBody>
      </p:sp>
      <p:sp>
        <p:nvSpPr>
          <p:cNvPr id="4" name="AutoShape 2" descr="Resultado de imagen para desarrollo de aplicaciones hibrida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Resultado de imagen para desarrollo de aplicaciones hibridas"/>
          <p:cNvSpPr>
            <a:spLocks noChangeAspect="1" noChangeArrowheads="1"/>
          </p:cNvSpPr>
          <p:nvPr/>
        </p:nvSpPr>
        <p:spPr bwMode="auto">
          <a:xfrm>
            <a:off x="307974" y="7937"/>
            <a:ext cx="547517" cy="5475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8692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err="1" smtClean="0">
                <a:solidFill>
                  <a:schemeClr val="bg1"/>
                </a:solidFill>
                <a:latin typeface="Bauhaus 93" panose="04030905020B02020C02" pitchFamily="82" charset="0"/>
              </a:rPr>
              <a:t>Desarrollo</a:t>
            </a:r>
            <a:r>
              <a:rPr lang="en-US" dirty="0" smtClean="0">
                <a:solidFill>
                  <a:schemeClr val="bg1"/>
                </a:solidFill>
                <a:latin typeface="Bauhaus 93" panose="04030905020B02020C02" pitchFamily="82" charset="0"/>
              </a:rPr>
              <a:t> de </a:t>
            </a:r>
            <a:r>
              <a:rPr lang="en-US" dirty="0" err="1" smtClean="0">
                <a:solidFill>
                  <a:schemeClr val="bg1"/>
                </a:solidFill>
                <a:latin typeface="Bauhaus 93" panose="04030905020B02020C02" pitchFamily="82" charset="0"/>
              </a:rPr>
              <a:t>aplicaciones</a:t>
            </a:r>
            <a:r>
              <a:rPr lang="en-US" dirty="0" smtClean="0">
                <a:solidFill>
                  <a:schemeClr val="bg1"/>
                </a:solidFill>
                <a:latin typeface="Bauhaus 93" panose="04030905020B02020C02" pitchFamily="82" charset="0"/>
              </a:rPr>
              <a:t> </a:t>
            </a:r>
            <a:r>
              <a:rPr lang="en-US" dirty="0" err="1" smtClean="0">
                <a:solidFill>
                  <a:schemeClr val="bg1"/>
                </a:solidFill>
                <a:latin typeface="Bauhaus 93" panose="04030905020B02020C02" pitchFamily="82" charset="0"/>
              </a:rPr>
              <a:t>hibridas</a:t>
            </a:r>
            <a:r>
              <a:rPr lang="en-US" dirty="0" smtClean="0">
                <a:solidFill>
                  <a:schemeClr val="bg1"/>
                </a:solidFill>
                <a:latin typeface="Bauhaus 93" panose="04030905020B02020C02" pitchFamily="82" charset="0"/>
              </a:rPr>
              <a:t> </a:t>
            </a:r>
            <a:endParaRPr lang="es-ES" dirty="0">
              <a:solidFill>
                <a:schemeClr val="bg1"/>
              </a:solidFill>
              <a:latin typeface="Bauhaus 93" panose="04030905020B02020C02" pitchFamily="82" charset="0"/>
            </a:endParaRPr>
          </a:p>
        </p:txBody>
      </p:sp>
      <p:sp>
        <p:nvSpPr>
          <p:cNvPr id="3" name="Marcador de contenido 2"/>
          <p:cNvSpPr>
            <a:spLocks noGrp="1"/>
          </p:cNvSpPr>
          <p:nvPr>
            <p:ph idx="1"/>
          </p:nvPr>
        </p:nvSpPr>
        <p:spPr>
          <a:xfrm>
            <a:off x="1141413" y="2249486"/>
            <a:ext cx="6047664" cy="4167079"/>
          </a:xfrm>
        </p:spPr>
        <p:txBody>
          <a:bodyPr/>
          <a:lstStyle/>
          <a:p>
            <a:pPr algn="just"/>
            <a:r>
              <a:rPr lang="es-ES" dirty="0">
                <a:solidFill>
                  <a:schemeClr val="bg1"/>
                </a:solidFill>
              </a:rPr>
              <a:t>El </a:t>
            </a:r>
            <a:r>
              <a:rPr lang="es-ES" b="1" dirty="0">
                <a:solidFill>
                  <a:schemeClr val="bg1"/>
                </a:solidFill>
              </a:rPr>
              <a:t>desarrollo de aplicaciones híbridas</a:t>
            </a:r>
            <a:r>
              <a:rPr lang="es-ES" dirty="0">
                <a:solidFill>
                  <a:schemeClr val="bg1"/>
                </a:solidFill>
              </a:rPr>
              <a:t> es un enfoque de programación para dispositivos móviles que combina las fortalezas de la programación nativa con otras tecnologías (Como tecnologías web o algún lenguaje de programación diferente al de la plataforma) para desarrollar aplicaciones multiplataforma que se ejecuten de forma nativa en Android y IOS.</a:t>
            </a:r>
            <a:endParaRPr lang="es-ES" dirty="0">
              <a:solidFill>
                <a:schemeClr val="bg1"/>
              </a:solidFill>
            </a:endParaRPr>
          </a:p>
        </p:txBody>
      </p:sp>
      <p:pic>
        <p:nvPicPr>
          <p:cNvPr id="2050"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134" y="2853833"/>
            <a:ext cx="3663461" cy="253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65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solidFill>
                  <a:schemeClr val="bg1"/>
                </a:solidFill>
                <a:latin typeface="Bauhaus 93" panose="04030905020B02020C02" pitchFamily="82" charset="0"/>
              </a:rPr>
              <a:t>?que son </a:t>
            </a:r>
            <a:r>
              <a:rPr lang="en-US" dirty="0" err="1" smtClean="0">
                <a:solidFill>
                  <a:schemeClr val="bg1"/>
                </a:solidFill>
                <a:latin typeface="Bauhaus 93" panose="04030905020B02020C02" pitchFamily="82" charset="0"/>
              </a:rPr>
              <a:t>los</a:t>
            </a:r>
            <a:r>
              <a:rPr lang="en-US" dirty="0" smtClean="0">
                <a:solidFill>
                  <a:schemeClr val="bg1"/>
                </a:solidFill>
                <a:latin typeface="Bauhaus 93" panose="04030905020B02020C02" pitchFamily="82" charset="0"/>
              </a:rPr>
              <a:t> </a:t>
            </a:r>
            <a:r>
              <a:rPr lang="en-US" dirty="0" err="1" smtClean="0">
                <a:solidFill>
                  <a:schemeClr val="bg1"/>
                </a:solidFill>
                <a:latin typeface="Bauhaus 93" panose="04030905020B02020C02" pitchFamily="82" charset="0"/>
              </a:rPr>
              <a:t>sitios</a:t>
            </a:r>
            <a:r>
              <a:rPr lang="en-US" dirty="0" smtClean="0">
                <a:solidFill>
                  <a:schemeClr val="bg1"/>
                </a:solidFill>
                <a:latin typeface="Bauhaus 93" panose="04030905020B02020C02" pitchFamily="82" charset="0"/>
              </a:rPr>
              <a:t> web?</a:t>
            </a:r>
            <a:endParaRPr lang="es-ES" dirty="0">
              <a:solidFill>
                <a:schemeClr val="bg1"/>
              </a:solidFill>
              <a:latin typeface="Bauhaus 93" panose="04030905020B02020C02" pitchFamily="82" charset="0"/>
            </a:endParaRPr>
          </a:p>
        </p:txBody>
      </p:sp>
      <p:sp>
        <p:nvSpPr>
          <p:cNvPr id="3" name="Marcador de contenido 2"/>
          <p:cNvSpPr>
            <a:spLocks noGrp="1"/>
          </p:cNvSpPr>
          <p:nvPr>
            <p:ph idx="1"/>
          </p:nvPr>
        </p:nvSpPr>
        <p:spPr>
          <a:xfrm>
            <a:off x="1141412" y="2249487"/>
            <a:ext cx="6394505" cy="4198610"/>
          </a:xfrm>
        </p:spPr>
        <p:txBody>
          <a:bodyPr>
            <a:normAutofit fontScale="92500" lnSpcReduction="10000"/>
          </a:bodyPr>
          <a:lstStyle/>
          <a:p>
            <a:r>
              <a:rPr lang="es-ES" dirty="0">
                <a:solidFill>
                  <a:schemeClr val="bg1"/>
                </a:solidFill>
                <a:latin typeface="Arial" panose="020B0604020202020204" pitchFamily="34" charset="0"/>
                <a:cs typeface="Arial" panose="020B0604020202020204" pitchFamily="34" charset="0"/>
              </a:rPr>
              <a:t>Un sitio web es un conjunto de páginas web desarrolladas en código </a:t>
            </a:r>
            <a:r>
              <a:rPr lang="es-ES" dirty="0" err="1">
                <a:solidFill>
                  <a:schemeClr val="bg1"/>
                </a:solidFill>
                <a:latin typeface="Arial" panose="020B0604020202020204" pitchFamily="34" charset="0"/>
                <a:cs typeface="Arial" panose="020B0604020202020204" pitchFamily="34" charset="0"/>
              </a:rPr>
              <a:t>html</a:t>
            </a:r>
            <a:r>
              <a:rPr lang="es-ES" dirty="0">
                <a:solidFill>
                  <a:schemeClr val="bg1"/>
                </a:solidFill>
                <a:latin typeface="Arial" panose="020B0604020202020204" pitchFamily="34" charset="0"/>
                <a:cs typeface="Arial" panose="020B0604020202020204" pitchFamily="34" charset="0"/>
              </a:rPr>
              <a:t>, relacionadas a un dominio de Internet el cual se puede visualizar en la </a:t>
            </a:r>
            <a:r>
              <a:rPr lang="es-ES" dirty="0" err="1">
                <a:solidFill>
                  <a:schemeClr val="bg1"/>
                </a:solidFill>
                <a:latin typeface="Arial" panose="020B0604020202020204" pitchFamily="34" charset="0"/>
                <a:cs typeface="Arial" panose="020B0604020202020204" pitchFamily="34" charset="0"/>
              </a:rPr>
              <a:t>World</a:t>
            </a:r>
            <a:r>
              <a:rPr lang="es-ES" dirty="0">
                <a:solidFill>
                  <a:schemeClr val="bg1"/>
                </a:solidFill>
                <a:latin typeface="Arial" panose="020B0604020202020204" pitchFamily="34" charset="0"/>
                <a:cs typeface="Arial" panose="020B0604020202020204" pitchFamily="34" charset="0"/>
              </a:rPr>
              <a:t> Wide Web (www) mediante los navegadores web o también llamados browser como ser Chrome, Firefox, </a:t>
            </a:r>
            <a:r>
              <a:rPr lang="es-ES" dirty="0" err="1">
                <a:solidFill>
                  <a:schemeClr val="bg1"/>
                </a:solidFill>
                <a:latin typeface="Arial" panose="020B0604020202020204" pitchFamily="34" charset="0"/>
                <a:cs typeface="Arial" panose="020B0604020202020204" pitchFamily="34" charset="0"/>
              </a:rPr>
              <a:t>Edge</a:t>
            </a:r>
            <a:r>
              <a:rPr lang="es-ES" dirty="0">
                <a:solidFill>
                  <a:schemeClr val="bg1"/>
                </a:solidFill>
                <a:latin typeface="Arial" panose="020B0604020202020204" pitchFamily="34" charset="0"/>
                <a:cs typeface="Arial" panose="020B0604020202020204" pitchFamily="34" charset="0"/>
              </a:rPr>
              <a:t>, Opera entre otros.</a:t>
            </a:r>
          </a:p>
          <a:p>
            <a:r>
              <a:rPr lang="es-ES" dirty="0">
                <a:solidFill>
                  <a:schemeClr val="bg1"/>
                </a:solidFill>
                <a:latin typeface="Arial" panose="020B0604020202020204" pitchFamily="34" charset="0"/>
                <a:cs typeface="Arial" panose="020B0604020202020204" pitchFamily="34" charset="0"/>
              </a:rPr>
              <a:t>Cada página web perteneciente al sitio web tiene como objetivo publicar contenido, y este contenido podrá ser visible o no al público</a:t>
            </a:r>
            <a:r>
              <a:rPr lang="es-ES" dirty="0" smtClean="0">
                <a:solidFill>
                  <a:schemeClr val="bg1"/>
                </a:solidFill>
                <a:latin typeface="Arial" panose="020B0604020202020204" pitchFamily="34" charset="0"/>
                <a:cs typeface="Arial" panose="020B0604020202020204" pitchFamily="34" charset="0"/>
              </a:rPr>
              <a:t>.</a:t>
            </a:r>
            <a:endParaRPr lang="es-ES" dirty="0">
              <a:solidFill>
                <a:schemeClr val="bg1"/>
              </a:solidFill>
              <a:latin typeface="Arial" panose="020B0604020202020204" pitchFamily="34" charset="0"/>
              <a:cs typeface="Arial" panose="020B0604020202020204" pitchFamily="34" charset="0"/>
            </a:endParaRPr>
          </a:p>
        </p:txBody>
      </p:sp>
      <p:pic>
        <p:nvPicPr>
          <p:cNvPr id="4098" name="Picture 2" descr="Resultado de imagen para que son los sitios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1850" y="3594539"/>
            <a:ext cx="3384331" cy="253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21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solidFill>
                  <a:schemeClr val="bg1"/>
                </a:solidFill>
                <a:latin typeface="Bauhaus 93" panose="04030905020B02020C02" pitchFamily="82" charset="0"/>
              </a:rPr>
              <a:t>Clasificación de Sitios Web</a:t>
            </a:r>
          </a:p>
        </p:txBody>
      </p:sp>
      <p:sp>
        <p:nvSpPr>
          <p:cNvPr id="3" name="Marcador de contenido 2"/>
          <p:cNvSpPr>
            <a:spLocks noGrp="1"/>
          </p:cNvSpPr>
          <p:nvPr>
            <p:ph idx="1"/>
          </p:nvPr>
        </p:nvSpPr>
        <p:spPr>
          <a:xfrm>
            <a:off x="1141412" y="2249487"/>
            <a:ext cx="6851705" cy="4198610"/>
          </a:xfrm>
        </p:spPr>
        <p:txBody>
          <a:bodyPr>
            <a:normAutofit fontScale="92500"/>
          </a:bodyPr>
          <a:lstStyle/>
          <a:p>
            <a:r>
              <a:rPr lang="es-ES" dirty="0">
                <a:solidFill>
                  <a:schemeClr val="bg1"/>
                </a:solidFill>
                <a:latin typeface="Arial" panose="020B0604020202020204" pitchFamily="34" charset="0"/>
                <a:cs typeface="Arial" panose="020B0604020202020204" pitchFamily="34" charset="0"/>
              </a:rPr>
              <a:t>Los sitios web se pueden clasificar en dos tipos:</a:t>
            </a:r>
          </a:p>
          <a:p>
            <a:endParaRPr lang="es-ES" dirty="0">
              <a:solidFill>
                <a:schemeClr val="bg1"/>
              </a:solidFill>
              <a:latin typeface="Arial" panose="020B0604020202020204" pitchFamily="34" charset="0"/>
              <a:cs typeface="Arial" panose="020B0604020202020204" pitchFamily="34" charset="0"/>
            </a:endParaRPr>
          </a:p>
          <a:p>
            <a:r>
              <a:rPr lang="es-ES" dirty="0">
                <a:solidFill>
                  <a:schemeClr val="bg1"/>
                </a:solidFill>
                <a:latin typeface="Arial" panose="020B0604020202020204" pitchFamily="34" charset="0"/>
                <a:cs typeface="Arial" panose="020B0604020202020204" pitchFamily="34" charset="0"/>
              </a:rPr>
              <a:t>Sitios Web Estáticos: Se denomina sitio web estático a aquellos que no acceden a una base de datos para obtener el contenido. Por lo general un sitio web estático es utilizado cuando el propietario del sitio no requiere realizar un continuo cambio en la información que contiene cada página.</a:t>
            </a:r>
          </a:p>
        </p:txBody>
      </p:sp>
      <p:pic>
        <p:nvPicPr>
          <p:cNvPr id="5122" name="Picture 2" descr="Resultado de imagen para Sitios Web EstÃ¡tic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117" y="4085760"/>
            <a:ext cx="4048877" cy="236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404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chemeClr val="bg1"/>
                </a:solidFill>
                <a:latin typeface="Bauhaus 93" panose="04030905020B02020C02" pitchFamily="82" charset="0"/>
              </a:rPr>
              <a:t>Sitios Web Dinámicos</a:t>
            </a:r>
            <a:r>
              <a:rPr lang="es-ES" dirty="0"/>
              <a:t>:</a:t>
            </a:r>
          </a:p>
        </p:txBody>
      </p:sp>
      <p:sp>
        <p:nvSpPr>
          <p:cNvPr id="3" name="Marcador de contenido 2"/>
          <p:cNvSpPr>
            <a:spLocks noGrp="1"/>
          </p:cNvSpPr>
          <p:nvPr>
            <p:ph idx="1"/>
          </p:nvPr>
        </p:nvSpPr>
        <p:spPr>
          <a:xfrm>
            <a:off x="1141412" y="2249487"/>
            <a:ext cx="6126491" cy="3804472"/>
          </a:xfrm>
        </p:spPr>
        <p:txBody>
          <a:bodyPr>
            <a:normAutofit fontScale="92500" lnSpcReduction="10000"/>
          </a:bodyPr>
          <a:lstStyle/>
          <a:p>
            <a:r>
              <a:rPr lang="es-ES" dirty="0">
                <a:solidFill>
                  <a:schemeClr val="bg1"/>
                </a:solidFill>
                <a:latin typeface="Arial" panose="020B0604020202020204" pitchFamily="34" charset="0"/>
                <a:cs typeface="Arial" panose="020B0604020202020204" pitchFamily="34" charset="0"/>
              </a:rPr>
              <a:t>Por el contrario los sitios web dinámicos son aquellos que acceden a una base de datos para obtener los contenidos y reflejar los resultados obtenidos de la base de datos, en las páginas del sitio web. El propietario del sitio web podrá agregar, modificar y eliminar contenidos del sitio web a través de un “sistema web”, generalmente con acceso restringido al público mediante usuario y contraseña, el cual se denomina BACK END.</a:t>
            </a:r>
          </a:p>
        </p:txBody>
      </p:sp>
      <p:pic>
        <p:nvPicPr>
          <p:cNvPr id="4" name="Imagen 3"/>
          <p:cNvPicPr>
            <a:picLocks noChangeAspect="1"/>
          </p:cNvPicPr>
          <p:nvPr/>
        </p:nvPicPr>
        <p:blipFill>
          <a:blip r:embed="rId2"/>
          <a:stretch>
            <a:fillRect/>
          </a:stretch>
        </p:blipFill>
        <p:spPr>
          <a:xfrm>
            <a:off x="7469018" y="2412397"/>
            <a:ext cx="3783654" cy="2932113"/>
          </a:xfrm>
          <a:prstGeom prst="rect">
            <a:avLst/>
          </a:prstGeom>
        </p:spPr>
      </p:pic>
    </p:spTree>
    <p:extLst>
      <p:ext uri="{BB962C8B-B14F-4D97-AF65-F5344CB8AC3E}">
        <p14:creationId xmlns:p14="http://schemas.microsoft.com/office/powerpoint/2010/main" val="316968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                         </a:t>
            </a:r>
            <a:r>
              <a:rPr lang="en-US" dirty="0" err="1" smtClean="0"/>
              <a:t>Estatico</a:t>
            </a:r>
            <a:r>
              <a:rPr lang="en-US" dirty="0" smtClean="0"/>
              <a:t> /</a:t>
            </a:r>
            <a:r>
              <a:rPr lang="en-US" dirty="0" err="1" smtClean="0"/>
              <a:t>dinamico</a:t>
            </a:r>
            <a:r>
              <a:rPr lang="en-US" dirty="0" smtClean="0"/>
              <a:t> </a:t>
            </a:r>
            <a:endParaRPr lang="es-ES" dirty="0"/>
          </a:p>
        </p:txBody>
      </p:sp>
      <p:pic>
        <p:nvPicPr>
          <p:cNvPr id="4" name="Marcador de contenido 3"/>
          <p:cNvPicPr>
            <a:picLocks noGrp="1" noChangeAspect="1"/>
          </p:cNvPicPr>
          <p:nvPr>
            <p:ph idx="1"/>
          </p:nvPr>
        </p:nvPicPr>
        <p:blipFill>
          <a:blip r:embed="rId2"/>
          <a:stretch>
            <a:fillRect/>
          </a:stretch>
        </p:blipFill>
        <p:spPr>
          <a:xfrm>
            <a:off x="2469985" y="3048958"/>
            <a:ext cx="7288869" cy="3295268"/>
          </a:xfrm>
          <a:prstGeom prst="rect">
            <a:avLst/>
          </a:prstGeom>
        </p:spPr>
      </p:pic>
    </p:spTree>
    <p:extLst>
      <p:ext uri="{BB962C8B-B14F-4D97-AF65-F5344CB8AC3E}">
        <p14:creationId xmlns:p14="http://schemas.microsoft.com/office/powerpoint/2010/main" val="192405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err="1">
                <a:solidFill>
                  <a:schemeClr val="bg1"/>
                </a:solidFill>
              </a:rPr>
              <a:t>framework</a:t>
            </a:r>
            <a:r>
              <a:rPr lang="es-ES" b="1" dirty="0">
                <a:solidFill>
                  <a:schemeClr val="bg1"/>
                </a:solidFill>
              </a:rPr>
              <a:t> </a:t>
            </a:r>
          </a:p>
        </p:txBody>
      </p:sp>
      <p:pic>
        <p:nvPicPr>
          <p:cNvPr id="4" name="Marcador de contenido 3"/>
          <p:cNvPicPr>
            <a:picLocks noGrp="1" noChangeAspect="1"/>
          </p:cNvPicPr>
          <p:nvPr>
            <p:ph idx="1"/>
          </p:nvPr>
        </p:nvPicPr>
        <p:blipFill>
          <a:blip r:embed="rId2"/>
          <a:stretch>
            <a:fillRect/>
          </a:stretch>
        </p:blipFill>
        <p:spPr>
          <a:xfrm>
            <a:off x="2222938" y="3044031"/>
            <a:ext cx="6684579" cy="2428731"/>
          </a:xfrm>
          <a:prstGeom prst="rect">
            <a:avLst/>
          </a:prstGeom>
        </p:spPr>
      </p:pic>
    </p:spTree>
    <p:extLst>
      <p:ext uri="{BB962C8B-B14F-4D97-AF65-F5344CB8AC3E}">
        <p14:creationId xmlns:p14="http://schemas.microsoft.com/office/powerpoint/2010/main" val="207908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b="1" dirty="0" smtClean="0">
                <a:solidFill>
                  <a:schemeClr val="bg1"/>
                </a:solidFill>
              </a:rPr>
              <a:t>Para </a:t>
            </a:r>
            <a:r>
              <a:rPr lang="en-US" b="1" dirty="0" err="1" smtClean="0">
                <a:solidFill>
                  <a:schemeClr val="bg1"/>
                </a:solidFill>
              </a:rPr>
              <a:t>crear</a:t>
            </a:r>
            <a:r>
              <a:rPr lang="en-US" b="1" dirty="0" smtClean="0">
                <a:solidFill>
                  <a:schemeClr val="bg1"/>
                </a:solidFill>
              </a:rPr>
              <a:t> </a:t>
            </a:r>
            <a:r>
              <a:rPr lang="en-US" b="1" dirty="0" err="1" smtClean="0">
                <a:solidFill>
                  <a:schemeClr val="bg1"/>
                </a:solidFill>
              </a:rPr>
              <a:t>aplicaiones</a:t>
            </a:r>
            <a:r>
              <a:rPr lang="en-US" b="1" dirty="0" smtClean="0">
                <a:solidFill>
                  <a:schemeClr val="bg1"/>
                </a:solidFill>
              </a:rPr>
              <a:t> y </a:t>
            </a:r>
            <a:r>
              <a:rPr lang="en-US" b="1" dirty="0" err="1" smtClean="0">
                <a:solidFill>
                  <a:schemeClr val="bg1"/>
                </a:solidFill>
              </a:rPr>
              <a:t>sitios</a:t>
            </a:r>
            <a:r>
              <a:rPr lang="en-US" b="1" dirty="0" smtClean="0">
                <a:solidFill>
                  <a:schemeClr val="bg1"/>
                </a:solidFill>
              </a:rPr>
              <a:t> web Se </a:t>
            </a:r>
            <a:r>
              <a:rPr lang="en-US" b="1" dirty="0" err="1" smtClean="0">
                <a:solidFill>
                  <a:schemeClr val="bg1"/>
                </a:solidFill>
              </a:rPr>
              <a:t>necesita</a:t>
            </a:r>
            <a:r>
              <a:rPr lang="en-US" b="1" dirty="0" smtClean="0">
                <a:solidFill>
                  <a:schemeClr val="bg1"/>
                </a:solidFill>
              </a:rPr>
              <a:t> </a:t>
            </a:r>
            <a:r>
              <a:rPr lang="en-US" b="1" dirty="0" err="1" smtClean="0">
                <a:solidFill>
                  <a:schemeClr val="bg1"/>
                </a:solidFill>
              </a:rPr>
              <a:t>usar</a:t>
            </a:r>
            <a:r>
              <a:rPr lang="en-US" b="1" dirty="0">
                <a:solidFill>
                  <a:schemeClr val="bg1"/>
                </a:solidFill>
              </a:rPr>
              <a:t>:</a:t>
            </a:r>
            <a:endParaRPr lang="es-ES" b="1" dirty="0">
              <a:solidFill>
                <a:schemeClr val="bg1"/>
              </a:solidFill>
            </a:endParaRPr>
          </a:p>
        </p:txBody>
      </p:sp>
      <p:pic>
        <p:nvPicPr>
          <p:cNvPr id="6146" name="Picture 2" descr="Resultado de imagen para con que se hacen las aplicaciones hibrida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7172" y="2400437"/>
            <a:ext cx="6653048" cy="372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029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33</TotalTime>
  <Words>255</Words>
  <Application>Microsoft Office PowerPoint</Application>
  <PresentationFormat>Panorámica</PresentationFormat>
  <Paragraphs>17</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Bauhaus 93</vt:lpstr>
      <vt:lpstr>Trebuchet MS</vt:lpstr>
      <vt:lpstr>Tw Cen MT</vt:lpstr>
      <vt:lpstr>Circuito</vt:lpstr>
      <vt:lpstr>APLICACIONES HIBRIDAS Y SITIOS WEB </vt:lpstr>
      <vt:lpstr>?Que son las aplicaciones  hibridas?</vt:lpstr>
      <vt:lpstr>Desarrollo de aplicaciones hibridas </vt:lpstr>
      <vt:lpstr>?que son los sitios web?</vt:lpstr>
      <vt:lpstr>Clasificación de Sitios Web</vt:lpstr>
      <vt:lpstr>Sitios Web Dinámicos:</vt:lpstr>
      <vt:lpstr>                         Estatico /dinamico </vt:lpstr>
      <vt:lpstr>framework </vt:lpstr>
      <vt:lpstr>Para crear aplicaiones y sitios web Se necesita usar:</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Liceo Compu-Market</dc:creator>
  <cp:lastModifiedBy>Liceo Compu-Market</cp:lastModifiedBy>
  <cp:revision>5</cp:revision>
  <dcterms:created xsi:type="dcterms:W3CDTF">2019-05-30T13:37:05Z</dcterms:created>
  <dcterms:modified xsi:type="dcterms:W3CDTF">2019-05-30T14:11:00Z</dcterms:modified>
</cp:coreProperties>
</file>