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6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5192" y="669497"/>
            <a:ext cx="33960816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41064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0CE0B-3E5B-406F-84FA-B1A1EFDF88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8108" y="3383280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636E0170-FC5D-4E5B-A3B4-847283711D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8108" y="4407408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44520-s19/wm-final-project-GallaPriyanka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ntent Placeholder 48"/>
          <p:cNvPicPr>
            <a:picLocks noGrp="1"/>
          </p:cNvPicPr>
          <p:nvPr>
            <p:ph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587324"/>
            <a:ext cx="3941064" cy="4434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914400" y="7543800"/>
            <a:ext cx="10058400" cy="6244395"/>
          </a:xfrm>
        </p:spPr>
        <p:txBody>
          <a:bodyPr>
            <a:normAutofit/>
          </a:bodyPr>
          <a:lstStyle/>
          <a:p>
            <a:r>
              <a:rPr lang="en-US" sz="6100" dirty="0">
                <a:latin typeface="Garamond" panose="02020404030301010803" pitchFamily="18" charset="0"/>
              </a:rPr>
              <a:t>Do the tweets of </a:t>
            </a:r>
            <a:r>
              <a:rPr lang="en-US" sz="6100" dirty="0" err="1">
                <a:latin typeface="Garamond" panose="02020404030301010803" pitchFamily="18" charset="0"/>
              </a:rPr>
              <a:t>Pawan</a:t>
            </a:r>
            <a:r>
              <a:rPr lang="en-US" sz="6100" dirty="0">
                <a:latin typeface="Garamond" panose="02020404030301010803" pitchFamily="18" charset="0"/>
              </a:rPr>
              <a:t> </a:t>
            </a:r>
            <a:r>
              <a:rPr lang="en-US" sz="6100" dirty="0" err="1">
                <a:latin typeface="Garamond" panose="02020404030301010803" pitchFamily="18" charset="0"/>
              </a:rPr>
              <a:t>Kalyan</a:t>
            </a:r>
            <a:r>
              <a:rPr lang="en-US" sz="6100" dirty="0">
                <a:latin typeface="Garamond" panose="02020404030301010803" pitchFamily="18" charset="0"/>
              </a:rPr>
              <a:t>, one of the p</a:t>
            </a:r>
            <a:r>
              <a:rPr lang="en-US" sz="6100" dirty="0" smtClean="0">
                <a:latin typeface="Garamond" panose="02020404030301010803" pitchFamily="18" charset="0"/>
              </a:rPr>
              <a:t>rominent personalities in </a:t>
            </a:r>
            <a:r>
              <a:rPr lang="en-US" sz="6100" dirty="0">
                <a:latin typeface="Garamond" panose="02020404030301010803" pitchFamily="18" charset="0"/>
              </a:rPr>
              <a:t>Andhra Pradesh, India and his fans resemble each other and whether they share similar styles in their tweets</a:t>
            </a:r>
            <a:r>
              <a:rPr lang="en-US" sz="6100" dirty="0" smtClean="0">
                <a:latin typeface="Garamond" panose="02020404030301010803" pitchFamily="18" charset="0"/>
              </a:rPr>
              <a:t>?</a:t>
            </a:r>
            <a:endParaRPr lang="en-US" sz="6100" dirty="0">
              <a:latin typeface="Garamond" panose="02020404030301010803" pitchFamily="18" charset="0"/>
            </a:endParaRP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2918399" y="7636381"/>
            <a:ext cx="10058400" cy="20750317"/>
          </a:xfrm>
        </p:spPr>
        <p:txBody>
          <a:bodyPr>
            <a:normAutofit fontScale="92500" lnSpcReduction="20000"/>
          </a:bodyPr>
          <a:lstStyle/>
          <a:p>
            <a:pPr marL="857250" indent="-8572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Based on the results presented, there is a clear correlation between the style of the famous </a:t>
            </a:r>
            <a:r>
              <a:rPr lang="en-US" dirty="0"/>
              <a:t>personalities</a:t>
            </a:r>
            <a:r>
              <a:rPr lang="en-US" dirty="0" smtClean="0"/>
              <a:t> and his fans.</a:t>
            </a:r>
          </a:p>
          <a:p>
            <a:pPr marL="857250" indent="-8572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Sentiment Analysis results of the fans are very close to those of the celebrity, with very negligible differences among each other as well, thus strongly supporting my hypothesis.</a:t>
            </a:r>
          </a:p>
          <a:p>
            <a:pPr marL="857250" indent="-8572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Lexical Diversity results of the fans did show a slight increase from those of the celebrity and do not strongly support my hypothesis.</a:t>
            </a:r>
          </a:p>
          <a:p>
            <a:pPr marL="857250" indent="-8572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However, this variation is only a smaller one and so it can be deduced from the results that, </a:t>
            </a:r>
            <a:r>
              <a:rPr lang="en-US" dirty="0"/>
              <a:t>the tweets of the prominent personalities</a:t>
            </a:r>
            <a:r>
              <a:rPr lang="en-US" dirty="0" smtClean="0"/>
              <a:t> </a:t>
            </a:r>
            <a:r>
              <a:rPr lang="en-US" dirty="0"/>
              <a:t>and those of their </a:t>
            </a:r>
            <a:r>
              <a:rPr lang="en-US" dirty="0" smtClean="0"/>
              <a:t>fans are similar in most cases with a slightly more diversity in the tweets of the fans when compared to the celebrity.</a:t>
            </a:r>
            <a:endParaRPr lang="en-US" dirty="0"/>
          </a:p>
        </p:txBody>
      </p:sp>
      <p:sp>
        <p:nvSpPr>
          <p:cNvPr id="34" name="Title 21"/>
          <p:cNvSpPr>
            <a:spLocks noGrp="1"/>
          </p:cNvSpPr>
          <p:nvPr>
            <p:ph type="ctrTitle"/>
          </p:nvPr>
        </p:nvSpPr>
        <p:spPr>
          <a:xfrm>
            <a:off x="4965192" y="669497"/>
            <a:ext cx="33960816" cy="256032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(Headings)"/>
              </a:rPr>
              <a:t>A Comparison of Celebrity Tweets to the </a:t>
            </a:r>
            <a:r>
              <a:rPr lang="en-US" dirty="0" smtClean="0">
                <a:latin typeface="Helvetica (Headings)"/>
              </a:rPr>
              <a:t>Tweets </a:t>
            </a:r>
            <a:r>
              <a:rPr lang="en-US" dirty="0">
                <a:latin typeface="Helvetica (Headings)"/>
              </a:rPr>
              <a:t>of Their Fans</a:t>
            </a:r>
            <a:endParaRPr lang="en-US" dirty="0"/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914400" y="6400800"/>
            <a:ext cx="100584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794398" y="22455501"/>
            <a:ext cx="11603479" cy="9181903"/>
          </a:xfrm>
        </p:spPr>
        <p:txBody>
          <a:bodyPr>
            <a:noAutofit/>
          </a:bodyPr>
          <a:lstStyle/>
          <a:p>
            <a:pPr marL="914400" indent="-857250">
              <a:lnSpc>
                <a:spcPct val="10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6100" dirty="0" smtClean="0">
                <a:latin typeface="Garamond" panose="02020404030301010803" pitchFamily="18" charset="0"/>
              </a:rPr>
              <a:t>Record </a:t>
            </a:r>
            <a:r>
              <a:rPr lang="en-US" sz="6100" dirty="0">
                <a:latin typeface="Garamond" panose="02020404030301010803" pitchFamily="18" charset="0"/>
              </a:rPr>
              <a:t>all tweets from the twitter account of </a:t>
            </a:r>
            <a:r>
              <a:rPr lang="en-US" sz="6100" dirty="0" err="1" smtClean="0">
                <a:latin typeface="Garamond" panose="02020404030301010803" pitchFamily="18" charset="0"/>
              </a:rPr>
              <a:t>PawanKalyan</a:t>
            </a:r>
            <a:r>
              <a:rPr lang="en-US" sz="6100" dirty="0" smtClean="0">
                <a:latin typeface="Garamond" panose="02020404030301010803" pitchFamily="18" charset="0"/>
              </a:rPr>
              <a:t> and 3 of </a:t>
            </a:r>
            <a:r>
              <a:rPr lang="en-US" sz="6100" dirty="0">
                <a:latin typeface="Garamond" panose="02020404030301010803" pitchFamily="18" charset="0"/>
              </a:rPr>
              <a:t>his fans (PSPKFan2You, </a:t>
            </a:r>
            <a:r>
              <a:rPr lang="en-US" sz="6100" dirty="0" err="1" smtClean="0">
                <a:latin typeface="Garamond" panose="02020404030301010803" pitchFamily="18" charset="0"/>
              </a:rPr>
              <a:t>Kapilvarala</a:t>
            </a:r>
            <a:r>
              <a:rPr lang="en-US" sz="6100" dirty="0">
                <a:latin typeface="Garamond" panose="02020404030301010803" pitchFamily="18" charset="0"/>
              </a:rPr>
              <a:t> and </a:t>
            </a:r>
            <a:r>
              <a:rPr lang="en-US" sz="6100" dirty="0" err="1" smtClean="0">
                <a:latin typeface="Garamond" panose="02020404030301010803" pitchFamily="18" charset="0"/>
              </a:rPr>
              <a:t>MaheshGinugu</a:t>
            </a:r>
            <a:r>
              <a:rPr lang="en-US" sz="6100" dirty="0" smtClean="0">
                <a:latin typeface="Garamond" panose="02020404030301010803" pitchFamily="18" charset="0"/>
              </a:rPr>
              <a:t>).</a:t>
            </a:r>
          </a:p>
          <a:p>
            <a:pPr marL="914400" indent="-857250">
              <a:lnSpc>
                <a:spcPct val="10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6100" dirty="0" smtClean="0">
                <a:latin typeface="Garamond" panose="02020404030301010803" pitchFamily="18" charset="0"/>
              </a:rPr>
              <a:t>Analyze </a:t>
            </a:r>
            <a:r>
              <a:rPr lang="en-US" sz="6100" dirty="0">
                <a:latin typeface="Garamond" panose="02020404030301010803" pitchFamily="18" charset="0"/>
              </a:rPr>
              <a:t>the stored data for lexical </a:t>
            </a:r>
            <a:r>
              <a:rPr lang="en-US" sz="6100" dirty="0" smtClean="0">
                <a:latin typeface="Garamond" panose="02020404030301010803" pitchFamily="18" charset="0"/>
              </a:rPr>
              <a:t>diversity and sentiment analysis</a:t>
            </a:r>
          </a:p>
          <a:p>
            <a:pPr marL="914400" indent="-857250">
              <a:lnSpc>
                <a:spcPct val="10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6100" dirty="0">
                <a:latin typeface="Garamond" panose="02020404030301010803" pitchFamily="18" charset="0"/>
              </a:rPr>
              <a:t>C</a:t>
            </a:r>
            <a:r>
              <a:rPr lang="en-US" sz="6100" dirty="0" smtClean="0">
                <a:latin typeface="Garamond" panose="02020404030301010803" pitchFamily="18" charset="0"/>
              </a:rPr>
              <a:t>ompare </a:t>
            </a:r>
            <a:r>
              <a:rPr lang="en-US" sz="6100" dirty="0">
                <a:latin typeface="Garamond" panose="02020404030301010803" pitchFamily="18" charset="0"/>
              </a:rPr>
              <a:t>these analyses and determine if there is a correlation among the tweets</a:t>
            </a:r>
            <a:r>
              <a:rPr lang="en-US" sz="6100" dirty="0" smtClean="0">
                <a:latin typeface="Garamond" panose="02020404030301010803" pitchFamily="18" charset="0"/>
              </a:rPr>
              <a:t>.</a:t>
            </a:r>
            <a:endParaRPr lang="en-US" sz="6100" dirty="0">
              <a:latin typeface="Garamond" panose="02020404030301010803" pitchFamily="18" charset="0"/>
            </a:endParaRP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167358" y="6400800"/>
            <a:ext cx="18379441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32918399" y="29512260"/>
            <a:ext cx="10058400" cy="2857500"/>
          </a:xfrm>
        </p:spPr>
        <p:txBody>
          <a:bodyPr>
            <a:normAutofit/>
          </a:bodyPr>
          <a:lstStyle/>
          <a:p>
            <a:r>
              <a:rPr lang="en-US" sz="6100" dirty="0">
                <a:hlinkClick r:id="rId3"/>
              </a:rPr>
              <a:t>https://github.com/44520-s19/wm-final-project-GallaPriyanka</a:t>
            </a:r>
            <a:endParaRPr lang="en-US" sz="6100" dirty="0"/>
          </a:p>
        </p:txBody>
      </p:sp>
      <p:sp>
        <p:nvSpPr>
          <p:cNvPr id="42" name="Text Placeholder 29"/>
          <p:cNvSpPr>
            <a:spLocks noGrp="1"/>
          </p:cNvSpPr>
          <p:nvPr>
            <p:ph type="body" sz="quarter" idx="21"/>
          </p:nvPr>
        </p:nvSpPr>
        <p:spPr>
          <a:xfrm>
            <a:off x="33014456" y="28369260"/>
            <a:ext cx="10058399" cy="1143000"/>
          </a:xfrm>
        </p:spPr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13210339" y="29656396"/>
            <a:ext cx="18336460" cy="1981008"/>
          </a:xfrm>
        </p:spPr>
        <p:txBody>
          <a:bodyPr>
            <a:normAutofit/>
          </a:bodyPr>
          <a:lstStyle/>
          <a:p>
            <a:r>
              <a:rPr lang="en-US" sz="6100" dirty="0"/>
              <a:t>Created for </a:t>
            </a:r>
            <a:r>
              <a:rPr lang="en-US" sz="6100" dirty="0" err="1"/>
              <a:t>Dr.Nathan</a:t>
            </a:r>
            <a:r>
              <a:rPr lang="en-US" sz="6100" dirty="0"/>
              <a:t> </a:t>
            </a:r>
            <a:r>
              <a:rPr lang="en-US" sz="6100" dirty="0" err="1"/>
              <a:t>Eloe</a:t>
            </a:r>
            <a:r>
              <a:rPr lang="en-US" sz="6100" dirty="0"/>
              <a:t> for web mining course</a:t>
            </a:r>
            <a:r>
              <a:rPr lang="en-US" sz="6100" dirty="0" smtClean="0"/>
              <a:t>.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13210338" y="28386698"/>
            <a:ext cx="18379442" cy="1125562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4928108" y="3383280"/>
            <a:ext cx="33997392" cy="914400"/>
          </a:xfrm>
        </p:spPr>
        <p:txBody>
          <a:bodyPr/>
          <a:lstStyle/>
          <a:p>
            <a:r>
              <a:rPr lang="en-US" dirty="0" smtClean="0"/>
              <a:t>By: Priyanka Galla | Advisor: Dr. Nathan </a:t>
            </a:r>
            <a:r>
              <a:rPr lang="en-US" dirty="0" err="1" smtClean="0"/>
              <a:t>Eloe</a:t>
            </a:r>
            <a:endParaRPr lang="en-US" dirty="0"/>
          </a:p>
        </p:txBody>
      </p:sp>
      <p:sp>
        <p:nvSpPr>
          <p:cNvPr id="46" name="Text Placeholder 34"/>
          <p:cNvSpPr>
            <a:spLocks noGrp="1"/>
          </p:cNvSpPr>
          <p:nvPr>
            <p:ph type="body" sz="quarter" idx="26"/>
          </p:nvPr>
        </p:nvSpPr>
        <p:spPr>
          <a:xfrm>
            <a:off x="4928108" y="4407408"/>
            <a:ext cx="33997392" cy="914400"/>
          </a:xfrm>
        </p:spPr>
        <p:txBody>
          <a:bodyPr/>
          <a:lstStyle/>
          <a:p>
            <a:r>
              <a:rPr lang="en-US" dirty="0" smtClean="0"/>
              <a:t>Email: s534884@nwmissouri.edu</a:t>
            </a:r>
            <a:endParaRPr lang="en-US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9925826-037D-4187-B982-DCC1A75F67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10338" y="7543800"/>
            <a:ext cx="18379442" cy="2084289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6459F65E-23E6-4AFC-B1FC-479A85341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6400800"/>
            <a:ext cx="10058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10DD86A8-BBF9-4F1A-A7B0-1E7D585C5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18400" y="6400800"/>
            <a:ext cx="100584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794398" y="21262153"/>
            <a:ext cx="10058400" cy="1143000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58" y="7543799"/>
            <a:ext cx="18379442" cy="891563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57" y="16910977"/>
            <a:ext cx="18379442" cy="891244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114" y="25950121"/>
            <a:ext cx="6906700" cy="161586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3599" y="25950121"/>
            <a:ext cx="6903720" cy="1615867"/>
          </a:xfrm>
          <a:prstGeom prst="rect">
            <a:avLst/>
          </a:prstGeom>
        </p:spPr>
      </p:pic>
      <p:sp>
        <p:nvSpPr>
          <p:cNvPr id="65" name="Text Placeholder 56"/>
          <p:cNvSpPr txBox="1">
            <a:spLocks/>
          </p:cNvSpPr>
          <p:nvPr/>
        </p:nvSpPr>
        <p:spPr>
          <a:xfrm>
            <a:off x="914400" y="14579622"/>
            <a:ext cx="10058400" cy="1143000"/>
          </a:xfrm>
          <a:prstGeom prst="rect">
            <a:avLst/>
          </a:prstGeo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66" name="Content Placeholder 10"/>
          <p:cNvSpPr txBox="1">
            <a:spLocks/>
          </p:cNvSpPr>
          <p:nvPr/>
        </p:nvSpPr>
        <p:spPr>
          <a:xfrm>
            <a:off x="914400" y="15843325"/>
            <a:ext cx="10058400" cy="3855481"/>
          </a:xfrm>
          <a:prstGeom prst="rect">
            <a:avLst/>
          </a:prstGeom>
        </p:spPr>
        <p:txBody>
          <a:bodyPr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100" dirty="0" smtClean="0">
                <a:latin typeface="Garamond" panose="02020404030301010803" pitchFamily="18" charset="0"/>
              </a:rPr>
              <a:t>I believe there will be a correlation between the tweets of the </a:t>
            </a:r>
            <a:r>
              <a:rPr lang="en-US" sz="6100" dirty="0">
                <a:latin typeface="Garamond" panose="02020404030301010803" pitchFamily="18" charset="0"/>
              </a:rPr>
              <a:t>prominent personalities</a:t>
            </a:r>
            <a:r>
              <a:rPr lang="en-US" sz="6100" dirty="0" smtClean="0">
                <a:latin typeface="Garamond" panose="02020404030301010803" pitchFamily="18" charset="0"/>
              </a:rPr>
              <a:t> and those of their fans.</a:t>
            </a:r>
            <a:endParaRPr lang="en-US" sz="61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_nw_green" id="{8A0CC076-DF9E-4991-A331-C72B7732392D}" vid="{A32A041A-A5FE-4424-9FAA-80AF5BFF47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simple_nw_green</Template>
  <TotalTime>863</TotalTime>
  <Words>276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Garamond</vt:lpstr>
      <vt:lpstr>Helvetica</vt:lpstr>
      <vt:lpstr>Helvetica (Headings)</vt:lpstr>
      <vt:lpstr>Office Theme</vt:lpstr>
      <vt:lpstr>A Comparison of Celebrity Tweets to the Tweets of Their Fans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Galla,Priyanka</dc:creator>
  <cp:lastModifiedBy>Galla,Priyanka</cp:lastModifiedBy>
  <cp:revision>38</cp:revision>
  <dcterms:created xsi:type="dcterms:W3CDTF">2019-07-01T18:18:01Z</dcterms:created>
  <dcterms:modified xsi:type="dcterms:W3CDTF">2019-07-02T18:38:32Z</dcterms:modified>
</cp:coreProperties>
</file>