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handoutMasterIdLst>
    <p:handoutMasterId r:id="rId4"/>
  </p:handout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868" autoAdjust="0"/>
    <p:restoredTop sz="94721" autoAdjust="0"/>
  </p:normalViewPr>
  <p:slideViewPr>
    <p:cSldViewPr snapToGrid="0">
      <p:cViewPr>
        <p:scale>
          <a:sx n="20" d="100"/>
          <a:sy n="20" d="100"/>
        </p:scale>
        <p:origin x="972" y="12"/>
      </p:cViewPr>
      <p:guideLst/>
    </p:cSldViewPr>
  </p:slideViewPr>
  <p:outlineViewPr>
    <p:cViewPr>
      <p:scale>
        <a:sx n="33" d="100"/>
        <a:sy n="33" d="100"/>
      </p:scale>
      <p:origin x="0" y="0"/>
    </p:cViewPr>
  </p:outlineViewPr>
  <p:notesTextViewPr>
    <p:cViewPr>
      <p:scale>
        <a:sx n="1" d="1"/>
        <a:sy n="1" d="1"/>
      </p:scale>
      <p:origin x="0" y="-102"/>
    </p:cViewPr>
  </p:notesTextViewPr>
  <p:notesViewPr>
    <p:cSldViewPr snapToGrid="0" showGuides="1">
      <p:cViewPr varScale="1">
        <p:scale>
          <a:sx n="65" d="100"/>
          <a:sy n="65" d="100"/>
        </p:scale>
        <p:origin x="279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7/2/2019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7/2/2019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change this </a:t>
            </a:r>
            <a:r>
              <a:rPr lang="en-US" dirty="0" smtClean="0"/>
              <a:t>poster, </a:t>
            </a:r>
            <a:r>
              <a:rPr lang="en-US" dirty="0"/>
              <a:t>replace our sample content with your own. Or, if you'd rather start from a clean slate, press the New Slide button on the Home tab to insert a new page. Now enter your text and pictures in the empty placeholders. If you need more placeholders for titles, subtitles or body text, copy any of the existing placeholders, then drag the new one into place</a:t>
            </a:r>
            <a:r>
              <a:rPr lang="en-US" dirty="0" smtClean="0"/>
              <a:t>.</a:t>
            </a:r>
          </a:p>
        </p:txBody>
      </p:sp>
      <p:sp>
        <p:nvSpPr>
          <p:cNvPr id="4" name="Slide Number Placeholder 3"/>
          <p:cNvSpPr>
            <a:spLocks noGrp="1"/>
          </p:cNvSpPr>
          <p:nvPr>
            <p:ph type="sldNum" sz="quarter" idx="10"/>
          </p:nvPr>
        </p:nvSpPr>
        <p:spPr/>
        <p:txBody>
          <a:bodyPr/>
          <a:lstStyle/>
          <a:p>
            <a:fld id="{37C7F044-5458-4B2E-BFA0-52AAA1C529D4}" type="slidenum">
              <a:rPr lang="en-US" smtClean="0"/>
              <a:t>1</a:t>
            </a:fld>
            <a:endParaRPr lang="en-US"/>
          </a:p>
        </p:txBody>
      </p:sp>
    </p:spTree>
    <p:extLst>
      <p:ext uri="{BB962C8B-B14F-4D97-AF65-F5344CB8AC3E}">
        <p14:creationId xmlns:p14="http://schemas.microsoft.com/office/powerpoint/2010/main" val="3872615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1" name="Text Placeholder 6"/>
          <p:cNvSpPr>
            <a:spLocks noGrp="1"/>
          </p:cNvSpPr>
          <p:nvPr>
            <p:ph type="body" sz="quarter" idx="36"/>
          </p:nvPr>
        </p:nvSpPr>
        <p:spPr bwMode="auto">
          <a:xfrm>
            <a:off x="1158240" y="4093905"/>
            <a:ext cx="30174412" cy="646331"/>
          </a:xfrm>
        </p:spPr>
        <p:txBody>
          <a:bodyPr anchor="ctr">
            <a:noAutofit/>
          </a:bodyPr>
          <a:lstStyle>
            <a:lvl1pPr marL="0" indent="0">
              <a:spcBef>
                <a:spcPts val="0"/>
              </a:spcBef>
              <a:buNone/>
              <a:defRPr sz="3600">
                <a:solidFill>
                  <a:schemeClr val="bg1">
                    <a:lumMod val="75000"/>
                  </a:schemeClr>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smtClean="0"/>
              <a:t>Click to edit Master text styles</a:t>
            </a:r>
          </a:p>
        </p:txBody>
      </p:sp>
      <p:sp>
        <p:nvSpPr>
          <p:cNvPr id="7" name="Text Placeholder 6"/>
          <p:cNvSpPr>
            <a:spLocks noGrp="1"/>
          </p:cNvSpPr>
          <p:nvPr>
            <p:ph type="body" sz="quarter" idx="13" hasCustomPrompt="1"/>
          </p:nvPr>
        </p:nvSpPr>
        <p:spPr>
          <a:xfrm>
            <a:off x="1143000" y="5669280"/>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9" name="Text Placeholder 8"/>
          <p:cNvSpPr>
            <a:spLocks noGrp="1"/>
          </p:cNvSpPr>
          <p:nvPr>
            <p:ph type="body" sz="quarter" idx="39" hasCustomPrompt="1"/>
          </p:nvPr>
        </p:nvSpPr>
        <p:spPr bwMode="ltGray">
          <a:xfrm>
            <a:off x="1143000" y="7114032"/>
            <a:ext cx="12801600" cy="2732574"/>
          </a:xfrm>
          <a:solidFill>
            <a:schemeClr val="tx2">
              <a:lumMod val="10000"/>
              <a:lumOff val="90000"/>
            </a:schemeClr>
          </a:solidFill>
        </p:spPr>
        <p:txBody>
          <a:bodyPr lIns="365760" rIns="365760" anchor="ctr">
            <a:noAutofit/>
          </a:bodyPr>
          <a:lstStyle>
            <a:lvl1pPr marL="0" indent="0">
              <a:spcBef>
                <a:spcPts val="1200"/>
              </a:spcBef>
              <a:buFont typeface="Arial" panose="020B0604020202020204" pitchFamily="34" charset="0"/>
              <a:buNone/>
              <a:defRPr sz="4400" baseline="0"/>
            </a:lvl1pPr>
            <a:lvl2pPr marL="571500" indent="-571500">
              <a:spcBef>
                <a:spcPts val="1200"/>
              </a:spcBef>
              <a:buFont typeface="Arial" panose="020B0604020202020204" pitchFamily="34" charset="0"/>
              <a:buChar char="•"/>
              <a:defRPr sz="4400"/>
            </a:lvl2pPr>
            <a:lvl3pPr marL="571500" indent="-571500">
              <a:spcBef>
                <a:spcPts val="1200"/>
              </a:spcBef>
              <a:buFont typeface="Arial" panose="020B0604020202020204" pitchFamily="34" charset="0"/>
              <a:buChar char="•"/>
              <a:defRPr sz="4400"/>
            </a:lvl3pPr>
            <a:lvl4pPr marL="0" indent="0">
              <a:spcBef>
                <a:spcPts val="1200"/>
              </a:spcBef>
              <a:buNone/>
              <a:defRPr sz="4400"/>
            </a:lvl4pPr>
            <a:lvl5pPr marL="0" indent="0">
              <a:spcBef>
                <a:spcPts val="1200"/>
              </a:spcBef>
              <a:buNone/>
              <a:defRPr sz="4400"/>
            </a:lvl5pPr>
            <a:lvl6pPr marL="0" indent="0">
              <a:spcBef>
                <a:spcPts val="1200"/>
              </a:spcBef>
              <a:buNone/>
              <a:defRPr sz="4400"/>
            </a:lvl6pPr>
            <a:lvl7pPr marL="0" indent="0">
              <a:spcBef>
                <a:spcPts val="1200"/>
              </a:spcBef>
              <a:buNone/>
              <a:defRPr sz="4400"/>
            </a:lvl7pPr>
            <a:lvl8pPr marL="0" indent="0">
              <a:spcBef>
                <a:spcPts val="1200"/>
              </a:spcBef>
              <a:buNone/>
              <a:defRPr sz="4400"/>
            </a:lvl8pPr>
            <a:lvl9pPr marL="0" indent="0">
              <a:spcBef>
                <a:spcPts val="1200"/>
              </a:spcBef>
              <a:buNone/>
              <a:defRPr sz="4400"/>
            </a:lvl9pPr>
          </a:lstStyle>
          <a:p>
            <a:pPr lvl="0"/>
            <a:r>
              <a:rPr lang="en-US" dirty="0" smtClean="0"/>
              <a:t>Add your question or a statement of the problem here</a:t>
            </a:r>
            <a:endParaRPr lang="en-US" dirty="0"/>
          </a:p>
        </p:txBody>
      </p:sp>
      <p:sp>
        <p:nvSpPr>
          <p:cNvPr id="36" name="Text Placeholder 6"/>
          <p:cNvSpPr>
            <a:spLocks noGrp="1"/>
          </p:cNvSpPr>
          <p:nvPr>
            <p:ph type="body" sz="quarter" idx="37" hasCustomPrompt="1"/>
          </p:nvPr>
        </p:nvSpPr>
        <p:spPr>
          <a:xfrm>
            <a:off x="1143000" y="10497312"/>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37" name="Content Placeholder 17"/>
          <p:cNvSpPr>
            <a:spLocks noGrp="1"/>
          </p:cNvSpPr>
          <p:nvPr>
            <p:ph sz="quarter" idx="38" hasCustomPrompt="1"/>
          </p:nvPr>
        </p:nvSpPr>
        <p:spPr>
          <a:xfrm>
            <a:off x="1143000" y="11868912"/>
            <a:ext cx="12801600" cy="280750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p:txBody>
      </p:sp>
      <p:sp>
        <p:nvSpPr>
          <p:cNvPr id="11" name="Text Placeholder 6"/>
          <p:cNvSpPr>
            <a:spLocks noGrp="1"/>
          </p:cNvSpPr>
          <p:nvPr>
            <p:ph type="body" sz="quarter" idx="17" hasCustomPrompt="1"/>
          </p:nvPr>
        </p:nvSpPr>
        <p:spPr>
          <a:xfrm>
            <a:off x="1143000" y="1495044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0" name="Content Placeholder 17"/>
          <p:cNvSpPr>
            <a:spLocks noGrp="1"/>
          </p:cNvSpPr>
          <p:nvPr>
            <p:ph sz="quarter" idx="25" hasCustomPrompt="1"/>
          </p:nvPr>
        </p:nvSpPr>
        <p:spPr>
          <a:xfrm>
            <a:off x="1143000" y="16440912"/>
            <a:ext cx="12801600" cy="6027461"/>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3" name="Text Placeholder 6"/>
          <p:cNvSpPr>
            <a:spLocks noGrp="1"/>
          </p:cNvSpPr>
          <p:nvPr>
            <p:ph type="body" sz="quarter" idx="19" hasCustomPrompt="1"/>
          </p:nvPr>
        </p:nvSpPr>
        <p:spPr>
          <a:xfrm>
            <a:off x="11430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1" name="Content Placeholder 17"/>
          <p:cNvSpPr>
            <a:spLocks noGrp="1"/>
          </p:cNvSpPr>
          <p:nvPr>
            <p:ph sz="quarter" idx="26" hasCustomPrompt="1"/>
          </p:nvPr>
        </p:nvSpPr>
        <p:spPr>
          <a:xfrm>
            <a:off x="11430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5" name="Text Placeholder 6"/>
          <p:cNvSpPr>
            <a:spLocks noGrp="1"/>
          </p:cNvSpPr>
          <p:nvPr>
            <p:ph type="body" sz="quarter" idx="21" hasCustomPrompt="1"/>
          </p:nvPr>
        </p:nvSpPr>
        <p:spPr>
          <a:xfrm>
            <a:off x="1554480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2" name="Content Placeholder 17"/>
          <p:cNvSpPr>
            <a:spLocks noGrp="1"/>
          </p:cNvSpPr>
          <p:nvPr>
            <p:ph sz="quarter" idx="27" hasCustomPrompt="1"/>
          </p:nvPr>
        </p:nvSpPr>
        <p:spPr>
          <a:xfrm>
            <a:off x="15544800" y="7114032"/>
            <a:ext cx="12801600" cy="679555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38" name="Text Placeholder 6"/>
          <p:cNvSpPr>
            <a:spLocks noGrp="1"/>
          </p:cNvSpPr>
          <p:nvPr>
            <p:ph type="body" sz="quarter" idx="40" hasCustomPrompt="1"/>
          </p:nvPr>
        </p:nvSpPr>
        <p:spPr>
          <a:xfrm>
            <a:off x="15544800" y="14328648"/>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18" name="Content Placeholder 17"/>
          <p:cNvSpPr>
            <a:spLocks noGrp="1"/>
          </p:cNvSpPr>
          <p:nvPr>
            <p:ph sz="quarter" idx="23" hasCustomPrompt="1"/>
          </p:nvPr>
        </p:nvSpPr>
        <p:spPr>
          <a:xfrm>
            <a:off x="15544800" y="15773399"/>
            <a:ext cx="12801600" cy="6694973"/>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4" name="Text Placeholder 6"/>
          <p:cNvSpPr>
            <a:spLocks noGrp="1"/>
          </p:cNvSpPr>
          <p:nvPr>
            <p:ph type="body" sz="quarter" idx="29" hasCustomPrompt="1"/>
          </p:nvPr>
        </p:nvSpPr>
        <p:spPr>
          <a:xfrm>
            <a:off x="155448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5" name="Content Placeholder 17"/>
          <p:cNvSpPr>
            <a:spLocks noGrp="1"/>
          </p:cNvSpPr>
          <p:nvPr>
            <p:ph sz="quarter" idx="30" hasCustomPrompt="1"/>
          </p:nvPr>
        </p:nvSpPr>
        <p:spPr>
          <a:xfrm>
            <a:off x="155448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6" name="Text Placeholder 6"/>
          <p:cNvSpPr>
            <a:spLocks noGrp="1"/>
          </p:cNvSpPr>
          <p:nvPr>
            <p:ph type="body" sz="quarter" idx="31" hasCustomPrompt="1"/>
          </p:nvPr>
        </p:nvSpPr>
        <p:spPr>
          <a:xfrm>
            <a:off x="2990088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7" name="Content Placeholder 17"/>
          <p:cNvSpPr>
            <a:spLocks noGrp="1"/>
          </p:cNvSpPr>
          <p:nvPr>
            <p:ph sz="quarter" idx="32" hasCustomPrompt="1"/>
          </p:nvPr>
        </p:nvSpPr>
        <p:spPr>
          <a:xfrm>
            <a:off x="29900880" y="7114032"/>
            <a:ext cx="12801600" cy="731520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8" name="Content Placeholder 17"/>
          <p:cNvSpPr>
            <a:spLocks noGrp="1"/>
          </p:cNvSpPr>
          <p:nvPr>
            <p:ph sz="quarter" idx="33" hasCustomPrompt="1"/>
          </p:nvPr>
        </p:nvSpPr>
        <p:spPr>
          <a:xfrm>
            <a:off x="29900880" y="14914834"/>
            <a:ext cx="12801600" cy="453861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endParaRPr lang="en-US" dirty="0"/>
          </a:p>
        </p:txBody>
      </p:sp>
      <p:sp>
        <p:nvSpPr>
          <p:cNvPr id="39" name="Text Placeholder 6"/>
          <p:cNvSpPr>
            <a:spLocks noGrp="1"/>
          </p:cNvSpPr>
          <p:nvPr>
            <p:ph type="body" sz="quarter" idx="41" hasCustomPrompt="1"/>
          </p:nvPr>
        </p:nvSpPr>
        <p:spPr>
          <a:xfrm>
            <a:off x="29900880" y="19767596"/>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40" name="Content Placeholder 17"/>
          <p:cNvSpPr>
            <a:spLocks noGrp="1"/>
          </p:cNvSpPr>
          <p:nvPr>
            <p:ph sz="quarter" idx="42" hasCustomPrompt="1"/>
          </p:nvPr>
        </p:nvSpPr>
        <p:spPr>
          <a:xfrm>
            <a:off x="29900880" y="21212348"/>
            <a:ext cx="12801600" cy="434478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endParaRPr lang="en-US" dirty="0"/>
          </a:p>
        </p:txBody>
      </p:sp>
      <p:sp>
        <p:nvSpPr>
          <p:cNvPr id="29" name="Text Placeholder 6"/>
          <p:cNvSpPr>
            <a:spLocks noGrp="1"/>
          </p:cNvSpPr>
          <p:nvPr>
            <p:ph type="body" sz="quarter" idx="34" hasCustomPrompt="1"/>
          </p:nvPr>
        </p:nvSpPr>
        <p:spPr>
          <a:xfrm>
            <a:off x="29900880" y="2572207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30" name="Content Placeholder 17"/>
          <p:cNvSpPr>
            <a:spLocks noGrp="1"/>
          </p:cNvSpPr>
          <p:nvPr>
            <p:ph sz="quarter" idx="35" hasCustomPrompt="1"/>
          </p:nvPr>
        </p:nvSpPr>
        <p:spPr>
          <a:xfrm>
            <a:off x="29900880" y="27166824"/>
            <a:ext cx="12801600" cy="446227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endParaRPr lang="en-US" dirty="0"/>
          </a:p>
        </p:txBody>
      </p:sp>
      <p:sp>
        <p:nvSpPr>
          <p:cNvPr id="3" name="Date Placeholder 2"/>
          <p:cNvSpPr>
            <a:spLocks noGrp="1"/>
          </p:cNvSpPr>
          <p:nvPr>
            <p:ph type="dt" sz="half" idx="10"/>
          </p:nvPr>
        </p:nvSpPr>
        <p:spPr/>
        <p:txBody>
          <a:bodyPr/>
          <a:lstStyle/>
          <a:p>
            <a:fld id="{ECAA57DF-1C19-4726-AB84-014692BAD8F5}" type="datetimeFigureOut">
              <a:rPr lang="en-US" smtClean="0"/>
              <a:t>7/2/2019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8" name="Picture Placeholder 7"/>
          <p:cNvSpPr>
            <a:spLocks noGrp="1"/>
          </p:cNvSpPr>
          <p:nvPr>
            <p:ph type="pic" sz="quarter" idx="43"/>
          </p:nvPr>
        </p:nvSpPr>
        <p:spPr>
          <a:xfrm>
            <a:off x="32270700" y="0"/>
            <a:ext cx="11620500" cy="3842445"/>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smtClean="0"/>
              <a:t>Click icon to add picture</a:t>
            </a:r>
            <a:endParaRPr lang="en-US" dirty="0"/>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43891200" cy="502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1158240" y="685860"/>
            <a:ext cx="30175200" cy="297174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58240" y="6019800"/>
            <a:ext cx="41589960" cy="236296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7/2/2019</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
        <p:nvSpPr>
          <p:cNvPr id="8" name="Rectangle 7"/>
          <p:cNvSpPr/>
          <p:nvPr userDrawn="1"/>
        </p:nvSpPr>
        <p:spPr bwMode="gray">
          <a:xfrm>
            <a:off x="0" y="3886200"/>
            <a:ext cx="438912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0" y="3886200"/>
            <a:ext cx="43891200"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11500" b="0"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85403"/>
            <a:ext cx="30175200" cy="2971740"/>
          </a:xfrm>
        </p:spPr>
        <p:txBody>
          <a:bodyPr>
            <a:normAutofit/>
          </a:bodyPr>
          <a:lstStyle/>
          <a:p>
            <a:r>
              <a:rPr lang="en-US" dirty="0" smtClean="0"/>
              <a:t>Bitcoin Price Ticker</a:t>
            </a:r>
            <a:endParaRPr lang="en-US" dirty="0"/>
          </a:p>
        </p:txBody>
      </p:sp>
      <p:sp>
        <p:nvSpPr>
          <p:cNvPr id="23" name="Text Placeholder 22"/>
          <p:cNvSpPr>
            <a:spLocks noGrp="1"/>
          </p:cNvSpPr>
          <p:nvPr>
            <p:ph type="body" sz="quarter" idx="36"/>
          </p:nvPr>
        </p:nvSpPr>
        <p:spPr>
          <a:xfrm>
            <a:off x="0" y="4093905"/>
            <a:ext cx="31332652" cy="863709"/>
          </a:xfrm>
        </p:spPr>
        <p:txBody>
          <a:bodyPr/>
          <a:lstStyle/>
          <a:p>
            <a:r>
              <a:rPr lang="en-US" b="1" dirty="0" smtClean="0"/>
              <a:t>Rohit Saidugari </a:t>
            </a:r>
            <a:r>
              <a:rPr lang="en-US" b="1" dirty="0" smtClean="0"/>
              <a:t>| Dr. Nathan Eloe | Northwest Missouri State University</a:t>
            </a:r>
            <a:endParaRPr lang="en-US" b="1" dirty="0"/>
          </a:p>
        </p:txBody>
      </p:sp>
      <p:sp>
        <p:nvSpPr>
          <p:cNvPr id="67" name="Text Placeholder 66"/>
          <p:cNvSpPr>
            <a:spLocks noGrp="1"/>
          </p:cNvSpPr>
          <p:nvPr>
            <p:ph type="body" sz="quarter" idx="13"/>
          </p:nvPr>
        </p:nvSpPr>
        <p:spPr/>
        <p:txBody>
          <a:bodyPr/>
          <a:lstStyle/>
          <a:p>
            <a:r>
              <a:rPr lang="en-US" dirty="0" smtClean="0"/>
              <a:t>Project Objective</a:t>
            </a:r>
            <a:endParaRPr lang="en-US" dirty="0"/>
          </a:p>
        </p:txBody>
      </p:sp>
      <p:sp>
        <p:nvSpPr>
          <p:cNvPr id="69" name="Text Placeholder 68"/>
          <p:cNvSpPr>
            <a:spLocks noGrp="1"/>
          </p:cNvSpPr>
          <p:nvPr>
            <p:ph type="body" sz="quarter" idx="39"/>
          </p:nvPr>
        </p:nvSpPr>
        <p:spPr>
          <a:xfrm>
            <a:off x="1143000" y="7114031"/>
            <a:ext cx="12801600" cy="4453431"/>
          </a:xfrm>
        </p:spPr>
        <p:txBody>
          <a:bodyPr/>
          <a:lstStyle/>
          <a:p>
            <a:r>
              <a:rPr lang="en-US" dirty="0" smtClean="0"/>
              <a:t>The</a:t>
            </a:r>
            <a:r>
              <a:rPr lang="en-US" dirty="0"/>
              <a:t> objective of the project is to determine the correlation between </a:t>
            </a:r>
            <a:r>
              <a:rPr lang="en-US" dirty="0" err="1"/>
              <a:t>BitCoin</a:t>
            </a:r>
            <a:r>
              <a:rPr lang="en-US" dirty="0"/>
              <a:t> price and </a:t>
            </a:r>
            <a:r>
              <a:rPr lang="en-US" dirty="0" err="1"/>
              <a:t>BitCoin</a:t>
            </a:r>
            <a:r>
              <a:rPr lang="en-US" dirty="0"/>
              <a:t> trade volume and also determine the distribution of </a:t>
            </a:r>
            <a:r>
              <a:rPr lang="en-US" dirty="0" err="1"/>
              <a:t>BitCoins</a:t>
            </a:r>
            <a:r>
              <a:rPr lang="en-US" dirty="0"/>
              <a:t> across some platforms who provides the trading services to users over the past 3 years.</a:t>
            </a:r>
            <a:endParaRPr lang="en-US" dirty="0"/>
          </a:p>
        </p:txBody>
      </p:sp>
      <p:sp>
        <p:nvSpPr>
          <p:cNvPr id="68" name="Text Placeholder 67"/>
          <p:cNvSpPr>
            <a:spLocks noGrp="1"/>
          </p:cNvSpPr>
          <p:nvPr>
            <p:ph type="body" sz="quarter" idx="37"/>
          </p:nvPr>
        </p:nvSpPr>
        <p:spPr>
          <a:xfrm>
            <a:off x="1143000" y="11871778"/>
            <a:ext cx="12801600" cy="1280160"/>
          </a:xfrm>
        </p:spPr>
        <p:txBody>
          <a:bodyPr/>
          <a:lstStyle/>
          <a:p>
            <a:r>
              <a:rPr lang="en-US" dirty="0" smtClean="0"/>
              <a:t>Procedure</a:t>
            </a:r>
            <a:endParaRPr lang="en-US" dirty="0"/>
          </a:p>
        </p:txBody>
      </p:sp>
      <p:sp>
        <p:nvSpPr>
          <p:cNvPr id="11" name="Content Placeholder 10"/>
          <p:cNvSpPr>
            <a:spLocks noGrp="1"/>
          </p:cNvSpPr>
          <p:nvPr>
            <p:ph sz="quarter" idx="38"/>
          </p:nvPr>
        </p:nvSpPr>
        <p:spPr>
          <a:xfrm>
            <a:off x="1193619" y="13071750"/>
            <a:ext cx="12694920" cy="4943260"/>
          </a:xfrm>
        </p:spPr>
        <p:txBody>
          <a:bodyPr>
            <a:normAutofit fontScale="85000" lnSpcReduction="20000"/>
          </a:bodyPr>
          <a:lstStyle/>
          <a:p>
            <a:pPr marL="0" indent="0">
              <a:buNone/>
            </a:pPr>
            <a:endParaRPr lang="en-US" dirty="0" smtClean="0"/>
          </a:p>
          <a:p>
            <a:r>
              <a:rPr lang="en-US" sz="5200" dirty="0"/>
              <a:t>Capture the data from </a:t>
            </a:r>
            <a:r>
              <a:rPr lang="en-US" sz="5200" dirty="0" err="1"/>
              <a:t>blockchain.info’s</a:t>
            </a:r>
            <a:r>
              <a:rPr lang="en-US" sz="5200" dirty="0"/>
              <a:t> </a:t>
            </a:r>
            <a:r>
              <a:rPr lang="en-US" sz="5200" dirty="0" err="1"/>
              <a:t>api</a:t>
            </a:r>
            <a:endParaRPr lang="en-US" sz="5200" dirty="0"/>
          </a:p>
          <a:p>
            <a:r>
              <a:rPr lang="en-US" sz="5200" dirty="0"/>
              <a:t>Extract useful information from raw data and store them in a csv file as a time series data </a:t>
            </a:r>
          </a:p>
          <a:p>
            <a:r>
              <a:rPr lang="en-US" sz="5200" dirty="0"/>
              <a:t>Use Exported time series data to plot graphs of Bitcoin price vs time and trade volume vs </a:t>
            </a:r>
            <a:r>
              <a:rPr lang="en-US" sz="5200" dirty="0" smtClean="0"/>
              <a:t>time and visualize it using pandas and </a:t>
            </a:r>
            <a:r>
              <a:rPr lang="en-US" sz="5200" dirty="0" err="1" smtClean="0"/>
              <a:t>matplotlib</a:t>
            </a:r>
            <a:endParaRPr lang="en-US" sz="5200" dirty="0" smtClean="0"/>
          </a:p>
          <a:p>
            <a:r>
              <a:rPr lang="en-US" sz="5200" dirty="0" smtClean="0"/>
              <a:t>For the Pie charts use </a:t>
            </a:r>
            <a:r>
              <a:rPr lang="en-US" sz="5200" dirty="0" err="1" smtClean="0"/>
              <a:t>matplotlib</a:t>
            </a:r>
            <a:r>
              <a:rPr lang="en-US" sz="5200" dirty="0" smtClean="0"/>
              <a:t> to plot graph</a:t>
            </a:r>
          </a:p>
          <a:p>
            <a:endParaRPr lang="en-US" sz="5200" dirty="0"/>
          </a:p>
          <a:p>
            <a:endParaRPr lang="en-US" sz="5200" dirty="0"/>
          </a:p>
        </p:txBody>
      </p:sp>
      <p:sp>
        <p:nvSpPr>
          <p:cNvPr id="7" name="Text Placeholder 6"/>
          <p:cNvSpPr>
            <a:spLocks noGrp="1"/>
          </p:cNvSpPr>
          <p:nvPr>
            <p:ph type="body" sz="quarter" idx="17"/>
          </p:nvPr>
        </p:nvSpPr>
        <p:spPr>
          <a:xfrm>
            <a:off x="1089660" y="18224724"/>
            <a:ext cx="12801600" cy="1219200"/>
          </a:xfrm>
        </p:spPr>
        <p:txBody>
          <a:bodyPr/>
          <a:lstStyle/>
          <a:p>
            <a:r>
              <a:rPr lang="en-US" dirty="0" smtClean="0"/>
              <a:t>Modules used</a:t>
            </a:r>
            <a:endParaRPr lang="en-US" dirty="0"/>
          </a:p>
        </p:txBody>
      </p:sp>
      <p:sp>
        <p:nvSpPr>
          <p:cNvPr id="12" name="Content Placeholder 11"/>
          <p:cNvSpPr>
            <a:spLocks noGrp="1"/>
          </p:cNvSpPr>
          <p:nvPr>
            <p:ph sz="quarter" idx="25"/>
          </p:nvPr>
        </p:nvSpPr>
        <p:spPr>
          <a:xfrm>
            <a:off x="1051560" y="19575047"/>
            <a:ext cx="12786360" cy="2533840"/>
          </a:xfrm>
        </p:spPr>
        <p:txBody>
          <a:bodyPr>
            <a:normAutofit fontScale="77500" lnSpcReduction="20000"/>
          </a:bodyPr>
          <a:lstStyle/>
          <a:p>
            <a:r>
              <a:rPr lang="en-US" sz="5700" dirty="0"/>
              <a:t>The following modules has been used in this project.</a:t>
            </a:r>
          </a:p>
          <a:p>
            <a:r>
              <a:rPr lang="en-US" sz="5700" dirty="0"/>
              <a:t>Requests, </a:t>
            </a:r>
            <a:r>
              <a:rPr lang="en-US" sz="5700" dirty="0" err="1"/>
              <a:t>Json</a:t>
            </a:r>
            <a:r>
              <a:rPr lang="en-US" sz="5700" dirty="0"/>
              <a:t>, </a:t>
            </a:r>
            <a:r>
              <a:rPr lang="en-US" sz="5700" dirty="0" err="1"/>
              <a:t>Objectpath</a:t>
            </a:r>
            <a:r>
              <a:rPr lang="en-US" sz="5700" dirty="0"/>
              <a:t>, </a:t>
            </a:r>
            <a:r>
              <a:rPr lang="en-US" sz="5700" dirty="0" err="1"/>
              <a:t>Datetime</a:t>
            </a:r>
            <a:r>
              <a:rPr lang="en-US" sz="5700" dirty="0"/>
              <a:t>, Csv, </a:t>
            </a:r>
            <a:r>
              <a:rPr lang="en-US" sz="5700" dirty="0" err="1"/>
              <a:t>Itertools</a:t>
            </a:r>
            <a:r>
              <a:rPr lang="en-US" sz="5700" dirty="0"/>
              <a:t>, Pandas, </a:t>
            </a:r>
            <a:r>
              <a:rPr lang="en-US" sz="5700" dirty="0" err="1"/>
              <a:t>matplotlib</a:t>
            </a:r>
            <a:endParaRPr lang="en-US" sz="5700" dirty="0"/>
          </a:p>
          <a:p>
            <a:endParaRPr lang="en-US" sz="4400" dirty="0"/>
          </a:p>
        </p:txBody>
      </p:sp>
      <p:sp>
        <p:nvSpPr>
          <p:cNvPr id="9" name="Text Placeholder 8"/>
          <p:cNvSpPr>
            <a:spLocks noGrp="1"/>
          </p:cNvSpPr>
          <p:nvPr>
            <p:ph type="body" sz="quarter" idx="21"/>
          </p:nvPr>
        </p:nvSpPr>
        <p:spPr>
          <a:xfrm>
            <a:off x="14516100" y="5668110"/>
            <a:ext cx="13563600" cy="1248771"/>
          </a:xfrm>
        </p:spPr>
        <p:txBody>
          <a:bodyPr/>
          <a:lstStyle/>
          <a:p>
            <a:r>
              <a:rPr lang="en-US" smtClean="0"/>
              <a:t>Results</a:t>
            </a:r>
            <a:endParaRPr lang="en-US" dirty="0"/>
          </a:p>
        </p:txBody>
      </p:sp>
      <p:sp>
        <p:nvSpPr>
          <p:cNvPr id="16" name="Text Placeholder 15"/>
          <p:cNvSpPr>
            <a:spLocks noGrp="1"/>
          </p:cNvSpPr>
          <p:nvPr>
            <p:ph type="body" sz="quarter" idx="29"/>
          </p:nvPr>
        </p:nvSpPr>
        <p:spPr>
          <a:xfrm>
            <a:off x="1143000" y="24061946"/>
            <a:ext cx="12801600" cy="1219200"/>
          </a:xfrm>
        </p:spPr>
        <p:txBody>
          <a:bodyPr/>
          <a:lstStyle/>
          <a:p>
            <a:r>
              <a:rPr lang="en-US" dirty="0" smtClean="0"/>
              <a:t>Data / Observations</a:t>
            </a:r>
            <a:endParaRPr lang="en-US" dirty="0"/>
          </a:p>
        </p:txBody>
      </p:sp>
      <p:sp>
        <p:nvSpPr>
          <p:cNvPr id="18" name="Text Placeholder 17"/>
          <p:cNvSpPr>
            <a:spLocks noGrp="1"/>
          </p:cNvSpPr>
          <p:nvPr>
            <p:ph type="body" sz="quarter" idx="31"/>
          </p:nvPr>
        </p:nvSpPr>
        <p:spPr>
          <a:xfrm>
            <a:off x="29064278" y="5669280"/>
            <a:ext cx="13638202" cy="1280160"/>
          </a:xfrm>
        </p:spPr>
        <p:txBody>
          <a:bodyPr/>
          <a:lstStyle/>
          <a:p>
            <a:r>
              <a:rPr lang="en-US" dirty="0" smtClean="0"/>
              <a:t>Results</a:t>
            </a:r>
            <a:endParaRPr lang="en-US" dirty="0"/>
          </a:p>
        </p:txBody>
      </p:sp>
      <p:graphicFrame>
        <p:nvGraphicFramePr>
          <p:cNvPr id="19" name="Content Placeholder 18" descr="Clustered column chart" title="Chart"/>
          <p:cNvGraphicFramePr>
            <a:graphicFrameLocks noGrp="1"/>
          </p:cNvGraphicFramePr>
          <p:nvPr>
            <p:ph sz="quarter" idx="32"/>
            <p:extLst>
              <p:ext uri="{D42A27DB-BD31-4B8C-83A1-F6EECF244321}">
                <p14:modId xmlns:p14="http://schemas.microsoft.com/office/powerpoint/2010/main" val="46293291"/>
              </p:ext>
            </p:extLst>
          </p:nvPr>
        </p:nvGraphicFramePr>
        <p:xfrm>
          <a:off x="29900563" y="7113588"/>
          <a:ext cx="12801600" cy="7315200"/>
        </p:xfrm>
        <a:graphic>
          <a:graphicData uri="http://schemas.openxmlformats.org/drawingml/2006/chart">
            <c:chart xmlns:c="http://schemas.openxmlformats.org/drawingml/2006/chart" xmlns:r="http://schemas.openxmlformats.org/officeDocument/2006/relationships" r:id="rId3"/>
          </a:graphicData>
        </a:graphic>
      </p:graphicFrame>
      <p:sp>
        <p:nvSpPr>
          <p:cNvPr id="71" name="Text Placeholder 70"/>
          <p:cNvSpPr>
            <a:spLocks noGrp="1"/>
          </p:cNvSpPr>
          <p:nvPr>
            <p:ph type="body" sz="quarter" idx="41"/>
          </p:nvPr>
        </p:nvSpPr>
        <p:spPr>
          <a:xfrm>
            <a:off x="14513089" y="23974008"/>
            <a:ext cx="13982700" cy="1220795"/>
          </a:xfrm>
        </p:spPr>
        <p:txBody>
          <a:bodyPr/>
          <a:lstStyle/>
          <a:p>
            <a:r>
              <a:rPr lang="en-US" dirty="0" smtClean="0"/>
              <a:t>Conclusion</a:t>
            </a:r>
            <a:endParaRPr lang="en-US" dirty="0"/>
          </a:p>
        </p:txBody>
      </p:sp>
      <p:sp>
        <p:nvSpPr>
          <p:cNvPr id="15" name="Content Placeholder 14"/>
          <p:cNvSpPr>
            <a:spLocks noGrp="1"/>
          </p:cNvSpPr>
          <p:nvPr>
            <p:ph sz="quarter" idx="42"/>
          </p:nvPr>
        </p:nvSpPr>
        <p:spPr>
          <a:xfrm>
            <a:off x="15053468" y="25998117"/>
            <a:ext cx="14010810" cy="5740200"/>
          </a:xfrm>
        </p:spPr>
        <p:txBody>
          <a:bodyPr>
            <a:noAutofit/>
          </a:bodyPr>
          <a:lstStyle/>
          <a:p>
            <a:r>
              <a:rPr lang="en-US" sz="4400" dirty="0" smtClean="0"/>
              <a:t>From </a:t>
            </a:r>
            <a:r>
              <a:rPr lang="en-US" sz="4400" dirty="0" smtClean="0"/>
              <a:t>time series charts we can see a trend of increasing trade </a:t>
            </a:r>
            <a:r>
              <a:rPr lang="en-US" sz="4400" dirty="0"/>
              <a:t>v</a:t>
            </a:r>
            <a:r>
              <a:rPr lang="en-US" sz="4400" dirty="0" smtClean="0"/>
              <a:t>olume with increase in bit coin price. </a:t>
            </a:r>
            <a:r>
              <a:rPr lang="en-US" sz="4400" dirty="0" smtClean="0"/>
              <a:t>When the price is at its highest, users tend to trade a lot .</a:t>
            </a:r>
            <a:endParaRPr lang="en-US" sz="4400" dirty="0" smtClean="0"/>
          </a:p>
          <a:p>
            <a:r>
              <a:rPr lang="en-US" sz="4400" dirty="0" smtClean="0"/>
              <a:t>The </a:t>
            </a:r>
            <a:r>
              <a:rPr lang="en-US" sz="4400" dirty="0" smtClean="0"/>
              <a:t>pie chart shows the respective percentages of </a:t>
            </a:r>
            <a:r>
              <a:rPr lang="en-US" sz="4400" dirty="0"/>
              <a:t>market share of the most popular bitcoin </a:t>
            </a:r>
            <a:r>
              <a:rPr lang="en-US" sz="4400" dirty="0" smtClean="0"/>
              <a:t>mining pools</a:t>
            </a:r>
            <a:r>
              <a:rPr lang="en-US" sz="4400" dirty="0"/>
              <a:t>.</a:t>
            </a:r>
            <a:endParaRPr lang="en-US" sz="4400" dirty="0"/>
          </a:p>
        </p:txBody>
      </p:sp>
      <p:sp>
        <p:nvSpPr>
          <p:cNvPr id="21" name="Text Placeholder 20"/>
          <p:cNvSpPr>
            <a:spLocks noGrp="1"/>
          </p:cNvSpPr>
          <p:nvPr>
            <p:ph type="body" sz="quarter" idx="34"/>
          </p:nvPr>
        </p:nvSpPr>
        <p:spPr>
          <a:xfrm>
            <a:off x="29064436" y="23895936"/>
            <a:ext cx="13637885" cy="1220795"/>
          </a:xfrm>
        </p:spPr>
        <p:txBody>
          <a:bodyPr/>
          <a:lstStyle/>
          <a:p>
            <a:r>
              <a:rPr lang="en-US" dirty="0" smtClean="0"/>
              <a:t>Works Cited</a:t>
            </a:r>
            <a:endParaRPr lang="en-US" dirty="0"/>
          </a:p>
        </p:txBody>
      </p:sp>
      <p:sp>
        <p:nvSpPr>
          <p:cNvPr id="22" name="Content Placeholder 21"/>
          <p:cNvSpPr>
            <a:spLocks noGrp="1"/>
          </p:cNvSpPr>
          <p:nvPr>
            <p:ph sz="quarter" idx="35"/>
          </p:nvPr>
        </p:nvSpPr>
        <p:spPr>
          <a:xfrm>
            <a:off x="29900563" y="26215362"/>
            <a:ext cx="12717622" cy="3259560"/>
          </a:xfrm>
        </p:spPr>
        <p:txBody>
          <a:bodyPr>
            <a:normAutofit/>
          </a:bodyPr>
          <a:lstStyle/>
          <a:p>
            <a:r>
              <a:rPr lang="en-US" sz="4400" dirty="0" smtClean="0"/>
              <a:t>Includes data </a:t>
            </a:r>
            <a:r>
              <a:rPr lang="en-US" sz="4400" dirty="0" smtClean="0"/>
              <a:t>from blockchain.info </a:t>
            </a:r>
            <a:r>
              <a:rPr lang="en-US" sz="4400" dirty="0" err="1" smtClean="0"/>
              <a:t>api</a:t>
            </a:r>
            <a:r>
              <a:rPr lang="en-US" sz="4400" dirty="0" smtClean="0"/>
              <a:t>.</a:t>
            </a:r>
          </a:p>
          <a:p>
            <a:endParaRPr lang="en-US" sz="4400" dirty="0"/>
          </a:p>
        </p:txBody>
      </p:sp>
      <p:sp>
        <p:nvSpPr>
          <p:cNvPr id="74" name="TextBox 73"/>
          <p:cNvSpPr txBox="1"/>
          <p:nvPr/>
        </p:nvSpPr>
        <p:spPr>
          <a:xfrm>
            <a:off x="1481232" y="26091017"/>
            <a:ext cx="12557760" cy="6186309"/>
          </a:xfrm>
          <a:prstGeom prst="rect">
            <a:avLst/>
          </a:prstGeom>
          <a:noFill/>
        </p:spPr>
        <p:txBody>
          <a:bodyPr wrap="square" rtlCol="0">
            <a:spAutoFit/>
          </a:bodyPr>
          <a:lstStyle/>
          <a:p>
            <a:r>
              <a:rPr lang="en-US" sz="4400" b="1" dirty="0" smtClean="0"/>
              <a:t>Observation 1:</a:t>
            </a:r>
            <a:r>
              <a:rPr lang="en-US" sz="4400" dirty="0" smtClean="0"/>
              <a:t> </a:t>
            </a:r>
            <a:r>
              <a:rPr lang="en-US" sz="4400" dirty="0" err="1" smtClean="0"/>
              <a:t>BitCoi</a:t>
            </a:r>
            <a:r>
              <a:rPr lang="en-US" sz="4400" dirty="0" err="1" smtClean="0"/>
              <a:t>n</a:t>
            </a:r>
            <a:r>
              <a:rPr lang="en-US" sz="4400" dirty="0" smtClean="0"/>
              <a:t> price reached its maximum in December 2018 and dropped sharply.</a:t>
            </a:r>
            <a:endParaRPr lang="en-US" sz="4400" dirty="0" smtClean="0"/>
          </a:p>
          <a:p>
            <a:r>
              <a:rPr lang="en-US" sz="4400" b="1" dirty="0" smtClean="0"/>
              <a:t>Observation </a:t>
            </a:r>
            <a:r>
              <a:rPr lang="en-US" sz="4400" b="1" dirty="0" smtClean="0"/>
              <a:t>2:</a:t>
            </a:r>
            <a:r>
              <a:rPr lang="en-US" sz="4400" dirty="0" smtClean="0"/>
              <a:t> </a:t>
            </a:r>
            <a:r>
              <a:rPr lang="en-US" sz="4400" dirty="0" smtClean="0"/>
              <a:t>Over the past 3 years there is an increasing trend in the price of </a:t>
            </a:r>
            <a:r>
              <a:rPr lang="en-US" sz="4400" dirty="0" err="1" smtClean="0"/>
              <a:t>BitCoin</a:t>
            </a:r>
            <a:r>
              <a:rPr lang="en-US" sz="4400" dirty="0" smtClean="0"/>
              <a:t>.</a:t>
            </a:r>
          </a:p>
          <a:p>
            <a:r>
              <a:rPr lang="en-US" sz="4400" b="1" dirty="0" smtClean="0"/>
              <a:t>Observation </a:t>
            </a:r>
            <a:r>
              <a:rPr lang="en-US" sz="4400" b="1" dirty="0" smtClean="0"/>
              <a:t>3:</a:t>
            </a:r>
            <a:r>
              <a:rPr lang="en-US" sz="4400" dirty="0" smtClean="0"/>
              <a:t> </a:t>
            </a:r>
            <a:r>
              <a:rPr lang="en-US" sz="4400" dirty="0" smtClean="0"/>
              <a:t>Trade volume is very high in between November 2018  and January 2019.</a:t>
            </a:r>
            <a:endParaRPr lang="en-US" sz="4400" dirty="0"/>
          </a:p>
          <a:p>
            <a:r>
              <a:rPr lang="en-US" sz="4400" b="1" dirty="0" smtClean="0"/>
              <a:t>Observation 4:</a:t>
            </a:r>
            <a:r>
              <a:rPr lang="en-US" sz="4400" dirty="0" smtClean="0"/>
              <a:t> Btc.com has highest market  share of </a:t>
            </a:r>
            <a:r>
              <a:rPr lang="en-US" sz="4400" dirty="0" err="1" smtClean="0"/>
              <a:t>BitCoin</a:t>
            </a:r>
            <a:endParaRPr lang="en-US" sz="4400" dirty="0" smtClean="0"/>
          </a:p>
        </p:txBody>
      </p:sp>
      <p:pic>
        <p:nvPicPr>
          <p:cNvPr id="17" name="Content Placeholder 16"/>
          <p:cNvPicPr>
            <a:picLocks noGrp="1" noChangeAspect="1"/>
          </p:cNvPicPr>
          <p:nvPr>
            <p:ph sz="quarter" idx="33"/>
          </p:nvPr>
        </p:nvPicPr>
        <p:blipFill>
          <a:blip r:embed="rId4">
            <a:extLst>
              <a:ext uri="{28A0092B-C50C-407E-A947-70E740481C1C}">
                <a14:useLocalDpi xmlns:a14="http://schemas.microsoft.com/office/drawing/2010/main" val="0"/>
              </a:ext>
            </a:extLst>
          </a:blip>
          <a:stretch>
            <a:fillRect/>
          </a:stretch>
        </p:blipFill>
        <p:spPr>
          <a:xfrm>
            <a:off x="14513089" y="7247043"/>
            <a:ext cx="13566612" cy="15612957"/>
          </a:xfrm>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231423" y="7856120"/>
            <a:ext cx="15659777" cy="14542279"/>
          </a:xfrm>
          <a:prstGeom prst="rect">
            <a:avLst/>
          </a:prstGeom>
        </p:spPr>
      </p:pic>
    </p:spTree>
    <p:extLst>
      <p:ext uri="{BB962C8B-B14F-4D97-AF65-F5344CB8AC3E}">
        <p14:creationId xmlns:p14="http://schemas.microsoft.com/office/powerpoint/2010/main" val="931198942"/>
      </p:ext>
    </p:extLst>
  </p:cSld>
  <p:clrMapOvr>
    <a:masterClrMapping/>
  </p:clrMapOvr>
  <p:timing>
    <p:tnLst>
      <p:par>
        <p:cTn id="1" dur="indefinite" restart="never" nodeType="tmRoot"/>
      </p:par>
    </p:tnLst>
  </p:timing>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2" id="{A3AC1795-03CA-4218-8E9C-394F2C72EB71}" vid="{9E91E023-53D0-48CE-AFD1-CE3DA49243D0}"/>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627</TotalTime>
  <Words>310</Words>
  <Application>Microsoft Office PowerPoint</Application>
  <PresentationFormat>Custom</PresentationFormat>
  <Paragraphs>27</Paragraphs>
  <Slides>1</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Arial</vt:lpstr>
      <vt:lpstr>Science Poster</vt:lpstr>
      <vt:lpstr>Bitcoin Price Ticker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Science Project Title</dc:title>
  <dc:creator>Saidugari,Rohit</dc:creator>
  <cp:lastModifiedBy>Saidugari,Rohit</cp:lastModifiedBy>
  <cp:revision>64</cp:revision>
  <dcterms:created xsi:type="dcterms:W3CDTF">2013-01-20T21:20:28Z</dcterms:created>
  <dcterms:modified xsi:type="dcterms:W3CDTF">2019-07-02T17:59:33Z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0x0101007C1D5F340F01F94FA2FD29A5E6DC872E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