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5068" autoAdjust="0"/>
  </p:normalViewPr>
  <p:slideViewPr>
    <p:cSldViewPr snapToGrid="0">
      <p:cViewPr>
        <p:scale>
          <a:sx n="15" d="100"/>
          <a:sy n="15" d="100"/>
        </p:scale>
        <p:origin x="13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To change this poster, replace our sample content with your own. Or, if you’d rather start from a clean slate, use the New Slide button on the Home tab to insert a new page, then enter your text and content in the empty placeholders. </a:t>
            </a:r>
            <a:r>
              <a:rPr lang="en-US"/>
              <a:t>If you need more placeholders for titles, subtitles or body text, copy any of the existing placeholders, then drag the new one into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066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800" y="14798040"/>
            <a:ext cx="457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800" y="23301960"/>
            <a:ext cx="4572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 userDrawn="1"/>
        </p:nvSpPr>
        <p:spPr bwMode="auto">
          <a:xfrm>
            <a:off x="1" y="32004000"/>
            <a:ext cx="4389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/>
              <a:t>`</a:t>
            </a:r>
          </a:p>
        </p:txBody>
      </p:sp>
      <p:sp>
        <p:nvSpPr>
          <p:cNvPr id="59" name="Line 112"/>
          <p:cNvSpPr>
            <a:spLocks noChangeShapeType="1"/>
          </p:cNvSpPr>
          <p:nvPr userDrawn="1"/>
        </p:nvSpPr>
        <p:spPr bwMode="white">
          <a:xfrm>
            <a:off x="0" y="32004000"/>
            <a:ext cx="43891200" cy="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 userDrawn="1"/>
        </p:nvSpPr>
        <p:spPr bwMode="white">
          <a:xfrm>
            <a:off x="29591222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 bwMode="white">
          <a:xfrm>
            <a:off x="15363158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 bwMode="white">
          <a:xfrm>
            <a:off x="1112683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1191767" y="6172200"/>
            <a:ext cx="13023031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" y="6172200"/>
            <a:ext cx="4572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1"/>
          <p:cNvSpPr>
            <a:spLocks noChangeArrowheads="1"/>
          </p:cNvSpPr>
          <p:nvPr userDrawn="1"/>
        </p:nvSpPr>
        <p:spPr bwMode="auto">
          <a:xfrm>
            <a:off x="1143001" y="3886200"/>
            <a:ext cx="42748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 userDrawn="1">
            <p:ph type="body" sz="quarter" idx="36"/>
          </p:nvPr>
        </p:nvSpPr>
        <p:spPr bwMode="auto">
          <a:xfrm>
            <a:off x="2209800" y="4083469"/>
            <a:ext cx="35661600" cy="12769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0431" y="5854273"/>
            <a:ext cx="13044367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 userDrawn="1">
            <p:ph sz="quarter" idx="24" hasCustomPrompt="1"/>
          </p:nvPr>
        </p:nvSpPr>
        <p:spPr>
          <a:xfrm>
            <a:off x="1174552" y="7086600"/>
            <a:ext cx="13048488" cy="684082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1170430" y="14798040"/>
            <a:ext cx="13044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70431" y="14480113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 userDrawn="1">
            <p:ph sz="quarter" idx="25" hasCustomPrompt="1"/>
          </p:nvPr>
        </p:nvSpPr>
        <p:spPr>
          <a:xfrm>
            <a:off x="1174552" y="15712439"/>
            <a:ext cx="13048488" cy="7440169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1" name="Rectangle 60"/>
          <p:cNvSpPr/>
          <p:nvPr userDrawn="1"/>
        </p:nvSpPr>
        <p:spPr>
          <a:xfrm>
            <a:off x="1170431" y="23301960"/>
            <a:ext cx="13048488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70431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 userDrawn="1">
            <p:ph sz="quarter" idx="26" hasCustomPrompt="1"/>
          </p:nvPr>
        </p:nvSpPr>
        <p:spPr>
          <a:xfrm>
            <a:off x="1174552" y="24216361"/>
            <a:ext cx="13048488" cy="726338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15416784" y="6172200"/>
            <a:ext cx="1304848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16784" y="5854273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 userDrawn="1">
            <p:ph sz="quarter" idx="27" hasCustomPrompt="1"/>
          </p:nvPr>
        </p:nvSpPr>
        <p:spPr>
          <a:xfrm>
            <a:off x="15416784" y="7086600"/>
            <a:ext cx="13048488" cy="492612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 userDrawn="1">
            <p:ph sz="quarter" idx="23" hasCustomPrompt="1"/>
          </p:nvPr>
        </p:nvSpPr>
        <p:spPr>
          <a:xfrm>
            <a:off x="15416784" y="12456478"/>
            <a:ext cx="13048488" cy="6172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57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15416784" y="19072430"/>
            <a:ext cx="13048488" cy="3918814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Rectangle 62"/>
          <p:cNvSpPr/>
          <p:nvPr userDrawn="1"/>
        </p:nvSpPr>
        <p:spPr>
          <a:xfrm>
            <a:off x="15416784" y="23298912"/>
            <a:ext cx="1304848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5416784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29644848" y="6172200"/>
            <a:ext cx="1304848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7"/>
          <p:cNvSpPr>
            <a:spLocks noGrp="1"/>
          </p:cNvSpPr>
          <p:nvPr userDrawn="1">
            <p:ph sz="quarter" idx="30" hasCustomPrompt="1"/>
          </p:nvPr>
        </p:nvSpPr>
        <p:spPr>
          <a:xfrm>
            <a:off x="15416784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9644848" y="5854274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 userDrawn="1">
            <p:ph sz="quarter" idx="32" hasCustomPrompt="1"/>
          </p:nvPr>
        </p:nvSpPr>
        <p:spPr>
          <a:xfrm>
            <a:off x="29644848" y="7086600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 userDrawn="1">
            <p:ph sz="quarter" idx="33" hasCustomPrompt="1"/>
          </p:nvPr>
        </p:nvSpPr>
        <p:spPr>
          <a:xfrm>
            <a:off x="29644848" y="15251886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29644848" y="23298912"/>
            <a:ext cx="13048488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9644848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 userDrawn="1">
            <p:ph sz="quarter" idx="35" hasCustomPrompt="1"/>
          </p:nvPr>
        </p:nvSpPr>
        <p:spPr>
          <a:xfrm>
            <a:off x="29644848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white">
          <a:xfrm>
            <a:off x="1143000" y="2330196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14927686" y="6172200"/>
            <a:ext cx="457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15"/>
          <p:cNvSpPr>
            <a:spLocks noChangeShapeType="1"/>
          </p:cNvSpPr>
          <p:nvPr userDrawn="1"/>
        </p:nvSpPr>
        <p:spPr bwMode="white">
          <a:xfrm>
            <a:off x="15387315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29138880" y="6172200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15"/>
          <p:cNvSpPr>
            <a:spLocks noChangeShapeType="1"/>
          </p:cNvSpPr>
          <p:nvPr userDrawn="1"/>
        </p:nvSpPr>
        <p:spPr bwMode="white">
          <a:xfrm>
            <a:off x="2959608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29141928" y="23298912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15"/>
          <p:cNvSpPr>
            <a:spLocks noChangeShapeType="1"/>
          </p:cNvSpPr>
          <p:nvPr userDrawn="1"/>
        </p:nvSpPr>
        <p:spPr bwMode="white">
          <a:xfrm>
            <a:off x="29596080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14932152" y="23298912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ine 115"/>
          <p:cNvSpPr>
            <a:spLocks noChangeShapeType="1"/>
          </p:cNvSpPr>
          <p:nvPr userDrawn="1"/>
        </p:nvSpPr>
        <p:spPr bwMode="white">
          <a:xfrm>
            <a:off x="15389352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Line 115"/>
          <p:cNvSpPr>
            <a:spLocks noChangeShapeType="1"/>
          </p:cNvSpPr>
          <p:nvPr/>
        </p:nvSpPr>
        <p:spPr bwMode="white">
          <a:xfrm>
            <a:off x="114300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5"/>
          <p:cNvSpPr>
            <a:spLocks noChangeShapeType="1"/>
          </p:cNvSpPr>
          <p:nvPr/>
        </p:nvSpPr>
        <p:spPr bwMode="white">
          <a:xfrm>
            <a:off x="1143000" y="1479804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4"/>
          <p:cNvSpPr>
            <a:spLocks noChangeArrowheads="1"/>
          </p:cNvSpPr>
          <p:nvPr userDrawn="1"/>
        </p:nvSpPr>
        <p:spPr bwMode="auto">
          <a:xfrm flipH="1">
            <a:off x="685800" y="0"/>
            <a:ext cx="457200" cy="388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42999" y="0"/>
            <a:ext cx="42748200" cy="388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753035"/>
            <a:ext cx="35661600" cy="2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white">
          <a:xfrm>
            <a:off x="1143000" y="0"/>
            <a:ext cx="42748200" cy="5513832"/>
            <a:chOff x="1143000" y="0"/>
            <a:chExt cx="42748200" cy="5513832"/>
          </a:xfrm>
        </p:grpSpPr>
        <p:sp>
          <p:nvSpPr>
            <p:cNvPr id="9" name="Line 112"/>
            <p:cNvSpPr>
              <a:spLocks noChangeShapeType="1"/>
            </p:cNvSpPr>
            <p:nvPr userDrawn="1"/>
          </p:nvSpPr>
          <p:spPr bwMode="white">
            <a:xfrm>
              <a:off x="1143000" y="3899217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5"/>
            <p:cNvSpPr>
              <a:spLocks noChangeShapeType="1"/>
            </p:cNvSpPr>
            <p:nvPr userDrawn="1"/>
          </p:nvSpPr>
          <p:spPr bwMode="white">
            <a:xfrm>
              <a:off x="1143000" y="0"/>
              <a:ext cx="0" cy="55138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2"/>
            <p:cNvSpPr>
              <a:spLocks noChangeShapeType="1"/>
            </p:cNvSpPr>
            <p:nvPr userDrawn="1"/>
          </p:nvSpPr>
          <p:spPr bwMode="white">
            <a:xfrm>
              <a:off x="1143000" y="5486400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0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4755" y="166773"/>
            <a:ext cx="35661600" cy="34876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latin typeface="Verdana Pro Black" panose="020B0604020202020204" pitchFamily="34" charset="0"/>
                <a:cs typeface="Aharoni" panose="020B0604020202020204" pitchFamily="2" charset="-79"/>
              </a:rPr>
              <a:t>ANALYSIS OF MOBILE DEVICE SALES</a:t>
            </a:r>
            <a:br>
              <a:rPr lang="en-US" sz="9600" b="1" dirty="0">
                <a:latin typeface="Verdana Pro Black" panose="020B0604020202020204" pitchFamily="34" charset="0"/>
                <a:cs typeface="Aharoni" panose="020B0604020202020204" pitchFamily="2" charset="-79"/>
              </a:rPr>
            </a:br>
            <a:r>
              <a:rPr lang="en-US" sz="8000" dirty="0"/>
              <a:t>Subodh Bhargav Lakhinana</a:t>
            </a:r>
            <a:br>
              <a:rPr lang="en-US" sz="9600" b="1" dirty="0">
                <a:latin typeface="Verdana Pro Black" panose="020B0604020202020204" pitchFamily="34" charset="0"/>
                <a:cs typeface="Aharoni" panose="020B0604020202020204" pitchFamily="2" charset="-79"/>
              </a:rPr>
            </a:br>
            <a:r>
              <a:rPr lang="en-US" sz="6000" dirty="0">
                <a:latin typeface="Verdana Pro Black" panose="020B0604020202020204" pitchFamily="34" charset="0"/>
                <a:cs typeface="Aharoni" panose="020B0604020202020204" pitchFamily="2" charset="-79"/>
              </a:rPr>
              <a:t>Advisor: Dr. Nathan </a:t>
            </a:r>
            <a:r>
              <a:rPr lang="en-US" sz="6000" dirty="0" err="1">
                <a:latin typeface="Verdana Pro Black" panose="020B0604020202020204" pitchFamily="34" charset="0"/>
                <a:cs typeface="Aharoni" panose="020B0604020202020204" pitchFamily="2" charset="-79"/>
              </a:rPr>
              <a:t>Eloe</a:t>
            </a:r>
            <a:br>
              <a:rPr lang="en-US" sz="9600" dirty="0"/>
            </a:br>
            <a:r>
              <a:rPr lang="en-US" sz="6000" dirty="0"/>
              <a:t>Applied Computer Science | Northwest Missouri State University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875364" y="7023125"/>
            <a:ext cx="13048488" cy="68408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5400" i="1" dirty="0">
              <a:solidFill>
                <a:srgbClr val="0070C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 algn="just">
              <a:buNone/>
            </a:pPr>
            <a:r>
              <a:rPr lang="en-US" sz="5400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</a:p>
          <a:p>
            <a:pPr marL="0" indent="0" algn="just">
              <a:buNone/>
            </a:pPr>
            <a:r>
              <a:rPr lang="en-US" sz="5400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The main objective of the project is to  </a:t>
            </a:r>
          </a:p>
          <a:p>
            <a:pPr marL="0" indent="0" algn="just">
              <a:buNone/>
            </a:pPr>
            <a:r>
              <a:rPr lang="en-US" sz="5400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represent the brand that took the highest    </a:t>
            </a:r>
          </a:p>
          <a:p>
            <a:pPr marL="0" indent="0" algn="just">
              <a:buNone/>
            </a:pPr>
            <a:r>
              <a:rPr lang="en-US" sz="5400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market share in the smartphone sales       </a:t>
            </a:r>
          </a:p>
          <a:p>
            <a:pPr marL="0" indent="0" algn="just">
              <a:buNone/>
            </a:pPr>
            <a:r>
              <a:rPr lang="en-US" sz="5400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over the year of 2018 in USA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70431" y="14480113"/>
            <a:ext cx="13048488" cy="1260902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>
            <a:noAutofit/>
          </a:bodyPr>
          <a:lstStyle/>
          <a:p>
            <a:pPr marL="571500" indent="-571500"/>
            <a:r>
              <a:rPr lang="en-US" sz="4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Mobiles are the most commonly used electronic devices in the last decade . There are many brands and companies that came up. Analyzing the sales of these companies is useful in estimating the competition. </a:t>
            </a:r>
          </a:p>
          <a:p>
            <a:pPr marL="571500" indent="-571500"/>
            <a:r>
              <a:rPr lang="en-US" sz="4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Representing:</a:t>
            </a:r>
          </a:p>
          <a:p>
            <a:pPr marL="1211580" lvl="1" indent="-571500"/>
            <a:r>
              <a:rPr lang="en-US" sz="4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the market shares of mobile devices over different quarters in the year if 2018</a:t>
            </a:r>
          </a:p>
          <a:p>
            <a:pPr marL="1211580" lvl="1" indent="-571500"/>
            <a:r>
              <a:rPr lang="en-US" sz="4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Overall market shares of different brands in 2018</a:t>
            </a:r>
          </a:p>
          <a:p>
            <a:pPr marL="0" indent="0">
              <a:buNone/>
            </a:pPr>
            <a:endParaRPr lang="en-US" sz="4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Retrieve the data using web scraping</a:t>
            </a:r>
          </a:p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Traversing through the data to gather the relevant information</a:t>
            </a:r>
          </a:p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Cleaning the data by segregating the relevant data into different lists </a:t>
            </a:r>
          </a:p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Analysis of the cleansed data to find the overall market share of the brands </a:t>
            </a:r>
          </a:p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Visualization of the 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5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5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data that is retrieved through web scrapping provides us with the information of market shares of different mobile devices brands in different quarters of 2018. </a:t>
            </a:r>
          </a:p>
          <a:p>
            <a:r>
              <a:rPr lang="en-US" sz="5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Market share is the percentage of sales off smart phones devices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first graph represents the market share of mobile device brands in different quarters. As the graph represents sales of different brands like Apple, Samsung, LG , Motorola and other devices.</a:t>
            </a:r>
          </a:p>
          <a:p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second graph represents the overall market share of each brand in  2018. Apple holding the highest shares of 40.4%, Samsung being the second with 25.2 % of sales and other brands apart from LG and Motorola holds the third position with 14.2%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Mobile device sales in USA are mainly operator-driven, analyzing these details will provide more insight on the market</a:t>
            </a:r>
          </a:p>
          <a:p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 is analyzed to see which smart phone brand has the highest market share and which leads the competition of mobile sales in 2018. </a:t>
            </a:r>
          </a:p>
          <a:p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Data represents the percentage of sales of different mobile device brands</a:t>
            </a:r>
          </a:p>
          <a:p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 data can be used to analyze our objective </a:t>
            </a:r>
          </a:p>
          <a:p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According to the sales of 2018., Apple company holds the highest market share in USA</a:t>
            </a:r>
          </a:p>
          <a:p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Where as Motorola has the lowest share of 6.2</a:t>
            </a:r>
          </a:p>
          <a:p>
            <a:endParaRPr lang="en-US" sz="3200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3372B79-D00E-4B37-AF8F-15B43BA0DDDF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204" y="15928426"/>
            <a:ext cx="12404592" cy="7260336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BAF31C5-F3A1-4404-B889-460E69149762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848" y="7197811"/>
            <a:ext cx="12995661" cy="8278539"/>
          </a:xfrm>
        </p:spPr>
      </p:pic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C3D1E22A-118A-4B33-8628-9D943698C637}"/>
              </a:ext>
            </a:extLst>
          </p:cNvPr>
          <p:cNvSpPr txBox="1">
            <a:spLocks/>
          </p:cNvSpPr>
          <p:nvPr/>
        </p:nvSpPr>
        <p:spPr>
          <a:xfrm>
            <a:off x="15271311" y="14667524"/>
            <a:ext cx="13048488" cy="1260902"/>
          </a:xfrm>
          <a:prstGeom prst="rect">
            <a:avLst/>
          </a:prstGeom>
          <a:noFill/>
        </p:spPr>
        <p:txBody>
          <a:bodyPr vert="horz" lIns="365760" tIns="45720" rIns="91440" bIns="45720" rtlCol="0" anchor="b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FE2290-3639-4C06-95B1-7C6D9E9E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051" y="14109199"/>
            <a:ext cx="13138019" cy="16765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C67A11D-CF5A-44E0-8C43-FEDE1D9CF730}"/>
              </a:ext>
            </a:extLst>
          </p:cNvPr>
          <p:cNvSpPr/>
          <p:nvPr/>
        </p:nvSpPr>
        <p:spPr>
          <a:xfrm>
            <a:off x="15332842" y="14732868"/>
            <a:ext cx="13216371" cy="980955"/>
          </a:xfrm>
          <a:prstGeom prst="rect">
            <a:avLst/>
          </a:prstGeom>
          <a:solidFill>
            <a:srgbClr val="7C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Tools/Methodology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2545D-9165-4452-8278-A3CF048B70C7}"/>
              </a:ext>
            </a:extLst>
          </p:cNvPr>
          <p:cNvSpPr txBox="1"/>
          <p:nvPr/>
        </p:nvSpPr>
        <p:spPr>
          <a:xfrm>
            <a:off x="16168255" y="15951368"/>
            <a:ext cx="116793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Jupyter</a:t>
            </a:r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Notebook as online editor to execute the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Python as scripting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Web scraping methodology is used to get the data from internet.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BeautifulSoup</a:t>
            </a:r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and requests to read the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Maplotlib</a:t>
            </a:r>
            <a:r>
              <a:rPr lang="en-US" sz="4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for visualizing the data</a:t>
            </a:r>
          </a:p>
          <a:p>
            <a:endParaRPr lang="en-US" sz="48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4C0997-D27B-4BA2-A3F2-9F4BDDEDA58A}"/>
              </a:ext>
            </a:extLst>
          </p:cNvPr>
          <p:cNvSpPr/>
          <p:nvPr/>
        </p:nvSpPr>
        <p:spPr>
          <a:xfrm>
            <a:off x="14796655" y="14732868"/>
            <a:ext cx="470513" cy="9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DA158F-BD11-4947-AD81-47123E717BAC}" vid="{D7EF840D-21B4-42C8-9035-CFD5E088B4D5}"/>
    </a:ext>
  </a:extLst>
</a:theme>
</file>

<file path=ppt/theme/theme2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271D13-D20F-4697-97AA-66DC15DE63F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13AD7E-0B42-4A01-861E-64E1CDF73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3F3875-7A7F-481F-975A-FD11B1B30A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Impact</vt:lpstr>
      <vt:lpstr>Open Sans</vt:lpstr>
      <vt:lpstr>Verdana Pro Black</vt:lpstr>
      <vt:lpstr>Medical Poster</vt:lpstr>
      <vt:lpstr>ANALYSIS OF MOBILE DEVICE SALES Subodh Bhargav Lakhinana Advisor: Dr. Nathan Eloe Applied Computer Science | Northwest Missouri State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2013-06-24T19:44:51Z</dcterms:created>
  <dcterms:modified xsi:type="dcterms:W3CDTF">2019-07-02T16:56:40Z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