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258" r:id="rId2"/>
  </p:sldIdLst>
  <p:sldSz cx="43891200" cy="3291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789E8AC-EFBA-4CC7-B718-02A9B4692FD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C88FD0-B179-450E-A823-698ED79F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1pPr>
    <a:lvl2pPr marL="1382571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2pPr>
    <a:lvl3pPr marL="2765142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3pPr>
    <a:lvl4pPr marL="4147722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4pPr>
    <a:lvl5pPr marL="5530293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5pPr>
    <a:lvl6pPr marL="6912864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6pPr>
    <a:lvl7pPr marL="8295435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7pPr>
    <a:lvl8pPr marL="9678006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8pPr>
    <a:lvl9pPr marL="11060586" algn="l" defTabSz="2765142" rtl="0" eaLnBrk="1" latinLnBrk="0" hangingPunct="1">
      <a:defRPr sz="36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98575" y="731838"/>
            <a:ext cx="4879975" cy="3660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39DA5243-CE1B-4274-BAA7-73DD5174F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-37413" y="235746"/>
            <a:ext cx="43928622" cy="2914650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2115306" rtl="0" eaLnBrk="1" fontAlgn="auto" latinLnBrk="0" hangingPunct="1">
              <a:lnSpc>
                <a:spcPct val="100000"/>
              </a:lnSpc>
              <a:spcBef>
                <a:spcPts val="846"/>
              </a:spcBef>
              <a:spcAft>
                <a:spcPct val="0"/>
              </a:spcAft>
              <a:buClrTx/>
              <a:buSzTx/>
              <a:buFontTx/>
              <a:buNone/>
              <a:defRPr sz="3420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057644" indent="0">
              <a:buFontTx/>
              <a:buNone/>
              <a:defRPr/>
            </a:lvl2pPr>
            <a:lvl3pPr marL="2115306" indent="0">
              <a:buFontTx/>
              <a:buNone/>
              <a:defRPr/>
            </a:lvl3pPr>
            <a:lvl4pPr marL="3172950" indent="0">
              <a:buFontTx/>
              <a:buNone/>
              <a:defRPr/>
            </a:lvl4pPr>
            <a:lvl5pPr marL="4230594" indent="0">
              <a:buFontTx/>
              <a:buNone/>
              <a:defRPr/>
            </a:lvl5pPr>
          </a:lstStyle>
          <a:p>
            <a:pPr marL="0" marR="0" lvl="0" indent="0" algn="ctr" defTabSz="2115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/>
              <a:t>This is a Scientific Poster Template created by Graphicsland </a:t>
            </a:r>
            <a:br>
              <a:rPr lang="en-US"/>
            </a:br>
            <a:r>
              <a:rPr lang="en-US"/>
              <a:t>&amp; MakeSigns.com. Your poster title would go on these lines. 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" y="9807620"/>
            <a:ext cx="43928622" cy="1694331"/>
          </a:xfrm>
        </p:spPr>
        <p:txBody>
          <a:bodyPr>
            <a:noAutofit/>
          </a:bodyPr>
          <a:lstStyle>
            <a:defPPr>
              <a:defRPr kern="1200" smtId="4294967295"/>
            </a:defPPr>
            <a:lvl1pPr marL="0" marR="0" indent="0" algn="ctr" defTabSz="2115306" rtl="0" eaLnBrk="1" fontAlgn="auto" latinLnBrk="0" hangingPunct="1">
              <a:lnSpc>
                <a:spcPct val="100000"/>
              </a:lnSpc>
              <a:spcBef>
                <a:spcPts val="5400"/>
              </a:spcBef>
              <a:spcAft>
                <a:spcPct val="0"/>
              </a:spcAft>
              <a:buClrTx/>
              <a:buSzTx/>
              <a:buFontTx/>
              <a:buNone/>
              <a:defRPr sz="3708"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1057644" indent="0">
              <a:buFontTx/>
              <a:buNone/>
              <a:defRPr/>
            </a:lvl2pPr>
            <a:lvl3pPr marL="2115306" indent="0">
              <a:buFontTx/>
              <a:buNone/>
              <a:defRPr/>
            </a:lvl3pPr>
            <a:lvl4pPr marL="3172950" indent="0">
              <a:buFontTx/>
              <a:buNone/>
              <a:defRPr/>
            </a:lvl4pPr>
            <a:lvl5pPr marL="4230594" indent="0">
              <a:buFontTx/>
              <a:buNone/>
              <a:defRPr/>
            </a:lvl5pPr>
          </a:lstStyle>
          <a:p>
            <a:pPr algn="ctr">
              <a:spcBef>
                <a:spcPts val="600"/>
              </a:spcBef>
            </a:pPr>
            <a:r>
              <a:rPr lang="en-US" sz="3375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Author’s Name Here</a:t>
            </a:r>
            <a:br>
              <a:rPr lang="en-US" sz="3375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US" sz="3375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University</a:t>
            </a:r>
            <a:r>
              <a:rPr lang="en-US" sz="3375">
                <a:solidFill>
                  <a:schemeClr val="tx2">
                    <a:lumMod val="50000"/>
                  </a:schemeClr>
                </a:solidFill>
                <a:latin typeface="Franklin Gothic Medium" pitchFamily="34" charset="0"/>
              </a:rP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34879927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1BC2-5CF0-45A5-A434-ED1316F9DA9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7B95-B514-4C09-B72D-91CAA0AF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05796"/>
            <a:ext cx="43891200" cy="321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/>
          <p:cNvPicPr/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5000"/>
                    </a14:imgEffect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4365"/>
            <a:ext cx="43891200" cy="2674035"/>
          </a:xfrm>
          <a:prstGeom prst="rect">
            <a:avLst/>
          </a:prstGeom>
          <a:effectLst/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B06C1FF-F854-4F91-ABC7-AA41C714448B}"/>
              </a:ext>
            </a:extLst>
          </p:cNvPr>
          <p:cNvSpPr txBox="1"/>
          <p:nvPr/>
        </p:nvSpPr>
        <p:spPr>
          <a:xfrm>
            <a:off x="3729038" y="2094885"/>
            <a:ext cx="36711729" cy="2203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402">
              <a:spcBef>
                <a:spcPct val="20000"/>
              </a:spcBef>
              <a:defRPr/>
            </a:pPr>
            <a:r>
              <a:rPr lang="en-US" sz="10800" dirty="0">
                <a:solidFill>
                  <a:srgbClr val="505050"/>
                </a:solidFill>
                <a:latin typeface="+mn-lt"/>
              </a:rPr>
              <a:t>Amazon Product review Analyzer with first similar product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8E48679-06C4-48E4-8012-35973D02854F}"/>
              </a:ext>
            </a:extLst>
          </p:cNvPr>
          <p:cNvSpPr txBox="1"/>
          <p:nvPr/>
        </p:nvSpPr>
        <p:spPr>
          <a:xfrm>
            <a:off x="4907758" y="4210599"/>
            <a:ext cx="34075683" cy="2132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3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Subrahmanya Sai Bharadwaj Gandrakota | Advisor : Dr. Nathan </a:t>
            </a:r>
            <a:r>
              <a:rPr lang="en-US" sz="6300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Eloe</a:t>
            </a:r>
            <a:endParaRPr lang="en-US" sz="63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en-US" sz="63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School of Computer Science and Information Systems | Northwest Missouri State University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560B628-793C-4DB4-85E9-B23859F8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92" y="8720879"/>
            <a:ext cx="11951568" cy="1442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90" rIns="68562" bIns="34290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How you </a:t>
            </a:r>
            <a:r>
              <a:rPr lang="en-US" sz="5300" dirty="0" err="1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gona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choose a product in amazon site </a:t>
            </a:r>
            <a:r>
              <a:rPr lang="en-US" sz="53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Usually we will search for </a:t>
            </a:r>
            <a:r>
              <a:rPr lang="en-US" sz="53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category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of the required </a:t>
            </a:r>
            <a:r>
              <a:rPr lang="en-US" sz="53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we will look into ratings which are given by the users who already purchased it</a:t>
            </a:r>
            <a:r>
              <a:rPr lang="en-US" sz="53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This project makes an advantage to the people who would like to </a:t>
            </a:r>
            <a:r>
              <a:rPr lang="en-US" sz="53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compare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 reviews </a:t>
            </a:r>
            <a:endParaRPr lang="en-US" sz="5300" dirty="0" smtClean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this project will take an product </a:t>
            </a:r>
            <a:r>
              <a:rPr lang="en-US" sz="5300" dirty="0" err="1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as an input to the flow retrieves the title and price details and customer reviews of given product and first product in the suggestions (similar) products 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there will be a compression of two identical products</a:t>
            </a:r>
            <a:endParaRPr lang="en-US" sz="53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C11F0107-A4C2-482F-A296-7F89EA4A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791" y="25586679"/>
            <a:ext cx="12066505" cy="514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90" rIns="68562" bIns="34290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855" indent="-34285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Scrap the given amazon product page and get the details of the </a:t>
            </a:r>
            <a:r>
              <a:rPr lang="en-US" sz="50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</a:p>
          <a:p>
            <a:pPr marL="342855" indent="-34285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000" dirty="0">
                <a:ea typeface="Open Sans" panose="020B0606030504020204" pitchFamily="34" charset="0"/>
                <a:cs typeface="Open Sans" panose="020B0606030504020204" pitchFamily="34" charset="0"/>
              </a:rPr>
              <a:t>Retrieve the customer reviews from the given page and apply the sentiment analysis </a:t>
            </a:r>
          </a:p>
          <a:p>
            <a:pPr marL="342855" indent="-34285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50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3D668686-315E-4733-AA3D-4CD19EDF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8914" y="18398221"/>
            <a:ext cx="11571853" cy="1173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90" rIns="68562" bIns="34290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With this application I have performed sentiment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customer reviews of given product and first product in the suggestion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As the input product is 2017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HP Chromebook 11.6 inch Premium Flagship Laptop as input 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suggestion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was HP 15-bs234wm Intel Pentium N5000 Quad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After applying analysis from the graph can conclude that </a:t>
            </a:r>
          </a:p>
          <a:p>
            <a:pPr marL="685800" indent="-6858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given product has more positive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reviews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than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suggested </a:t>
            </a:r>
            <a:r>
              <a:rPr lang="en-US" sz="53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A3548-8310-400F-8822-4FEDDABCA99B}"/>
              </a:ext>
            </a:extLst>
          </p:cNvPr>
          <p:cNvSpPr txBox="1"/>
          <p:nvPr/>
        </p:nvSpPr>
        <p:spPr>
          <a:xfrm>
            <a:off x="2185992" y="6880039"/>
            <a:ext cx="11951568" cy="14838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3526425">
              <a:defRPr/>
            </a:pPr>
            <a:r>
              <a:rPr lang="en-US" sz="7200" b="1" dirty="0">
                <a:solidFill>
                  <a:schemeClr val="bg1"/>
                </a:solidFill>
                <a:latin typeface="Nunito" panose="00000500000000000000" pitchFamily="2" charset="0"/>
              </a:rPr>
              <a:t>Objective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68661E8-80DB-4CA1-A78F-001C24445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050" y="18182036"/>
            <a:ext cx="12459098" cy="176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90" rIns="68562" bIns="34290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5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Below </a:t>
            </a:r>
            <a:r>
              <a:rPr lang="en-US" sz="5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2D </a:t>
            </a:r>
            <a:r>
              <a:rPr lang="en-US" sz="5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pot shows the analysis of the customer reviews and first suggested product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D68661E8-80DB-4CA1-A78F-001C24445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8914" y="7474428"/>
            <a:ext cx="10238288" cy="260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90" rIns="68562" bIns="34290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50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Screen shot showing the it automatically retrieves the first suggestion product details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914" y="10769619"/>
            <a:ext cx="11672802" cy="43962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2E96C9-8474-4C6F-96C8-EA96E9997B49}"/>
              </a:ext>
            </a:extLst>
          </p:cNvPr>
          <p:cNvSpPr txBox="1"/>
          <p:nvPr/>
        </p:nvSpPr>
        <p:spPr>
          <a:xfrm>
            <a:off x="28868914" y="15912006"/>
            <a:ext cx="11821886" cy="166354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3526425">
              <a:defRPr/>
            </a:pPr>
            <a:r>
              <a:rPr lang="en-US" sz="7200" b="1" dirty="0">
                <a:solidFill>
                  <a:schemeClr val="bg1"/>
                </a:solidFill>
                <a:latin typeface="Nunito" panose="00000500000000000000" pitchFamily="2" charset="0"/>
              </a:rPr>
              <a:t>Conclusion</a:t>
            </a:r>
          </a:p>
          <a:p>
            <a:pPr algn="ctr" defTabSz="3526425">
              <a:defRPr/>
            </a:pPr>
            <a:endParaRPr lang="en-US" sz="72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129" y="19944058"/>
            <a:ext cx="13536785" cy="100310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2A3548-8310-400F-8822-4FEDDABCA99B}"/>
              </a:ext>
            </a:extLst>
          </p:cNvPr>
          <p:cNvSpPr txBox="1"/>
          <p:nvPr/>
        </p:nvSpPr>
        <p:spPr>
          <a:xfrm>
            <a:off x="16099972" y="15806058"/>
            <a:ext cx="11691256" cy="1499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3526425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  <a:endParaRPr lang="en-US" sz="72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2A3548-8310-400F-8822-4FEDDABCA99B}"/>
              </a:ext>
            </a:extLst>
          </p:cNvPr>
          <p:cNvSpPr txBox="1"/>
          <p:nvPr/>
        </p:nvSpPr>
        <p:spPr>
          <a:xfrm>
            <a:off x="2042164" y="23501772"/>
            <a:ext cx="11951568" cy="14838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 defTabSz="3526425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Nunito" panose="00000500000000000000" pitchFamily="2" charset="0"/>
              </a:rPr>
              <a:t>Procedure</a:t>
            </a:r>
            <a:endParaRPr lang="en-US" sz="72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99971" y="7120120"/>
            <a:ext cx="11691256" cy="726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55" indent="-34285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ea typeface="Open Sans" panose="020B0606030504020204" pitchFamily="34" charset="0"/>
                <a:cs typeface="Open Sans" panose="020B0606030504020204" pitchFamily="34" charset="0"/>
              </a:rPr>
              <a:t>Automatically retrieves the first suggestion product and retrieve the product details and customer reviews</a:t>
            </a:r>
          </a:p>
          <a:p>
            <a:pPr marL="342855" indent="-34285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5300" dirty="0">
                <a:ea typeface="Open Sans" panose="020B0606030504020204" pitchFamily="34" charset="0"/>
                <a:cs typeface="Open Sans" panose="020B0606030504020204" pitchFamily="34" charset="0"/>
              </a:rPr>
              <a:t>Apply sentiment analysis on the customer reviews and plot them in 3d graph such that most of the positive reviews for a product will be in the positive axis </a:t>
            </a:r>
          </a:p>
        </p:txBody>
      </p:sp>
    </p:spTree>
    <p:extLst>
      <p:ext uri="{BB962C8B-B14F-4D97-AF65-F5344CB8AC3E}">
        <p14:creationId xmlns:p14="http://schemas.microsoft.com/office/powerpoint/2010/main" val="11336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291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Nunito</vt:lpstr>
      <vt:lpstr>Open Sans</vt:lpstr>
      <vt:lpstr>Office Theme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Gandrakota,Subrahmanya Sai Bharadwaj</dc:creator>
  <cp:lastModifiedBy>Gandrakota,Subrahmanya Sai Bharadwaj</cp:lastModifiedBy>
  <cp:revision>23</cp:revision>
  <dcterms:created xsi:type="dcterms:W3CDTF">2019-06-29T23:55:52Z</dcterms:created>
  <dcterms:modified xsi:type="dcterms:W3CDTF">2019-07-02T04:37:28Z</dcterms:modified>
</cp:coreProperties>
</file>