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7" r:id="rId2"/>
    <p:sldId id="736" r:id="rId3"/>
    <p:sldId id="992" r:id="rId4"/>
    <p:sldId id="995" r:id="rId5"/>
    <p:sldId id="996" r:id="rId6"/>
    <p:sldId id="993" r:id="rId7"/>
    <p:sldId id="994" r:id="rId8"/>
    <p:sldId id="997" r:id="rId9"/>
    <p:sldId id="1053" r:id="rId10"/>
    <p:sldId id="998" r:id="rId11"/>
    <p:sldId id="1001" r:id="rId12"/>
    <p:sldId id="1002" r:id="rId13"/>
    <p:sldId id="1003" r:id="rId14"/>
    <p:sldId id="1004" r:id="rId15"/>
    <p:sldId id="1006" r:id="rId16"/>
    <p:sldId id="1011" r:id="rId17"/>
    <p:sldId id="1012" r:id="rId18"/>
    <p:sldId id="1007" r:id="rId19"/>
    <p:sldId id="1008" r:id="rId20"/>
    <p:sldId id="1009" r:id="rId21"/>
    <p:sldId id="1115" r:id="rId22"/>
    <p:sldId id="1116" r:id="rId23"/>
    <p:sldId id="1117" r:id="rId24"/>
    <p:sldId id="1108" r:id="rId25"/>
    <p:sldId id="1109" r:id="rId26"/>
    <p:sldId id="1110" r:id="rId27"/>
    <p:sldId id="1111" r:id="rId28"/>
    <p:sldId id="1112" r:id="rId29"/>
    <p:sldId id="1113" r:id="rId30"/>
    <p:sldId id="1114" r:id="rId31"/>
    <p:sldId id="1046" r:id="rId32"/>
    <p:sldId id="1013" r:id="rId33"/>
    <p:sldId id="1014" r:id="rId34"/>
    <p:sldId id="1015" r:id="rId35"/>
    <p:sldId id="1016" r:id="rId36"/>
    <p:sldId id="1017" r:id="rId37"/>
    <p:sldId id="1018" r:id="rId38"/>
    <p:sldId id="1019" r:id="rId39"/>
    <p:sldId id="1020" r:id="rId40"/>
    <p:sldId id="1021" r:id="rId41"/>
    <p:sldId id="1022" r:id="rId42"/>
    <p:sldId id="1023" r:id="rId43"/>
    <p:sldId id="1024" r:id="rId44"/>
    <p:sldId id="1025" r:id="rId45"/>
    <p:sldId id="1026" r:id="rId46"/>
    <p:sldId id="1027" r:id="rId47"/>
    <p:sldId id="1028" r:id="rId48"/>
    <p:sldId id="1029" r:id="rId49"/>
    <p:sldId id="1030" r:id="rId50"/>
    <p:sldId id="1031" r:id="rId51"/>
    <p:sldId id="1032" r:id="rId52"/>
    <p:sldId id="1033" r:id="rId53"/>
    <p:sldId id="1034" r:id="rId54"/>
    <p:sldId id="1035" r:id="rId55"/>
    <p:sldId id="1036" r:id="rId56"/>
    <p:sldId id="1037" r:id="rId57"/>
    <p:sldId id="1038" r:id="rId58"/>
    <p:sldId id="1040" r:id="rId59"/>
    <p:sldId id="1118" r:id="rId60"/>
    <p:sldId id="1041" r:id="rId61"/>
    <p:sldId id="1042" r:id="rId62"/>
    <p:sldId id="1047" r:id="rId63"/>
    <p:sldId id="1045" r:id="rId64"/>
    <p:sldId id="1043" r:id="rId65"/>
    <p:sldId id="1050" r:id="rId66"/>
    <p:sldId id="1051" r:id="rId67"/>
    <p:sldId id="1052" r:id="rId68"/>
    <p:sldId id="1000" r:id="rId69"/>
    <p:sldId id="1005" r:id="rId70"/>
    <p:sldId id="1054" r:id="rId71"/>
    <p:sldId id="1055" r:id="rId72"/>
    <p:sldId id="99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n Jie" initials="L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96391" autoAdjust="0"/>
  </p:normalViewPr>
  <p:slideViewPr>
    <p:cSldViewPr snapToGrid="0">
      <p:cViewPr varScale="1">
        <p:scale>
          <a:sx n="115" d="100"/>
          <a:sy n="115"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小丸子和花轮同学不在一个城市，如果天气是晴天，小丸子大概率会开心，天气是下雨，小丸子就大概率不开心。</a:t>
            </a:r>
            <a:endParaRPr lang="en-US" altLang="zh-CN" dirty="0" smtClean="0"/>
          </a:p>
          <a:p>
            <a:r>
              <a:rPr lang="zh-CN" altLang="en-US" dirty="0" smtClean="0"/>
              <a:t>花轮通过小丸子今天的心情判断天气的情况。</a:t>
            </a:r>
            <a:endParaRPr 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2247"/>
            <a:ext cx="2324100" cy="8763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2022/3/3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a:xfrm>
            <a:off x="669924" y="1123950"/>
            <a:ext cx="10850563" cy="50196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1700"/>
            <a:ext cx="2324100" cy="8763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p:nvPr userDrawn="1"/>
        </p:nvPicPr>
        <p:blipFill>
          <a:blip r:embed="rId8"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microsoft.com/office/2007/relationships/hdphoto" Target="../media/hdphoto1.wdp"/><Relationship Id="rId9"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GIF"/></Relationships>
</file>

<file path=ppt/slides/_rels/slide3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image" Target="../media/image18.GIF"/><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20.jpeg"/><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GIF"/></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17.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1.jpe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1.jpe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4.jpe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4.jpe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4.jpe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4.jpe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4.jpe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extLst>
              <a:ext uri="{28A0092B-C50C-407E-A947-70E740481C1C}">
                <a14:useLocalDpi xmlns:a14="http://schemas.microsoft.com/office/drawing/2010/main" val="0"/>
              </a:ext>
            </a:extLst>
          </a:blip>
          <a:srcRect t="10522" b="-10522"/>
          <a:stretch>
            <a:fillRect/>
          </a:stretch>
        </p:blipFill>
        <p:spPr>
          <a:xfrm>
            <a:off x="0" y="0"/>
            <a:ext cx="12192000" cy="6811264"/>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759460" y="5886053"/>
            <a:ext cx="2419350" cy="370840"/>
          </a:xfrm>
          <a:prstGeom prst="rect">
            <a:avLst/>
          </a:prstGeom>
          <a:noFill/>
        </p:spPr>
        <p:txBody>
          <a:bodyPr wrap="none" rtlCol="0">
            <a:spAutoFit/>
          </a:bodyPr>
          <a:lstStyle/>
          <a:p>
            <a:pPr>
              <a:lnSpc>
                <a:spcPct val="130000"/>
              </a:lnSpc>
            </a:pPr>
            <a:r>
              <a:rPr 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廉洁，</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lianjie@shnu.edu.cn</a:t>
            </a:r>
          </a:p>
        </p:txBody>
      </p:sp>
      <p:sp>
        <p:nvSpPr>
          <p:cNvPr id="14" name="文本框 13"/>
          <p:cNvSpPr txBox="1"/>
          <p:nvPr/>
        </p:nvSpPr>
        <p:spPr>
          <a:xfrm>
            <a:off x="609600" y="5135560"/>
            <a:ext cx="2926080"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sz="3600">
                <a:sym typeface="微软雅黑" panose="020B0503020204020204" pitchFamily="34" charset="-122"/>
              </a:rPr>
              <a:t>自然语言处理</a:t>
            </a:r>
            <a:endParaRPr lang="zh-CN" sz="3600" dirty="0">
              <a:sym typeface="微软雅黑" panose="020B0503020204020204" pitchFamily="34" charset="-122"/>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Methods</a:t>
            </a:r>
          </a:p>
        </p:txBody>
      </p:sp>
      <p:sp>
        <p:nvSpPr>
          <p:cNvPr id="3" name="文本框 2"/>
          <p:cNvSpPr txBox="1"/>
          <p:nvPr/>
        </p:nvSpPr>
        <p:spPr>
          <a:xfrm>
            <a:off x="624840" y="1466850"/>
            <a:ext cx="10942320" cy="5015865"/>
          </a:xfrm>
          <a:prstGeom prst="rect">
            <a:avLst/>
          </a:prstGeom>
          <a:noFill/>
        </p:spPr>
        <p:txBody>
          <a:bodyPr wrap="square" rtlCol="0" anchor="t">
            <a:spAutoFit/>
          </a:bodyPr>
          <a:lstStyle/>
          <a:p>
            <a:pPr indent="0">
              <a:buFont typeface="Arial" panose="020B0604020202020204" pitchFamily="34" charset="0"/>
              <a:buNone/>
            </a:pPr>
            <a:r>
              <a:rPr lang="zh-CN" altLang="en-US" b="1" dirty="0">
                <a:solidFill>
                  <a:srgbClr val="FF0000"/>
                </a:solidFill>
              </a:rPr>
              <a:t>1.</a:t>
            </a:r>
            <a:r>
              <a:rPr lang="zh-CN" altLang="en-US" b="1" dirty="0">
                <a:solidFill>
                  <a:srgbClr val="FF0000"/>
                </a:solidFill>
                <a:latin typeface="Calibri" panose="020F0502020204030204" charset="0"/>
                <a:ea typeface="黑体" panose="02010609060101010101" pitchFamily="49" charset="-122"/>
                <a:cs typeface="Calibri" panose="020F0502020204030204" charset="0"/>
              </a:rPr>
              <a:t> </a:t>
            </a: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基于词典匹配</a:t>
            </a: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rPr>
              <a:t>基于词典匹配，将待分词的中文文本根据一定规则切分和调整，然后跟词典中的词语进行匹配，匹配成功则按照词典的词分词，匹配失败通过调整或者重新选择，如此反复循环即可。</a:t>
            </a: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sym typeface="+mn-ea"/>
              </a:rPr>
              <a:t>优点：速度快、成本低</a:t>
            </a:r>
            <a:endParaRPr lang="zh-CN" altLang="en-US" sz="2000" dirty="0">
              <a:latin typeface="Calibri" panose="020F0502020204030204" charset="0"/>
              <a:ea typeface="黑体" panose="02010609060101010101" pitchFamily="49" charset="-122"/>
              <a:cs typeface="Calibri" panose="020F0502020204030204" charset="0"/>
            </a:endParaRP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sym typeface="+mn-ea"/>
              </a:rPr>
              <a:t>缺点：适应性不强，不同领域效果差异大</a:t>
            </a:r>
            <a:endParaRPr lang="zh-CN" altLang="en-US" sz="2000" dirty="0">
              <a:latin typeface="Calibri" panose="020F0502020204030204" charset="0"/>
              <a:ea typeface="黑体" panose="02010609060101010101" pitchFamily="49" charset="-122"/>
              <a:cs typeface="Calibri" panose="020F0502020204030204" charset="0"/>
            </a:endParaRPr>
          </a:p>
          <a:p>
            <a:pPr indent="0">
              <a:buFont typeface="Arial" panose="020B0604020202020204" pitchFamily="34" charset="0"/>
              <a:buNone/>
            </a:pP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2. 基于统计</a:t>
            </a: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sym typeface="+mn-ea"/>
              </a:rPr>
              <a:t>常用算法HMM、CRF、SVM等，基本思路是对汉字进行标注训练，不仅考虑了词语出现的频率，还考虑上下文，具备较好的学习能力，因此其对歧义词和未登录词</a:t>
            </a:r>
            <a:r>
              <a:rPr lang="en-US" altLang="zh-CN" sz="2000" dirty="0">
                <a:latin typeface="Calibri" panose="020F0502020204030204" charset="0"/>
                <a:ea typeface="黑体" panose="02010609060101010101" pitchFamily="49" charset="-122"/>
                <a:cs typeface="Calibri" panose="020F0502020204030204" charset="0"/>
                <a:sym typeface="+mn-ea"/>
              </a:rPr>
              <a:t>OOV</a:t>
            </a:r>
            <a:r>
              <a:rPr lang="zh-CN" altLang="en-US" sz="2000" dirty="0">
                <a:latin typeface="Calibri" panose="020F0502020204030204" charset="0"/>
                <a:ea typeface="黑体" panose="02010609060101010101" pitchFamily="49" charset="-122"/>
                <a:cs typeface="Calibri" panose="020F0502020204030204" charset="0"/>
                <a:sym typeface="+mn-ea"/>
              </a:rPr>
              <a:t>的识别都具有良好的效果。</a:t>
            </a:r>
            <a:endParaRPr lang="zh-CN" altLang="en-US" sz="2000" dirty="0">
              <a:latin typeface="Calibri" panose="020F0502020204030204" charset="0"/>
              <a:ea typeface="黑体" panose="02010609060101010101" pitchFamily="49" charset="-122"/>
              <a:cs typeface="Calibri" panose="020F0502020204030204" charset="0"/>
            </a:endParaRP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rPr>
              <a:t>优点：适应性较强</a:t>
            </a: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rPr>
              <a:t>缺点：成本较高，速度较慢</a:t>
            </a:r>
          </a:p>
          <a:p>
            <a:pPr indent="0">
              <a:buFont typeface="Arial" panose="020B0604020202020204" pitchFamily="34" charset="0"/>
              <a:buNone/>
            </a:pPr>
            <a:r>
              <a:rPr lang="en-US" altLang="zh-CN" sz="2000" b="1" dirty="0">
                <a:solidFill>
                  <a:srgbClr val="FF0000"/>
                </a:solidFill>
                <a:latin typeface="Calibri" panose="020F0502020204030204" charset="0"/>
                <a:ea typeface="黑体" panose="02010609060101010101" pitchFamily="49" charset="-122"/>
                <a:cs typeface="Calibri" panose="020F0502020204030204" charset="0"/>
              </a:rPr>
              <a:t>3. </a:t>
            </a: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基于深度学习</a:t>
            </a: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sym typeface="+mn-ea"/>
              </a:rPr>
              <a:t>例如双向LSTM+CRF实现分词器</a:t>
            </a:r>
            <a:endParaRPr lang="zh-CN" altLang="en-US" sz="2000" dirty="0">
              <a:latin typeface="Calibri" panose="020F0502020204030204" charset="0"/>
              <a:ea typeface="黑体" panose="02010609060101010101" pitchFamily="49" charset="-122"/>
              <a:cs typeface="Calibri" panose="020F0502020204030204" charset="0"/>
            </a:endParaRP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rPr>
              <a:t>优点：准确率高、适应性强</a:t>
            </a:r>
          </a:p>
          <a:p>
            <a:pPr marL="285750" indent="-285750">
              <a:buFont typeface="Arial" panose="020B0604020202020204" pitchFamily="34" charset="0"/>
              <a:buChar char="•"/>
            </a:pPr>
            <a:r>
              <a:rPr lang="zh-CN" altLang="en-US" sz="2000" dirty="0">
                <a:latin typeface="Calibri" panose="020F0502020204030204" charset="0"/>
                <a:ea typeface="黑体" panose="02010609060101010101" pitchFamily="49" charset="-122"/>
                <a:cs typeface="Calibri" panose="020F0502020204030204" charset="0"/>
              </a:rPr>
              <a:t>缺点：成本高，速度慢</a:t>
            </a:r>
          </a:p>
          <a:p>
            <a:pPr marL="285750" indent="-285750">
              <a:buFont typeface="Arial" panose="020B0604020202020204" pitchFamily="34" charset="0"/>
              <a:buChar char="•"/>
            </a:pPr>
            <a:endParaRPr lang="zh-CN" altLang="en-US" sz="2000" dirty="0">
              <a:latin typeface="Calibri" panose="020F0502020204030204" charset="0"/>
              <a:ea typeface="黑体" panose="02010609060101010101" pitchFamily="49" charset="-122"/>
              <a:cs typeface="Calibri" panose="020F05020202040302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基于词典匹配</a:t>
            </a:r>
          </a:p>
        </p:txBody>
      </p:sp>
      <p:sp>
        <p:nvSpPr>
          <p:cNvPr id="3" name="文本框 2"/>
          <p:cNvSpPr txBox="1"/>
          <p:nvPr/>
        </p:nvSpPr>
        <p:spPr>
          <a:xfrm>
            <a:off x="608330" y="1447800"/>
            <a:ext cx="10721340" cy="532320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a:solidFill>
                  <a:schemeClr val="accent4"/>
                </a:solidFill>
                <a:latin typeface="黑体" panose="02010609060101010101" pitchFamily="49" charset="-122"/>
                <a:ea typeface="黑体" panose="02010609060101010101" pitchFamily="49" charset="-122"/>
              </a:rPr>
              <a:t>完全切分：</a:t>
            </a:r>
          </a:p>
          <a:p>
            <a:r>
              <a:rPr lang="zh-CN" altLang="en-US" sz="2000">
                <a:latin typeface="黑体" panose="02010609060101010101" pitchFamily="49" charset="-122"/>
                <a:ea typeface="黑体" panose="02010609060101010101" pitchFamily="49" charset="-122"/>
              </a:rPr>
              <a:t>找出一个文本中的所有单词，</a:t>
            </a:r>
            <a:r>
              <a:rPr lang="zh-CN" altLang="en-US" sz="2000" b="1">
                <a:solidFill>
                  <a:srgbClr val="FF0000"/>
                </a:solidFill>
                <a:latin typeface="黑体" panose="02010609060101010101" pitchFamily="49" charset="-122"/>
                <a:ea typeface="黑体" panose="02010609060101010101" pitchFamily="49" charset="-122"/>
              </a:rPr>
              <a:t>但这不并是分词方法</a:t>
            </a:r>
            <a:endParaRPr lang="zh-CN" altLang="en-US" sz="200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即：遍历文本中的连续序列，查询该序列是否在词典中。</a:t>
            </a:r>
          </a:p>
          <a:p>
            <a:r>
              <a:rPr lang="zh-CN" altLang="en-US" sz="2000">
                <a:latin typeface="黑体" panose="02010609060101010101" pitchFamily="49" charset="-122"/>
                <a:ea typeface="黑体" panose="02010609060101010101" pitchFamily="49" charset="-122"/>
              </a:rPr>
              <a:t>【我在上海师范大学读研究生】</a:t>
            </a:r>
          </a:p>
          <a:p>
            <a:r>
              <a:rPr lang="zh-CN" altLang="en-US" sz="2000">
                <a:latin typeface="黑体" panose="02010609060101010101" pitchFamily="49" charset="-122"/>
                <a:ea typeface="黑体" panose="02010609060101010101" pitchFamily="49" charset="-122"/>
              </a:rPr>
              <a:t>我，在，我在，上，上海，海，师，范，师范，大，大学，师范大学，上海师范大学，学读，读，研，研究，究，研究生，生</a:t>
            </a:r>
          </a:p>
          <a:p>
            <a:endParaRPr lang="zh-CN" altLang="en-US" sz="2000">
              <a:latin typeface="黑体" panose="02010609060101010101" pitchFamily="49" charset="-122"/>
              <a:ea typeface="黑体" panose="02010609060101010101" pitchFamily="49" charset="-122"/>
            </a:endParaRPr>
          </a:p>
          <a:p>
            <a:pPr marL="285750" indent="-285750" algn="l">
              <a:buClrTx/>
              <a:buSzTx/>
              <a:buFont typeface="Arial" panose="020B0604020202020204" pitchFamily="34" charset="0"/>
              <a:buChar char="•"/>
            </a:pPr>
            <a:r>
              <a:rPr lang="zh-CN" altLang="en-US" sz="2000" b="1">
                <a:solidFill>
                  <a:schemeClr val="accent4"/>
                </a:solidFill>
                <a:latin typeface="黑体" panose="02010609060101010101" pitchFamily="49" charset="-122"/>
                <a:ea typeface="黑体" panose="02010609060101010101" pitchFamily="49" charset="-122"/>
              </a:rPr>
              <a:t>最长匹配算法：</a:t>
            </a:r>
          </a:p>
          <a:p>
            <a:r>
              <a:rPr lang="zh-CN" altLang="en-US" sz="2000">
                <a:latin typeface="黑体" panose="02010609060101010101" pitchFamily="49" charset="-122"/>
                <a:ea typeface="黑体" panose="02010609060101010101" pitchFamily="49" charset="-122"/>
              </a:rPr>
              <a:t>考虑到越长的单词表达的意义越丰富，我们在切分时</a:t>
            </a:r>
            <a:r>
              <a:rPr lang="zh-CN" altLang="en-US" sz="2000" b="1">
                <a:solidFill>
                  <a:srgbClr val="FF0000"/>
                </a:solidFill>
                <a:latin typeface="黑体" panose="02010609060101010101" pitchFamily="49" charset="-122"/>
                <a:ea typeface="黑体" panose="02010609060101010101" pitchFamily="49" charset="-122"/>
              </a:rPr>
              <a:t>定义单词越长优先级越高</a:t>
            </a:r>
            <a:r>
              <a:rPr lang="zh-CN" altLang="en-US" sz="2000">
                <a:latin typeface="黑体" panose="02010609060101010101" pitchFamily="49" charset="-122"/>
                <a:ea typeface="黑体" panose="02010609060101010101" pitchFamily="49" charset="-122"/>
              </a:rPr>
              <a:t>。</a:t>
            </a:r>
          </a:p>
          <a:p>
            <a:r>
              <a:rPr lang="zh-CN" altLang="en-US" sz="2000">
                <a:latin typeface="黑体" panose="02010609060101010101" pitchFamily="49" charset="-122"/>
                <a:ea typeface="黑体" panose="02010609060101010101" pitchFamily="49" charset="-122"/>
              </a:rPr>
              <a:t>即：</a:t>
            </a:r>
            <a:r>
              <a:rPr lang="zh-CN" altLang="en-US" sz="2000" b="1">
                <a:latin typeface="黑体" panose="02010609060101010101" pitchFamily="49" charset="-122"/>
                <a:ea typeface="黑体" panose="02010609060101010101" pitchFamily="49" charset="-122"/>
              </a:rPr>
              <a:t>在某个下标为起点递增查词的过程中，优先输出更长的单词，这种规则被称为最长匹配算法。</a:t>
            </a:r>
          </a:p>
          <a:p>
            <a:pPr marL="285750" indent="-285750">
              <a:buFont typeface="Arial" panose="020B0604020202020204" pitchFamily="34" charset="0"/>
              <a:buChar char="•"/>
            </a:pPr>
            <a:r>
              <a:rPr lang="zh-CN" altLang="en-US" sz="2000" b="1">
                <a:solidFill>
                  <a:schemeClr val="accent4"/>
                </a:solidFill>
                <a:latin typeface="黑体" panose="02010609060101010101" pitchFamily="49" charset="-122"/>
                <a:ea typeface="黑体" panose="02010609060101010101" pitchFamily="49" charset="-122"/>
              </a:rPr>
              <a:t>正向最长匹配：</a:t>
            </a:r>
            <a:r>
              <a:rPr lang="zh-CN" altLang="en-US" sz="2000">
                <a:latin typeface="黑体" panose="02010609060101010101" pitchFamily="49" charset="-122"/>
                <a:ea typeface="黑体" panose="02010609060101010101" pitchFamily="49" charset="-122"/>
                <a:sym typeface="+mn-ea"/>
              </a:rPr>
              <a:t>如果下标的扫描顺序是</a:t>
            </a:r>
            <a:r>
              <a:rPr lang="zh-CN" altLang="en-US" sz="2000" b="1">
                <a:solidFill>
                  <a:srgbClr val="FF0000"/>
                </a:solidFill>
                <a:latin typeface="黑体" panose="02010609060101010101" pitchFamily="49" charset="-122"/>
                <a:ea typeface="黑体" panose="02010609060101010101" pitchFamily="49" charset="-122"/>
                <a:sym typeface="+mn-ea"/>
              </a:rPr>
              <a:t>从前往后</a:t>
            </a:r>
            <a:r>
              <a:rPr lang="zh-CN" altLang="en-US" sz="2000">
                <a:latin typeface="黑体" panose="02010609060101010101" pitchFamily="49" charset="-122"/>
                <a:ea typeface="黑体" panose="02010609060101010101" pitchFamily="49" charset="-122"/>
                <a:sym typeface="+mn-ea"/>
              </a:rPr>
              <a:t>的</a:t>
            </a:r>
            <a:endParaRPr lang="zh-CN" altLang="en-US" sz="2000">
              <a:latin typeface="黑体" panose="02010609060101010101" pitchFamily="49" charset="-122"/>
              <a:ea typeface="黑体" panose="02010609060101010101" pitchFamily="49" charset="-122"/>
            </a:endParaRPr>
          </a:p>
          <a:p>
            <a:pPr indent="0">
              <a:buFont typeface="Arial" panose="020B0604020202020204" pitchFamily="34" charset="0"/>
              <a:buNone/>
            </a:pPr>
            <a:r>
              <a:rPr lang="zh-CN" altLang="en-US" sz="2000">
                <a:latin typeface="黑体" panose="02010609060101010101" pitchFamily="49" charset="-122"/>
                <a:ea typeface="黑体" panose="02010609060101010101" pitchFamily="49" charset="-122"/>
              </a:rPr>
              <a:t>我在，上海师范大学，读，研究生</a:t>
            </a:r>
          </a:p>
          <a:p>
            <a:pPr indent="0">
              <a:buFont typeface="Arial" panose="020B0604020202020204" pitchFamily="34" charset="0"/>
              <a:buNone/>
            </a:pPr>
            <a:r>
              <a:rPr lang="zh-CN" altLang="en-US" sz="2000">
                <a:latin typeface="黑体" panose="02010609060101010101" pitchFamily="49" charset="-122"/>
                <a:ea typeface="黑体" panose="02010609060101010101" pitchFamily="49" charset="-122"/>
              </a:rPr>
              <a:t>【研究生命起源】？？</a:t>
            </a:r>
          </a:p>
          <a:p>
            <a:pPr marL="285750" indent="-285750">
              <a:buFont typeface="Arial" panose="020B0604020202020204" pitchFamily="34" charset="0"/>
              <a:buChar char="•"/>
            </a:pPr>
            <a:r>
              <a:rPr lang="zh-CN" altLang="en-US" sz="2000" b="1">
                <a:solidFill>
                  <a:schemeClr val="accent4"/>
                </a:solidFill>
                <a:latin typeface="黑体" panose="02010609060101010101" pitchFamily="49" charset="-122"/>
                <a:ea typeface="黑体" panose="02010609060101010101" pitchFamily="49" charset="-122"/>
              </a:rPr>
              <a:t>逆向最长匹配：</a:t>
            </a:r>
            <a:r>
              <a:rPr lang="zh-CN" altLang="en-US" sz="2000">
                <a:latin typeface="黑体" panose="02010609060101010101" pitchFamily="49" charset="-122"/>
                <a:ea typeface="黑体" panose="02010609060101010101" pitchFamily="49" charset="-122"/>
                <a:sym typeface="+mn-ea"/>
              </a:rPr>
              <a:t>如果下标的扫描顺序是</a:t>
            </a:r>
            <a:r>
              <a:rPr lang="zh-CN" altLang="en-US" sz="2000" b="1">
                <a:solidFill>
                  <a:srgbClr val="FF0000"/>
                </a:solidFill>
                <a:latin typeface="黑体" panose="02010609060101010101" pitchFamily="49" charset="-122"/>
                <a:ea typeface="黑体" panose="02010609060101010101" pitchFamily="49" charset="-122"/>
                <a:sym typeface="+mn-ea"/>
              </a:rPr>
              <a:t>从后往前</a:t>
            </a:r>
            <a:r>
              <a:rPr lang="zh-CN" altLang="en-US" sz="2000">
                <a:latin typeface="黑体" panose="02010609060101010101" pitchFamily="49" charset="-122"/>
                <a:ea typeface="黑体" panose="02010609060101010101" pitchFamily="49" charset="-122"/>
                <a:sym typeface="+mn-ea"/>
              </a:rPr>
              <a:t>的</a:t>
            </a:r>
          </a:p>
          <a:p>
            <a:pPr marL="285750" indent="-285750">
              <a:buFont typeface="Arial" panose="020B0604020202020204" pitchFamily="34" charset="0"/>
              <a:buChar char="•"/>
            </a:pPr>
            <a:r>
              <a:rPr lang="zh-CN" altLang="en-US" sz="2000">
                <a:latin typeface="黑体" panose="02010609060101010101" pitchFamily="49" charset="-122"/>
                <a:ea typeface="黑体" panose="02010609060101010101" pitchFamily="49" charset="-122"/>
                <a:sym typeface="+mn-ea"/>
              </a:rPr>
              <a:t>研究，生命，起源</a:t>
            </a:r>
          </a:p>
          <a:p>
            <a:pPr indent="0">
              <a:buFont typeface="Arial" panose="020B0604020202020204" pitchFamily="34" charset="0"/>
              <a:buNone/>
            </a:pPr>
            <a:r>
              <a:rPr lang="zh-CN" altLang="en-US" sz="2000">
                <a:latin typeface="黑体" panose="02010609060101010101" pitchFamily="49" charset="-122"/>
                <a:ea typeface="黑体" panose="02010609060101010101" pitchFamily="49" charset="-122"/>
                <a:sym typeface="+mn-ea"/>
              </a:rPr>
              <a:t>【项目的研究】？？</a:t>
            </a:r>
            <a:endParaRPr lang="zh-CN" altLang="en-US" sz="20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000" b="1">
                <a:sym typeface="+mn-ea"/>
              </a:rPr>
              <a:t>基于词典匹配</a:t>
            </a:r>
            <a:r>
              <a:rPr lang="en-US" altLang="zh-CN" sz="3000" b="1"/>
              <a:t/>
            </a:r>
            <a:br>
              <a:rPr lang="en-US" altLang="zh-CN" sz="3000" b="1"/>
            </a:br>
            <a:endParaRPr lang="zh-CN" altLang="en-US"/>
          </a:p>
        </p:txBody>
      </p:sp>
      <p:graphicFrame>
        <p:nvGraphicFramePr>
          <p:cNvPr id="3" name="表格 2"/>
          <p:cNvGraphicFramePr/>
          <p:nvPr>
            <p:custDataLst>
              <p:tags r:id="rId1"/>
            </p:custDataLst>
          </p:nvPr>
        </p:nvGraphicFramePr>
        <p:xfrm>
          <a:off x="1052830" y="1554480"/>
          <a:ext cx="3053715" cy="3288665"/>
        </p:xfrm>
        <a:graphic>
          <a:graphicData uri="http://schemas.openxmlformats.org/drawingml/2006/table">
            <a:tbl>
              <a:tblPr firstRow="1" bandRow="1">
                <a:tableStyleId>{5C22544A-7EE6-4342-B048-85BDC9FD1C3A}</a:tableStyleId>
              </a:tblPr>
              <a:tblGrid>
                <a:gridCol w="3053715">
                  <a:extLst>
                    <a:ext uri="{9D8B030D-6E8A-4147-A177-3AD203B41FA5}">
                      <a16:colId xmlns:a16="http://schemas.microsoft.com/office/drawing/2014/main" val="20000"/>
                    </a:ext>
                  </a:extLst>
                </a:gridCol>
              </a:tblGrid>
              <a:tr h="420370">
                <a:tc>
                  <a:txBody>
                    <a:bodyPr/>
                    <a:lstStyle/>
                    <a:p>
                      <a:pPr>
                        <a:buNone/>
                      </a:pPr>
                      <a:r>
                        <a:rPr lang="zh-CN" altLang="en-US"/>
                        <a:t>原文</a:t>
                      </a:r>
                    </a:p>
                  </a:txBody>
                  <a:tcPr/>
                </a:tc>
                <a:extLst>
                  <a:ext uri="{0D108BD9-81ED-4DB2-BD59-A6C34878D82A}">
                    <a16:rowId xmlns:a16="http://schemas.microsoft.com/office/drawing/2014/main" val="10000"/>
                  </a:ext>
                </a:extLst>
              </a:tr>
              <a:tr h="420370">
                <a:tc>
                  <a:txBody>
                    <a:bodyPr/>
                    <a:lstStyle/>
                    <a:p>
                      <a:pPr>
                        <a:buNone/>
                      </a:pPr>
                      <a:r>
                        <a:rPr lang="zh-CN" altLang="en-US"/>
                        <a:t>项目的研究</a:t>
                      </a:r>
                    </a:p>
                  </a:txBody>
                  <a:tcPr/>
                </a:tc>
                <a:extLst>
                  <a:ext uri="{0D108BD9-81ED-4DB2-BD59-A6C34878D82A}">
                    <a16:rowId xmlns:a16="http://schemas.microsoft.com/office/drawing/2014/main" val="10001"/>
                  </a:ext>
                </a:extLst>
              </a:tr>
              <a:tr h="419735">
                <a:tc>
                  <a:txBody>
                    <a:bodyPr/>
                    <a:lstStyle/>
                    <a:p>
                      <a:pPr>
                        <a:buNone/>
                      </a:pPr>
                      <a:r>
                        <a:rPr lang="zh-CN" altLang="en-US"/>
                        <a:t>商品和服务</a:t>
                      </a:r>
                    </a:p>
                  </a:txBody>
                  <a:tcPr/>
                </a:tc>
                <a:extLst>
                  <a:ext uri="{0D108BD9-81ED-4DB2-BD59-A6C34878D82A}">
                    <a16:rowId xmlns:a16="http://schemas.microsoft.com/office/drawing/2014/main" val="10002"/>
                  </a:ext>
                </a:extLst>
              </a:tr>
              <a:tr h="419735">
                <a:tc>
                  <a:txBody>
                    <a:bodyPr/>
                    <a:lstStyle/>
                    <a:p>
                      <a:pPr>
                        <a:buNone/>
                      </a:pPr>
                      <a:r>
                        <a:rPr lang="zh-CN" altLang="en-US"/>
                        <a:t>研究生命起源</a:t>
                      </a:r>
                    </a:p>
                  </a:txBody>
                  <a:tcPr/>
                </a:tc>
                <a:extLst>
                  <a:ext uri="{0D108BD9-81ED-4DB2-BD59-A6C34878D82A}">
                    <a16:rowId xmlns:a16="http://schemas.microsoft.com/office/drawing/2014/main" val="10003"/>
                  </a:ext>
                </a:extLst>
              </a:tr>
              <a:tr h="421005">
                <a:tc>
                  <a:txBody>
                    <a:bodyPr/>
                    <a:lstStyle/>
                    <a:p>
                      <a:pPr>
                        <a:buNone/>
                      </a:pPr>
                      <a:r>
                        <a:rPr lang="zh-CN" altLang="en-US"/>
                        <a:t>当下雨天地面积水</a:t>
                      </a:r>
                    </a:p>
                  </a:txBody>
                  <a:tcPr/>
                </a:tc>
                <a:extLst>
                  <a:ext uri="{0D108BD9-81ED-4DB2-BD59-A6C34878D82A}">
                    <a16:rowId xmlns:a16="http://schemas.microsoft.com/office/drawing/2014/main" val="10004"/>
                  </a:ext>
                </a:extLst>
              </a:tr>
              <a:tr h="481330">
                <a:tc>
                  <a:txBody>
                    <a:bodyPr/>
                    <a:lstStyle/>
                    <a:p>
                      <a:pPr>
                        <a:buNone/>
                      </a:pPr>
                      <a:r>
                        <a:rPr lang="zh-CN" altLang="en-US"/>
                        <a:t>结婚的和尚未结婚的</a:t>
                      </a:r>
                    </a:p>
                  </a:txBody>
                  <a:tcPr/>
                </a:tc>
                <a:extLst>
                  <a:ext uri="{0D108BD9-81ED-4DB2-BD59-A6C34878D82A}">
                    <a16:rowId xmlns:a16="http://schemas.microsoft.com/office/drawing/2014/main" val="10005"/>
                  </a:ext>
                </a:extLst>
              </a:tr>
              <a:tr h="706120">
                <a:tc>
                  <a:txBody>
                    <a:bodyPr/>
                    <a:lstStyle/>
                    <a:p>
                      <a:pPr>
                        <a:buNone/>
                      </a:pPr>
                      <a:r>
                        <a:rPr lang="zh-CN" altLang="en-US"/>
                        <a:t>欢迎新老师生前来就餐</a:t>
                      </a:r>
                    </a:p>
                  </a:txBody>
                  <a:tcPr/>
                </a:tc>
                <a:extLst>
                  <a:ext uri="{0D108BD9-81ED-4DB2-BD59-A6C34878D82A}">
                    <a16:rowId xmlns:a16="http://schemas.microsoft.com/office/drawing/2014/main" val="10006"/>
                  </a:ext>
                </a:extLst>
              </a:tr>
            </a:tbl>
          </a:graphicData>
        </a:graphic>
      </p:graphicFrame>
      <p:graphicFrame>
        <p:nvGraphicFramePr>
          <p:cNvPr id="4" name="表格 3"/>
          <p:cNvGraphicFramePr/>
          <p:nvPr/>
        </p:nvGraphicFramePr>
        <p:xfrm>
          <a:off x="4168140" y="1554480"/>
          <a:ext cx="3601720" cy="3175000"/>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20000"/>
                    </a:ext>
                  </a:extLst>
                </a:gridCol>
              </a:tblGrid>
              <a:tr h="421640">
                <a:tc>
                  <a:txBody>
                    <a:bodyPr/>
                    <a:lstStyle/>
                    <a:p>
                      <a:pPr>
                        <a:buNone/>
                      </a:pPr>
                      <a:r>
                        <a:rPr lang="zh-CN" altLang="en-US"/>
                        <a:t>正向最长匹配</a:t>
                      </a:r>
                    </a:p>
                  </a:txBody>
                  <a:tcPr/>
                </a:tc>
                <a:extLst>
                  <a:ext uri="{0D108BD9-81ED-4DB2-BD59-A6C34878D82A}">
                    <a16:rowId xmlns:a16="http://schemas.microsoft.com/office/drawing/2014/main" val="10000"/>
                  </a:ext>
                </a:extLst>
              </a:tr>
              <a:tr h="423545">
                <a:tc>
                  <a:txBody>
                    <a:bodyPr/>
                    <a:lstStyle/>
                    <a:p>
                      <a:pPr>
                        <a:buNone/>
                      </a:pPr>
                      <a:r>
                        <a:rPr lang="zh-CN" altLang="en-US"/>
                        <a:t>项目，的，研究</a:t>
                      </a:r>
                    </a:p>
                  </a:txBody>
                  <a:tcPr/>
                </a:tc>
                <a:extLst>
                  <a:ext uri="{0D108BD9-81ED-4DB2-BD59-A6C34878D82A}">
                    <a16:rowId xmlns:a16="http://schemas.microsoft.com/office/drawing/2014/main" val="10001"/>
                  </a:ext>
                </a:extLst>
              </a:tr>
              <a:tr h="421640">
                <a:tc>
                  <a:txBody>
                    <a:bodyPr/>
                    <a:lstStyle/>
                    <a:p>
                      <a:pPr>
                        <a:buNone/>
                      </a:pPr>
                      <a:r>
                        <a:rPr lang="zh-CN" altLang="en-US"/>
                        <a:t>商品，和服，务</a:t>
                      </a:r>
                    </a:p>
                  </a:txBody>
                  <a:tcPr/>
                </a:tc>
                <a:extLst>
                  <a:ext uri="{0D108BD9-81ED-4DB2-BD59-A6C34878D82A}">
                    <a16:rowId xmlns:a16="http://schemas.microsoft.com/office/drawing/2014/main" val="10002"/>
                  </a:ext>
                </a:extLst>
              </a:tr>
              <a:tr h="422910">
                <a:tc>
                  <a:txBody>
                    <a:bodyPr/>
                    <a:lstStyle/>
                    <a:p>
                      <a:pPr>
                        <a:buNone/>
                      </a:pPr>
                      <a:r>
                        <a:rPr lang="zh-CN" altLang="en-US"/>
                        <a:t>研究生，命，起源</a:t>
                      </a:r>
                    </a:p>
                  </a:txBody>
                  <a:tcPr/>
                </a:tc>
                <a:extLst>
                  <a:ext uri="{0D108BD9-81ED-4DB2-BD59-A6C34878D82A}">
                    <a16:rowId xmlns:a16="http://schemas.microsoft.com/office/drawing/2014/main" val="10003"/>
                  </a:ext>
                </a:extLst>
              </a:tr>
              <a:tr h="421640">
                <a:tc>
                  <a:txBody>
                    <a:bodyPr/>
                    <a:lstStyle/>
                    <a:p>
                      <a:pPr>
                        <a:buNone/>
                      </a:pPr>
                      <a:r>
                        <a:rPr lang="zh-CN" altLang="en-US"/>
                        <a:t>当下，雨天，地面，积水</a:t>
                      </a:r>
                    </a:p>
                  </a:txBody>
                  <a:tcPr/>
                </a:tc>
                <a:extLst>
                  <a:ext uri="{0D108BD9-81ED-4DB2-BD59-A6C34878D82A}">
                    <a16:rowId xmlns:a16="http://schemas.microsoft.com/office/drawing/2014/main" val="10004"/>
                  </a:ext>
                </a:extLst>
              </a:tr>
              <a:tr h="423545">
                <a:tc>
                  <a:txBody>
                    <a:bodyPr/>
                    <a:lstStyle/>
                    <a:p>
                      <a:pPr>
                        <a:buNone/>
                      </a:pPr>
                      <a:r>
                        <a:rPr lang="zh-CN" altLang="en-US"/>
                        <a:t>结婚，的，和尚，未，结婚，的</a:t>
                      </a:r>
                    </a:p>
                  </a:txBody>
                  <a:tcPr/>
                </a:tc>
                <a:extLst>
                  <a:ext uri="{0D108BD9-81ED-4DB2-BD59-A6C34878D82A}">
                    <a16:rowId xmlns:a16="http://schemas.microsoft.com/office/drawing/2014/main" val="10005"/>
                  </a:ext>
                </a:extLst>
              </a:tr>
              <a:tr h="640080">
                <a:tc>
                  <a:txBody>
                    <a:bodyPr/>
                    <a:lstStyle/>
                    <a:p>
                      <a:pPr>
                        <a:buNone/>
                      </a:pPr>
                      <a:r>
                        <a:rPr lang="zh-CN" altLang="en-US"/>
                        <a:t>欢迎，新，老师，生前，来，就餐</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p:nvPr/>
        </p:nvGraphicFramePr>
        <p:xfrm>
          <a:off x="7856855" y="1554480"/>
          <a:ext cx="3601720" cy="3198495"/>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20000"/>
                    </a:ext>
                  </a:extLst>
                </a:gridCol>
              </a:tblGrid>
              <a:tr h="434975">
                <a:tc>
                  <a:txBody>
                    <a:bodyPr/>
                    <a:lstStyle/>
                    <a:p>
                      <a:pPr>
                        <a:buNone/>
                      </a:pPr>
                      <a:r>
                        <a:rPr lang="zh-CN" altLang="en-US"/>
                        <a:t>逆向最长匹配</a:t>
                      </a:r>
                    </a:p>
                  </a:txBody>
                  <a:tcPr/>
                </a:tc>
                <a:extLst>
                  <a:ext uri="{0D108BD9-81ED-4DB2-BD59-A6C34878D82A}">
                    <a16:rowId xmlns:a16="http://schemas.microsoft.com/office/drawing/2014/main" val="10000"/>
                  </a:ext>
                </a:extLst>
              </a:tr>
              <a:tr h="403860">
                <a:tc>
                  <a:txBody>
                    <a:bodyPr/>
                    <a:lstStyle/>
                    <a:p>
                      <a:pPr>
                        <a:buNone/>
                      </a:pPr>
                      <a:r>
                        <a:rPr lang="zh-CN" altLang="en-US"/>
                        <a:t>项，目的，研究</a:t>
                      </a:r>
                    </a:p>
                  </a:txBody>
                  <a:tcPr/>
                </a:tc>
                <a:extLst>
                  <a:ext uri="{0D108BD9-81ED-4DB2-BD59-A6C34878D82A}">
                    <a16:rowId xmlns:a16="http://schemas.microsoft.com/office/drawing/2014/main" val="10001"/>
                  </a:ext>
                </a:extLst>
              </a:tr>
              <a:tr h="434975">
                <a:tc>
                  <a:txBody>
                    <a:bodyPr/>
                    <a:lstStyle/>
                    <a:p>
                      <a:pPr>
                        <a:buNone/>
                      </a:pPr>
                      <a:r>
                        <a:rPr lang="zh-CN" altLang="en-US"/>
                        <a:t>商品，和，服务</a:t>
                      </a:r>
                    </a:p>
                  </a:txBody>
                  <a:tcPr/>
                </a:tc>
                <a:extLst>
                  <a:ext uri="{0D108BD9-81ED-4DB2-BD59-A6C34878D82A}">
                    <a16:rowId xmlns:a16="http://schemas.microsoft.com/office/drawing/2014/main" val="10002"/>
                  </a:ext>
                </a:extLst>
              </a:tr>
              <a:tr h="394335">
                <a:tc>
                  <a:txBody>
                    <a:bodyPr/>
                    <a:lstStyle/>
                    <a:p>
                      <a:pPr>
                        <a:buNone/>
                      </a:pPr>
                      <a:r>
                        <a:rPr lang="zh-CN" altLang="en-US"/>
                        <a:t>研究，生命，起源</a:t>
                      </a:r>
                    </a:p>
                  </a:txBody>
                  <a:tcPr/>
                </a:tc>
                <a:extLst>
                  <a:ext uri="{0D108BD9-81ED-4DB2-BD59-A6C34878D82A}">
                    <a16:rowId xmlns:a16="http://schemas.microsoft.com/office/drawing/2014/main" val="10003"/>
                  </a:ext>
                </a:extLst>
              </a:tr>
              <a:tr h="414655">
                <a:tc>
                  <a:txBody>
                    <a:bodyPr/>
                    <a:lstStyle/>
                    <a:p>
                      <a:pPr>
                        <a:buNone/>
                      </a:pPr>
                      <a:r>
                        <a:rPr lang="zh-CN" altLang="en-US"/>
                        <a:t>当，下雨天，地面，积水</a:t>
                      </a:r>
                    </a:p>
                  </a:txBody>
                  <a:tcPr/>
                </a:tc>
                <a:extLst>
                  <a:ext uri="{0D108BD9-81ED-4DB2-BD59-A6C34878D82A}">
                    <a16:rowId xmlns:a16="http://schemas.microsoft.com/office/drawing/2014/main" val="10004"/>
                  </a:ext>
                </a:extLst>
              </a:tr>
              <a:tr h="475615">
                <a:tc>
                  <a:txBody>
                    <a:bodyPr/>
                    <a:lstStyle/>
                    <a:p>
                      <a:pPr>
                        <a:buNone/>
                      </a:pPr>
                      <a:r>
                        <a:rPr lang="zh-CN" altLang="en-US"/>
                        <a:t>结婚，的，和，尚未，结婚，的</a:t>
                      </a:r>
                    </a:p>
                  </a:txBody>
                  <a:tcPr/>
                </a:tc>
                <a:extLst>
                  <a:ext uri="{0D108BD9-81ED-4DB2-BD59-A6C34878D82A}">
                    <a16:rowId xmlns:a16="http://schemas.microsoft.com/office/drawing/2014/main" val="10005"/>
                  </a:ext>
                </a:extLst>
              </a:tr>
              <a:tr h="640080">
                <a:tc>
                  <a:txBody>
                    <a:bodyPr/>
                    <a:lstStyle/>
                    <a:p>
                      <a:pPr>
                        <a:buNone/>
                      </a:pPr>
                      <a:r>
                        <a:rPr lang="zh-CN" altLang="en-US"/>
                        <a:t>欢，迎新，老，师生，前来，就餐</a:t>
                      </a:r>
                    </a:p>
                  </a:txBody>
                  <a:tcPr/>
                </a:tc>
                <a:extLst>
                  <a:ext uri="{0D108BD9-81ED-4DB2-BD59-A6C34878D82A}">
                    <a16:rowId xmlns:a16="http://schemas.microsoft.com/office/drawing/2014/main" val="10006"/>
                  </a:ext>
                </a:extLst>
              </a:tr>
            </a:tbl>
          </a:graphicData>
        </a:graphic>
      </p:graphicFrame>
      <p:sp>
        <p:nvSpPr>
          <p:cNvPr id="8" name="矩形 7"/>
          <p:cNvSpPr/>
          <p:nvPr/>
        </p:nvSpPr>
        <p:spPr>
          <a:xfrm>
            <a:off x="4168775" y="1988820"/>
            <a:ext cx="2253615"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877175" y="2830195"/>
            <a:ext cx="2471420"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76540" y="2411730"/>
            <a:ext cx="2471420"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77175" y="3248660"/>
            <a:ext cx="2722245"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76540" y="3667125"/>
            <a:ext cx="3365500"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68325" y="5019675"/>
            <a:ext cx="10801985" cy="1460500"/>
          </a:xfrm>
          <a:prstGeom prst="rect">
            <a:avLst/>
          </a:prstGeom>
          <a:noFill/>
        </p:spPr>
        <p:txBody>
          <a:bodyPr wrap="square" rtlCol="0">
            <a:spAutoFit/>
          </a:bodyPr>
          <a:lstStyle/>
          <a:p>
            <a:r>
              <a:rPr lang="zh-CN" altLang="en-US" sz="2200" dirty="0">
                <a:latin typeface="黑体" panose="02010609060101010101" pitchFamily="49" charset="-122"/>
                <a:ea typeface="黑体" panose="02010609060101010101" pitchFamily="49" charset="-122"/>
                <a:cs typeface="黑体" panose="02010609060101010101" pitchFamily="49" charset="-122"/>
              </a:rPr>
              <a:t>清华大学孙茂松教授曾统计，在随机挑选的</a:t>
            </a:r>
            <a:r>
              <a:rPr lang="en-US" altLang="zh-CN" sz="2200" dirty="0">
                <a:latin typeface="黑体" panose="02010609060101010101" pitchFamily="49" charset="-122"/>
                <a:ea typeface="黑体" panose="02010609060101010101" pitchFamily="49" charset="-122"/>
                <a:cs typeface="黑体" panose="02010609060101010101" pitchFamily="49" charset="-122"/>
              </a:rPr>
              <a:t>3680</a:t>
            </a:r>
            <a:r>
              <a:rPr lang="zh-CN" altLang="en-US" sz="2200" dirty="0">
                <a:latin typeface="黑体" panose="02010609060101010101" pitchFamily="49" charset="-122"/>
                <a:ea typeface="黑体" panose="02010609060101010101" pitchFamily="49" charset="-122"/>
                <a:cs typeface="黑体" panose="02010609060101010101" pitchFamily="49" charset="-122"/>
              </a:rPr>
              <a:t>个句子中，正向匹配错误而逆向匹配正确的句子占比</a:t>
            </a:r>
            <a:r>
              <a:rPr lang="en-US" altLang="zh-CN" sz="2200" dirty="0">
                <a:latin typeface="黑体" panose="02010609060101010101" pitchFamily="49" charset="-122"/>
                <a:ea typeface="黑体" panose="02010609060101010101" pitchFamily="49" charset="-122"/>
                <a:cs typeface="黑体" panose="02010609060101010101" pitchFamily="49" charset="-122"/>
              </a:rPr>
              <a:t>9.24%</a:t>
            </a:r>
            <a:r>
              <a:rPr lang="zh-CN" altLang="en-US" sz="2200" dirty="0">
                <a:latin typeface="黑体" panose="02010609060101010101" pitchFamily="49" charset="-122"/>
                <a:ea typeface="黑体" panose="02010609060101010101" pitchFamily="49" charset="-122"/>
                <a:cs typeface="黑体" panose="02010609060101010101" pitchFamily="49" charset="-122"/>
              </a:rPr>
              <a:t>，正向匹配正确而逆向匹配错误的情况几乎没有</a:t>
            </a:r>
            <a:r>
              <a:rPr lang="en-US" altLang="zh-CN" sz="2200" baseline="30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200" dirty="0">
                <a:latin typeface="黑体" panose="02010609060101010101" pitchFamily="49" charset="-122"/>
                <a:ea typeface="黑体" panose="02010609060101010101" pitchFamily="49" charset="-122"/>
                <a:cs typeface="黑体" panose="02010609060101010101" pitchFamily="49" charset="-122"/>
              </a:rPr>
              <a:t>。</a:t>
            </a:r>
            <a:endParaRPr lang="en-US" altLang="zh-CN" dirty="0"/>
          </a:p>
          <a:p>
            <a:endParaRPr lang="en-US" altLang="zh-CN" sz="1500" dirty="0"/>
          </a:p>
          <a:p>
            <a:r>
              <a:rPr lang="en-US" altLang="zh-CN" sz="1500" dirty="0"/>
              <a:t>[1] Sun, M., &amp; Tsou, B. K. (1995, December). Ambiguity resolution in Chinese word segmentation. In Proceedings of the 10th Pacific Asia Conference on Language, Information and Computation (pp. 121-126).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000" b="1">
                <a:sym typeface="+mn-ea"/>
              </a:rPr>
              <a:t>基于词典匹配</a:t>
            </a:r>
            <a:br>
              <a:rPr lang="en-US" altLang="zh-CN" sz="3000" b="1">
                <a:sym typeface="+mn-ea"/>
              </a:rPr>
            </a:br>
            <a:endParaRPr lang="zh-CN" altLang="en-US"/>
          </a:p>
        </p:txBody>
      </p:sp>
      <p:sp>
        <p:nvSpPr>
          <p:cNvPr id="3" name="文本框 2"/>
          <p:cNvSpPr txBox="1"/>
          <p:nvPr/>
        </p:nvSpPr>
        <p:spPr>
          <a:xfrm>
            <a:off x="772795" y="1743075"/>
            <a:ext cx="10208260" cy="38150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200" b="1">
                <a:latin typeface="黑体" panose="02010609060101010101" pitchFamily="49" charset="-122"/>
                <a:ea typeface="黑体" panose="02010609060101010101" pitchFamily="49" charset="-122"/>
                <a:cs typeface="黑体" panose="02010609060101010101" pitchFamily="49" charset="-122"/>
                <a:sym typeface="+mn-ea"/>
              </a:rPr>
              <a:t>双向最长匹配算法：</a:t>
            </a:r>
            <a:endParaRPr lang="zh-CN" altLang="en-US" sz="2200" b="1">
              <a:latin typeface="黑体" panose="02010609060101010101" pitchFamily="49" charset="-122"/>
              <a:ea typeface="黑体" panose="02010609060101010101" pitchFamily="49" charset="-122"/>
              <a:cs typeface="黑体" panose="02010609060101010101" pitchFamily="49" charset="-122"/>
            </a:endParaRPr>
          </a:p>
          <a:p>
            <a:r>
              <a:rPr lang="zh-CN" altLang="en-US" sz="2200">
                <a:latin typeface="黑体" panose="02010609060101010101" pitchFamily="49" charset="-122"/>
                <a:ea typeface="黑体" panose="02010609060101010101" pitchFamily="49" charset="-122"/>
                <a:cs typeface="黑体" panose="02010609060101010101" pitchFamily="49" charset="-122"/>
                <a:sym typeface="+mn-ea"/>
              </a:rPr>
              <a:t>融合正向和逆向的匹配算法。</a:t>
            </a:r>
          </a:p>
          <a:p>
            <a:pPr marL="342900" indent="-342900">
              <a:buFont typeface="Arial" panose="020B0604020202020204" pitchFamily="34" charset="0"/>
              <a:buChar char="•"/>
            </a:pPr>
            <a:r>
              <a:rPr lang="zh-CN" altLang="en-US" sz="2200">
                <a:solidFill>
                  <a:srgbClr val="FF0000"/>
                </a:solidFill>
                <a:latin typeface="黑体" panose="02010609060101010101" pitchFamily="49" charset="-122"/>
                <a:ea typeface="黑体" panose="02010609060101010101" pitchFamily="49" charset="-122"/>
                <a:cs typeface="黑体" panose="02010609060101010101" pitchFamily="49" charset="-122"/>
              </a:rPr>
              <a:t>算法：</a:t>
            </a:r>
          </a:p>
          <a:p>
            <a:r>
              <a:rPr lang="zh-CN" altLang="en-US" sz="220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en-US" altLang="zh-CN" sz="2200">
                <a:solidFill>
                  <a:srgbClr val="FF0000"/>
                </a:solidFill>
                <a:latin typeface="黑体" panose="02010609060101010101" pitchFamily="49" charset="-122"/>
                <a:ea typeface="黑体" panose="02010609060101010101" pitchFamily="49" charset="-122"/>
                <a:cs typeface="黑体" panose="02010609060101010101" pitchFamily="49" charset="-122"/>
              </a:rPr>
              <a:t>1</a:t>
            </a:r>
            <a:r>
              <a:rPr lang="zh-CN" altLang="en-US" sz="2200">
                <a:solidFill>
                  <a:srgbClr val="FF0000"/>
                </a:solidFill>
                <a:latin typeface="黑体" panose="02010609060101010101" pitchFamily="49" charset="-122"/>
                <a:ea typeface="黑体" panose="02010609060101010101" pitchFamily="49" charset="-122"/>
                <a:cs typeface="黑体" panose="02010609060101010101" pitchFamily="49" charset="-122"/>
              </a:rPr>
              <a:t>）同时执行正向和逆向最长匹配算法，若两者的词数不同，则返回词数更少的那一个。</a:t>
            </a:r>
          </a:p>
          <a:p>
            <a:r>
              <a:rPr lang="zh-CN" altLang="en-US" sz="220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en-US" altLang="zh-CN" sz="2200">
                <a:solidFill>
                  <a:srgbClr val="FF0000"/>
                </a:solidFill>
                <a:latin typeface="黑体" panose="02010609060101010101" pitchFamily="49" charset="-122"/>
                <a:ea typeface="黑体" panose="02010609060101010101" pitchFamily="49" charset="-122"/>
                <a:cs typeface="黑体" panose="02010609060101010101" pitchFamily="49" charset="-122"/>
              </a:rPr>
              <a:t>2</a:t>
            </a:r>
            <a:r>
              <a:rPr lang="zh-CN" altLang="en-US" sz="2200">
                <a:solidFill>
                  <a:srgbClr val="FF0000"/>
                </a:solidFill>
                <a:latin typeface="黑体" panose="02010609060101010101" pitchFamily="49" charset="-122"/>
                <a:ea typeface="黑体" panose="02010609060101010101" pitchFamily="49" charset="-122"/>
                <a:cs typeface="黑体" panose="02010609060101010101" pitchFamily="49" charset="-122"/>
              </a:rPr>
              <a:t>）否则，返回两者中单字更少的那一个。当单字数也相同时，优先返回逆向最长匹配的结果。</a:t>
            </a:r>
          </a:p>
          <a:p>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算法来源：</a:t>
            </a:r>
          </a:p>
          <a:p>
            <a:pPr marL="342900" indent="-342900">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汉语中单字词的数量要远远小于非单字词，因此算法应尽量减少结果中的单字，保留更多的完整词语。</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000" b="1">
                <a:sym typeface="+mn-ea"/>
              </a:rPr>
              <a:t>基于词典匹配</a:t>
            </a:r>
            <a:r>
              <a:rPr lang="en-US" altLang="zh-CN" sz="3000" b="1"/>
              <a:t/>
            </a:r>
            <a:br>
              <a:rPr lang="en-US" altLang="zh-CN" sz="3000" b="1"/>
            </a:br>
            <a:endParaRPr lang="zh-CN" altLang="en-US"/>
          </a:p>
        </p:txBody>
      </p:sp>
      <p:graphicFrame>
        <p:nvGraphicFramePr>
          <p:cNvPr id="3" name="表格 2"/>
          <p:cNvGraphicFramePr/>
          <p:nvPr>
            <p:custDataLst>
              <p:tags r:id="rId1"/>
            </p:custDataLst>
          </p:nvPr>
        </p:nvGraphicFramePr>
        <p:xfrm>
          <a:off x="276860" y="1632585"/>
          <a:ext cx="7353935" cy="3975735"/>
        </p:xfrm>
        <a:graphic>
          <a:graphicData uri="http://schemas.openxmlformats.org/drawingml/2006/table">
            <a:tbl>
              <a:tblPr firstRow="1" bandRow="1">
                <a:tableStyleId>{5C22544A-7EE6-4342-B048-85BDC9FD1C3A}</a:tableStyleId>
              </a:tblPr>
              <a:tblGrid>
                <a:gridCol w="2342515">
                  <a:extLst>
                    <a:ext uri="{9D8B030D-6E8A-4147-A177-3AD203B41FA5}">
                      <a16:colId xmlns:a16="http://schemas.microsoft.com/office/drawing/2014/main" val="20000"/>
                    </a:ext>
                  </a:extLst>
                </a:gridCol>
                <a:gridCol w="2188845">
                  <a:extLst>
                    <a:ext uri="{9D8B030D-6E8A-4147-A177-3AD203B41FA5}">
                      <a16:colId xmlns:a16="http://schemas.microsoft.com/office/drawing/2014/main" val="20001"/>
                    </a:ext>
                  </a:extLst>
                </a:gridCol>
                <a:gridCol w="2822575">
                  <a:extLst>
                    <a:ext uri="{9D8B030D-6E8A-4147-A177-3AD203B41FA5}">
                      <a16:colId xmlns:a16="http://schemas.microsoft.com/office/drawing/2014/main" val="20002"/>
                    </a:ext>
                  </a:extLst>
                </a:gridCol>
              </a:tblGrid>
              <a:tr h="365760">
                <a:tc>
                  <a:txBody>
                    <a:bodyPr/>
                    <a:lstStyle/>
                    <a:p>
                      <a:pPr>
                        <a:buNone/>
                      </a:pPr>
                      <a:r>
                        <a:rPr lang="zh-CN" altLang="en-US"/>
                        <a:t>原文</a:t>
                      </a:r>
                    </a:p>
                  </a:txBody>
                  <a:tcPr/>
                </a:tc>
                <a:tc>
                  <a:txBody>
                    <a:bodyPr/>
                    <a:lstStyle/>
                    <a:p>
                      <a:pPr>
                        <a:buNone/>
                      </a:pPr>
                      <a:r>
                        <a:rPr lang="zh-CN" altLang="en-US"/>
                        <a:t>正向最长匹配</a:t>
                      </a:r>
                    </a:p>
                  </a:txBody>
                  <a:tcPr/>
                </a:tc>
                <a:tc>
                  <a:txBody>
                    <a:bodyPr/>
                    <a:lstStyle/>
                    <a:p>
                      <a:pPr>
                        <a:buNone/>
                      </a:pPr>
                      <a:r>
                        <a:rPr lang="zh-CN" altLang="en-US"/>
                        <a:t>逆向最长匹配</a:t>
                      </a:r>
                    </a:p>
                  </a:txBody>
                  <a:tcPr/>
                </a:tc>
                <a:extLst>
                  <a:ext uri="{0D108BD9-81ED-4DB2-BD59-A6C34878D82A}">
                    <a16:rowId xmlns:a16="http://schemas.microsoft.com/office/drawing/2014/main" val="10000"/>
                  </a:ext>
                </a:extLst>
              </a:tr>
              <a:tr h="415290">
                <a:tc>
                  <a:txBody>
                    <a:bodyPr/>
                    <a:lstStyle/>
                    <a:p>
                      <a:pPr>
                        <a:buNone/>
                      </a:pPr>
                      <a:r>
                        <a:rPr lang="zh-CN" altLang="en-US"/>
                        <a:t>项目的研究</a:t>
                      </a:r>
                    </a:p>
                  </a:txBody>
                  <a:tcPr/>
                </a:tc>
                <a:tc>
                  <a:txBody>
                    <a:bodyPr/>
                    <a:lstStyle/>
                    <a:p>
                      <a:pPr>
                        <a:buNone/>
                      </a:pPr>
                      <a:r>
                        <a:rPr lang="zh-CN" altLang="en-US" b="1">
                          <a:solidFill>
                            <a:srgbClr val="FF0000"/>
                          </a:solidFill>
                        </a:rPr>
                        <a:t>项目，的，研究</a:t>
                      </a:r>
                    </a:p>
                  </a:txBody>
                  <a:tcPr/>
                </a:tc>
                <a:tc>
                  <a:txBody>
                    <a:bodyPr/>
                    <a:lstStyle/>
                    <a:p>
                      <a:pPr>
                        <a:buNone/>
                      </a:pPr>
                      <a:r>
                        <a:rPr lang="zh-CN" altLang="en-US"/>
                        <a:t>项，目的，研究</a:t>
                      </a:r>
                    </a:p>
                  </a:txBody>
                  <a:tcPr/>
                </a:tc>
                <a:extLst>
                  <a:ext uri="{0D108BD9-81ED-4DB2-BD59-A6C34878D82A}">
                    <a16:rowId xmlns:a16="http://schemas.microsoft.com/office/drawing/2014/main" val="10001"/>
                  </a:ext>
                </a:extLst>
              </a:tr>
              <a:tr h="384810">
                <a:tc>
                  <a:txBody>
                    <a:bodyPr/>
                    <a:lstStyle/>
                    <a:p>
                      <a:pPr>
                        <a:buNone/>
                      </a:pPr>
                      <a:r>
                        <a:rPr lang="zh-CN" altLang="en-US" dirty="0"/>
                        <a:t>商品和服务</a:t>
                      </a:r>
                    </a:p>
                  </a:txBody>
                  <a:tcPr/>
                </a:tc>
                <a:tc>
                  <a:txBody>
                    <a:bodyPr/>
                    <a:lstStyle/>
                    <a:p>
                      <a:pPr>
                        <a:buNone/>
                      </a:pPr>
                      <a:r>
                        <a:rPr lang="zh-CN" altLang="en-US"/>
                        <a:t>商品，和服，务</a:t>
                      </a:r>
                    </a:p>
                  </a:txBody>
                  <a:tcPr/>
                </a:tc>
                <a:tc>
                  <a:txBody>
                    <a:bodyPr/>
                    <a:lstStyle/>
                    <a:p>
                      <a:pPr>
                        <a:buNone/>
                      </a:pPr>
                      <a:r>
                        <a:rPr lang="zh-CN" altLang="en-US" b="1">
                          <a:solidFill>
                            <a:srgbClr val="FF0000"/>
                          </a:solidFill>
                        </a:rPr>
                        <a:t>商品，和，服务</a:t>
                      </a:r>
                    </a:p>
                  </a:txBody>
                  <a:tcPr/>
                </a:tc>
                <a:extLst>
                  <a:ext uri="{0D108BD9-81ED-4DB2-BD59-A6C34878D82A}">
                    <a16:rowId xmlns:a16="http://schemas.microsoft.com/office/drawing/2014/main" val="10002"/>
                  </a:ext>
                </a:extLst>
              </a:tr>
              <a:tr h="436245">
                <a:tc>
                  <a:txBody>
                    <a:bodyPr/>
                    <a:lstStyle/>
                    <a:p>
                      <a:pPr>
                        <a:buNone/>
                      </a:pPr>
                      <a:r>
                        <a:rPr lang="zh-CN" altLang="en-US" dirty="0"/>
                        <a:t>研究生命起源</a:t>
                      </a:r>
                    </a:p>
                  </a:txBody>
                  <a:tcPr/>
                </a:tc>
                <a:tc>
                  <a:txBody>
                    <a:bodyPr/>
                    <a:lstStyle/>
                    <a:p>
                      <a:pPr>
                        <a:buNone/>
                      </a:pPr>
                      <a:r>
                        <a:rPr lang="zh-CN" altLang="en-US"/>
                        <a:t>研究生，命，起源</a:t>
                      </a:r>
                    </a:p>
                  </a:txBody>
                  <a:tcPr/>
                </a:tc>
                <a:tc>
                  <a:txBody>
                    <a:bodyPr/>
                    <a:lstStyle/>
                    <a:p>
                      <a:pPr>
                        <a:buNone/>
                      </a:pPr>
                      <a:r>
                        <a:rPr lang="zh-CN" altLang="en-US" b="1">
                          <a:solidFill>
                            <a:srgbClr val="FF0000"/>
                          </a:solidFill>
                        </a:rPr>
                        <a:t>研究，生命，起源</a:t>
                      </a:r>
                    </a:p>
                  </a:txBody>
                  <a:tcPr/>
                </a:tc>
                <a:extLst>
                  <a:ext uri="{0D108BD9-81ED-4DB2-BD59-A6C34878D82A}">
                    <a16:rowId xmlns:a16="http://schemas.microsoft.com/office/drawing/2014/main" val="10003"/>
                  </a:ext>
                </a:extLst>
              </a:tr>
              <a:tr h="466090">
                <a:tc>
                  <a:txBody>
                    <a:bodyPr/>
                    <a:lstStyle/>
                    <a:p>
                      <a:pPr>
                        <a:buNone/>
                      </a:pPr>
                      <a:r>
                        <a:rPr lang="zh-CN" altLang="en-US"/>
                        <a:t>当下雨天地面积水</a:t>
                      </a:r>
                    </a:p>
                  </a:txBody>
                  <a:tcPr/>
                </a:tc>
                <a:tc>
                  <a:txBody>
                    <a:bodyPr/>
                    <a:lstStyle/>
                    <a:p>
                      <a:pPr>
                        <a:buNone/>
                      </a:pPr>
                      <a:r>
                        <a:rPr lang="zh-CN" altLang="en-US"/>
                        <a:t>当下，雨天，地面，积水</a:t>
                      </a:r>
                    </a:p>
                  </a:txBody>
                  <a:tcPr/>
                </a:tc>
                <a:tc>
                  <a:txBody>
                    <a:bodyPr/>
                    <a:lstStyle/>
                    <a:p>
                      <a:pPr>
                        <a:buNone/>
                      </a:pPr>
                      <a:r>
                        <a:rPr lang="zh-CN" altLang="en-US" b="1">
                          <a:solidFill>
                            <a:srgbClr val="FF0000"/>
                          </a:solidFill>
                        </a:rPr>
                        <a:t>当，下雨天，地面，积水</a:t>
                      </a:r>
                    </a:p>
                  </a:txBody>
                  <a:tcPr/>
                </a:tc>
                <a:extLst>
                  <a:ext uri="{0D108BD9-81ED-4DB2-BD59-A6C34878D82A}">
                    <a16:rowId xmlns:a16="http://schemas.microsoft.com/office/drawing/2014/main" val="10004"/>
                  </a:ext>
                </a:extLst>
              </a:tr>
              <a:tr h="342900">
                <a:tc>
                  <a:txBody>
                    <a:bodyPr/>
                    <a:lstStyle/>
                    <a:p>
                      <a:pPr>
                        <a:buNone/>
                      </a:pPr>
                      <a:r>
                        <a:rPr lang="zh-CN" altLang="en-US"/>
                        <a:t>结婚的和尚未结婚的</a:t>
                      </a:r>
                    </a:p>
                  </a:txBody>
                  <a:tcPr/>
                </a:tc>
                <a:tc>
                  <a:txBody>
                    <a:bodyPr/>
                    <a:lstStyle/>
                    <a:p>
                      <a:pPr>
                        <a:buNone/>
                      </a:pPr>
                      <a:r>
                        <a:rPr lang="zh-CN" altLang="en-US"/>
                        <a:t>结婚，的，和尚，未，结婚，的</a:t>
                      </a:r>
                    </a:p>
                  </a:txBody>
                  <a:tcPr/>
                </a:tc>
                <a:tc>
                  <a:txBody>
                    <a:bodyPr/>
                    <a:lstStyle/>
                    <a:p>
                      <a:pPr>
                        <a:buNone/>
                      </a:pPr>
                      <a:r>
                        <a:rPr lang="zh-CN" altLang="en-US" b="1">
                          <a:solidFill>
                            <a:srgbClr val="FF0000"/>
                          </a:solidFill>
                        </a:rPr>
                        <a:t>结婚，的，和，尚未，结婚，的</a:t>
                      </a:r>
                    </a:p>
                  </a:txBody>
                  <a:tcPr/>
                </a:tc>
                <a:extLst>
                  <a:ext uri="{0D108BD9-81ED-4DB2-BD59-A6C34878D82A}">
                    <a16:rowId xmlns:a16="http://schemas.microsoft.com/office/drawing/2014/main" val="10005"/>
                  </a:ext>
                </a:extLst>
              </a:tr>
              <a:tr h="1093470">
                <a:tc>
                  <a:txBody>
                    <a:bodyPr/>
                    <a:lstStyle/>
                    <a:p>
                      <a:pPr>
                        <a:buNone/>
                      </a:pPr>
                      <a:r>
                        <a:rPr lang="zh-CN" altLang="en-US"/>
                        <a:t>欢迎新老师生前来就餐</a:t>
                      </a:r>
                    </a:p>
                  </a:txBody>
                  <a:tcPr/>
                </a:tc>
                <a:tc>
                  <a:txBody>
                    <a:bodyPr/>
                    <a:lstStyle/>
                    <a:p>
                      <a:pPr>
                        <a:buNone/>
                      </a:pPr>
                      <a:r>
                        <a:rPr lang="zh-CN" altLang="en-US"/>
                        <a:t>欢迎，新，老师，生前，来，就餐</a:t>
                      </a:r>
                    </a:p>
                  </a:txBody>
                  <a:tcPr/>
                </a:tc>
                <a:tc>
                  <a:txBody>
                    <a:bodyPr/>
                    <a:lstStyle/>
                    <a:p>
                      <a:pPr>
                        <a:buNone/>
                      </a:pPr>
                      <a:r>
                        <a:rPr lang="zh-CN" altLang="en-US" dirty="0"/>
                        <a:t>欢，迎新，老，师生，前来，就餐</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p:nvPr/>
        </p:nvGraphicFramePr>
        <p:xfrm>
          <a:off x="7853680" y="1632585"/>
          <a:ext cx="3601720" cy="3879215"/>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20000"/>
                    </a:ext>
                  </a:extLst>
                </a:gridCol>
              </a:tblGrid>
              <a:tr h="368300">
                <a:tc>
                  <a:txBody>
                    <a:bodyPr/>
                    <a:lstStyle/>
                    <a:p>
                      <a:pPr>
                        <a:buNone/>
                      </a:pPr>
                      <a:r>
                        <a:rPr lang="zh-CN" altLang="en-US"/>
                        <a:t>双向最长匹配</a:t>
                      </a:r>
                    </a:p>
                  </a:txBody>
                  <a:tcPr/>
                </a:tc>
                <a:extLst>
                  <a:ext uri="{0D108BD9-81ED-4DB2-BD59-A6C34878D82A}">
                    <a16:rowId xmlns:a16="http://schemas.microsoft.com/office/drawing/2014/main" val="10000"/>
                  </a:ext>
                </a:extLst>
              </a:tr>
              <a:tr h="410210">
                <a:tc>
                  <a:txBody>
                    <a:bodyPr/>
                    <a:lstStyle/>
                    <a:p>
                      <a:pPr>
                        <a:buNone/>
                      </a:pPr>
                      <a:r>
                        <a:rPr lang="zh-CN" altLang="en-US"/>
                        <a:t>项，目的，研究</a:t>
                      </a:r>
                    </a:p>
                  </a:txBody>
                  <a:tcPr/>
                </a:tc>
                <a:extLst>
                  <a:ext uri="{0D108BD9-81ED-4DB2-BD59-A6C34878D82A}">
                    <a16:rowId xmlns:a16="http://schemas.microsoft.com/office/drawing/2014/main" val="10001"/>
                  </a:ext>
                </a:extLst>
              </a:tr>
              <a:tr h="404495">
                <a:tc>
                  <a:txBody>
                    <a:bodyPr/>
                    <a:lstStyle/>
                    <a:p>
                      <a:pPr>
                        <a:buNone/>
                      </a:pPr>
                      <a:r>
                        <a:rPr lang="zh-CN" altLang="en-US" sz="1800">
                          <a:sym typeface="+mn-ea"/>
                        </a:rPr>
                        <a:t>商品，和，服务</a:t>
                      </a:r>
                      <a:endParaRPr lang="zh-CN" altLang="en-US"/>
                    </a:p>
                  </a:txBody>
                  <a:tcPr/>
                </a:tc>
                <a:extLst>
                  <a:ext uri="{0D108BD9-81ED-4DB2-BD59-A6C34878D82A}">
                    <a16:rowId xmlns:a16="http://schemas.microsoft.com/office/drawing/2014/main" val="10002"/>
                  </a:ext>
                </a:extLst>
              </a:tr>
              <a:tr h="420370">
                <a:tc>
                  <a:txBody>
                    <a:bodyPr/>
                    <a:lstStyle/>
                    <a:p>
                      <a:pPr>
                        <a:buNone/>
                      </a:pPr>
                      <a:r>
                        <a:rPr lang="zh-CN" altLang="en-US" sz="1800">
                          <a:sym typeface="+mn-ea"/>
                        </a:rPr>
                        <a:t>研究，生命，起源</a:t>
                      </a:r>
                      <a:endParaRPr lang="zh-CN" altLang="en-US"/>
                    </a:p>
                  </a:txBody>
                  <a:tcPr/>
                </a:tc>
                <a:extLst>
                  <a:ext uri="{0D108BD9-81ED-4DB2-BD59-A6C34878D82A}">
                    <a16:rowId xmlns:a16="http://schemas.microsoft.com/office/drawing/2014/main" val="10003"/>
                  </a:ext>
                </a:extLst>
              </a:tr>
              <a:tr h="636270">
                <a:tc>
                  <a:txBody>
                    <a:bodyPr/>
                    <a:lstStyle/>
                    <a:p>
                      <a:pPr>
                        <a:buNone/>
                      </a:pPr>
                      <a:r>
                        <a:rPr lang="zh-CN" altLang="en-US" sz="1800">
                          <a:sym typeface="+mn-ea"/>
                        </a:rPr>
                        <a:t>当下，雨天，地面，积水</a:t>
                      </a:r>
                      <a:endParaRPr lang="zh-CN" altLang="en-US"/>
                    </a:p>
                  </a:txBody>
                  <a:tcPr/>
                </a:tc>
                <a:extLst>
                  <a:ext uri="{0D108BD9-81ED-4DB2-BD59-A6C34878D82A}">
                    <a16:rowId xmlns:a16="http://schemas.microsoft.com/office/drawing/2014/main" val="10004"/>
                  </a:ext>
                </a:extLst>
              </a:tr>
              <a:tr h="725170">
                <a:tc>
                  <a:txBody>
                    <a:bodyPr/>
                    <a:lstStyle/>
                    <a:p>
                      <a:pPr>
                        <a:buNone/>
                      </a:pPr>
                      <a:r>
                        <a:rPr lang="zh-CN" altLang="en-US" sz="1800">
                          <a:sym typeface="+mn-ea"/>
                        </a:rPr>
                        <a:t>结婚，的，和，尚未，结婚，的</a:t>
                      </a:r>
                      <a:endParaRPr lang="zh-CN" altLang="en-US"/>
                    </a:p>
                  </a:txBody>
                  <a:tcPr/>
                </a:tc>
                <a:extLst>
                  <a:ext uri="{0D108BD9-81ED-4DB2-BD59-A6C34878D82A}">
                    <a16:rowId xmlns:a16="http://schemas.microsoft.com/office/drawing/2014/main" val="10005"/>
                  </a:ext>
                </a:extLst>
              </a:tr>
              <a:tr h="715645">
                <a:tc>
                  <a:txBody>
                    <a:bodyPr/>
                    <a:lstStyle/>
                    <a:p>
                      <a:pPr>
                        <a:buNone/>
                      </a:pPr>
                      <a:r>
                        <a:rPr lang="zh-CN" altLang="en-US" sz="1800">
                          <a:sym typeface="+mn-ea"/>
                        </a:rPr>
                        <a:t>欢，迎新，老，师生，前来，就餐</a:t>
                      </a:r>
                      <a:endParaRPr lang="zh-CN" altLang="en-US" sz="1800"/>
                    </a:p>
                    <a:p>
                      <a:pPr>
                        <a:buNone/>
                      </a:pPr>
                      <a:endParaRPr lang="zh-CN" altLang="en-US"/>
                    </a:p>
                  </a:txBody>
                  <a:tcPr/>
                </a:tc>
                <a:extLst>
                  <a:ext uri="{0D108BD9-81ED-4DB2-BD59-A6C34878D82A}">
                    <a16:rowId xmlns:a16="http://schemas.microsoft.com/office/drawing/2014/main" val="10006"/>
                  </a:ext>
                </a:extLst>
              </a:tr>
            </a:tbl>
          </a:graphicData>
        </a:graphic>
      </p:graphicFrame>
      <p:sp>
        <p:nvSpPr>
          <p:cNvPr id="14" name="矩形 13"/>
          <p:cNvSpPr/>
          <p:nvPr/>
        </p:nvSpPr>
        <p:spPr>
          <a:xfrm>
            <a:off x="7853680" y="2447925"/>
            <a:ext cx="2253615"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53680" y="2805430"/>
            <a:ext cx="2253615" cy="3575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853680" y="3892550"/>
            <a:ext cx="3407410" cy="4597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P spid="15" grpId="0" bldLvl="0" animBg="1"/>
      <p:bldP spid="15" grpId="1" animBg="1"/>
      <p:bldP spid="16" grpId="0" bldLvl="0"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sym typeface="+mn-ea"/>
              </a:rPr>
              <a:t>基于词典匹配</a:t>
            </a:r>
            <a:br>
              <a:rPr lang="en-US" altLang="zh-CN" sz="3000" b="1">
                <a:sym typeface="+mn-ea"/>
              </a:rPr>
            </a:br>
            <a:endParaRPr lang="en-US" altLang="zh-CN" sz="3000" b="1"/>
          </a:p>
        </p:txBody>
      </p:sp>
      <p:sp>
        <p:nvSpPr>
          <p:cNvPr id="3" name="文本框 2"/>
          <p:cNvSpPr txBox="1"/>
          <p:nvPr/>
        </p:nvSpPr>
        <p:spPr>
          <a:xfrm>
            <a:off x="608965" y="1859915"/>
            <a:ext cx="11105515" cy="341503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b="1">
                <a:latin typeface="黑体" panose="02010609060101010101" pitchFamily="49" charset="-122"/>
                <a:ea typeface="黑体" panose="02010609060101010101" pitchFamily="49" charset="-122"/>
                <a:cs typeface="黑体" panose="02010609060101010101" pitchFamily="49" charset="-122"/>
              </a:rPr>
              <a:t>全切分路径选择，将所有可能的切分结果全部列出来，从中选择最佳的切分路径</a:t>
            </a:r>
            <a:endParaRPr lang="zh-CN" altLang="en-US">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endParaRPr lang="zh-CN" altLang="en-US">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rPr>
              <a:t>n最短路径方法：</a:t>
            </a:r>
          </a:p>
          <a:p>
            <a:pPr marL="285750" indent="-285750">
              <a:lnSpc>
                <a:spcPct val="150000"/>
              </a:lnSpc>
              <a:buFont typeface="Arial" panose="020B0604020202020204" pitchFamily="34" charset="0"/>
              <a:buChar char="•"/>
            </a:pPr>
            <a:r>
              <a:rPr lang="zh-CN" altLang="en-US">
                <a:latin typeface="黑体" panose="02010609060101010101" pitchFamily="49" charset="-122"/>
                <a:ea typeface="黑体" panose="02010609060101010101" pitchFamily="49" charset="-122"/>
                <a:cs typeface="黑体" panose="02010609060101010101" pitchFamily="49" charset="-122"/>
              </a:rPr>
              <a:t>将所有的切分结果组成</a:t>
            </a:r>
            <a:r>
              <a:rPr lang="zh-CN" altLang="en-US" b="1">
                <a:latin typeface="黑体" panose="02010609060101010101" pitchFamily="49" charset="-122"/>
                <a:ea typeface="黑体" panose="02010609060101010101" pitchFamily="49" charset="-122"/>
                <a:cs typeface="黑体" panose="02010609060101010101" pitchFamily="49" charset="-122"/>
              </a:rPr>
              <a:t>有向无环图</a:t>
            </a:r>
            <a:r>
              <a:rPr lang="zh-CN" altLang="en-US">
                <a:latin typeface="黑体" panose="02010609060101010101" pitchFamily="49" charset="-122"/>
                <a:ea typeface="黑体" panose="02010609060101010101" pitchFamily="49" charset="-122"/>
                <a:cs typeface="黑体" panose="02010609060101010101" pitchFamily="49" charset="-122"/>
              </a:rPr>
              <a:t>，切词结果作为节点，词和词之间的边赋予权重，找到权重和最小的路径即为最终结果。比如可以通过词频作为权重，找到一条总词频最大的路径即可认为是最佳路径。</a:t>
            </a:r>
          </a:p>
          <a:p>
            <a:pPr marL="285750" indent="-285750" algn="l">
              <a:lnSpc>
                <a:spcPct val="150000"/>
              </a:lnSpc>
              <a:buClrTx/>
              <a:buSzTx/>
              <a:buFont typeface="Arial" panose="020B0604020202020204" pitchFamily="34" charset="0"/>
              <a:buChar char="•"/>
            </a:pPr>
            <a:r>
              <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rPr>
              <a:t>n元语法模型（n-gram）：</a:t>
            </a:r>
          </a:p>
          <a:p>
            <a:pPr marL="285750" indent="-285750">
              <a:lnSpc>
                <a:spcPct val="150000"/>
              </a:lnSpc>
              <a:buFont typeface="Arial" panose="020B0604020202020204" pitchFamily="34" charset="0"/>
              <a:buChar char="•"/>
            </a:pPr>
            <a:r>
              <a:rPr lang="zh-CN" altLang="en-US">
                <a:latin typeface="黑体" panose="02010609060101010101" pitchFamily="49" charset="-122"/>
                <a:ea typeface="黑体" panose="02010609060101010101" pitchFamily="49" charset="-122"/>
                <a:cs typeface="黑体" panose="02010609060101010101" pitchFamily="49" charset="-122"/>
              </a:rPr>
              <a:t>同样采用n最短路径，只不过路径构成时会考虑词的上下文关系。一元表示考虑词的前后一个词，二元则表示考虑词的前后两个词。然后根据语料库的统计结果，找到概率最大的路径。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3595" y="1381125"/>
            <a:ext cx="10631805" cy="2030095"/>
          </a:xfrm>
          <a:prstGeom prst="rect">
            <a:avLst/>
          </a:prstGeom>
          <a:noFill/>
        </p:spPr>
        <p:txBody>
          <a:bodyPr wrap="square" rtlCol="0" anchor="t">
            <a:spAutoFit/>
          </a:bodyPr>
          <a:lstStyle/>
          <a:p>
            <a:pPr marL="285750" indent="-285750" algn="l">
              <a:lnSpc>
                <a:spcPct val="150000"/>
              </a:lnSpc>
              <a:buFont typeface="Arial" panose="020B0604020202020204" pitchFamily="34" charset="0"/>
              <a:buChar char="•"/>
            </a:pPr>
            <a:r>
              <a:rPr lang="en-US" altLang="zh-CN" b="1" dirty="0" err="1">
                <a:sym typeface="+mn-ea"/>
              </a:rPr>
              <a:t>对于任意一个语句，首先按语句中词组的出现顺序</a:t>
            </a:r>
            <a:r>
              <a:rPr lang="en-US" altLang="zh-CN" b="1" dirty="0" err="1">
                <a:solidFill>
                  <a:srgbClr val="FF0000"/>
                </a:solidFill>
                <a:sym typeface="+mn-ea"/>
              </a:rPr>
              <a:t>列出所有在语料库中出现过的词组</a:t>
            </a:r>
            <a:r>
              <a:rPr lang="en-US" altLang="zh-CN" b="1" dirty="0">
                <a:sym typeface="+mn-ea"/>
              </a:rPr>
              <a:t>；</a:t>
            </a:r>
          </a:p>
          <a:p>
            <a:pPr marL="285750" indent="-285750" algn="l">
              <a:lnSpc>
                <a:spcPct val="150000"/>
              </a:lnSpc>
              <a:buFont typeface="Arial" panose="020B0604020202020204" pitchFamily="34" charset="0"/>
              <a:buChar char="•"/>
            </a:pPr>
            <a:r>
              <a:rPr lang="en-US" altLang="zh-CN" b="1" dirty="0" err="1">
                <a:sym typeface="+mn-ea"/>
              </a:rPr>
              <a:t>将上述词组集中的</a:t>
            </a:r>
            <a:r>
              <a:rPr lang="en-US" altLang="zh-CN" b="1" dirty="0" err="1">
                <a:solidFill>
                  <a:srgbClr val="FF0000"/>
                </a:solidFill>
                <a:sym typeface="+mn-ea"/>
              </a:rPr>
              <a:t>每一个词作为一个顶点，加上开始与结束顶点，按构成语句的顺序组织成有向图</a:t>
            </a:r>
            <a:r>
              <a:rPr lang="en-US" altLang="zh-CN" b="1" dirty="0">
                <a:sym typeface="+mn-ea"/>
              </a:rPr>
              <a:t>；</a:t>
            </a:r>
          </a:p>
          <a:p>
            <a:pPr marL="285750" indent="-285750" algn="l">
              <a:lnSpc>
                <a:spcPct val="150000"/>
              </a:lnSpc>
              <a:buFont typeface="Arial" panose="020B0604020202020204" pitchFamily="34" charset="0"/>
              <a:buChar char="•"/>
            </a:pPr>
            <a:r>
              <a:rPr lang="en-US" altLang="zh-CN" b="1" dirty="0" err="1">
                <a:sym typeface="+mn-ea"/>
              </a:rPr>
              <a:t>再为有向图中每两个直接相连的</a:t>
            </a:r>
            <a:r>
              <a:rPr lang="en-US" altLang="zh-CN" b="1" dirty="0" err="1">
                <a:solidFill>
                  <a:srgbClr val="FF0000"/>
                </a:solidFill>
                <a:sym typeface="+mn-ea"/>
              </a:rPr>
              <a:t>顶点间的路径赋上权值</a:t>
            </a:r>
            <a:r>
              <a:rPr lang="en-US" altLang="zh-CN" b="1" dirty="0" err="1">
                <a:sym typeface="+mn-ea"/>
              </a:rPr>
              <a:t>，如</a:t>
            </a:r>
            <a:r>
              <a:rPr lang="en-US" altLang="zh-CN" b="1" dirty="0">
                <a:sym typeface="+mn-ea"/>
              </a:rPr>
              <a:t> </a:t>
            </a:r>
            <a:r>
              <a:rPr lang="en-US" altLang="zh-CN" b="1" dirty="0" err="1">
                <a:sym typeface="+mn-ea"/>
              </a:rPr>
              <a:t>A→B，则</a:t>
            </a:r>
            <a:r>
              <a:rPr lang="en-US" altLang="zh-CN" b="1" dirty="0">
                <a:sym typeface="+mn-ea"/>
              </a:rPr>
              <a:t> AB </a:t>
            </a:r>
            <a:r>
              <a:rPr lang="en-US" altLang="zh-CN" b="1" dirty="0" err="1">
                <a:sym typeface="+mn-ea"/>
              </a:rPr>
              <a:t>间的</a:t>
            </a:r>
            <a:r>
              <a:rPr lang="zh-CN" altLang="en-US" b="1" dirty="0">
                <a:sym typeface="+mn-ea"/>
              </a:rPr>
              <a:t>距离为二元语法的概率</a:t>
            </a:r>
            <a:r>
              <a:rPr lang="en-US" altLang="zh-CN" b="1" dirty="0">
                <a:sym typeface="+mn-ea"/>
              </a:rPr>
              <a:t>；</a:t>
            </a:r>
          </a:p>
          <a:p>
            <a:pPr marL="285750" indent="-285750" algn="l">
              <a:lnSpc>
                <a:spcPct val="150000"/>
              </a:lnSpc>
              <a:buFont typeface="Arial" panose="020B0604020202020204" pitchFamily="34" charset="0"/>
              <a:buChar char="•"/>
            </a:pPr>
            <a:r>
              <a:rPr lang="en-US" altLang="zh-CN" b="1" dirty="0" err="1">
                <a:sym typeface="+mn-ea"/>
              </a:rPr>
              <a:t>此时原问题就转化成了最短路径问题，通过动态规划解出最优解即可</a:t>
            </a:r>
            <a:r>
              <a:rPr lang="en-US" altLang="zh-CN" b="1" dirty="0">
                <a:sym typeface="+mn-ea"/>
              </a:rPr>
              <a:t>。</a:t>
            </a:r>
          </a:p>
          <a:p>
            <a:pPr marL="285750" indent="-285750">
              <a:buFont typeface="Arial" panose="020B0604020202020204" pitchFamily="34" charset="0"/>
              <a:buChar char="•"/>
            </a:pPr>
            <a:endParaRPr lang="en-US" altLang="zh-CN" b="1" dirty="0">
              <a:sym typeface="+mn-ea"/>
            </a:endParaRPr>
          </a:p>
        </p:txBody>
      </p:sp>
      <p:sp>
        <p:nvSpPr>
          <p:cNvPr id="6" name="椭圆 5"/>
          <p:cNvSpPr/>
          <p:nvPr/>
        </p:nvSpPr>
        <p:spPr>
          <a:xfrm>
            <a:off x="1275715" y="3905885"/>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BOS</a:t>
            </a:r>
          </a:p>
        </p:txBody>
      </p:sp>
      <p:sp>
        <p:nvSpPr>
          <p:cNvPr id="17" name="椭圆 16"/>
          <p:cNvSpPr/>
          <p:nvPr/>
        </p:nvSpPr>
        <p:spPr>
          <a:xfrm>
            <a:off x="2893060" y="474726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商品</a:t>
            </a:r>
          </a:p>
        </p:txBody>
      </p:sp>
      <p:sp>
        <p:nvSpPr>
          <p:cNvPr id="19" name="椭圆 18"/>
          <p:cNvSpPr/>
          <p:nvPr/>
        </p:nvSpPr>
        <p:spPr>
          <a:xfrm>
            <a:off x="4784090" y="374523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和</a:t>
            </a:r>
          </a:p>
        </p:txBody>
      </p:sp>
      <p:sp>
        <p:nvSpPr>
          <p:cNvPr id="22" name="椭圆 21"/>
          <p:cNvSpPr/>
          <p:nvPr/>
        </p:nvSpPr>
        <p:spPr>
          <a:xfrm>
            <a:off x="6983730" y="374523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服务</a:t>
            </a:r>
          </a:p>
        </p:txBody>
      </p:sp>
      <p:sp>
        <p:nvSpPr>
          <p:cNvPr id="23" name="椭圆 22"/>
          <p:cNvSpPr/>
          <p:nvPr/>
        </p:nvSpPr>
        <p:spPr>
          <a:xfrm>
            <a:off x="8969375" y="374523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EOS</a:t>
            </a:r>
          </a:p>
        </p:txBody>
      </p:sp>
      <p:sp>
        <p:nvSpPr>
          <p:cNvPr id="24" name="椭圆 23"/>
          <p:cNvSpPr/>
          <p:nvPr/>
        </p:nvSpPr>
        <p:spPr>
          <a:xfrm>
            <a:off x="4849495" y="5200015"/>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和服</a:t>
            </a:r>
          </a:p>
        </p:txBody>
      </p:sp>
      <p:sp>
        <p:nvSpPr>
          <p:cNvPr id="25" name="椭圆 24"/>
          <p:cNvSpPr/>
          <p:nvPr/>
        </p:nvSpPr>
        <p:spPr>
          <a:xfrm>
            <a:off x="6983730" y="5200015"/>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务</a:t>
            </a:r>
          </a:p>
        </p:txBody>
      </p:sp>
      <p:cxnSp>
        <p:nvCxnSpPr>
          <p:cNvPr id="26" name="直接箭头连接符 25"/>
          <p:cNvCxnSpPr>
            <a:stCxn id="6" idx="6"/>
            <a:endCxn id="17" idx="1"/>
          </p:cNvCxnSpPr>
          <p:nvPr/>
        </p:nvCxnSpPr>
        <p:spPr>
          <a:xfrm>
            <a:off x="1990090" y="4263390"/>
            <a:ext cx="1007745" cy="588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6"/>
            <a:endCxn id="19" idx="2"/>
          </p:cNvCxnSpPr>
          <p:nvPr/>
        </p:nvCxnSpPr>
        <p:spPr>
          <a:xfrm flipV="1">
            <a:off x="3607435" y="4102735"/>
            <a:ext cx="1176655" cy="10020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24" idx="2"/>
          </p:cNvCxnSpPr>
          <p:nvPr/>
        </p:nvCxnSpPr>
        <p:spPr>
          <a:xfrm>
            <a:off x="3607435" y="5104765"/>
            <a:ext cx="1242060" cy="45275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6"/>
            <a:endCxn id="22" idx="2"/>
          </p:cNvCxnSpPr>
          <p:nvPr/>
        </p:nvCxnSpPr>
        <p:spPr>
          <a:xfrm>
            <a:off x="5498465" y="4102735"/>
            <a:ext cx="148526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6"/>
            <a:endCxn id="25" idx="2"/>
          </p:cNvCxnSpPr>
          <p:nvPr/>
        </p:nvCxnSpPr>
        <p:spPr>
          <a:xfrm>
            <a:off x="5563870" y="5557520"/>
            <a:ext cx="141986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6"/>
            <a:endCxn id="23" idx="2"/>
          </p:cNvCxnSpPr>
          <p:nvPr/>
        </p:nvCxnSpPr>
        <p:spPr>
          <a:xfrm>
            <a:off x="7698105" y="4102735"/>
            <a:ext cx="127127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6"/>
            <a:endCxn id="23" idx="3"/>
          </p:cNvCxnSpPr>
          <p:nvPr/>
        </p:nvCxnSpPr>
        <p:spPr>
          <a:xfrm flipV="1">
            <a:off x="7698105" y="4354830"/>
            <a:ext cx="1376045" cy="1202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88425" y="3096220"/>
            <a:ext cx="2336665" cy="430887"/>
          </a:xfrm>
          <a:prstGeom prst="rect">
            <a:avLst/>
          </a:prstGeom>
        </p:spPr>
        <p:txBody>
          <a:bodyPr wrap="square">
            <a:spAutoFit/>
          </a:bodyPr>
          <a:lstStyle/>
          <a:p>
            <a:pPr>
              <a:buNone/>
            </a:pPr>
            <a:r>
              <a:rPr lang="en-US" altLang="zh-CN" sz="2200" b="1" dirty="0" smtClean="0">
                <a:solidFill>
                  <a:srgbClr val="FF0000"/>
                </a:solidFill>
              </a:rPr>
              <a:t>[</a:t>
            </a:r>
            <a:r>
              <a:rPr lang="zh-CN" altLang="en-US" sz="2200" b="1" dirty="0" smtClean="0">
                <a:solidFill>
                  <a:srgbClr val="FF0000"/>
                </a:solidFill>
              </a:rPr>
              <a:t>商品</a:t>
            </a:r>
            <a:r>
              <a:rPr lang="zh-CN" altLang="en-US" sz="2200" b="1" dirty="0">
                <a:solidFill>
                  <a:srgbClr val="FF0000"/>
                </a:solidFill>
              </a:rPr>
              <a:t>和</a:t>
            </a:r>
            <a:r>
              <a:rPr lang="zh-CN" altLang="en-US" sz="2200" b="1" dirty="0" smtClean="0">
                <a:solidFill>
                  <a:srgbClr val="FF0000"/>
                </a:solidFill>
              </a:rPr>
              <a:t>服务</a:t>
            </a:r>
            <a:r>
              <a:rPr lang="en-US" altLang="zh-CN" sz="2200" b="1" dirty="0" smtClean="0">
                <a:solidFill>
                  <a:srgbClr val="FF0000"/>
                </a:solidFill>
              </a:rPr>
              <a:t>]</a:t>
            </a:r>
            <a:endParaRPr lang="zh-CN" altLang="en-US" sz="2200" b="1" dirty="0">
              <a:solidFill>
                <a:srgbClr val="FF0000"/>
              </a:solidFill>
            </a:endParaRPr>
          </a:p>
        </p:txBody>
      </p:sp>
      <p:sp>
        <p:nvSpPr>
          <p:cNvPr id="18" name="矩形 17"/>
          <p:cNvSpPr/>
          <p:nvPr/>
        </p:nvSpPr>
        <p:spPr>
          <a:xfrm>
            <a:off x="2997835" y="3086200"/>
            <a:ext cx="2336665" cy="430887"/>
          </a:xfrm>
          <a:prstGeom prst="rect">
            <a:avLst/>
          </a:prstGeom>
        </p:spPr>
        <p:txBody>
          <a:bodyPr wrap="square">
            <a:spAutoFit/>
          </a:bodyPr>
          <a:lstStyle/>
          <a:p>
            <a:pPr>
              <a:buNone/>
            </a:pPr>
            <a:r>
              <a:rPr lang="en-US" altLang="zh-CN" sz="2200" b="1" dirty="0" smtClean="0">
                <a:solidFill>
                  <a:schemeClr val="accent4"/>
                </a:solidFill>
              </a:rPr>
              <a:t>[</a:t>
            </a:r>
            <a:r>
              <a:rPr lang="zh-CN" altLang="en-US" sz="2200" b="1" dirty="0" smtClean="0">
                <a:solidFill>
                  <a:schemeClr val="accent4"/>
                </a:solidFill>
              </a:rPr>
              <a:t>商品</a:t>
            </a:r>
            <a:r>
              <a:rPr lang="zh-CN" altLang="en-US" sz="2200" b="1" dirty="0">
                <a:solidFill>
                  <a:schemeClr val="accent4"/>
                </a:solidFill>
              </a:rPr>
              <a:t>，</a:t>
            </a:r>
            <a:r>
              <a:rPr lang="zh-CN" altLang="en-US" sz="2200" b="1" dirty="0" smtClean="0">
                <a:solidFill>
                  <a:schemeClr val="accent4"/>
                </a:solidFill>
              </a:rPr>
              <a:t>和，服务</a:t>
            </a:r>
            <a:r>
              <a:rPr lang="en-US" altLang="zh-CN" sz="2200" b="1" dirty="0" smtClean="0">
                <a:solidFill>
                  <a:schemeClr val="accent4"/>
                </a:solidFill>
              </a:rPr>
              <a:t>]</a:t>
            </a:r>
            <a:endParaRPr lang="zh-CN" altLang="en-US" sz="2200" b="1" dirty="0">
              <a:solidFill>
                <a:schemeClr val="accent4"/>
              </a:solidFill>
            </a:endParaRPr>
          </a:p>
        </p:txBody>
      </p:sp>
      <p:sp>
        <p:nvSpPr>
          <p:cNvPr id="20" name="矩形 19"/>
          <p:cNvSpPr/>
          <p:nvPr/>
        </p:nvSpPr>
        <p:spPr>
          <a:xfrm>
            <a:off x="5361440" y="3087768"/>
            <a:ext cx="2336665" cy="430887"/>
          </a:xfrm>
          <a:prstGeom prst="rect">
            <a:avLst/>
          </a:prstGeom>
        </p:spPr>
        <p:txBody>
          <a:bodyPr wrap="square">
            <a:spAutoFit/>
          </a:bodyPr>
          <a:lstStyle/>
          <a:p>
            <a:r>
              <a:rPr lang="en-US" altLang="zh-CN" sz="2200" b="1" dirty="0">
                <a:solidFill>
                  <a:schemeClr val="accent4"/>
                </a:solidFill>
              </a:rPr>
              <a:t>[</a:t>
            </a:r>
            <a:r>
              <a:rPr lang="zh-CN" altLang="en-US" sz="2200" b="1" dirty="0">
                <a:solidFill>
                  <a:schemeClr val="accent4"/>
                </a:solidFill>
              </a:rPr>
              <a:t>商品</a:t>
            </a:r>
            <a:r>
              <a:rPr lang="zh-CN" altLang="en-US" sz="2200" b="1" dirty="0">
                <a:solidFill>
                  <a:schemeClr val="accent4"/>
                </a:solidFill>
              </a:rPr>
              <a:t>，</a:t>
            </a:r>
            <a:r>
              <a:rPr lang="zh-CN" altLang="en-US" sz="2200" b="1" dirty="0">
                <a:solidFill>
                  <a:schemeClr val="accent4"/>
                </a:solidFill>
              </a:rPr>
              <a:t>和服，务</a:t>
            </a:r>
            <a:r>
              <a:rPr lang="en-US" altLang="zh-CN" sz="2200" b="1" dirty="0">
                <a:solidFill>
                  <a:schemeClr val="accent4"/>
                </a:solidFill>
              </a:rPr>
              <a:t>]</a:t>
            </a:r>
            <a:endParaRPr lang="zh-CN" altLang="en-US" sz="2200" b="1" dirty="0">
              <a:solidFill>
                <a:schemeClr val="accent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P spid="17" grpId="1" animBg="1"/>
      <p:bldP spid="17" grpId="2" animBg="1"/>
      <p:bldP spid="19" grpId="1" animBg="1"/>
      <p:bldP spid="19" grpId="2" animBg="1"/>
      <p:bldP spid="22" grpId="1" animBg="1"/>
      <p:bldP spid="22" grpId="2" animBg="1"/>
      <p:bldP spid="23" grpId="1" animBg="1"/>
      <p:bldP spid="23" grpId="2" animBg="1"/>
      <p:bldP spid="24" grpId="1" animBg="1"/>
      <p:bldP spid="24" grpId="2" animBg="1"/>
      <p:bldP spid="25" grpId="1" animBg="1"/>
      <p:bldP spid="25" grpId="2" animBg="1"/>
      <p:bldP spid="2" grpId="0"/>
      <p:bldP spid="18"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23595" y="1459230"/>
                <a:ext cx="10631805" cy="184912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500" b="1">
                    <a:latin typeface="黑体" panose="02010609060101010101" pitchFamily="49" charset="-122"/>
                    <a:ea typeface="黑体" panose="02010609060101010101" pitchFamily="49" charset="-122"/>
                    <a:sym typeface="+mn-ea"/>
                  </a:rPr>
                  <a:t>使用拉普拉斯平滑</a:t>
                </a:r>
              </a:p>
              <a:p>
                <a:pPr marL="285750" indent="-285750">
                  <a:buFont typeface="Arial" panose="020B0604020202020204" pitchFamily="34" charset="0"/>
                  <a:buChar char="•"/>
                </a:pPr>
                <a14:m>
                  <m:oMath xmlns:m="http://schemas.openxmlformats.org/officeDocument/2006/math">
                    <m:r>
                      <a:rPr lang="en-US" altLang="zh-CN" sz="2500" b="1" i="1">
                        <a:latin typeface="Cambria Math" panose="02040503050406030204" charset="0"/>
                        <a:cs typeface="Cambria Math" panose="02040503050406030204" charset="0"/>
                        <a:sym typeface="+mn-ea"/>
                      </a:rPr>
                      <m:t>𝒑</m:t>
                    </m:r>
                    <m:r>
                      <a:rPr lang="en-US" altLang="zh-CN" sz="2500" b="1" i="1">
                        <a:latin typeface="Cambria Math" panose="02040503050406030204" charset="0"/>
                        <a:cs typeface="Cambria Math" panose="02040503050406030204" charset="0"/>
                        <a:sym typeface="+mn-ea"/>
                      </a:rPr>
                      <m:t>^(</m:t>
                    </m:r>
                    <m:r>
                      <a:rPr lang="en-US" altLang="zh-CN" sz="2500" b="1" i="1">
                        <a:latin typeface="Cambria Math" panose="02040503050406030204" charset="0"/>
                        <a:cs typeface="Cambria Math" panose="02040503050406030204" charset="0"/>
                        <a:sym typeface="+mn-ea"/>
                      </a:rPr>
                      <m:t>𝒘𝒕</m:t>
                    </m:r>
                    <m:r>
                      <a:rPr lang="en-US" altLang="zh-CN" sz="2500" b="1" i="1">
                        <a:latin typeface="Cambria Math" panose="02040503050406030204" charset="0"/>
                        <a:cs typeface="Cambria Math" panose="02040503050406030204" charset="0"/>
                        <a:sym typeface="+mn-ea"/>
                      </a:rPr>
                      <m:t>|</m:t>
                    </m:r>
                    <m:r>
                      <a:rPr lang="en-US" altLang="zh-CN" sz="2500" b="1" i="1">
                        <a:latin typeface="Cambria Math" panose="02040503050406030204" charset="0"/>
                        <a:cs typeface="Cambria Math" panose="02040503050406030204" charset="0"/>
                        <a:sym typeface="+mn-ea"/>
                      </a:rPr>
                      <m:t>𝒘𝒕</m:t>
                    </m:r>
                    <m:r>
                      <a:rPr lang="en-US" altLang="zh-CN" sz="2500" b="1" i="1" baseline="-25000">
                        <a:latin typeface="Cambria Math" panose="02040503050406030204" charset="0"/>
                        <a:cs typeface="Cambria Math" panose="02040503050406030204" charset="0"/>
                        <a:sym typeface="+mn-ea"/>
                      </a:rPr>
                      <m:t>−</m:t>
                    </m:r>
                    <m:r>
                      <a:rPr lang="en-US" altLang="zh-CN" sz="2500" b="1" i="1" baseline="-25000">
                        <a:latin typeface="Cambria Math" panose="02040503050406030204" charset="0"/>
                        <a:cs typeface="Cambria Math" panose="02040503050406030204" charset="0"/>
                        <a:sym typeface="+mn-ea"/>
                      </a:rPr>
                      <m:t>𝟏</m:t>
                    </m:r>
                    <m:r>
                      <a:rPr lang="en-US" altLang="zh-CN" sz="2500" b="1" i="1">
                        <a:latin typeface="Cambria Math" panose="02040503050406030204" charset="0"/>
                        <a:cs typeface="Cambria Math" panose="02040503050406030204" charset="0"/>
                        <a:sym typeface="+mn-ea"/>
                      </a:rPr>
                      <m:t>)</m:t>
                    </m:r>
                  </m:oMath>
                </a14:m>
                <a:r>
                  <a:rPr lang="en-US" altLang="zh-CN" sz="2500" b="1">
                    <a:sym typeface="+mn-ea"/>
                  </a:rPr>
                  <a:t>=</a:t>
                </a:r>
                <a:r>
                  <a:rPr lang="en-US" altLang="zh-CN" sz="2500" b="1">
                    <a:sym typeface="Symbol" panose="05050102010706020507" charset="0"/>
                  </a:rPr>
                  <a:t></a:t>
                </a:r>
                <a14:m>
                  <m:oMath xmlns:m="http://schemas.openxmlformats.org/officeDocument/2006/math">
                    <m:r>
                      <a:rPr lang="en-US" altLang="zh-CN" sz="2500" b="1">
                        <a:latin typeface="Cambria Math" panose="02040503050406030204" charset="0"/>
                        <a:sym typeface="Symbol" panose="05050102010706020507" charset="0"/>
                      </a:rPr>
                      <m:t>[</m:t>
                    </m:r>
                    <m:r>
                      <a:rPr lang="en-US" altLang="zh-CN" sz="2500" b="1" i="1">
                        <a:latin typeface="Cambria Math" panose="02040503050406030204" charset="0"/>
                        <a:cs typeface="Cambria Math" panose="02040503050406030204" charset="0"/>
                        <a:sym typeface="Symbol" panose="05050102010706020507" charset="0"/>
                      </a:rPr>
                      <m:t>𝜇</m:t>
                    </m:r>
                    <m:f>
                      <m:fPr>
                        <m:ctrlPr>
                          <a:rPr lang="en-US" altLang="zh-CN" sz="2500" b="1" i="1">
                            <a:latin typeface="Cambria Math" panose="02040503050406030204" pitchFamily="18" charset="0"/>
                            <a:cs typeface="Cambria Math" panose="02040503050406030204" charset="0"/>
                            <a:sym typeface="Symbol" panose="05050102010706020507" charset="0"/>
                          </a:rPr>
                        </m:ctrlPr>
                      </m:fPr>
                      <m:num>
                        <m:r>
                          <a:rPr lang="en-US" altLang="zh-CN" sz="2500" b="1" i="1">
                            <a:solidFill>
                              <a:srgbClr val="FF0000"/>
                            </a:solidFill>
                            <a:latin typeface="Cambria Math" panose="02040503050406030204" charset="0"/>
                            <a:cs typeface="Cambria Math" panose="02040503050406030204" charset="0"/>
                            <a:sym typeface="Symbol" panose="05050102010706020507" charset="0"/>
                          </a:rPr>
                          <m:t>𝒄</m:t>
                        </m:r>
                        <m:r>
                          <a:rPr lang="en-US" altLang="zh-CN" sz="2500" b="1" i="1">
                            <a:solidFill>
                              <a:srgbClr val="FF0000"/>
                            </a:solidFill>
                            <a:latin typeface="Cambria Math" panose="02040503050406030204" charset="0"/>
                            <a:cs typeface="Cambria Math" panose="02040503050406030204" charset="0"/>
                            <a:sym typeface="Symbol" panose="05050102010706020507" charset="0"/>
                          </a:rPr>
                          <m:t>(</m:t>
                        </m:r>
                        <m:r>
                          <a:rPr lang="en-US" altLang="zh-CN" sz="2500" b="1" i="1">
                            <a:solidFill>
                              <a:srgbClr val="FF0000"/>
                            </a:solidFill>
                            <a:latin typeface="Cambria Math" panose="02040503050406030204" charset="0"/>
                            <a:cs typeface="Cambria Math" panose="02040503050406030204" charset="0"/>
                            <a:sym typeface="Symbol" panose="05050102010706020507" charset="0"/>
                          </a:rPr>
                          <m:t>𝒘𝒕</m:t>
                        </m:r>
                        <m:r>
                          <a:rPr lang="en-US" altLang="zh-CN" sz="2500" b="1" i="1" baseline="-25000">
                            <a:solidFill>
                              <a:srgbClr val="FF0000"/>
                            </a:solidFill>
                            <a:latin typeface="Cambria Math" panose="02040503050406030204" charset="0"/>
                            <a:cs typeface="Cambria Math" panose="02040503050406030204" charset="0"/>
                            <a:sym typeface="Symbol" panose="05050102010706020507" charset="0"/>
                          </a:rPr>
                          <m:t>−</m:t>
                        </m:r>
                        <m:r>
                          <a:rPr lang="en-US" altLang="zh-CN" sz="2500" b="1" i="1" baseline="-25000">
                            <a:solidFill>
                              <a:srgbClr val="FF0000"/>
                            </a:solidFill>
                            <a:latin typeface="Cambria Math" panose="02040503050406030204" charset="0"/>
                            <a:cs typeface="Cambria Math" panose="02040503050406030204" charset="0"/>
                            <a:sym typeface="Symbol" panose="05050102010706020507" charset="0"/>
                          </a:rPr>
                          <m:t>𝟏</m:t>
                        </m:r>
                        <m:r>
                          <a:rPr lang="en-US" altLang="zh-CN" sz="2500" b="1" i="1">
                            <a:solidFill>
                              <a:srgbClr val="FF0000"/>
                            </a:solidFill>
                            <a:latin typeface="Cambria Math" panose="02040503050406030204" charset="0"/>
                            <a:cs typeface="Cambria Math" panose="02040503050406030204" charset="0"/>
                            <a:sym typeface="Symbol" panose="05050102010706020507" charset="0"/>
                          </a:rPr>
                          <m:t>𝒘</m:t>
                        </m:r>
                        <m:r>
                          <a:rPr lang="en-US" altLang="zh-CN" sz="2500" b="1" i="1" baseline="-25000">
                            <a:solidFill>
                              <a:srgbClr val="FF0000"/>
                            </a:solidFill>
                            <a:latin typeface="Cambria Math" panose="02040503050406030204" charset="0"/>
                            <a:cs typeface="Cambria Math" panose="02040503050406030204" charset="0"/>
                            <a:sym typeface="Symbol" panose="05050102010706020507" charset="0"/>
                          </a:rPr>
                          <m:t>𝒕</m:t>
                        </m:r>
                        <m:r>
                          <a:rPr lang="en-US" altLang="zh-CN" sz="2500" b="1" i="1">
                            <a:solidFill>
                              <a:srgbClr val="FF0000"/>
                            </a:solidFill>
                            <a:latin typeface="Cambria Math" panose="02040503050406030204" charset="0"/>
                            <a:cs typeface="Cambria Math" panose="02040503050406030204" charset="0"/>
                            <a:sym typeface="Symbol" panose="05050102010706020507" charset="0"/>
                          </a:rPr>
                          <m:t>)</m:t>
                        </m:r>
                      </m:num>
                      <m:den>
                        <m:r>
                          <a:rPr lang="en-US" altLang="zh-CN" sz="2500" b="1" i="1">
                            <a:solidFill>
                              <a:srgbClr val="FF0000"/>
                            </a:solidFill>
                            <a:latin typeface="Cambria Math" panose="02040503050406030204" charset="0"/>
                            <a:cs typeface="Cambria Math" panose="02040503050406030204" charset="0"/>
                            <a:sym typeface="Symbol" panose="05050102010706020507" charset="0"/>
                          </a:rPr>
                          <m:t>𝒄</m:t>
                        </m:r>
                        <m:r>
                          <a:rPr lang="en-US" altLang="zh-CN" sz="2500" b="1" i="1">
                            <a:solidFill>
                              <a:srgbClr val="FF0000"/>
                            </a:solidFill>
                            <a:latin typeface="Cambria Math" panose="02040503050406030204" charset="0"/>
                            <a:cs typeface="Cambria Math" panose="02040503050406030204" charset="0"/>
                            <a:sym typeface="Symbol" panose="05050102010706020507" charset="0"/>
                          </a:rPr>
                          <m:t>(</m:t>
                        </m:r>
                        <m:r>
                          <a:rPr lang="en-US" altLang="zh-CN" sz="2500" b="1" i="1">
                            <a:solidFill>
                              <a:srgbClr val="FF0000"/>
                            </a:solidFill>
                            <a:latin typeface="Cambria Math" panose="02040503050406030204" charset="0"/>
                            <a:cs typeface="Cambria Math" panose="02040503050406030204" charset="0"/>
                            <a:sym typeface="Symbol" panose="05050102010706020507" charset="0"/>
                          </a:rPr>
                          <m:t>𝒘𝒕</m:t>
                        </m:r>
                        <m:r>
                          <a:rPr lang="en-US" altLang="zh-CN" sz="2500" b="1" i="1" baseline="-25000">
                            <a:solidFill>
                              <a:srgbClr val="FF0000"/>
                            </a:solidFill>
                            <a:latin typeface="Cambria Math" panose="02040503050406030204" charset="0"/>
                            <a:cs typeface="Cambria Math" panose="02040503050406030204" charset="0"/>
                            <a:sym typeface="Symbol" panose="05050102010706020507" charset="0"/>
                          </a:rPr>
                          <m:t>−</m:t>
                        </m:r>
                        <m:r>
                          <a:rPr lang="en-US" altLang="zh-CN" sz="2500" b="1" i="1" baseline="-25000">
                            <a:solidFill>
                              <a:srgbClr val="FF0000"/>
                            </a:solidFill>
                            <a:latin typeface="Cambria Math" panose="02040503050406030204" charset="0"/>
                            <a:cs typeface="Cambria Math" panose="02040503050406030204" charset="0"/>
                            <a:sym typeface="Symbol" panose="05050102010706020507" charset="0"/>
                          </a:rPr>
                          <m:t>𝟏</m:t>
                        </m:r>
                        <m:r>
                          <a:rPr lang="en-US" altLang="zh-CN" sz="2500" b="1" i="1">
                            <a:solidFill>
                              <a:srgbClr val="FF0000"/>
                            </a:solidFill>
                            <a:latin typeface="Cambria Math" panose="02040503050406030204" charset="0"/>
                            <a:cs typeface="Cambria Math" panose="02040503050406030204" charset="0"/>
                            <a:sym typeface="Symbol" panose="05050102010706020507" charset="0"/>
                          </a:rPr>
                          <m:t>)</m:t>
                        </m:r>
                        <m:r>
                          <a:rPr lang="en-US" altLang="zh-CN" sz="2500" b="1" i="1">
                            <a:latin typeface="Cambria Math" panose="02040503050406030204" charset="0"/>
                            <a:cs typeface="Cambria Math" panose="02040503050406030204" charset="0"/>
                            <a:sym typeface="Symbol" panose="05050102010706020507" charset="0"/>
                          </a:rPr>
                          <m:t>+</m:t>
                        </m:r>
                        <m:r>
                          <a:rPr lang="en-US" altLang="zh-CN" sz="2500" b="1" i="1">
                            <a:latin typeface="Cambria Math" panose="02040503050406030204" charset="0"/>
                            <a:cs typeface="Cambria Math" panose="02040503050406030204" charset="0"/>
                            <a:sym typeface="Symbol" panose="05050102010706020507" charset="0"/>
                          </a:rPr>
                          <m:t>𝟏</m:t>
                        </m:r>
                      </m:den>
                    </m:f>
                    <m:r>
                      <a:rPr lang="en-US" altLang="zh-CN" sz="2500" b="1">
                        <a:latin typeface="Cambria Math" panose="02040503050406030204" charset="0"/>
                        <a:sym typeface="Symbol" panose="05050102010706020507" charset="0"/>
                      </a:rPr>
                      <m:t>+</m:t>
                    </m:r>
                    <m:r>
                      <a:rPr lang="en-US" altLang="zh-CN" sz="2500" b="1">
                        <a:latin typeface="Cambria Math" panose="02040503050406030204" charset="0"/>
                        <a:sym typeface="Symbol" panose="05050102010706020507" charset="0"/>
                      </a:rPr>
                      <m:t>𝟏</m:t>
                    </m:r>
                    <m:r>
                      <a:rPr lang="en-US" altLang="zh-CN" sz="2500" b="1">
                        <a:latin typeface="Cambria Math" panose="02040503050406030204" charset="0"/>
                        <a:sym typeface="Symbol" panose="05050102010706020507" charset="0"/>
                      </a:rPr>
                      <m:t>−</m:t>
                    </m:r>
                    <m:r>
                      <a:rPr lang="en-US" altLang="zh-CN" sz="2500" b="1" i="1">
                        <a:latin typeface="Cambria Math" panose="02040503050406030204" charset="0"/>
                        <a:cs typeface="Cambria Math" panose="02040503050406030204" charset="0"/>
                        <a:sym typeface="Symbol" panose="05050102010706020507" charset="0"/>
                      </a:rPr>
                      <m:t>𝜇</m:t>
                    </m:r>
                    <m:r>
                      <a:rPr lang="en-US" altLang="zh-CN" sz="2500" b="1">
                        <a:latin typeface="Cambria Math" panose="02040503050406030204" charset="0"/>
                        <a:sym typeface="Symbol" panose="05050102010706020507" charset="0"/>
                      </a:rPr>
                      <m:t>]+(</m:t>
                    </m:r>
                    <m:r>
                      <a:rPr lang="en-US" altLang="zh-CN" sz="2500" b="1">
                        <a:latin typeface="Cambria Math" panose="02040503050406030204" charset="0"/>
                        <a:sym typeface="Symbol" panose="05050102010706020507" charset="0"/>
                      </a:rPr>
                      <m:t>𝟏</m:t>
                    </m:r>
                    <m:r>
                      <a:rPr lang="en-US" altLang="zh-CN" sz="2500" b="1">
                        <a:latin typeface="Cambria Math" panose="02040503050406030204" charset="0"/>
                        <a:sym typeface="Symbol" panose="05050102010706020507" charset="0"/>
                      </a:rPr>
                      <m:t>−)</m:t>
                    </m:r>
                    <m:f>
                      <m:fPr>
                        <m:ctrlPr>
                          <a:rPr lang="en-US" altLang="zh-CN" sz="2500" b="1" i="1">
                            <a:latin typeface="Cambria Math" panose="02040503050406030204" pitchFamily="18" charset="0"/>
                            <a:cs typeface="Cambria Math" panose="02040503050406030204" charset="0"/>
                            <a:sym typeface="Symbol" panose="05050102010706020507" charset="0"/>
                          </a:rPr>
                        </m:ctrlPr>
                      </m:fPr>
                      <m:num>
                        <m:r>
                          <a:rPr lang="en-US" altLang="zh-CN" sz="2500" b="1" i="1">
                            <a:latin typeface="Cambria Math" panose="02040503050406030204" charset="0"/>
                            <a:cs typeface="Cambria Math" panose="02040503050406030204" charset="0"/>
                            <a:sym typeface="Symbol" panose="05050102010706020507" charset="0"/>
                          </a:rPr>
                          <m:t>𝑪</m:t>
                        </m:r>
                        <m:r>
                          <a:rPr lang="en-US" altLang="zh-CN" sz="2500" b="1" i="1">
                            <a:latin typeface="Cambria Math" panose="02040503050406030204" charset="0"/>
                            <a:cs typeface="Cambria Math" panose="02040503050406030204" charset="0"/>
                            <a:sym typeface="Symbol" panose="05050102010706020507" charset="0"/>
                          </a:rPr>
                          <m:t>(</m:t>
                        </m:r>
                        <m:r>
                          <a:rPr lang="en-US" altLang="zh-CN" sz="2500" b="1" i="1">
                            <a:latin typeface="Cambria Math" panose="02040503050406030204" charset="0"/>
                            <a:cs typeface="Cambria Math" panose="02040503050406030204" charset="0"/>
                            <a:sym typeface="Symbol" panose="05050102010706020507" charset="0"/>
                          </a:rPr>
                          <m:t>𝒘𝒕</m:t>
                        </m:r>
                        <m:r>
                          <a:rPr lang="en-US" altLang="zh-CN" sz="2500" b="1" i="1">
                            <a:latin typeface="Cambria Math" panose="02040503050406030204" charset="0"/>
                            <a:cs typeface="Cambria Math" panose="02040503050406030204" charset="0"/>
                            <a:sym typeface="Symbol" panose="05050102010706020507" charset="0"/>
                          </a:rPr>
                          <m:t>)</m:t>
                        </m:r>
                      </m:num>
                      <m:den>
                        <m:r>
                          <a:rPr lang="en-US" altLang="zh-CN" sz="2500" b="1" i="1">
                            <a:latin typeface="Cambria Math" panose="02040503050406030204" charset="0"/>
                            <a:cs typeface="Cambria Math" panose="02040503050406030204" charset="0"/>
                            <a:sym typeface="Symbol" panose="05050102010706020507" charset="0"/>
                          </a:rPr>
                          <m:t>𝑵</m:t>
                        </m:r>
                      </m:den>
                    </m:f>
                  </m:oMath>
                </a14:m>
                <a:endParaRPr lang="en-US" altLang="zh-CN" sz="2500" b="1" i="1">
                  <a:latin typeface="Cambria Math" panose="02040503050406030204" charset="0"/>
                  <a:cs typeface="Cambria Math" panose="02040503050406030204" charset="0"/>
                  <a:sym typeface="Symbol" panose="05050102010706020507" charset="0"/>
                </a:endParaRPr>
              </a:p>
              <a:p>
                <a:pPr marL="285750" indent="-285750">
                  <a:buFont typeface="Arial" panose="020B0604020202020204" pitchFamily="34" charset="0"/>
                  <a:buChar char="•"/>
                </a:pPr>
                <a:endParaRPr lang="en-US" altLang="zh-CN" sz="2500" b="1">
                  <a:sym typeface="Symbol" panose="05050102010706020507" charset="0"/>
                </a:endParaRPr>
              </a:p>
              <a:p>
                <a:pPr marL="285750" indent="-285750">
                  <a:buFont typeface="Arial" panose="020B0604020202020204" pitchFamily="34" charset="0"/>
                  <a:buChar char="•"/>
                </a:pPr>
                <a:r>
                  <a:rPr lang="zh-CN" altLang="en-US" sz="2500" b="1">
                    <a:latin typeface="Calibri" panose="020F0502020204030204" charset="0"/>
                    <a:ea typeface="黑体" panose="02010609060101010101" pitchFamily="49" charset="-122"/>
                    <a:cs typeface="Calibri" panose="020F0502020204030204" charset="0"/>
                    <a:sym typeface="Symbol" panose="05050102010706020507" charset="0"/>
                  </a:rPr>
                  <a:t>其中</a:t>
                </a:r>
                <a:r>
                  <a:rPr lang="en-US" altLang="zh-CN" sz="2500" b="1">
                    <a:latin typeface="Calibri" panose="020F0502020204030204" charset="0"/>
                    <a:ea typeface="黑体" panose="02010609060101010101" pitchFamily="49" charset="-122"/>
                    <a:cs typeface="Calibri" panose="020F0502020204030204" charset="0"/>
                    <a:sym typeface="Symbol" panose="05050102010706020507" charset="0"/>
                  </a:rPr>
                  <a:t></a:t>
                </a:r>
                <a:r>
                  <a:rPr lang="zh-CN" altLang="en-US" sz="2500" b="1">
                    <a:latin typeface="Calibri" panose="020F0502020204030204" charset="0"/>
                    <a:ea typeface="黑体" panose="02010609060101010101" pitchFamily="49" charset="-122"/>
                    <a:cs typeface="Calibri" panose="020F0502020204030204" charset="0"/>
                    <a:sym typeface="Symbol" panose="05050102010706020507" charset="0"/>
                  </a:rPr>
                  <a:t>，</a:t>
                </a:r>
                <a14:m>
                  <m:oMath xmlns:m="http://schemas.openxmlformats.org/officeDocument/2006/math">
                    <m:r>
                      <a:rPr lang="en-US" altLang="zh-CN" sz="2500" b="1" i="1">
                        <a:latin typeface="Cambria Math" panose="02040503050406030204" charset="0"/>
                        <a:ea typeface="MS Mincho" charset="0"/>
                        <a:cs typeface="Cambria Math" panose="02040503050406030204" charset="0"/>
                        <a:sym typeface="Symbol" panose="05050102010706020507" charset="0"/>
                      </a:rPr>
                      <m:t>𝜇</m:t>
                    </m:r>
                  </m:oMath>
                </a14:m>
                <a:r>
                  <a:rPr lang="zh-CN" altLang="en-US" sz="2500">
                    <a:latin typeface="Calibri" panose="020F0502020204030204" charset="0"/>
                    <a:ea typeface="黑体" panose="02010609060101010101" pitchFamily="49" charset="-122"/>
                    <a:cs typeface="Calibri" panose="020F0502020204030204" charset="0"/>
                    <a:sym typeface="Symbol" panose="05050102010706020507" charset="0"/>
                  </a:rPr>
                  <a:t>是平滑因子</a:t>
                </a:r>
              </a:p>
            </p:txBody>
          </p:sp>
        </mc:Choice>
        <mc:Fallback xmlns="">
          <p:sp>
            <p:nvSpPr>
              <p:cNvPr id="3" name="文本框 2"/>
              <p:cNvSpPr txBox="1">
                <a:spLocks noRot="1" noChangeAspect="1" noMove="1" noResize="1" noEditPoints="1" noAdjustHandles="1" noChangeArrowheads="1" noChangeShapeType="1" noTextEdit="1"/>
              </p:cNvSpPr>
              <p:nvPr/>
            </p:nvSpPr>
            <p:spPr>
              <a:xfrm>
                <a:off x="823595" y="1459230"/>
                <a:ext cx="10631805" cy="1849120"/>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椭圆 5"/>
          <p:cNvSpPr/>
          <p:nvPr/>
        </p:nvSpPr>
        <p:spPr>
          <a:xfrm>
            <a:off x="1275715" y="3905885"/>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BOS</a:t>
            </a:r>
          </a:p>
        </p:txBody>
      </p:sp>
      <p:sp>
        <p:nvSpPr>
          <p:cNvPr id="17" name="椭圆 16"/>
          <p:cNvSpPr/>
          <p:nvPr/>
        </p:nvSpPr>
        <p:spPr>
          <a:xfrm>
            <a:off x="2893060" y="474726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商品</a:t>
            </a:r>
          </a:p>
        </p:txBody>
      </p:sp>
      <p:sp>
        <p:nvSpPr>
          <p:cNvPr id="19" name="椭圆 18"/>
          <p:cNvSpPr/>
          <p:nvPr/>
        </p:nvSpPr>
        <p:spPr>
          <a:xfrm>
            <a:off x="4784090" y="374523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和</a:t>
            </a:r>
          </a:p>
        </p:txBody>
      </p:sp>
      <p:sp>
        <p:nvSpPr>
          <p:cNvPr id="22" name="椭圆 21"/>
          <p:cNvSpPr/>
          <p:nvPr/>
        </p:nvSpPr>
        <p:spPr>
          <a:xfrm>
            <a:off x="6983730" y="374523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服务</a:t>
            </a:r>
          </a:p>
        </p:txBody>
      </p:sp>
      <p:sp>
        <p:nvSpPr>
          <p:cNvPr id="23" name="椭圆 22"/>
          <p:cNvSpPr/>
          <p:nvPr/>
        </p:nvSpPr>
        <p:spPr>
          <a:xfrm>
            <a:off x="8969375" y="3745230"/>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EOS</a:t>
            </a:r>
          </a:p>
        </p:txBody>
      </p:sp>
      <p:sp>
        <p:nvSpPr>
          <p:cNvPr id="24" name="椭圆 23"/>
          <p:cNvSpPr/>
          <p:nvPr/>
        </p:nvSpPr>
        <p:spPr>
          <a:xfrm>
            <a:off x="4849495" y="5200015"/>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和服</a:t>
            </a:r>
          </a:p>
        </p:txBody>
      </p:sp>
      <p:sp>
        <p:nvSpPr>
          <p:cNvPr id="25" name="椭圆 24"/>
          <p:cNvSpPr/>
          <p:nvPr/>
        </p:nvSpPr>
        <p:spPr>
          <a:xfrm>
            <a:off x="6983730" y="5200015"/>
            <a:ext cx="714375"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t>务</a:t>
            </a:r>
          </a:p>
        </p:txBody>
      </p:sp>
      <p:cxnSp>
        <p:nvCxnSpPr>
          <p:cNvPr id="26" name="直接箭头连接符 25"/>
          <p:cNvCxnSpPr>
            <a:stCxn id="6" idx="6"/>
            <a:endCxn id="17" idx="1"/>
          </p:cNvCxnSpPr>
          <p:nvPr/>
        </p:nvCxnSpPr>
        <p:spPr>
          <a:xfrm>
            <a:off x="1990090" y="4263390"/>
            <a:ext cx="1007745" cy="588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6"/>
            <a:endCxn id="19" idx="2"/>
          </p:cNvCxnSpPr>
          <p:nvPr/>
        </p:nvCxnSpPr>
        <p:spPr>
          <a:xfrm flipV="1">
            <a:off x="3607435" y="4102735"/>
            <a:ext cx="1176655" cy="10020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24" idx="2"/>
          </p:cNvCxnSpPr>
          <p:nvPr/>
        </p:nvCxnSpPr>
        <p:spPr>
          <a:xfrm>
            <a:off x="3607435" y="5104765"/>
            <a:ext cx="1242060" cy="45275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6"/>
            <a:endCxn id="22" idx="2"/>
          </p:cNvCxnSpPr>
          <p:nvPr/>
        </p:nvCxnSpPr>
        <p:spPr>
          <a:xfrm>
            <a:off x="5498465" y="4102735"/>
            <a:ext cx="148526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6"/>
            <a:endCxn id="25" idx="2"/>
          </p:cNvCxnSpPr>
          <p:nvPr/>
        </p:nvCxnSpPr>
        <p:spPr>
          <a:xfrm>
            <a:off x="5563870" y="5557520"/>
            <a:ext cx="141986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6"/>
            <a:endCxn id="23" idx="2"/>
          </p:cNvCxnSpPr>
          <p:nvPr/>
        </p:nvCxnSpPr>
        <p:spPr>
          <a:xfrm>
            <a:off x="7698105" y="4102735"/>
            <a:ext cx="127127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6"/>
            <a:endCxn id="23" idx="3"/>
          </p:cNvCxnSpPr>
          <p:nvPr/>
        </p:nvCxnSpPr>
        <p:spPr>
          <a:xfrm flipV="1">
            <a:off x="7698105" y="4354830"/>
            <a:ext cx="1376045" cy="1202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72970" y="4620260"/>
            <a:ext cx="641985" cy="368300"/>
          </a:xfrm>
          <a:prstGeom prst="rect">
            <a:avLst/>
          </a:prstGeom>
          <a:noFill/>
        </p:spPr>
        <p:txBody>
          <a:bodyPr wrap="square" rtlCol="0">
            <a:spAutoFit/>
          </a:bodyPr>
          <a:lstStyle/>
          <a:p>
            <a:r>
              <a:rPr lang="en-US" altLang="zh-CN"/>
              <a:t>4.6</a:t>
            </a:r>
          </a:p>
        </p:txBody>
      </p:sp>
      <p:sp>
        <p:nvSpPr>
          <p:cNvPr id="5" name="文本框 4"/>
          <p:cNvSpPr txBox="1"/>
          <p:nvPr/>
        </p:nvSpPr>
        <p:spPr>
          <a:xfrm>
            <a:off x="3874770" y="4251960"/>
            <a:ext cx="641985" cy="368300"/>
          </a:xfrm>
          <a:prstGeom prst="rect">
            <a:avLst/>
          </a:prstGeom>
          <a:noFill/>
        </p:spPr>
        <p:txBody>
          <a:bodyPr wrap="square" rtlCol="0">
            <a:spAutoFit/>
          </a:bodyPr>
          <a:lstStyle/>
          <a:p>
            <a:r>
              <a:rPr lang="en-US" altLang="zh-CN"/>
              <a:t>0.8</a:t>
            </a:r>
          </a:p>
        </p:txBody>
      </p:sp>
      <p:sp>
        <p:nvSpPr>
          <p:cNvPr id="7" name="文本框 6"/>
          <p:cNvSpPr txBox="1"/>
          <p:nvPr/>
        </p:nvSpPr>
        <p:spPr>
          <a:xfrm>
            <a:off x="3874770" y="5373370"/>
            <a:ext cx="641985" cy="368300"/>
          </a:xfrm>
          <a:prstGeom prst="rect">
            <a:avLst/>
          </a:prstGeom>
          <a:noFill/>
        </p:spPr>
        <p:txBody>
          <a:bodyPr wrap="square" rtlCol="0">
            <a:spAutoFit/>
          </a:bodyPr>
          <a:lstStyle/>
          <a:p>
            <a:r>
              <a:rPr lang="en-US" altLang="zh-CN"/>
              <a:t>0.1</a:t>
            </a:r>
          </a:p>
        </p:txBody>
      </p:sp>
      <p:sp>
        <p:nvSpPr>
          <p:cNvPr id="8" name="文本框 7"/>
          <p:cNvSpPr txBox="1"/>
          <p:nvPr/>
        </p:nvSpPr>
        <p:spPr>
          <a:xfrm>
            <a:off x="5920105" y="3734435"/>
            <a:ext cx="641985" cy="368300"/>
          </a:xfrm>
          <a:prstGeom prst="rect">
            <a:avLst/>
          </a:prstGeom>
          <a:noFill/>
        </p:spPr>
        <p:txBody>
          <a:bodyPr wrap="square" rtlCol="0">
            <a:spAutoFit/>
          </a:bodyPr>
          <a:lstStyle/>
          <a:p>
            <a:r>
              <a:rPr lang="en-US" altLang="zh-CN"/>
              <a:t>0.8</a:t>
            </a:r>
          </a:p>
        </p:txBody>
      </p:sp>
      <p:sp>
        <p:nvSpPr>
          <p:cNvPr id="9" name="文本框 8"/>
          <p:cNvSpPr txBox="1"/>
          <p:nvPr/>
        </p:nvSpPr>
        <p:spPr>
          <a:xfrm>
            <a:off x="7933055" y="3734435"/>
            <a:ext cx="641985" cy="368300"/>
          </a:xfrm>
          <a:prstGeom prst="rect">
            <a:avLst/>
          </a:prstGeom>
          <a:noFill/>
        </p:spPr>
        <p:txBody>
          <a:bodyPr wrap="square" rtlCol="0">
            <a:spAutoFit/>
          </a:bodyPr>
          <a:lstStyle/>
          <a:p>
            <a:r>
              <a:rPr lang="en-US" altLang="zh-CN"/>
              <a:t>0.8</a:t>
            </a:r>
          </a:p>
        </p:txBody>
      </p:sp>
      <p:sp>
        <p:nvSpPr>
          <p:cNvPr id="10" name="文本框 9"/>
          <p:cNvSpPr txBox="1"/>
          <p:nvPr/>
        </p:nvSpPr>
        <p:spPr>
          <a:xfrm>
            <a:off x="5953125" y="5189220"/>
            <a:ext cx="641985" cy="368300"/>
          </a:xfrm>
          <a:prstGeom prst="rect">
            <a:avLst/>
          </a:prstGeom>
          <a:noFill/>
        </p:spPr>
        <p:txBody>
          <a:bodyPr wrap="square" rtlCol="0">
            <a:spAutoFit/>
          </a:bodyPr>
          <a:lstStyle/>
          <a:p>
            <a:r>
              <a:rPr lang="en-US" altLang="zh-CN"/>
              <a:t>0.1</a:t>
            </a:r>
          </a:p>
        </p:txBody>
      </p:sp>
      <p:sp>
        <p:nvSpPr>
          <p:cNvPr id="11" name="文本框 10"/>
          <p:cNvSpPr txBox="1"/>
          <p:nvPr/>
        </p:nvSpPr>
        <p:spPr>
          <a:xfrm>
            <a:off x="8255635" y="5005070"/>
            <a:ext cx="641985" cy="368300"/>
          </a:xfrm>
          <a:prstGeom prst="rect">
            <a:avLst/>
          </a:prstGeom>
          <a:noFill/>
        </p:spPr>
        <p:txBody>
          <a:bodyPr wrap="square" rtlCol="0">
            <a:spAutoFit/>
          </a:bodyPr>
          <a:lstStyle/>
          <a:p>
            <a:r>
              <a:rPr lang="en-US" altLang="zh-CN"/>
              <a:t>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P spid="17" grpId="1" animBg="1"/>
      <p:bldP spid="17" grpId="2" animBg="1"/>
      <p:bldP spid="19" grpId="1" animBg="1"/>
      <p:bldP spid="19" grpId="2" animBg="1"/>
      <p:bldP spid="22" grpId="1" animBg="1"/>
      <p:bldP spid="22" grpId="2" animBg="1"/>
      <p:bldP spid="23" grpId="1" animBg="1"/>
      <p:bldP spid="23" grpId="2" animBg="1"/>
      <p:bldP spid="24" grpId="1" animBg="1"/>
      <p:bldP spid="24" grpId="2" animBg="1"/>
      <p:bldP spid="25" grpId="1" animBg="1"/>
      <p:bldP spid="25" grpId="2" animBg="1"/>
      <p:bldP spid="4" grpId="0"/>
      <p:bldP spid="5"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基于统计的分词</a:t>
            </a:r>
          </a:p>
        </p:txBody>
      </p:sp>
      <p:sp>
        <p:nvSpPr>
          <p:cNvPr id="3" name="文本框 2"/>
          <p:cNvSpPr txBox="1"/>
          <p:nvPr/>
        </p:nvSpPr>
        <p:spPr>
          <a:xfrm>
            <a:off x="548005" y="1607185"/>
            <a:ext cx="11053445" cy="516953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基于统计的分词算法，本质上是一个</a:t>
            </a:r>
            <a:r>
              <a:rPr lang="zh-CN" altLang="en-US" sz="2200" b="1">
                <a:solidFill>
                  <a:srgbClr val="FF0000"/>
                </a:solidFill>
                <a:latin typeface="Calibri" panose="020F0502020204030204" charset="0"/>
                <a:ea typeface="黑体" panose="02010609060101010101" pitchFamily="49" charset="-122"/>
                <a:cs typeface="Calibri" panose="020F0502020204030204" charset="0"/>
              </a:rPr>
              <a:t>序列标注问题</a:t>
            </a:r>
            <a:endParaRPr lang="zh-CN" altLang="en-US" sz="2200">
              <a:solidFill>
                <a:srgbClr val="FF0000"/>
              </a:solidFill>
              <a:latin typeface="Calibri" panose="020F0502020204030204" charset="0"/>
              <a:ea typeface="黑体" panose="02010609060101010101" pitchFamily="49" charset="-122"/>
              <a:cs typeface="Calibri" panose="020F0502020204030204" charset="0"/>
            </a:endParaRP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我们将语句中的字，按照他们在词中的位置进行标注。</a:t>
            </a: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标注主要有：</a:t>
            </a:r>
            <a:r>
              <a:rPr lang="zh-CN" altLang="en-US" sz="2200" b="1">
                <a:latin typeface="Calibri" panose="020F0502020204030204" charset="0"/>
                <a:ea typeface="黑体" panose="02010609060101010101" pitchFamily="49" charset="-122"/>
                <a:cs typeface="Calibri" panose="020F0502020204030204" charset="0"/>
              </a:rPr>
              <a:t>B（词开始的一个字），E（词最后一个字），M（词中间的字，可能多个），S（一个字表示的词）</a:t>
            </a: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例如【差一点点就饿死了】，</a:t>
            </a: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标注后结果为：</a:t>
            </a: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a:t>
            </a:r>
            <a:r>
              <a:rPr lang="en-US" altLang="zh-CN" sz="2200">
                <a:latin typeface="Calibri" panose="020F0502020204030204" charset="0"/>
                <a:ea typeface="黑体" panose="02010609060101010101" pitchFamily="49" charset="-122"/>
                <a:cs typeface="Calibri" panose="020F0502020204030204" charset="0"/>
              </a:rPr>
              <a:t>S BME S BE S</a:t>
            </a:r>
            <a:r>
              <a:rPr lang="zh-CN" altLang="en-US" sz="2200">
                <a:latin typeface="Calibri" panose="020F0502020204030204" charset="0"/>
                <a:ea typeface="黑体" panose="02010609060101010101" pitchFamily="49" charset="-122"/>
                <a:cs typeface="Calibri" panose="020F0502020204030204" charset="0"/>
              </a:rPr>
              <a:t>”，</a:t>
            </a: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对应的分词结果为</a:t>
            </a:r>
          </a:p>
          <a:p>
            <a:pPr marL="285750" indent="-285750">
              <a:lnSpc>
                <a:spcPct val="150000"/>
              </a:lnSpc>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a:t>
            </a:r>
            <a:r>
              <a:rPr lang="zh-CN" altLang="en-US" sz="2200">
                <a:latin typeface="Calibri" panose="020F0502020204030204" charset="0"/>
                <a:ea typeface="黑体" panose="02010609060101010101" pitchFamily="49" charset="-122"/>
                <a:cs typeface="Calibri" panose="020F0502020204030204" charset="0"/>
                <a:sym typeface="+mn-ea"/>
              </a:rPr>
              <a:t>差</a:t>
            </a:r>
            <a:r>
              <a:rPr lang="en-US" altLang="zh-CN" sz="2200">
                <a:latin typeface="Calibri" panose="020F0502020204030204" charset="0"/>
                <a:ea typeface="黑体" panose="02010609060101010101" pitchFamily="49" charset="-122"/>
                <a:cs typeface="Calibri" panose="020F0502020204030204" charset="0"/>
                <a:sym typeface="+mn-ea"/>
              </a:rPr>
              <a:t>/</a:t>
            </a:r>
            <a:r>
              <a:rPr lang="zh-CN" altLang="en-US" sz="2200">
                <a:latin typeface="Calibri" panose="020F0502020204030204" charset="0"/>
                <a:ea typeface="黑体" panose="02010609060101010101" pitchFamily="49" charset="-122"/>
                <a:cs typeface="Calibri" panose="020F0502020204030204" charset="0"/>
                <a:sym typeface="+mn-ea"/>
              </a:rPr>
              <a:t>一点点</a:t>
            </a:r>
            <a:r>
              <a:rPr lang="en-US" altLang="zh-CN" sz="2200">
                <a:latin typeface="Calibri" panose="020F0502020204030204" charset="0"/>
                <a:ea typeface="黑体" panose="02010609060101010101" pitchFamily="49" charset="-122"/>
                <a:cs typeface="Calibri" panose="020F0502020204030204" charset="0"/>
                <a:sym typeface="+mn-ea"/>
              </a:rPr>
              <a:t>/</a:t>
            </a:r>
            <a:r>
              <a:rPr lang="zh-CN" altLang="en-US" sz="2200">
                <a:latin typeface="Calibri" panose="020F0502020204030204" charset="0"/>
                <a:ea typeface="黑体" panose="02010609060101010101" pitchFamily="49" charset="-122"/>
                <a:cs typeface="Calibri" panose="020F0502020204030204" charset="0"/>
                <a:sym typeface="+mn-ea"/>
              </a:rPr>
              <a:t>就</a:t>
            </a:r>
            <a:r>
              <a:rPr lang="en-US" altLang="zh-CN" sz="2200">
                <a:latin typeface="Calibri" panose="020F0502020204030204" charset="0"/>
                <a:ea typeface="黑体" panose="02010609060101010101" pitchFamily="49" charset="-122"/>
                <a:cs typeface="Calibri" panose="020F0502020204030204" charset="0"/>
                <a:sym typeface="+mn-ea"/>
              </a:rPr>
              <a:t>/</a:t>
            </a:r>
            <a:r>
              <a:rPr lang="zh-CN" altLang="en-US" sz="2200">
                <a:latin typeface="Calibri" panose="020F0502020204030204" charset="0"/>
                <a:ea typeface="黑体" panose="02010609060101010101" pitchFamily="49" charset="-122"/>
                <a:cs typeface="Calibri" panose="020F0502020204030204" charset="0"/>
                <a:sym typeface="+mn-ea"/>
              </a:rPr>
              <a:t>饿死</a:t>
            </a:r>
            <a:r>
              <a:rPr lang="en-US" altLang="zh-CN" sz="2200">
                <a:latin typeface="Calibri" panose="020F0502020204030204" charset="0"/>
                <a:ea typeface="黑体" panose="02010609060101010101" pitchFamily="49" charset="-122"/>
                <a:cs typeface="Calibri" panose="020F0502020204030204" charset="0"/>
                <a:sym typeface="+mn-ea"/>
              </a:rPr>
              <a:t>/</a:t>
            </a:r>
            <a:r>
              <a:rPr lang="zh-CN" altLang="en-US" sz="2200">
                <a:latin typeface="Calibri" panose="020F0502020204030204" charset="0"/>
                <a:ea typeface="黑体" panose="02010609060101010101" pitchFamily="49" charset="-122"/>
                <a:cs typeface="Calibri" panose="020F0502020204030204" charset="0"/>
                <a:sym typeface="+mn-ea"/>
              </a:rPr>
              <a:t>了</a:t>
            </a:r>
            <a:r>
              <a:rPr lang="zh-CN" altLang="en-US" sz="2200">
                <a:latin typeface="Calibri" panose="020F0502020204030204" charset="0"/>
                <a:ea typeface="黑体" panose="02010609060101010101" pitchFamily="49" charset="-122"/>
                <a:cs typeface="Calibri" panose="020F0502020204030204" charset="0"/>
              </a:rPr>
              <a:t>】</a:t>
            </a:r>
          </a:p>
          <a:p>
            <a:pPr marL="285750" indent="-285750">
              <a:lnSpc>
                <a:spcPct val="150000"/>
              </a:lnSpc>
              <a:buFont typeface="Arial" panose="020B0604020202020204" pitchFamily="34" charset="0"/>
              <a:buChar char="•"/>
            </a:pPr>
            <a:endParaRPr lang="zh-CN" altLang="en-US" sz="2200">
              <a:latin typeface="Calibri" panose="020F0502020204030204" charset="0"/>
              <a:ea typeface="黑体" panose="02010609060101010101" pitchFamily="49" charset="-122"/>
              <a:cs typeface="Calibri" panose="020F050202020403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000" b="1">
                <a:sym typeface="+mn-ea"/>
              </a:rPr>
              <a:t>基于统计的分词</a:t>
            </a:r>
            <a:r>
              <a:rPr lang="en-US" altLang="zh-CN" sz="3000" b="1"/>
              <a:t/>
            </a:r>
            <a:br>
              <a:rPr lang="en-US" altLang="zh-CN" sz="3000" b="1"/>
            </a:br>
            <a:endParaRPr lang="zh-CN" altLang="en-US"/>
          </a:p>
        </p:txBody>
      </p:sp>
      <p:sp>
        <p:nvSpPr>
          <p:cNvPr id="3" name="文本框 2"/>
          <p:cNvSpPr txBox="1"/>
          <p:nvPr/>
        </p:nvSpPr>
        <p:spPr>
          <a:xfrm>
            <a:off x="1623060" y="1292225"/>
            <a:ext cx="9349105" cy="279971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200" b="1">
                <a:latin typeface="Calibri" panose="020F0502020204030204" charset="0"/>
                <a:ea typeface="黑体" panose="02010609060101010101" pitchFamily="49" charset="-122"/>
                <a:cs typeface="Calibri" panose="020F0502020204030204" charset="0"/>
                <a:sym typeface="+mn-ea"/>
              </a:rPr>
              <a:t>序列标注问题：</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给定一个序列</a:t>
            </a:r>
            <a:r>
              <a:rPr lang="en-US" altLang="zh-CN" sz="2200">
                <a:latin typeface="Calibri" panose="020F0502020204030204" charset="0"/>
                <a:ea typeface="黑体" panose="02010609060101010101" pitchFamily="49" charset="-122"/>
                <a:cs typeface="Calibri" panose="020F0502020204030204" charset="0"/>
              </a:rPr>
              <a:t>x=x</a:t>
            </a:r>
            <a:r>
              <a:rPr lang="en-US" altLang="zh-CN" sz="2200" baseline="-25000">
                <a:latin typeface="Calibri" panose="020F0502020204030204" charset="0"/>
                <a:ea typeface="黑体" panose="02010609060101010101" pitchFamily="49" charset="-122"/>
                <a:cs typeface="Calibri" panose="020F0502020204030204" charset="0"/>
              </a:rPr>
              <a:t>1</a:t>
            </a:r>
            <a:r>
              <a:rPr lang="en-US" altLang="zh-CN" sz="2200">
                <a:latin typeface="Calibri" panose="020F0502020204030204" charset="0"/>
                <a:ea typeface="黑体" panose="02010609060101010101" pitchFamily="49" charset="-122"/>
                <a:cs typeface="Calibri" panose="020F0502020204030204" charset="0"/>
              </a:rPr>
              <a:t>,x</a:t>
            </a:r>
            <a:r>
              <a:rPr lang="en-US" altLang="zh-CN" sz="2200" baseline="-25000">
                <a:latin typeface="Calibri" panose="020F0502020204030204" charset="0"/>
                <a:ea typeface="黑体" panose="02010609060101010101" pitchFamily="49" charset="-122"/>
                <a:cs typeface="Calibri" panose="020F0502020204030204" charset="0"/>
              </a:rPr>
              <a:t>2</a:t>
            </a:r>
            <a:r>
              <a:rPr lang="en-US" altLang="zh-CN" sz="2200">
                <a:latin typeface="Calibri" panose="020F0502020204030204" charset="0"/>
                <a:ea typeface="黑体" panose="02010609060101010101" pitchFamily="49" charset="-122"/>
                <a:cs typeface="Calibri" panose="020F0502020204030204" charset="0"/>
              </a:rPr>
              <a:t>,...,x</a:t>
            </a:r>
            <a:r>
              <a:rPr lang="en-US" altLang="zh-CN" sz="2200" baseline="-25000">
                <a:latin typeface="Calibri" panose="020F0502020204030204" charset="0"/>
                <a:ea typeface="黑体" panose="02010609060101010101" pitchFamily="49" charset="-122"/>
                <a:cs typeface="Calibri" panose="020F0502020204030204" charset="0"/>
              </a:rPr>
              <a:t>n</a:t>
            </a:r>
            <a:r>
              <a:rPr lang="zh-CN" altLang="en-US" sz="2200">
                <a:latin typeface="Calibri" panose="020F0502020204030204" charset="0"/>
                <a:ea typeface="黑体" panose="02010609060101010101" pitchFamily="49" charset="-122"/>
                <a:cs typeface="Calibri" panose="020F0502020204030204" charset="0"/>
              </a:rPr>
              <a:t>，找出序列中每个元素对应标签</a:t>
            </a:r>
            <a:r>
              <a:rPr lang="en-US" altLang="zh-CN" sz="2200">
                <a:latin typeface="Calibri" panose="020F0502020204030204" charset="0"/>
                <a:ea typeface="黑体" panose="02010609060101010101" pitchFamily="49" charset="-122"/>
                <a:cs typeface="Calibri" panose="020F0502020204030204" charset="0"/>
              </a:rPr>
              <a:t>y=y</a:t>
            </a:r>
            <a:r>
              <a:rPr lang="en-US" altLang="zh-CN" sz="2200" baseline="-25000">
                <a:latin typeface="Calibri" panose="020F0502020204030204" charset="0"/>
                <a:ea typeface="黑体" panose="02010609060101010101" pitchFamily="49" charset="-122"/>
                <a:cs typeface="Calibri" panose="020F0502020204030204" charset="0"/>
              </a:rPr>
              <a:t>1</a:t>
            </a:r>
            <a:r>
              <a:rPr lang="en-US" altLang="zh-CN" sz="2200">
                <a:latin typeface="Calibri" panose="020F0502020204030204" charset="0"/>
                <a:ea typeface="黑体" panose="02010609060101010101" pitchFamily="49" charset="-122"/>
                <a:cs typeface="Calibri" panose="020F0502020204030204" charset="0"/>
              </a:rPr>
              <a:t>, y</a:t>
            </a:r>
            <a:r>
              <a:rPr lang="en-US" altLang="zh-CN" sz="2200" baseline="-25000">
                <a:latin typeface="Calibri" panose="020F0502020204030204" charset="0"/>
                <a:ea typeface="黑体" panose="02010609060101010101" pitchFamily="49" charset="-122"/>
                <a:cs typeface="Calibri" panose="020F0502020204030204" charset="0"/>
              </a:rPr>
              <a:t>2</a:t>
            </a:r>
            <a:r>
              <a:rPr lang="en-US" altLang="zh-CN" sz="2200">
                <a:latin typeface="Calibri" panose="020F0502020204030204" charset="0"/>
                <a:ea typeface="黑体" panose="02010609060101010101" pitchFamily="49" charset="-122"/>
                <a:cs typeface="Calibri" panose="020F0502020204030204" charset="0"/>
              </a:rPr>
              <a:t>,...., y</a:t>
            </a:r>
            <a:r>
              <a:rPr lang="en-US" altLang="zh-CN" sz="2200" baseline="-25000">
                <a:latin typeface="Calibri" panose="020F0502020204030204" charset="0"/>
                <a:ea typeface="黑体" panose="02010609060101010101" pitchFamily="49" charset="-122"/>
                <a:cs typeface="Calibri" panose="020F0502020204030204" charset="0"/>
              </a:rPr>
              <a:t>n</a:t>
            </a:r>
            <a:r>
              <a:rPr lang="zh-CN" altLang="en-US" sz="2200">
                <a:latin typeface="Calibri" panose="020F0502020204030204" charset="0"/>
                <a:ea typeface="黑体" panose="02010609060101010101" pitchFamily="49" charset="-122"/>
                <a:cs typeface="Calibri" panose="020F0502020204030204" charset="0"/>
              </a:rPr>
              <a:t>的问题。</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其中，</a:t>
            </a:r>
            <a:r>
              <a:rPr lang="en-US" altLang="zh-CN" sz="2200" b="1">
                <a:latin typeface="Calibri" panose="020F0502020204030204" charset="0"/>
                <a:ea typeface="黑体" panose="02010609060101010101" pitchFamily="49" charset="-122"/>
                <a:cs typeface="Calibri" panose="020F0502020204030204" charset="0"/>
              </a:rPr>
              <a:t>y</a:t>
            </a:r>
            <a:r>
              <a:rPr lang="zh-CN" altLang="en-US" sz="2200" b="1">
                <a:latin typeface="Calibri" panose="020F0502020204030204" charset="0"/>
                <a:ea typeface="黑体" panose="02010609060101010101" pitchFamily="49" charset="-122"/>
                <a:cs typeface="Calibri" panose="020F0502020204030204" charset="0"/>
              </a:rPr>
              <a:t>所有可能的标注集合成为标注集</a:t>
            </a:r>
            <a:r>
              <a:rPr lang="zh-CN" altLang="en-US" sz="2200">
                <a:latin typeface="Calibri" panose="020F0502020204030204" charset="0"/>
                <a:ea typeface="黑体" panose="02010609060101010101" pitchFamily="49" charset="-122"/>
                <a:cs typeface="Calibri" panose="020F0502020204030204" charset="0"/>
              </a:rPr>
              <a:t>。</a:t>
            </a:r>
          </a:p>
          <a:p>
            <a:pPr marL="285750" indent="-285750"/>
            <a:endParaRPr lang="zh-CN" altLang="en-US" sz="2200">
              <a:latin typeface="Calibri" panose="020F0502020204030204" charset="0"/>
              <a:ea typeface="黑体" panose="02010609060101010101" pitchFamily="49" charset="-122"/>
              <a:cs typeface="Calibri" panose="020F0502020204030204" charset="0"/>
            </a:endParaRPr>
          </a:p>
          <a:p>
            <a:pPr marL="342900" indent="-34290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比如小猫钓鱼的游戏：</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序列</a:t>
            </a:r>
            <a:r>
              <a:rPr lang="en-US" altLang="zh-CN" sz="2200">
                <a:latin typeface="Calibri" panose="020F0502020204030204" charset="0"/>
                <a:ea typeface="黑体" panose="02010609060101010101" pitchFamily="49" charset="-122"/>
                <a:cs typeface="Calibri" panose="020F0502020204030204" charset="0"/>
              </a:rPr>
              <a:t>x</a:t>
            </a:r>
            <a:r>
              <a:rPr lang="zh-CN" altLang="en-US" sz="2200">
                <a:latin typeface="Calibri" panose="020F0502020204030204" charset="0"/>
                <a:ea typeface="黑体" panose="02010609060101010101" pitchFamily="49" charset="-122"/>
                <a:cs typeface="Calibri" panose="020F0502020204030204" charset="0"/>
              </a:rPr>
              <a:t>：出牌序列</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标签序列</a:t>
            </a:r>
            <a:r>
              <a:rPr lang="en-US" altLang="zh-CN" sz="2200">
                <a:latin typeface="Calibri" panose="020F0502020204030204" charset="0"/>
                <a:ea typeface="黑体" panose="02010609060101010101" pitchFamily="49" charset="-122"/>
                <a:cs typeface="Calibri" panose="020F0502020204030204" charset="0"/>
              </a:rPr>
              <a:t>y</a:t>
            </a:r>
            <a:r>
              <a:rPr lang="zh-CN" altLang="en-US" sz="2200">
                <a:latin typeface="Calibri" panose="020F0502020204030204" charset="0"/>
                <a:ea typeface="黑体" panose="02010609060101010101" pitchFamily="49" charset="-122"/>
                <a:cs typeface="Calibri" panose="020F0502020204030204" charset="0"/>
              </a:rPr>
              <a:t>：是否收牌</a:t>
            </a:r>
          </a:p>
        </p:txBody>
      </p:sp>
      <p:sp>
        <p:nvSpPr>
          <p:cNvPr id="4" name="椭圆 3"/>
          <p:cNvSpPr/>
          <p:nvPr/>
        </p:nvSpPr>
        <p:spPr>
          <a:xfrm>
            <a:off x="292989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p>
        </p:txBody>
      </p:sp>
      <p:sp>
        <p:nvSpPr>
          <p:cNvPr id="5" name="椭圆 4"/>
          <p:cNvSpPr/>
          <p:nvPr/>
        </p:nvSpPr>
        <p:spPr>
          <a:xfrm>
            <a:off x="378206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6" name="椭圆 5"/>
          <p:cNvSpPr/>
          <p:nvPr/>
        </p:nvSpPr>
        <p:spPr>
          <a:xfrm>
            <a:off x="463423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sp>
        <p:nvSpPr>
          <p:cNvPr id="7" name="椭圆 6"/>
          <p:cNvSpPr/>
          <p:nvPr/>
        </p:nvSpPr>
        <p:spPr>
          <a:xfrm>
            <a:off x="555752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Q</a:t>
            </a:r>
          </a:p>
        </p:txBody>
      </p:sp>
      <p:sp>
        <p:nvSpPr>
          <p:cNvPr id="8" name="椭圆 7"/>
          <p:cNvSpPr/>
          <p:nvPr/>
        </p:nvSpPr>
        <p:spPr>
          <a:xfrm>
            <a:off x="648081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9" name="椭圆 8"/>
          <p:cNvSpPr/>
          <p:nvPr/>
        </p:nvSpPr>
        <p:spPr>
          <a:xfrm>
            <a:off x="733298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10" name="椭圆 9"/>
          <p:cNvSpPr/>
          <p:nvPr/>
        </p:nvSpPr>
        <p:spPr>
          <a:xfrm>
            <a:off x="818515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p>
        </p:txBody>
      </p:sp>
      <p:sp>
        <p:nvSpPr>
          <p:cNvPr id="11" name="椭圆 10"/>
          <p:cNvSpPr/>
          <p:nvPr/>
        </p:nvSpPr>
        <p:spPr>
          <a:xfrm>
            <a:off x="9037320" y="449770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p>
        </p:txBody>
      </p:sp>
      <p:sp>
        <p:nvSpPr>
          <p:cNvPr id="12" name="矩形 11"/>
          <p:cNvSpPr/>
          <p:nvPr/>
        </p:nvSpPr>
        <p:spPr>
          <a:xfrm>
            <a:off x="2961005"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否</a:t>
            </a:r>
          </a:p>
        </p:txBody>
      </p:sp>
      <p:sp>
        <p:nvSpPr>
          <p:cNvPr id="13" name="矩形 12"/>
          <p:cNvSpPr/>
          <p:nvPr/>
        </p:nvSpPr>
        <p:spPr>
          <a:xfrm>
            <a:off x="3797935"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否</a:t>
            </a:r>
          </a:p>
        </p:txBody>
      </p:sp>
      <p:sp>
        <p:nvSpPr>
          <p:cNvPr id="14" name="矩形 13"/>
          <p:cNvSpPr/>
          <p:nvPr/>
        </p:nvSpPr>
        <p:spPr>
          <a:xfrm>
            <a:off x="4634865"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否</a:t>
            </a:r>
          </a:p>
        </p:txBody>
      </p:sp>
      <p:sp>
        <p:nvSpPr>
          <p:cNvPr id="15" name="矩形 14"/>
          <p:cNvSpPr/>
          <p:nvPr/>
        </p:nvSpPr>
        <p:spPr>
          <a:xfrm>
            <a:off x="5557520"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否</a:t>
            </a:r>
          </a:p>
        </p:txBody>
      </p:sp>
      <p:sp>
        <p:nvSpPr>
          <p:cNvPr id="16" name="矩形 15"/>
          <p:cNvSpPr/>
          <p:nvPr/>
        </p:nvSpPr>
        <p:spPr>
          <a:xfrm>
            <a:off x="6480175"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是</a:t>
            </a:r>
          </a:p>
        </p:txBody>
      </p:sp>
      <p:sp>
        <p:nvSpPr>
          <p:cNvPr id="17" name="矩形 16"/>
          <p:cNvSpPr/>
          <p:nvPr/>
        </p:nvSpPr>
        <p:spPr>
          <a:xfrm>
            <a:off x="7359015"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否</a:t>
            </a:r>
          </a:p>
        </p:txBody>
      </p:sp>
      <p:sp>
        <p:nvSpPr>
          <p:cNvPr id="18" name="矩形 17"/>
          <p:cNvSpPr/>
          <p:nvPr/>
        </p:nvSpPr>
        <p:spPr>
          <a:xfrm>
            <a:off x="8206740"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是</a:t>
            </a:r>
          </a:p>
        </p:txBody>
      </p:sp>
      <p:sp>
        <p:nvSpPr>
          <p:cNvPr id="19" name="矩形 18"/>
          <p:cNvSpPr/>
          <p:nvPr/>
        </p:nvSpPr>
        <p:spPr>
          <a:xfrm>
            <a:off x="9074785" y="5406390"/>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否</a:t>
            </a:r>
          </a:p>
        </p:txBody>
      </p:sp>
      <p:sp>
        <p:nvSpPr>
          <p:cNvPr id="20" name="文本框 19"/>
          <p:cNvSpPr txBox="1"/>
          <p:nvPr/>
        </p:nvSpPr>
        <p:spPr>
          <a:xfrm>
            <a:off x="1628775" y="4410075"/>
            <a:ext cx="836930" cy="475615"/>
          </a:xfrm>
          <a:prstGeom prst="rect">
            <a:avLst/>
          </a:prstGeom>
          <a:noFill/>
        </p:spPr>
        <p:txBody>
          <a:bodyPr wrap="square" rtlCol="0">
            <a:spAutoFit/>
          </a:bodyPr>
          <a:lstStyle/>
          <a:p>
            <a:r>
              <a:rPr lang="en-US" altLang="zh-CN" sz="2500" b="1"/>
              <a:t>x:</a:t>
            </a:r>
          </a:p>
        </p:txBody>
      </p:sp>
      <p:sp>
        <p:nvSpPr>
          <p:cNvPr id="21" name="文本框 20"/>
          <p:cNvSpPr txBox="1"/>
          <p:nvPr/>
        </p:nvSpPr>
        <p:spPr>
          <a:xfrm>
            <a:off x="1623060" y="5288280"/>
            <a:ext cx="836930" cy="475615"/>
          </a:xfrm>
          <a:prstGeom prst="rect">
            <a:avLst/>
          </a:prstGeom>
          <a:noFill/>
        </p:spPr>
        <p:txBody>
          <a:bodyPr wrap="square" rtlCol="0">
            <a:spAutoFit/>
          </a:bodyPr>
          <a:lstStyle/>
          <a:p>
            <a:r>
              <a:rPr lang="en-US" altLang="zh-CN" sz="2500" b="1"/>
              <a:t>y:</a:t>
            </a:r>
          </a:p>
        </p:txBody>
      </p:sp>
      <p:sp>
        <p:nvSpPr>
          <p:cNvPr id="22" name="矩形 21"/>
          <p:cNvSpPr/>
          <p:nvPr/>
        </p:nvSpPr>
        <p:spPr>
          <a:xfrm>
            <a:off x="6339205" y="4223385"/>
            <a:ext cx="654685" cy="161353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187565" y="4223385"/>
            <a:ext cx="654685" cy="161353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1" animBg="1"/>
      <p:bldP spid="12" grpId="2" animBg="1"/>
      <p:bldP spid="13" grpId="1" animBg="1"/>
      <p:bldP spid="13" grpId="2" animBg="1"/>
      <p:bldP spid="14" grpId="1" animBg="1"/>
      <p:bldP spid="14" grpId="2" animBg="1"/>
      <p:bldP spid="15" grpId="1" animBg="1"/>
      <p:bldP spid="15" grpId="2" animBg="1"/>
      <p:bldP spid="16" grpId="1" animBg="1"/>
      <p:bldP spid="16" grpId="2" animBg="1"/>
      <p:bldP spid="17" grpId="1" animBg="1"/>
      <p:bldP spid="17" grpId="2" animBg="1"/>
      <p:bldP spid="18" grpId="1" animBg="1"/>
      <p:bldP spid="18" grpId="2" animBg="1"/>
      <p:bldP spid="19" grpId="1" animBg="1"/>
      <p:bldP spid="19" grpId="2" animBg="1"/>
      <p:bldP spid="20" grpId="0"/>
      <p:bldP spid="20" grpId="1"/>
      <p:bldP spid="21" grpId="1"/>
      <p:bldP spid="21" grpId="2"/>
      <p:bldP spid="22" grpId="1" animBg="1"/>
      <p:bldP spid="22" grpId="2" animBg="1"/>
      <p:bldP spid="23" grpId="1" animBg="1"/>
      <p:bldP spid="23" grpId="2"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4580255" y="-753745"/>
            <a:ext cx="6868795" cy="8354060"/>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826666" y="4385476"/>
            <a:ext cx="180594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Tokenization</a:t>
            </a:r>
          </a:p>
        </p:txBody>
      </p:sp>
      <p:sp>
        <p:nvSpPr>
          <p:cNvPr id="75" name="矩形 74"/>
          <p:cNvSpPr/>
          <p:nvPr/>
        </p:nvSpPr>
        <p:spPr>
          <a:xfrm>
            <a:off x="7826666" y="5382909"/>
            <a:ext cx="132207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Methods</a:t>
            </a:r>
          </a:p>
        </p:txBody>
      </p:sp>
      <p:sp>
        <p:nvSpPr>
          <p:cNvPr id="77" name="矩形 76"/>
          <p:cNvSpPr/>
          <p:nvPr/>
        </p:nvSpPr>
        <p:spPr>
          <a:xfrm>
            <a:off x="7826666" y="4907778"/>
            <a:ext cx="427990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Difference between Eng and Chi</a:t>
            </a:r>
          </a:p>
        </p:txBody>
      </p:sp>
      <p:sp>
        <p:nvSpPr>
          <p:cNvPr id="79" name="矩形 78"/>
          <p:cNvSpPr/>
          <p:nvPr/>
        </p:nvSpPr>
        <p:spPr>
          <a:xfrm>
            <a:off x="7826666" y="5877908"/>
            <a:ext cx="292735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HMM in Tokenization</a:t>
            </a:r>
          </a:p>
        </p:txBody>
      </p:sp>
      <p:sp>
        <p:nvSpPr>
          <p:cNvPr id="24" name="文本框 23"/>
          <p:cNvSpPr txBox="1"/>
          <p:nvPr/>
        </p:nvSpPr>
        <p:spPr>
          <a:xfrm>
            <a:off x="7166392" y="3219093"/>
            <a:ext cx="3010535"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en-US" sz="3600" dirty="0">
                <a:sym typeface="微软雅黑" panose="020B0503020204020204" pitchFamily="34" charset="-122"/>
              </a:rPr>
              <a:t>Lecture Plan</a:t>
            </a: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9906000" y="825500"/>
            <a:ext cx="1397000" cy="1397000"/>
          </a:xfrm>
          <a:prstGeom prst="rect">
            <a:avLst/>
          </a:prstGeom>
        </p:spPr>
      </p:pic>
      <p:sp>
        <p:nvSpPr>
          <p:cNvPr id="2" name="矩形 1"/>
          <p:cNvSpPr/>
          <p:nvPr/>
        </p:nvSpPr>
        <p:spPr>
          <a:xfrm>
            <a:off x="7294012" y="491668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4" name="矩形 3"/>
          <p:cNvSpPr/>
          <p:nvPr/>
        </p:nvSpPr>
        <p:spPr>
          <a:xfrm>
            <a:off x="7294012" y="5380870"/>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p>
        </p:txBody>
      </p:sp>
      <p:sp>
        <p:nvSpPr>
          <p:cNvPr id="5" name="矩形 4"/>
          <p:cNvSpPr/>
          <p:nvPr/>
        </p:nvSpPr>
        <p:spPr>
          <a:xfrm>
            <a:off x="7294012" y="588569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000" b="1">
                <a:sym typeface="+mn-ea"/>
              </a:rPr>
              <a:t>基于统计的分词</a:t>
            </a:r>
            <a:br>
              <a:rPr lang="en-US" altLang="zh-CN" sz="3000" b="1">
                <a:sym typeface="+mn-ea"/>
              </a:rPr>
            </a:br>
            <a:r>
              <a:rPr lang="zh-CN" altLang="en-US"/>
              <a:t/>
            </a:r>
            <a:br>
              <a:rPr lang="zh-CN" altLang="en-US"/>
            </a:br>
            <a:endParaRPr lang="zh-CN" altLang="en-US"/>
          </a:p>
        </p:txBody>
      </p:sp>
      <p:sp>
        <p:nvSpPr>
          <p:cNvPr id="3" name="文本框 2"/>
          <p:cNvSpPr txBox="1"/>
          <p:nvPr/>
        </p:nvSpPr>
        <p:spPr>
          <a:xfrm>
            <a:off x="1422400" y="1513205"/>
            <a:ext cx="9347835" cy="1783715"/>
          </a:xfrm>
          <a:prstGeom prst="rect">
            <a:avLst/>
          </a:prstGeom>
          <a:noFill/>
        </p:spPr>
        <p:txBody>
          <a:bodyPr wrap="square" rtlCol="0" anchor="t">
            <a:spAutoFit/>
          </a:bodyPr>
          <a:lstStyle/>
          <a:p>
            <a:pPr marL="285750" indent="-285750" algn="l">
              <a:buFont typeface="Arial" panose="020B0604020202020204" pitchFamily="34" charset="0"/>
              <a:buChar char="•"/>
            </a:pPr>
            <a:r>
              <a:rPr lang="zh-CN" altLang="en-US" sz="2200" b="1">
                <a:latin typeface="黑体" panose="02010609060101010101" pitchFamily="49" charset="-122"/>
                <a:ea typeface="黑体" panose="02010609060101010101" pitchFamily="49" charset="-122"/>
                <a:cs typeface="黑体" panose="02010609060101010101" pitchFamily="49" charset="-122"/>
                <a:sym typeface="+mn-ea"/>
              </a:rPr>
              <a:t>序列标注与中文分词</a:t>
            </a:r>
          </a:p>
          <a:p>
            <a:pPr marL="285750" indent="-285750" algn="l">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sym typeface="+mn-ea"/>
              </a:rPr>
              <a:t>给定一个字符串</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x=x</a:t>
            </a:r>
            <a:r>
              <a:rPr lang="en-US" altLang="zh-CN" sz="2200" baseline="-25000">
                <a:latin typeface="Calibri" panose="020F0502020204030204" charset="0"/>
                <a:ea typeface="黑体" panose="02010609060101010101" pitchFamily="49" charset="-122"/>
                <a:cs typeface="Calibri" panose="020F0502020204030204" charset="0"/>
                <a:sym typeface="+mn-ea"/>
              </a:rPr>
              <a:t>1</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200" baseline="-25000">
                <a:latin typeface="Calibri" panose="020F0502020204030204" charset="0"/>
                <a:ea typeface="黑体" panose="02010609060101010101" pitchFamily="49" charset="-122"/>
                <a:cs typeface="Calibri" panose="020F0502020204030204" charset="0"/>
                <a:sym typeface="+mn-ea"/>
              </a:rPr>
              <a:t>2</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200" baseline="-25000">
                <a:latin typeface="Calibri" panose="020F0502020204030204" charset="0"/>
                <a:ea typeface="黑体" panose="02010609060101010101" pitchFamily="49" charset="-122"/>
                <a:cs typeface="Calibri" panose="020F0502020204030204" charset="0"/>
                <a:sym typeface="+mn-ea"/>
              </a:rPr>
              <a:t>n</a:t>
            </a:r>
            <a:r>
              <a:rPr lang="zh-CN" altLang="en-US" sz="2200">
                <a:latin typeface="黑体" panose="02010609060101010101" pitchFamily="49" charset="-122"/>
                <a:ea typeface="黑体" panose="02010609060101010101" pitchFamily="49" charset="-122"/>
                <a:cs typeface="黑体" panose="02010609060101010101" pitchFamily="49" charset="-122"/>
                <a:sym typeface="+mn-ea"/>
              </a:rPr>
              <a:t>，找出</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x</a:t>
            </a:r>
            <a:r>
              <a:rPr lang="zh-CN" altLang="en-US" sz="2200">
                <a:latin typeface="黑体" panose="02010609060101010101" pitchFamily="49" charset="-122"/>
                <a:ea typeface="黑体" panose="02010609060101010101" pitchFamily="49" charset="-122"/>
                <a:cs typeface="黑体" panose="02010609060101010101" pitchFamily="49" charset="-122"/>
                <a:sym typeface="+mn-ea"/>
              </a:rPr>
              <a:t>中每个元素对应</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y=</a:t>
            </a:r>
            <a:r>
              <a:rPr lang="en-US" sz="22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200">
                <a:latin typeface="黑体" panose="02010609060101010101" pitchFamily="49" charset="-122"/>
                <a:ea typeface="黑体" panose="02010609060101010101" pitchFamily="49" charset="-122"/>
                <a:cs typeface="黑体" panose="02010609060101010101" pitchFamily="49" charset="-122"/>
                <a:sym typeface="+mn-ea"/>
              </a:rPr>
              <a:t>切</a:t>
            </a:r>
            <a:r>
              <a:rPr lang="en-US" sz="22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200">
                <a:latin typeface="黑体" panose="02010609060101010101" pitchFamily="49" charset="-122"/>
                <a:ea typeface="黑体" panose="02010609060101010101" pitchFamily="49" charset="-122"/>
                <a:cs typeface="黑体" panose="02010609060101010101" pitchFamily="49" charset="-122"/>
                <a:sym typeface="+mn-ea"/>
              </a:rPr>
              <a:t>还是</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200">
                <a:latin typeface="黑体" panose="02010609060101010101" pitchFamily="49" charset="-122"/>
                <a:ea typeface="黑体" panose="02010609060101010101" pitchFamily="49" charset="-122"/>
                <a:cs typeface="黑体" panose="02010609060101010101" pitchFamily="49" charset="-122"/>
                <a:sym typeface="+mn-ea"/>
              </a:rPr>
              <a:t>跳过</a:t>
            </a:r>
            <a:r>
              <a:rPr lang="en-US" altLang="zh-CN" sz="22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20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200" b="1">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gn="l">
              <a:buFont typeface="Arial" panose="020B0604020202020204" pitchFamily="34" charset="0"/>
              <a:buChar char="•"/>
            </a:pPr>
            <a:endParaRPr lang="en-US" altLang="zh-CN" sz="2200" b="1">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Arial" panose="020B0604020202020204" pitchFamily="34" charset="0"/>
              <a:buChar char="•"/>
            </a:pPr>
            <a:endParaRPr lang="en-US" altLang="zh-CN" sz="2200"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椭圆 3"/>
          <p:cNvSpPr/>
          <p:nvPr/>
        </p:nvSpPr>
        <p:spPr>
          <a:xfrm>
            <a:off x="2776855" y="3384550"/>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今</a:t>
            </a:r>
          </a:p>
        </p:txBody>
      </p:sp>
      <p:sp>
        <p:nvSpPr>
          <p:cNvPr id="5" name="椭圆 4"/>
          <p:cNvSpPr/>
          <p:nvPr/>
        </p:nvSpPr>
        <p:spPr>
          <a:xfrm>
            <a:off x="3629025" y="3384550"/>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晚</a:t>
            </a:r>
          </a:p>
        </p:txBody>
      </p:sp>
      <p:sp>
        <p:nvSpPr>
          <p:cNvPr id="6" name="椭圆 5"/>
          <p:cNvSpPr/>
          <p:nvPr/>
        </p:nvSpPr>
        <p:spPr>
          <a:xfrm>
            <a:off x="4481195" y="3384550"/>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月</a:t>
            </a:r>
          </a:p>
        </p:txBody>
      </p:sp>
      <p:sp>
        <p:nvSpPr>
          <p:cNvPr id="7" name="椭圆 6"/>
          <p:cNvSpPr/>
          <p:nvPr/>
        </p:nvSpPr>
        <p:spPr>
          <a:xfrm>
            <a:off x="5404485" y="3384550"/>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色</a:t>
            </a:r>
          </a:p>
        </p:txBody>
      </p:sp>
      <p:sp>
        <p:nvSpPr>
          <p:cNvPr id="8" name="椭圆 7"/>
          <p:cNvSpPr/>
          <p:nvPr/>
        </p:nvSpPr>
        <p:spPr>
          <a:xfrm>
            <a:off x="6327775" y="3384550"/>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真</a:t>
            </a:r>
          </a:p>
        </p:txBody>
      </p:sp>
      <p:sp>
        <p:nvSpPr>
          <p:cNvPr id="9" name="椭圆 8"/>
          <p:cNvSpPr/>
          <p:nvPr/>
        </p:nvSpPr>
        <p:spPr>
          <a:xfrm>
            <a:off x="7179945" y="3384550"/>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美</a:t>
            </a:r>
          </a:p>
        </p:txBody>
      </p:sp>
      <p:sp>
        <p:nvSpPr>
          <p:cNvPr id="12" name="矩形 11"/>
          <p:cNvSpPr/>
          <p:nvPr/>
        </p:nvSpPr>
        <p:spPr>
          <a:xfrm>
            <a:off x="2807970" y="4293235"/>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跳</a:t>
            </a:r>
          </a:p>
        </p:txBody>
      </p:sp>
      <p:sp>
        <p:nvSpPr>
          <p:cNvPr id="13" name="矩形 12"/>
          <p:cNvSpPr/>
          <p:nvPr/>
        </p:nvSpPr>
        <p:spPr>
          <a:xfrm>
            <a:off x="3644900" y="4293235"/>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切</a:t>
            </a:r>
          </a:p>
        </p:txBody>
      </p:sp>
      <p:sp>
        <p:nvSpPr>
          <p:cNvPr id="14" name="矩形 13"/>
          <p:cNvSpPr/>
          <p:nvPr/>
        </p:nvSpPr>
        <p:spPr>
          <a:xfrm>
            <a:off x="4481830" y="4293235"/>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跳</a:t>
            </a:r>
          </a:p>
        </p:txBody>
      </p:sp>
      <p:sp>
        <p:nvSpPr>
          <p:cNvPr id="15" name="矩形 14"/>
          <p:cNvSpPr/>
          <p:nvPr/>
        </p:nvSpPr>
        <p:spPr>
          <a:xfrm>
            <a:off x="5404485" y="4293235"/>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切</a:t>
            </a:r>
          </a:p>
        </p:txBody>
      </p:sp>
      <p:sp>
        <p:nvSpPr>
          <p:cNvPr id="16" name="矩形 15"/>
          <p:cNvSpPr/>
          <p:nvPr/>
        </p:nvSpPr>
        <p:spPr>
          <a:xfrm>
            <a:off x="6327140" y="4293235"/>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切</a:t>
            </a:r>
          </a:p>
        </p:txBody>
      </p:sp>
      <p:sp>
        <p:nvSpPr>
          <p:cNvPr id="17" name="矩形 16"/>
          <p:cNvSpPr/>
          <p:nvPr/>
        </p:nvSpPr>
        <p:spPr>
          <a:xfrm>
            <a:off x="7205980" y="4293235"/>
            <a:ext cx="356870" cy="3575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切</a:t>
            </a:r>
          </a:p>
        </p:txBody>
      </p:sp>
      <p:sp>
        <p:nvSpPr>
          <p:cNvPr id="20" name="文本框 19"/>
          <p:cNvSpPr txBox="1"/>
          <p:nvPr/>
        </p:nvSpPr>
        <p:spPr>
          <a:xfrm>
            <a:off x="1475740" y="3296920"/>
            <a:ext cx="836930" cy="475615"/>
          </a:xfrm>
          <a:prstGeom prst="rect">
            <a:avLst/>
          </a:prstGeom>
          <a:noFill/>
        </p:spPr>
        <p:txBody>
          <a:bodyPr wrap="square" rtlCol="0">
            <a:spAutoFit/>
          </a:bodyPr>
          <a:lstStyle/>
          <a:p>
            <a:r>
              <a:rPr lang="en-US" altLang="zh-CN" sz="2500" b="1"/>
              <a:t>x:</a:t>
            </a:r>
          </a:p>
        </p:txBody>
      </p:sp>
      <p:sp>
        <p:nvSpPr>
          <p:cNvPr id="21" name="文本框 20"/>
          <p:cNvSpPr txBox="1"/>
          <p:nvPr/>
        </p:nvSpPr>
        <p:spPr>
          <a:xfrm>
            <a:off x="1470025" y="4175125"/>
            <a:ext cx="836930" cy="475615"/>
          </a:xfrm>
          <a:prstGeom prst="rect">
            <a:avLst/>
          </a:prstGeom>
          <a:noFill/>
        </p:spPr>
        <p:txBody>
          <a:bodyPr wrap="square" rtlCol="0">
            <a:spAutoFit/>
          </a:bodyPr>
          <a:lstStyle/>
          <a:p>
            <a:r>
              <a:rPr lang="en-US" altLang="zh-CN" sz="2500" b="1"/>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animBg="1"/>
      <p:bldP spid="5" grpId="1" animBg="1"/>
      <p:bldP spid="6" grpId="0" bldLvl="0" animBg="1"/>
      <p:bldP spid="6" grpId="1" animBg="1"/>
      <p:bldP spid="7" grpId="0" bldLvl="0" animBg="1"/>
      <p:bldP spid="7" grpId="1" animBg="1"/>
      <p:bldP spid="8" grpId="0" bldLvl="0" animBg="1"/>
      <p:bldP spid="8" grpId="1" animBg="1"/>
      <p:bldP spid="9" grpId="0" bldLvl="0" animBg="1"/>
      <p:bldP spid="9" grpId="1" animBg="1"/>
      <p:bldP spid="12" grpId="0" bldLvl="0" animBg="1"/>
      <p:bldP spid="12" grpId="1" animBg="1"/>
      <p:bldP spid="13" grpId="0" bldLvl="0" animBg="1"/>
      <p:bldP spid="13" grpId="1" animBg="1"/>
      <p:bldP spid="14" grpId="0" bldLvl="0" animBg="1"/>
      <p:bldP spid="14" grpId="1" animBg="1"/>
      <p:bldP spid="15" grpId="0" bldLvl="0" animBg="1"/>
      <p:bldP spid="15" grpId="1" animBg="1"/>
      <p:bldP spid="16" grpId="0" bldLvl="0" animBg="1"/>
      <p:bldP spid="16" grpId="1" animBg="1"/>
      <p:bldP spid="17" grpId="0" bldLvl="0" animBg="1"/>
      <p:bldP spid="17" grpId="1" animBg="1"/>
      <p:bldP spid="20" grpId="0"/>
      <p:bldP spid="20" grpId="1"/>
      <p:bldP spid="21" grpId="0"/>
      <p:bldP spid="2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224790"/>
            <a:ext cx="10850880" cy="763270"/>
          </a:xfrm>
        </p:spPr>
        <p:txBody>
          <a:bodyPr/>
          <a:lstStyle/>
          <a:p>
            <a:pPr algn="l">
              <a:buClrTx/>
              <a:buSzTx/>
              <a:buFontTx/>
            </a:pPr>
            <a:r>
              <a:rPr lang="zh-CN" altLang="en-US" sz="3000" b="1">
                <a:solidFill>
                  <a:schemeClr val="tx1">
                    <a:lumMod val="85000"/>
                    <a:lumOff val="15000"/>
                  </a:schemeClr>
                </a:solidFill>
                <a:latin typeface="微软雅黑" panose="020B0503020204020204" pitchFamily="34" charset="-122"/>
                <a:ea typeface="微软雅黑" panose="020B0503020204020204" pitchFamily="34" charset="-122"/>
                <a:cs typeface="+mn-cs"/>
              </a:rPr>
              <a:t>机器学习</a:t>
            </a:r>
          </a:p>
        </p:txBody>
      </p:sp>
      <p:pic>
        <p:nvPicPr>
          <p:cNvPr id="3" name="图片 2"/>
          <p:cNvPicPr>
            <a:picLocks noChangeAspect="1"/>
          </p:cNvPicPr>
          <p:nvPr/>
        </p:nvPicPr>
        <p:blipFill>
          <a:blip r:embed="rId2"/>
          <a:stretch>
            <a:fillRect/>
          </a:stretch>
        </p:blipFill>
        <p:spPr>
          <a:xfrm>
            <a:off x="1569084" y="1485129"/>
            <a:ext cx="9254354" cy="4446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4689" y="3459902"/>
            <a:ext cx="6030317" cy="553998"/>
          </a:xfrm>
          <a:prstGeom prst="rect">
            <a:avLst/>
          </a:prstGeom>
          <a:noFill/>
        </p:spPr>
        <p:txBody>
          <a:bodyPr wrap="square" rtlCol="0">
            <a:spAutoFit/>
          </a:bodyPr>
          <a:lstStyle/>
          <a:p>
            <a:r>
              <a:rPr lang="zh-CN" altLang="en-US" sz="3000" b="1" dirty="0" smtClean="0"/>
              <a:t>发现特征和目标变量之间的关系</a:t>
            </a:r>
            <a:endParaRPr lang="zh-CN" altLang="en-US" sz="3000" b="1" dirty="0"/>
          </a:p>
        </p:txBody>
      </p:sp>
      <p:pic>
        <p:nvPicPr>
          <p:cNvPr id="4" name="图片 3"/>
          <p:cNvPicPr>
            <a:picLocks noChangeAspect="1"/>
          </p:cNvPicPr>
          <p:nvPr/>
        </p:nvPicPr>
        <p:blipFill>
          <a:blip r:embed="rId2"/>
          <a:stretch>
            <a:fillRect/>
          </a:stretch>
        </p:blipFill>
        <p:spPr>
          <a:xfrm>
            <a:off x="1009014" y="1769744"/>
            <a:ext cx="4991100" cy="1247775"/>
          </a:xfrm>
          <a:prstGeom prst="rect">
            <a:avLst/>
          </a:prstGeom>
        </p:spPr>
      </p:pic>
      <p:sp>
        <p:nvSpPr>
          <p:cNvPr id="5" name="文本框 4"/>
          <p:cNvSpPr txBox="1"/>
          <p:nvPr/>
        </p:nvSpPr>
        <p:spPr>
          <a:xfrm>
            <a:off x="2541631" y="1215746"/>
            <a:ext cx="1446259" cy="553998"/>
          </a:xfrm>
          <a:prstGeom prst="rect">
            <a:avLst/>
          </a:prstGeom>
          <a:noFill/>
        </p:spPr>
        <p:txBody>
          <a:bodyPr wrap="square" rtlCol="0">
            <a:spAutoFit/>
          </a:bodyPr>
          <a:lstStyle/>
          <a:p>
            <a:r>
              <a:rPr lang="zh-CN" altLang="en-US" sz="3000" b="1" dirty="0" smtClean="0">
                <a:solidFill>
                  <a:srgbClr val="FF0000"/>
                </a:solidFill>
              </a:rPr>
              <a:t>特征</a:t>
            </a:r>
            <a:endParaRPr lang="zh-CN" altLang="en-US" sz="3000" b="1" dirty="0">
              <a:solidFill>
                <a:srgbClr val="FF0000"/>
              </a:solidFill>
            </a:endParaRPr>
          </a:p>
        </p:txBody>
      </p:sp>
      <p:pic>
        <p:nvPicPr>
          <p:cNvPr id="6" name="图片 5"/>
          <p:cNvPicPr>
            <a:picLocks noChangeAspect="1"/>
          </p:cNvPicPr>
          <p:nvPr/>
        </p:nvPicPr>
        <p:blipFill>
          <a:blip r:embed="rId3"/>
          <a:stretch>
            <a:fillRect/>
          </a:stretch>
        </p:blipFill>
        <p:spPr>
          <a:xfrm>
            <a:off x="8850085" y="1664968"/>
            <a:ext cx="1676400" cy="1457325"/>
          </a:xfrm>
          <a:prstGeom prst="rect">
            <a:avLst/>
          </a:prstGeom>
        </p:spPr>
      </p:pic>
      <p:sp>
        <p:nvSpPr>
          <p:cNvPr id="8" name="文本框 7"/>
          <p:cNvSpPr txBox="1"/>
          <p:nvPr/>
        </p:nvSpPr>
        <p:spPr>
          <a:xfrm>
            <a:off x="8850085" y="1122223"/>
            <a:ext cx="2166894" cy="553998"/>
          </a:xfrm>
          <a:prstGeom prst="rect">
            <a:avLst/>
          </a:prstGeom>
          <a:noFill/>
        </p:spPr>
        <p:txBody>
          <a:bodyPr wrap="square" rtlCol="0">
            <a:spAutoFit/>
          </a:bodyPr>
          <a:lstStyle/>
          <a:p>
            <a:r>
              <a:rPr lang="zh-CN" altLang="en-US" sz="3000" b="1" dirty="0" smtClean="0">
                <a:solidFill>
                  <a:srgbClr val="FF0000"/>
                </a:solidFill>
              </a:rPr>
              <a:t>目标变量</a:t>
            </a:r>
            <a:endParaRPr lang="zh-CN" altLang="en-US" sz="30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60" y="234315"/>
            <a:ext cx="10850880" cy="620395"/>
          </a:xfrm>
        </p:spPr>
        <p:txBody>
          <a:bodyPr/>
          <a:lstStyle/>
          <a:p>
            <a:pPr algn="l">
              <a:buClrTx/>
              <a:buSzTx/>
              <a:buFontTx/>
            </a:pPr>
            <a:r>
              <a:rPr lang="zh-CN" altLang="en-US" sz="3000" b="1">
                <a:solidFill>
                  <a:schemeClr val="tx1">
                    <a:lumMod val="85000"/>
                    <a:lumOff val="15000"/>
                  </a:schemeClr>
                </a:solidFill>
                <a:latin typeface="微软雅黑" panose="020B0503020204020204" pitchFamily="34" charset="-122"/>
                <a:ea typeface="微软雅黑" panose="020B0503020204020204" pitchFamily="34" charset="-122"/>
                <a:cs typeface="+mn-cs"/>
              </a:rPr>
              <a:t>机器学习的算法</a:t>
            </a:r>
          </a:p>
        </p:txBody>
      </p:sp>
      <p:sp>
        <p:nvSpPr>
          <p:cNvPr id="3" name="文本框 2"/>
          <p:cNvSpPr txBox="1"/>
          <p:nvPr/>
        </p:nvSpPr>
        <p:spPr>
          <a:xfrm>
            <a:off x="670558" y="1521098"/>
            <a:ext cx="5247551" cy="3816429"/>
          </a:xfrm>
          <a:prstGeom prst="rect">
            <a:avLst/>
          </a:prstGeom>
          <a:noFill/>
        </p:spPr>
        <p:txBody>
          <a:bodyPr wrap="square" rtlCol="0">
            <a:spAutoFit/>
          </a:bodyPr>
          <a:lstStyle/>
          <a:p>
            <a:pPr marL="342900" indent="-342900">
              <a:buFont typeface="Arial" panose="020B0604020202020204" pitchFamily="34" charset="0"/>
              <a:buChar char="•"/>
            </a:pPr>
            <a:r>
              <a:rPr lang="zh-CN" altLang="en-US" sz="2200" b="1" dirty="0" smtClean="0">
                <a:solidFill>
                  <a:srgbClr val="2261A6"/>
                </a:solidFill>
              </a:rPr>
              <a:t>监督学习</a:t>
            </a:r>
            <a:r>
              <a:rPr lang="en-US" altLang="zh-CN" sz="2200" b="1" dirty="0" smtClean="0">
                <a:solidFill>
                  <a:srgbClr val="2261A6"/>
                </a:solidFill>
              </a:rPr>
              <a:t>Supervised Learning</a:t>
            </a:r>
          </a:p>
          <a:p>
            <a:r>
              <a:rPr lang="zh-CN" altLang="en-US" sz="2200" dirty="0" smtClean="0"/>
              <a:t>有目标变量，即数据是有标签的</a:t>
            </a:r>
            <a:endParaRPr lang="en-US" altLang="zh-CN" sz="2200" dirty="0" smtClean="0"/>
          </a:p>
          <a:p>
            <a:endParaRPr lang="en-US" altLang="zh-CN" sz="2200" dirty="0"/>
          </a:p>
          <a:p>
            <a:pPr marL="342900" indent="-342900">
              <a:buFont typeface="Arial" panose="020B0604020202020204" pitchFamily="34" charset="0"/>
              <a:buChar char="•"/>
            </a:pPr>
            <a:r>
              <a:rPr lang="zh-CN" altLang="en-US" sz="2200" b="1" dirty="0">
                <a:solidFill>
                  <a:srgbClr val="2261A6"/>
                </a:solidFill>
              </a:rPr>
              <a:t>无监督学习</a:t>
            </a:r>
            <a:r>
              <a:rPr lang="en-US" altLang="zh-CN" sz="2200" b="1" dirty="0">
                <a:solidFill>
                  <a:srgbClr val="2261A6"/>
                </a:solidFill>
              </a:rPr>
              <a:t>Unsupervised Learning</a:t>
            </a:r>
          </a:p>
          <a:p>
            <a:r>
              <a:rPr lang="zh-CN" altLang="en-US" sz="2200" dirty="0" smtClean="0"/>
              <a:t>没有目标变量，即没有类别信息</a:t>
            </a:r>
            <a:endParaRPr lang="en-US" altLang="zh-CN" sz="2200" dirty="0"/>
          </a:p>
          <a:p>
            <a:endParaRPr lang="en-US" altLang="zh-CN" sz="2200" dirty="0" smtClean="0"/>
          </a:p>
          <a:p>
            <a:pPr marL="342900" indent="-342900">
              <a:buFont typeface="Arial" panose="020B0604020202020204" pitchFamily="34" charset="0"/>
              <a:buChar char="•"/>
            </a:pPr>
            <a:r>
              <a:rPr lang="zh-CN" altLang="en-US" sz="2200" b="1" dirty="0">
                <a:solidFill>
                  <a:srgbClr val="2261A6"/>
                </a:solidFill>
              </a:rPr>
              <a:t>半监督学习</a:t>
            </a:r>
            <a:r>
              <a:rPr lang="en-US" altLang="zh-CN" sz="2200" b="1" dirty="0">
                <a:solidFill>
                  <a:srgbClr val="2261A6"/>
                </a:solidFill>
              </a:rPr>
              <a:t>Semi-supervised Learning</a:t>
            </a:r>
          </a:p>
          <a:p>
            <a:r>
              <a:rPr lang="zh-CN" altLang="en-US" sz="2200" dirty="0" smtClean="0"/>
              <a:t>既使用有标签的数据，又使用无标签的数据来训练模型。其中，有标签的数据用来学习模型，无标签的数据用来优化模型。</a:t>
            </a:r>
            <a:endParaRPr lang="zh-CN" altLang="en-US" sz="22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6034" y="1803038"/>
            <a:ext cx="6096387" cy="3213462"/>
          </a:xfrm>
          <a:prstGeom prst="rect">
            <a:avLst/>
          </a:prstGeom>
        </p:spPr>
      </p:pic>
      <p:sp>
        <p:nvSpPr>
          <p:cNvPr id="5" name="文本框 4"/>
          <p:cNvSpPr txBox="1"/>
          <p:nvPr/>
        </p:nvSpPr>
        <p:spPr>
          <a:xfrm>
            <a:off x="8179615" y="5137100"/>
            <a:ext cx="2896236" cy="369332"/>
          </a:xfrm>
          <a:prstGeom prst="rect">
            <a:avLst/>
          </a:prstGeom>
          <a:noFill/>
        </p:spPr>
        <p:txBody>
          <a:bodyPr wrap="square" rtlCol="0">
            <a:spAutoFit/>
          </a:bodyPr>
          <a:lstStyle/>
          <a:p>
            <a:r>
              <a:rPr lang="zh-CN" altLang="en-US" b="1" dirty="0" smtClean="0"/>
              <a:t>半监督学习</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60" y="356870"/>
            <a:ext cx="10850880" cy="517525"/>
          </a:xfrm>
        </p:spPr>
        <p:txBody>
          <a:bodyPr/>
          <a:lstStyle/>
          <a:p>
            <a:r>
              <a:rPr lang="zh-CN" altLang="en-US" sz="3000" b="1">
                <a:solidFill>
                  <a:schemeClr val="tx1">
                    <a:lumMod val="85000"/>
                    <a:lumOff val="15000"/>
                  </a:schemeClr>
                </a:solidFill>
                <a:latin typeface="微软雅黑" panose="020B0503020204020204" pitchFamily="34" charset="-122"/>
                <a:ea typeface="微软雅黑" panose="020B0503020204020204" pitchFamily="34" charset="-122"/>
                <a:cs typeface="+mn-cs"/>
              </a:rPr>
              <a:t>机器学习</a:t>
            </a: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流程</a:t>
            </a:r>
            <a:endParaRPr lang="zh-CN" altLang="en-US" dirty="0"/>
          </a:p>
        </p:txBody>
      </p:sp>
      <p:pic>
        <p:nvPicPr>
          <p:cNvPr id="3" name="图片 2"/>
          <p:cNvPicPr>
            <a:picLocks noChangeAspect="1"/>
          </p:cNvPicPr>
          <p:nvPr/>
        </p:nvPicPr>
        <p:blipFill>
          <a:blip r:embed="rId2"/>
          <a:stretch>
            <a:fillRect/>
          </a:stretch>
        </p:blipFill>
        <p:spPr>
          <a:xfrm>
            <a:off x="797606" y="1195299"/>
            <a:ext cx="9710737" cy="50664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9924" y="1140031"/>
            <a:ext cx="819397" cy="496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771896" y="653143"/>
            <a:ext cx="1258784" cy="369332"/>
          </a:xfrm>
          <a:prstGeom prst="rect">
            <a:avLst/>
          </a:prstGeom>
          <a:noFill/>
        </p:spPr>
        <p:txBody>
          <a:bodyPr wrap="square" rtlCol="0">
            <a:spAutoFit/>
          </a:bodyPr>
          <a:lstStyle/>
          <a:p>
            <a:r>
              <a:rPr lang="zh-CN" altLang="en-US" b="1" dirty="0" smtClean="0"/>
              <a:t>数据</a:t>
            </a:r>
            <a:endParaRPr lang="en-US" b="1" dirty="0"/>
          </a:p>
        </p:txBody>
      </p:sp>
      <p:sp>
        <p:nvSpPr>
          <p:cNvPr id="5" name="文本框 4"/>
          <p:cNvSpPr txBox="1"/>
          <p:nvPr/>
        </p:nvSpPr>
        <p:spPr>
          <a:xfrm>
            <a:off x="4412716" y="4453247"/>
            <a:ext cx="5608560" cy="430887"/>
          </a:xfrm>
          <a:prstGeom prst="rect">
            <a:avLst/>
          </a:prstGeom>
          <a:noFill/>
        </p:spPr>
        <p:txBody>
          <a:bodyPr wrap="square" rtlCol="0">
            <a:spAutoFit/>
          </a:bodyPr>
          <a:lstStyle/>
          <a:p>
            <a:r>
              <a:rPr lang="zh-CN" altLang="en-US" sz="2200" b="1" dirty="0" smtClean="0">
                <a:solidFill>
                  <a:srgbClr val="2261A6"/>
                </a:solidFill>
              </a:rPr>
              <a:t>所有数据用来训练模型</a:t>
            </a:r>
            <a:endParaRPr lang="zh-CN" altLang="en-US" sz="2200" dirty="0"/>
          </a:p>
        </p:txBody>
      </p:sp>
      <p:sp>
        <p:nvSpPr>
          <p:cNvPr id="6" name="文本框 5"/>
          <p:cNvSpPr txBox="1"/>
          <p:nvPr/>
        </p:nvSpPr>
        <p:spPr>
          <a:xfrm>
            <a:off x="2393430" y="2647094"/>
            <a:ext cx="5608560" cy="769441"/>
          </a:xfrm>
          <a:prstGeom prst="rect">
            <a:avLst/>
          </a:prstGeom>
          <a:noFill/>
        </p:spPr>
        <p:txBody>
          <a:bodyPr wrap="square" rtlCol="0">
            <a:spAutoFit/>
          </a:bodyPr>
          <a:lstStyle/>
          <a:p>
            <a:pPr marL="342900" indent="-342900">
              <a:buFont typeface="Arial" panose="020B0604020202020204" pitchFamily="34" charset="0"/>
              <a:buChar char="•"/>
            </a:pPr>
            <a:r>
              <a:rPr lang="zh-CN" altLang="en-US" sz="2200" b="1" dirty="0" smtClean="0"/>
              <a:t>（</a:t>
            </a:r>
            <a:r>
              <a:rPr lang="en-US" altLang="zh-CN" sz="2200" b="1" dirty="0" smtClean="0"/>
              <a:t>1</a:t>
            </a:r>
            <a:r>
              <a:rPr lang="zh-CN" altLang="en-US" sz="2200" b="1" dirty="0" smtClean="0"/>
              <a:t>）训练模型</a:t>
            </a:r>
            <a:endParaRPr lang="en-US" altLang="zh-CN" sz="2200" b="1" dirty="0" smtClean="0"/>
          </a:p>
          <a:p>
            <a:pPr marL="342900" indent="-342900">
              <a:buFont typeface="Arial" panose="020B0604020202020204" pitchFamily="34" charset="0"/>
              <a:buChar char="•"/>
            </a:pPr>
            <a:r>
              <a:rPr lang="zh-CN" altLang="en-US" sz="2200" b="1" dirty="0" smtClean="0"/>
              <a:t>（</a:t>
            </a:r>
            <a:r>
              <a:rPr lang="en-US" altLang="zh-CN" sz="2200" b="1" dirty="0" smtClean="0"/>
              <a:t>2</a:t>
            </a:r>
            <a:r>
              <a:rPr lang="zh-CN" altLang="en-US" sz="2200" b="1" dirty="0" smtClean="0"/>
              <a:t>）测试模型</a:t>
            </a:r>
            <a:endParaRPr lang="zh-CN" altLang="en-US" sz="2200" dirty="0"/>
          </a:p>
        </p:txBody>
      </p:sp>
      <p:cxnSp>
        <p:nvCxnSpPr>
          <p:cNvPr id="8" name="直接箭头连接符 7"/>
          <p:cNvCxnSpPr/>
          <p:nvPr/>
        </p:nvCxnSpPr>
        <p:spPr>
          <a:xfrm>
            <a:off x="1603169" y="4049486"/>
            <a:ext cx="2695699" cy="4037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93430" y="1487187"/>
            <a:ext cx="5608560" cy="1107996"/>
          </a:xfrm>
          <a:prstGeom prst="rect">
            <a:avLst/>
          </a:prstGeom>
          <a:noFill/>
        </p:spPr>
        <p:txBody>
          <a:bodyPr wrap="square" rtlCol="0">
            <a:spAutoFit/>
          </a:bodyPr>
          <a:lstStyle/>
          <a:p>
            <a:pPr marL="342900" indent="-342900">
              <a:buFont typeface="Arial" panose="020B0604020202020204" pitchFamily="34" charset="0"/>
              <a:buChar char="•"/>
            </a:pPr>
            <a:r>
              <a:rPr lang="zh-CN" altLang="en-US" sz="2200" b="1" dirty="0" smtClean="0">
                <a:solidFill>
                  <a:srgbClr val="2261A6"/>
                </a:solidFill>
              </a:rPr>
              <a:t>需要做的事情：</a:t>
            </a:r>
            <a:endParaRPr lang="en-US" altLang="zh-CN" sz="2200" b="1" dirty="0" smtClean="0">
              <a:solidFill>
                <a:srgbClr val="2261A6"/>
              </a:solidFill>
            </a:endParaRPr>
          </a:p>
          <a:p>
            <a:pPr marL="342900" indent="-342900">
              <a:buFont typeface="Arial" panose="020B0604020202020204" pitchFamily="34" charset="0"/>
              <a:buChar char="•"/>
            </a:pPr>
            <a:r>
              <a:rPr lang="zh-CN" altLang="en-US" sz="2200" b="1" dirty="0" smtClean="0"/>
              <a:t>（</a:t>
            </a:r>
            <a:r>
              <a:rPr lang="en-US" altLang="zh-CN" sz="2200" b="1" dirty="0" smtClean="0"/>
              <a:t>1</a:t>
            </a:r>
            <a:r>
              <a:rPr lang="zh-CN" altLang="en-US" sz="2200" b="1" dirty="0" smtClean="0"/>
              <a:t>）评估算法的参数</a:t>
            </a:r>
            <a:endParaRPr lang="en-US" altLang="zh-CN" sz="2200" b="1" dirty="0" smtClean="0"/>
          </a:p>
          <a:p>
            <a:pPr marL="342900" indent="-342900">
              <a:buFont typeface="Arial" panose="020B0604020202020204" pitchFamily="34" charset="0"/>
              <a:buChar char="•"/>
            </a:pPr>
            <a:r>
              <a:rPr lang="zh-CN" altLang="en-US" sz="2200" b="1" dirty="0" smtClean="0"/>
              <a:t>（</a:t>
            </a:r>
            <a:r>
              <a:rPr lang="en-US" altLang="zh-CN" sz="2200" b="1" dirty="0" smtClean="0"/>
              <a:t>2</a:t>
            </a:r>
            <a:r>
              <a:rPr lang="zh-CN" altLang="en-US" sz="2200" b="1" dirty="0" smtClean="0"/>
              <a:t>）评估这个算法的性能</a:t>
            </a:r>
            <a:endParaRPr lang="zh-CN" altLang="en-US" sz="2200" dirty="0"/>
          </a:p>
        </p:txBody>
      </p:sp>
      <p:sp>
        <p:nvSpPr>
          <p:cNvPr id="10" name="文本框 9"/>
          <p:cNvSpPr txBox="1"/>
          <p:nvPr/>
        </p:nvSpPr>
        <p:spPr>
          <a:xfrm>
            <a:off x="7309539" y="4275117"/>
            <a:ext cx="692451" cy="861774"/>
          </a:xfrm>
          <a:prstGeom prst="rect">
            <a:avLst/>
          </a:prstGeom>
          <a:noFill/>
        </p:spPr>
        <p:txBody>
          <a:bodyPr wrap="square" rtlCol="0">
            <a:spAutoFit/>
          </a:bodyPr>
          <a:lstStyle/>
          <a:p>
            <a:r>
              <a:rPr lang="en-US" altLang="zh-CN" sz="5000" b="1" dirty="0" smtClean="0">
                <a:solidFill>
                  <a:srgbClr val="FF0000"/>
                </a:solidFill>
              </a:rPr>
              <a:t>X</a:t>
            </a:r>
            <a:endParaRPr lang="zh-CN" altLang="en-US" sz="5000" dirty="0">
              <a:solidFill>
                <a:srgbClr val="FF0000"/>
              </a:solidFill>
            </a:endParaRPr>
          </a:p>
        </p:txBody>
      </p:sp>
      <p:sp>
        <p:nvSpPr>
          <p:cNvPr id="11" name="文本框 10"/>
          <p:cNvSpPr txBox="1"/>
          <p:nvPr/>
        </p:nvSpPr>
        <p:spPr>
          <a:xfrm>
            <a:off x="4412716" y="5143642"/>
            <a:ext cx="5608560" cy="430887"/>
          </a:xfrm>
          <a:prstGeom prst="rect">
            <a:avLst/>
          </a:prstGeom>
          <a:noFill/>
        </p:spPr>
        <p:txBody>
          <a:bodyPr wrap="square" rtlCol="0">
            <a:spAutoFit/>
          </a:bodyPr>
          <a:lstStyle/>
          <a:p>
            <a:r>
              <a:rPr lang="zh-CN" altLang="en-US" sz="2200" b="1" dirty="0" smtClean="0">
                <a:solidFill>
                  <a:srgbClr val="2261A6"/>
                </a:solidFill>
              </a:rPr>
              <a:t>不行，这样就没有测试数据了</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60" y="285750"/>
            <a:ext cx="10850880" cy="569595"/>
          </a:xfrm>
        </p:spPr>
        <p:txBody>
          <a:bodyPr/>
          <a:lstStyle/>
          <a:p>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划分数据</a:t>
            </a:r>
          </a:p>
        </p:txBody>
      </p:sp>
      <p:sp>
        <p:nvSpPr>
          <p:cNvPr id="3" name="文本框 2"/>
          <p:cNvSpPr txBox="1"/>
          <p:nvPr/>
        </p:nvSpPr>
        <p:spPr>
          <a:xfrm>
            <a:off x="578484" y="1358538"/>
            <a:ext cx="3482878" cy="1785104"/>
          </a:xfrm>
          <a:prstGeom prst="rect">
            <a:avLst/>
          </a:prstGeom>
          <a:noFill/>
        </p:spPr>
        <p:txBody>
          <a:bodyPr wrap="square" rtlCol="0">
            <a:spAutoFit/>
          </a:bodyPr>
          <a:lstStyle/>
          <a:p>
            <a:pPr marL="342900" indent="-342900">
              <a:buFont typeface="Arial" panose="020B0604020202020204" pitchFamily="34" charset="0"/>
              <a:buChar char="•"/>
            </a:pPr>
            <a:r>
              <a:rPr lang="zh-CN" altLang="en-US" sz="2200" b="1" dirty="0" smtClean="0">
                <a:solidFill>
                  <a:srgbClr val="2261A6"/>
                </a:solidFill>
              </a:rPr>
              <a:t>训练数据</a:t>
            </a:r>
            <a:endParaRPr lang="en-US" altLang="zh-CN" sz="2200" b="1" dirty="0" smtClean="0">
              <a:solidFill>
                <a:srgbClr val="2261A6"/>
              </a:solidFill>
            </a:endParaRPr>
          </a:p>
          <a:p>
            <a:pPr marL="342900" indent="-342900">
              <a:buFont typeface="Arial" panose="020B0604020202020204" pitchFamily="34" charset="0"/>
              <a:buChar char="•"/>
            </a:pPr>
            <a:r>
              <a:rPr lang="zh-CN" altLang="en-US" sz="2200" dirty="0" smtClean="0"/>
              <a:t>用来训练模型的参数</a:t>
            </a:r>
            <a:endParaRPr lang="en-US" altLang="zh-CN" sz="2200" dirty="0" smtClean="0"/>
          </a:p>
          <a:p>
            <a:pPr marL="342900" indent="-342900">
              <a:buFont typeface="Arial" panose="020B0604020202020204" pitchFamily="34" charset="0"/>
              <a:buChar char="•"/>
            </a:pPr>
            <a:endParaRPr lang="en-US" altLang="zh-CN" sz="2200" dirty="0"/>
          </a:p>
          <a:p>
            <a:pPr marL="342900" indent="-342900">
              <a:buFont typeface="Arial" panose="020B0604020202020204" pitchFamily="34" charset="0"/>
              <a:buChar char="•"/>
            </a:pPr>
            <a:r>
              <a:rPr lang="zh-CN" altLang="en-US" sz="2200" b="1" dirty="0" smtClean="0">
                <a:solidFill>
                  <a:srgbClr val="2261A6"/>
                </a:solidFill>
              </a:rPr>
              <a:t>测试数据</a:t>
            </a:r>
            <a:endParaRPr lang="en-US" altLang="zh-CN" sz="2200" b="1" dirty="0" smtClean="0">
              <a:solidFill>
                <a:srgbClr val="2261A6"/>
              </a:solidFill>
            </a:endParaRPr>
          </a:p>
          <a:p>
            <a:pPr marL="342900" indent="-342900">
              <a:buFont typeface="Arial" panose="020B0604020202020204" pitchFamily="34" charset="0"/>
              <a:buChar char="•"/>
            </a:pPr>
            <a:r>
              <a:rPr lang="zh-CN" altLang="en-US" sz="2200" dirty="0" smtClean="0"/>
              <a:t>评估模型的性能</a:t>
            </a:r>
            <a:endParaRPr lang="zh-CN" altLang="en-US" sz="2200" dirty="0"/>
          </a:p>
        </p:txBody>
      </p:sp>
      <p:sp>
        <p:nvSpPr>
          <p:cNvPr id="4" name="右箭头 3"/>
          <p:cNvSpPr/>
          <p:nvPr/>
        </p:nvSpPr>
        <p:spPr>
          <a:xfrm>
            <a:off x="4536375" y="1900768"/>
            <a:ext cx="1235034" cy="70064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文本框 4"/>
          <p:cNvSpPr txBox="1"/>
          <p:nvPr/>
        </p:nvSpPr>
        <p:spPr>
          <a:xfrm>
            <a:off x="6953554" y="1358538"/>
            <a:ext cx="3482878" cy="280076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b="1" dirty="0" smtClean="0">
                <a:solidFill>
                  <a:srgbClr val="2261A6"/>
                </a:solidFill>
              </a:rPr>
              <a:t>训练数据</a:t>
            </a:r>
            <a:endParaRPr lang="en-US" altLang="zh-CN" sz="2200" b="1" dirty="0" smtClean="0">
              <a:solidFill>
                <a:srgbClr val="2261A6"/>
              </a:solidFill>
            </a:endParaRPr>
          </a:p>
          <a:p>
            <a:pPr marL="342900" indent="-342900">
              <a:buFont typeface="Arial" panose="020B0604020202020204" pitchFamily="34" charset="0"/>
              <a:buChar char="•"/>
            </a:pPr>
            <a:r>
              <a:rPr lang="zh-CN" altLang="en-US" sz="2200" dirty="0" smtClean="0"/>
              <a:t>用来训练模型的参数</a:t>
            </a:r>
            <a:endParaRPr lang="en-US" altLang="zh-CN" sz="2200" dirty="0" smtClean="0"/>
          </a:p>
          <a:p>
            <a:pPr marL="342900" indent="-342900">
              <a:buFont typeface="Arial" panose="020B0604020202020204" pitchFamily="34" charset="0"/>
              <a:buChar char="•"/>
            </a:pPr>
            <a:endParaRPr lang="en-US" altLang="zh-CN" sz="2200" dirty="0" smtClean="0"/>
          </a:p>
          <a:p>
            <a:pPr marL="342900" indent="-342900">
              <a:buFont typeface="Arial" panose="020B0604020202020204" pitchFamily="34" charset="0"/>
              <a:buChar char="•"/>
            </a:pPr>
            <a:r>
              <a:rPr lang="zh-CN" altLang="en-US" sz="2200" b="1" dirty="0">
                <a:solidFill>
                  <a:srgbClr val="2261A6"/>
                </a:solidFill>
              </a:rPr>
              <a:t>验证数据</a:t>
            </a:r>
            <a:endParaRPr lang="en-US" altLang="zh-CN" sz="2200" b="1" dirty="0">
              <a:solidFill>
                <a:srgbClr val="2261A6"/>
              </a:solidFill>
            </a:endParaRPr>
          </a:p>
          <a:p>
            <a:pPr marL="342900" indent="-342900">
              <a:buFont typeface="Arial" panose="020B0604020202020204" pitchFamily="34" charset="0"/>
              <a:buChar char="•"/>
            </a:pPr>
            <a:r>
              <a:rPr lang="zh-CN" altLang="en-US" sz="2200" dirty="0" smtClean="0"/>
              <a:t>防止过拟合</a:t>
            </a:r>
            <a:endParaRPr lang="en-US" altLang="zh-CN" sz="2200" dirty="0"/>
          </a:p>
          <a:p>
            <a:pPr marL="342900" indent="-342900">
              <a:buFont typeface="Arial" panose="020B0604020202020204" pitchFamily="34" charset="0"/>
              <a:buChar char="•"/>
            </a:pPr>
            <a:endParaRPr lang="en-US" altLang="zh-CN" sz="2200" dirty="0"/>
          </a:p>
          <a:p>
            <a:pPr marL="342900" indent="-342900">
              <a:buFont typeface="Arial" panose="020B0604020202020204" pitchFamily="34" charset="0"/>
              <a:buChar char="•"/>
            </a:pPr>
            <a:r>
              <a:rPr lang="zh-CN" altLang="en-US" sz="2200" b="1" dirty="0" smtClean="0">
                <a:solidFill>
                  <a:srgbClr val="2261A6"/>
                </a:solidFill>
              </a:rPr>
              <a:t>测试数据</a:t>
            </a:r>
            <a:endParaRPr lang="en-US" altLang="zh-CN" sz="2200" b="1" dirty="0" smtClean="0">
              <a:solidFill>
                <a:srgbClr val="2261A6"/>
              </a:solidFill>
            </a:endParaRPr>
          </a:p>
          <a:p>
            <a:pPr marL="342900" indent="-342900">
              <a:buFont typeface="Arial" panose="020B0604020202020204" pitchFamily="34" charset="0"/>
              <a:buChar char="•"/>
            </a:pPr>
            <a:r>
              <a:rPr lang="zh-CN" altLang="en-US" sz="2200" dirty="0" smtClean="0"/>
              <a:t>评估模型的性能</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9924" y="1140032"/>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 name="矩形 5"/>
          <p:cNvSpPr/>
          <p:nvPr/>
        </p:nvSpPr>
        <p:spPr>
          <a:xfrm>
            <a:off x="669923" y="2149434"/>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 name="矩形 6"/>
          <p:cNvSpPr/>
          <p:nvPr/>
        </p:nvSpPr>
        <p:spPr>
          <a:xfrm>
            <a:off x="669923" y="3158836"/>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 name="矩形 7"/>
          <p:cNvSpPr/>
          <p:nvPr/>
        </p:nvSpPr>
        <p:spPr>
          <a:xfrm>
            <a:off x="669923" y="4168238"/>
            <a:ext cx="819397" cy="100940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 name="文本框 8"/>
          <p:cNvSpPr txBox="1"/>
          <p:nvPr/>
        </p:nvSpPr>
        <p:spPr>
          <a:xfrm>
            <a:off x="534389" y="676894"/>
            <a:ext cx="1258784" cy="369332"/>
          </a:xfrm>
          <a:prstGeom prst="rect">
            <a:avLst/>
          </a:prstGeom>
          <a:noFill/>
        </p:spPr>
        <p:txBody>
          <a:bodyPr wrap="square" rtlCol="0">
            <a:spAutoFit/>
          </a:bodyPr>
          <a:lstStyle/>
          <a:p>
            <a:r>
              <a:rPr lang="zh-CN" altLang="en-US" b="1" dirty="0" smtClean="0"/>
              <a:t>训练数据</a:t>
            </a:r>
            <a:endParaRPr lang="en-US" b="1" dirty="0"/>
          </a:p>
        </p:txBody>
      </p:sp>
      <p:sp>
        <p:nvSpPr>
          <p:cNvPr id="10" name="右大括号 9"/>
          <p:cNvSpPr/>
          <p:nvPr/>
        </p:nvSpPr>
        <p:spPr>
          <a:xfrm>
            <a:off x="1615044" y="1353787"/>
            <a:ext cx="546265" cy="2553195"/>
          </a:xfrm>
          <a:prstGeom prst="rightBrace">
            <a:avLst>
              <a:gd name="adj1" fmla="val 8224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文本框 10"/>
          <p:cNvSpPr txBox="1"/>
          <p:nvPr/>
        </p:nvSpPr>
        <p:spPr>
          <a:xfrm>
            <a:off x="2315688" y="2422566"/>
            <a:ext cx="2078182" cy="369332"/>
          </a:xfrm>
          <a:prstGeom prst="rect">
            <a:avLst/>
          </a:prstGeom>
          <a:noFill/>
        </p:spPr>
        <p:txBody>
          <a:bodyPr wrap="square" rtlCol="0">
            <a:spAutoFit/>
          </a:bodyPr>
          <a:lstStyle/>
          <a:p>
            <a:r>
              <a:rPr lang="zh-CN" altLang="en-US" dirty="0" smtClean="0"/>
              <a:t>训练模型</a:t>
            </a:r>
            <a:endParaRPr lang="en-US" dirty="0"/>
          </a:p>
        </p:txBody>
      </p:sp>
      <p:cxnSp>
        <p:nvCxnSpPr>
          <p:cNvPr id="13" name="直接箭头连接符 12"/>
          <p:cNvCxnSpPr/>
          <p:nvPr/>
        </p:nvCxnSpPr>
        <p:spPr>
          <a:xfrm>
            <a:off x="1615044" y="4726379"/>
            <a:ext cx="700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2315688" y="4541713"/>
            <a:ext cx="2078182" cy="369332"/>
          </a:xfrm>
          <a:prstGeom prst="rect">
            <a:avLst/>
          </a:prstGeom>
          <a:noFill/>
        </p:spPr>
        <p:txBody>
          <a:bodyPr wrap="square" rtlCol="0">
            <a:spAutoFit/>
          </a:bodyPr>
          <a:lstStyle/>
          <a:p>
            <a:r>
              <a:rPr lang="zh-CN" altLang="en-US" dirty="0"/>
              <a:t>验证</a:t>
            </a:r>
            <a:r>
              <a:rPr lang="zh-CN" altLang="en-US" dirty="0" smtClean="0"/>
              <a:t>模型</a:t>
            </a:r>
            <a:endParaRPr lang="en-US" dirty="0"/>
          </a:p>
        </p:txBody>
      </p:sp>
      <p:sp>
        <p:nvSpPr>
          <p:cNvPr id="17" name="文本框 16"/>
          <p:cNvSpPr txBox="1"/>
          <p:nvPr/>
        </p:nvSpPr>
        <p:spPr>
          <a:xfrm>
            <a:off x="4548249" y="2324709"/>
            <a:ext cx="4027714" cy="1338828"/>
          </a:xfrm>
          <a:prstGeom prst="rect">
            <a:avLst/>
          </a:prstGeom>
          <a:noFill/>
        </p:spPr>
        <p:txBody>
          <a:bodyPr wrap="square" rtlCol="0">
            <a:spAutoFit/>
          </a:bodyPr>
          <a:lstStyle/>
          <a:p>
            <a:pPr>
              <a:lnSpc>
                <a:spcPct val="150000"/>
              </a:lnSpc>
            </a:pPr>
            <a:r>
              <a:rPr lang="zh-CN" altLang="en-US" b="1" dirty="0" smtClean="0">
                <a:solidFill>
                  <a:srgbClr val="2261A6"/>
                </a:solidFill>
              </a:rPr>
              <a:t>怎么知道把数据的前</a:t>
            </a:r>
            <a:r>
              <a:rPr lang="en-US" altLang="zh-CN" b="1" dirty="0" smtClean="0">
                <a:solidFill>
                  <a:srgbClr val="2261A6"/>
                </a:solidFill>
              </a:rPr>
              <a:t>75%</a:t>
            </a:r>
            <a:r>
              <a:rPr lang="zh-CN" altLang="en-US" b="1" dirty="0" smtClean="0">
                <a:solidFill>
                  <a:srgbClr val="2261A6"/>
                </a:solidFill>
              </a:rPr>
              <a:t>做训练数据，后</a:t>
            </a:r>
            <a:r>
              <a:rPr lang="en-US" altLang="zh-CN" b="1" dirty="0" smtClean="0">
                <a:solidFill>
                  <a:srgbClr val="2261A6"/>
                </a:solidFill>
              </a:rPr>
              <a:t>25%</a:t>
            </a:r>
            <a:r>
              <a:rPr lang="zh-CN" altLang="en-US" b="1" dirty="0" smtClean="0">
                <a:solidFill>
                  <a:srgbClr val="2261A6"/>
                </a:solidFill>
              </a:rPr>
              <a:t>做验证数据，是不是最好的分割方法？？</a:t>
            </a:r>
            <a:endParaRPr lang="en-US" b="1" dirty="0">
              <a:solidFill>
                <a:srgbClr val="2261A6"/>
              </a:solidFill>
            </a:endParaRPr>
          </a:p>
        </p:txBody>
      </p:sp>
      <p:sp>
        <p:nvSpPr>
          <p:cNvPr id="18" name="矩形 17"/>
          <p:cNvSpPr/>
          <p:nvPr/>
        </p:nvSpPr>
        <p:spPr>
          <a:xfrm>
            <a:off x="669923" y="1140032"/>
            <a:ext cx="819397" cy="100940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9" name="矩形 18"/>
          <p:cNvSpPr/>
          <p:nvPr/>
        </p:nvSpPr>
        <p:spPr>
          <a:xfrm>
            <a:off x="669922" y="4168238"/>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 name="矩形 13"/>
          <p:cNvSpPr/>
          <p:nvPr/>
        </p:nvSpPr>
        <p:spPr>
          <a:xfrm>
            <a:off x="669921" y="2149434"/>
            <a:ext cx="819397" cy="100940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5" name="矩形 14"/>
          <p:cNvSpPr/>
          <p:nvPr/>
        </p:nvSpPr>
        <p:spPr>
          <a:xfrm>
            <a:off x="669921" y="1148345"/>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0" name="矩形 19"/>
          <p:cNvSpPr/>
          <p:nvPr/>
        </p:nvSpPr>
        <p:spPr>
          <a:xfrm>
            <a:off x="675858" y="3147254"/>
            <a:ext cx="819397" cy="100940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1" name="矩形 20"/>
          <p:cNvSpPr/>
          <p:nvPr/>
        </p:nvSpPr>
        <p:spPr>
          <a:xfrm>
            <a:off x="669921" y="2161016"/>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ldLvl="0" animBg="1"/>
      <p:bldP spid="19" grpId="0" bldLvl="0" animBg="1"/>
      <p:bldP spid="14" grpId="0" bldLvl="0" animBg="1"/>
      <p:bldP spid="15" grpId="0" bldLvl="0" animBg="1"/>
      <p:bldP spid="20" grpId="0" bldLvl="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28625"/>
            <a:ext cx="10850880" cy="549910"/>
          </a:xfrm>
        </p:spPr>
        <p:txBody>
          <a:bodyPr/>
          <a:lstStyle/>
          <a:p>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交叉验证 Cross Validation</a:t>
            </a:r>
          </a:p>
        </p:txBody>
      </p:sp>
      <p:sp>
        <p:nvSpPr>
          <p:cNvPr id="3" name="文本框 2"/>
          <p:cNvSpPr txBox="1"/>
          <p:nvPr/>
        </p:nvSpPr>
        <p:spPr>
          <a:xfrm>
            <a:off x="669924" y="1275411"/>
            <a:ext cx="7306732" cy="1015663"/>
          </a:xfrm>
          <a:prstGeom prst="rect">
            <a:avLst/>
          </a:prstGeom>
          <a:noFill/>
        </p:spPr>
        <p:txBody>
          <a:bodyPr wrap="square" rtlCol="0">
            <a:spAutoFit/>
          </a:bodyPr>
          <a:lstStyle/>
          <a:p>
            <a:pPr>
              <a:lnSpc>
                <a:spcPct val="150000"/>
              </a:lnSpc>
            </a:pPr>
            <a:r>
              <a:rPr lang="zh-CN" altLang="en-US" sz="2000" dirty="0"/>
              <a:t>交叉验证意味着需要</a:t>
            </a:r>
            <a:r>
              <a:rPr lang="zh-CN" altLang="en-US" sz="2000" b="1" dirty="0">
                <a:solidFill>
                  <a:srgbClr val="2261A6"/>
                </a:solidFill>
              </a:rPr>
              <a:t>保留一个样本数据集</a:t>
            </a:r>
            <a:r>
              <a:rPr lang="zh-CN" altLang="en-US" sz="2000" dirty="0"/>
              <a:t>，不用来训练模型。在最终完成模型前，</a:t>
            </a:r>
            <a:r>
              <a:rPr lang="zh-CN" altLang="en-US" sz="2000" b="1" dirty="0">
                <a:solidFill>
                  <a:srgbClr val="2261A6"/>
                </a:solidFill>
              </a:rPr>
              <a:t>用这个数据集验证模型</a:t>
            </a:r>
            <a:r>
              <a:rPr lang="zh-CN" altLang="en-US" sz="2000" dirty="0" smtClean="0"/>
              <a:t>。</a:t>
            </a:r>
            <a:endParaRPr lang="zh-CN" altLang="en-US" sz="2000" dirty="0"/>
          </a:p>
        </p:txBody>
      </p:sp>
      <p:sp>
        <p:nvSpPr>
          <p:cNvPr id="4" name="矩形 3"/>
          <p:cNvSpPr/>
          <p:nvPr/>
        </p:nvSpPr>
        <p:spPr>
          <a:xfrm>
            <a:off x="8958901" y="1626920"/>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 name="矩形 4"/>
          <p:cNvSpPr/>
          <p:nvPr/>
        </p:nvSpPr>
        <p:spPr>
          <a:xfrm>
            <a:off x="8958900" y="2636322"/>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 name="矩形 5"/>
          <p:cNvSpPr/>
          <p:nvPr/>
        </p:nvSpPr>
        <p:spPr>
          <a:xfrm>
            <a:off x="8958900" y="3645724"/>
            <a:ext cx="819397" cy="10094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 name="矩形 6"/>
          <p:cNvSpPr/>
          <p:nvPr/>
        </p:nvSpPr>
        <p:spPr>
          <a:xfrm>
            <a:off x="8958900" y="4655126"/>
            <a:ext cx="819397" cy="100940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 name="文本框 11"/>
          <p:cNvSpPr txBox="1"/>
          <p:nvPr/>
        </p:nvSpPr>
        <p:spPr>
          <a:xfrm>
            <a:off x="4196894" y="3368725"/>
            <a:ext cx="2002024" cy="553998"/>
          </a:xfrm>
          <a:prstGeom prst="rect">
            <a:avLst/>
          </a:prstGeom>
          <a:noFill/>
        </p:spPr>
        <p:txBody>
          <a:bodyPr wrap="square" rtlCol="0">
            <a:spAutoFit/>
          </a:bodyPr>
          <a:lstStyle/>
          <a:p>
            <a:pPr>
              <a:lnSpc>
                <a:spcPct val="150000"/>
              </a:lnSpc>
            </a:pPr>
            <a:r>
              <a:rPr lang="en-US" altLang="zh-CN" sz="2000" dirty="0" smtClean="0"/>
              <a:t>4</a:t>
            </a:r>
            <a:r>
              <a:rPr lang="zh-CN" altLang="en-US" sz="2000" dirty="0" smtClean="0"/>
              <a:t>折交叉验证</a:t>
            </a:r>
            <a:endParaRPr lang="zh-CN" altLang="en-US" sz="2000" dirty="0"/>
          </a:p>
        </p:txBody>
      </p:sp>
      <p:cxnSp>
        <p:nvCxnSpPr>
          <p:cNvPr id="14" name="直接箭头连接符 13"/>
          <p:cNvCxnSpPr/>
          <p:nvPr/>
        </p:nvCxnSpPr>
        <p:spPr>
          <a:xfrm flipH="1">
            <a:off x="6198919" y="3420094"/>
            <a:ext cx="2280063" cy="225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196894" y="4378127"/>
            <a:ext cx="2002024" cy="553998"/>
          </a:xfrm>
          <a:prstGeom prst="rect">
            <a:avLst/>
          </a:prstGeom>
          <a:noFill/>
        </p:spPr>
        <p:txBody>
          <a:bodyPr wrap="square" rtlCol="0">
            <a:spAutoFit/>
          </a:bodyPr>
          <a:lstStyle/>
          <a:p>
            <a:pPr>
              <a:lnSpc>
                <a:spcPct val="150000"/>
              </a:lnSpc>
            </a:pPr>
            <a:r>
              <a:rPr lang="en-US" altLang="zh-CN" sz="2000" dirty="0"/>
              <a:t>K</a:t>
            </a:r>
            <a:r>
              <a:rPr lang="zh-CN" altLang="en-US" sz="2000" dirty="0" smtClean="0"/>
              <a:t>折交叉验证</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24" y="1136650"/>
            <a:ext cx="819397" cy="436195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cxnSp>
        <p:nvCxnSpPr>
          <p:cNvPr id="8" name="直接连接符 7"/>
          <p:cNvCxnSpPr/>
          <p:nvPr/>
        </p:nvCxnSpPr>
        <p:spPr>
          <a:xfrm>
            <a:off x="619124" y="14134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619124" y="17563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19123" y="205484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619123" y="23786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19122" y="27596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619122" y="304544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619121" y="337564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19121" y="36867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619121" y="40042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619120" y="432814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19120" y="46519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19120" y="4969494"/>
            <a:ext cx="8193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619119" y="5242544"/>
            <a:ext cx="819397" cy="0"/>
          </a:xfrm>
          <a:prstGeom prst="line">
            <a:avLst/>
          </a:prstGeom>
          <a:ln w="12700"/>
        </p:spPr>
        <p:style>
          <a:lnRef idx="1">
            <a:schemeClr val="dk1"/>
          </a:lnRef>
          <a:fillRef idx="0">
            <a:schemeClr val="dk1"/>
          </a:fillRef>
          <a:effectRef idx="0">
            <a:schemeClr val="dk1"/>
          </a:effectRef>
          <a:fontRef idx="minor">
            <a:schemeClr val="tx1"/>
          </a:fontRef>
        </p:style>
      </p:cxnSp>
      <p:sp>
        <p:nvSpPr>
          <p:cNvPr id="21" name="矩形 20"/>
          <p:cNvSpPr/>
          <p:nvPr/>
        </p:nvSpPr>
        <p:spPr>
          <a:xfrm>
            <a:off x="619118" y="5242544"/>
            <a:ext cx="819397" cy="2560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p:cNvSpPr txBox="1"/>
          <p:nvPr/>
        </p:nvSpPr>
        <p:spPr>
          <a:xfrm>
            <a:off x="2059305" y="1183640"/>
            <a:ext cx="9297670" cy="3322955"/>
          </a:xfrm>
          <a:prstGeom prst="rect">
            <a:avLst/>
          </a:prstGeom>
          <a:noFill/>
        </p:spPr>
        <p:txBody>
          <a:bodyPr wrap="square" rtlCol="0">
            <a:spAutoFit/>
          </a:bodyPr>
          <a:lstStyle/>
          <a:p>
            <a:pPr>
              <a:lnSpc>
                <a:spcPct val="150000"/>
              </a:lnSpc>
            </a:pPr>
            <a:r>
              <a:rPr lang="zh-CN" altLang="en-US" sz="2000" dirty="0"/>
              <a:t> 这种方法只保留一个数据点用作验证，用剩余的数据集训练模型</a:t>
            </a:r>
            <a:r>
              <a:rPr lang="zh-CN" altLang="en-US" sz="2000" dirty="0" smtClean="0"/>
              <a:t>。然后</a:t>
            </a:r>
            <a:r>
              <a:rPr lang="zh-CN" altLang="en-US" sz="2000" dirty="0"/>
              <a:t>对每个数据点重复这个过程</a:t>
            </a:r>
            <a:r>
              <a:rPr lang="zh-CN" altLang="en-US" sz="2000" dirty="0" smtClean="0"/>
              <a:t>。</a:t>
            </a:r>
            <a:endParaRPr lang="en-US" altLang="zh-CN" sz="2000" dirty="0" smtClean="0"/>
          </a:p>
          <a:p>
            <a:pPr>
              <a:lnSpc>
                <a:spcPct val="150000"/>
              </a:lnSpc>
            </a:pPr>
            <a:r>
              <a:rPr lang="zh-CN" altLang="en-US" sz="2000" b="1" dirty="0" smtClean="0">
                <a:solidFill>
                  <a:srgbClr val="2261A6"/>
                </a:solidFill>
              </a:rPr>
              <a:t>利弊：</a:t>
            </a:r>
            <a:endParaRPr lang="en-US" altLang="zh-CN" sz="2000" b="1" dirty="0" smtClean="0">
              <a:solidFill>
                <a:srgbClr val="2261A6"/>
              </a:solidFill>
            </a:endParaRPr>
          </a:p>
          <a:p>
            <a:pPr marL="342900" indent="-342900">
              <a:lnSpc>
                <a:spcPct val="150000"/>
              </a:lnSpc>
              <a:buFont typeface="Arial" panose="020B0604020202020204" pitchFamily="34" charset="0"/>
              <a:buChar char="•"/>
            </a:pPr>
            <a:r>
              <a:rPr lang="zh-CN" altLang="en-US" sz="2000" dirty="0" smtClean="0"/>
              <a:t>由于</a:t>
            </a:r>
            <a:r>
              <a:rPr lang="zh-CN" altLang="en-US" sz="2000" dirty="0"/>
              <a:t>使用了所有数据点，所以偏差较低</a:t>
            </a:r>
            <a:r>
              <a:rPr lang="zh-CN" altLang="en-US" sz="2000" dirty="0" smtClean="0"/>
              <a:t>。</a:t>
            </a:r>
            <a:endParaRPr lang="en-US" altLang="zh-CN" sz="2000" dirty="0" smtClean="0"/>
          </a:p>
          <a:p>
            <a:pPr marL="342900" indent="-342900">
              <a:lnSpc>
                <a:spcPct val="150000"/>
              </a:lnSpc>
              <a:buFont typeface="Arial" panose="020B0604020202020204" pitchFamily="34" charset="0"/>
              <a:buChar char="•"/>
            </a:pPr>
            <a:r>
              <a:rPr lang="zh-CN" altLang="en-US" sz="2000" dirty="0" smtClean="0"/>
              <a:t>验证</a:t>
            </a:r>
            <a:r>
              <a:rPr lang="zh-CN" altLang="en-US" sz="2000" dirty="0"/>
              <a:t>过程重复了</a:t>
            </a:r>
            <a:r>
              <a:rPr lang="en-US" altLang="zh-CN" sz="2000" dirty="0"/>
              <a:t>n</a:t>
            </a:r>
            <a:r>
              <a:rPr lang="zh-CN" altLang="en-US" sz="2000" dirty="0"/>
              <a:t>次（</a:t>
            </a:r>
            <a:r>
              <a:rPr lang="en-US" altLang="zh-CN" sz="2000" dirty="0"/>
              <a:t>n</a:t>
            </a:r>
            <a:r>
              <a:rPr lang="zh-CN" altLang="en-US" sz="2000" dirty="0"/>
              <a:t>为数据点个数），导致执行时间很长</a:t>
            </a:r>
            <a:r>
              <a:rPr lang="zh-CN" altLang="en-US" sz="2000" dirty="0" smtClean="0"/>
              <a:t>。</a:t>
            </a:r>
            <a:endParaRPr lang="en-US" altLang="zh-CN" sz="2000" dirty="0" smtClean="0"/>
          </a:p>
          <a:p>
            <a:pPr marL="342900" indent="-342900">
              <a:lnSpc>
                <a:spcPct val="150000"/>
              </a:lnSpc>
              <a:buFont typeface="Arial" panose="020B0604020202020204" pitchFamily="34" charset="0"/>
              <a:buChar char="•"/>
            </a:pPr>
            <a:r>
              <a:rPr lang="zh-CN" altLang="en-US" sz="2000" dirty="0" smtClean="0"/>
              <a:t>由于</a:t>
            </a:r>
            <a:r>
              <a:rPr lang="zh-CN" altLang="en-US" sz="2000" dirty="0"/>
              <a:t>只使用一个数据点验证，该方法导致模型有效性的差异更大。得到的估计结果深受此点的影响。如果这是个离群点，会引起较大偏差</a:t>
            </a:r>
            <a:r>
              <a:rPr lang="zh-CN" altLang="en-US" sz="2000" dirty="0" smtClean="0"/>
              <a:t>。</a:t>
            </a:r>
            <a:endParaRPr lang="zh-CN" altLang="en-US" sz="2000" dirty="0"/>
          </a:p>
        </p:txBody>
      </p:sp>
      <p:sp>
        <p:nvSpPr>
          <p:cNvPr id="23" name="标题 1"/>
          <p:cNvSpPr>
            <a:spLocks noGrp="1"/>
          </p:cNvSpPr>
          <p:nvPr>
            <p:ph type="title"/>
          </p:nvPr>
        </p:nvSpPr>
        <p:spPr>
          <a:xfrm>
            <a:off x="670560" y="203200"/>
            <a:ext cx="10850880" cy="549910"/>
          </a:xfrm>
        </p:spPr>
        <p:txBody>
          <a:bodyPr/>
          <a:lstStyle/>
          <a:p>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留一法交叉验证 Cross Validation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546350"/>
            <a:ext cx="11059795" cy="3553460"/>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lang="en-US" altLang="zh-CN" sz="2500" dirty="0">
                <a:latin typeface="Calibri" panose="020F0502020204030204" charset="0"/>
                <a:ea typeface="黑体" panose="02010609060101010101" pitchFamily="49" charset="-122"/>
                <a:cs typeface="Calibri" panose="020F0502020204030204" charset="0"/>
                <a:sym typeface="+mn-ea"/>
              </a:rPr>
              <a:t>P(S</a:t>
            </a:r>
            <a:r>
              <a:rPr lang="en-US" altLang="zh-CN" sz="2500" baseline="-25000" dirty="0">
                <a:latin typeface="Calibri" panose="020F0502020204030204" charset="0"/>
                <a:ea typeface="黑体" panose="02010609060101010101" pitchFamily="49" charset="-122"/>
                <a:cs typeface="Calibri" panose="020F0502020204030204" charset="0"/>
                <a:sym typeface="+mn-ea"/>
              </a:rPr>
              <a:t>i</a:t>
            </a:r>
            <a:r>
              <a:rPr lang="en-US" altLang="zh-CN" sz="2500" dirty="0">
                <a:latin typeface="Calibri" panose="020F0502020204030204" charset="0"/>
                <a:ea typeface="黑体" panose="02010609060101010101" pitchFamily="49" charset="-122"/>
                <a:cs typeface="Calibri" panose="020F0502020204030204" charset="0"/>
                <a:sym typeface="+mn-ea"/>
              </a:rPr>
              <a:t>)</a:t>
            </a:r>
            <a:r>
              <a:rPr lang="zh-CN" altLang="en-US" sz="2500" dirty="0">
                <a:latin typeface="Calibri" panose="020F0502020204030204" charset="0"/>
                <a:ea typeface="黑体" panose="02010609060101010101" pitchFamily="49" charset="-122"/>
                <a:cs typeface="Calibri" panose="020F0502020204030204" charset="0"/>
                <a:sym typeface="+mn-ea"/>
              </a:rPr>
              <a:t>的计算非常难，因为句子数量是无穷无尽的，无法枚举。</a:t>
            </a:r>
          </a:p>
          <a:p>
            <a:pPr marL="342900" indent="-342900">
              <a:lnSpc>
                <a:spcPct val="150000"/>
              </a:lnSpc>
              <a:buFont typeface="Arial" panose="020B0604020202020204" pitchFamily="34" charset="0"/>
              <a:buChar char="•"/>
            </a:pPr>
            <a:r>
              <a:rPr lang="zh-CN" altLang="en-US" sz="2500" dirty="0">
                <a:latin typeface="Calibri" panose="020F0502020204030204" charset="0"/>
                <a:ea typeface="黑体" panose="02010609060101010101" pitchFamily="49" charset="-122"/>
                <a:cs typeface="Calibri" panose="020F0502020204030204" charset="0"/>
                <a:sym typeface="+mn-ea"/>
              </a:rPr>
              <a:t>而句子由</a:t>
            </a:r>
            <a:r>
              <a:rPr lang="zh-CN" altLang="en-US" sz="2500" b="1" dirty="0">
                <a:solidFill>
                  <a:srgbClr val="FF0000"/>
                </a:solidFill>
                <a:latin typeface="Calibri" panose="020F0502020204030204" charset="0"/>
                <a:ea typeface="黑体" panose="02010609060101010101" pitchFamily="49" charset="-122"/>
                <a:cs typeface="Calibri" panose="020F0502020204030204" charset="0"/>
                <a:sym typeface="+mn-ea"/>
              </a:rPr>
              <a:t>单词</a:t>
            </a:r>
            <a:r>
              <a:rPr lang="zh-CN" altLang="en-US" sz="2500" dirty="0">
                <a:latin typeface="Calibri" panose="020F0502020204030204" charset="0"/>
                <a:ea typeface="黑体" panose="02010609060101010101" pitchFamily="49" charset="-122"/>
                <a:cs typeface="Calibri" panose="020F0502020204030204" charset="0"/>
                <a:sym typeface="+mn-ea"/>
              </a:rPr>
              <a:t>组成，句子无限，但是如果给定词表，</a:t>
            </a:r>
            <a:r>
              <a:rPr lang="zh-CN" altLang="en-US" sz="2500" b="1" dirty="0">
                <a:solidFill>
                  <a:srgbClr val="FF0000"/>
                </a:solidFill>
                <a:latin typeface="Calibri" panose="020F0502020204030204" charset="0"/>
                <a:ea typeface="黑体" panose="02010609060101010101" pitchFamily="49" charset="-122"/>
                <a:cs typeface="Calibri" panose="020F0502020204030204" charset="0"/>
                <a:sym typeface="+mn-ea"/>
              </a:rPr>
              <a:t>单词是有限的。</a:t>
            </a:r>
            <a:endParaRPr lang="zh-CN" altLang="en-US" sz="2500" dirty="0">
              <a:latin typeface="Calibri" panose="020F0502020204030204" charset="0"/>
              <a:ea typeface="黑体" panose="02010609060101010101" pitchFamily="49" charset="-122"/>
              <a:cs typeface="Calibri" panose="020F0502020204030204" charset="0"/>
              <a:sym typeface="+mn-ea"/>
            </a:endParaRPr>
          </a:p>
          <a:p>
            <a:pPr marL="342900" indent="-342900">
              <a:lnSpc>
                <a:spcPct val="150000"/>
              </a:lnSpc>
              <a:buFont typeface="Arial" panose="020B0604020202020204" pitchFamily="34" charset="0"/>
              <a:buChar char="•"/>
            </a:pPr>
            <a:r>
              <a:rPr lang="zh-CN" altLang="en-US" sz="2500" b="1" dirty="0">
                <a:solidFill>
                  <a:srgbClr val="FF0000"/>
                </a:solidFill>
                <a:latin typeface="Calibri" panose="020F0502020204030204" charset="0"/>
                <a:ea typeface="黑体" panose="02010609060101010101" pitchFamily="49" charset="-122"/>
                <a:cs typeface="Calibri" panose="020F0502020204030204" charset="0"/>
                <a:sym typeface="+mn-ea"/>
              </a:rPr>
              <a:t>句子几乎不会重复，单词却一直重复。</a:t>
            </a:r>
          </a:p>
          <a:p>
            <a:pPr marL="342900" indent="-342900">
              <a:lnSpc>
                <a:spcPct val="150000"/>
              </a:lnSpc>
              <a:buFont typeface="Arial" panose="020B0604020202020204" pitchFamily="34" charset="0"/>
              <a:buChar char="•"/>
            </a:pPr>
            <a:endParaRPr lang="zh-CN" altLang="en-US" sz="2500" dirty="0">
              <a:latin typeface="Calibri" panose="020F0502020204030204" charset="0"/>
              <a:ea typeface="黑体" panose="02010609060101010101" pitchFamily="49" charset="-122"/>
              <a:cs typeface="Calibri" panose="020F0502020204030204" charset="0"/>
              <a:sym typeface="+mn-ea"/>
            </a:endParaRPr>
          </a:p>
          <a:p>
            <a:pPr marL="342900" indent="-342900">
              <a:lnSpc>
                <a:spcPct val="150000"/>
              </a:lnSpc>
              <a:buFont typeface="Arial" panose="020B0604020202020204" pitchFamily="34" charset="0"/>
              <a:buChar char="•"/>
            </a:pPr>
            <a:r>
              <a:rPr lang="zh-CN" altLang="en-US" sz="2500" b="1" dirty="0">
                <a:solidFill>
                  <a:schemeClr val="accent2">
                    <a:lumMod val="50000"/>
                  </a:schemeClr>
                </a:solidFill>
                <a:latin typeface="Calibri" panose="020F0502020204030204" charset="0"/>
                <a:ea typeface="黑体" panose="02010609060101010101" pitchFamily="49" charset="-122"/>
                <a:cs typeface="Calibri" panose="020F0502020204030204" charset="0"/>
                <a:sym typeface="+mn-ea"/>
              </a:rPr>
              <a:t>分词是自然语言处理的基础，分词准确度直接决定了后面的词性标注、句法分析、词向量以及文本分析的质量。</a:t>
            </a:r>
          </a:p>
        </p:txBody>
      </p:sp>
      <p:sp>
        <p:nvSpPr>
          <p:cNvPr id="8" name="标题 1"/>
          <p:cNvSpPr>
            <a:spLocks noGrp="1"/>
          </p:cNvSpPr>
          <p:nvPr/>
        </p:nvSpPr>
        <p:spPr>
          <a:xfrm>
            <a:off x="609600" y="336483"/>
            <a:ext cx="10972800" cy="533400"/>
          </a:xfrm>
          <a:prstGeom prst="rect">
            <a:avLst/>
          </a:prstGeom>
          <a:noFill/>
          <a:ln>
            <a:noFill/>
          </a:ln>
          <a:effectLst/>
        </p:spPr>
        <p:txBody>
          <a:bodyPr wrap="none" lIns="72000" tIns="72000" rIns="0" bIns="72000"/>
          <a:lstStyle>
            <a:lvl1pPr algn="l" defTabSz="914400" rtl="0" eaLnBrk="0" fontAlgn="base" latinLnBrk="0" hangingPunct="0">
              <a:lnSpc>
                <a:spcPct val="90000"/>
              </a:lnSpc>
              <a:spcBef>
                <a:spcPct val="0"/>
              </a:spcBef>
              <a:spcAft>
                <a:spcPct val="0"/>
              </a:spcAft>
              <a:buNone/>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r>
              <a:rPr lang="en-US" altLang="zh-CN" sz="3000" b="1"/>
              <a:t>N-gram model</a:t>
            </a:r>
          </a:p>
        </p:txBody>
      </p:sp>
      <mc:AlternateContent xmlns:mc="http://schemas.openxmlformats.org/markup-compatibility/2006" xmlns:a14="http://schemas.microsoft.com/office/drawing/2010/main">
        <mc:Choice Requires="a14">
          <p:sp>
            <p:nvSpPr>
              <p:cNvPr id="10" name="文本框 9"/>
              <p:cNvSpPr txBox="1"/>
              <p:nvPr/>
            </p:nvSpPr>
            <p:spPr>
              <a:xfrm>
                <a:off x="4941570" y="1044575"/>
                <a:ext cx="2913380" cy="730885"/>
              </a:xfrm>
              <a:prstGeom prst="rect">
                <a:avLst/>
              </a:prstGeom>
              <a:noFill/>
            </p:spPr>
            <p:txBody>
              <a:bodyPr wrap="square" rtlCol="0">
                <a:spAutoFit/>
              </a:bodyPr>
              <a:lstStyle/>
              <a:p>
                <a:r>
                  <a:rPr lang="en-US" altLang="zh-CN" sz="2500" i="1"/>
                  <a:t>P(S</a:t>
                </a:r>
                <a:r>
                  <a:rPr lang="en-US" altLang="zh-CN" sz="2500" i="1" baseline="-25000"/>
                  <a:t>i</a:t>
                </a:r>
                <a:r>
                  <a:rPr lang="en-US" altLang="zh-CN" sz="2500" i="1"/>
                  <a:t>)=</a:t>
                </a:r>
                <a14:m>
                  <m:oMath xmlns:m="http://schemas.openxmlformats.org/officeDocument/2006/math">
                    <m:f>
                      <m:fPr>
                        <m:ctrlPr>
                          <a:rPr lang="en-US" altLang="zh-CN" sz="2500" i="1">
                            <a:latin typeface="Cambria Math" panose="02040503050406030204" pitchFamily="18" charset="0"/>
                            <a:cs typeface="Cambria Math" panose="02040503050406030204" charset="0"/>
                          </a:rPr>
                        </m:ctrlPr>
                      </m:fPr>
                      <m:num>
                        <m:r>
                          <a:rPr lang="en-US" altLang="zh-CN" sz="2500" i="1">
                            <a:latin typeface="Cambria Math" panose="02040503050406030204" charset="0"/>
                            <a:cs typeface="Cambria Math" panose="02040503050406030204" charset="0"/>
                          </a:rPr>
                          <m:t>𝑐𝑜𝑢𝑛𝑡</m:t>
                        </m:r>
                        <m:r>
                          <a:rPr lang="en-US" altLang="zh-CN" sz="2500" i="1">
                            <a:latin typeface="Cambria Math" panose="02040503050406030204" charset="0"/>
                            <a:cs typeface="Cambria Math" panose="02040503050406030204" charset="0"/>
                          </a:rPr>
                          <m:t>(</m:t>
                        </m:r>
                        <m:r>
                          <a:rPr lang="en-US" altLang="zh-CN" sz="2500" i="1">
                            <a:latin typeface="Cambria Math" panose="02040503050406030204" charset="0"/>
                            <a:cs typeface="Cambria Math" panose="02040503050406030204" charset="0"/>
                          </a:rPr>
                          <m:t>𝑆𝑖</m:t>
                        </m:r>
                        <m:r>
                          <a:rPr lang="en-US" altLang="zh-CN" sz="2500" i="1">
                            <a:latin typeface="Cambria Math" panose="02040503050406030204" charset="0"/>
                            <a:cs typeface="Cambria Math" panose="02040503050406030204" charset="0"/>
                          </a:rPr>
                          <m:t>)</m:t>
                        </m:r>
                      </m:num>
                      <m:den>
                        <m:nary>
                          <m:naryPr>
                            <m:chr m:val="∑"/>
                            <m:limLoc m:val="undOvr"/>
                            <m:supHide m:val="on"/>
                            <m:ctrlPr>
                              <a:rPr lang="en-US" altLang="zh-CN" sz="2500" i="1">
                                <a:latin typeface="Cambria Math" panose="02040503050406030204" pitchFamily="18" charset="0"/>
                                <a:cs typeface="Cambria Math" panose="02040503050406030204" charset="0"/>
                              </a:rPr>
                            </m:ctrlPr>
                          </m:naryPr>
                          <m:sub>
                            <m:r>
                              <a:rPr lang="en-US" altLang="zh-CN" sz="2500" i="1">
                                <a:latin typeface="Cambria Math" panose="02040503050406030204" charset="0"/>
                                <a:cs typeface="Cambria Math" panose="02040503050406030204" charset="0"/>
                              </a:rPr>
                              <m:t>𝑘</m:t>
                            </m:r>
                          </m:sub>
                          <m:sup/>
                          <m:e>
                            <m:r>
                              <a:rPr lang="en-US" altLang="zh-CN" sz="2500" i="1">
                                <a:latin typeface="Cambria Math" panose="02040503050406030204" charset="0"/>
                                <a:cs typeface="Cambria Math" panose="02040503050406030204" charset="0"/>
                              </a:rPr>
                              <m:t>𝑐𝑜𝑢𝑛𝑡</m:t>
                            </m:r>
                            <m:r>
                              <a:rPr lang="en-US" altLang="zh-CN" sz="2500" i="1">
                                <a:latin typeface="Cambria Math" panose="02040503050406030204" charset="0"/>
                                <a:cs typeface="Cambria Math" panose="02040503050406030204" charset="0"/>
                              </a:rPr>
                              <m:t>(</m:t>
                            </m:r>
                            <m:r>
                              <a:rPr lang="en-US" altLang="zh-CN" sz="2500" i="1">
                                <a:latin typeface="Cambria Math" panose="02040503050406030204" charset="0"/>
                                <a:cs typeface="Cambria Math" panose="02040503050406030204" charset="0"/>
                              </a:rPr>
                              <m:t>𝑆𝑖</m:t>
                            </m:r>
                            <m:r>
                              <a:rPr lang="en-US" altLang="zh-CN" sz="2500" i="1">
                                <a:latin typeface="Cambria Math" panose="02040503050406030204" charset="0"/>
                                <a:cs typeface="Cambria Math" panose="02040503050406030204" charset="0"/>
                              </a:rPr>
                              <m:t>)</m:t>
                            </m:r>
                          </m:e>
                        </m:nary>
                      </m:den>
                    </m:f>
                  </m:oMath>
                </a14:m>
                <a:endParaRPr lang="en-US" altLang="zh-CN" sz="2500"/>
              </a:p>
            </p:txBody>
          </p:sp>
        </mc:Choice>
        <mc:Fallback xmlns="">
          <p:sp>
            <p:nvSpPr>
              <p:cNvPr id="10" name="文本框 9"/>
              <p:cNvSpPr txBox="1">
                <a:spLocks noRot="1" noChangeAspect="1" noMove="1" noResize="1" noEditPoints="1" noAdjustHandles="1" noChangeArrowheads="1" noChangeShapeType="1" noTextEdit="1"/>
              </p:cNvSpPr>
              <p:nvPr/>
            </p:nvSpPr>
            <p:spPr>
              <a:xfrm>
                <a:off x="4941570" y="1044575"/>
                <a:ext cx="2913380" cy="730885"/>
              </a:xfrm>
              <a:prstGeom prst="rect">
                <a:avLst/>
              </a:prstGeom>
              <a:blipFill rotWithShape="1">
                <a:blip r:embed="rId2"/>
                <a:stretch>
                  <a:fillRect b="-1651"/>
                </a:stretch>
              </a:blipFill>
            </p:spPr>
            <p:txBody>
              <a:bodyPr/>
              <a:lstStyle/>
              <a:p>
                <a:r>
                  <a:rPr lang="zh-CN" altLang="en-US">
                    <a:noFill/>
                  </a:rPr>
                  <a:t> </a:t>
                </a:r>
              </a:p>
            </p:txBody>
          </p:sp>
        </mc:Fallback>
      </mc:AlternateContent>
      <p:sp>
        <p:nvSpPr>
          <p:cNvPr id="11" name="文本框 10"/>
          <p:cNvSpPr txBox="1"/>
          <p:nvPr/>
        </p:nvSpPr>
        <p:spPr>
          <a:xfrm>
            <a:off x="724535" y="1950085"/>
            <a:ext cx="6852285" cy="475615"/>
          </a:xfrm>
          <a:prstGeom prst="rect">
            <a:avLst/>
          </a:prstGeom>
          <a:noFill/>
        </p:spPr>
        <p:txBody>
          <a:bodyPr wrap="square" rtlCol="0" anchor="t">
            <a:spAutoFit/>
          </a:bodyPr>
          <a:lstStyle/>
          <a:p>
            <a:r>
              <a:rPr lang="zh-CN" altLang="en-US" sz="2500" dirty="0">
                <a:latin typeface="黑体" panose="02010609060101010101" pitchFamily="49" charset="-122"/>
                <a:ea typeface="黑体" panose="02010609060101010101" pitchFamily="49" charset="-122"/>
                <a:cs typeface="黑体" panose="02010609060101010101" pitchFamily="49" charset="-122"/>
              </a:rPr>
              <a:t>假设</a:t>
            </a:r>
            <a:r>
              <a:rPr lang="en-US" altLang="zh-CN" sz="2500" b="1" i="1" dirty="0">
                <a:solidFill>
                  <a:srgbClr val="0070C0"/>
                </a:solidFill>
                <a:latin typeface="Calibri" panose="020F0502020204030204" charset="0"/>
                <a:ea typeface="黑体" panose="02010609060101010101" pitchFamily="49" charset="-122"/>
                <a:cs typeface="Calibri" panose="020F0502020204030204" charset="0"/>
              </a:rPr>
              <a:t>S</a:t>
            </a:r>
            <a:r>
              <a:rPr lang="en-US" altLang="zh-CN" sz="2500" b="1" i="1" baseline="-25000" dirty="0">
                <a:solidFill>
                  <a:srgbClr val="0070C0"/>
                </a:solidFill>
                <a:latin typeface="Calibri" panose="020F0502020204030204" charset="0"/>
                <a:ea typeface="黑体" panose="02010609060101010101" pitchFamily="49" charset="-122"/>
                <a:cs typeface="Calibri" panose="020F0502020204030204" charset="0"/>
              </a:rPr>
              <a:t>i</a:t>
            </a:r>
            <a:r>
              <a:rPr lang="en-US" altLang="zh-CN" sz="2500" b="1" dirty="0">
                <a:solidFill>
                  <a:srgbClr val="0070C0"/>
                </a:solidFill>
                <a:latin typeface="黑体" panose="02010609060101010101" pitchFamily="49" charset="-122"/>
                <a:ea typeface="黑体" panose="02010609060101010101" pitchFamily="49" charset="-122"/>
                <a:cs typeface="黑体" panose="02010609060101010101" pitchFamily="49" charset="-122"/>
              </a:rPr>
              <a:t>=“</a:t>
            </a:r>
            <a:r>
              <a:rPr lang="zh-CN" altLang="en-US" sz="2500" b="1" dirty="0">
                <a:solidFill>
                  <a:srgbClr val="0070C0"/>
                </a:solidFill>
                <a:latin typeface="黑体" panose="02010609060101010101" pitchFamily="49" charset="-122"/>
                <a:ea typeface="黑体" panose="02010609060101010101" pitchFamily="49" charset="-122"/>
                <a:cs typeface="黑体" panose="02010609060101010101" pitchFamily="49" charset="-122"/>
              </a:rPr>
              <a:t>我喜欢自然语言处理</a:t>
            </a:r>
            <a:r>
              <a:rPr lang="en-US" altLang="zh-CN" sz="2500" b="1" dirty="0">
                <a:solidFill>
                  <a:srgbClr val="0070C0"/>
                </a:solidFill>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11" grpId="1"/>
      <p:bldP spid="11"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ch4/12.png"/>
          <p:cNvPicPr>
            <a:picLocks noGrp="1" noChangeAspect="1"/>
          </p:cNvPicPr>
          <p:nvPr/>
        </p:nvPicPr>
        <p:blipFill rotWithShape="1">
          <a:blip r:embed="rId2"/>
          <a:srcRect l="1409" t="5502" r="10412" b="5316"/>
          <a:stretch/>
        </p:blipFill>
        <p:spPr bwMode="auto">
          <a:xfrm>
            <a:off x="2559050" y="1220932"/>
            <a:ext cx="6766560" cy="4897235"/>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隐马尔科夫模型Hidden Markov Model</a:t>
            </a:r>
          </a:p>
        </p:txBody>
      </p:sp>
      <p:sp>
        <p:nvSpPr>
          <p:cNvPr id="3" name="文本框 2"/>
          <p:cNvSpPr txBox="1"/>
          <p:nvPr/>
        </p:nvSpPr>
        <p:spPr>
          <a:xfrm>
            <a:off x="779780" y="1520825"/>
            <a:ext cx="10631805" cy="5169535"/>
          </a:xfrm>
          <a:prstGeom prst="rect">
            <a:avLst/>
          </a:prstGeom>
          <a:noFill/>
        </p:spPr>
        <p:txBody>
          <a:bodyPr wrap="square" rtlCol="0" anchor="t">
            <a:spAutoFit/>
          </a:bodyPr>
          <a:lstStyle/>
          <a:p>
            <a:pPr marL="285750" indent="-285750" algn="l">
              <a:lnSpc>
                <a:spcPct val="150000"/>
              </a:lnSpc>
              <a:buFont typeface="Arial" panose="020B0604020202020204" pitchFamily="34" charset="0"/>
              <a:buChar char="•"/>
            </a:pPr>
            <a:r>
              <a:rPr lang="zh-CN" altLang="en-US" sz="2000">
                <a:latin typeface="黑体" panose="02010609060101010101" pitchFamily="49" charset="-122"/>
                <a:ea typeface="黑体" panose="02010609060101010101" pitchFamily="49" charset="-122"/>
                <a:cs typeface="黑体" panose="02010609060101010101" pitchFamily="49" charset="-122"/>
                <a:sym typeface="+mn-ea"/>
              </a:rPr>
              <a:t>隐马尔科夫模型</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HMM</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是描述</a:t>
            </a:r>
            <a:r>
              <a:rPr lang="zh-CN" altLang="en-US" sz="20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两个时序序列</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联合分布</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p(x,y)</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的概率模型：</a:t>
            </a:r>
          </a:p>
          <a:p>
            <a:pPr marL="285750" indent="-285750" algn="l">
              <a:lnSpc>
                <a:spcPct val="150000"/>
              </a:lnSpc>
              <a:buFont typeface="Arial" panose="020B0604020202020204" pitchFamily="34" charset="0"/>
              <a:buChar char="•"/>
            </a:pPr>
            <a:r>
              <a:rPr lang="en-US" altLang="zh-CN" sz="2000" b="1">
                <a:latin typeface="黑体" panose="02010609060101010101" pitchFamily="49" charset="-122"/>
                <a:ea typeface="黑体" panose="02010609060101010101" pitchFamily="49" charset="-122"/>
                <a:cs typeface="黑体" panose="02010609060101010101" pitchFamily="49" charset="-122"/>
                <a:sym typeface="+mn-ea"/>
              </a:rPr>
              <a:t>x</a:t>
            </a:r>
            <a:r>
              <a:rPr lang="zh-CN" altLang="en-US" sz="2000" b="1">
                <a:latin typeface="黑体" panose="02010609060101010101" pitchFamily="49" charset="-122"/>
                <a:ea typeface="黑体" panose="02010609060101010101" pitchFamily="49" charset="-122"/>
                <a:cs typeface="黑体" panose="02010609060101010101" pitchFamily="49" charset="-122"/>
                <a:sym typeface="+mn-ea"/>
              </a:rPr>
              <a:t>序列外界可见，称为观测序列</a:t>
            </a:r>
          </a:p>
          <a:p>
            <a:pPr marL="285750" indent="-285750" algn="l">
              <a:lnSpc>
                <a:spcPct val="150000"/>
              </a:lnSpc>
              <a:buFont typeface="Arial" panose="020B0604020202020204" pitchFamily="34" charset="0"/>
              <a:buChar char="•"/>
            </a:pPr>
            <a:r>
              <a:rPr lang="en-US" altLang="zh-CN" sz="2000" b="1">
                <a:latin typeface="黑体" panose="02010609060101010101" pitchFamily="49" charset="-122"/>
                <a:ea typeface="黑体" panose="02010609060101010101" pitchFamily="49" charset="-122"/>
                <a:cs typeface="黑体" panose="02010609060101010101" pitchFamily="49" charset="-122"/>
                <a:sym typeface="+mn-ea"/>
              </a:rPr>
              <a:t>y</a:t>
            </a:r>
            <a:r>
              <a:rPr lang="zh-CN" altLang="en-US" sz="2000" b="1">
                <a:latin typeface="黑体" panose="02010609060101010101" pitchFamily="49" charset="-122"/>
                <a:ea typeface="黑体" panose="02010609060101010101" pitchFamily="49" charset="-122"/>
                <a:cs typeface="黑体" panose="02010609060101010101" pitchFamily="49" charset="-122"/>
                <a:sym typeface="+mn-ea"/>
              </a:rPr>
              <a:t>序列外界不可见，称为状态序列</a:t>
            </a:r>
          </a:p>
          <a:p>
            <a:pPr marL="285750" indent="-285750" algn="l">
              <a:lnSpc>
                <a:spcPct val="150000"/>
              </a:lnSpc>
              <a:buFont typeface="Arial" panose="020B0604020202020204" pitchFamily="34" charset="0"/>
              <a:buChar char="•"/>
            </a:pPr>
            <a:endParaRPr lang="zh-CN" altLang="en-US" sz="200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gn="l">
              <a:lnSpc>
                <a:spcPct val="150000"/>
              </a:lnSpc>
              <a:buFont typeface="Arial" panose="020B0604020202020204" pitchFamily="34" charset="0"/>
              <a:buChar char="•"/>
            </a:pPr>
            <a:r>
              <a:rPr lang="zh-CN" altLang="en-US" sz="2000">
                <a:latin typeface="黑体" panose="02010609060101010101" pitchFamily="49" charset="-122"/>
                <a:ea typeface="黑体" panose="02010609060101010101" pitchFamily="49" charset="-122"/>
                <a:cs typeface="黑体" panose="02010609060101010101" pitchFamily="49" charset="-122"/>
                <a:sym typeface="+mn-ea"/>
              </a:rPr>
              <a:t>比如，观测序列</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x={x</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1</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2</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n</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each x</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i</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是一个字，状态序列</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y={y</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1</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,y</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2</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,...,y</a:t>
            </a:r>
            <a:r>
              <a:rPr lang="en-US" altLang="zh-CN" sz="2000" baseline="-25000">
                <a:latin typeface="黑体" panose="02010609060101010101" pitchFamily="49" charset="-122"/>
                <a:ea typeface="黑体" panose="02010609060101010101" pitchFamily="49" charset="-122"/>
                <a:cs typeface="黑体" panose="02010609060101010101" pitchFamily="49" charset="-122"/>
                <a:sym typeface="+mn-ea"/>
              </a:rPr>
              <a:t>n</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其中</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each yi</a:t>
            </a:r>
            <a:r>
              <a:rPr lang="en-US" altLang="zh-CN" sz="200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B，E，M，S</a:t>
            </a:r>
            <a:r>
              <a:rPr lang="en-US" altLang="zh-CN" sz="200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a:latin typeface="黑体" panose="02010609060101010101" pitchFamily="49" charset="-122"/>
              <a:ea typeface="黑体" panose="02010609060101010101" pitchFamily="49" charset="-122"/>
              <a:cs typeface="黑体" panose="02010609060101010101" pitchFamily="49" charset="-122"/>
              <a:sym typeface="+mn-ea"/>
            </a:endParaRPr>
          </a:p>
          <a:p>
            <a:pPr>
              <a:lnSpc>
                <a:spcPct val="150000"/>
              </a:lnSpc>
            </a:pP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pPr>
              <a:lnSpc>
                <a:spcPct val="150000"/>
              </a:lnSpc>
            </a:pPr>
            <a:r>
              <a:rPr lang="en-US" altLang="zh-CN" sz="2000" b="1" dirty="0" smtClean="0">
                <a:latin typeface="黑体" panose="02010609060101010101" pitchFamily="49" charset="-122"/>
                <a:ea typeface="黑体" panose="02010609060101010101" pitchFamily="49" charset="-122"/>
                <a:cs typeface="黑体" panose="02010609060101010101" pitchFamily="49" charset="-122"/>
                <a:sym typeface="+mn-ea"/>
              </a:rPr>
              <a:t>HMM</a:t>
            </a:r>
            <a:r>
              <a:rPr lang="zh-CN" altLang="en-US" sz="2000" b="1" dirty="0" smtClean="0">
                <a:latin typeface="黑体" panose="02010609060101010101" pitchFamily="49" charset="-122"/>
                <a:ea typeface="黑体" panose="02010609060101010101" pitchFamily="49" charset="-122"/>
                <a:cs typeface="黑体" panose="02010609060101010101" pitchFamily="49" charset="-122"/>
                <a:sym typeface="+mn-ea"/>
              </a:rPr>
              <a:t>模型的两</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个特征：</a:t>
            </a:r>
            <a:endParaRPr lang="zh-CN" altLang="en-US" sz="2000" b="1"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１</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基于</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序列的，比如时间序列，或者状态序列。</a:t>
            </a:r>
            <a:endPar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２</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）问题</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中有</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两类数据</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一类序列数据是可以观测到的</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，即</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观测序列</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；而</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另一类数据是不能观察到的</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，即</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隐藏状态序列</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，简称</a:t>
            </a:r>
            <a:r>
              <a:rPr lang="zh-CN" altLang="en-US" sz="2000" b="1" dirty="0">
                <a:solidFill>
                  <a:srgbClr val="2261A6"/>
                </a:solidFill>
                <a:latin typeface="黑体" panose="02010609060101010101" pitchFamily="49" charset="-122"/>
                <a:ea typeface="黑体" panose="02010609060101010101" pitchFamily="49" charset="-122"/>
                <a:cs typeface="黑体" panose="02010609060101010101" pitchFamily="49" charset="-122"/>
                <a:sym typeface="+mn-ea"/>
              </a:rPr>
              <a:t>状态序列</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b="1">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890" y="329565"/>
            <a:ext cx="10850880" cy="579120"/>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内容占位符 3"/>
          <p:cNvPicPr>
            <a:picLocks noGrp="1" noChangeAspect="1"/>
          </p:cNvPicPr>
          <p:nvPr>
            <p:ph idx="1"/>
          </p:nvPr>
        </p:nvPicPr>
        <p:blipFill rotWithShape="1">
          <a:blip r:embed="rId3">
            <a:extLst>
              <a:ext uri="{BEBA8EAE-BF5A-486C-A8C5-ECC9F3942E4B}">
                <a14:imgProps xmlns:a14="http://schemas.microsoft.com/office/drawing/2010/main">
                  <a14:imgLayer r:embed="rId4">
                    <a14:imgEffect>
                      <a14:backgroundRemoval t="26097" b="79528" l="22600" r="78400"/>
                    </a14:imgEffect>
                  </a14:imgLayer>
                </a14:imgProps>
              </a:ext>
              <a:ext uri="{28A0092B-C50C-407E-A947-70E740481C1C}">
                <a14:useLocalDpi xmlns:a14="http://schemas.microsoft.com/office/drawing/2010/main" val="0"/>
              </a:ext>
            </a:extLst>
          </a:blip>
          <a:srcRect l="21706" t="23741" r="16882" b="18534"/>
          <a:stretch>
            <a:fillRect/>
          </a:stretch>
        </p:blipFill>
        <p:spPr>
          <a:xfrm>
            <a:off x="874813" y="1628675"/>
            <a:ext cx="1733797" cy="2897580"/>
          </a:xfrm>
        </p:spPr>
      </p:pic>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l="33709" t="13158" r="25398" b="11039"/>
          <a:stretch>
            <a:fillRect/>
          </a:stretch>
        </p:blipFill>
        <p:spPr>
          <a:xfrm>
            <a:off x="8989619" y="1452555"/>
            <a:ext cx="1674423" cy="3103806"/>
          </a:xfrm>
          <a:prstGeom prst="rect">
            <a:avLst/>
          </a:prstGeom>
        </p:spPr>
      </p:pic>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3125585" y="1358538"/>
            <a:ext cx="1645920" cy="1645920"/>
          </a:xfrm>
          <a:prstGeom prst="rect">
            <a:avLst/>
          </a:prstGeom>
        </p:spPr>
      </p:pic>
      <p:pic>
        <p:nvPicPr>
          <p:cNvPr id="7" name="图片 6"/>
          <p:cNvPicPr>
            <a:picLocks noChangeAspect="1"/>
          </p:cNvPicPr>
          <p:nvPr/>
        </p:nvPicPr>
        <p:blipFill>
          <a:blip r:embed="rId7"/>
          <a:stretch>
            <a:fillRect/>
          </a:stretch>
        </p:blipFill>
        <p:spPr>
          <a:xfrm>
            <a:off x="3035089" y="3334296"/>
            <a:ext cx="1836087" cy="1720908"/>
          </a:xfrm>
          <a:prstGeom prst="rect">
            <a:avLst/>
          </a:prstGeom>
        </p:spPr>
      </p:pic>
      <p:pic>
        <p:nvPicPr>
          <p:cNvPr id="4098"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5308269" y="1249568"/>
            <a:ext cx="1754889" cy="175489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9"/>
          <a:stretch>
            <a:fillRect/>
          </a:stretch>
        </p:blipFill>
        <p:spPr>
          <a:xfrm>
            <a:off x="5460421" y="3344587"/>
            <a:ext cx="1469976" cy="1539673"/>
          </a:xfrm>
          <a:prstGeom prst="rect">
            <a:avLst/>
          </a:prstGeom>
        </p:spPr>
      </p:pic>
      <p:cxnSp>
        <p:nvCxnSpPr>
          <p:cNvPr id="10" name="直接连接符 9"/>
          <p:cNvCxnSpPr/>
          <p:nvPr/>
        </p:nvCxnSpPr>
        <p:spPr>
          <a:xfrm>
            <a:off x="2876992" y="3271234"/>
            <a:ext cx="6436426" cy="0"/>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内容占位符 3"/>
          <p:cNvPicPr>
            <a:picLocks noChangeAspect="1"/>
          </p:cNvPicPr>
          <p:nvPr/>
        </p:nvPicPr>
        <p:blipFill rotWithShape="1">
          <a:blip r:embed="rId3">
            <a:extLst>
              <a:ext uri="{BEBA8EAE-BF5A-486C-A8C5-ECC9F3942E4B}">
                <a14:imgProps xmlns:a14="http://schemas.microsoft.com/office/drawing/2010/main">
                  <a14:imgLayer r:embed="rId4">
                    <a14:imgEffect>
                      <a14:backgroundRemoval t="26097" b="79528" l="22600" r="78400"/>
                    </a14:imgEffect>
                  </a14:imgLayer>
                </a14:imgProps>
              </a:ext>
              <a:ext uri="{28A0092B-C50C-407E-A947-70E740481C1C}">
                <a14:useLocalDpi xmlns:a14="http://schemas.microsoft.com/office/drawing/2010/main" val="0"/>
              </a:ext>
            </a:extLst>
          </a:blip>
          <a:srcRect l="21706" t="23741" r="16882" b="18534"/>
          <a:stretch>
            <a:fillRect/>
          </a:stretch>
        </p:blipFill>
        <p:spPr>
          <a:xfrm>
            <a:off x="929955" y="1555668"/>
            <a:ext cx="1733797" cy="28975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409" y="21463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3756660" y="1011555"/>
            <a:ext cx="5674995" cy="586105"/>
          </a:xfrm>
        </p:spPr>
        <p:txBody>
          <a:bodyPr/>
          <a:lstStyle/>
          <a:p>
            <a:r>
              <a:rPr lang="zh-CN" altLang="en-US" dirty="0" smtClean="0">
                <a:latin typeface="黑体" panose="02010609060101010101" pitchFamily="49" charset="-122"/>
                <a:ea typeface="黑体" panose="02010609060101010101" pitchFamily="49" charset="-122"/>
              </a:rPr>
              <a:t>天气：</a:t>
            </a:r>
            <a:endParaRPr lang="en-US" altLang="zh-CN" dirty="0" smtClean="0">
              <a:latin typeface="黑体" panose="02010609060101010101" pitchFamily="49" charset="-122"/>
              <a:ea typeface="黑体" panose="02010609060101010101" pitchFamily="49" charset="-122"/>
            </a:endParaRPr>
          </a:p>
          <a:p>
            <a:endParaRPr lang="en-US"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3756806" y="1764456"/>
            <a:ext cx="1645920" cy="1645920"/>
          </a:xfrm>
          <a:prstGeom prst="rect">
            <a:avLst/>
          </a:prstGeom>
        </p:spPr>
      </p:pic>
      <p:pic>
        <p:nvPicPr>
          <p:cNvPr id="5" name="图片 4"/>
          <p:cNvPicPr>
            <a:picLocks noChangeAspect="1"/>
          </p:cNvPicPr>
          <p:nvPr/>
        </p:nvPicPr>
        <p:blipFill>
          <a:blip r:embed="rId3"/>
          <a:stretch>
            <a:fillRect/>
          </a:stretch>
        </p:blipFill>
        <p:spPr>
          <a:xfrm>
            <a:off x="6261755" y="1689727"/>
            <a:ext cx="1836087" cy="1720908"/>
          </a:xfrm>
          <a:prstGeom prst="rect">
            <a:avLst/>
          </a:prstGeom>
        </p:spPr>
      </p:pic>
      <p:sp>
        <p:nvSpPr>
          <p:cNvPr id="6" name="内容占位符 2"/>
          <p:cNvSpPr txBox="1"/>
          <p:nvPr/>
        </p:nvSpPr>
        <p:spPr>
          <a:xfrm>
            <a:off x="3756660" y="3723005"/>
            <a:ext cx="5950585" cy="58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心情</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endParaRPr lang="en-US" sz="2800" dirty="0">
              <a:latin typeface="黑体" panose="02010609060101010101" pitchFamily="49" charset="-122"/>
              <a:ea typeface="黑体" panose="02010609060101010101" pitchFamily="49" charset="-122"/>
            </a:endParaRPr>
          </a:p>
        </p:txBody>
      </p:sp>
      <p:pic>
        <p:nvPicPr>
          <p:cNvPr id="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647186" y="4309368"/>
            <a:ext cx="1754889" cy="175489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5"/>
          <a:stretch>
            <a:fillRect/>
          </a:stretch>
        </p:blipFill>
        <p:spPr>
          <a:xfrm>
            <a:off x="6444810" y="4417270"/>
            <a:ext cx="1469976" cy="15396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654" y="19367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497399" y="1367044"/>
            <a:ext cx="1405478" cy="1405494"/>
          </a:xfrm>
          <a:prstGeom prst="rect">
            <a:avLst/>
          </a:prstGeom>
        </p:spPr>
      </p:pic>
      <p:pic>
        <p:nvPicPr>
          <p:cNvPr id="5"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4705" y="330216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2502370" y="3291633"/>
            <a:ext cx="991019" cy="1038007"/>
          </a:xfrm>
          <a:prstGeom prst="rect">
            <a:avLst/>
          </a:prstGeom>
        </p:spPr>
      </p:pic>
      <p:cxnSp>
        <p:nvCxnSpPr>
          <p:cNvPr id="8" name="直接连接符 7"/>
          <p:cNvCxnSpPr/>
          <p:nvPr/>
        </p:nvCxnSpPr>
        <p:spPr>
          <a:xfrm flipH="1">
            <a:off x="1497399" y="2695699"/>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352423" y="2772538"/>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141191" y="2772538"/>
            <a:ext cx="855024" cy="369332"/>
          </a:xfrm>
          <a:prstGeom prst="rect">
            <a:avLst/>
          </a:prstGeom>
          <a:noFill/>
        </p:spPr>
        <p:txBody>
          <a:bodyPr wrap="square" rtlCol="0">
            <a:spAutoFit/>
          </a:bodyPr>
          <a:lstStyle/>
          <a:p>
            <a:r>
              <a:rPr lang="en-US" dirty="0" smtClean="0"/>
              <a:t>0.8</a:t>
            </a:r>
            <a:endParaRPr lang="en-US" dirty="0"/>
          </a:p>
        </p:txBody>
      </p:sp>
      <p:sp>
        <p:nvSpPr>
          <p:cNvPr id="13" name="文本框 12"/>
          <p:cNvSpPr txBox="1"/>
          <p:nvPr/>
        </p:nvSpPr>
        <p:spPr>
          <a:xfrm>
            <a:off x="2698902" y="2773363"/>
            <a:ext cx="855024" cy="369332"/>
          </a:xfrm>
          <a:prstGeom prst="rect">
            <a:avLst/>
          </a:prstGeom>
          <a:noFill/>
        </p:spPr>
        <p:txBody>
          <a:bodyPr wrap="square" rtlCol="0">
            <a:spAutoFit/>
          </a:bodyPr>
          <a:lstStyle/>
          <a:p>
            <a:r>
              <a:rPr lang="en-US" dirty="0" smtClean="0"/>
              <a:t>0.2</a:t>
            </a:r>
            <a:endParaRPr lang="en-US" dirty="0"/>
          </a:p>
        </p:txBody>
      </p:sp>
      <p:pic>
        <p:nvPicPr>
          <p:cNvPr id="15" name="图片 14"/>
          <p:cNvPicPr>
            <a:picLocks noChangeAspect="1"/>
          </p:cNvPicPr>
          <p:nvPr/>
        </p:nvPicPr>
        <p:blipFill>
          <a:blip r:embed="rId5"/>
          <a:stretch>
            <a:fillRect/>
          </a:stretch>
        </p:blipFill>
        <p:spPr>
          <a:xfrm>
            <a:off x="6526435" y="1492214"/>
            <a:ext cx="1562776" cy="1464742"/>
          </a:xfrm>
          <a:prstGeom prst="rect">
            <a:avLst/>
          </a:prstGeom>
        </p:spPr>
      </p:pic>
      <p:pic>
        <p:nvPicPr>
          <p:cNvPr id="1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24858" y="3358976"/>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4"/>
          <a:stretch>
            <a:fillRect/>
          </a:stretch>
        </p:blipFill>
        <p:spPr>
          <a:xfrm>
            <a:off x="6279792" y="3455675"/>
            <a:ext cx="991019" cy="1038007"/>
          </a:xfrm>
          <a:prstGeom prst="rect">
            <a:avLst/>
          </a:prstGeom>
        </p:spPr>
      </p:pic>
      <p:cxnSp>
        <p:nvCxnSpPr>
          <p:cNvPr id="18" name="直接连接符 17"/>
          <p:cNvCxnSpPr/>
          <p:nvPr/>
        </p:nvCxnSpPr>
        <p:spPr>
          <a:xfrm>
            <a:off x="7599337" y="2808282"/>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6388105" y="2808282"/>
            <a:ext cx="855024" cy="369332"/>
          </a:xfrm>
          <a:prstGeom prst="rect">
            <a:avLst/>
          </a:prstGeom>
          <a:noFill/>
        </p:spPr>
        <p:txBody>
          <a:bodyPr wrap="square" rtlCol="0">
            <a:spAutoFit/>
          </a:bodyPr>
          <a:lstStyle/>
          <a:p>
            <a:r>
              <a:rPr lang="en-US" dirty="0" smtClean="0"/>
              <a:t>0.6</a:t>
            </a:r>
            <a:endParaRPr lang="en-US" dirty="0"/>
          </a:p>
        </p:txBody>
      </p:sp>
      <p:cxnSp>
        <p:nvCxnSpPr>
          <p:cNvPr id="21" name="直接连接符 20"/>
          <p:cNvCxnSpPr/>
          <p:nvPr/>
        </p:nvCxnSpPr>
        <p:spPr>
          <a:xfrm flipH="1">
            <a:off x="6684249" y="2779032"/>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7817281" y="2808282"/>
            <a:ext cx="855024" cy="369332"/>
          </a:xfrm>
          <a:prstGeom prst="rect">
            <a:avLst/>
          </a:prstGeom>
          <a:noFill/>
        </p:spPr>
        <p:txBody>
          <a:bodyPr wrap="square" rtlCol="0">
            <a:spAutoFit/>
          </a:bodyPr>
          <a:lstStyle/>
          <a:p>
            <a:r>
              <a:rPr lang="en-US" dirty="0" smtClean="0"/>
              <a:t>0.4</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454" y="31623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5"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32284" y="2037581"/>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4960562" y="2050188"/>
            <a:ext cx="991019" cy="1038007"/>
          </a:xfrm>
          <a:prstGeom prst="rect">
            <a:avLst/>
          </a:prstGeom>
        </p:spPr>
      </p:pic>
      <p:pic>
        <p:nvPicPr>
          <p:cNvPr id="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951581" y="2050188"/>
            <a:ext cx="1063218" cy="106321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546457" y="1890433"/>
            <a:ext cx="3649990" cy="1615044"/>
          </a:xfrm>
          <a:prstGeom prst="rect">
            <a:avLst/>
          </a:prstGeom>
          <a:noFill/>
          <a:ln>
            <a:solidFill>
              <a:srgbClr val="FF000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内容占位符 2"/>
          <p:cNvSpPr txBox="1"/>
          <p:nvPr/>
        </p:nvSpPr>
        <p:spPr>
          <a:xfrm>
            <a:off x="4039924" y="1494343"/>
            <a:ext cx="2663056" cy="58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t>小丸子的心情</a:t>
            </a:r>
            <a:r>
              <a:rPr lang="zh-CN" altLang="en-US" b="1" dirty="0"/>
              <a:t>是</a:t>
            </a:r>
            <a:endParaRPr lang="en-US" altLang="zh-CN" b="1" dirty="0" smtClean="0"/>
          </a:p>
          <a:p>
            <a:endParaRPr lang="en-US" dirty="0"/>
          </a:p>
        </p:txBody>
      </p: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33709" t="13158" r="25398" b="11039"/>
          <a:stretch>
            <a:fillRect/>
          </a:stretch>
        </p:blipFill>
        <p:spPr>
          <a:xfrm>
            <a:off x="9096496" y="2267143"/>
            <a:ext cx="1674423" cy="3103806"/>
          </a:xfrm>
          <a:prstGeom prst="rect">
            <a:avLst/>
          </a:prstGeom>
        </p:spPr>
      </p:pic>
      <p:sp>
        <p:nvSpPr>
          <p:cNvPr id="14" name="矩形 13"/>
          <p:cNvSpPr/>
          <p:nvPr/>
        </p:nvSpPr>
        <p:spPr>
          <a:xfrm>
            <a:off x="5371452" y="4763300"/>
            <a:ext cx="3649990" cy="1615044"/>
          </a:xfrm>
          <a:prstGeom prst="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内容占位符 2"/>
          <p:cNvSpPr txBox="1"/>
          <p:nvPr/>
        </p:nvSpPr>
        <p:spPr>
          <a:xfrm>
            <a:off x="5864919" y="4367210"/>
            <a:ext cx="2663056" cy="58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t>最有可能的天气是？？</a:t>
            </a:r>
            <a:endParaRPr lang="en-US" dirty="0"/>
          </a:p>
        </p:txBody>
      </p:sp>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l="4269" t="8829" r="6713" b="2152"/>
          <a:stretch>
            <a:fillRect/>
          </a:stretch>
        </p:blipFill>
        <p:spPr>
          <a:xfrm>
            <a:off x="5595453" y="5071070"/>
            <a:ext cx="999503" cy="999503"/>
          </a:xfrm>
          <a:prstGeom prst="rect">
            <a:avLst/>
          </a:prstGeom>
        </p:spPr>
      </p:pic>
      <p:pic>
        <p:nvPicPr>
          <p:cNvPr id="17" name="图片 16"/>
          <p:cNvPicPr>
            <a:picLocks noChangeAspect="1"/>
          </p:cNvPicPr>
          <p:nvPr/>
        </p:nvPicPr>
        <p:blipFill>
          <a:blip r:embed="rId6"/>
          <a:stretch>
            <a:fillRect/>
          </a:stretch>
        </p:blipFill>
        <p:spPr>
          <a:xfrm>
            <a:off x="6731239" y="5052952"/>
            <a:ext cx="1076960" cy="1009402"/>
          </a:xfrm>
          <a:prstGeom prst="rect">
            <a:avLst/>
          </a:prstGeom>
        </p:spPr>
      </p:pic>
      <p:pic>
        <p:nvPicPr>
          <p:cNvPr id="18" name="图片 17"/>
          <p:cNvPicPr>
            <a:picLocks noChangeAspect="1"/>
          </p:cNvPicPr>
          <p:nvPr/>
        </p:nvPicPr>
        <p:blipFill rotWithShape="1">
          <a:blip r:embed="rId5" cstate="print">
            <a:extLst>
              <a:ext uri="{28A0092B-C50C-407E-A947-70E740481C1C}">
                <a14:useLocalDpi xmlns:a14="http://schemas.microsoft.com/office/drawing/2010/main" val="0"/>
              </a:ext>
            </a:extLst>
          </a:blip>
          <a:srcRect l="4269" t="8829" r="6713" b="2152"/>
          <a:stretch>
            <a:fillRect/>
          </a:stretch>
        </p:blipFill>
        <p:spPr>
          <a:xfrm>
            <a:off x="7944482" y="5166074"/>
            <a:ext cx="999503" cy="999503"/>
          </a:xfrm>
          <a:prstGeom prst="rect">
            <a:avLst/>
          </a:prstGeom>
        </p:spPr>
      </p:pic>
      <p:pic>
        <p:nvPicPr>
          <p:cNvPr id="19" name="内容占位符 3"/>
          <p:cNvPicPr>
            <a:picLocks noChangeAspect="1"/>
          </p:cNvPicPr>
          <p:nvPr/>
        </p:nvPicPr>
        <p:blipFill rotWithShape="1">
          <a:blip r:embed="rId7">
            <a:extLst>
              <a:ext uri="{BEBA8EAE-BF5A-486C-A8C5-ECC9F3942E4B}">
                <a14:imgProps xmlns:a14="http://schemas.microsoft.com/office/drawing/2010/main">
                  <a14:imgLayer r:embed="rId8">
                    <a14:imgEffect>
                      <a14:backgroundRemoval t="26097" b="79528" l="22600" r="78400"/>
                    </a14:imgEffect>
                  </a14:imgLayer>
                </a14:imgProps>
              </a:ext>
              <a:ext uri="{28A0092B-C50C-407E-A947-70E740481C1C}">
                <a14:useLocalDpi xmlns:a14="http://schemas.microsoft.com/office/drawing/2010/main" val="0"/>
              </a:ext>
            </a:extLst>
          </a:blip>
          <a:srcRect l="21706" t="23741" r="16882" b="18534"/>
          <a:stretch>
            <a:fillRect/>
          </a:stretch>
        </p:blipFill>
        <p:spPr>
          <a:xfrm>
            <a:off x="1323724" y="2500742"/>
            <a:ext cx="1733797" cy="2897580"/>
          </a:xfrm>
          <a:prstGeom prst="rect">
            <a:avLst/>
          </a:prstGeom>
        </p:spPr>
      </p:pic>
      <p:cxnSp>
        <p:nvCxnSpPr>
          <p:cNvPr id="20" name="直接连接符 19"/>
          <p:cNvCxnSpPr>
            <a:endCxn id="8" idx="1"/>
          </p:cNvCxnSpPr>
          <p:nvPr/>
        </p:nvCxnSpPr>
        <p:spPr>
          <a:xfrm flipV="1">
            <a:off x="2885704" y="2697955"/>
            <a:ext cx="660753" cy="1173401"/>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8728594" y="3705101"/>
            <a:ext cx="605411" cy="1058199"/>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694" y="2349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2793864" y="2076285"/>
            <a:ext cx="1405478" cy="1405494"/>
          </a:xfrm>
          <a:prstGeom prst="rect">
            <a:avLst/>
          </a:prstGeom>
        </p:spPr>
      </p:pic>
      <p:pic>
        <p:nvPicPr>
          <p:cNvPr id="5"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31170" y="4118281"/>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3798835" y="4143377"/>
            <a:ext cx="991019" cy="1038007"/>
          </a:xfrm>
          <a:prstGeom prst="rect">
            <a:avLst/>
          </a:prstGeom>
        </p:spPr>
      </p:pic>
      <p:cxnSp>
        <p:nvCxnSpPr>
          <p:cNvPr id="7" name="直接连接符 6"/>
          <p:cNvCxnSpPr/>
          <p:nvPr/>
        </p:nvCxnSpPr>
        <p:spPr>
          <a:xfrm flipH="1">
            <a:off x="2793864" y="3404940"/>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3648888" y="3481779"/>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437656" y="3481779"/>
            <a:ext cx="855024" cy="369332"/>
          </a:xfrm>
          <a:prstGeom prst="rect">
            <a:avLst/>
          </a:prstGeom>
          <a:noFill/>
        </p:spPr>
        <p:txBody>
          <a:bodyPr wrap="square" rtlCol="0">
            <a:spAutoFit/>
          </a:bodyPr>
          <a:lstStyle/>
          <a:p>
            <a:r>
              <a:rPr lang="en-US" dirty="0" smtClean="0"/>
              <a:t>0.8</a:t>
            </a:r>
            <a:endParaRPr lang="en-US" dirty="0"/>
          </a:p>
        </p:txBody>
      </p:sp>
      <p:sp>
        <p:nvSpPr>
          <p:cNvPr id="10" name="文本框 9"/>
          <p:cNvSpPr txBox="1"/>
          <p:nvPr/>
        </p:nvSpPr>
        <p:spPr>
          <a:xfrm>
            <a:off x="3995367" y="3482604"/>
            <a:ext cx="855024" cy="369332"/>
          </a:xfrm>
          <a:prstGeom prst="rect">
            <a:avLst/>
          </a:prstGeom>
          <a:noFill/>
        </p:spPr>
        <p:txBody>
          <a:bodyPr wrap="square" rtlCol="0">
            <a:spAutoFit/>
          </a:bodyPr>
          <a:lstStyle/>
          <a:p>
            <a:r>
              <a:rPr lang="en-US" dirty="0" smtClean="0"/>
              <a:t>0.2</a:t>
            </a:r>
            <a:endParaRPr lang="en-US" dirty="0"/>
          </a:p>
        </p:txBody>
      </p:sp>
      <p:pic>
        <p:nvPicPr>
          <p:cNvPr id="11" name="图片 10"/>
          <p:cNvPicPr>
            <a:picLocks noChangeAspect="1"/>
          </p:cNvPicPr>
          <p:nvPr/>
        </p:nvPicPr>
        <p:blipFill>
          <a:blip r:embed="rId5"/>
          <a:stretch>
            <a:fillRect/>
          </a:stretch>
        </p:blipFill>
        <p:spPr>
          <a:xfrm>
            <a:off x="6699663" y="2179724"/>
            <a:ext cx="1562776" cy="1464742"/>
          </a:xfrm>
          <a:prstGeom prst="rect">
            <a:avLst/>
          </a:prstGeom>
        </p:spPr>
      </p:pic>
      <p:pic>
        <p:nvPicPr>
          <p:cNvPr id="12"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99768" y="4144888"/>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4"/>
          <a:stretch>
            <a:fillRect/>
          </a:stretch>
        </p:blipFill>
        <p:spPr>
          <a:xfrm>
            <a:off x="6410836" y="4165202"/>
            <a:ext cx="991019" cy="1038007"/>
          </a:xfrm>
          <a:prstGeom prst="rect">
            <a:avLst/>
          </a:prstGeom>
        </p:spPr>
      </p:pic>
      <p:cxnSp>
        <p:nvCxnSpPr>
          <p:cNvPr id="14" name="直接连接符 13"/>
          <p:cNvCxnSpPr/>
          <p:nvPr/>
        </p:nvCxnSpPr>
        <p:spPr>
          <a:xfrm>
            <a:off x="7741841" y="3408630"/>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6530609" y="3408630"/>
            <a:ext cx="855024" cy="369332"/>
          </a:xfrm>
          <a:prstGeom prst="rect">
            <a:avLst/>
          </a:prstGeom>
          <a:noFill/>
        </p:spPr>
        <p:txBody>
          <a:bodyPr wrap="square" rtlCol="0">
            <a:spAutoFit/>
          </a:bodyPr>
          <a:lstStyle/>
          <a:p>
            <a:r>
              <a:rPr lang="en-US" dirty="0" smtClean="0"/>
              <a:t>0.6</a:t>
            </a:r>
            <a:endParaRPr lang="en-US" dirty="0"/>
          </a:p>
        </p:txBody>
      </p:sp>
      <p:cxnSp>
        <p:nvCxnSpPr>
          <p:cNvPr id="16" name="直接连接符 15"/>
          <p:cNvCxnSpPr/>
          <p:nvPr/>
        </p:nvCxnSpPr>
        <p:spPr>
          <a:xfrm flipH="1">
            <a:off x="6826753" y="3379380"/>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959785" y="3408630"/>
            <a:ext cx="855024" cy="369332"/>
          </a:xfrm>
          <a:prstGeom prst="rect">
            <a:avLst/>
          </a:prstGeom>
          <a:noFill/>
        </p:spPr>
        <p:txBody>
          <a:bodyPr wrap="square" rtlCol="0">
            <a:spAutoFit/>
          </a:bodyPr>
          <a:lstStyle/>
          <a:p>
            <a:r>
              <a:rPr lang="en-US" dirty="0" smtClean="0"/>
              <a:t>0.4</a:t>
            </a:r>
            <a:endParaRPr lang="en-US" dirty="0"/>
          </a:p>
        </p:txBody>
      </p:sp>
      <p:sp>
        <p:nvSpPr>
          <p:cNvPr id="19" name="手杖形箭头 18"/>
          <p:cNvSpPr/>
          <p:nvPr/>
        </p:nvSpPr>
        <p:spPr>
          <a:xfrm rot="16200000" flipH="1">
            <a:off x="2008305" y="2620452"/>
            <a:ext cx="700894" cy="701170"/>
          </a:xfrm>
          <a:prstGeom prst="uturnArrow">
            <a:avLst>
              <a:gd name="adj1" fmla="val 12836"/>
              <a:gd name="adj2" fmla="val 16380"/>
              <a:gd name="adj3" fmla="val 17128"/>
              <a:gd name="adj4" fmla="val 43750"/>
              <a:gd name="adj5" fmla="val 75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文本框 19"/>
          <p:cNvSpPr txBox="1"/>
          <p:nvPr/>
        </p:nvSpPr>
        <p:spPr>
          <a:xfrm>
            <a:off x="1475503" y="2727429"/>
            <a:ext cx="855024" cy="369332"/>
          </a:xfrm>
          <a:prstGeom prst="rect">
            <a:avLst/>
          </a:prstGeom>
          <a:noFill/>
        </p:spPr>
        <p:txBody>
          <a:bodyPr wrap="square" rtlCol="0">
            <a:spAutoFit/>
          </a:bodyPr>
          <a:lstStyle/>
          <a:p>
            <a:r>
              <a:rPr lang="en-US" dirty="0" smtClean="0"/>
              <a:t>0.8</a:t>
            </a:r>
            <a:endParaRPr lang="en-US" dirty="0"/>
          </a:p>
        </p:txBody>
      </p:sp>
      <p:sp>
        <p:nvSpPr>
          <p:cNvPr id="21" name="右箭头 20"/>
          <p:cNvSpPr/>
          <p:nvPr/>
        </p:nvSpPr>
        <p:spPr>
          <a:xfrm>
            <a:off x="4949322" y="2452023"/>
            <a:ext cx="1124058" cy="282619"/>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文本框 21"/>
          <p:cNvSpPr txBox="1"/>
          <p:nvPr/>
        </p:nvSpPr>
        <p:spPr>
          <a:xfrm>
            <a:off x="5218356" y="2175004"/>
            <a:ext cx="855024" cy="369332"/>
          </a:xfrm>
          <a:prstGeom prst="rect">
            <a:avLst/>
          </a:prstGeom>
          <a:noFill/>
        </p:spPr>
        <p:txBody>
          <a:bodyPr wrap="square" rtlCol="0">
            <a:spAutoFit/>
          </a:bodyPr>
          <a:lstStyle/>
          <a:p>
            <a:r>
              <a:rPr lang="en-US" dirty="0" smtClean="0"/>
              <a:t>0.2</a:t>
            </a:r>
            <a:endParaRPr lang="en-US" dirty="0"/>
          </a:p>
        </p:txBody>
      </p:sp>
      <p:sp>
        <p:nvSpPr>
          <p:cNvPr id="23" name="手杖形箭头 22"/>
          <p:cNvSpPr/>
          <p:nvPr/>
        </p:nvSpPr>
        <p:spPr>
          <a:xfrm rot="5400000">
            <a:off x="8568926" y="2539629"/>
            <a:ext cx="627761" cy="701170"/>
          </a:xfrm>
          <a:prstGeom prst="uturnArrow">
            <a:avLst>
              <a:gd name="adj1" fmla="val 12836"/>
              <a:gd name="adj2" fmla="val 16380"/>
              <a:gd name="adj3" fmla="val 17128"/>
              <a:gd name="adj4" fmla="val 43750"/>
              <a:gd name="adj5" fmla="val 75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文本框 23"/>
          <p:cNvSpPr txBox="1"/>
          <p:nvPr/>
        </p:nvSpPr>
        <p:spPr>
          <a:xfrm>
            <a:off x="9260106" y="2650317"/>
            <a:ext cx="855024" cy="369332"/>
          </a:xfrm>
          <a:prstGeom prst="rect">
            <a:avLst/>
          </a:prstGeom>
          <a:noFill/>
        </p:spPr>
        <p:txBody>
          <a:bodyPr wrap="square" rtlCol="0">
            <a:spAutoFit/>
          </a:bodyPr>
          <a:lstStyle/>
          <a:p>
            <a:r>
              <a:rPr lang="en-US" dirty="0" smtClean="0"/>
              <a:t>0.6</a:t>
            </a:r>
            <a:endParaRPr lang="en-US" dirty="0"/>
          </a:p>
        </p:txBody>
      </p:sp>
      <p:sp>
        <p:nvSpPr>
          <p:cNvPr id="25" name="右箭头 24"/>
          <p:cNvSpPr/>
          <p:nvPr/>
        </p:nvSpPr>
        <p:spPr>
          <a:xfrm rot="10800000">
            <a:off x="4920609" y="3122321"/>
            <a:ext cx="1124058" cy="282619"/>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文本框 25"/>
          <p:cNvSpPr txBox="1"/>
          <p:nvPr/>
        </p:nvSpPr>
        <p:spPr>
          <a:xfrm>
            <a:off x="5240181" y="2899146"/>
            <a:ext cx="855024" cy="369332"/>
          </a:xfrm>
          <a:prstGeom prst="rect">
            <a:avLst/>
          </a:prstGeom>
          <a:noFill/>
        </p:spPr>
        <p:txBody>
          <a:bodyPr wrap="square" rtlCol="0">
            <a:spAutoFit/>
          </a:bodyPr>
          <a:lstStyle/>
          <a:p>
            <a:r>
              <a:rPr lang="en-US" dirty="0" smtClean="0"/>
              <a:t>0.4</a:t>
            </a:r>
            <a:endParaRPr lang="en-US" dirty="0"/>
          </a:p>
        </p:txBody>
      </p:sp>
      <p:sp>
        <p:nvSpPr>
          <p:cNvPr id="27" name="矩形 26"/>
          <p:cNvSpPr/>
          <p:nvPr/>
        </p:nvSpPr>
        <p:spPr>
          <a:xfrm>
            <a:off x="1644502" y="4099602"/>
            <a:ext cx="8046381" cy="124045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p:cNvSpPr txBox="1"/>
          <p:nvPr/>
        </p:nvSpPr>
        <p:spPr>
          <a:xfrm>
            <a:off x="5218356" y="5527651"/>
            <a:ext cx="1586572" cy="369332"/>
          </a:xfrm>
          <a:prstGeom prst="rect">
            <a:avLst/>
          </a:prstGeom>
          <a:noFill/>
        </p:spPr>
        <p:txBody>
          <a:bodyPr wrap="square" rtlCol="0">
            <a:spAutoFit/>
          </a:bodyPr>
          <a:lstStyle/>
          <a:p>
            <a:r>
              <a:rPr lang="zh-CN" altLang="en-US" b="1" dirty="0" smtClean="0"/>
              <a:t>观察值</a:t>
            </a:r>
            <a:endParaRPr lang="en-US" b="1" dirty="0"/>
          </a:p>
        </p:txBody>
      </p:sp>
      <p:sp>
        <p:nvSpPr>
          <p:cNvPr id="29" name="矩形 28"/>
          <p:cNvSpPr/>
          <p:nvPr/>
        </p:nvSpPr>
        <p:spPr>
          <a:xfrm>
            <a:off x="1644502" y="2175004"/>
            <a:ext cx="8046381" cy="133498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p:cNvSpPr txBox="1"/>
          <p:nvPr/>
        </p:nvSpPr>
        <p:spPr>
          <a:xfrm>
            <a:off x="5113091" y="1716597"/>
            <a:ext cx="1586572" cy="369332"/>
          </a:xfrm>
          <a:prstGeom prst="rect">
            <a:avLst/>
          </a:prstGeom>
          <a:noFill/>
        </p:spPr>
        <p:txBody>
          <a:bodyPr wrap="square" rtlCol="0">
            <a:spAutoFit/>
          </a:bodyPr>
          <a:lstStyle/>
          <a:p>
            <a:r>
              <a:rPr lang="zh-CN" altLang="en-US" b="1" dirty="0" smtClean="0"/>
              <a:t>隐藏状态</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29" grpId="0" bldLvl="0" animBg="1"/>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324" y="375286"/>
            <a:ext cx="10850563" cy="1028699"/>
          </a:xfrm>
        </p:spPr>
        <p:txBody>
          <a:bodyPr/>
          <a:lstStyle/>
          <a:p>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endParaRPr lang="en-US" dirty="0"/>
          </a:p>
        </p:txBody>
      </p:sp>
      <p:sp>
        <p:nvSpPr>
          <p:cNvPr id="3" name="内容占位符 2"/>
          <p:cNvSpPr>
            <a:spLocks noGrp="1"/>
          </p:cNvSpPr>
          <p:nvPr>
            <p:ph idx="1"/>
          </p:nvPr>
        </p:nvSpPr>
        <p:spPr>
          <a:xfrm>
            <a:off x="963770" y="1510175"/>
            <a:ext cx="10850563" cy="460329"/>
          </a:xfrm>
        </p:spPr>
        <p:txBody>
          <a:bodyPr>
            <a:normAutofit/>
          </a:bodyPr>
          <a:lstStyle/>
          <a:p>
            <a:r>
              <a:rPr lang="zh-CN" altLang="en-US" sz="2500" b="1" dirty="0" smtClean="0"/>
              <a:t>转移概率</a:t>
            </a:r>
            <a:r>
              <a:rPr lang="en-US" altLang="zh-CN" sz="2500" b="1" dirty="0" smtClean="0"/>
              <a:t>Transition Probabilities</a:t>
            </a:r>
            <a:endParaRPr lang="en-US" sz="2500" b="1" dirty="0"/>
          </a:p>
        </p:txBody>
      </p:sp>
      <p:pic>
        <p:nvPicPr>
          <p:cNvPr id="4" name="内容占位符 3"/>
          <p:cNvPicPr>
            <a:picLocks noChangeAspect="1"/>
          </p:cNvPicPr>
          <p:nvPr/>
        </p:nvPicPr>
        <p:blipFill rotWithShape="1">
          <a:blip r:embed="rId3" cstate="print">
            <a:extLst>
              <a:ext uri="{28A0092B-C50C-407E-A947-70E740481C1C}">
                <a14:useLocalDpi xmlns:a14="http://schemas.microsoft.com/office/drawing/2010/main" val="0"/>
              </a:ext>
            </a:extLst>
          </a:blip>
          <a:srcRect l="4269" t="8829" r="6713" b="2152"/>
          <a:stretch>
            <a:fillRect/>
          </a:stretch>
        </p:blipFill>
        <p:spPr>
          <a:xfrm>
            <a:off x="2793864" y="2076285"/>
            <a:ext cx="1405478" cy="1405494"/>
          </a:xfrm>
          <a:prstGeom prst="rect">
            <a:avLst/>
          </a:prstGeom>
        </p:spPr>
      </p:pic>
      <p:pic>
        <p:nvPicPr>
          <p:cNvPr id="5" name="图片 4"/>
          <p:cNvPicPr>
            <a:picLocks noChangeAspect="1"/>
          </p:cNvPicPr>
          <p:nvPr/>
        </p:nvPicPr>
        <p:blipFill>
          <a:blip r:embed="rId4"/>
          <a:stretch>
            <a:fillRect/>
          </a:stretch>
        </p:blipFill>
        <p:spPr>
          <a:xfrm>
            <a:off x="6699663" y="2179724"/>
            <a:ext cx="1562776" cy="1464742"/>
          </a:xfrm>
          <a:prstGeom prst="rect">
            <a:avLst/>
          </a:prstGeom>
        </p:spPr>
      </p:pic>
      <p:sp>
        <p:nvSpPr>
          <p:cNvPr id="6" name="手杖形箭头 5"/>
          <p:cNvSpPr/>
          <p:nvPr/>
        </p:nvSpPr>
        <p:spPr>
          <a:xfrm rot="16200000" flipH="1">
            <a:off x="2008305" y="2620452"/>
            <a:ext cx="700894" cy="701170"/>
          </a:xfrm>
          <a:prstGeom prst="uturnArrow">
            <a:avLst>
              <a:gd name="adj1" fmla="val 12836"/>
              <a:gd name="adj2" fmla="val 16380"/>
              <a:gd name="adj3" fmla="val 17128"/>
              <a:gd name="adj4" fmla="val 43750"/>
              <a:gd name="adj5" fmla="val 75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文本框 6"/>
          <p:cNvSpPr txBox="1"/>
          <p:nvPr/>
        </p:nvSpPr>
        <p:spPr>
          <a:xfrm>
            <a:off x="1475503" y="2727429"/>
            <a:ext cx="855024" cy="369332"/>
          </a:xfrm>
          <a:prstGeom prst="rect">
            <a:avLst/>
          </a:prstGeom>
          <a:noFill/>
        </p:spPr>
        <p:txBody>
          <a:bodyPr wrap="square" rtlCol="0">
            <a:spAutoFit/>
          </a:bodyPr>
          <a:lstStyle/>
          <a:p>
            <a:r>
              <a:rPr lang="en-US" dirty="0" smtClean="0"/>
              <a:t>0.8</a:t>
            </a:r>
            <a:endParaRPr lang="en-US" dirty="0"/>
          </a:p>
        </p:txBody>
      </p:sp>
      <p:sp>
        <p:nvSpPr>
          <p:cNvPr id="8" name="右箭头 7"/>
          <p:cNvSpPr/>
          <p:nvPr/>
        </p:nvSpPr>
        <p:spPr>
          <a:xfrm>
            <a:off x="4949322" y="2452023"/>
            <a:ext cx="1124058" cy="282619"/>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文本框 8"/>
          <p:cNvSpPr txBox="1"/>
          <p:nvPr/>
        </p:nvSpPr>
        <p:spPr>
          <a:xfrm>
            <a:off x="5218356" y="2175004"/>
            <a:ext cx="855024" cy="369332"/>
          </a:xfrm>
          <a:prstGeom prst="rect">
            <a:avLst/>
          </a:prstGeom>
          <a:noFill/>
        </p:spPr>
        <p:txBody>
          <a:bodyPr wrap="square" rtlCol="0">
            <a:spAutoFit/>
          </a:bodyPr>
          <a:lstStyle/>
          <a:p>
            <a:r>
              <a:rPr lang="en-US" dirty="0" smtClean="0"/>
              <a:t>0.2</a:t>
            </a:r>
            <a:endParaRPr lang="en-US" dirty="0"/>
          </a:p>
        </p:txBody>
      </p:sp>
      <p:sp>
        <p:nvSpPr>
          <p:cNvPr id="10" name="手杖形箭头 9"/>
          <p:cNvSpPr/>
          <p:nvPr/>
        </p:nvSpPr>
        <p:spPr>
          <a:xfrm rot="5400000">
            <a:off x="8568926" y="2539629"/>
            <a:ext cx="627761" cy="701170"/>
          </a:xfrm>
          <a:prstGeom prst="uturnArrow">
            <a:avLst>
              <a:gd name="adj1" fmla="val 12836"/>
              <a:gd name="adj2" fmla="val 16380"/>
              <a:gd name="adj3" fmla="val 17128"/>
              <a:gd name="adj4" fmla="val 43750"/>
              <a:gd name="adj5" fmla="val 75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文本框 10"/>
          <p:cNvSpPr txBox="1"/>
          <p:nvPr/>
        </p:nvSpPr>
        <p:spPr>
          <a:xfrm>
            <a:off x="9260106" y="2650317"/>
            <a:ext cx="855024" cy="369332"/>
          </a:xfrm>
          <a:prstGeom prst="rect">
            <a:avLst/>
          </a:prstGeom>
          <a:noFill/>
        </p:spPr>
        <p:txBody>
          <a:bodyPr wrap="square" rtlCol="0">
            <a:spAutoFit/>
          </a:bodyPr>
          <a:lstStyle/>
          <a:p>
            <a:r>
              <a:rPr lang="en-US" dirty="0" smtClean="0"/>
              <a:t>0.6</a:t>
            </a:r>
            <a:endParaRPr lang="en-US" dirty="0"/>
          </a:p>
        </p:txBody>
      </p:sp>
      <p:sp>
        <p:nvSpPr>
          <p:cNvPr id="12" name="右箭头 11"/>
          <p:cNvSpPr/>
          <p:nvPr/>
        </p:nvSpPr>
        <p:spPr>
          <a:xfrm rot="10800000">
            <a:off x="4920609" y="3122321"/>
            <a:ext cx="1124058" cy="282619"/>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文本框 12"/>
          <p:cNvSpPr txBox="1"/>
          <p:nvPr/>
        </p:nvSpPr>
        <p:spPr>
          <a:xfrm>
            <a:off x="5240181" y="2899146"/>
            <a:ext cx="855024" cy="369332"/>
          </a:xfrm>
          <a:prstGeom prst="rect">
            <a:avLst/>
          </a:prstGeom>
          <a:noFill/>
        </p:spPr>
        <p:txBody>
          <a:bodyPr wrap="square" rtlCol="0">
            <a:spAutoFit/>
          </a:bodyPr>
          <a:lstStyle/>
          <a:p>
            <a:r>
              <a:rPr lang="en-US" dirty="0" smtClean="0"/>
              <a:t>0.4</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27559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834389" y="1463041"/>
            <a:ext cx="10850563" cy="508530"/>
          </a:xfrm>
        </p:spPr>
        <p:txBody>
          <a:bodyPr>
            <a:normAutofit/>
          </a:bodyPr>
          <a:lstStyle/>
          <a:p>
            <a:r>
              <a:rPr lang="zh-CN" altLang="en-US" sz="2500" b="1" dirty="0" smtClean="0"/>
              <a:t>输出概率</a:t>
            </a:r>
            <a:r>
              <a:rPr lang="en-US" sz="2500" b="1" dirty="0" smtClean="0"/>
              <a:t>Emission Probabilities</a:t>
            </a:r>
            <a:endParaRPr lang="en-US" sz="2500" b="1" dirty="0"/>
          </a:p>
        </p:txBody>
      </p:sp>
      <p:pic>
        <p:nvPicPr>
          <p:cNvPr id="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366314" y="2129881"/>
            <a:ext cx="1405478" cy="1405494"/>
          </a:xfrm>
          <a:prstGeom prst="rect">
            <a:avLst/>
          </a:prstGeom>
        </p:spPr>
      </p:pic>
      <p:pic>
        <p:nvPicPr>
          <p:cNvPr id="5"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4705" y="4145313"/>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2502370" y="4134781"/>
            <a:ext cx="991019" cy="1038007"/>
          </a:xfrm>
          <a:prstGeom prst="rect">
            <a:avLst/>
          </a:prstGeom>
        </p:spPr>
      </p:pic>
      <p:cxnSp>
        <p:nvCxnSpPr>
          <p:cNvPr id="7" name="直接连接符 6"/>
          <p:cNvCxnSpPr/>
          <p:nvPr/>
        </p:nvCxnSpPr>
        <p:spPr>
          <a:xfrm flipH="1">
            <a:off x="1497399" y="3538847"/>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2352423" y="3615686"/>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141191" y="3615686"/>
            <a:ext cx="855024" cy="369332"/>
          </a:xfrm>
          <a:prstGeom prst="rect">
            <a:avLst/>
          </a:prstGeom>
          <a:noFill/>
        </p:spPr>
        <p:txBody>
          <a:bodyPr wrap="square" rtlCol="0">
            <a:spAutoFit/>
          </a:bodyPr>
          <a:lstStyle/>
          <a:p>
            <a:r>
              <a:rPr lang="en-US" dirty="0" smtClean="0"/>
              <a:t>0.8</a:t>
            </a:r>
            <a:endParaRPr lang="en-US" dirty="0"/>
          </a:p>
        </p:txBody>
      </p:sp>
      <p:sp>
        <p:nvSpPr>
          <p:cNvPr id="10" name="文本框 9"/>
          <p:cNvSpPr txBox="1"/>
          <p:nvPr/>
        </p:nvSpPr>
        <p:spPr>
          <a:xfrm>
            <a:off x="2698902" y="3616511"/>
            <a:ext cx="855024" cy="369332"/>
          </a:xfrm>
          <a:prstGeom prst="rect">
            <a:avLst/>
          </a:prstGeom>
          <a:noFill/>
        </p:spPr>
        <p:txBody>
          <a:bodyPr wrap="square" rtlCol="0">
            <a:spAutoFit/>
          </a:bodyPr>
          <a:lstStyle/>
          <a:p>
            <a:r>
              <a:rPr lang="en-US" dirty="0" smtClean="0"/>
              <a:t>0.2</a:t>
            </a:r>
            <a:endParaRPr lang="en-US" dirty="0"/>
          </a:p>
        </p:txBody>
      </p:sp>
      <p:pic>
        <p:nvPicPr>
          <p:cNvPr id="11" name="图片 10"/>
          <p:cNvPicPr>
            <a:picLocks noChangeAspect="1"/>
          </p:cNvPicPr>
          <p:nvPr/>
        </p:nvPicPr>
        <p:blipFill>
          <a:blip r:embed="rId5"/>
          <a:stretch>
            <a:fillRect/>
          </a:stretch>
        </p:blipFill>
        <p:spPr>
          <a:xfrm>
            <a:off x="6526435" y="2335362"/>
            <a:ext cx="1562776" cy="1464742"/>
          </a:xfrm>
          <a:prstGeom prst="rect">
            <a:avLst/>
          </a:prstGeom>
        </p:spPr>
      </p:pic>
      <p:pic>
        <p:nvPicPr>
          <p:cNvPr id="12"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13184" y="4248903"/>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4"/>
          <a:stretch>
            <a:fillRect/>
          </a:stretch>
        </p:blipFill>
        <p:spPr>
          <a:xfrm>
            <a:off x="6188739" y="4228646"/>
            <a:ext cx="991019" cy="1038007"/>
          </a:xfrm>
          <a:prstGeom prst="rect">
            <a:avLst/>
          </a:prstGeom>
        </p:spPr>
      </p:pic>
      <p:cxnSp>
        <p:nvCxnSpPr>
          <p:cNvPr id="14" name="直接连接符 13"/>
          <p:cNvCxnSpPr/>
          <p:nvPr/>
        </p:nvCxnSpPr>
        <p:spPr>
          <a:xfrm>
            <a:off x="7599337" y="3651430"/>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6388105" y="3651430"/>
            <a:ext cx="855024" cy="369332"/>
          </a:xfrm>
          <a:prstGeom prst="rect">
            <a:avLst/>
          </a:prstGeom>
          <a:noFill/>
        </p:spPr>
        <p:txBody>
          <a:bodyPr wrap="square" rtlCol="0">
            <a:spAutoFit/>
          </a:bodyPr>
          <a:lstStyle/>
          <a:p>
            <a:r>
              <a:rPr lang="en-US" dirty="0" smtClean="0"/>
              <a:t>0.6</a:t>
            </a:r>
            <a:endParaRPr lang="en-US" dirty="0"/>
          </a:p>
        </p:txBody>
      </p:sp>
      <p:cxnSp>
        <p:nvCxnSpPr>
          <p:cNvPr id="16" name="直接连接符 15"/>
          <p:cNvCxnSpPr/>
          <p:nvPr/>
        </p:nvCxnSpPr>
        <p:spPr>
          <a:xfrm flipH="1">
            <a:off x="6684249" y="3622180"/>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817281" y="3651430"/>
            <a:ext cx="855024" cy="369332"/>
          </a:xfrm>
          <a:prstGeom prst="rect">
            <a:avLst/>
          </a:prstGeom>
          <a:noFill/>
        </p:spPr>
        <p:txBody>
          <a:bodyPr wrap="square" rtlCol="0">
            <a:spAutoFit/>
          </a:bodyPr>
          <a:lstStyle/>
          <a:p>
            <a:r>
              <a:rPr lang="en-US" dirty="0" smtClean="0"/>
              <a:t>0.4</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169" y="3365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751840" y="1593850"/>
            <a:ext cx="10850880" cy="4407535"/>
          </a:xfrm>
        </p:spPr>
        <p:txBody>
          <a:bodyPr>
            <a:normAutofit/>
          </a:bodyPr>
          <a:lstStyle/>
          <a:p>
            <a:pPr marL="0" indent="0">
              <a:lnSpc>
                <a:spcPct val="150000"/>
              </a:lnSpc>
              <a:buNone/>
            </a:pPr>
            <a:r>
              <a:rPr lang="zh-CN" altLang="en-US" sz="2500" dirty="0" smtClean="0">
                <a:latin typeface="黑体" panose="02010609060101010101" pitchFamily="49" charset="-122"/>
                <a:ea typeface="黑体" panose="02010609060101010101" pitchFamily="49" charset="-122"/>
                <a:cs typeface="黑体" panose="02010609060101010101" pitchFamily="49" charset="-122"/>
              </a:rPr>
              <a:t>问题：</a:t>
            </a:r>
            <a:endParaRPr lang="en-US" altLang="zh-CN" sz="25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sz="2500" dirty="0" smtClean="0">
                <a:latin typeface="黑体" panose="02010609060101010101" pitchFamily="49" charset="-122"/>
                <a:ea typeface="黑体" panose="02010609060101010101" pitchFamily="49" charset="-122"/>
                <a:cs typeface="黑体" panose="02010609060101010101" pitchFamily="49" charset="-122"/>
              </a:rPr>
              <a:t>1. </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怎么找到这些概率？</a:t>
            </a:r>
            <a:endParaRPr lang="en-US" altLang="zh-CN" sz="25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sz="2500" dirty="0" smtClean="0">
                <a:latin typeface="黑体" panose="02010609060101010101" pitchFamily="49" charset="-122"/>
                <a:ea typeface="黑体" panose="02010609060101010101" pitchFamily="49" charset="-122"/>
                <a:cs typeface="黑体" panose="02010609060101010101" pitchFamily="49" charset="-122"/>
              </a:rPr>
              <a:t>2. </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如何知道一天是晴天或者雨天的概率？</a:t>
            </a:r>
            <a:endParaRPr lang="en-US" altLang="zh-CN" sz="25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sz="2500" dirty="0" smtClean="0">
                <a:latin typeface="黑体" panose="02010609060101010101" pitchFamily="49" charset="-122"/>
                <a:ea typeface="黑体" panose="02010609060101010101" pitchFamily="49" charset="-122"/>
                <a:cs typeface="黑体" panose="02010609060101010101" pitchFamily="49" charset="-122"/>
              </a:rPr>
              <a:t>3. </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如果小丸子今天开心，那今天是晴天还是雨天的概率是多少？</a:t>
            </a:r>
            <a:endParaRPr lang="en-US" altLang="zh-CN" sz="25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sz="2500" dirty="0" smtClean="0">
                <a:latin typeface="黑体" panose="02010609060101010101" pitchFamily="49" charset="-122"/>
                <a:ea typeface="黑体" panose="02010609060101010101" pitchFamily="49" charset="-122"/>
                <a:cs typeface="黑体" panose="02010609060101010101" pitchFamily="49" charset="-122"/>
              </a:rPr>
              <a:t>4. </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如果连着三天，小丸子的心情是开心，不开心，开心，那最有可能的天气是什么？</a:t>
            </a:r>
            <a:endParaRPr lang="en-US" sz="25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Tokenization</a:t>
            </a:r>
          </a:p>
        </p:txBody>
      </p:sp>
      <p:sp>
        <p:nvSpPr>
          <p:cNvPr id="3" name="文本框 2"/>
          <p:cNvSpPr txBox="1"/>
          <p:nvPr/>
        </p:nvSpPr>
        <p:spPr>
          <a:xfrm>
            <a:off x="1143000" y="1447800"/>
            <a:ext cx="9363075" cy="2799715"/>
          </a:xfrm>
          <a:prstGeom prst="rect">
            <a:avLst/>
          </a:prstGeom>
          <a:noFill/>
        </p:spPr>
        <p:txBody>
          <a:bodyPr wrap="square" rtlCol="0">
            <a:spAutoFit/>
          </a:bodyPr>
          <a:lstStyle/>
          <a:p>
            <a:pPr indent="0">
              <a:buFont typeface="Arial" panose="020B0604020202020204" pitchFamily="34" charset="0"/>
              <a:buNone/>
            </a:pPr>
            <a:r>
              <a:rPr lang="zh-CN" altLang="en-US" sz="2200" b="1">
                <a:latin typeface="黑体" panose="02010609060101010101" pitchFamily="49" charset="-122"/>
                <a:ea typeface="黑体" panose="02010609060101010101" pitchFamily="49" charset="-122"/>
                <a:cs typeface="黑体" panose="02010609060101010101" pitchFamily="49" charset="-122"/>
              </a:rPr>
              <a:t>词语的定义：</a:t>
            </a:r>
          </a:p>
          <a:p>
            <a:pPr marL="285750" indent="-285750">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具有意义的文字组合</a:t>
            </a:r>
          </a:p>
          <a:p>
            <a:pPr marL="285750" indent="-285750">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是具备独立意义的</a:t>
            </a:r>
            <a:r>
              <a:rPr lang="zh-CN" altLang="en-US" sz="2200">
                <a:solidFill>
                  <a:srgbClr val="FF0000"/>
                </a:solidFill>
                <a:latin typeface="黑体" panose="02010609060101010101" pitchFamily="49" charset="-122"/>
                <a:ea typeface="黑体" panose="02010609060101010101" pitchFamily="49" charset="-122"/>
                <a:cs typeface="黑体" panose="02010609060101010101" pitchFamily="49" charset="-122"/>
              </a:rPr>
              <a:t>最小单位</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在汉语里，一个字也可以算作词语</a:t>
            </a:r>
          </a:p>
          <a:p>
            <a:pPr marL="285750" indent="-285750"/>
            <a:endParaRPr lang="zh-CN" altLang="en-US" sz="2200">
              <a:latin typeface="黑体" panose="02010609060101010101" pitchFamily="49" charset="-122"/>
              <a:ea typeface="黑体" panose="02010609060101010101" pitchFamily="49" charset="-122"/>
              <a:cs typeface="黑体" panose="02010609060101010101" pitchFamily="49" charset="-122"/>
            </a:endParaRPr>
          </a:p>
          <a:p>
            <a:r>
              <a:rPr lang="en-US" altLang="zh-CN" sz="2200">
                <a:latin typeface="黑体" panose="02010609060101010101" pitchFamily="49" charset="-122"/>
                <a:ea typeface="黑体" panose="02010609060101010101" pitchFamily="49" charset="-122"/>
                <a:cs typeface="黑体" panose="02010609060101010101" pitchFamily="49" charset="-122"/>
              </a:rPr>
              <a:t>[</a:t>
            </a:r>
            <a:r>
              <a:rPr lang="en-US" altLang="zh-CN" i="1">
                <a:latin typeface="Calibri" panose="020F0502020204030204" charset="0"/>
                <a:ea typeface="黑体" panose="02010609060101010101" pitchFamily="49" charset="-122"/>
                <a:cs typeface="Calibri" panose="020F0502020204030204" charset="0"/>
              </a:rPr>
              <a:t>词语（words and expressions），是词和短语的合称，包括词（含单词、合成词）和词组（又称短语），组成语句文章的最小组词结构形式单元。</a:t>
            </a:r>
            <a:r>
              <a:rPr lang="en-US" altLang="zh-CN" sz="2200">
                <a:latin typeface="黑体" panose="02010609060101010101" pitchFamily="49" charset="-122"/>
                <a:ea typeface="黑体" panose="02010609060101010101" pitchFamily="49" charset="-122"/>
                <a:cs typeface="黑体" panose="02010609060101010101" pitchFamily="49" charset="-122"/>
              </a:rPr>
              <a:t>]</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endParaRPr lang="zh-CN" altLang="en-US" sz="220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1143000" y="3983990"/>
            <a:ext cx="10067925" cy="2122805"/>
          </a:xfrm>
          <a:prstGeom prst="rect">
            <a:avLst/>
          </a:prstGeom>
          <a:noFill/>
        </p:spPr>
        <p:txBody>
          <a:bodyPr wrap="square" rtlCol="0">
            <a:spAutoFit/>
          </a:bodyPr>
          <a:lstStyle/>
          <a:p>
            <a:pPr indent="0" algn="l">
              <a:buClrTx/>
              <a:buSzTx/>
              <a:buFont typeface="Arial" panose="020B0604020202020204" pitchFamily="34" charset="0"/>
              <a:buNone/>
            </a:pPr>
            <a:r>
              <a:rPr lang="zh-CN" altLang="en-US" sz="2200" b="1">
                <a:latin typeface="黑体" panose="02010609060101010101" pitchFamily="49" charset="-122"/>
                <a:ea typeface="黑体" panose="02010609060101010101" pitchFamily="49" charset="-122"/>
                <a:cs typeface="黑体" panose="02010609060101010101" pitchFamily="49" charset="-122"/>
              </a:rPr>
              <a:t>定义的模糊性：</a:t>
            </a:r>
          </a:p>
          <a:p>
            <a:pPr marL="285750" indent="-285750" algn="l">
              <a:buClrTx/>
              <a:buSzTx/>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【吃饭】中【吃】是一个词，【饭】是一个词。</a:t>
            </a:r>
          </a:p>
          <a:p>
            <a:pPr marL="285750" indent="-285750" algn="l">
              <a:buClrTx/>
              <a:buSzTx/>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也可以，【吃饭】是一个词。</a:t>
            </a:r>
          </a:p>
          <a:p>
            <a:pPr marL="285750" indent="-285750" algn="l">
              <a:buClrTx/>
              <a:buSzTx/>
              <a:buFont typeface="Arial" panose="020B0604020202020204" pitchFamily="34" charset="0"/>
              <a:buChar char="•"/>
            </a:pP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lgn="l">
              <a:buClrTx/>
              <a:buSzTx/>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不同的人对词的界定不同。</a:t>
            </a:r>
          </a:p>
          <a:p>
            <a:pPr marL="285750" indent="-285750" algn="l">
              <a:buClrTx/>
              <a:buSzTx/>
              <a:buFont typeface="Arial" panose="020B0604020202020204" pitchFamily="34" charset="0"/>
              <a:buChar char="•"/>
            </a:pPr>
            <a:r>
              <a:rPr lang="zh-CN" altLang="en-US" sz="2200" b="1">
                <a:latin typeface="黑体" panose="02010609060101010101" pitchFamily="49" charset="-122"/>
                <a:ea typeface="黑体" panose="02010609060101010101" pitchFamily="49" charset="-122"/>
                <a:cs typeface="黑体" panose="02010609060101010101" pitchFamily="49" charset="-122"/>
              </a:rPr>
              <a:t>基于词典的中文分词中，词典中存在的字符串是词，不存在的字符串就不是词。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29972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925194" y="1205866"/>
            <a:ext cx="10850563" cy="470284"/>
          </a:xfrm>
        </p:spPr>
        <p:txBody>
          <a:bodyPr/>
          <a:lstStyle/>
          <a:p>
            <a:pPr marL="0" indent="0">
              <a:buNone/>
            </a:pPr>
            <a:r>
              <a:rPr lang="en-US" dirty="0">
                <a:latin typeface="黑体" panose="02010609060101010101" pitchFamily="49" charset="-122"/>
                <a:ea typeface="黑体" panose="02010609060101010101" pitchFamily="49" charset="-122"/>
                <a:cs typeface="黑体" panose="02010609060101010101" pitchFamily="49" charset="-122"/>
              </a:rPr>
              <a:t>1. </a:t>
            </a:r>
            <a:r>
              <a:rPr lang="zh-CN" altLang="en-US" dirty="0">
                <a:latin typeface="黑体" panose="02010609060101010101" pitchFamily="49" charset="-122"/>
                <a:ea typeface="黑体" panose="02010609060101010101" pitchFamily="49" charset="-122"/>
                <a:cs typeface="黑体" panose="02010609060101010101" pitchFamily="49" charset="-122"/>
              </a:rPr>
              <a:t>怎么找到这些概率？</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marL="0" indent="0">
              <a:buNone/>
            </a:pPr>
            <a:endParaRPr 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69924" y="1747496"/>
            <a:ext cx="530186" cy="530192"/>
          </a:xfrm>
          <a:prstGeom prst="rect">
            <a:avLst/>
          </a:prstGeom>
        </p:spPr>
      </p:pic>
      <p:pic>
        <p:nvPicPr>
          <p:cNvPr id="5"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200110" y="1747496"/>
            <a:ext cx="530186" cy="530192"/>
          </a:xfrm>
          <a:prstGeom prst="rect">
            <a:avLst/>
          </a:prstGeom>
        </p:spPr>
      </p:pic>
      <p:pic>
        <p:nvPicPr>
          <p:cNvPr id="6"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730296" y="1747496"/>
            <a:ext cx="530186" cy="530192"/>
          </a:xfrm>
          <a:prstGeom prst="rect">
            <a:avLst/>
          </a:prstGeom>
        </p:spPr>
      </p:pic>
      <p:pic>
        <p:nvPicPr>
          <p:cNvPr id="7"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2263559" y="1747496"/>
            <a:ext cx="530186" cy="530192"/>
          </a:xfrm>
          <a:prstGeom prst="rect">
            <a:avLst/>
          </a:prstGeom>
        </p:spPr>
      </p:pic>
      <p:pic>
        <p:nvPicPr>
          <p:cNvPr id="8" name="图片 7"/>
          <p:cNvPicPr>
            <a:picLocks noChangeAspect="1"/>
          </p:cNvPicPr>
          <p:nvPr/>
        </p:nvPicPr>
        <p:blipFill>
          <a:blip r:embed="rId3"/>
          <a:stretch>
            <a:fillRect/>
          </a:stretch>
        </p:blipFill>
        <p:spPr>
          <a:xfrm>
            <a:off x="2918712" y="1747496"/>
            <a:ext cx="589259" cy="552295"/>
          </a:xfrm>
          <a:prstGeom prst="rect">
            <a:avLst/>
          </a:prstGeom>
        </p:spPr>
      </p:pic>
      <p:pic>
        <p:nvPicPr>
          <p:cNvPr id="9" name="图片 8"/>
          <p:cNvPicPr>
            <a:picLocks noChangeAspect="1"/>
          </p:cNvPicPr>
          <p:nvPr/>
        </p:nvPicPr>
        <p:blipFill>
          <a:blip r:embed="rId3"/>
          <a:stretch>
            <a:fillRect/>
          </a:stretch>
        </p:blipFill>
        <p:spPr>
          <a:xfrm>
            <a:off x="3576942" y="1736444"/>
            <a:ext cx="589259" cy="552295"/>
          </a:xfrm>
          <a:prstGeom prst="rect">
            <a:avLst/>
          </a:prstGeom>
        </p:spPr>
      </p:pic>
      <p:pic>
        <p:nvPicPr>
          <p:cNvPr id="10" name="图片 9"/>
          <p:cNvPicPr>
            <a:picLocks noChangeAspect="1"/>
          </p:cNvPicPr>
          <p:nvPr/>
        </p:nvPicPr>
        <p:blipFill>
          <a:blip r:embed="rId3"/>
          <a:stretch>
            <a:fillRect/>
          </a:stretch>
        </p:blipFill>
        <p:spPr>
          <a:xfrm>
            <a:off x="4295091" y="1736443"/>
            <a:ext cx="589259" cy="552295"/>
          </a:xfrm>
          <a:prstGeom prst="rect">
            <a:avLst/>
          </a:prstGeom>
        </p:spPr>
      </p:pic>
      <p:pic>
        <p:nvPicPr>
          <p:cNvPr id="11"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013240" y="1786225"/>
            <a:ext cx="530186" cy="530192"/>
          </a:xfrm>
          <a:prstGeom prst="rect">
            <a:avLst/>
          </a:prstGeom>
        </p:spPr>
      </p:pic>
      <p:pic>
        <p:nvPicPr>
          <p:cNvPr id="12"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491666" y="1786225"/>
            <a:ext cx="530186" cy="530192"/>
          </a:xfrm>
          <a:prstGeom prst="rect">
            <a:avLst/>
          </a:prstGeom>
        </p:spPr>
      </p:pic>
      <p:pic>
        <p:nvPicPr>
          <p:cNvPr id="13"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992195" y="1752974"/>
            <a:ext cx="530186" cy="530192"/>
          </a:xfrm>
          <a:prstGeom prst="rect">
            <a:avLst/>
          </a:prstGeom>
        </p:spPr>
      </p:pic>
      <p:pic>
        <p:nvPicPr>
          <p:cNvPr id="1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492724" y="1725201"/>
            <a:ext cx="530186" cy="530192"/>
          </a:xfrm>
          <a:prstGeom prst="rect">
            <a:avLst/>
          </a:prstGeom>
        </p:spPr>
      </p:pic>
      <p:pic>
        <p:nvPicPr>
          <p:cNvPr id="15" name="图片 14"/>
          <p:cNvPicPr>
            <a:picLocks noChangeAspect="1"/>
          </p:cNvPicPr>
          <p:nvPr/>
        </p:nvPicPr>
        <p:blipFill>
          <a:blip r:embed="rId3"/>
          <a:stretch>
            <a:fillRect/>
          </a:stretch>
        </p:blipFill>
        <p:spPr>
          <a:xfrm>
            <a:off x="7037405" y="1736444"/>
            <a:ext cx="589259" cy="552295"/>
          </a:xfrm>
          <a:prstGeom prst="rect">
            <a:avLst/>
          </a:prstGeom>
        </p:spPr>
      </p:pic>
      <p:pic>
        <p:nvPicPr>
          <p:cNvPr id="16" name="图片 15"/>
          <p:cNvPicPr>
            <a:picLocks noChangeAspect="1"/>
          </p:cNvPicPr>
          <p:nvPr/>
        </p:nvPicPr>
        <p:blipFill>
          <a:blip r:embed="rId3"/>
          <a:stretch>
            <a:fillRect/>
          </a:stretch>
        </p:blipFill>
        <p:spPr>
          <a:xfrm>
            <a:off x="7755554" y="1736443"/>
            <a:ext cx="589259" cy="552295"/>
          </a:xfrm>
          <a:prstGeom prst="rect">
            <a:avLst/>
          </a:prstGeom>
        </p:spPr>
      </p:pic>
      <p:pic>
        <p:nvPicPr>
          <p:cNvPr id="17"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8462595" y="1736158"/>
            <a:ext cx="530186" cy="530192"/>
          </a:xfrm>
          <a:prstGeom prst="rect">
            <a:avLst/>
          </a:prstGeom>
        </p:spPr>
      </p:pic>
      <p:pic>
        <p:nvPicPr>
          <p:cNvPr id="1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8963124" y="1747357"/>
            <a:ext cx="530186" cy="530192"/>
          </a:xfrm>
          <a:prstGeom prst="rect">
            <a:avLst/>
          </a:prstGeom>
        </p:spPr>
      </p:pic>
      <p:pic>
        <p:nvPicPr>
          <p:cNvPr id="19"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9493498" y="1758319"/>
            <a:ext cx="530186" cy="530192"/>
          </a:xfrm>
          <a:prstGeom prst="rect">
            <a:avLst/>
          </a:prstGeom>
        </p:spPr>
      </p:pic>
      <p:pic>
        <p:nvPicPr>
          <p:cNvPr id="20"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3596639" y="3014072"/>
            <a:ext cx="530186" cy="530192"/>
          </a:xfrm>
          <a:prstGeom prst="rect">
            <a:avLst/>
          </a:prstGeom>
        </p:spPr>
      </p:pic>
      <p:pic>
        <p:nvPicPr>
          <p:cNvPr id="21"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4884301" y="3014072"/>
            <a:ext cx="530186" cy="530192"/>
          </a:xfrm>
          <a:prstGeom prst="rect">
            <a:avLst/>
          </a:prstGeom>
        </p:spPr>
      </p:pic>
      <p:cxnSp>
        <p:nvCxnSpPr>
          <p:cNvPr id="22" name="直接连接符 21"/>
          <p:cNvCxnSpPr/>
          <p:nvPr/>
        </p:nvCxnSpPr>
        <p:spPr>
          <a:xfrm>
            <a:off x="4193552" y="327483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3596639" y="3732868"/>
            <a:ext cx="530186" cy="530192"/>
          </a:xfrm>
          <a:prstGeom prst="rect">
            <a:avLst/>
          </a:prstGeom>
        </p:spPr>
      </p:pic>
      <p:cxnSp>
        <p:nvCxnSpPr>
          <p:cNvPr id="26" name="直接连接符 25"/>
          <p:cNvCxnSpPr/>
          <p:nvPr/>
        </p:nvCxnSpPr>
        <p:spPr>
          <a:xfrm>
            <a:off x="4193552" y="3993633"/>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7" name="图片 26"/>
          <p:cNvPicPr>
            <a:picLocks noChangeAspect="1"/>
          </p:cNvPicPr>
          <p:nvPr/>
        </p:nvPicPr>
        <p:blipFill>
          <a:blip r:embed="rId3"/>
          <a:stretch>
            <a:fillRect/>
          </a:stretch>
        </p:blipFill>
        <p:spPr>
          <a:xfrm>
            <a:off x="4866108" y="3777471"/>
            <a:ext cx="589259" cy="552295"/>
          </a:xfrm>
          <a:prstGeom prst="rect">
            <a:avLst/>
          </a:prstGeom>
        </p:spPr>
      </p:pic>
      <p:pic>
        <p:nvPicPr>
          <p:cNvPr id="28" name="图片 27"/>
          <p:cNvPicPr>
            <a:picLocks noChangeAspect="1"/>
          </p:cNvPicPr>
          <p:nvPr/>
        </p:nvPicPr>
        <p:blipFill>
          <a:blip r:embed="rId3"/>
          <a:stretch>
            <a:fillRect/>
          </a:stretch>
        </p:blipFill>
        <p:spPr>
          <a:xfrm>
            <a:off x="3613305" y="4523986"/>
            <a:ext cx="589259" cy="552295"/>
          </a:xfrm>
          <a:prstGeom prst="rect">
            <a:avLst/>
          </a:prstGeom>
        </p:spPr>
      </p:pic>
      <p:cxnSp>
        <p:nvCxnSpPr>
          <p:cNvPr id="29" name="直接连接符 28"/>
          <p:cNvCxnSpPr/>
          <p:nvPr/>
        </p:nvCxnSpPr>
        <p:spPr>
          <a:xfrm>
            <a:off x="4219230" y="4728486"/>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203813" y="5463339"/>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1"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4895644" y="4512400"/>
            <a:ext cx="530186" cy="530192"/>
          </a:xfrm>
          <a:prstGeom prst="rect">
            <a:avLst/>
          </a:prstGeom>
        </p:spPr>
      </p:pic>
      <p:pic>
        <p:nvPicPr>
          <p:cNvPr id="33" name="图片 32"/>
          <p:cNvPicPr>
            <a:picLocks noChangeAspect="1"/>
          </p:cNvPicPr>
          <p:nvPr/>
        </p:nvPicPr>
        <p:blipFill>
          <a:blip r:embed="rId3"/>
          <a:stretch>
            <a:fillRect/>
          </a:stretch>
        </p:blipFill>
        <p:spPr>
          <a:xfrm>
            <a:off x="3631873" y="5250176"/>
            <a:ext cx="589259" cy="552295"/>
          </a:xfrm>
          <a:prstGeom prst="rect">
            <a:avLst/>
          </a:prstGeom>
        </p:spPr>
      </p:pic>
      <p:pic>
        <p:nvPicPr>
          <p:cNvPr id="34" name="图片 33"/>
          <p:cNvPicPr>
            <a:picLocks noChangeAspect="1"/>
          </p:cNvPicPr>
          <p:nvPr/>
        </p:nvPicPr>
        <p:blipFill>
          <a:blip r:embed="rId3"/>
          <a:stretch>
            <a:fillRect/>
          </a:stretch>
        </p:blipFill>
        <p:spPr>
          <a:xfrm>
            <a:off x="4866107" y="5195854"/>
            <a:ext cx="589259" cy="552295"/>
          </a:xfrm>
          <a:prstGeom prst="rect">
            <a:avLst/>
          </a:prstGeom>
        </p:spPr>
      </p:pic>
      <p:sp>
        <p:nvSpPr>
          <p:cNvPr id="35" name="内容占位符 2"/>
          <p:cNvSpPr txBox="1"/>
          <p:nvPr/>
        </p:nvSpPr>
        <p:spPr>
          <a:xfrm>
            <a:off x="5720460" y="3190095"/>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8</a:t>
            </a:r>
          </a:p>
        </p:txBody>
      </p:sp>
      <p:sp>
        <p:nvSpPr>
          <p:cNvPr id="36" name="内容占位符 2"/>
          <p:cNvSpPr txBox="1"/>
          <p:nvPr/>
        </p:nvSpPr>
        <p:spPr>
          <a:xfrm>
            <a:off x="5720460" y="3884598"/>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2</a:t>
            </a:r>
            <a:endParaRPr lang="en-US" dirty="0"/>
          </a:p>
        </p:txBody>
      </p:sp>
      <p:sp>
        <p:nvSpPr>
          <p:cNvPr id="37" name="内容占位符 2"/>
          <p:cNvSpPr txBox="1"/>
          <p:nvPr/>
        </p:nvSpPr>
        <p:spPr>
          <a:xfrm>
            <a:off x="5725088" y="4572308"/>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2</a:t>
            </a:r>
            <a:endParaRPr lang="en-US" dirty="0"/>
          </a:p>
        </p:txBody>
      </p:sp>
      <p:sp>
        <p:nvSpPr>
          <p:cNvPr id="38" name="内容占位符 2"/>
          <p:cNvSpPr txBox="1"/>
          <p:nvPr/>
        </p:nvSpPr>
        <p:spPr>
          <a:xfrm>
            <a:off x="5720460" y="5240656"/>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3</a:t>
            </a:r>
          </a:p>
        </p:txBody>
      </p:sp>
      <p:sp>
        <p:nvSpPr>
          <p:cNvPr id="39" name="内容占位符 2"/>
          <p:cNvSpPr txBox="1"/>
          <p:nvPr/>
        </p:nvSpPr>
        <p:spPr>
          <a:xfrm>
            <a:off x="6576305" y="3177636"/>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0.8</a:t>
            </a:r>
            <a:endParaRPr lang="en-US" dirty="0"/>
          </a:p>
        </p:txBody>
      </p:sp>
      <p:sp>
        <p:nvSpPr>
          <p:cNvPr id="40" name="内容占位符 2"/>
          <p:cNvSpPr txBox="1"/>
          <p:nvPr/>
        </p:nvSpPr>
        <p:spPr>
          <a:xfrm>
            <a:off x="6576305" y="3872139"/>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0.2</a:t>
            </a:r>
            <a:endParaRPr lang="en-US" dirty="0"/>
          </a:p>
        </p:txBody>
      </p:sp>
      <p:sp>
        <p:nvSpPr>
          <p:cNvPr id="41" name="内容占位符 2"/>
          <p:cNvSpPr txBox="1"/>
          <p:nvPr/>
        </p:nvSpPr>
        <p:spPr>
          <a:xfrm>
            <a:off x="6580933" y="4559849"/>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0.4</a:t>
            </a:r>
            <a:endParaRPr lang="en-US" dirty="0"/>
          </a:p>
        </p:txBody>
      </p:sp>
      <p:sp>
        <p:nvSpPr>
          <p:cNvPr id="42" name="内容占位符 2"/>
          <p:cNvSpPr txBox="1"/>
          <p:nvPr/>
        </p:nvSpPr>
        <p:spPr>
          <a:xfrm>
            <a:off x="6576305" y="5228197"/>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0.6</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7528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963770" y="1510175"/>
            <a:ext cx="10850563" cy="460329"/>
          </a:xfrm>
        </p:spPr>
        <p:txBody>
          <a:bodyPr/>
          <a:lstStyle/>
          <a:p>
            <a:pPr marL="0" indent="0" algn="l">
              <a:buClrTx/>
              <a:buSzTx/>
              <a:buNone/>
            </a:pPr>
            <a:r>
              <a:rPr lang="en-US" dirty="0">
                <a:latin typeface="Calibri" panose="020F0502020204030204" charset="0"/>
                <a:ea typeface="黑体" panose="02010609060101010101" pitchFamily="49" charset="-122"/>
                <a:cs typeface="Calibri" panose="020F0502020204030204" charset="0"/>
              </a:rPr>
              <a:t>于是得到转移概率Transition Probabilities</a:t>
            </a:r>
          </a:p>
        </p:txBody>
      </p:sp>
      <p:pic>
        <p:nvPicPr>
          <p:cNvPr id="4" name="内容占位符 3"/>
          <p:cNvPicPr>
            <a:picLocks noChangeAspect="1"/>
          </p:cNvPicPr>
          <p:nvPr/>
        </p:nvPicPr>
        <p:blipFill rotWithShape="1">
          <a:blip r:embed="rId3" cstate="print">
            <a:extLst>
              <a:ext uri="{28A0092B-C50C-407E-A947-70E740481C1C}">
                <a14:useLocalDpi xmlns:a14="http://schemas.microsoft.com/office/drawing/2010/main" val="0"/>
              </a:ext>
            </a:extLst>
          </a:blip>
          <a:srcRect l="4269" t="8829" r="6713" b="2152"/>
          <a:stretch>
            <a:fillRect/>
          </a:stretch>
        </p:blipFill>
        <p:spPr>
          <a:xfrm>
            <a:off x="2722109" y="2924010"/>
            <a:ext cx="1405478" cy="1405494"/>
          </a:xfrm>
          <a:prstGeom prst="rect">
            <a:avLst/>
          </a:prstGeom>
        </p:spPr>
      </p:pic>
      <p:pic>
        <p:nvPicPr>
          <p:cNvPr id="5" name="图片 4"/>
          <p:cNvPicPr>
            <a:picLocks noChangeAspect="1"/>
          </p:cNvPicPr>
          <p:nvPr/>
        </p:nvPicPr>
        <p:blipFill>
          <a:blip r:embed="rId4"/>
          <a:stretch>
            <a:fillRect/>
          </a:stretch>
        </p:blipFill>
        <p:spPr>
          <a:xfrm>
            <a:off x="6627908" y="3027449"/>
            <a:ext cx="1562776" cy="1464742"/>
          </a:xfrm>
          <a:prstGeom prst="rect">
            <a:avLst/>
          </a:prstGeom>
        </p:spPr>
      </p:pic>
      <p:sp>
        <p:nvSpPr>
          <p:cNvPr id="6" name="手杖形箭头 5"/>
          <p:cNvSpPr/>
          <p:nvPr/>
        </p:nvSpPr>
        <p:spPr>
          <a:xfrm rot="16200000" flipH="1">
            <a:off x="1936550" y="3468177"/>
            <a:ext cx="700894" cy="701170"/>
          </a:xfrm>
          <a:prstGeom prst="uturnArrow">
            <a:avLst>
              <a:gd name="adj1" fmla="val 12836"/>
              <a:gd name="adj2" fmla="val 16380"/>
              <a:gd name="adj3" fmla="val 17128"/>
              <a:gd name="adj4" fmla="val 43750"/>
              <a:gd name="adj5" fmla="val 75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文本框 6"/>
          <p:cNvSpPr txBox="1"/>
          <p:nvPr/>
        </p:nvSpPr>
        <p:spPr>
          <a:xfrm>
            <a:off x="1403748" y="3575154"/>
            <a:ext cx="855024" cy="369332"/>
          </a:xfrm>
          <a:prstGeom prst="rect">
            <a:avLst/>
          </a:prstGeom>
          <a:noFill/>
        </p:spPr>
        <p:txBody>
          <a:bodyPr wrap="square" rtlCol="0">
            <a:spAutoFit/>
          </a:bodyPr>
          <a:lstStyle/>
          <a:p>
            <a:r>
              <a:rPr lang="en-US" dirty="0" smtClean="0"/>
              <a:t>0.8</a:t>
            </a:r>
            <a:endParaRPr lang="en-US" dirty="0"/>
          </a:p>
        </p:txBody>
      </p:sp>
      <p:sp>
        <p:nvSpPr>
          <p:cNvPr id="8" name="右箭头 7"/>
          <p:cNvSpPr/>
          <p:nvPr/>
        </p:nvSpPr>
        <p:spPr>
          <a:xfrm>
            <a:off x="4877567" y="3299748"/>
            <a:ext cx="1124058" cy="282619"/>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文本框 8"/>
          <p:cNvSpPr txBox="1"/>
          <p:nvPr/>
        </p:nvSpPr>
        <p:spPr>
          <a:xfrm>
            <a:off x="5146601" y="3022729"/>
            <a:ext cx="855024" cy="369332"/>
          </a:xfrm>
          <a:prstGeom prst="rect">
            <a:avLst/>
          </a:prstGeom>
          <a:noFill/>
        </p:spPr>
        <p:txBody>
          <a:bodyPr wrap="square" rtlCol="0">
            <a:spAutoFit/>
          </a:bodyPr>
          <a:lstStyle/>
          <a:p>
            <a:r>
              <a:rPr lang="en-US" dirty="0" smtClean="0"/>
              <a:t>0.2</a:t>
            </a:r>
            <a:endParaRPr lang="en-US" dirty="0"/>
          </a:p>
        </p:txBody>
      </p:sp>
      <p:sp>
        <p:nvSpPr>
          <p:cNvPr id="10" name="手杖形箭头 9"/>
          <p:cNvSpPr/>
          <p:nvPr/>
        </p:nvSpPr>
        <p:spPr>
          <a:xfrm rot="5400000">
            <a:off x="8497171" y="3387354"/>
            <a:ext cx="627761" cy="701170"/>
          </a:xfrm>
          <a:prstGeom prst="uturnArrow">
            <a:avLst>
              <a:gd name="adj1" fmla="val 12836"/>
              <a:gd name="adj2" fmla="val 16380"/>
              <a:gd name="adj3" fmla="val 17128"/>
              <a:gd name="adj4" fmla="val 43750"/>
              <a:gd name="adj5" fmla="val 75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文本框 10"/>
          <p:cNvSpPr txBox="1"/>
          <p:nvPr/>
        </p:nvSpPr>
        <p:spPr>
          <a:xfrm>
            <a:off x="9188351" y="3498042"/>
            <a:ext cx="855024" cy="369332"/>
          </a:xfrm>
          <a:prstGeom prst="rect">
            <a:avLst/>
          </a:prstGeom>
          <a:noFill/>
        </p:spPr>
        <p:txBody>
          <a:bodyPr wrap="square" rtlCol="0">
            <a:spAutoFit/>
          </a:bodyPr>
          <a:lstStyle/>
          <a:p>
            <a:r>
              <a:rPr lang="en-US" dirty="0" smtClean="0"/>
              <a:t>0.6</a:t>
            </a:r>
            <a:endParaRPr lang="en-US" dirty="0"/>
          </a:p>
        </p:txBody>
      </p:sp>
      <p:sp>
        <p:nvSpPr>
          <p:cNvPr id="12" name="右箭头 11"/>
          <p:cNvSpPr/>
          <p:nvPr/>
        </p:nvSpPr>
        <p:spPr>
          <a:xfrm rot="10800000">
            <a:off x="4848854" y="3970046"/>
            <a:ext cx="1124058" cy="282619"/>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文本框 12"/>
          <p:cNvSpPr txBox="1"/>
          <p:nvPr/>
        </p:nvSpPr>
        <p:spPr>
          <a:xfrm>
            <a:off x="5168426" y="3746871"/>
            <a:ext cx="855024" cy="369332"/>
          </a:xfrm>
          <a:prstGeom prst="rect">
            <a:avLst/>
          </a:prstGeom>
          <a:noFill/>
        </p:spPr>
        <p:txBody>
          <a:bodyPr wrap="square" rtlCol="0">
            <a:spAutoFit/>
          </a:bodyPr>
          <a:lstStyle/>
          <a:p>
            <a:r>
              <a:rPr lang="en-US" dirty="0" smtClean="0"/>
              <a:t>0.4</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25527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内容占位符 2"/>
          <p:cNvSpPr txBox="1"/>
          <p:nvPr/>
        </p:nvSpPr>
        <p:spPr>
          <a:xfrm>
            <a:off x="1073149" y="1497966"/>
            <a:ext cx="10850563" cy="470284"/>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sz="2800" dirty="0">
                <a:latin typeface="Calibri" panose="020F0502020204030204" charset="0"/>
                <a:ea typeface="黑体" panose="02010609060101010101" pitchFamily="49" charset="-122"/>
                <a:cs typeface="Calibri" panose="020F0502020204030204" charset="0"/>
              </a:rPr>
              <a:t>1. 怎么找到这些概率？</a:t>
            </a:r>
          </a:p>
          <a:p>
            <a:pPr marL="0" algn="l">
              <a:buClrTx/>
              <a:buSzTx/>
            </a:pPr>
            <a:endParaRPr lang="en-US" sz="2800" dirty="0">
              <a:latin typeface="Calibri" panose="020F0502020204030204" charset="0"/>
              <a:ea typeface="黑体" panose="02010609060101010101" pitchFamily="49" charset="-122"/>
              <a:cs typeface="Calibri" panose="020F0502020204030204" charset="0"/>
            </a:endParaRPr>
          </a:p>
        </p:txBody>
      </p:sp>
      <p:pic>
        <p:nvPicPr>
          <p:cNvPr id="5"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69924" y="2265656"/>
            <a:ext cx="530186" cy="530192"/>
          </a:xfrm>
          <a:prstGeom prst="rect">
            <a:avLst/>
          </a:prstGeom>
        </p:spPr>
      </p:pic>
      <p:pic>
        <p:nvPicPr>
          <p:cNvPr id="6"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200110" y="2265656"/>
            <a:ext cx="530186" cy="530192"/>
          </a:xfrm>
          <a:prstGeom prst="rect">
            <a:avLst/>
          </a:prstGeom>
        </p:spPr>
      </p:pic>
      <p:pic>
        <p:nvPicPr>
          <p:cNvPr id="7"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730296" y="2265656"/>
            <a:ext cx="530186" cy="530192"/>
          </a:xfrm>
          <a:prstGeom prst="rect">
            <a:avLst/>
          </a:prstGeom>
        </p:spPr>
      </p:pic>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2263559" y="2265656"/>
            <a:ext cx="530186" cy="530192"/>
          </a:xfrm>
          <a:prstGeom prst="rect">
            <a:avLst/>
          </a:prstGeom>
        </p:spPr>
      </p:pic>
      <p:pic>
        <p:nvPicPr>
          <p:cNvPr id="9" name="图片 8"/>
          <p:cNvPicPr>
            <a:picLocks noChangeAspect="1"/>
          </p:cNvPicPr>
          <p:nvPr/>
        </p:nvPicPr>
        <p:blipFill>
          <a:blip r:embed="rId3"/>
          <a:stretch>
            <a:fillRect/>
          </a:stretch>
        </p:blipFill>
        <p:spPr>
          <a:xfrm>
            <a:off x="2918712" y="2265656"/>
            <a:ext cx="589259" cy="552295"/>
          </a:xfrm>
          <a:prstGeom prst="rect">
            <a:avLst/>
          </a:prstGeom>
        </p:spPr>
      </p:pic>
      <p:pic>
        <p:nvPicPr>
          <p:cNvPr id="10" name="图片 9"/>
          <p:cNvPicPr>
            <a:picLocks noChangeAspect="1"/>
          </p:cNvPicPr>
          <p:nvPr/>
        </p:nvPicPr>
        <p:blipFill>
          <a:blip r:embed="rId3"/>
          <a:stretch>
            <a:fillRect/>
          </a:stretch>
        </p:blipFill>
        <p:spPr>
          <a:xfrm>
            <a:off x="3576942" y="2254604"/>
            <a:ext cx="589259" cy="552295"/>
          </a:xfrm>
          <a:prstGeom prst="rect">
            <a:avLst/>
          </a:prstGeom>
        </p:spPr>
      </p:pic>
      <p:pic>
        <p:nvPicPr>
          <p:cNvPr id="11" name="图片 10"/>
          <p:cNvPicPr>
            <a:picLocks noChangeAspect="1"/>
          </p:cNvPicPr>
          <p:nvPr/>
        </p:nvPicPr>
        <p:blipFill>
          <a:blip r:embed="rId3"/>
          <a:stretch>
            <a:fillRect/>
          </a:stretch>
        </p:blipFill>
        <p:spPr>
          <a:xfrm>
            <a:off x="4295091" y="2254603"/>
            <a:ext cx="589259" cy="552295"/>
          </a:xfrm>
          <a:prstGeom prst="rect">
            <a:avLst/>
          </a:prstGeom>
        </p:spPr>
      </p:pic>
      <p:pic>
        <p:nvPicPr>
          <p:cNvPr id="12"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013240" y="2304385"/>
            <a:ext cx="530186" cy="530192"/>
          </a:xfrm>
          <a:prstGeom prst="rect">
            <a:avLst/>
          </a:prstGeom>
        </p:spPr>
      </p:pic>
      <p:pic>
        <p:nvPicPr>
          <p:cNvPr id="13"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491666" y="2304385"/>
            <a:ext cx="530186" cy="530192"/>
          </a:xfrm>
          <a:prstGeom prst="rect">
            <a:avLst/>
          </a:prstGeom>
        </p:spPr>
      </p:pic>
      <p:pic>
        <p:nvPicPr>
          <p:cNvPr id="1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992195" y="2271134"/>
            <a:ext cx="530186" cy="530192"/>
          </a:xfrm>
          <a:prstGeom prst="rect">
            <a:avLst/>
          </a:prstGeom>
        </p:spPr>
      </p:pic>
      <p:pic>
        <p:nvPicPr>
          <p:cNvPr id="15"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492724" y="2243361"/>
            <a:ext cx="530186" cy="530192"/>
          </a:xfrm>
          <a:prstGeom prst="rect">
            <a:avLst/>
          </a:prstGeom>
        </p:spPr>
      </p:pic>
      <p:pic>
        <p:nvPicPr>
          <p:cNvPr id="16" name="图片 15"/>
          <p:cNvPicPr>
            <a:picLocks noChangeAspect="1"/>
          </p:cNvPicPr>
          <p:nvPr/>
        </p:nvPicPr>
        <p:blipFill>
          <a:blip r:embed="rId3"/>
          <a:stretch>
            <a:fillRect/>
          </a:stretch>
        </p:blipFill>
        <p:spPr>
          <a:xfrm>
            <a:off x="7037405" y="2254604"/>
            <a:ext cx="589259" cy="552295"/>
          </a:xfrm>
          <a:prstGeom prst="rect">
            <a:avLst/>
          </a:prstGeom>
        </p:spPr>
      </p:pic>
      <p:pic>
        <p:nvPicPr>
          <p:cNvPr id="17" name="图片 16"/>
          <p:cNvPicPr>
            <a:picLocks noChangeAspect="1"/>
          </p:cNvPicPr>
          <p:nvPr/>
        </p:nvPicPr>
        <p:blipFill>
          <a:blip r:embed="rId3"/>
          <a:stretch>
            <a:fillRect/>
          </a:stretch>
        </p:blipFill>
        <p:spPr>
          <a:xfrm>
            <a:off x="7755554" y="2254603"/>
            <a:ext cx="589259" cy="552295"/>
          </a:xfrm>
          <a:prstGeom prst="rect">
            <a:avLst/>
          </a:prstGeom>
        </p:spPr>
      </p:pic>
      <p:pic>
        <p:nvPicPr>
          <p:cNvPr id="1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8462595" y="2254318"/>
            <a:ext cx="530186" cy="530192"/>
          </a:xfrm>
          <a:prstGeom prst="rect">
            <a:avLst/>
          </a:prstGeom>
        </p:spPr>
      </p:pic>
      <p:pic>
        <p:nvPicPr>
          <p:cNvPr id="19"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8963124" y="2221067"/>
            <a:ext cx="530186" cy="530192"/>
          </a:xfrm>
          <a:prstGeom prst="rect">
            <a:avLst/>
          </a:prstGeom>
        </p:spPr>
      </p:pic>
      <p:pic>
        <p:nvPicPr>
          <p:cNvPr id="21"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81498" y="4049515"/>
            <a:ext cx="530186" cy="530192"/>
          </a:xfrm>
          <a:prstGeom prst="rect">
            <a:avLst/>
          </a:prstGeom>
        </p:spPr>
      </p:pic>
      <p:cxnSp>
        <p:nvCxnSpPr>
          <p:cNvPr id="23" name="直接连接符 22"/>
          <p:cNvCxnSpPr/>
          <p:nvPr/>
        </p:nvCxnSpPr>
        <p:spPr>
          <a:xfrm>
            <a:off x="1321531" y="4297986"/>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内容占位符 2"/>
          <p:cNvSpPr txBox="1"/>
          <p:nvPr/>
        </p:nvSpPr>
        <p:spPr>
          <a:xfrm>
            <a:off x="2793745" y="4162439"/>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8	0.8</a:t>
            </a:r>
            <a:endParaRPr lang="en-US" dirty="0"/>
          </a:p>
        </p:txBody>
      </p:sp>
      <p:pic>
        <p:nvPicPr>
          <p:cNvPr id="48"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110" y="2936602"/>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9" name="图片 48"/>
          <p:cNvPicPr>
            <a:picLocks noChangeAspect="1"/>
          </p:cNvPicPr>
          <p:nvPr/>
        </p:nvPicPr>
        <p:blipFill>
          <a:blip r:embed="rId5"/>
          <a:stretch>
            <a:fillRect/>
          </a:stretch>
        </p:blipFill>
        <p:spPr>
          <a:xfrm>
            <a:off x="735781" y="3006891"/>
            <a:ext cx="464437" cy="486458"/>
          </a:xfrm>
          <a:prstGeom prst="rect">
            <a:avLst/>
          </a:prstGeom>
        </p:spPr>
      </p:pic>
      <p:pic>
        <p:nvPicPr>
          <p:cNvPr id="50"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2298" y="2900407"/>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189" y="2921753"/>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p:cNvPicPr>
            <a:picLocks noChangeAspect="1"/>
          </p:cNvPicPr>
          <p:nvPr/>
        </p:nvPicPr>
        <p:blipFill>
          <a:blip r:embed="rId5"/>
          <a:stretch>
            <a:fillRect/>
          </a:stretch>
        </p:blipFill>
        <p:spPr>
          <a:xfrm>
            <a:off x="3033100" y="2974473"/>
            <a:ext cx="464437" cy="486458"/>
          </a:xfrm>
          <a:prstGeom prst="rect">
            <a:avLst/>
          </a:prstGeom>
        </p:spPr>
      </p:pic>
      <p:pic>
        <p:nvPicPr>
          <p:cNvPr id="53" name="图片 52"/>
          <p:cNvPicPr>
            <a:picLocks noChangeAspect="1"/>
          </p:cNvPicPr>
          <p:nvPr/>
        </p:nvPicPr>
        <p:blipFill>
          <a:blip r:embed="rId5"/>
          <a:stretch>
            <a:fillRect/>
          </a:stretch>
        </p:blipFill>
        <p:spPr>
          <a:xfrm>
            <a:off x="3664882" y="2914330"/>
            <a:ext cx="464437" cy="486458"/>
          </a:xfrm>
          <a:prstGeom prst="rect">
            <a:avLst/>
          </a:prstGeom>
        </p:spPr>
      </p:pic>
      <p:pic>
        <p:nvPicPr>
          <p:cNvPr id="5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4937" y="2916913"/>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5" name="图片 54"/>
          <p:cNvPicPr>
            <a:picLocks noChangeAspect="1"/>
          </p:cNvPicPr>
          <p:nvPr/>
        </p:nvPicPr>
        <p:blipFill>
          <a:blip r:embed="rId5"/>
          <a:stretch>
            <a:fillRect/>
          </a:stretch>
        </p:blipFill>
        <p:spPr>
          <a:xfrm>
            <a:off x="4993978" y="2980784"/>
            <a:ext cx="464437" cy="486458"/>
          </a:xfrm>
          <a:prstGeom prst="rect">
            <a:avLst/>
          </a:prstGeom>
        </p:spPr>
      </p:pic>
      <p:pic>
        <p:nvPicPr>
          <p:cNvPr id="5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6302" y="2987493"/>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0" y="2951298"/>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2381" y="2972644"/>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9" name="图片 58"/>
          <p:cNvPicPr>
            <a:picLocks noChangeAspect="1"/>
          </p:cNvPicPr>
          <p:nvPr/>
        </p:nvPicPr>
        <p:blipFill>
          <a:blip r:embed="rId5"/>
          <a:stretch>
            <a:fillRect/>
          </a:stretch>
        </p:blipFill>
        <p:spPr>
          <a:xfrm>
            <a:off x="7162227" y="2961961"/>
            <a:ext cx="464437" cy="486458"/>
          </a:xfrm>
          <a:prstGeom prst="rect">
            <a:avLst/>
          </a:prstGeom>
        </p:spPr>
      </p:pic>
      <p:pic>
        <p:nvPicPr>
          <p:cNvPr id="60"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5280" y="2945115"/>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9233" y="2920985"/>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3124" y="2942331"/>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6725" y="4023156"/>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65"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708604" y="4647393"/>
            <a:ext cx="530186" cy="530192"/>
          </a:xfrm>
          <a:prstGeom prst="rect">
            <a:avLst/>
          </a:prstGeom>
        </p:spPr>
      </p:pic>
      <p:cxnSp>
        <p:nvCxnSpPr>
          <p:cNvPr id="66" name="直接连接符 65"/>
          <p:cNvCxnSpPr/>
          <p:nvPr/>
        </p:nvCxnSpPr>
        <p:spPr>
          <a:xfrm>
            <a:off x="1381887" y="4895864"/>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68" name="图片 67"/>
          <p:cNvPicPr>
            <a:picLocks noChangeAspect="1"/>
          </p:cNvPicPr>
          <p:nvPr/>
        </p:nvPicPr>
        <p:blipFill>
          <a:blip r:embed="rId5"/>
          <a:stretch>
            <a:fillRect/>
          </a:stretch>
        </p:blipFill>
        <p:spPr>
          <a:xfrm>
            <a:off x="2118942" y="4638101"/>
            <a:ext cx="464437" cy="486458"/>
          </a:xfrm>
          <a:prstGeom prst="rect">
            <a:avLst/>
          </a:prstGeom>
        </p:spPr>
      </p:pic>
      <p:sp>
        <p:nvSpPr>
          <p:cNvPr id="69" name="内容占位符 2"/>
          <p:cNvSpPr txBox="1"/>
          <p:nvPr/>
        </p:nvSpPr>
        <p:spPr>
          <a:xfrm>
            <a:off x="2793745" y="4758840"/>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a:t>
            </a:r>
            <a:r>
              <a:rPr lang="en-US" dirty="0" smtClean="0"/>
              <a:t>	0.2</a:t>
            </a:r>
            <a:endParaRPr lang="en-US" dirty="0"/>
          </a:p>
        </p:txBody>
      </p:sp>
      <p:cxnSp>
        <p:nvCxnSpPr>
          <p:cNvPr id="71" name="直接连接符 70"/>
          <p:cNvCxnSpPr/>
          <p:nvPr/>
        </p:nvCxnSpPr>
        <p:spPr>
          <a:xfrm>
            <a:off x="6155018" y="4352508"/>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2" name="内容占位符 2"/>
          <p:cNvSpPr txBox="1"/>
          <p:nvPr/>
        </p:nvSpPr>
        <p:spPr>
          <a:xfrm>
            <a:off x="7627232" y="4216961"/>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a:t>
            </a:r>
            <a:r>
              <a:rPr lang="en-US" dirty="0" smtClean="0"/>
              <a:t>	0.4</a:t>
            </a:r>
            <a:endParaRPr lang="en-US" dirty="0"/>
          </a:p>
        </p:txBody>
      </p:sp>
      <p:pic>
        <p:nvPicPr>
          <p:cNvPr id="73"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0212" y="4077678"/>
            <a:ext cx="609566" cy="60956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直接连接符 74"/>
          <p:cNvCxnSpPr/>
          <p:nvPr/>
        </p:nvCxnSpPr>
        <p:spPr>
          <a:xfrm>
            <a:off x="6215374" y="4950386"/>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76" name="图片 75"/>
          <p:cNvPicPr>
            <a:picLocks noChangeAspect="1"/>
          </p:cNvPicPr>
          <p:nvPr/>
        </p:nvPicPr>
        <p:blipFill>
          <a:blip r:embed="rId5"/>
          <a:stretch>
            <a:fillRect/>
          </a:stretch>
        </p:blipFill>
        <p:spPr>
          <a:xfrm>
            <a:off x="6952429" y="4692623"/>
            <a:ext cx="464437" cy="486458"/>
          </a:xfrm>
          <a:prstGeom prst="rect">
            <a:avLst/>
          </a:prstGeom>
        </p:spPr>
      </p:pic>
      <p:sp>
        <p:nvSpPr>
          <p:cNvPr id="77" name="内容占位符 2"/>
          <p:cNvSpPr txBox="1"/>
          <p:nvPr/>
        </p:nvSpPr>
        <p:spPr>
          <a:xfrm>
            <a:off x="7627232" y="4813362"/>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3	0.6</a:t>
            </a:r>
            <a:endParaRPr lang="en-US" dirty="0"/>
          </a:p>
        </p:txBody>
      </p:sp>
      <p:pic>
        <p:nvPicPr>
          <p:cNvPr id="78" name="图片 77"/>
          <p:cNvPicPr>
            <a:picLocks noChangeAspect="1"/>
          </p:cNvPicPr>
          <p:nvPr/>
        </p:nvPicPr>
        <p:blipFill>
          <a:blip r:embed="rId3"/>
          <a:stretch>
            <a:fillRect/>
          </a:stretch>
        </p:blipFill>
        <p:spPr>
          <a:xfrm>
            <a:off x="5336867" y="4188422"/>
            <a:ext cx="589259" cy="552295"/>
          </a:xfrm>
          <a:prstGeom prst="rect">
            <a:avLst/>
          </a:prstGeom>
        </p:spPr>
      </p:pic>
      <p:pic>
        <p:nvPicPr>
          <p:cNvPr id="79" name="图片 78"/>
          <p:cNvPicPr>
            <a:picLocks noChangeAspect="1"/>
          </p:cNvPicPr>
          <p:nvPr/>
        </p:nvPicPr>
        <p:blipFill>
          <a:blip r:embed="rId3"/>
          <a:stretch>
            <a:fillRect/>
          </a:stretch>
        </p:blipFill>
        <p:spPr>
          <a:xfrm>
            <a:off x="5367993" y="4758840"/>
            <a:ext cx="589259" cy="552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32639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741680" y="1355090"/>
            <a:ext cx="10850880" cy="1099185"/>
          </a:xfrm>
        </p:spPr>
        <p:txBody>
          <a:bodyPr/>
          <a:lstStyle/>
          <a:p>
            <a:pPr marL="0" indent="0" algn="l">
              <a:buClrTx/>
              <a:buSzTx/>
              <a:buNone/>
            </a:pPr>
            <a:r>
              <a:rPr lang="en-US" dirty="0">
                <a:latin typeface="Calibri" panose="020F0502020204030204" charset="0"/>
                <a:ea typeface="黑体" panose="02010609060101010101" pitchFamily="49" charset="-122"/>
                <a:cs typeface="Calibri" panose="020F0502020204030204" charset="0"/>
              </a:rPr>
              <a:t>2. 如何知道一天是晴天或者雨天的概率？</a:t>
            </a:r>
          </a:p>
          <a:p>
            <a:endParaRPr lang="en-US" dirty="0"/>
          </a:p>
        </p:txBody>
      </p:sp>
      <p:pic>
        <p:nvPicPr>
          <p:cNvPr id="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741679" y="2217396"/>
            <a:ext cx="530186" cy="530192"/>
          </a:xfrm>
          <a:prstGeom prst="rect">
            <a:avLst/>
          </a:prstGeom>
        </p:spPr>
      </p:pic>
      <p:pic>
        <p:nvPicPr>
          <p:cNvPr id="5"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271865" y="2217396"/>
            <a:ext cx="530186" cy="530192"/>
          </a:xfrm>
          <a:prstGeom prst="rect">
            <a:avLst/>
          </a:prstGeom>
        </p:spPr>
      </p:pic>
      <p:pic>
        <p:nvPicPr>
          <p:cNvPr id="6"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802051" y="2217396"/>
            <a:ext cx="530186" cy="530192"/>
          </a:xfrm>
          <a:prstGeom prst="rect">
            <a:avLst/>
          </a:prstGeom>
        </p:spPr>
      </p:pic>
      <p:pic>
        <p:nvPicPr>
          <p:cNvPr id="7"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2335314" y="2217396"/>
            <a:ext cx="530186" cy="530192"/>
          </a:xfrm>
          <a:prstGeom prst="rect">
            <a:avLst/>
          </a:prstGeom>
        </p:spPr>
      </p:pic>
      <p:pic>
        <p:nvPicPr>
          <p:cNvPr id="8" name="图片 7"/>
          <p:cNvPicPr>
            <a:picLocks noChangeAspect="1"/>
          </p:cNvPicPr>
          <p:nvPr/>
        </p:nvPicPr>
        <p:blipFill>
          <a:blip r:embed="rId3"/>
          <a:stretch>
            <a:fillRect/>
          </a:stretch>
        </p:blipFill>
        <p:spPr>
          <a:xfrm>
            <a:off x="2990467" y="2217396"/>
            <a:ext cx="589259" cy="552295"/>
          </a:xfrm>
          <a:prstGeom prst="rect">
            <a:avLst/>
          </a:prstGeom>
        </p:spPr>
      </p:pic>
      <p:pic>
        <p:nvPicPr>
          <p:cNvPr id="9" name="图片 8"/>
          <p:cNvPicPr>
            <a:picLocks noChangeAspect="1"/>
          </p:cNvPicPr>
          <p:nvPr/>
        </p:nvPicPr>
        <p:blipFill>
          <a:blip r:embed="rId3"/>
          <a:stretch>
            <a:fillRect/>
          </a:stretch>
        </p:blipFill>
        <p:spPr>
          <a:xfrm>
            <a:off x="3648697" y="2206344"/>
            <a:ext cx="589259" cy="552295"/>
          </a:xfrm>
          <a:prstGeom prst="rect">
            <a:avLst/>
          </a:prstGeom>
        </p:spPr>
      </p:pic>
      <p:pic>
        <p:nvPicPr>
          <p:cNvPr id="10" name="图片 9"/>
          <p:cNvPicPr>
            <a:picLocks noChangeAspect="1"/>
          </p:cNvPicPr>
          <p:nvPr/>
        </p:nvPicPr>
        <p:blipFill>
          <a:blip r:embed="rId3"/>
          <a:stretch>
            <a:fillRect/>
          </a:stretch>
        </p:blipFill>
        <p:spPr>
          <a:xfrm>
            <a:off x="4366846" y="2206343"/>
            <a:ext cx="589259" cy="552295"/>
          </a:xfrm>
          <a:prstGeom prst="rect">
            <a:avLst/>
          </a:prstGeom>
        </p:spPr>
      </p:pic>
      <p:pic>
        <p:nvPicPr>
          <p:cNvPr id="11"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084995" y="2256125"/>
            <a:ext cx="530186" cy="530192"/>
          </a:xfrm>
          <a:prstGeom prst="rect">
            <a:avLst/>
          </a:prstGeom>
        </p:spPr>
      </p:pic>
      <p:pic>
        <p:nvPicPr>
          <p:cNvPr id="12"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5563421" y="2256125"/>
            <a:ext cx="530186" cy="530192"/>
          </a:xfrm>
          <a:prstGeom prst="rect">
            <a:avLst/>
          </a:prstGeom>
        </p:spPr>
      </p:pic>
      <p:pic>
        <p:nvPicPr>
          <p:cNvPr id="13"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063950" y="2222874"/>
            <a:ext cx="530186" cy="530192"/>
          </a:xfrm>
          <a:prstGeom prst="rect">
            <a:avLst/>
          </a:prstGeom>
        </p:spPr>
      </p:pic>
      <p:pic>
        <p:nvPicPr>
          <p:cNvPr id="14"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6564479" y="2195101"/>
            <a:ext cx="530186" cy="530192"/>
          </a:xfrm>
          <a:prstGeom prst="rect">
            <a:avLst/>
          </a:prstGeom>
        </p:spPr>
      </p:pic>
      <p:pic>
        <p:nvPicPr>
          <p:cNvPr id="15" name="图片 14"/>
          <p:cNvPicPr>
            <a:picLocks noChangeAspect="1"/>
          </p:cNvPicPr>
          <p:nvPr/>
        </p:nvPicPr>
        <p:blipFill>
          <a:blip r:embed="rId3"/>
          <a:stretch>
            <a:fillRect/>
          </a:stretch>
        </p:blipFill>
        <p:spPr>
          <a:xfrm>
            <a:off x="7109160" y="2206344"/>
            <a:ext cx="589259" cy="552295"/>
          </a:xfrm>
          <a:prstGeom prst="rect">
            <a:avLst/>
          </a:prstGeom>
        </p:spPr>
      </p:pic>
      <p:pic>
        <p:nvPicPr>
          <p:cNvPr id="16" name="图片 15"/>
          <p:cNvPicPr>
            <a:picLocks noChangeAspect="1"/>
          </p:cNvPicPr>
          <p:nvPr/>
        </p:nvPicPr>
        <p:blipFill>
          <a:blip r:embed="rId3"/>
          <a:stretch>
            <a:fillRect/>
          </a:stretch>
        </p:blipFill>
        <p:spPr>
          <a:xfrm>
            <a:off x="7827309" y="2206343"/>
            <a:ext cx="589259" cy="552295"/>
          </a:xfrm>
          <a:prstGeom prst="rect">
            <a:avLst/>
          </a:prstGeom>
        </p:spPr>
      </p:pic>
      <p:pic>
        <p:nvPicPr>
          <p:cNvPr id="17"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8534350" y="2206058"/>
            <a:ext cx="530186" cy="530192"/>
          </a:xfrm>
          <a:prstGeom prst="rect">
            <a:avLst/>
          </a:prstGeom>
        </p:spPr>
      </p:pic>
      <p:pic>
        <p:nvPicPr>
          <p:cNvPr id="1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9034879" y="2172807"/>
            <a:ext cx="530186" cy="530192"/>
          </a:xfrm>
          <a:prstGeom prst="rect">
            <a:avLst/>
          </a:prstGeom>
        </p:spPr>
      </p:pic>
      <p:pic>
        <p:nvPicPr>
          <p:cNvPr id="2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3234719" y="3161324"/>
            <a:ext cx="1060372" cy="1060384"/>
          </a:xfrm>
          <a:prstGeom prst="rect">
            <a:avLst/>
          </a:prstGeom>
        </p:spPr>
      </p:pic>
      <p:sp>
        <p:nvSpPr>
          <p:cNvPr id="21" name="内容占位符 2"/>
          <p:cNvSpPr txBox="1"/>
          <p:nvPr/>
        </p:nvSpPr>
        <p:spPr>
          <a:xfrm>
            <a:off x="4783530" y="3539511"/>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10	2/3</a:t>
            </a:r>
            <a:endParaRPr lang="en-US" sz="2500" dirty="0"/>
          </a:p>
        </p:txBody>
      </p:sp>
      <p:pic>
        <p:nvPicPr>
          <p:cNvPr id="22" name="图片 21"/>
          <p:cNvPicPr>
            <a:picLocks noChangeAspect="1"/>
          </p:cNvPicPr>
          <p:nvPr/>
        </p:nvPicPr>
        <p:blipFill>
          <a:blip r:embed="rId3"/>
          <a:stretch>
            <a:fillRect/>
          </a:stretch>
        </p:blipFill>
        <p:spPr>
          <a:xfrm>
            <a:off x="3389433" y="4642399"/>
            <a:ext cx="964276" cy="903787"/>
          </a:xfrm>
          <a:prstGeom prst="rect">
            <a:avLst/>
          </a:prstGeom>
        </p:spPr>
      </p:pic>
      <p:sp>
        <p:nvSpPr>
          <p:cNvPr id="23" name="内容占位符 2"/>
          <p:cNvSpPr txBox="1"/>
          <p:nvPr/>
        </p:nvSpPr>
        <p:spPr>
          <a:xfrm>
            <a:off x="4836442" y="4872348"/>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5	1/3</a:t>
            </a:r>
            <a:endParaRPr lang="en-US" sz="25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29591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583564" y="1351916"/>
            <a:ext cx="10850563" cy="436808"/>
          </a:xfrm>
        </p:spPr>
        <p:txBody>
          <a:bodyPr/>
          <a:lstStyle/>
          <a:p>
            <a:pPr marL="0" indent="0">
              <a:buNone/>
            </a:pPr>
            <a:r>
              <a:rPr lang="en-US" dirty="0">
                <a:latin typeface="Calibri" panose="020F0502020204030204" charset="0"/>
                <a:ea typeface="黑体" panose="02010609060101010101" pitchFamily="49" charset="-122"/>
                <a:cs typeface="Calibri" panose="020F0502020204030204" charset="0"/>
              </a:rPr>
              <a:t>3. 如果小丸子今天开心，那今天是晴天或者是雨天的概率分别是多少？</a:t>
            </a:r>
            <a:endParaRPr lang="en-US" altLang="zh-CN" dirty="0"/>
          </a:p>
          <a:p>
            <a:endParaRPr lang="en-US" dirty="0"/>
          </a:p>
        </p:txBody>
      </p:sp>
      <p:sp>
        <p:nvSpPr>
          <p:cNvPr id="5" name="内容占位符 2"/>
          <p:cNvSpPr txBox="1"/>
          <p:nvPr/>
        </p:nvSpPr>
        <p:spPr>
          <a:xfrm>
            <a:off x="1182084" y="1788899"/>
            <a:ext cx="1745672"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2/3</a:t>
            </a:r>
            <a:endParaRPr lang="en-US" sz="2500" dirty="0"/>
          </a:p>
        </p:txBody>
      </p:sp>
      <p:sp>
        <p:nvSpPr>
          <p:cNvPr id="7" name="内容占位符 2"/>
          <p:cNvSpPr txBox="1"/>
          <p:nvPr/>
        </p:nvSpPr>
        <p:spPr>
          <a:xfrm>
            <a:off x="6406532" y="2092100"/>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1/3</a:t>
            </a:r>
            <a:endParaRPr lang="en-US" sz="2500" dirty="0"/>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1723019" y="2260919"/>
            <a:ext cx="1405478" cy="1405494"/>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91410" y="4276351"/>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4"/>
          <a:stretch>
            <a:fillRect/>
          </a:stretch>
        </p:blipFill>
        <p:spPr>
          <a:xfrm>
            <a:off x="2859075" y="4265819"/>
            <a:ext cx="991019" cy="1038007"/>
          </a:xfrm>
          <a:prstGeom prst="rect">
            <a:avLst/>
          </a:prstGeom>
        </p:spPr>
      </p:pic>
      <p:cxnSp>
        <p:nvCxnSpPr>
          <p:cNvPr id="11" name="直接连接符 10"/>
          <p:cNvCxnSpPr/>
          <p:nvPr/>
        </p:nvCxnSpPr>
        <p:spPr>
          <a:xfrm flipH="1">
            <a:off x="1854104" y="3669885"/>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709128" y="3746724"/>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497896" y="3746724"/>
            <a:ext cx="855024" cy="369332"/>
          </a:xfrm>
          <a:prstGeom prst="rect">
            <a:avLst/>
          </a:prstGeom>
          <a:noFill/>
        </p:spPr>
        <p:txBody>
          <a:bodyPr wrap="square" rtlCol="0">
            <a:spAutoFit/>
          </a:bodyPr>
          <a:lstStyle/>
          <a:p>
            <a:r>
              <a:rPr lang="en-US" dirty="0" smtClean="0"/>
              <a:t>0.8</a:t>
            </a:r>
            <a:endParaRPr lang="en-US" dirty="0"/>
          </a:p>
        </p:txBody>
      </p:sp>
      <p:sp>
        <p:nvSpPr>
          <p:cNvPr id="14" name="文本框 13"/>
          <p:cNvSpPr txBox="1"/>
          <p:nvPr/>
        </p:nvSpPr>
        <p:spPr>
          <a:xfrm>
            <a:off x="3055607" y="3747549"/>
            <a:ext cx="855024" cy="369332"/>
          </a:xfrm>
          <a:prstGeom prst="rect">
            <a:avLst/>
          </a:prstGeom>
          <a:noFill/>
        </p:spPr>
        <p:txBody>
          <a:bodyPr wrap="square" rtlCol="0">
            <a:spAutoFit/>
          </a:bodyPr>
          <a:lstStyle/>
          <a:p>
            <a:r>
              <a:rPr lang="en-US" dirty="0" smtClean="0"/>
              <a:t>0.2</a:t>
            </a:r>
            <a:endParaRPr lang="en-US" dirty="0"/>
          </a:p>
        </p:txBody>
      </p:sp>
      <p:pic>
        <p:nvPicPr>
          <p:cNvPr id="15" name="图片 14"/>
          <p:cNvPicPr>
            <a:picLocks noChangeAspect="1"/>
          </p:cNvPicPr>
          <p:nvPr/>
        </p:nvPicPr>
        <p:blipFill>
          <a:blip r:embed="rId5"/>
          <a:stretch>
            <a:fillRect/>
          </a:stretch>
        </p:blipFill>
        <p:spPr>
          <a:xfrm>
            <a:off x="6883140" y="2466400"/>
            <a:ext cx="1562776" cy="1464742"/>
          </a:xfrm>
          <a:prstGeom prst="rect">
            <a:avLst/>
          </a:prstGeom>
        </p:spPr>
      </p:pic>
      <p:pic>
        <p:nvPicPr>
          <p:cNvPr id="1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69889" y="4379941"/>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4"/>
          <a:stretch>
            <a:fillRect/>
          </a:stretch>
        </p:blipFill>
        <p:spPr>
          <a:xfrm>
            <a:off x="6545444" y="4359684"/>
            <a:ext cx="991019" cy="1038007"/>
          </a:xfrm>
          <a:prstGeom prst="rect">
            <a:avLst/>
          </a:prstGeom>
        </p:spPr>
      </p:pic>
      <p:cxnSp>
        <p:nvCxnSpPr>
          <p:cNvPr id="18" name="直接连接符 17"/>
          <p:cNvCxnSpPr/>
          <p:nvPr/>
        </p:nvCxnSpPr>
        <p:spPr>
          <a:xfrm>
            <a:off x="7956042" y="3782468"/>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6744810" y="3782468"/>
            <a:ext cx="855024" cy="369332"/>
          </a:xfrm>
          <a:prstGeom prst="rect">
            <a:avLst/>
          </a:prstGeom>
          <a:noFill/>
        </p:spPr>
        <p:txBody>
          <a:bodyPr wrap="square" rtlCol="0">
            <a:spAutoFit/>
          </a:bodyPr>
          <a:lstStyle/>
          <a:p>
            <a:r>
              <a:rPr lang="en-US" dirty="0" smtClean="0"/>
              <a:t>0.6</a:t>
            </a:r>
            <a:endParaRPr lang="en-US" dirty="0"/>
          </a:p>
        </p:txBody>
      </p:sp>
      <p:cxnSp>
        <p:nvCxnSpPr>
          <p:cNvPr id="20" name="直接连接符 19"/>
          <p:cNvCxnSpPr/>
          <p:nvPr/>
        </p:nvCxnSpPr>
        <p:spPr>
          <a:xfrm flipH="1">
            <a:off x="7040954" y="3753218"/>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8173986" y="3782468"/>
            <a:ext cx="855024" cy="369332"/>
          </a:xfrm>
          <a:prstGeom prst="rect">
            <a:avLst/>
          </a:prstGeom>
          <a:noFill/>
        </p:spPr>
        <p:txBody>
          <a:bodyPr wrap="square" rtlCol="0">
            <a:spAutoFit/>
          </a:bodyPr>
          <a:lstStyle/>
          <a:p>
            <a:r>
              <a:rPr lang="en-US" dirty="0" smtClean="0"/>
              <a:t>0.4</a:t>
            </a:r>
            <a:endParaRPr lang="en-US" dirty="0"/>
          </a:p>
        </p:txBody>
      </p:sp>
      <p:pic>
        <p:nvPicPr>
          <p:cNvPr id="22"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3055607" y="5595107"/>
            <a:ext cx="530186" cy="530192"/>
          </a:xfrm>
          <a:prstGeom prst="rect">
            <a:avLst/>
          </a:prstGeom>
        </p:spPr>
      </p:pic>
      <p:pic>
        <p:nvPicPr>
          <p:cNvPr id="23"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3585793" y="5595107"/>
            <a:ext cx="530186" cy="530192"/>
          </a:xfrm>
          <a:prstGeom prst="rect">
            <a:avLst/>
          </a:prstGeom>
        </p:spPr>
      </p:pic>
      <p:pic>
        <p:nvPicPr>
          <p:cNvPr id="24"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4115979" y="5595107"/>
            <a:ext cx="530186" cy="530192"/>
          </a:xfrm>
          <a:prstGeom prst="rect">
            <a:avLst/>
          </a:prstGeom>
        </p:spPr>
      </p:pic>
      <p:pic>
        <p:nvPicPr>
          <p:cNvPr id="25"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4649242" y="5595107"/>
            <a:ext cx="530186" cy="530192"/>
          </a:xfrm>
          <a:prstGeom prst="rect">
            <a:avLst/>
          </a:prstGeom>
        </p:spPr>
      </p:pic>
      <p:pic>
        <p:nvPicPr>
          <p:cNvPr id="26" name="图片 25"/>
          <p:cNvPicPr>
            <a:picLocks noChangeAspect="1"/>
          </p:cNvPicPr>
          <p:nvPr/>
        </p:nvPicPr>
        <p:blipFill>
          <a:blip r:embed="rId5"/>
          <a:stretch>
            <a:fillRect/>
          </a:stretch>
        </p:blipFill>
        <p:spPr>
          <a:xfrm>
            <a:off x="5304395" y="5595107"/>
            <a:ext cx="589259" cy="552295"/>
          </a:xfrm>
          <a:prstGeom prst="rect">
            <a:avLst/>
          </a:prstGeom>
        </p:spPr>
      </p:pic>
      <p:pic>
        <p:nvPicPr>
          <p:cNvPr id="27" name="图片 26"/>
          <p:cNvPicPr>
            <a:picLocks noChangeAspect="1"/>
          </p:cNvPicPr>
          <p:nvPr/>
        </p:nvPicPr>
        <p:blipFill>
          <a:blip r:embed="rId5"/>
          <a:stretch>
            <a:fillRect/>
          </a:stretch>
        </p:blipFill>
        <p:spPr>
          <a:xfrm>
            <a:off x="5962625" y="5584055"/>
            <a:ext cx="589259" cy="552295"/>
          </a:xfrm>
          <a:prstGeom prst="rect">
            <a:avLst/>
          </a:prstGeom>
        </p:spPr>
      </p:pic>
      <p:pic>
        <p:nvPicPr>
          <p:cNvPr id="28" name="图片 27"/>
          <p:cNvPicPr>
            <a:picLocks noChangeAspect="1"/>
          </p:cNvPicPr>
          <p:nvPr/>
        </p:nvPicPr>
        <p:blipFill>
          <a:blip r:embed="rId5"/>
          <a:stretch>
            <a:fillRect/>
          </a:stretch>
        </p:blipFill>
        <p:spPr>
          <a:xfrm>
            <a:off x="6680774" y="5584054"/>
            <a:ext cx="589259" cy="552295"/>
          </a:xfrm>
          <a:prstGeom prst="rect">
            <a:avLst/>
          </a:prstGeom>
        </p:spPr>
      </p:pic>
      <p:pic>
        <p:nvPicPr>
          <p:cNvPr id="29"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7398923" y="5633836"/>
            <a:ext cx="530186" cy="530192"/>
          </a:xfrm>
          <a:prstGeom prst="rect">
            <a:avLst/>
          </a:prstGeom>
        </p:spPr>
      </p:pic>
      <p:pic>
        <p:nvPicPr>
          <p:cNvPr id="30"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7877349" y="5633836"/>
            <a:ext cx="530186" cy="530192"/>
          </a:xfrm>
          <a:prstGeom prst="rect">
            <a:avLst/>
          </a:prstGeom>
        </p:spPr>
      </p:pic>
      <p:pic>
        <p:nvPicPr>
          <p:cNvPr id="31"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8377878" y="5600585"/>
            <a:ext cx="530186" cy="530192"/>
          </a:xfrm>
          <a:prstGeom prst="rect">
            <a:avLst/>
          </a:prstGeom>
        </p:spPr>
      </p:pic>
      <p:pic>
        <p:nvPicPr>
          <p:cNvPr id="32"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8878407" y="5572812"/>
            <a:ext cx="530186" cy="530192"/>
          </a:xfrm>
          <a:prstGeom prst="rect">
            <a:avLst/>
          </a:prstGeom>
        </p:spPr>
      </p:pic>
      <p:pic>
        <p:nvPicPr>
          <p:cNvPr id="33" name="图片 32"/>
          <p:cNvPicPr>
            <a:picLocks noChangeAspect="1"/>
          </p:cNvPicPr>
          <p:nvPr/>
        </p:nvPicPr>
        <p:blipFill>
          <a:blip r:embed="rId5"/>
          <a:stretch>
            <a:fillRect/>
          </a:stretch>
        </p:blipFill>
        <p:spPr>
          <a:xfrm>
            <a:off x="9423088" y="5584055"/>
            <a:ext cx="589259" cy="552295"/>
          </a:xfrm>
          <a:prstGeom prst="rect">
            <a:avLst/>
          </a:prstGeom>
        </p:spPr>
      </p:pic>
      <p:pic>
        <p:nvPicPr>
          <p:cNvPr id="34" name="图片 33"/>
          <p:cNvPicPr>
            <a:picLocks noChangeAspect="1"/>
          </p:cNvPicPr>
          <p:nvPr/>
        </p:nvPicPr>
        <p:blipFill>
          <a:blip r:embed="rId5"/>
          <a:stretch>
            <a:fillRect/>
          </a:stretch>
        </p:blipFill>
        <p:spPr>
          <a:xfrm>
            <a:off x="10141237" y="5584054"/>
            <a:ext cx="589259" cy="552295"/>
          </a:xfrm>
          <a:prstGeom prst="rect">
            <a:avLst/>
          </a:prstGeom>
        </p:spPr>
      </p:pic>
      <p:pic>
        <p:nvPicPr>
          <p:cNvPr id="35"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10848278" y="5583769"/>
            <a:ext cx="530186" cy="530192"/>
          </a:xfrm>
          <a:prstGeom prst="rect">
            <a:avLst/>
          </a:prstGeom>
        </p:spPr>
      </p:pic>
      <p:pic>
        <p:nvPicPr>
          <p:cNvPr id="36" name="内容占位符 3"/>
          <p:cNvPicPr>
            <a:picLocks noChangeAspect="1"/>
          </p:cNvPicPr>
          <p:nvPr/>
        </p:nvPicPr>
        <p:blipFill rotWithShape="1">
          <a:blip r:embed="rId6" cstate="print">
            <a:extLst>
              <a:ext uri="{28A0092B-C50C-407E-A947-70E740481C1C}">
                <a14:useLocalDpi xmlns:a14="http://schemas.microsoft.com/office/drawing/2010/main" val="0"/>
              </a:ext>
            </a:extLst>
          </a:blip>
          <a:srcRect l="4269" t="8829" r="6713" b="2152"/>
          <a:stretch>
            <a:fillRect/>
          </a:stretch>
        </p:blipFill>
        <p:spPr>
          <a:xfrm>
            <a:off x="11348807" y="5550518"/>
            <a:ext cx="530186" cy="530192"/>
          </a:xfrm>
          <a:prstGeom prst="rect">
            <a:avLst/>
          </a:prstGeom>
        </p:spPr>
      </p:pic>
      <p:pic>
        <p:nvPicPr>
          <p:cNvPr id="3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5793" y="6266053"/>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p:cNvPicPr>
            <a:picLocks noChangeAspect="1"/>
          </p:cNvPicPr>
          <p:nvPr/>
        </p:nvPicPr>
        <p:blipFill>
          <a:blip r:embed="rId4"/>
          <a:stretch>
            <a:fillRect/>
          </a:stretch>
        </p:blipFill>
        <p:spPr>
          <a:xfrm>
            <a:off x="3121464" y="6336342"/>
            <a:ext cx="464437" cy="486458"/>
          </a:xfrm>
          <a:prstGeom prst="rect">
            <a:avLst/>
          </a:prstGeom>
        </p:spPr>
      </p:pic>
      <p:pic>
        <p:nvPicPr>
          <p:cNvPr id="3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7981" y="6229858"/>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872" y="6251204"/>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1" name="图片 40"/>
          <p:cNvPicPr>
            <a:picLocks noChangeAspect="1"/>
          </p:cNvPicPr>
          <p:nvPr/>
        </p:nvPicPr>
        <p:blipFill>
          <a:blip r:embed="rId4"/>
          <a:stretch>
            <a:fillRect/>
          </a:stretch>
        </p:blipFill>
        <p:spPr>
          <a:xfrm>
            <a:off x="5418783" y="6303924"/>
            <a:ext cx="464437" cy="486458"/>
          </a:xfrm>
          <a:prstGeom prst="rect">
            <a:avLst/>
          </a:prstGeom>
        </p:spPr>
      </p:pic>
      <p:pic>
        <p:nvPicPr>
          <p:cNvPr id="42" name="图片 41"/>
          <p:cNvPicPr>
            <a:picLocks noChangeAspect="1"/>
          </p:cNvPicPr>
          <p:nvPr/>
        </p:nvPicPr>
        <p:blipFill>
          <a:blip r:embed="rId4"/>
          <a:stretch>
            <a:fillRect/>
          </a:stretch>
        </p:blipFill>
        <p:spPr>
          <a:xfrm>
            <a:off x="6050565" y="6243781"/>
            <a:ext cx="464437" cy="486458"/>
          </a:xfrm>
          <a:prstGeom prst="rect">
            <a:avLst/>
          </a:prstGeom>
        </p:spPr>
      </p:pic>
      <p:pic>
        <p:nvPicPr>
          <p:cNvPr id="43"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620" y="6246364"/>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4" name="图片 43"/>
          <p:cNvPicPr>
            <a:picLocks noChangeAspect="1"/>
          </p:cNvPicPr>
          <p:nvPr/>
        </p:nvPicPr>
        <p:blipFill>
          <a:blip r:embed="rId4"/>
          <a:stretch>
            <a:fillRect/>
          </a:stretch>
        </p:blipFill>
        <p:spPr>
          <a:xfrm>
            <a:off x="7379661" y="6310235"/>
            <a:ext cx="464437" cy="486458"/>
          </a:xfrm>
          <a:prstGeom prst="rect">
            <a:avLst/>
          </a:prstGeom>
        </p:spPr>
      </p:pic>
      <p:pic>
        <p:nvPicPr>
          <p:cNvPr id="45"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985" y="6316944"/>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4173" y="6280749"/>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8064" y="6302095"/>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4"/>
          <a:stretch>
            <a:fillRect/>
          </a:stretch>
        </p:blipFill>
        <p:spPr>
          <a:xfrm>
            <a:off x="9547910" y="6291412"/>
            <a:ext cx="464437" cy="486458"/>
          </a:xfrm>
          <a:prstGeom prst="rect">
            <a:avLst/>
          </a:prstGeom>
        </p:spPr>
      </p:pic>
      <p:pic>
        <p:nvPicPr>
          <p:cNvPr id="4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2728" y="6286631"/>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4916" y="6250436"/>
            <a:ext cx="609566" cy="60956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48807" y="6271782"/>
            <a:ext cx="609566" cy="609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26797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670559" y="1355090"/>
            <a:ext cx="10850563" cy="682727"/>
          </a:xfrm>
        </p:spPr>
        <p:txBody>
          <a:bodyPr/>
          <a:lstStyle/>
          <a:p>
            <a:pPr marL="0" indent="0" algn="l">
              <a:lnSpc>
                <a:spcPct val="90000"/>
              </a:lnSpc>
              <a:buClrTx/>
              <a:buSzTx/>
              <a:buNone/>
            </a:pPr>
            <a:r>
              <a:rPr lang="en-US" dirty="0">
                <a:latin typeface="Calibri" panose="020F0502020204030204" charset="0"/>
                <a:ea typeface="黑体" panose="02010609060101010101" pitchFamily="49" charset="-122"/>
                <a:cs typeface="Calibri" panose="020F0502020204030204" charset="0"/>
              </a:rPr>
              <a:t>3. 如果小丸子今天开心，那今天是晴天还是雨天的概率是多少？</a:t>
            </a:r>
          </a:p>
          <a:p>
            <a:pPr>
              <a:lnSpc>
                <a:spcPct val="150000"/>
              </a:lnSpc>
            </a:pPr>
            <a:endParaRPr lang="en-US" dirty="0"/>
          </a:p>
        </p:txBody>
      </p:sp>
      <p:sp>
        <p:nvSpPr>
          <p:cNvPr id="4" name="文本框 3"/>
          <p:cNvSpPr txBox="1"/>
          <p:nvPr/>
        </p:nvSpPr>
        <p:spPr>
          <a:xfrm>
            <a:off x="811161" y="1901927"/>
            <a:ext cx="1393723" cy="1703030"/>
          </a:xfrm>
          <a:prstGeom prst="rect">
            <a:avLst/>
          </a:prstGeom>
          <a:noFill/>
        </p:spPr>
        <p:txBody>
          <a:bodyPr wrap="square" rtlCol="0">
            <a:spAutoFit/>
          </a:bodyPr>
          <a:lstStyle/>
          <a:p>
            <a:pPr>
              <a:lnSpc>
                <a:spcPct val="150000"/>
              </a:lnSpc>
            </a:pPr>
            <a:r>
              <a:rPr lang="en-US" altLang="zh-CN" dirty="0"/>
              <a:t>p(S)=2/3</a:t>
            </a:r>
          </a:p>
          <a:p>
            <a:pPr>
              <a:lnSpc>
                <a:spcPct val="150000"/>
              </a:lnSpc>
            </a:pPr>
            <a:r>
              <a:rPr lang="en-US" altLang="zh-CN" dirty="0"/>
              <a:t>p</a:t>
            </a:r>
            <a:r>
              <a:rPr lang="en-US" dirty="0"/>
              <a:t>(R)=1/3</a:t>
            </a:r>
          </a:p>
          <a:p>
            <a:pPr>
              <a:lnSpc>
                <a:spcPct val="150000"/>
              </a:lnSpc>
            </a:pPr>
            <a:r>
              <a:rPr lang="en-US" altLang="zh-CN" dirty="0" smtClean="0"/>
              <a:t>p</a:t>
            </a:r>
            <a:r>
              <a:rPr lang="en-US" dirty="0" smtClean="0"/>
              <a:t>(H|S</a:t>
            </a:r>
            <a:r>
              <a:rPr lang="en-US" dirty="0"/>
              <a:t>)=0.8</a:t>
            </a:r>
          </a:p>
          <a:p>
            <a:pPr>
              <a:lnSpc>
                <a:spcPct val="150000"/>
              </a:lnSpc>
            </a:pPr>
            <a:r>
              <a:rPr lang="en-US" dirty="0" smtClean="0"/>
              <a:t>p(U|S</a:t>
            </a:r>
            <a:r>
              <a:rPr lang="en-US" dirty="0"/>
              <a:t>)=0.2</a:t>
            </a:r>
          </a:p>
        </p:txBody>
      </p:sp>
      <p:sp>
        <p:nvSpPr>
          <p:cNvPr id="5" name="文本框 4"/>
          <p:cNvSpPr txBox="1"/>
          <p:nvPr/>
        </p:nvSpPr>
        <p:spPr>
          <a:xfrm>
            <a:off x="811161" y="3655587"/>
            <a:ext cx="1393723" cy="923330"/>
          </a:xfrm>
          <a:prstGeom prst="rect">
            <a:avLst/>
          </a:prstGeom>
          <a:noFill/>
        </p:spPr>
        <p:txBody>
          <a:bodyPr wrap="square" rtlCol="0">
            <a:spAutoFit/>
          </a:bodyPr>
          <a:lstStyle/>
          <a:p>
            <a:pPr>
              <a:lnSpc>
                <a:spcPct val="150000"/>
              </a:lnSpc>
            </a:pPr>
            <a:r>
              <a:rPr lang="en-US" altLang="zh-CN" dirty="0" smtClean="0"/>
              <a:t>p</a:t>
            </a:r>
            <a:r>
              <a:rPr lang="en-US" dirty="0" smtClean="0"/>
              <a:t>(H|R)=0.4</a:t>
            </a:r>
            <a:endParaRPr lang="en-US" dirty="0"/>
          </a:p>
          <a:p>
            <a:pPr>
              <a:lnSpc>
                <a:spcPct val="150000"/>
              </a:lnSpc>
            </a:pPr>
            <a:r>
              <a:rPr lang="en-US" dirty="0" smtClean="0"/>
              <a:t>p(U|R)=0.6</a:t>
            </a:r>
            <a:endParaRPr lang="en-US" dirty="0"/>
          </a:p>
        </p:txBody>
      </p:sp>
      <p:sp>
        <p:nvSpPr>
          <p:cNvPr id="6" name="文本框 5"/>
          <p:cNvSpPr txBox="1"/>
          <p:nvPr/>
        </p:nvSpPr>
        <p:spPr>
          <a:xfrm>
            <a:off x="811161" y="4824073"/>
            <a:ext cx="3458497" cy="458459"/>
          </a:xfrm>
          <a:prstGeom prst="rect">
            <a:avLst/>
          </a:prstGeom>
          <a:noFill/>
        </p:spPr>
        <p:txBody>
          <a:bodyPr wrap="square" rtlCol="0">
            <a:spAutoFit/>
          </a:bodyPr>
          <a:lstStyle/>
          <a:p>
            <a:pPr>
              <a:lnSpc>
                <a:spcPct val="150000"/>
              </a:lnSpc>
            </a:pPr>
            <a:r>
              <a:rPr lang="zh-CN" altLang="en-US" b="1" dirty="0" smtClean="0">
                <a:solidFill>
                  <a:srgbClr val="FF0000"/>
                </a:solidFill>
              </a:rPr>
              <a:t>求</a:t>
            </a:r>
            <a:r>
              <a:rPr lang="en-US" altLang="zh-CN" b="1" dirty="0" smtClean="0">
                <a:solidFill>
                  <a:srgbClr val="FF0000"/>
                </a:solidFill>
              </a:rPr>
              <a:t>p(S|H)</a:t>
            </a:r>
            <a:r>
              <a:rPr lang="zh-CN" altLang="en-US" b="1" dirty="0" smtClean="0">
                <a:solidFill>
                  <a:srgbClr val="FF0000"/>
                </a:solidFill>
              </a:rPr>
              <a:t>和</a:t>
            </a:r>
            <a:r>
              <a:rPr lang="en-US" altLang="zh-CN" b="1" dirty="0" smtClean="0">
                <a:solidFill>
                  <a:srgbClr val="FF0000"/>
                </a:solidFill>
              </a:rPr>
              <a:t>p(R|H)</a:t>
            </a:r>
            <a:endParaRPr lang="en-US" b="1" dirty="0">
              <a:solidFill>
                <a:srgbClr val="FF0000"/>
              </a:solidFill>
            </a:endParaRPr>
          </a:p>
        </p:txBody>
      </p:sp>
      <p:sp>
        <p:nvSpPr>
          <p:cNvPr id="7" name="内容占位符 2"/>
          <p:cNvSpPr txBox="1"/>
          <p:nvPr/>
        </p:nvSpPr>
        <p:spPr>
          <a:xfrm>
            <a:off x="3659832" y="1954570"/>
            <a:ext cx="1745672"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2/3</a:t>
            </a:r>
            <a:endParaRPr lang="en-US" sz="2500" dirty="0"/>
          </a:p>
        </p:txBody>
      </p:sp>
      <p:sp>
        <p:nvSpPr>
          <p:cNvPr id="8" name="内容占位符 2"/>
          <p:cNvSpPr txBox="1"/>
          <p:nvPr/>
        </p:nvSpPr>
        <p:spPr>
          <a:xfrm>
            <a:off x="6413906" y="2014561"/>
            <a:ext cx="2843134"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1/3</a:t>
            </a:r>
            <a:endParaRPr lang="en-US" sz="2500" dirty="0"/>
          </a:p>
        </p:txBody>
      </p:sp>
      <p:pic>
        <p:nvPicPr>
          <p:cNvPr id="9"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l="4269" t="8829" r="6713" b="2152"/>
          <a:stretch>
            <a:fillRect/>
          </a:stretch>
        </p:blipFill>
        <p:spPr>
          <a:xfrm>
            <a:off x="4146995" y="2357464"/>
            <a:ext cx="1405478" cy="1405494"/>
          </a:xfrm>
          <a:prstGeom prst="rect">
            <a:avLst/>
          </a:prstGeom>
        </p:spPr>
      </p:pic>
      <p:pic>
        <p:nvPicPr>
          <p:cNvPr id="10"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srcRect/>
          <a:stretch>
            <a:fillRect/>
          </a:stretch>
        </p:blipFill>
        <p:spPr bwMode="auto">
          <a:xfrm>
            <a:off x="3659832" y="435212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5283051" y="4362364"/>
            <a:ext cx="991019" cy="1038007"/>
          </a:xfrm>
          <a:prstGeom prst="rect">
            <a:avLst/>
          </a:prstGeom>
        </p:spPr>
      </p:pic>
      <p:cxnSp>
        <p:nvCxnSpPr>
          <p:cNvPr id="12" name="直接连接符 11"/>
          <p:cNvCxnSpPr/>
          <p:nvPr/>
        </p:nvCxnSpPr>
        <p:spPr>
          <a:xfrm flipH="1">
            <a:off x="4278080" y="3766430"/>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5133104" y="3843269"/>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3903081" y="3850397"/>
            <a:ext cx="855024" cy="369332"/>
          </a:xfrm>
          <a:prstGeom prst="rect">
            <a:avLst/>
          </a:prstGeom>
          <a:noFill/>
        </p:spPr>
        <p:txBody>
          <a:bodyPr wrap="square" rtlCol="0">
            <a:spAutoFit/>
          </a:bodyPr>
          <a:lstStyle/>
          <a:p>
            <a:r>
              <a:rPr lang="en-US" dirty="0" smtClean="0"/>
              <a:t>0.8</a:t>
            </a:r>
            <a:endParaRPr lang="en-US" dirty="0"/>
          </a:p>
        </p:txBody>
      </p:sp>
      <p:sp>
        <p:nvSpPr>
          <p:cNvPr id="15" name="文本框 14"/>
          <p:cNvSpPr txBox="1"/>
          <p:nvPr/>
        </p:nvSpPr>
        <p:spPr>
          <a:xfrm>
            <a:off x="5479583" y="3844094"/>
            <a:ext cx="855024" cy="369332"/>
          </a:xfrm>
          <a:prstGeom prst="rect">
            <a:avLst/>
          </a:prstGeom>
          <a:noFill/>
        </p:spPr>
        <p:txBody>
          <a:bodyPr wrap="square" rtlCol="0">
            <a:spAutoFit/>
          </a:bodyPr>
          <a:lstStyle/>
          <a:p>
            <a:r>
              <a:rPr lang="en-US" dirty="0" smtClean="0"/>
              <a:t>0.2</a:t>
            </a:r>
            <a:endParaRPr lang="en-US" dirty="0"/>
          </a:p>
        </p:txBody>
      </p:sp>
      <p:pic>
        <p:nvPicPr>
          <p:cNvPr id="16" name="图片 15"/>
          <p:cNvPicPr>
            <a:picLocks noChangeAspect="1"/>
          </p:cNvPicPr>
          <p:nvPr/>
        </p:nvPicPr>
        <p:blipFill>
          <a:blip r:embed="rId5"/>
          <a:stretch>
            <a:fillRect/>
          </a:stretch>
        </p:blipFill>
        <p:spPr>
          <a:xfrm>
            <a:off x="6883140" y="2466400"/>
            <a:ext cx="1562776" cy="1464742"/>
          </a:xfrm>
          <a:prstGeom prst="rect">
            <a:avLst/>
          </a:prstGeom>
        </p:spPr>
      </p:pic>
      <p:pic>
        <p:nvPicPr>
          <p:cNvPr id="1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3"/>
          <a:srcRect/>
          <a:stretch>
            <a:fillRect/>
          </a:stretch>
        </p:blipFill>
        <p:spPr bwMode="auto">
          <a:xfrm>
            <a:off x="8069889" y="4379941"/>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4"/>
          <a:stretch>
            <a:fillRect/>
          </a:stretch>
        </p:blipFill>
        <p:spPr>
          <a:xfrm>
            <a:off x="6545444" y="4359684"/>
            <a:ext cx="991019" cy="1038007"/>
          </a:xfrm>
          <a:prstGeom prst="rect">
            <a:avLst/>
          </a:prstGeom>
        </p:spPr>
      </p:pic>
      <p:cxnSp>
        <p:nvCxnSpPr>
          <p:cNvPr id="19" name="直接连接符 18"/>
          <p:cNvCxnSpPr/>
          <p:nvPr/>
        </p:nvCxnSpPr>
        <p:spPr>
          <a:xfrm>
            <a:off x="7956042" y="3782468"/>
            <a:ext cx="368654" cy="54796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744810" y="3782468"/>
            <a:ext cx="855024" cy="369332"/>
          </a:xfrm>
          <a:prstGeom prst="rect">
            <a:avLst/>
          </a:prstGeom>
          <a:noFill/>
        </p:spPr>
        <p:txBody>
          <a:bodyPr wrap="square" rtlCol="0">
            <a:spAutoFit/>
          </a:bodyPr>
          <a:lstStyle/>
          <a:p>
            <a:r>
              <a:rPr lang="en-US" dirty="0" smtClean="0"/>
              <a:t>0.6</a:t>
            </a:r>
            <a:endParaRPr lang="en-US" dirty="0"/>
          </a:p>
        </p:txBody>
      </p:sp>
      <p:cxnSp>
        <p:nvCxnSpPr>
          <p:cNvPr id="21" name="直接连接符 20"/>
          <p:cNvCxnSpPr/>
          <p:nvPr/>
        </p:nvCxnSpPr>
        <p:spPr>
          <a:xfrm flipH="1">
            <a:off x="7040954" y="3753218"/>
            <a:ext cx="401632" cy="60646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8173986" y="3782468"/>
            <a:ext cx="855024" cy="369332"/>
          </a:xfrm>
          <a:prstGeom prst="rect">
            <a:avLst/>
          </a:prstGeom>
          <a:noFill/>
        </p:spPr>
        <p:txBody>
          <a:bodyPr wrap="square" rtlCol="0">
            <a:spAutoFit/>
          </a:bodyPr>
          <a:lstStyle/>
          <a:p>
            <a:r>
              <a:rPr lang="en-US" dirty="0" smtClean="0"/>
              <a:t>0.4</a:t>
            </a:r>
            <a:endParaRPr lang="en-US" dirty="0"/>
          </a:p>
        </p:txBody>
      </p:sp>
      <p:sp>
        <p:nvSpPr>
          <p:cNvPr id="23" name="文本框 22"/>
          <p:cNvSpPr txBox="1"/>
          <p:nvPr/>
        </p:nvSpPr>
        <p:spPr>
          <a:xfrm>
            <a:off x="2166272" y="1880036"/>
            <a:ext cx="1393723" cy="923330"/>
          </a:xfrm>
          <a:prstGeom prst="rect">
            <a:avLst/>
          </a:prstGeom>
          <a:noFill/>
        </p:spPr>
        <p:txBody>
          <a:bodyPr wrap="square" rtlCol="0">
            <a:spAutoFit/>
          </a:bodyPr>
          <a:lstStyle/>
          <a:p>
            <a:pPr>
              <a:lnSpc>
                <a:spcPct val="150000"/>
              </a:lnSpc>
            </a:pPr>
            <a:r>
              <a:rPr lang="en-US" altLang="zh-CN" dirty="0" smtClean="0"/>
              <a:t>p</a:t>
            </a:r>
            <a:r>
              <a:rPr lang="en-US" dirty="0" smtClean="0"/>
              <a:t>(H)=10/15</a:t>
            </a:r>
            <a:endParaRPr lang="en-US" dirty="0"/>
          </a:p>
          <a:p>
            <a:pPr>
              <a:lnSpc>
                <a:spcPct val="150000"/>
              </a:lnSpc>
            </a:pPr>
            <a:r>
              <a:rPr lang="en-US" dirty="0" smtClean="0"/>
              <a:t>p(U)=5/15</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23" grpId="0"/>
      <p:bldP spid="2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29" y="37719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607695" y="1405890"/>
            <a:ext cx="10850880" cy="3620770"/>
          </a:xfrm>
        </p:spPr>
        <p:txBody>
          <a:bodyPr/>
          <a:lstStyle/>
          <a:p>
            <a:pPr marL="0" indent="0" algn="l">
              <a:lnSpc>
                <a:spcPct val="90000"/>
              </a:lnSpc>
              <a:buClrTx/>
              <a:buSzTx/>
              <a:buNone/>
            </a:pPr>
            <a:r>
              <a:rPr lang="en-US" dirty="0">
                <a:latin typeface="Calibri" panose="020F0502020204030204" charset="0"/>
                <a:ea typeface="黑体" panose="02010609060101010101" pitchFamily="49" charset="-122"/>
                <a:cs typeface="Calibri" panose="020F0502020204030204" charset="0"/>
              </a:rPr>
              <a:t>3. 如果小丸子今天开心，那今天是晴天还是雨天的概率是多少？</a:t>
            </a:r>
          </a:p>
          <a:p>
            <a:pPr marL="0" algn="l">
              <a:lnSpc>
                <a:spcPct val="90000"/>
              </a:lnSpc>
              <a:buClrTx/>
              <a:buSzTx/>
            </a:pPr>
            <a:endParaRPr lang="en-US" dirty="0">
              <a:latin typeface="Calibri" panose="020F0502020204030204" charset="0"/>
              <a:ea typeface="黑体" panose="02010609060101010101" pitchFamily="49" charset="-122"/>
              <a:cs typeface="Calibri" panose="020F0502020204030204" charset="0"/>
            </a:endParaRPr>
          </a:p>
          <a:p>
            <a:pPr>
              <a:lnSpc>
                <a:spcPct val="150000"/>
              </a:lnSpc>
            </a:pPr>
            <a:r>
              <a:rPr lang="en-US" dirty="0" smtClean="0"/>
              <a:t>P(S|H</a:t>
            </a:r>
            <a:r>
              <a:rPr lang="en-US" dirty="0"/>
              <a:t>)=0.8</a:t>
            </a:r>
          </a:p>
          <a:p>
            <a:pPr>
              <a:lnSpc>
                <a:spcPct val="150000"/>
              </a:lnSpc>
            </a:pPr>
            <a:r>
              <a:rPr lang="en-US" dirty="0"/>
              <a:t>P(R|H)=0.2</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1623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567055" y="1344930"/>
            <a:ext cx="10850880" cy="917575"/>
          </a:xfrm>
        </p:spPr>
        <p:txBody>
          <a:bodyPr/>
          <a:lstStyle/>
          <a:p>
            <a:pPr marL="0" indent="0">
              <a:buNone/>
            </a:pPr>
            <a:r>
              <a:rPr lang="en-US" dirty="0">
                <a:latin typeface="Calibri" panose="020F0502020204030204" charset="0"/>
                <a:ea typeface="黑体" panose="02010609060101010101" pitchFamily="49" charset="-122"/>
                <a:cs typeface="Calibri" panose="020F0502020204030204" charset="0"/>
              </a:rPr>
              <a:t>4. 如果连着三天，小丸子的心情是开心，不开心，开心，那最有可能的天气是什么？</a:t>
            </a:r>
            <a:endParaRPr lang="en-US" dirty="0"/>
          </a:p>
          <a:p>
            <a:endParaRPr lang="en-US" dirty="0"/>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31577" y="2193427"/>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6599242" y="2182895"/>
            <a:ext cx="991019" cy="1038007"/>
          </a:xfrm>
          <a:prstGeom prst="rect">
            <a:avLst/>
          </a:prstGeom>
        </p:spPr>
      </p:pic>
      <p:pic>
        <p:nvPicPr>
          <p:cNvPr id="6"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354830" y="3437200"/>
            <a:ext cx="530186" cy="530192"/>
          </a:xfrm>
          <a:prstGeom prst="rect">
            <a:avLst/>
          </a:prstGeom>
        </p:spPr>
      </p:pic>
      <p:pic>
        <p:nvPicPr>
          <p:cNvPr id="7" name="图片 6"/>
          <p:cNvPicPr>
            <a:picLocks noChangeAspect="1"/>
          </p:cNvPicPr>
          <p:nvPr/>
        </p:nvPicPr>
        <p:blipFill>
          <a:blip r:embed="rId5"/>
          <a:stretch>
            <a:fillRect/>
          </a:stretch>
        </p:blipFill>
        <p:spPr>
          <a:xfrm>
            <a:off x="6599759" y="4160208"/>
            <a:ext cx="589259" cy="552295"/>
          </a:xfrm>
          <a:prstGeom prst="rect">
            <a:avLst/>
          </a:prstGeom>
        </p:spPr>
      </p:pic>
      <p:pic>
        <p:nvPicPr>
          <p:cNvPr id="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599759" y="3446393"/>
            <a:ext cx="530186" cy="530192"/>
          </a:xfrm>
          <a:prstGeom prst="rect">
            <a:avLst/>
          </a:prstGeom>
        </p:spPr>
      </p:pic>
      <p:pic>
        <p:nvPicPr>
          <p:cNvPr id="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354830" y="4147946"/>
            <a:ext cx="530186" cy="530192"/>
          </a:xfrm>
          <a:prstGeom prst="rect">
            <a:avLst/>
          </a:prstGeom>
        </p:spPr>
      </p:pic>
      <p:pic>
        <p:nvPicPr>
          <p:cNvPr id="10" name="图片 9"/>
          <p:cNvPicPr>
            <a:picLocks noChangeAspect="1"/>
          </p:cNvPicPr>
          <p:nvPr/>
        </p:nvPicPr>
        <p:blipFill>
          <a:blip r:embed="rId5"/>
          <a:stretch>
            <a:fillRect/>
          </a:stretch>
        </p:blipFill>
        <p:spPr>
          <a:xfrm>
            <a:off x="5390783" y="4858692"/>
            <a:ext cx="589259" cy="552295"/>
          </a:xfrm>
          <a:prstGeom prst="rect">
            <a:avLst/>
          </a:prstGeom>
        </p:spPr>
      </p:pic>
      <p:pic>
        <p:nvPicPr>
          <p:cNvPr id="11"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598389" y="4807753"/>
            <a:ext cx="530186" cy="530192"/>
          </a:xfrm>
          <a:prstGeom prst="rect">
            <a:avLst/>
          </a:prstGeom>
        </p:spPr>
      </p:pic>
      <p:pic>
        <p:nvPicPr>
          <p:cNvPr id="12" name="图片 11"/>
          <p:cNvPicPr>
            <a:picLocks noChangeAspect="1"/>
          </p:cNvPicPr>
          <p:nvPr/>
        </p:nvPicPr>
        <p:blipFill>
          <a:blip r:embed="rId5"/>
          <a:stretch>
            <a:fillRect/>
          </a:stretch>
        </p:blipFill>
        <p:spPr>
          <a:xfrm>
            <a:off x="5405536" y="5555128"/>
            <a:ext cx="589259" cy="552295"/>
          </a:xfrm>
          <a:prstGeom prst="rect">
            <a:avLst/>
          </a:prstGeom>
        </p:spPr>
      </p:pic>
      <p:pic>
        <p:nvPicPr>
          <p:cNvPr id="13" name="图片 12"/>
          <p:cNvPicPr>
            <a:picLocks noChangeAspect="1"/>
          </p:cNvPicPr>
          <p:nvPr/>
        </p:nvPicPr>
        <p:blipFill>
          <a:blip r:embed="rId5"/>
          <a:stretch>
            <a:fillRect/>
          </a:stretch>
        </p:blipFill>
        <p:spPr>
          <a:xfrm>
            <a:off x="6642676" y="5524734"/>
            <a:ext cx="589259" cy="552295"/>
          </a:xfrm>
          <a:prstGeom prst="rect">
            <a:avLst/>
          </a:prstGeom>
        </p:spPr>
      </p:pic>
      <p:cxnSp>
        <p:nvCxnSpPr>
          <p:cNvPr id="14" name="直接连接符 13"/>
          <p:cNvCxnSpPr/>
          <p:nvPr/>
        </p:nvCxnSpPr>
        <p:spPr>
          <a:xfrm>
            <a:off x="5980042" y="3714962"/>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5978066" y="4389873"/>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6011713" y="505291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5997859" y="5751576"/>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0322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593725" y="1469390"/>
            <a:ext cx="10850880" cy="1162685"/>
          </a:xfrm>
        </p:spPr>
        <p:txBody>
          <a:bodyPr/>
          <a:lstStyle/>
          <a:p>
            <a:pPr marL="0" indent="0" algn="l">
              <a:buClrTx/>
              <a:buSzTx/>
              <a:buNone/>
            </a:pPr>
            <a:r>
              <a:rPr lang="en-US" dirty="0">
                <a:latin typeface="Calibri" panose="020F0502020204030204" charset="0"/>
                <a:ea typeface="黑体" panose="02010609060101010101" pitchFamily="49" charset="-122"/>
                <a:cs typeface="Calibri" panose="020F0502020204030204" charset="0"/>
              </a:rPr>
              <a:t>4. 如果连着三天，小丸子的心情是开心，不开心，开心，那最有可能的天气是什么？</a:t>
            </a:r>
          </a:p>
          <a:p>
            <a:pPr marL="0" algn="l">
              <a:buClrTx/>
              <a:buSzTx/>
            </a:pPr>
            <a:endParaRPr lang="en-US" dirty="0">
              <a:latin typeface="Calibri" panose="020F0502020204030204" charset="0"/>
              <a:ea typeface="黑体" panose="02010609060101010101" pitchFamily="49" charset="-122"/>
              <a:cs typeface="Calibri" panose="020F0502020204030204" charset="0"/>
            </a:endParaRP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01177" y="292050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4668842" y="2909970"/>
            <a:ext cx="991019" cy="1038007"/>
          </a:xfrm>
          <a:prstGeom prst="rect">
            <a:avLst/>
          </a:prstGeom>
        </p:spPr>
      </p:pic>
      <p:pic>
        <p:nvPicPr>
          <p:cNvPr id="7" name="图片 6"/>
          <p:cNvPicPr>
            <a:picLocks noChangeAspect="1"/>
          </p:cNvPicPr>
          <p:nvPr/>
        </p:nvPicPr>
        <p:blipFill>
          <a:blip r:embed="rId4"/>
          <a:stretch>
            <a:fillRect/>
          </a:stretch>
        </p:blipFill>
        <p:spPr>
          <a:xfrm>
            <a:off x="4669359" y="4887283"/>
            <a:ext cx="589259" cy="552295"/>
          </a:xfrm>
          <a:prstGeom prst="rect">
            <a:avLst/>
          </a:prstGeom>
        </p:spPr>
      </p:pic>
      <p:pic>
        <p:nvPicPr>
          <p:cNvPr id="9" name="内容占位符 3"/>
          <p:cNvPicPr>
            <a:picLocks noChangeAspect="1"/>
          </p:cNvPicPr>
          <p:nvPr/>
        </p:nvPicPr>
        <p:blipFill rotWithShape="1">
          <a:blip r:embed="rId5" cstate="print">
            <a:extLst>
              <a:ext uri="{28A0092B-C50C-407E-A947-70E740481C1C}">
                <a14:useLocalDpi xmlns:a14="http://schemas.microsoft.com/office/drawing/2010/main" val="0"/>
              </a:ext>
            </a:extLst>
          </a:blip>
          <a:srcRect l="4269" t="8829" r="6713" b="2152"/>
          <a:stretch>
            <a:fillRect/>
          </a:stretch>
        </p:blipFill>
        <p:spPr>
          <a:xfrm>
            <a:off x="3424430" y="4875021"/>
            <a:ext cx="530186" cy="530192"/>
          </a:xfrm>
          <a:prstGeom prst="rect">
            <a:avLst/>
          </a:prstGeom>
        </p:spPr>
      </p:pic>
      <p:cxnSp>
        <p:nvCxnSpPr>
          <p:cNvPr id="15" name="直接连接符 14"/>
          <p:cNvCxnSpPr/>
          <p:nvPr/>
        </p:nvCxnSpPr>
        <p:spPr>
          <a:xfrm>
            <a:off x="4047666" y="5116948"/>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内容占位符 2"/>
          <p:cNvSpPr txBox="1"/>
          <p:nvPr/>
        </p:nvSpPr>
        <p:spPr>
          <a:xfrm>
            <a:off x="2468466" y="5509488"/>
            <a:ext cx="1745672"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2/3</a:t>
            </a:r>
            <a:endParaRPr lang="en-US" sz="2500" dirty="0"/>
          </a:p>
        </p:txBody>
      </p:sp>
      <p:cxnSp>
        <p:nvCxnSpPr>
          <p:cNvPr id="19" name="直接连接符 18"/>
          <p:cNvCxnSpPr/>
          <p:nvPr/>
        </p:nvCxnSpPr>
        <p:spPr>
          <a:xfrm flipV="1">
            <a:off x="3681007" y="4069311"/>
            <a:ext cx="8516" cy="784019"/>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内容占位符 2"/>
          <p:cNvSpPr txBox="1"/>
          <p:nvPr/>
        </p:nvSpPr>
        <p:spPr>
          <a:xfrm>
            <a:off x="1679254" y="4225801"/>
            <a:ext cx="1745672"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0.8</a:t>
            </a:r>
            <a:endParaRPr lang="en-US" sz="2500" dirty="0"/>
          </a:p>
        </p:txBody>
      </p:sp>
      <p:sp>
        <p:nvSpPr>
          <p:cNvPr id="22" name="内容占位符 2"/>
          <p:cNvSpPr txBox="1"/>
          <p:nvPr/>
        </p:nvSpPr>
        <p:spPr>
          <a:xfrm>
            <a:off x="3001177" y="4703778"/>
            <a:ext cx="1745672"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0.2</a:t>
            </a:r>
            <a:endParaRPr lang="en-US" sz="2500" dirty="0"/>
          </a:p>
        </p:txBody>
      </p:sp>
      <p:cxnSp>
        <p:nvCxnSpPr>
          <p:cNvPr id="23" name="直接连接符 22"/>
          <p:cNvCxnSpPr/>
          <p:nvPr/>
        </p:nvCxnSpPr>
        <p:spPr>
          <a:xfrm flipV="1">
            <a:off x="5046069" y="4104081"/>
            <a:ext cx="8516" cy="784019"/>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内容占位符 2"/>
          <p:cNvSpPr txBox="1"/>
          <p:nvPr/>
        </p:nvSpPr>
        <p:spPr>
          <a:xfrm>
            <a:off x="4091152" y="4226178"/>
            <a:ext cx="1745672"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0.6</a:t>
            </a:r>
            <a:endParaRPr lang="en-US" sz="2500" dirty="0"/>
          </a:p>
        </p:txBody>
      </p:sp>
      <p:sp>
        <p:nvSpPr>
          <p:cNvPr id="25" name="内容占位符 2"/>
          <p:cNvSpPr txBox="1"/>
          <p:nvPr/>
        </p:nvSpPr>
        <p:spPr>
          <a:xfrm>
            <a:off x="6797078" y="4586397"/>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0.06432</a:t>
            </a:r>
            <a:endParaRPr lang="en-US" sz="25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1021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096582" y="1570120"/>
            <a:ext cx="991019" cy="1038007"/>
          </a:xfrm>
          <a:prstGeom prst="rect">
            <a:avLst/>
          </a:prstGeom>
        </p:spPr>
      </p:pic>
      <p:pic>
        <p:nvPicPr>
          <p:cNvPr id="6"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852170" y="2824425"/>
            <a:ext cx="530186" cy="530192"/>
          </a:xfrm>
          <a:prstGeom prst="rect">
            <a:avLst/>
          </a:prstGeom>
        </p:spPr>
      </p:pic>
      <p:pic>
        <p:nvPicPr>
          <p:cNvPr id="7" name="图片 6"/>
          <p:cNvPicPr>
            <a:picLocks noChangeAspect="1"/>
          </p:cNvPicPr>
          <p:nvPr/>
        </p:nvPicPr>
        <p:blipFill>
          <a:blip r:embed="rId5"/>
          <a:stretch>
            <a:fillRect/>
          </a:stretch>
        </p:blipFill>
        <p:spPr>
          <a:xfrm>
            <a:off x="3097099" y="3547433"/>
            <a:ext cx="589259" cy="552295"/>
          </a:xfrm>
          <a:prstGeom prst="rect">
            <a:avLst/>
          </a:prstGeom>
        </p:spPr>
      </p:pic>
      <p:pic>
        <p:nvPicPr>
          <p:cNvPr id="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3097099" y="2833618"/>
            <a:ext cx="530186" cy="530192"/>
          </a:xfrm>
          <a:prstGeom prst="rect">
            <a:avLst/>
          </a:prstGeom>
        </p:spPr>
      </p:pic>
      <p:pic>
        <p:nvPicPr>
          <p:cNvPr id="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852170" y="3535171"/>
            <a:ext cx="530186" cy="530192"/>
          </a:xfrm>
          <a:prstGeom prst="rect">
            <a:avLst/>
          </a:prstGeom>
        </p:spPr>
      </p:pic>
      <p:pic>
        <p:nvPicPr>
          <p:cNvPr id="10" name="图片 9"/>
          <p:cNvPicPr>
            <a:picLocks noChangeAspect="1"/>
          </p:cNvPicPr>
          <p:nvPr/>
        </p:nvPicPr>
        <p:blipFill>
          <a:blip r:embed="rId5"/>
          <a:stretch>
            <a:fillRect/>
          </a:stretch>
        </p:blipFill>
        <p:spPr>
          <a:xfrm>
            <a:off x="1888123" y="4245917"/>
            <a:ext cx="589259" cy="552295"/>
          </a:xfrm>
          <a:prstGeom prst="rect">
            <a:avLst/>
          </a:prstGeom>
        </p:spPr>
      </p:pic>
      <p:pic>
        <p:nvPicPr>
          <p:cNvPr id="11"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3095729" y="4194978"/>
            <a:ext cx="530186" cy="530192"/>
          </a:xfrm>
          <a:prstGeom prst="rect">
            <a:avLst/>
          </a:prstGeom>
        </p:spPr>
      </p:pic>
      <p:pic>
        <p:nvPicPr>
          <p:cNvPr id="12" name="图片 11"/>
          <p:cNvPicPr>
            <a:picLocks noChangeAspect="1"/>
          </p:cNvPicPr>
          <p:nvPr/>
        </p:nvPicPr>
        <p:blipFill>
          <a:blip r:embed="rId5"/>
          <a:stretch>
            <a:fillRect/>
          </a:stretch>
        </p:blipFill>
        <p:spPr>
          <a:xfrm>
            <a:off x="1902876" y="4942353"/>
            <a:ext cx="589259" cy="552295"/>
          </a:xfrm>
          <a:prstGeom prst="rect">
            <a:avLst/>
          </a:prstGeom>
        </p:spPr>
      </p:pic>
      <p:pic>
        <p:nvPicPr>
          <p:cNvPr id="13" name="图片 12"/>
          <p:cNvPicPr>
            <a:picLocks noChangeAspect="1"/>
          </p:cNvPicPr>
          <p:nvPr/>
        </p:nvPicPr>
        <p:blipFill>
          <a:blip r:embed="rId5"/>
          <a:stretch>
            <a:fillRect/>
          </a:stretch>
        </p:blipFill>
        <p:spPr>
          <a:xfrm>
            <a:off x="3140016" y="4911959"/>
            <a:ext cx="589259" cy="552295"/>
          </a:xfrm>
          <a:prstGeom prst="rect">
            <a:avLst/>
          </a:prstGeom>
        </p:spPr>
      </p:pic>
      <p:cxnSp>
        <p:nvCxnSpPr>
          <p:cNvPr id="14" name="直接连接符 13"/>
          <p:cNvCxnSpPr/>
          <p:nvPr/>
        </p:nvCxnSpPr>
        <p:spPr>
          <a:xfrm>
            <a:off x="2477382" y="310218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2475406" y="3777098"/>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509053" y="4440136"/>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2495199" y="513880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内容占位符 2"/>
          <p:cNvSpPr txBox="1"/>
          <p:nvPr/>
        </p:nvSpPr>
        <p:spPr>
          <a:xfrm>
            <a:off x="3434645" y="3631300"/>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0.06432</a:t>
            </a:r>
            <a:endParaRPr lang="en-US" sz="2500" dirty="0"/>
          </a:p>
        </p:txBody>
      </p:sp>
      <p:sp>
        <p:nvSpPr>
          <p:cNvPr id="19" name="内容占位符 2"/>
          <p:cNvSpPr txBox="1"/>
          <p:nvPr/>
        </p:nvSpPr>
        <p:spPr>
          <a:xfrm>
            <a:off x="3434644" y="2940223"/>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0.085</a:t>
            </a:r>
            <a:endParaRPr lang="en-US" sz="2500" dirty="0"/>
          </a:p>
        </p:txBody>
      </p:sp>
      <p:sp>
        <p:nvSpPr>
          <p:cNvPr id="20" name="内容占位符 2"/>
          <p:cNvSpPr txBox="1"/>
          <p:nvPr/>
        </p:nvSpPr>
        <p:spPr>
          <a:xfrm>
            <a:off x="3434643" y="4236654"/>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0.0107</a:t>
            </a:r>
            <a:endParaRPr lang="en-US" sz="2500" dirty="0"/>
          </a:p>
        </p:txBody>
      </p:sp>
      <p:sp>
        <p:nvSpPr>
          <p:cNvPr id="21" name="内容占位符 2"/>
          <p:cNvSpPr txBox="1"/>
          <p:nvPr/>
        </p:nvSpPr>
        <p:spPr>
          <a:xfrm>
            <a:off x="3434643" y="4952964"/>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0.048</a:t>
            </a:r>
            <a:endParaRPr lang="en-US" sz="2500" dirty="0"/>
          </a:p>
        </p:txBody>
      </p:sp>
      <p:sp>
        <p:nvSpPr>
          <p:cNvPr id="22" name="矩形 21"/>
          <p:cNvSpPr/>
          <p:nvPr/>
        </p:nvSpPr>
        <p:spPr>
          <a:xfrm>
            <a:off x="1644502" y="2840319"/>
            <a:ext cx="4486164" cy="49556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词的性质</a:t>
            </a:r>
          </a:p>
        </p:txBody>
      </p:sp>
      <p:sp>
        <p:nvSpPr>
          <p:cNvPr id="3" name="文本框 2"/>
          <p:cNvSpPr txBox="1"/>
          <p:nvPr/>
        </p:nvSpPr>
        <p:spPr>
          <a:xfrm>
            <a:off x="843914" y="1379855"/>
            <a:ext cx="10353329" cy="29997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哈佛大学语言学家</a:t>
            </a:r>
            <a:r>
              <a:rPr lang="zh-CN" altLang="en-US" b="1" dirty="0">
                <a:latin typeface="黑体" panose="02010609060101010101" pitchFamily="49" charset="-122"/>
                <a:ea typeface="黑体" panose="02010609060101010101" pitchFamily="49" charset="-122"/>
                <a:cs typeface="黑体" panose="02010609060101010101" pitchFamily="49" charset="-122"/>
              </a:rPr>
              <a:t>乔治·齐夫（George Zipf）</a:t>
            </a:r>
            <a:r>
              <a:rPr lang="zh-CN" altLang="en-US" dirty="0">
                <a:latin typeface="黑体" panose="02010609060101010101" pitchFamily="49" charset="-122"/>
                <a:ea typeface="黑体" panose="02010609060101010101" pitchFamily="49" charset="-122"/>
                <a:cs typeface="黑体" panose="02010609060101010101" pitchFamily="49" charset="-122"/>
              </a:rPr>
              <a:t>在整理自然语言的数据库时，</a:t>
            </a: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发现某一单词出现的频率与其在频率表里名次的常数次幂成反比</a:t>
            </a:r>
            <a:r>
              <a:rPr lang="zh-CN" altLang="en-US" dirty="0">
                <a:latin typeface="黑体" panose="02010609060101010101" pitchFamily="49" charset="-122"/>
                <a:ea typeface="黑体" panose="02010609060101010101" pitchFamily="49" charset="-122"/>
                <a:cs typeface="黑体" panose="02010609060101010101" pitchFamily="49" charset="-122"/>
              </a:rPr>
              <a:t>，也就是说极少数的单词会被经常使用，而绝大多数单词很少被提及，这种20/80法则在很多领域都被逐步发现，这种幂律分布被称为</a:t>
            </a: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“齐夫定律”（Zipf’s law）</a:t>
            </a:r>
            <a:r>
              <a:rPr lang="zh-CN" altLang="en-US" dirty="0">
                <a:latin typeface="黑体" panose="02010609060101010101" pitchFamily="49" charset="-122"/>
                <a:ea typeface="黑体" panose="02010609060101010101" pitchFamily="49" charset="-122"/>
                <a:cs typeface="黑体" panose="02010609060101010101" pitchFamily="49" charset="-122"/>
              </a:rPr>
              <a:t>。</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在自然语言的语料库里，一个单词出现的频率与它在频率表里的排名成反比。</a:t>
            </a:r>
          </a:p>
          <a:p>
            <a:pPr marL="285750" indent="-285750">
              <a:lnSpc>
                <a:spcPct val="150000"/>
              </a:lnSpc>
              <a:buFont typeface="Arial" panose="020B0604020202020204" pitchFamily="34" charset="0"/>
              <a:buChar char="•"/>
            </a:pPr>
            <a:r>
              <a:rPr lang="zh-CN" altLang="en-US" b="1" dirty="0">
                <a:latin typeface="黑体" panose="02010609060101010101" pitchFamily="49" charset="-122"/>
                <a:ea typeface="黑体" panose="02010609060101010101" pitchFamily="49" charset="-122"/>
                <a:cs typeface="黑体" panose="02010609060101010101" pitchFamily="49" charset="-122"/>
              </a:rPr>
              <a:t>频率最高的单词出现的频率大约是出现频率第二位的单词的2倍，而出现频率第二位的单词则是出现频率第四位的单词的2倍。</a:t>
            </a:r>
          </a:p>
        </p:txBody>
      </p:sp>
      <p:sp>
        <p:nvSpPr>
          <p:cNvPr id="4" name="矩形 3"/>
          <p:cNvSpPr/>
          <p:nvPr/>
        </p:nvSpPr>
        <p:spPr>
          <a:xfrm>
            <a:off x="1077276" y="4412027"/>
            <a:ext cx="9886604" cy="1338828"/>
          </a:xfrm>
          <a:prstGeom prst="rect">
            <a:avLst/>
          </a:prstGeom>
        </p:spPr>
        <p:txBody>
          <a:bodyPr wrap="square">
            <a:spAutoFit/>
          </a:bodyPr>
          <a:lstStyle/>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比如，在 </a:t>
            </a:r>
            <a:r>
              <a:rPr lang="en-US" altLang="zh-CN" dirty="0">
                <a:latin typeface="黑体" panose="02010609060101010101" pitchFamily="49" charset="-122"/>
                <a:ea typeface="黑体" panose="02010609060101010101" pitchFamily="49" charset="-122"/>
                <a:cs typeface="黑体" panose="02010609060101010101" pitchFamily="49" charset="-122"/>
              </a:rPr>
              <a:t>Brown </a:t>
            </a:r>
            <a:r>
              <a:rPr lang="zh-CN" altLang="en-US" dirty="0">
                <a:latin typeface="黑体" panose="02010609060101010101" pitchFamily="49" charset="-122"/>
                <a:ea typeface="黑体" panose="02010609060101010101" pitchFamily="49" charset="-122"/>
                <a:cs typeface="黑体" panose="02010609060101010101" pitchFamily="49" charset="-122"/>
              </a:rPr>
              <a:t>语料库中，</a:t>
            </a:r>
            <a:r>
              <a:rPr lang="zh-CN" altLang="en-US" b="1" dirty="0">
                <a:latin typeface="黑体" panose="02010609060101010101" pitchFamily="49" charset="-122"/>
                <a:ea typeface="黑体" panose="02010609060101010101" pitchFamily="49" charset="-122"/>
                <a:cs typeface="黑体" panose="02010609060101010101" pitchFamily="49" charset="-122"/>
              </a:rPr>
              <a:t>“</a:t>
            </a:r>
            <a:r>
              <a:rPr lang="en-US" altLang="zh-CN" b="1" dirty="0">
                <a:latin typeface="黑体" panose="02010609060101010101" pitchFamily="49" charset="-122"/>
                <a:ea typeface="黑体" panose="02010609060101010101" pitchFamily="49" charset="-122"/>
                <a:cs typeface="黑体" panose="02010609060101010101" pitchFamily="49" charset="-122"/>
              </a:rPr>
              <a:t>the”</a:t>
            </a:r>
            <a:r>
              <a:rPr lang="zh-CN" altLang="en-US" b="1" dirty="0">
                <a:latin typeface="黑体" panose="02010609060101010101" pitchFamily="49" charset="-122"/>
                <a:ea typeface="黑体" panose="02010609060101010101" pitchFamily="49" charset="-122"/>
                <a:cs typeface="黑体" panose="02010609060101010101" pitchFamily="49" charset="-122"/>
              </a:rPr>
              <a:t>是最常见的单词</a:t>
            </a:r>
            <a:r>
              <a:rPr lang="zh-CN" altLang="en-US" dirty="0">
                <a:latin typeface="黑体" panose="02010609060101010101" pitchFamily="49" charset="-122"/>
                <a:ea typeface="黑体" panose="02010609060101010101" pitchFamily="49" charset="-122"/>
                <a:cs typeface="黑体" panose="02010609060101010101" pitchFamily="49" charset="-122"/>
              </a:rPr>
              <a:t>，它在这个语料库中出现了大约</a:t>
            </a:r>
            <a:r>
              <a:rPr lang="en-US" altLang="zh-CN" dirty="0">
                <a:latin typeface="黑体" panose="02010609060101010101" pitchFamily="49" charset="-122"/>
                <a:ea typeface="黑体" panose="02010609060101010101" pitchFamily="49" charset="-122"/>
                <a:cs typeface="黑体" panose="02010609060101010101" pitchFamily="49" charset="-122"/>
              </a:rPr>
              <a:t>7%</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en-US" altLang="zh-CN" dirty="0">
                <a:latin typeface="黑体" panose="02010609060101010101" pitchFamily="49" charset="-122"/>
                <a:ea typeface="黑体" panose="02010609060101010101" pitchFamily="49" charset="-122"/>
                <a:cs typeface="黑体" panose="02010609060101010101" pitchFamily="49" charset="-122"/>
              </a:rPr>
              <a:t>100</a:t>
            </a:r>
            <a:r>
              <a:rPr lang="zh-CN" altLang="en-US" dirty="0">
                <a:latin typeface="黑体" panose="02010609060101010101" pitchFamily="49" charset="-122"/>
                <a:ea typeface="黑体" panose="02010609060101010101" pitchFamily="49" charset="-122"/>
                <a:cs typeface="黑体" panose="02010609060101010101" pitchFamily="49" charset="-122"/>
              </a:rPr>
              <a:t>万单词中出现</a:t>
            </a:r>
            <a:r>
              <a:rPr lang="en-US" altLang="zh-CN" dirty="0">
                <a:latin typeface="黑体" panose="02010609060101010101" pitchFamily="49" charset="-122"/>
                <a:ea typeface="黑体" panose="02010609060101010101" pitchFamily="49" charset="-122"/>
                <a:cs typeface="黑体" panose="02010609060101010101" pitchFamily="49" charset="-122"/>
              </a:rPr>
              <a:t>69971</a:t>
            </a:r>
            <a:r>
              <a:rPr lang="zh-CN" altLang="en-US" dirty="0">
                <a:latin typeface="黑体" panose="02010609060101010101" pitchFamily="49" charset="-122"/>
                <a:ea typeface="黑体" panose="02010609060101010101" pitchFamily="49" charset="-122"/>
                <a:cs typeface="黑体" panose="02010609060101010101" pitchFamily="49" charset="-122"/>
              </a:rPr>
              <a:t>次</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出现</a:t>
            </a:r>
            <a:r>
              <a:rPr lang="zh-CN" altLang="en-US" dirty="0">
                <a:latin typeface="黑体" panose="02010609060101010101" pitchFamily="49" charset="-122"/>
                <a:ea typeface="黑体" panose="02010609060101010101" pitchFamily="49" charset="-122"/>
                <a:cs typeface="黑体" panose="02010609060101010101" pitchFamily="49" charset="-122"/>
              </a:rPr>
              <a:t>次数为</a:t>
            </a:r>
            <a:r>
              <a:rPr lang="zh-CN" altLang="en-US" b="1" dirty="0">
                <a:latin typeface="黑体" panose="02010609060101010101" pitchFamily="49" charset="-122"/>
                <a:ea typeface="黑体" panose="02010609060101010101" pitchFamily="49" charset="-122"/>
                <a:cs typeface="黑体" panose="02010609060101010101" pitchFamily="49" charset="-122"/>
              </a:rPr>
              <a:t>第二位的单词“</a:t>
            </a:r>
            <a:r>
              <a:rPr lang="en-US" altLang="zh-CN" b="1" dirty="0">
                <a:latin typeface="黑体" panose="02010609060101010101" pitchFamily="49" charset="-122"/>
                <a:ea typeface="黑体" panose="02010609060101010101" pitchFamily="49" charset="-122"/>
                <a:cs typeface="黑体" panose="02010609060101010101" pitchFamily="49" charset="-122"/>
              </a:rPr>
              <a:t>of”</a:t>
            </a:r>
            <a:r>
              <a:rPr lang="zh-CN" altLang="en-US" dirty="0">
                <a:latin typeface="黑体" panose="02010609060101010101" pitchFamily="49" charset="-122"/>
                <a:ea typeface="黑体" panose="02010609060101010101" pitchFamily="49" charset="-122"/>
                <a:cs typeface="黑体" panose="02010609060101010101" pitchFamily="49" charset="-122"/>
              </a:rPr>
              <a:t>占了整个语料库中的</a:t>
            </a:r>
            <a:r>
              <a:rPr lang="en-US" altLang="zh-CN" dirty="0">
                <a:latin typeface="黑体" panose="02010609060101010101" pitchFamily="49" charset="-122"/>
                <a:ea typeface="黑体" panose="02010609060101010101" pitchFamily="49" charset="-122"/>
                <a:cs typeface="黑体" panose="02010609060101010101" pitchFamily="49" charset="-122"/>
              </a:rPr>
              <a:t>3.5%</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en-US" altLang="zh-CN" dirty="0">
                <a:latin typeface="黑体" panose="02010609060101010101" pitchFamily="49" charset="-122"/>
                <a:ea typeface="黑体" panose="02010609060101010101" pitchFamily="49" charset="-122"/>
                <a:cs typeface="黑体" panose="02010609060101010101" pitchFamily="49" charset="-122"/>
              </a:rPr>
              <a:t>36411</a:t>
            </a:r>
            <a:r>
              <a:rPr lang="zh-CN" altLang="en-US" dirty="0">
                <a:latin typeface="黑体" panose="02010609060101010101" pitchFamily="49" charset="-122"/>
                <a:ea typeface="黑体" panose="02010609060101010101" pitchFamily="49" charset="-122"/>
                <a:cs typeface="黑体" panose="02010609060101010101" pitchFamily="49" charset="-122"/>
              </a:rPr>
              <a:t>次），之后的是</a:t>
            </a:r>
            <a:r>
              <a:rPr lang="zh-CN" altLang="en-US" b="1" dirty="0">
                <a:latin typeface="黑体" panose="02010609060101010101" pitchFamily="49" charset="-122"/>
                <a:ea typeface="黑体" panose="02010609060101010101" pitchFamily="49" charset="-122"/>
                <a:cs typeface="黑体" panose="02010609060101010101" pitchFamily="49" charset="-122"/>
              </a:rPr>
              <a:t>“</a:t>
            </a:r>
            <a:r>
              <a:rPr lang="en-US" altLang="zh-CN" b="1" dirty="0">
                <a:latin typeface="黑体" panose="02010609060101010101" pitchFamily="49" charset="-122"/>
                <a:ea typeface="黑体" panose="02010609060101010101" pitchFamily="49" charset="-122"/>
                <a:cs typeface="黑体" panose="02010609060101010101" pitchFamily="49" charset="-122"/>
              </a:rPr>
              <a:t>and”</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en-US" altLang="zh-CN" dirty="0">
                <a:latin typeface="黑体" panose="02010609060101010101" pitchFamily="49" charset="-122"/>
                <a:ea typeface="黑体" panose="02010609060101010101" pitchFamily="49" charset="-122"/>
                <a:cs typeface="黑体" panose="02010609060101010101" pitchFamily="49" charset="-122"/>
              </a:rPr>
              <a:t>28852</a:t>
            </a:r>
            <a:r>
              <a:rPr lang="zh-CN" altLang="en-US" dirty="0">
                <a:latin typeface="黑体" panose="02010609060101010101" pitchFamily="49" charset="-122"/>
                <a:ea typeface="黑体" panose="02010609060101010101" pitchFamily="49" charset="-122"/>
                <a:cs typeface="黑体" panose="02010609060101010101" pitchFamily="49" charset="-122"/>
              </a:rPr>
              <a:t>次）。</a:t>
            </a:r>
            <a:endParaRPr lang="en-US"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0734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内容占位符 2"/>
          <p:cNvSpPr>
            <a:spLocks noGrp="1"/>
          </p:cNvSpPr>
          <p:nvPr>
            <p:ph idx="1"/>
          </p:nvPr>
        </p:nvSpPr>
        <p:spPr>
          <a:xfrm>
            <a:off x="669924" y="1252855"/>
            <a:ext cx="10850563" cy="5019675"/>
          </a:xfrm>
        </p:spPr>
        <p:txBody>
          <a:bodyPr/>
          <a:lstStyle/>
          <a:p>
            <a:pPr marL="0" indent="0" algn="l">
              <a:buClrTx/>
              <a:buSzTx/>
              <a:buNone/>
            </a:pPr>
            <a:r>
              <a:rPr lang="en-US" dirty="0">
                <a:latin typeface="Calibri" panose="020F0502020204030204" charset="0"/>
                <a:ea typeface="黑体" panose="02010609060101010101" pitchFamily="49" charset="-122"/>
                <a:cs typeface="Calibri" panose="020F0502020204030204" charset="0"/>
              </a:rPr>
              <a:t>4. 如果连着三天，小丸子的心情是开心，不开心，开心，那最有可能的天气是什么？</a:t>
            </a:r>
          </a:p>
          <a:p>
            <a:pPr marL="0" algn="l">
              <a:buClrTx/>
              <a:buSzTx/>
            </a:pPr>
            <a:endParaRPr lang="en-US" dirty="0">
              <a:latin typeface="Calibri" panose="020F0502020204030204" charset="0"/>
              <a:ea typeface="黑体" panose="02010609060101010101" pitchFamily="49" charset="-122"/>
              <a:cs typeface="Calibri" panose="020F0502020204030204" charset="0"/>
            </a:endParaRPr>
          </a:p>
        </p:txBody>
      </p:sp>
      <p:pic>
        <p:nvPicPr>
          <p:cNvPr id="5"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75672" y="181560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343337" y="1805070"/>
            <a:ext cx="991019" cy="1038007"/>
          </a:xfrm>
          <a:prstGeom prst="rect">
            <a:avLst/>
          </a:prstGeom>
        </p:spPr>
      </p:pic>
      <p:pic>
        <p:nvPicPr>
          <p:cNvPr id="7"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60506" y="181560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098925" y="3059375"/>
            <a:ext cx="530186" cy="530192"/>
          </a:xfrm>
          <a:prstGeom prst="rect">
            <a:avLst/>
          </a:prstGeom>
        </p:spPr>
      </p:pic>
      <p:pic>
        <p:nvPicPr>
          <p:cNvPr id="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343854" y="3068568"/>
            <a:ext cx="530186" cy="530192"/>
          </a:xfrm>
          <a:prstGeom prst="rect">
            <a:avLst/>
          </a:prstGeom>
        </p:spPr>
      </p:pic>
      <p:cxnSp>
        <p:nvCxnSpPr>
          <p:cNvPr id="10" name="直接连接符 9"/>
          <p:cNvCxnSpPr/>
          <p:nvPr/>
        </p:nvCxnSpPr>
        <p:spPr>
          <a:xfrm>
            <a:off x="5724137" y="333713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1"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630197" y="3080704"/>
            <a:ext cx="530186" cy="530192"/>
          </a:xfrm>
          <a:prstGeom prst="rect">
            <a:avLst/>
          </a:prstGeom>
        </p:spPr>
      </p:pic>
      <p:cxnSp>
        <p:nvCxnSpPr>
          <p:cNvPr id="12" name="直接连接符 11"/>
          <p:cNvCxnSpPr/>
          <p:nvPr/>
        </p:nvCxnSpPr>
        <p:spPr>
          <a:xfrm>
            <a:off x="7010480" y="3349273"/>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3"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098925" y="3687531"/>
            <a:ext cx="530186" cy="530192"/>
          </a:xfrm>
          <a:prstGeom prst="rect">
            <a:avLst/>
          </a:prstGeom>
        </p:spPr>
      </p:pic>
      <p:cxnSp>
        <p:nvCxnSpPr>
          <p:cNvPr id="15" name="直接连接符 14"/>
          <p:cNvCxnSpPr/>
          <p:nvPr/>
        </p:nvCxnSpPr>
        <p:spPr>
          <a:xfrm>
            <a:off x="5724137" y="3965293"/>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6"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630197" y="3708860"/>
            <a:ext cx="530186" cy="530192"/>
          </a:xfrm>
          <a:prstGeom prst="rect">
            <a:avLst/>
          </a:prstGeom>
        </p:spPr>
      </p:pic>
      <p:cxnSp>
        <p:nvCxnSpPr>
          <p:cNvPr id="17" name="直接连接符 16"/>
          <p:cNvCxnSpPr/>
          <p:nvPr/>
        </p:nvCxnSpPr>
        <p:spPr>
          <a:xfrm>
            <a:off x="7010480" y="3977429"/>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8" name="图片 17"/>
          <p:cNvPicPr>
            <a:picLocks noChangeAspect="1"/>
          </p:cNvPicPr>
          <p:nvPr/>
        </p:nvPicPr>
        <p:blipFill>
          <a:blip r:embed="rId5"/>
          <a:stretch>
            <a:fillRect/>
          </a:stretch>
        </p:blipFill>
        <p:spPr>
          <a:xfrm>
            <a:off x="6371052" y="3782383"/>
            <a:ext cx="589259" cy="552295"/>
          </a:xfrm>
          <a:prstGeom prst="rect">
            <a:avLst/>
          </a:prstGeom>
        </p:spPr>
      </p:pic>
      <p:pic>
        <p:nvPicPr>
          <p:cNvPr id="19" name="图片 18"/>
          <p:cNvPicPr>
            <a:picLocks noChangeAspect="1"/>
          </p:cNvPicPr>
          <p:nvPr/>
        </p:nvPicPr>
        <p:blipFill>
          <a:blip r:embed="rId5"/>
          <a:stretch>
            <a:fillRect/>
          </a:stretch>
        </p:blipFill>
        <p:spPr>
          <a:xfrm>
            <a:off x="7600660" y="4274252"/>
            <a:ext cx="589259" cy="708892"/>
          </a:xfrm>
          <a:prstGeom prst="rect">
            <a:avLst/>
          </a:prstGeom>
        </p:spPr>
      </p:pic>
      <p:pic>
        <p:nvPicPr>
          <p:cNvPr id="2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098408" y="4341823"/>
            <a:ext cx="530186" cy="530192"/>
          </a:xfrm>
          <a:prstGeom prst="rect">
            <a:avLst/>
          </a:prstGeom>
        </p:spPr>
      </p:pic>
      <p:pic>
        <p:nvPicPr>
          <p:cNvPr id="21"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343337" y="4351016"/>
            <a:ext cx="530186" cy="530192"/>
          </a:xfrm>
          <a:prstGeom prst="rect">
            <a:avLst/>
          </a:prstGeom>
        </p:spPr>
      </p:pic>
      <p:cxnSp>
        <p:nvCxnSpPr>
          <p:cNvPr id="22" name="直接连接符 21"/>
          <p:cNvCxnSpPr/>
          <p:nvPr/>
        </p:nvCxnSpPr>
        <p:spPr>
          <a:xfrm>
            <a:off x="5723620" y="4619585"/>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7009963" y="463172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4" name="图片 23"/>
          <p:cNvPicPr>
            <a:picLocks noChangeAspect="1"/>
          </p:cNvPicPr>
          <p:nvPr/>
        </p:nvPicPr>
        <p:blipFill>
          <a:blip r:embed="rId5"/>
          <a:stretch>
            <a:fillRect/>
          </a:stretch>
        </p:blipFill>
        <p:spPr>
          <a:xfrm>
            <a:off x="5180853" y="5604041"/>
            <a:ext cx="589259" cy="708892"/>
          </a:xfrm>
          <a:prstGeom prst="rect">
            <a:avLst/>
          </a:prstGeom>
        </p:spPr>
      </p:pic>
      <p:pic>
        <p:nvPicPr>
          <p:cNvPr id="25" name="图片 24"/>
          <p:cNvPicPr>
            <a:picLocks noChangeAspect="1"/>
          </p:cNvPicPr>
          <p:nvPr/>
        </p:nvPicPr>
        <p:blipFill>
          <a:blip r:embed="rId5"/>
          <a:stretch>
            <a:fillRect/>
          </a:stretch>
        </p:blipFill>
        <p:spPr>
          <a:xfrm>
            <a:off x="6420704" y="5641944"/>
            <a:ext cx="589259" cy="552295"/>
          </a:xfrm>
          <a:prstGeom prst="rect">
            <a:avLst/>
          </a:prstGeom>
        </p:spPr>
      </p:pic>
      <p:pic>
        <p:nvPicPr>
          <p:cNvPr id="26" name="图片 25"/>
          <p:cNvPicPr>
            <a:picLocks noChangeAspect="1"/>
          </p:cNvPicPr>
          <p:nvPr/>
        </p:nvPicPr>
        <p:blipFill>
          <a:blip r:embed="rId5"/>
          <a:stretch>
            <a:fillRect/>
          </a:stretch>
        </p:blipFill>
        <p:spPr>
          <a:xfrm>
            <a:off x="7600659" y="5563645"/>
            <a:ext cx="589259" cy="708892"/>
          </a:xfrm>
          <a:prstGeom prst="rect">
            <a:avLst/>
          </a:prstGeom>
        </p:spPr>
      </p:pic>
      <p:cxnSp>
        <p:nvCxnSpPr>
          <p:cNvPr id="27" name="直接连接符 26"/>
          <p:cNvCxnSpPr/>
          <p:nvPr/>
        </p:nvCxnSpPr>
        <p:spPr>
          <a:xfrm>
            <a:off x="5750790" y="5902033"/>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051211" y="5887990"/>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0" name="内容占位符 2"/>
          <p:cNvSpPr txBox="1"/>
          <p:nvPr/>
        </p:nvSpPr>
        <p:spPr>
          <a:xfrm>
            <a:off x="5317669" y="5073898"/>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endParaRPr lang="en-US" sz="2500" dirty="0"/>
          </a:p>
        </p:txBody>
      </p:sp>
      <p:sp>
        <p:nvSpPr>
          <p:cNvPr id="31" name="矩形 30"/>
          <p:cNvSpPr/>
          <p:nvPr/>
        </p:nvSpPr>
        <p:spPr>
          <a:xfrm>
            <a:off x="4595764" y="3074439"/>
            <a:ext cx="4486164" cy="49556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111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1171574" y="1339850"/>
            <a:ext cx="10850563" cy="431405"/>
          </a:xfrm>
        </p:spPr>
        <p:txBody>
          <a:bodyPr/>
          <a:lstStyle/>
          <a:p>
            <a:pPr marL="0" indent="0" algn="l">
              <a:buClrTx/>
              <a:buSzTx/>
              <a:buNone/>
            </a:pPr>
            <a:r>
              <a:rPr lang="en-US" dirty="0">
                <a:latin typeface="Calibri" panose="020F0502020204030204" charset="0"/>
                <a:ea typeface="黑体" panose="02010609060101010101" pitchFamily="49" charset="-122"/>
                <a:cs typeface="Calibri" panose="020F0502020204030204" charset="0"/>
              </a:rPr>
              <a:t>如果连着五天的心情如下，那这五天的天气是什么？</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srcRect/>
          <a:stretch>
            <a:fillRect/>
          </a:stretch>
        </p:blipFill>
        <p:spPr bwMode="auto">
          <a:xfrm>
            <a:off x="1459397" y="1887357"/>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92686" y="1899962"/>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srcRect/>
          <a:stretch>
            <a:fillRect/>
          </a:stretch>
        </p:blipFill>
        <p:spPr bwMode="auto">
          <a:xfrm>
            <a:off x="2565985" y="1862060"/>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96968" y="1912569"/>
            <a:ext cx="991019" cy="1038007"/>
          </a:xfrm>
          <a:prstGeom prst="rect">
            <a:avLst/>
          </a:prstGeom>
        </p:spPr>
      </p:pic>
      <p:pic>
        <p:nvPicPr>
          <p:cNvPr id="8" name="图片 7"/>
          <p:cNvPicPr>
            <a:picLocks noChangeAspect="1"/>
          </p:cNvPicPr>
          <p:nvPr/>
        </p:nvPicPr>
        <p:blipFill>
          <a:blip r:embed="rId3"/>
          <a:stretch>
            <a:fillRect/>
          </a:stretch>
        </p:blipFill>
        <p:spPr>
          <a:xfrm>
            <a:off x="6101250" y="1912568"/>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srcRect/>
          <a:stretch>
            <a:fillRect/>
          </a:stretch>
        </p:blipFill>
        <p:spPr bwMode="auto">
          <a:xfrm>
            <a:off x="7246596" y="1874750"/>
            <a:ext cx="1063218" cy="1063219"/>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2"/>
          <p:cNvSpPr txBox="1"/>
          <p:nvPr/>
        </p:nvSpPr>
        <p:spPr>
          <a:xfrm>
            <a:off x="753052" y="3171461"/>
            <a:ext cx="10850563" cy="3103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pPr>
            <a:r>
              <a:rPr lang="en-US" sz="2800" dirty="0">
                <a:latin typeface="Calibri" panose="020F0502020204030204" charset="0"/>
                <a:ea typeface="黑体" panose="02010609060101010101" pitchFamily="49" charset="-122"/>
                <a:cs typeface="Calibri" panose="020F0502020204030204" charset="0"/>
              </a:rPr>
              <a:t>Viterbi算法（动态规划算法）</a:t>
            </a:r>
          </a:p>
          <a:p>
            <a:pPr marL="0" algn="l">
              <a:buClrTx/>
              <a:buSzTx/>
            </a:pPr>
            <a:endParaRPr lang="en-US" sz="2800" dirty="0">
              <a:latin typeface="Calibri" panose="020F0502020204030204" charset="0"/>
              <a:ea typeface="黑体" panose="02010609060101010101" pitchFamily="49" charset="-122"/>
              <a:cs typeface="Calibri" panose="020F0502020204030204" charset="0"/>
            </a:endParaRPr>
          </a:p>
          <a:p>
            <a:pPr marL="0" algn="l">
              <a:buClrTx/>
              <a:buSzTx/>
            </a:pPr>
            <a:r>
              <a:rPr lang="en-US" sz="2800" dirty="0">
                <a:latin typeface="Calibri" panose="020F0502020204030204" charset="0"/>
                <a:ea typeface="黑体" panose="02010609060101010101" pitchFamily="49" charset="-122"/>
                <a:cs typeface="Calibri" panose="020F0502020204030204" charset="0"/>
              </a:rPr>
              <a:t>定义变量δt(i)：表示时刻 t 状态为 i 的所有路径中的概率最大值，公式如下：</a:t>
            </a:r>
          </a:p>
          <a:p>
            <a:pPr marL="0" algn="l">
              <a:buClrTx/>
              <a:buSzTx/>
            </a:pPr>
            <a:endParaRPr lang="en-US" sz="2800" dirty="0">
              <a:latin typeface="Calibri" panose="020F0502020204030204" charset="0"/>
              <a:ea typeface="黑体" panose="02010609060101010101" pitchFamily="49" charset="-122"/>
              <a:cs typeface="Calibri" panose="020F0502020204030204" charset="0"/>
            </a:endParaRPr>
          </a:p>
        </p:txBody>
      </p:sp>
      <p:pic>
        <p:nvPicPr>
          <p:cNvPr id="5122" name="Picture 2" descr="http://img.blog.csdn.net/201609010951597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28" y="5325745"/>
            <a:ext cx="5153025" cy="514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746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62206" y="1593257"/>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505" y="155535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66488" y="1605864"/>
            <a:ext cx="991019" cy="1038007"/>
          </a:xfrm>
          <a:prstGeom prst="rect">
            <a:avLst/>
          </a:prstGeom>
        </p:spPr>
      </p:pic>
      <p:pic>
        <p:nvPicPr>
          <p:cNvPr id="8" name="图片 7"/>
          <p:cNvPicPr>
            <a:picLocks noChangeAspect="1"/>
          </p:cNvPicPr>
          <p:nvPr/>
        </p:nvPicPr>
        <p:blipFill>
          <a:blip r:embed="rId3"/>
          <a:stretch>
            <a:fillRect/>
          </a:stretch>
        </p:blipFill>
        <p:spPr>
          <a:xfrm>
            <a:off x="6070770" y="1605863"/>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97835" y="155535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626160" y="3025108"/>
            <a:ext cx="934893" cy="934904"/>
          </a:xfrm>
          <a:prstGeom prst="rect">
            <a:avLst/>
          </a:prstGeom>
        </p:spPr>
      </p:pic>
      <p:pic>
        <p:nvPicPr>
          <p:cNvPr id="11" name="图片 10"/>
          <p:cNvPicPr>
            <a:picLocks noChangeAspect="1"/>
          </p:cNvPicPr>
          <p:nvPr/>
        </p:nvPicPr>
        <p:blipFill>
          <a:blip r:embed="rId5"/>
          <a:stretch>
            <a:fillRect/>
          </a:stretch>
        </p:blipFill>
        <p:spPr>
          <a:xfrm>
            <a:off x="7626160" y="4651559"/>
            <a:ext cx="1025757" cy="961411"/>
          </a:xfrm>
          <a:prstGeom prst="rect">
            <a:avLst/>
          </a:prstGeom>
        </p:spPr>
      </p:pic>
      <p:pic>
        <p:nvPicPr>
          <p:cNvPr id="1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172446" y="2821249"/>
            <a:ext cx="934893" cy="934904"/>
          </a:xfrm>
          <a:prstGeom prst="rect">
            <a:avLst/>
          </a:prstGeom>
        </p:spPr>
      </p:pic>
      <p:pic>
        <p:nvPicPr>
          <p:cNvPr id="1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2439608" y="2821249"/>
            <a:ext cx="934893" cy="934904"/>
          </a:xfrm>
          <a:prstGeom prst="rect">
            <a:avLst/>
          </a:prstGeom>
        </p:spPr>
      </p:pic>
      <p:pic>
        <p:nvPicPr>
          <p:cNvPr id="1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3817746" y="2829912"/>
            <a:ext cx="934893" cy="934904"/>
          </a:xfrm>
          <a:prstGeom prst="rect">
            <a:avLst/>
          </a:prstGeom>
        </p:spPr>
      </p:pic>
      <p:cxnSp>
        <p:nvCxnSpPr>
          <p:cNvPr id="14" name="直接连接符 13"/>
          <p:cNvCxnSpPr/>
          <p:nvPr/>
        </p:nvCxnSpPr>
        <p:spPr>
          <a:xfrm>
            <a:off x="2057621" y="328870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3278090" y="327038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0" name="图片 19"/>
          <p:cNvPicPr>
            <a:picLocks noChangeAspect="1"/>
          </p:cNvPicPr>
          <p:nvPr/>
        </p:nvPicPr>
        <p:blipFill>
          <a:blip r:embed="rId5"/>
          <a:stretch>
            <a:fillRect/>
          </a:stretch>
        </p:blipFill>
        <p:spPr>
          <a:xfrm>
            <a:off x="5084908" y="2859821"/>
            <a:ext cx="1025757" cy="961411"/>
          </a:xfrm>
          <a:prstGeom prst="rect">
            <a:avLst/>
          </a:prstGeom>
        </p:spPr>
      </p:pic>
      <p:cxnSp>
        <p:nvCxnSpPr>
          <p:cNvPr id="21" name="直接连接符 20"/>
          <p:cNvCxnSpPr/>
          <p:nvPr/>
        </p:nvCxnSpPr>
        <p:spPr>
          <a:xfrm>
            <a:off x="4629595" y="3331864"/>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2" name="图片 21"/>
          <p:cNvPicPr>
            <a:picLocks noChangeAspect="1"/>
          </p:cNvPicPr>
          <p:nvPr/>
        </p:nvPicPr>
        <p:blipFill>
          <a:blip r:embed="rId5"/>
          <a:stretch>
            <a:fillRect/>
          </a:stretch>
        </p:blipFill>
        <p:spPr>
          <a:xfrm>
            <a:off x="6307916" y="2847214"/>
            <a:ext cx="1025757" cy="961411"/>
          </a:xfrm>
          <a:prstGeom prst="rect">
            <a:avLst/>
          </a:prstGeom>
        </p:spPr>
      </p:pic>
      <p:cxnSp>
        <p:nvCxnSpPr>
          <p:cNvPr id="23" name="直接连接符 22"/>
          <p:cNvCxnSpPr/>
          <p:nvPr/>
        </p:nvCxnSpPr>
        <p:spPr>
          <a:xfrm>
            <a:off x="5852603" y="331925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7067850" y="332281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5"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172446" y="3755037"/>
            <a:ext cx="934893" cy="934904"/>
          </a:xfrm>
          <a:prstGeom prst="rect">
            <a:avLst/>
          </a:prstGeom>
        </p:spPr>
      </p:pic>
      <p:pic>
        <p:nvPicPr>
          <p:cNvPr id="2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3817746" y="3763700"/>
            <a:ext cx="934893" cy="934904"/>
          </a:xfrm>
          <a:prstGeom prst="rect">
            <a:avLst/>
          </a:prstGeom>
        </p:spPr>
      </p:pic>
      <p:cxnSp>
        <p:nvCxnSpPr>
          <p:cNvPr id="29" name="直接连接符 28"/>
          <p:cNvCxnSpPr/>
          <p:nvPr/>
        </p:nvCxnSpPr>
        <p:spPr>
          <a:xfrm>
            <a:off x="3278090" y="4204175"/>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0" name="图片 29"/>
          <p:cNvPicPr>
            <a:picLocks noChangeAspect="1"/>
          </p:cNvPicPr>
          <p:nvPr/>
        </p:nvPicPr>
        <p:blipFill>
          <a:blip r:embed="rId5"/>
          <a:stretch>
            <a:fillRect/>
          </a:stretch>
        </p:blipFill>
        <p:spPr>
          <a:xfrm>
            <a:off x="5084908" y="3793609"/>
            <a:ext cx="1025757" cy="961411"/>
          </a:xfrm>
          <a:prstGeom prst="rect">
            <a:avLst/>
          </a:prstGeom>
        </p:spPr>
      </p:pic>
      <p:cxnSp>
        <p:nvCxnSpPr>
          <p:cNvPr id="31" name="直接连接符 30"/>
          <p:cNvCxnSpPr/>
          <p:nvPr/>
        </p:nvCxnSpPr>
        <p:spPr>
          <a:xfrm>
            <a:off x="4629595" y="4265652"/>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2" name="图片 31"/>
          <p:cNvPicPr>
            <a:picLocks noChangeAspect="1"/>
          </p:cNvPicPr>
          <p:nvPr/>
        </p:nvPicPr>
        <p:blipFill>
          <a:blip r:embed="rId5"/>
          <a:stretch>
            <a:fillRect/>
          </a:stretch>
        </p:blipFill>
        <p:spPr>
          <a:xfrm>
            <a:off x="6307916" y="3781002"/>
            <a:ext cx="1025757" cy="961411"/>
          </a:xfrm>
          <a:prstGeom prst="rect">
            <a:avLst/>
          </a:prstGeom>
        </p:spPr>
      </p:pic>
      <p:cxnSp>
        <p:nvCxnSpPr>
          <p:cNvPr id="33" name="直接连接符 32"/>
          <p:cNvCxnSpPr/>
          <p:nvPr/>
        </p:nvCxnSpPr>
        <p:spPr>
          <a:xfrm>
            <a:off x="5852603" y="4253045"/>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flipV="1">
            <a:off x="7067850" y="3960012"/>
            <a:ext cx="566289" cy="29658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6" name="图片 35"/>
          <p:cNvPicPr>
            <a:picLocks noChangeAspect="1"/>
          </p:cNvPicPr>
          <p:nvPr/>
        </p:nvPicPr>
        <p:blipFill>
          <a:blip r:embed="rId5"/>
          <a:stretch>
            <a:fillRect/>
          </a:stretch>
        </p:blipFill>
        <p:spPr>
          <a:xfrm>
            <a:off x="2534042" y="3821232"/>
            <a:ext cx="1025757" cy="961411"/>
          </a:xfrm>
          <a:prstGeom prst="rect">
            <a:avLst/>
          </a:prstGeom>
        </p:spPr>
      </p:pic>
      <p:cxnSp>
        <p:nvCxnSpPr>
          <p:cNvPr id="28" name="直接连接符 27"/>
          <p:cNvCxnSpPr/>
          <p:nvPr/>
        </p:nvCxnSpPr>
        <p:spPr>
          <a:xfrm>
            <a:off x="2057621" y="4222489"/>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7" name="内容占位符 2"/>
          <p:cNvSpPr txBox="1"/>
          <p:nvPr/>
        </p:nvSpPr>
        <p:spPr>
          <a:xfrm>
            <a:off x="2544056" y="4597261"/>
            <a:ext cx="2696023" cy="4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endParaRPr lang="en-US" sz="25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238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969645" y="5631815"/>
            <a:ext cx="6963410" cy="732155"/>
          </a:xfrm>
        </p:spPr>
        <p:txBody>
          <a:bodyPr/>
          <a:lstStyle/>
          <a:p>
            <a:pPr marL="0" algn="l">
              <a:buClrTx/>
              <a:buSzTx/>
            </a:pPr>
            <a:r>
              <a:rPr lang="en-US" dirty="0">
                <a:latin typeface="Calibri" panose="020F0502020204030204" charset="0"/>
                <a:ea typeface="黑体" panose="02010609060101010101" pitchFamily="49" charset="-122"/>
                <a:cs typeface="Calibri" panose="020F0502020204030204" charset="0"/>
              </a:rPr>
              <a:t>关心的是最大的概率，也就是最佳路径</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62206" y="1593257"/>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505" y="155535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66488" y="1605864"/>
            <a:ext cx="991019" cy="1038007"/>
          </a:xfrm>
          <a:prstGeom prst="rect">
            <a:avLst/>
          </a:prstGeom>
        </p:spPr>
      </p:pic>
      <p:pic>
        <p:nvPicPr>
          <p:cNvPr id="8" name="图片 7"/>
          <p:cNvPicPr>
            <a:picLocks noChangeAspect="1"/>
          </p:cNvPicPr>
          <p:nvPr/>
        </p:nvPicPr>
        <p:blipFill>
          <a:blip r:embed="rId3"/>
          <a:stretch>
            <a:fillRect/>
          </a:stretch>
        </p:blipFill>
        <p:spPr>
          <a:xfrm>
            <a:off x="6070770" y="1605863"/>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97835" y="155535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626160" y="3025108"/>
            <a:ext cx="934893" cy="934904"/>
          </a:xfrm>
          <a:prstGeom prst="rect">
            <a:avLst/>
          </a:prstGeom>
        </p:spPr>
      </p:pic>
      <p:pic>
        <p:nvPicPr>
          <p:cNvPr id="11" name="图片 10"/>
          <p:cNvPicPr>
            <a:picLocks noChangeAspect="1"/>
          </p:cNvPicPr>
          <p:nvPr/>
        </p:nvPicPr>
        <p:blipFill>
          <a:blip r:embed="rId5"/>
          <a:stretch>
            <a:fillRect/>
          </a:stretch>
        </p:blipFill>
        <p:spPr>
          <a:xfrm>
            <a:off x="7626160" y="4651559"/>
            <a:ext cx="1025757" cy="961411"/>
          </a:xfrm>
          <a:prstGeom prst="rect">
            <a:avLst/>
          </a:prstGeom>
        </p:spPr>
      </p:pic>
      <p:pic>
        <p:nvPicPr>
          <p:cNvPr id="12"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172446" y="2821249"/>
            <a:ext cx="934893" cy="934904"/>
          </a:xfrm>
          <a:prstGeom prst="rect">
            <a:avLst/>
          </a:prstGeom>
        </p:spPr>
      </p:pic>
      <p:pic>
        <p:nvPicPr>
          <p:cNvPr id="13"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2439608" y="2821249"/>
            <a:ext cx="934893" cy="934904"/>
          </a:xfrm>
          <a:prstGeom prst="rect">
            <a:avLst/>
          </a:prstGeom>
        </p:spPr>
      </p:pic>
      <p:pic>
        <p:nvPicPr>
          <p:cNvPr id="14"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3817746" y="2829912"/>
            <a:ext cx="934893" cy="934904"/>
          </a:xfrm>
          <a:prstGeom prst="rect">
            <a:avLst/>
          </a:prstGeom>
        </p:spPr>
      </p:pic>
      <p:cxnSp>
        <p:nvCxnSpPr>
          <p:cNvPr id="15" name="直接连接符 14"/>
          <p:cNvCxnSpPr/>
          <p:nvPr/>
        </p:nvCxnSpPr>
        <p:spPr>
          <a:xfrm>
            <a:off x="2057621" y="328870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3278090" y="327038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7" name="图片 16"/>
          <p:cNvPicPr>
            <a:picLocks noChangeAspect="1"/>
          </p:cNvPicPr>
          <p:nvPr/>
        </p:nvPicPr>
        <p:blipFill>
          <a:blip r:embed="rId5"/>
          <a:stretch>
            <a:fillRect/>
          </a:stretch>
        </p:blipFill>
        <p:spPr>
          <a:xfrm>
            <a:off x="5084908" y="2859821"/>
            <a:ext cx="1025757" cy="961411"/>
          </a:xfrm>
          <a:prstGeom prst="rect">
            <a:avLst/>
          </a:prstGeom>
        </p:spPr>
      </p:pic>
      <p:cxnSp>
        <p:nvCxnSpPr>
          <p:cNvPr id="18" name="直接连接符 17"/>
          <p:cNvCxnSpPr/>
          <p:nvPr/>
        </p:nvCxnSpPr>
        <p:spPr>
          <a:xfrm>
            <a:off x="4629595" y="3331864"/>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9" name="图片 18"/>
          <p:cNvPicPr>
            <a:picLocks noChangeAspect="1"/>
          </p:cNvPicPr>
          <p:nvPr/>
        </p:nvPicPr>
        <p:blipFill>
          <a:blip r:embed="rId5"/>
          <a:stretch>
            <a:fillRect/>
          </a:stretch>
        </p:blipFill>
        <p:spPr>
          <a:xfrm>
            <a:off x="6307916" y="2847214"/>
            <a:ext cx="1025757" cy="961411"/>
          </a:xfrm>
          <a:prstGeom prst="rect">
            <a:avLst/>
          </a:prstGeom>
        </p:spPr>
      </p:pic>
      <p:cxnSp>
        <p:nvCxnSpPr>
          <p:cNvPr id="20" name="直接连接符 19"/>
          <p:cNvCxnSpPr/>
          <p:nvPr/>
        </p:nvCxnSpPr>
        <p:spPr>
          <a:xfrm>
            <a:off x="5852603" y="331925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7067850" y="332281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1283302" y="2839489"/>
            <a:ext cx="6148826" cy="98174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内容占位符 2"/>
          <p:cNvSpPr txBox="1"/>
          <p:nvPr/>
        </p:nvSpPr>
        <p:spPr>
          <a:xfrm>
            <a:off x="3398229" y="3131820"/>
            <a:ext cx="2539496" cy="408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500" b="1" dirty="0" smtClean="0"/>
              <a:t>最佳路径</a:t>
            </a:r>
            <a:endParaRPr lang="en-US" sz="2500" b="1" dirty="0"/>
          </a:p>
        </p:txBody>
      </p:sp>
      <p:sp>
        <p:nvSpPr>
          <p:cNvPr id="35" name="矩形 34"/>
          <p:cNvSpPr/>
          <p:nvPr/>
        </p:nvSpPr>
        <p:spPr>
          <a:xfrm>
            <a:off x="1283302" y="4415408"/>
            <a:ext cx="6148826" cy="98174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内容占位符 2"/>
          <p:cNvSpPr txBox="1"/>
          <p:nvPr/>
        </p:nvSpPr>
        <p:spPr>
          <a:xfrm>
            <a:off x="3398229" y="4707739"/>
            <a:ext cx="2539496" cy="408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500" b="1" dirty="0" smtClean="0"/>
              <a:t>最佳路径</a:t>
            </a:r>
            <a:endParaRPr lang="en-US" sz="2500" b="1" dirty="0"/>
          </a:p>
        </p:txBody>
      </p:sp>
      <p:cxnSp>
        <p:nvCxnSpPr>
          <p:cNvPr id="37" name="直接连接符 36"/>
          <p:cNvCxnSpPr/>
          <p:nvPr/>
        </p:nvCxnSpPr>
        <p:spPr>
          <a:xfrm>
            <a:off x="7074208" y="5019003"/>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8074296" y="2523480"/>
            <a:ext cx="0" cy="59553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曲线连接符 42"/>
          <p:cNvCxnSpPr/>
          <p:nvPr/>
        </p:nvCxnSpPr>
        <p:spPr>
          <a:xfrm rot="16200000" flipV="1">
            <a:off x="7332341" y="3759212"/>
            <a:ext cx="2620775" cy="937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P spid="35" grpId="0" bldLvl="0" animBg="1"/>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000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62206" y="1593257"/>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505" y="155535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66488" y="1605864"/>
            <a:ext cx="991019" cy="1038007"/>
          </a:xfrm>
          <a:prstGeom prst="rect">
            <a:avLst/>
          </a:prstGeom>
        </p:spPr>
      </p:pic>
      <p:pic>
        <p:nvPicPr>
          <p:cNvPr id="8" name="图片 7"/>
          <p:cNvPicPr>
            <a:picLocks noChangeAspect="1"/>
          </p:cNvPicPr>
          <p:nvPr/>
        </p:nvPicPr>
        <p:blipFill>
          <a:blip r:embed="rId3"/>
          <a:stretch>
            <a:fillRect/>
          </a:stretch>
        </p:blipFill>
        <p:spPr>
          <a:xfrm>
            <a:off x="6070770" y="1605863"/>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97835" y="155535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626160" y="3025108"/>
            <a:ext cx="934893" cy="934904"/>
          </a:xfrm>
          <a:prstGeom prst="rect">
            <a:avLst/>
          </a:prstGeom>
        </p:spPr>
      </p:pic>
      <p:pic>
        <p:nvPicPr>
          <p:cNvPr id="19" name="图片 18"/>
          <p:cNvPicPr>
            <a:picLocks noChangeAspect="1"/>
          </p:cNvPicPr>
          <p:nvPr/>
        </p:nvPicPr>
        <p:blipFill>
          <a:blip r:embed="rId5"/>
          <a:stretch>
            <a:fillRect/>
          </a:stretch>
        </p:blipFill>
        <p:spPr>
          <a:xfrm>
            <a:off x="6232313" y="4648039"/>
            <a:ext cx="1025757" cy="961411"/>
          </a:xfrm>
          <a:prstGeom prst="rect">
            <a:avLst/>
          </a:prstGeom>
        </p:spPr>
      </p:pic>
      <p:cxnSp>
        <p:nvCxnSpPr>
          <p:cNvPr id="21" name="直接连接符 20"/>
          <p:cNvCxnSpPr/>
          <p:nvPr/>
        </p:nvCxnSpPr>
        <p:spPr>
          <a:xfrm>
            <a:off x="7067850" y="332281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5" name="矩形 34"/>
          <p:cNvSpPr/>
          <p:nvPr/>
        </p:nvSpPr>
        <p:spPr>
          <a:xfrm>
            <a:off x="1491122" y="3001688"/>
            <a:ext cx="4579647" cy="98174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接连接符 36"/>
          <p:cNvCxnSpPr/>
          <p:nvPr/>
        </p:nvCxnSpPr>
        <p:spPr>
          <a:xfrm flipV="1">
            <a:off x="7074208" y="3816856"/>
            <a:ext cx="551952" cy="120214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8074296" y="2523480"/>
            <a:ext cx="0" cy="59553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277746" y="2881952"/>
            <a:ext cx="934893" cy="934904"/>
          </a:xfrm>
          <a:prstGeom prst="rect">
            <a:avLst/>
          </a:prstGeom>
        </p:spPr>
      </p:pic>
      <p:cxnSp>
        <p:nvCxnSpPr>
          <p:cNvPr id="20" name="直接连接符 19"/>
          <p:cNvCxnSpPr/>
          <p:nvPr/>
        </p:nvCxnSpPr>
        <p:spPr>
          <a:xfrm>
            <a:off x="5852603" y="331925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2" name="内容占位符 2"/>
          <p:cNvSpPr txBox="1"/>
          <p:nvPr/>
        </p:nvSpPr>
        <p:spPr>
          <a:xfrm>
            <a:off x="3313107" y="3327142"/>
            <a:ext cx="2539496" cy="408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500" b="1" dirty="0" smtClean="0"/>
              <a:t>最佳路径</a:t>
            </a:r>
            <a:endParaRPr lang="en-US" sz="2500" b="1" dirty="0"/>
          </a:p>
        </p:txBody>
      </p:sp>
      <p:sp>
        <p:nvSpPr>
          <p:cNvPr id="39" name="矩形 38"/>
          <p:cNvSpPr/>
          <p:nvPr/>
        </p:nvSpPr>
        <p:spPr>
          <a:xfrm>
            <a:off x="1515558" y="4528131"/>
            <a:ext cx="4579647" cy="98174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直接连接符 39"/>
          <p:cNvCxnSpPr/>
          <p:nvPr/>
        </p:nvCxnSpPr>
        <p:spPr>
          <a:xfrm>
            <a:off x="5787624" y="5120081"/>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内容占位符 2"/>
          <p:cNvSpPr txBox="1"/>
          <p:nvPr/>
        </p:nvSpPr>
        <p:spPr>
          <a:xfrm>
            <a:off x="3323684" y="4814627"/>
            <a:ext cx="2539496" cy="408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500" b="1" dirty="0" smtClean="0"/>
              <a:t>最佳路径</a:t>
            </a:r>
            <a:endParaRPr lang="en-US" sz="2500" b="1" dirty="0"/>
          </a:p>
        </p:txBody>
      </p:sp>
      <p:cxnSp>
        <p:nvCxnSpPr>
          <p:cNvPr id="42" name="直接连接符 41"/>
          <p:cNvCxnSpPr/>
          <p:nvPr/>
        </p:nvCxnSpPr>
        <p:spPr>
          <a:xfrm flipV="1">
            <a:off x="6819166" y="2565903"/>
            <a:ext cx="0" cy="435785"/>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曲线连接符 44"/>
          <p:cNvCxnSpPr/>
          <p:nvPr/>
        </p:nvCxnSpPr>
        <p:spPr>
          <a:xfrm rot="16200000" flipV="1">
            <a:off x="5686797" y="3696397"/>
            <a:ext cx="2007517" cy="25722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2" grpId="0"/>
      <p:bldP spid="39" grpId="0" bldLvl="0" animBg="1"/>
      <p:bldP spid="4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365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62206" y="1593257"/>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505" y="155535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66488" y="1605864"/>
            <a:ext cx="991019" cy="1038007"/>
          </a:xfrm>
          <a:prstGeom prst="rect">
            <a:avLst/>
          </a:prstGeom>
        </p:spPr>
      </p:pic>
      <p:pic>
        <p:nvPicPr>
          <p:cNvPr id="8" name="图片 7"/>
          <p:cNvPicPr>
            <a:picLocks noChangeAspect="1"/>
          </p:cNvPicPr>
          <p:nvPr/>
        </p:nvPicPr>
        <p:blipFill>
          <a:blip r:embed="rId3"/>
          <a:stretch>
            <a:fillRect/>
          </a:stretch>
        </p:blipFill>
        <p:spPr>
          <a:xfrm>
            <a:off x="6070770" y="1605863"/>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97835" y="155535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840218" y="3301444"/>
            <a:ext cx="934893" cy="934904"/>
          </a:xfrm>
          <a:prstGeom prst="rect">
            <a:avLst/>
          </a:prstGeom>
        </p:spPr>
      </p:pic>
      <p:pic>
        <p:nvPicPr>
          <p:cNvPr id="11" name="图片 10"/>
          <p:cNvPicPr>
            <a:picLocks noChangeAspect="1"/>
          </p:cNvPicPr>
          <p:nvPr/>
        </p:nvPicPr>
        <p:blipFill>
          <a:blip r:embed="rId5"/>
          <a:stretch>
            <a:fillRect/>
          </a:stretch>
        </p:blipFill>
        <p:spPr>
          <a:xfrm>
            <a:off x="7816165" y="4660955"/>
            <a:ext cx="1025757" cy="961411"/>
          </a:xfrm>
          <a:prstGeom prst="rect">
            <a:avLst/>
          </a:prstGeom>
        </p:spPr>
      </p:pic>
      <p:pic>
        <p:nvPicPr>
          <p:cNvPr id="1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275528" y="3290659"/>
            <a:ext cx="934893" cy="934904"/>
          </a:xfrm>
          <a:prstGeom prst="rect">
            <a:avLst/>
          </a:prstGeom>
        </p:spPr>
      </p:pic>
      <p:pic>
        <p:nvPicPr>
          <p:cNvPr id="1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2653666" y="3236365"/>
            <a:ext cx="934893" cy="934904"/>
          </a:xfrm>
          <a:prstGeom prst="rect">
            <a:avLst/>
          </a:prstGeom>
        </p:spPr>
      </p:pic>
      <p:pic>
        <p:nvPicPr>
          <p:cNvPr id="1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4031804" y="3245028"/>
            <a:ext cx="934893" cy="934904"/>
          </a:xfrm>
          <a:prstGeom prst="rect">
            <a:avLst/>
          </a:prstGeom>
        </p:spPr>
      </p:pic>
      <p:cxnSp>
        <p:nvCxnSpPr>
          <p:cNvPr id="14" name="直接连接符 13"/>
          <p:cNvCxnSpPr/>
          <p:nvPr/>
        </p:nvCxnSpPr>
        <p:spPr>
          <a:xfrm>
            <a:off x="2195975" y="3703817"/>
            <a:ext cx="566289" cy="8663"/>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0" name="图片 29"/>
          <p:cNvPicPr>
            <a:picLocks noChangeAspect="1"/>
          </p:cNvPicPr>
          <p:nvPr/>
        </p:nvPicPr>
        <p:blipFill>
          <a:blip r:embed="rId5"/>
          <a:stretch>
            <a:fillRect/>
          </a:stretch>
        </p:blipFill>
        <p:spPr>
          <a:xfrm>
            <a:off x="5203645" y="4804826"/>
            <a:ext cx="1025757" cy="961411"/>
          </a:xfrm>
          <a:prstGeom prst="rect">
            <a:avLst/>
          </a:prstGeom>
        </p:spPr>
      </p:pic>
      <p:pic>
        <p:nvPicPr>
          <p:cNvPr id="32" name="图片 31"/>
          <p:cNvPicPr>
            <a:picLocks noChangeAspect="1"/>
          </p:cNvPicPr>
          <p:nvPr/>
        </p:nvPicPr>
        <p:blipFill>
          <a:blip r:embed="rId5"/>
          <a:stretch>
            <a:fillRect/>
          </a:stretch>
        </p:blipFill>
        <p:spPr>
          <a:xfrm>
            <a:off x="6490403" y="4660620"/>
            <a:ext cx="1025757" cy="961411"/>
          </a:xfrm>
          <a:prstGeom prst="rect">
            <a:avLst/>
          </a:prstGeom>
        </p:spPr>
      </p:pic>
      <p:pic>
        <p:nvPicPr>
          <p:cNvPr id="36" name="图片 35"/>
          <p:cNvPicPr>
            <a:picLocks noChangeAspect="1"/>
          </p:cNvPicPr>
          <p:nvPr/>
        </p:nvPicPr>
        <p:blipFill>
          <a:blip r:embed="rId5"/>
          <a:stretch>
            <a:fillRect/>
          </a:stretch>
        </p:blipFill>
        <p:spPr>
          <a:xfrm>
            <a:off x="1245922" y="4714365"/>
            <a:ext cx="1025757" cy="961411"/>
          </a:xfrm>
          <a:prstGeom prst="rect">
            <a:avLst/>
          </a:prstGeom>
        </p:spPr>
      </p:pic>
      <p:cxnSp>
        <p:nvCxnSpPr>
          <p:cNvPr id="38" name="直接连接符 37"/>
          <p:cNvCxnSpPr/>
          <p:nvPr/>
        </p:nvCxnSpPr>
        <p:spPr>
          <a:xfrm flipV="1">
            <a:off x="1780374" y="2649491"/>
            <a:ext cx="0" cy="59553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9" name="内容占位符 2"/>
          <p:cNvSpPr txBox="1"/>
          <p:nvPr/>
        </p:nvSpPr>
        <p:spPr>
          <a:xfrm>
            <a:off x="1258255" y="2505206"/>
            <a:ext cx="912280" cy="750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0.8</a:t>
            </a:r>
            <a:endParaRPr lang="en-US" sz="2200" dirty="0"/>
          </a:p>
        </p:txBody>
      </p:sp>
      <p:sp>
        <p:nvSpPr>
          <p:cNvPr id="40" name="内容占位符 2"/>
          <p:cNvSpPr txBox="1"/>
          <p:nvPr/>
        </p:nvSpPr>
        <p:spPr>
          <a:xfrm>
            <a:off x="524937" y="353375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dirty="0" smtClean="0"/>
              <a:t>0.67</a:t>
            </a:r>
            <a:endParaRPr lang="en-US" sz="4000" dirty="0"/>
          </a:p>
        </p:txBody>
      </p:sp>
      <p:sp>
        <p:nvSpPr>
          <p:cNvPr id="41" name="内容占位符 2"/>
          <p:cNvSpPr txBox="1"/>
          <p:nvPr/>
        </p:nvSpPr>
        <p:spPr>
          <a:xfrm>
            <a:off x="528048" y="4935890"/>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dirty="0" smtClean="0"/>
              <a:t>0.33</a:t>
            </a:r>
            <a:endParaRPr lang="en-US" sz="4000" dirty="0"/>
          </a:p>
        </p:txBody>
      </p:sp>
      <p:cxnSp>
        <p:nvCxnSpPr>
          <p:cNvPr id="42" name="曲线连接符 41"/>
          <p:cNvCxnSpPr/>
          <p:nvPr/>
        </p:nvCxnSpPr>
        <p:spPr>
          <a:xfrm rot="5400000" flipH="1" flipV="1">
            <a:off x="-275466" y="3534540"/>
            <a:ext cx="3335355" cy="355880"/>
          </a:xfrm>
          <a:prstGeom prst="curvedConnector5">
            <a:avLst>
              <a:gd name="adj1" fmla="val 34061"/>
              <a:gd name="adj2" fmla="val -253764"/>
              <a:gd name="adj3" fmla="val 100445"/>
            </a:avLst>
          </a:prstGeom>
          <a:ln>
            <a:tailEnd type="triangle"/>
          </a:ln>
        </p:spPr>
        <p:style>
          <a:lnRef idx="1">
            <a:schemeClr val="dk1"/>
          </a:lnRef>
          <a:fillRef idx="0">
            <a:schemeClr val="dk1"/>
          </a:fillRef>
          <a:effectRef idx="0">
            <a:schemeClr val="dk1"/>
          </a:effectRef>
          <a:fontRef idx="minor">
            <a:schemeClr val="tx1"/>
          </a:fontRef>
        </p:style>
      </p:cxnSp>
      <p:sp>
        <p:nvSpPr>
          <p:cNvPr id="44" name="内容占位符 2"/>
          <p:cNvSpPr txBox="1"/>
          <p:nvPr/>
        </p:nvSpPr>
        <p:spPr>
          <a:xfrm>
            <a:off x="-22997" y="2690329"/>
            <a:ext cx="912280" cy="7397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0.4</a:t>
            </a:r>
            <a:endParaRPr lang="en-US" sz="2200" dirty="0"/>
          </a:p>
        </p:txBody>
      </p:sp>
      <p:sp>
        <p:nvSpPr>
          <p:cNvPr id="45" name="内容占位符 2"/>
          <p:cNvSpPr txBox="1"/>
          <p:nvPr/>
        </p:nvSpPr>
        <p:spPr>
          <a:xfrm>
            <a:off x="1327231" y="399790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0.533</a:t>
            </a:r>
            <a:endParaRPr lang="en-US" sz="4000" b="1" dirty="0">
              <a:solidFill>
                <a:srgbClr val="FF0000"/>
              </a:solidFill>
            </a:endParaRPr>
          </a:p>
        </p:txBody>
      </p:sp>
      <p:sp>
        <p:nvSpPr>
          <p:cNvPr id="46" name="内容占位符 2"/>
          <p:cNvSpPr txBox="1"/>
          <p:nvPr/>
        </p:nvSpPr>
        <p:spPr>
          <a:xfrm>
            <a:off x="1363303" y="5483848"/>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0.133</a:t>
            </a:r>
            <a:endParaRPr lang="en-US" sz="4000" b="1" dirty="0">
              <a:solidFill>
                <a:srgbClr val="FF0000"/>
              </a:solidFill>
            </a:endParaRPr>
          </a:p>
        </p:txBody>
      </p:sp>
      <p:pic>
        <p:nvPicPr>
          <p:cNvPr id="4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373918" y="3274806"/>
            <a:ext cx="934893" cy="934904"/>
          </a:xfrm>
          <a:prstGeom prst="rect">
            <a:avLst/>
          </a:prstGeom>
        </p:spPr>
      </p:pic>
      <p:pic>
        <p:nvPicPr>
          <p:cNvPr id="4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607068" y="3245028"/>
            <a:ext cx="934893" cy="934904"/>
          </a:xfrm>
          <a:prstGeom prst="rect">
            <a:avLst/>
          </a:prstGeom>
        </p:spPr>
      </p:pic>
      <p:pic>
        <p:nvPicPr>
          <p:cNvPr id="49" name="图片 48"/>
          <p:cNvPicPr>
            <a:picLocks noChangeAspect="1"/>
          </p:cNvPicPr>
          <p:nvPr/>
        </p:nvPicPr>
        <p:blipFill>
          <a:blip r:embed="rId5"/>
          <a:stretch>
            <a:fillRect/>
          </a:stretch>
        </p:blipFill>
        <p:spPr>
          <a:xfrm>
            <a:off x="2711904" y="4674003"/>
            <a:ext cx="1025757" cy="961411"/>
          </a:xfrm>
          <a:prstGeom prst="rect">
            <a:avLst/>
          </a:prstGeom>
        </p:spPr>
      </p:pic>
      <p:pic>
        <p:nvPicPr>
          <p:cNvPr id="50" name="图片 49"/>
          <p:cNvPicPr>
            <a:picLocks noChangeAspect="1"/>
          </p:cNvPicPr>
          <p:nvPr/>
        </p:nvPicPr>
        <p:blipFill>
          <a:blip r:embed="rId5"/>
          <a:stretch>
            <a:fillRect/>
          </a:stretch>
        </p:blipFill>
        <p:spPr>
          <a:xfrm>
            <a:off x="4001827" y="4717266"/>
            <a:ext cx="1025757" cy="961411"/>
          </a:xfrm>
          <a:prstGeom prst="rect">
            <a:avLst/>
          </a:prstGeom>
        </p:spPr>
      </p:pic>
      <p:sp>
        <p:nvSpPr>
          <p:cNvPr id="51" name="内容占位符 2"/>
          <p:cNvSpPr txBox="1"/>
          <p:nvPr/>
        </p:nvSpPr>
        <p:spPr>
          <a:xfrm>
            <a:off x="2148364" y="3064414"/>
            <a:ext cx="912280" cy="749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0.8</a:t>
            </a:r>
            <a:endParaRPr lang="en-US" sz="2200" dirty="0"/>
          </a:p>
        </p:txBody>
      </p:sp>
      <p:cxnSp>
        <p:nvCxnSpPr>
          <p:cNvPr id="52" name="直接连接符 51"/>
          <p:cNvCxnSpPr/>
          <p:nvPr/>
        </p:nvCxnSpPr>
        <p:spPr>
          <a:xfrm flipH="1" flipV="1">
            <a:off x="3327087" y="2643870"/>
            <a:ext cx="227562" cy="216095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6" name="内容占位符 2"/>
          <p:cNvSpPr txBox="1"/>
          <p:nvPr/>
        </p:nvSpPr>
        <p:spPr>
          <a:xfrm>
            <a:off x="3438886" y="3873936"/>
            <a:ext cx="912280" cy="7397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0.4</a:t>
            </a:r>
            <a:endParaRPr lang="en-US" sz="2200" dirty="0"/>
          </a:p>
        </p:txBody>
      </p:sp>
      <p:cxnSp>
        <p:nvCxnSpPr>
          <p:cNvPr id="57" name="直接连接符 56"/>
          <p:cNvCxnSpPr>
            <a:stCxn id="18" idx="0"/>
          </p:cNvCxnSpPr>
          <p:nvPr/>
        </p:nvCxnSpPr>
        <p:spPr>
          <a:xfrm flipV="1">
            <a:off x="3121113" y="2618544"/>
            <a:ext cx="8531" cy="617821"/>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1" name="内容占位符 2"/>
          <p:cNvSpPr txBox="1"/>
          <p:nvPr/>
        </p:nvSpPr>
        <p:spPr>
          <a:xfrm>
            <a:off x="2567252" y="2425880"/>
            <a:ext cx="912280" cy="7397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0.8</a:t>
            </a:r>
            <a:endParaRPr lang="en-US" sz="2200" dirty="0"/>
          </a:p>
        </p:txBody>
      </p:sp>
      <p:sp>
        <p:nvSpPr>
          <p:cNvPr id="62" name="内容占位符 2"/>
          <p:cNvSpPr txBox="1"/>
          <p:nvPr/>
        </p:nvSpPr>
        <p:spPr>
          <a:xfrm>
            <a:off x="2770980" y="400633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0.341</a:t>
            </a:r>
            <a:endParaRPr lang="en-US" sz="4000" b="1" dirty="0">
              <a:solidFill>
                <a:srgbClr val="FF0000"/>
              </a:solidFill>
            </a:endParaRPr>
          </a:p>
        </p:txBody>
      </p:sp>
      <p:sp>
        <p:nvSpPr>
          <p:cNvPr id="65" name="内容占位符 2"/>
          <p:cNvSpPr txBox="1"/>
          <p:nvPr/>
        </p:nvSpPr>
        <p:spPr>
          <a:xfrm>
            <a:off x="2767790" y="5561459"/>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0.043</a:t>
            </a:r>
            <a:endParaRPr lang="en-US" sz="4000" b="1" dirty="0">
              <a:solidFill>
                <a:srgbClr val="FF0000"/>
              </a:solidFill>
            </a:endParaRPr>
          </a:p>
        </p:txBody>
      </p:sp>
      <p:sp>
        <p:nvSpPr>
          <p:cNvPr id="66" name="内容占位符 2"/>
          <p:cNvSpPr txBox="1"/>
          <p:nvPr/>
        </p:nvSpPr>
        <p:spPr>
          <a:xfrm>
            <a:off x="4124861" y="409439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0.0546</a:t>
            </a:r>
            <a:endParaRPr lang="en-US" sz="4000" b="1" dirty="0">
              <a:solidFill>
                <a:srgbClr val="FF0000"/>
              </a:solidFill>
            </a:endParaRPr>
          </a:p>
        </p:txBody>
      </p:sp>
      <p:sp>
        <p:nvSpPr>
          <p:cNvPr id="67" name="内容占位符 2"/>
          <p:cNvSpPr txBox="1"/>
          <p:nvPr/>
        </p:nvSpPr>
        <p:spPr>
          <a:xfrm>
            <a:off x="4131559" y="563045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0.041</a:t>
            </a:r>
            <a:endParaRPr lang="en-US" sz="4000" b="1" dirty="0">
              <a:solidFill>
                <a:srgbClr val="FF0000"/>
              </a:solidFill>
            </a:endParaRPr>
          </a:p>
        </p:txBody>
      </p:sp>
      <p:sp>
        <p:nvSpPr>
          <p:cNvPr id="68" name="内容占位符 2"/>
          <p:cNvSpPr txBox="1"/>
          <p:nvPr/>
        </p:nvSpPr>
        <p:spPr>
          <a:xfrm>
            <a:off x="5342103" y="413233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0.0087</a:t>
            </a:r>
            <a:endParaRPr lang="en-US" sz="4000" b="1" dirty="0">
              <a:solidFill>
                <a:srgbClr val="FF0000"/>
              </a:solidFill>
            </a:endParaRPr>
          </a:p>
        </p:txBody>
      </p:sp>
      <p:sp>
        <p:nvSpPr>
          <p:cNvPr id="69" name="内容占位符 2"/>
          <p:cNvSpPr txBox="1"/>
          <p:nvPr/>
        </p:nvSpPr>
        <p:spPr>
          <a:xfrm>
            <a:off x="5393195" y="5675776"/>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0.0147</a:t>
            </a:r>
            <a:endParaRPr lang="en-US" sz="4000" b="1" dirty="0">
              <a:solidFill>
                <a:srgbClr val="FF0000"/>
              </a:solidFill>
            </a:endParaRPr>
          </a:p>
        </p:txBody>
      </p:sp>
      <p:sp>
        <p:nvSpPr>
          <p:cNvPr id="70" name="内容占位符 2"/>
          <p:cNvSpPr txBox="1"/>
          <p:nvPr/>
        </p:nvSpPr>
        <p:spPr>
          <a:xfrm>
            <a:off x="6607068" y="413233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0.0014</a:t>
            </a:r>
            <a:endParaRPr lang="en-US" sz="4000" b="1" dirty="0">
              <a:solidFill>
                <a:srgbClr val="FF0000"/>
              </a:solidFill>
            </a:endParaRPr>
          </a:p>
        </p:txBody>
      </p:sp>
      <p:sp>
        <p:nvSpPr>
          <p:cNvPr id="71" name="内容占位符 2"/>
          <p:cNvSpPr txBox="1"/>
          <p:nvPr/>
        </p:nvSpPr>
        <p:spPr>
          <a:xfrm>
            <a:off x="6654831" y="5675776"/>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0.0053</a:t>
            </a:r>
            <a:endParaRPr lang="en-US" sz="4000" b="1" dirty="0">
              <a:solidFill>
                <a:srgbClr val="FF0000"/>
              </a:solidFill>
            </a:endParaRPr>
          </a:p>
        </p:txBody>
      </p:sp>
      <p:sp>
        <p:nvSpPr>
          <p:cNvPr id="72" name="内容占位符 2"/>
          <p:cNvSpPr txBox="1"/>
          <p:nvPr/>
        </p:nvSpPr>
        <p:spPr>
          <a:xfrm>
            <a:off x="7901576" y="413233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0.0017</a:t>
            </a:r>
            <a:endParaRPr lang="en-US" sz="4000" b="1" dirty="0">
              <a:solidFill>
                <a:srgbClr val="FF0000"/>
              </a:solidFill>
            </a:endParaRPr>
          </a:p>
        </p:txBody>
      </p:sp>
      <p:sp>
        <p:nvSpPr>
          <p:cNvPr id="73" name="内容占位符 2"/>
          <p:cNvSpPr txBox="1"/>
          <p:nvPr/>
        </p:nvSpPr>
        <p:spPr>
          <a:xfrm>
            <a:off x="7840218" y="563045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0.0013</a:t>
            </a:r>
            <a:endParaRPr lang="en-US" sz="4000" b="1" dirty="0">
              <a:solidFill>
                <a:srgbClr val="FF0000"/>
              </a:solidFill>
            </a:endParaRPr>
          </a:p>
        </p:txBody>
      </p:sp>
      <p:cxnSp>
        <p:nvCxnSpPr>
          <p:cNvPr id="53" name="直接连接符 52"/>
          <p:cNvCxnSpPr/>
          <p:nvPr/>
        </p:nvCxnSpPr>
        <p:spPr>
          <a:xfrm>
            <a:off x="2287256" y="3834978"/>
            <a:ext cx="491957" cy="90754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4" name="内容占位符 2"/>
          <p:cNvSpPr txBox="1"/>
          <p:nvPr/>
        </p:nvSpPr>
        <p:spPr>
          <a:xfrm>
            <a:off x="2309516" y="3962052"/>
            <a:ext cx="912280" cy="7397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0.2</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4" grpId="0"/>
      <p:bldP spid="45" grpId="0"/>
      <p:bldP spid="46" grpId="0"/>
      <p:bldP spid="51" grpId="0"/>
      <p:bldP spid="56" grpId="0"/>
      <p:bldP spid="61" grpId="0"/>
      <p:bldP spid="62" grpId="0"/>
      <p:bldP spid="65" grpId="0"/>
      <p:bldP spid="66" grpId="0"/>
      <p:bldP spid="67" grpId="0"/>
      <p:bldP spid="68" grpId="0"/>
      <p:bldP spid="69" grpId="0"/>
      <p:bldP spid="70" grpId="0"/>
      <p:bldP spid="71" grpId="0"/>
      <p:bldP spid="72" grpId="0"/>
      <p:bldP spid="73" grpId="0"/>
      <p:bldP spid="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6703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62206" y="1593257"/>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505" y="155535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66488" y="1605864"/>
            <a:ext cx="991019" cy="1038007"/>
          </a:xfrm>
          <a:prstGeom prst="rect">
            <a:avLst/>
          </a:prstGeom>
        </p:spPr>
      </p:pic>
      <p:pic>
        <p:nvPicPr>
          <p:cNvPr id="8" name="图片 7"/>
          <p:cNvPicPr>
            <a:picLocks noChangeAspect="1"/>
          </p:cNvPicPr>
          <p:nvPr/>
        </p:nvPicPr>
        <p:blipFill>
          <a:blip r:embed="rId3"/>
          <a:stretch>
            <a:fillRect/>
          </a:stretch>
        </p:blipFill>
        <p:spPr>
          <a:xfrm>
            <a:off x="6070770" y="1605863"/>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97835" y="155535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840218" y="3301444"/>
            <a:ext cx="934893" cy="934904"/>
          </a:xfrm>
          <a:prstGeom prst="rect">
            <a:avLst/>
          </a:prstGeom>
        </p:spPr>
      </p:pic>
      <p:pic>
        <p:nvPicPr>
          <p:cNvPr id="11" name="图片 10"/>
          <p:cNvPicPr>
            <a:picLocks noChangeAspect="1"/>
          </p:cNvPicPr>
          <p:nvPr/>
        </p:nvPicPr>
        <p:blipFill>
          <a:blip r:embed="rId5"/>
          <a:stretch>
            <a:fillRect/>
          </a:stretch>
        </p:blipFill>
        <p:spPr>
          <a:xfrm>
            <a:off x="7816165" y="4660955"/>
            <a:ext cx="1025757" cy="961411"/>
          </a:xfrm>
          <a:prstGeom prst="rect">
            <a:avLst/>
          </a:prstGeom>
        </p:spPr>
      </p:pic>
      <p:pic>
        <p:nvPicPr>
          <p:cNvPr id="1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275528" y="3290659"/>
            <a:ext cx="934893" cy="934904"/>
          </a:xfrm>
          <a:prstGeom prst="rect">
            <a:avLst/>
          </a:prstGeom>
        </p:spPr>
      </p:pic>
      <p:pic>
        <p:nvPicPr>
          <p:cNvPr id="1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2653666" y="3236365"/>
            <a:ext cx="934893" cy="934904"/>
          </a:xfrm>
          <a:prstGeom prst="rect">
            <a:avLst/>
          </a:prstGeom>
        </p:spPr>
      </p:pic>
      <p:pic>
        <p:nvPicPr>
          <p:cNvPr id="1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4031804" y="3245028"/>
            <a:ext cx="934893" cy="934904"/>
          </a:xfrm>
          <a:prstGeom prst="rect">
            <a:avLst/>
          </a:prstGeom>
        </p:spPr>
      </p:pic>
      <p:pic>
        <p:nvPicPr>
          <p:cNvPr id="30" name="图片 29"/>
          <p:cNvPicPr>
            <a:picLocks noChangeAspect="1"/>
          </p:cNvPicPr>
          <p:nvPr/>
        </p:nvPicPr>
        <p:blipFill>
          <a:blip r:embed="rId5"/>
          <a:stretch>
            <a:fillRect/>
          </a:stretch>
        </p:blipFill>
        <p:spPr>
          <a:xfrm>
            <a:off x="5203645" y="4804826"/>
            <a:ext cx="1025757" cy="961411"/>
          </a:xfrm>
          <a:prstGeom prst="rect">
            <a:avLst/>
          </a:prstGeom>
        </p:spPr>
      </p:pic>
      <p:pic>
        <p:nvPicPr>
          <p:cNvPr id="32" name="图片 31"/>
          <p:cNvPicPr>
            <a:picLocks noChangeAspect="1"/>
          </p:cNvPicPr>
          <p:nvPr/>
        </p:nvPicPr>
        <p:blipFill>
          <a:blip r:embed="rId5"/>
          <a:stretch>
            <a:fillRect/>
          </a:stretch>
        </p:blipFill>
        <p:spPr>
          <a:xfrm>
            <a:off x="6490403" y="4660620"/>
            <a:ext cx="1025757" cy="961411"/>
          </a:xfrm>
          <a:prstGeom prst="rect">
            <a:avLst/>
          </a:prstGeom>
        </p:spPr>
      </p:pic>
      <p:pic>
        <p:nvPicPr>
          <p:cNvPr id="36" name="图片 35"/>
          <p:cNvPicPr>
            <a:picLocks noChangeAspect="1"/>
          </p:cNvPicPr>
          <p:nvPr/>
        </p:nvPicPr>
        <p:blipFill>
          <a:blip r:embed="rId5"/>
          <a:stretch>
            <a:fillRect/>
          </a:stretch>
        </p:blipFill>
        <p:spPr>
          <a:xfrm>
            <a:off x="1245922" y="4714365"/>
            <a:ext cx="1025757" cy="961411"/>
          </a:xfrm>
          <a:prstGeom prst="rect">
            <a:avLst/>
          </a:prstGeom>
        </p:spPr>
      </p:pic>
      <p:sp>
        <p:nvSpPr>
          <p:cNvPr id="45" name="内容占位符 2"/>
          <p:cNvSpPr txBox="1"/>
          <p:nvPr/>
        </p:nvSpPr>
        <p:spPr>
          <a:xfrm>
            <a:off x="1327231" y="399790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0.533</a:t>
            </a:r>
            <a:endParaRPr lang="en-US" sz="4000" b="1" dirty="0">
              <a:solidFill>
                <a:srgbClr val="FF0000"/>
              </a:solidFill>
            </a:endParaRPr>
          </a:p>
        </p:txBody>
      </p:sp>
      <p:sp>
        <p:nvSpPr>
          <p:cNvPr id="46" name="内容占位符 2"/>
          <p:cNvSpPr txBox="1"/>
          <p:nvPr/>
        </p:nvSpPr>
        <p:spPr>
          <a:xfrm>
            <a:off x="1363303" y="5483848"/>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0.133</a:t>
            </a:r>
            <a:endParaRPr lang="en-US" sz="4000" b="1" dirty="0">
              <a:solidFill>
                <a:srgbClr val="FF0000"/>
              </a:solidFill>
            </a:endParaRPr>
          </a:p>
        </p:txBody>
      </p:sp>
      <p:pic>
        <p:nvPicPr>
          <p:cNvPr id="4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5373918" y="3274806"/>
            <a:ext cx="934893" cy="934904"/>
          </a:xfrm>
          <a:prstGeom prst="rect">
            <a:avLst/>
          </a:prstGeom>
        </p:spPr>
      </p:pic>
      <p:pic>
        <p:nvPicPr>
          <p:cNvPr id="4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6607068" y="3245028"/>
            <a:ext cx="934893" cy="934904"/>
          </a:xfrm>
          <a:prstGeom prst="rect">
            <a:avLst/>
          </a:prstGeom>
        </p:spPr>
      </p:pic>
      <p:pic>
        <p:nvPicPr>
          <p:cNvPr id="49" name="图片 48"/>
          <p:cNvPicPr>
            <a:picLocks noChangeAspect="1"/>
          </p:cNvPicPr>
          <p:nvPr/>
        </p:nvPicPr>
        <p:blipFill>
          <a:blip r:embed="rId5"/>
          <a:stretch>
            <a:fillRect/>
          </a:stretch>
        </p:blipFill>
        <p:spPr>
          <a:xfrm>
            <a:off x="2711904" y="4674003"/>
            <a:ext cx="1025757" cy="961411"/>
          </a:xfrm>
          <a:prstGeom prst="rect">
            <a:avLst/>
          </a:prstGeom>
        </p:spPr>
      </p:pic>
      <p:pic>
        <p:nvPicPr>
          <p:cNvPr id="50" name="图片 49"/>
          <p:cNvPicPr>
            <a:picLocks noChangeAspect="1"/>
          </p:cNvPicPr>
          <p:nvPr/>
        </p:nvPicPr>
        <p:blipFill>
          <a:blip r:embed="rId5"/>
          <a:stretch>
            <a:fillRect/>
          </a:stretch>
        </p:blipFill>
        <p:spPr>
          <a:xfrm>
            <a:off x="4001827" y="4717266"/>
            <a:ext cx="1025757" cy="961411"/>
          </a:xfrm>
          <a:prstGeom prst="rect">
            <a:avLst/>
          </a:prstGeom>
        </p:spPr>
      </p:pic>
      <p:sp>
        <p:nvSpPr>
          <p:cNvPr id="62" name="内容占位符 2"/>
          <p:cNvSpPr txBox="1"/>
          <p:nvPr/>
        </p:nvSpPr>
        <p:spPr>
          <a:xfrm>
            <a:off x="2770980" y="400633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0.341</a:t>
            </a:r>
            <a:endParaRPr lang="en-US" sz="4000" b="1" dirty="0">
              <a:solidFill>
                <a:srgbClr val="FF0000"/>
              </a:solidFill>
            </a:endParaRPr>
          </a:p>
        </p:txBody>
      </p:sp>
      <p:sp>
        <p:nvSpPr>
          <p:cNvPr id="65" name="内容占位符 2"/>
          <p:cNvSpPr txBox="1"/>
          <p:nvPr/>
        </p:nvSpPr>
        <p:spPr>
          <a:xfrm>
            <a:off x="2767790" y="5561459"/>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0.043</a:t>
            </a:r>
            <a:endParaRPr lang="en-US" sz="4000" b="1" dirty="0">
              <a:solidFill>
                <a:srgbClr val="FF0000"/>
              </a:solidFill>
            </a:endParaRPr>
          </a:p>
        </p:txBody>
      </p:sp>
      <p:sp>
        <p:nvSpPr>
          <p:cNvPr id="66" name="内容占位符 2"/>
          <p:cNvSpPr txBox="1"/>
          <p:nvPr/>
        </p:nvSpPr>
        <p:spPr>
          <a:xfrm>
            <a:off x="4124861" y="409439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0.0546</a:t>
            </a:r>
            <a:endParaRPr lang="en-US" sz="4000" b="1" dirty="0">
              <a:solidFill>
                <a:srgbClr val="FF0000"/>
              </a:solidFill>
            </a:endParaRPr>
          </a:p>
        </p:txBody>
      </p:sp>
      <p:sp>
        <p:nvSpPr>
          <p:cNvPr id="67" name="内容占位符 2"/>
          <p:cNvSpPr txBox="1"/>
          <p:nvPr/>
        </p:nvSpPr>
        <p:spPr>
          <a:xfrm>
            <a:off x="4131559" y="563045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0.041</a:t>
            </a:r>
            <a:endParaRPr lang="en-US" sz="4000" b="1" dirty="0">
              <a:solidFill>
                <a:srgbClr val="FF0000"/>
              </a:solidFill>
            </a:endParaRPr>
          </a:p>
        </p:txBody>
      </p:sp>
      <p:sp>
        <p:nvSpPr>
          <p:cNvPr id="68" name="内容占位符 2"/>
          <p:cNvSpPr txBox="1"/>
          <p:nvPr/>
        </p:nvSpPr>
        <p:spPr>
          <a:xfrm>
            <a:off x="5342103" y="413233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0.0087</a:t>
            </a:r>
            <a:endParaRPr lang="en-US" sz="4000" b="1" dirty="0">
              <a:solidFill>
                <a:srgbClr val="FF0000"/>
              </a:solidFill>
            </a:endParaRPr>
          </a:p>
        </p:txBody>
      </p:sp>
      <p:sp>
        <p:nvSpPr>
          <p:cNvPr id="69" name="内容占位符 2"/>
          <p:cNvSpPr txBox="1"/>
          <p:nvPr/>
        </p:nvSpPr>
        <p:spPr>
          <a:xfrm>
            <a:off x="5393195" y="5675776"/>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0.0147</a:t>
            </a:r>
            <a:endParaRPr lang="en-US" sz="4000" b="1" dirty="0">
              <a:solidFill>
                <a:srgbClr val="FF0000"/>
              </a:solidFill>
            </a:endParaRPr>
          </a:p>
        </p:txBody>
      </p:sp>
      <p:sp>
        <p:nvSpPr>
          <p:cNvPr id="70" name="内容占位符 2"/>
          <p:cNvSpPr txBox="1"/>
          <p:nvPr/>
        </p:nvSpPr>
        <p:spPr>
          <a:xfrm>
            <a:off x="6607068" y="413233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0.0014</a:t>
            </a:r>
            <a:endParaRPr lang="en-US" sz="4000" b="1" dirty="0">
              <a:solidFill>
                <a:srgbClr val="FF0000"/>
              </a:solidFill>
            </a:endParaRPr>
          </a:p>
        </p:txBody>
      </p:sp>
      <p:sp>
        <p:nvSpPr>
          <p:cNvPr id="71" name="内容占位符 2"/>
          <p:cNvSpPr txBox="1"/>
          <p:nvPr/>
        </p:nvSpPr>
        <p:spPr>
          <a:xfrm>
            <a:off x="6654831" y="5675776"/>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0.0053</a:t>
            </a:r>
            <a:endParaRPr lang="en-US" sz="4000" b="1" dirty="0">
              <a:solidFill>
                <a:srgbClr val="FF0000"/>
              </a:solidFill>
            </a:endParaRPr>
          </a:p>
        </p:txBody>
      </p:sp>
      <p:sp>
        <p:nvSpPr>
          <p:cNvPr id="72" name="内容占位符 2"/>
          <p:cNvSpPr txBox="1"/>
          <p:nvPr/>
        </p:nvSpPr>
        <p:spPr>
          <a:xfrm>
            <a:off x="7901576" y="413233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0.0017</a:t>
            </a:r>
            <a:endParaRPr lang="en-US" sz="4000" b="1" dirty="0">
              <a:solidFill>
                <a:srgbClr val="FF0000"/>
              </a:solidFill>
            </a:endParaRPr>
          </a:p>
        </p:txBody>
      </p:sp>
      <p:sp>
        <p:nvSpPr>
          <p:cNvPr id="73" name="内容占位符 2"/>
          <p:cNvSpPr txBox="1"/>
          <p:nvPr/>
        </p:nvSpPr>
        <p:spPr>
          <a:xfrm>
            <a:off x="7840218" y="5630455"/>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0.0013</a:t>
            </a:r>
            <a:endParaRPr lang="en-US" sz="4000" b="1" dirty="0">
              <a:solidFill>
                <a:srgbClr val="FF0000"/>
              </a:solidFill>
            </a:endParaRPr>
          </a:p>
        </p:txBody>
      </p:sp>
      <p:sp>
        <p:nvSpPr>
          <p:cNvPr id="53" name="矩形 52"/>
          <p:cNvSpPr/>
          <p:nvPr/>
        </p:nvSpPr>
        <p:spPr>
          <a:xfrm>
            <a:off x="1185673" y="4046767"/>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p:cNvSpPr/>
          <p:nvPr/>
        </p:nvSpPr>
        <p:spPr>
          <a:xfrm>
            <a:off x="2527003" y="4046767"/>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3961223" y="4104943"/>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矩形 57"/>
          <p:cNvSpPr/>
          <p:nvPr/>
        </p:nvSpPr>
        <p:spPr>
          <a:xfrm>
            <a:off x="5229638" y="5756642"/>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6549453" y="5756642"/>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7750445" y="4188637"/>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8" grpId="0" bldLvl="0" animBg="1"/>
      <p:bldP spid="59" grpId="0" bldLvl="0" animBg="1"/>
      <p:bldP spid="6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0830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pic>
        <p:nvPicPr>
          <p:cNvPr id="4"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28917" y="1580652"/>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862206" y="1593257"/>
            <a:ext cx="991019" cy="1038007"/>
          </a:xfrm>
          <a:prstGeom prst="rect">
            <a:avLst/>
          </a:prstGeom>
        </p:spPr>
      </p:pic>
      <p:pic>
        <p:nvPicPr>
          <p:cNvPr id="6"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505" y="1555355"/>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4966488" y="1605864"/>
            <a:ext cx="991019" cy="1038007"/>
          </a:xfrm>
          <a:prstGeom prst="rect">
            <a:avLst/>
          </a:prstGeom>
        </p:spPr>
      </p:pic>
      <p:pic>
        <p:nvPicPr>
          <p:cNvPr id="8" name="图片 7"/>
          <p:cNvPicPr>
            <a:picLocks noChangeAspect="1"/>
          </p:cNvPicPr>
          <p:nvPr/>
        </p:nvPicPr>
        <p:blipFill>
          <a:blip r:embed="rId3"/>
          <a:stretch>
            <a:fillRect/>
          </a:stretch>
        </p:blipFill>
        <p:spPr>
          <a:xfrm>
            <a:off x="6070770" y="1605863"/>
            <a:ext cx="991019" cy="1038007"/>
          </a:xfrm>
          <a:prstGeom prst="rect">
            <a:avLst/>
          </a:prstGeom>
        </p:spPr>
      </p:pic>
      <p:pic>
        <p:nvPicPr>
          <p:cNvPr id="9" name="Picture 2" descr="https://timgsa.baidu.com/timg?image&amp;quality=80&amp;size=b9999_10000&amp;sec=1571287770588&amp;di=20b13f549ec2abd1cb74f3d5715499d8&amp;imgtype=0&amp;src=http%3A%2F%2Fimg.adoutu.com%2Farticle%2F1551018499299.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97835" y="1555354"/>
            <a:ext cx="1063218" cy="1063219"/>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7840218" y="3265819"/>
            <a:ext cx="934893" cy="934904"/>
          </a:xfrm>
          <a:prstGeom prst="rect">
            <a:avLst/>
          </a:prstGeom>
        </p:spPr>
      </p:pic>
      <p:pic>
        <p:nvPicPr>
          <p:cNvPr id="17"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1275528" y="3290659"/>
            <a:ext cx="934893" cy="934904"/>
          </a:xfrm>
          <a:prstGeom prst="rect">
            <a:avLst/>
          </a:prstGeom>
        </p:spPr>
      </p:pic>
      <p:pic>
        <p:nvPicPr>
          <p:cNvPr id="18"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2653666" y="3236365"/>
            <a:ext cx="934893" cy="934904"/>
          </a:xfrm>
          <a:prstGeom prst="rect">
            <a:avLst/>
          </a:prstGeom>
        </p:spPr>
      </p:pic>
      <p:pic>
        <p:nvPicPr>
          <p:cNvPr id="19" name="内容占位符 3"/>
          <p:cNvPicPr>
            <a:picLocks noChangeAspect="1"/>
          </p:cNvPicPr>
          <p:nvPr/>
        </p:nvPicPr>
        <p:blipFill rotWithShape="1">
          <a:blip r:embed="rId4" cstate="print">
            <a:extLst>
              <a:ext uri="{28A0092B-C50C-407E-A947-70E740481C1C}">
                <a14:useLocalDpi xmlns:a14="http://schemas.microsoft.com/office/drawing/2010/main" val="0"/>
              </a:ext>
            </a:extLst>
          </a:blip>
          <a:srcRect l="4269" t="8829" r="6713" b="2152"/>
          <a:stretch>
            <a:fillRect/>
          </a:stretch>
        </p:blipFill>
        <p:spPr>
          <a:xfrm>
            <a:off x="4031804" y="3245028"/>
            <a:ext cx="934893" cy="934904"/>
          </a:xfrm>
          <a:prstGeom prst="rect">
            <a:avLst/>
          </a:prstGeom>
        </p:spPr>
      </p:pic>
      <p:pic>
        <p:nvPicPr>
          <p:cNvPr id="30" name="图片 29"/>
          <p:cNvPicPr>
            <a:picLocks noChangeAspect="1"/>
          </p:cNvPicPr>
          <p:nvPr/>
        </p:nvPicPr>
        <p:blipFill>
          <a:blip r:embed="rId5"/>
          <a:stretch>
            <a:fillRect/>
          </a:stretch>
        </p:blipFill>
        <p:spPr>
          <a:xfrm>
            <a:off x="5172770" y="3224377"/>
            <a:ext cx="1025757" cy="961411"/>
          </a:xfrm>
          <a:prstGeom prst="rect">
            <a:avLst/>
          </a:prstGeom>
        </p:spPr>
      </p:pic>
      <p:pic>
        <p:nvPicPr>
          <p:cNvPr id="32" name="图片 31"/>
          <p:cNvPicPr>
            <a:picLocks noChangeAspect="1"/>
          </p:cNvPicPr>
          <p:nvPr/>
        </p:nvPicPr>
        <p:blipFill>
          <a:blip r:embed="rId5"/>
          <a:stretch>
            <a:fillRect/>
          </a:stretch>
        </p:blipFill>
        <p:spPr>
          <a:xfrm>
            <a:off x="6459528" y="3210796"/>
            <a:ext cx="1025757" cy="961411"/>
          </a:xfrm>
          <a:prstGeom prst="rect">
            <a:avLst/>
          </a:prstGeom>
        </p:spPr>
      </p:pic>
      <p:sp>
        <p:nvSpPr>
          <p:cNvPr id="45" name="内容占位符 2"/>
          <p:cNvSpPr txBox="1"/>
          <p:nvPr/>
        </p:nvSpPr>
        <p:spPr>
          <a:xfrm>
            <a:off x="1327231" y="399790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0.533</a:t>
            </a:r>
            <a:endParaRPr lang="en-US" sz="4000" b="1" dirty="0">
              <a:solidFill>
                <a:srgbClr val="FF0000"/>
              </a:solidFill>
            </a:endParaRPr>
          </a:p>
        </p:txBody>
      </p:sp>
      <p:sp>
        <p:nvSpPr>
          <p:cNvPr id="62" name="内容占位符 2"/>
          <p:cNvSpPr txBox="1"/>
          <p:nvPr/>
        </p:nvSpPr>
        <p:spPr>
          <a:xfrm>
            <a:off x="2770980" y="400633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0.341</a:t>
            </a:r>
            <a:endParaRPr lang="en-US" sz="4000" b="1" dirty="0">
              <a:solidFill>
                <a:srgbClr val="FF0000"/>
              </a:solidFill>
            </a:endParaRPr>
          </a:p>
        </p:txBody>
      </p:sp>
      <p:sp>
        <p:nvSpPr>
          <p:cNvPr id="66" name="内容占位符 2"/>
          <p:cNvSpPr txBox="1"/>
          <p:nvPr/>
        </p:nvSpPr>
        <p:spPr>
          <a:xfrm>
            <a:off x="4124861" y="4094394"/>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0.0546</a:t>
            </a:r>
            <a:endParaRPr lang="en-US" sz="4000" b="1" dirty="0">
              <a:solidFill>
                <a:srgbClr val="FF0000"/>
              </a:solidFill>
            </a:endParaRPr>
          </a:p>
        </p:txBody>
      </p:sp>
      <p:sp>
        <p:nvSpPr>
          <p:cNvPr id="69" name="内容占位符 2"/>
          <p:cNvSpPr txBox="1"/>
          <p:nvPr/>
        </p:nvSpPr>
        <p:spPr>
          <a:xfrm>
            <a:off x="5362320" y="4024077"/>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0.0147</a:t>
            </a:r>
            <a:endParaRPr lang="en-US" sz="4000" b="1" dirty="0">
              <a:solidFill>
                <a:srgbClr val="FF0000"/>
              </a:solidFill>
            </a:endParaRPr>
          </a:p>
        </p:txBody>
      </p:sp>
      <p:sp>
        <p:nvSpPr>
          <p:cNvPr id="71" name="内容占位符 2"/>
          <p:cNvSpPr txBox="1"/>
          <p:nvPr/>
        </p:nvSpPr>
        <p:spPr>
          <a:xfrm>
            <a:off x="6623956" y="4059702"/>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0.0053</a:t>
            </a:r>
            <a:endParaRPr lang="en-US" sz="4000" b="1" dirty="0">
              <a:solidFill>
                <a:srgbClr val="FF0000"/>
              </a:solidFill>
            </a:endParaRPr>
          </a:p>
        </p:txBody>
      </p:sp>
      <p:sp>
        <p:nvSpPr>
          <p:cNvPr id="72" name="内容占位符 2"/>
          <p:cNvSpPr txBox="1"/>
          <p:nvPr/>
        </p:nvSpPr>
        <p:spPr>
          <a:xfrm>
            <a:off x="7901576" y="4096710"/>
            <a:ext cx="966708" cy="47028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	</a:t>
            </a:r>
            <a:r>
              <a:rPr lang="en-US" sz="4000" b="1" dirty="0" smtClean="0">
                <a:solidFill>
                  <a:srgbClr val="FF0000"/>
                </a:solidFill>
              </a:rPr>
              <a:t>0.0017</a:t>
            </a:r>
            <a:endParaRPr lang="en-US" sz="4000" b="1" dirty="0">
              <a:solidFill>
                <a:srgbClr val="FF0000"/>
              </a:solidFill>
            </a:endParaRPr>
          </a:p>
        </p:txBody>
      </p:sp>
      <p:sp>
        <p:nvSpPr>
          <p:cNvPr id="53" name="矩形 52"/>
          <p:cNvSpPr/>
          <p:nvPr/>
        </p:nvSpPr>
        <p:spPr>
          <a:xfrm>
            <a:off x="1185673" y="4046767"/>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p:cNvSpPr/>
          <p:nvPr/>
        </p:nvSpPr>
        <p:spPr>
          <a:xfrm>
            <a:off x="2527003" y="4046767"/>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3961223" y="4104943"/>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矩形 57"/>
          <p:cNvSpPr/>
          <p:nvPr/>
        </p:nvSpPr>
        <p:spPr>
          <a:xfrm>
            <a:off x="5198763" y="4104943"/>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6471078" y="4104942"/>
            <a:ext cx="1146253" cy="443163"/>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7750445" y="4153012"/>
            <a:ext cx="1146253" cy="389418"/>
          </a:xfrm>
          <a:prstGeom prst="rect">
            <a:avLst/>
          </a:prstGeom>
          <a:noFill/>
          <a:ln w="38100">
            <a:solidFill>
              <a:srgbClr val="2261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3878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871855" y="1838325"/>
            <a:ext cx="10850880" cy="1334135"/>
          </a:xfrm>
        </p:spPr>
        <p:txBody>
          <a:bodyPr/>
          <a:lstStyle/>
          <a:p>
            <a:pPr>
              <a:lnSpc>
                <a:spcPct val="150000"/>
              </a:lnSpc>
            </a:pPr>
            <a:r>
              <a:rPr lang="en-US" altLang="en-US" sz="2000" dirty="0" err="1" smtClean="0">
                <a:latin typeface="微软雅黑" panose="020B0503020204020204" pitchFamily="34" charset="-122"/>
                <a:ea typeface="微软雅黑" panose="020B0503020204020204" pitchFamily="34" charset="-122"/>
              </a:rPr>
              <a:t>假设</a:t>
            </a:r>
            <a:r>
              <a:rPr lang="en-US" altLang="en-US" sz="2000" b="1" dirty="0" err="1">
                <a:solidFill>
                  <a:srgbClr val="2261A6"/>
                </a:solidFill>
                <a:latin typeface="微软雅黑" panose="020B0503020204020204" pitchFamily="34" charset="-122"/>
                <a:ea typeface="微软雅黑" panose="020B0503020204020204" pitchFamily="34" charset="-122"/>
              </a:rPr>
              <a:t>Q是所有可能的</a:t>
            </a:r>
            <a:r>
              <a:rPr lang="en-US" altLang="en-US" sz="2000" b="1" dirty="0" err="1">
                <a:solidFill>
                  <a:srgbClr val="FF0000"/>
                </a:solidFill>
                <a:latin typeface="微软雅黑" panose="020B0503020204020204" pitchFamily="34" charset="-122"/>
                <a:ea typeface="微软雅黑" panose="020B0503020204020204" pitchFamily="34" charset="-122"/>
              </a:rPr>
              <a:t>隐藏状态</a:t>
            </a:r>
            <a:r>
              <a:rPr lang="en-US" altLang="en-US" sz="2000" b="1" dirty="0" err="1">
                <a:solidFill>
                  <a:srgbClr val="2261A6"/>
                </a:solidFill>
                <a:latin typeface="微软雅黑" panose="020B0503020204020204" pitchFamily="34" charset="-122"/>
                <a:ea typeface="微软雅黑" panose="020B0503020204020204" pitchFamily="34" charset="-122"/>
              </a:rPr>
              <a:t>的集合</a:t>
            </a:r>
            <a:r>
              <a:rPr lang="en-US" altLang="en-US" sz="2000" dirty="0" err="1">
                <a:latin typeface="微软雅黑" panose="020B0503020204020204" pitchFamily="34" charset="-122"/>
                <a:ea typeface="微软雅黑" panose="020B0503020204020204" pitchFamily="34" charset="-122"/>
              </a:rPr>
              <a:t>，</a:t>
            </a:r>
            <a:r>
              <a:rPr lang="en-US" altLang="en-US" sz="2000" b="1" dirty="0" err="1">
                <a:solidFill>
                  <a:srgbClr val="2261A6"/>
                </a:solidFill>
                <a:latin typeface="微软雅黑" panose="020B0503020204020204" pitchFamily="34" charset="-122"/>
                <a:ea typeface="微软雅黑" panose="020B0503020204020204" pitchFamily="34" charset="-122"/>
              </a:rPr>
              <a:t>V是所有可能的</a:t>
            </a:r>
            <a:r>
              <a:rPr lang="en-US" altLang="en-US" sz="2000" b="1" dirty="0" err="1">
                <a:solidFill>
                  <a:srgbClr val="FF0000"/>
                </a:solidFill>
                <a:latin typeface="微软雅黑" panose="020B0503020204020204" pitchFamily="34" charset="-122"/>
                <a:ea typeface="微软雅黑" panose="020B0503020204020204" pitchFamily="34" charset="-122"/>
              </a:rPr>
              <a:t>观察状态</a:t>
            </a:r>
            <a:r>
              <a:rPr lang="en-US" altLang="en-US" sz="2000" b="1" dirty="0" err="1">
                <a:solidFill>
                  <a:srgbClr val="2261A6"/>
                </a:solidFill>
                <a:latin typeface="微软雅黑" panose="020B0503020204020204" pitchFamily="34" charset="-122"/>
                <a:ea typeface="微软雅黑" panose="020B0503020204020204" pitchFamily="34" charset="-122"/>
              </a:rPr>
              <a:t>的集合</a:t>
            </a:r>
            <a:r>
              <a:rPr lang="en-US" altLang="en-US" sz="2000" dirty="0" err="1">
                <a:latin typeface="微软雅黑" panose="020B0503020204020204" pitchFamily="34" charset="-122"/>
                <a:ea typeface="微软雅黑" panose="020B0503020204020204" pitchFamily="34" charset="-122"/>
              </a:rPr>
              <a:t>，即</a:t>
            </a:r>
            <a:r>
              <a:rPr lang="en-US" altLang="en-US" sz="2000" dirty="0" smtClean="0">
                <a:latin typeface="微软雅黑" panose="020B0503020204020204" pitchFamily="34" charset="-122"/>
                <a:ea typeface="微软雅黑" panose="020B0503020204020204" pitchFamily="34" charset="-122"/>
              </a:rPr>
              <a:t>：</a:t>
            </a:r>
          </a:p>
          <a:p>
            <a:pPr>
              <a:lnSpc>
                <a:spcPct val="150000"/>
              </a:lnSpc>
            </a:pPr>
            <a:r>
              <a:rPr lang="en-US" altLang="en-US" sz="2000" i="1" dirty="0">
                <a:latin typeface="Cambria Math" panose="02040503050406030204" charset="0"/>
                <a:ea typeface="Cambria Math" panose="02040503050406030204" charset="0"/>
              </a:rPr>
              <a:t>Q</a:t>
            </a:r>
            <a:r>
              <a:rPr lang="en-US" altLang="en-US" sz="2000" i="1" dirty="0" smtClean="0">
                <a:latin typeface="Cambria Math" panose="02040503050406030204" charset="0"/>
                <a:ea typeface="Cambria Math" panose="02040503050406030204" charset="0"/>
              </a:rPr>
              <a:t>={q</a:t>
            </a:r>
            <a:r>
              <a:rPr lang="en-US" altLang="en-US" sz="2000" i="1" baseline="-25000" dirty="0" smtClean="0">
                <a:latin typeface="Cambria Math" panose="02040503050406030204" charset="0"/>
                <a:ea typeface="Cambria Math" panose="02040503050406030204" charset="0"/>
              </a:rPr>
              <a:t>1</a:t>
            </a:r>
            <a:r>
              <a:rPr lang="en-US" altLang="en-US" sz="2000" i="1" dirty="0" smtClean="0">
                <a:latin typeface="Cambria Math" panose="02040503050406030204" charset="0"/>
                <a:ea typeface="Cambria Math" panose="02040503050406030204" charset="0"/>
              </a:rPr>
              <a:t>, q</a:t>
            </a:r>
            <a:r>
              <a:rPr lang="en-US" altLang="en-US" sz="2000" i="1" baseline="-25000" dirty="0">
                <a:latin typeface="Cambria Math" panose="02040503050406030204" charset="0"/>
                <a:ea typeface="Cambria Math" panose="02040503050406030204" charset="0"/>
              </a:rPr>
              <a:t>2</a:t>
            </a:r>
            <a:r>
              <a:rPr lang="en-US" altLang="en-US" sz="2000" i="1" dirty="0" smtClean="0">
                <a:latin typeface="Cambria Math" panose="02040503050406030204" charset="0"/>
                <a:ea typeface="Cambria Math" panose="02040503050406030204" charset="0"/>
              </a:rPr>
              <a:t>, …, </a:t>
            </a:r>
            <a:r>
              <a:rPr lang="en-US" altLang="en-US" sz="2000" i="1" dirty="0" err="1" smtClean="0">
                <a:latin typeface="Cambria Math" panose="02040503050406030204" charset="0"/>
                <a:ea typeface="Cambria Math" panose="02040503050406030204" charset="0"/>
              </a:rPr>
              <a:t>q</a:t>
            </a:r>
            <a:r>
              <a:rPr lang="en-US" altLang="en-US" sz="2000" i="1" baseline="-25000" dirty="0" err="1">
                <a:latin typeface="Cambria Math" panose="02040503050406030204" charset="0"/>
                <a:ea typeface="Cambria Math" panose="02040503050406030204" charset="0"/>
              </a:rPr>
              <a:t>N</a:t>
            </a:r>
            <a:r>
              <a:rPr lang="en-US" altLang="en-US" sz="2000" i="1" dirty="0" smtClean="0">
                <a:latin typeface="Cambria Math" panose="02040503050406030204" charset="0"/>
                <a:ea typeface="Cambria Math" panose="02040503050406030204" charset="0"/>
              </a:rPr>
              <a:t>}, V={v</a:t>
            </a:r>
            <a:r>
              <a:rPr lang="en-US" altLang="en-US" sz="2000" i="1" baseline="-25000" dirty="0">
                <a:latin typeface="Cambria Math" panose="02040503050406030204" charset="0"/>
                <a:ea typeface="Cambria Math" panose="02040503050406030204" charset="0"/>
              </a:rPr>
              <a:t>1</a:t>
            </a:r>
            <a:r>
              <a:rPr lang="en-US" altLang="en-US" sz="2000" i="1" dirty="0" smtClean="0">
                <a:latin typeface="Cambria Math" panose="02040503050406030204" charset="0"/>
                <a:ea typeface="Cambria Math" panose="02040503050406030204" charset="0"/>
              </a:rPr>
              <a:t>, v</a:t>
            </a:r>
            <a:r>
              <a:rPr lang="en-US" altLang="en-US" sz="2000" i="1" baseline="-25000" dirty="0">
                <a:latin typeface="Cambria Math" panose="02040503050406030204" charset="0"/>
                <a:ea typeface="Cambria Math" panose="02040503050406030204" charset="0"/>
              </a:rPr>
              <a:t>2</a:t>
            </a:r>
            <a:r>
              <a:rPr lang="en-US" altLang="en-US" sz="2000" i="1" dirty="0" smtClean="0">
                <a:latin typeface="Cambria Math" panose="02040503050406030204" charset="0"/>
                <a:ea typeface="Cambria Math" panose="02040503050406030204" charset="0"/>
              </a:rPr>
              <a:t>, …, </a:t>
            </a:r>
            <a:r>
              <a:rPr lang="en-US" altLang="en-US" sz="2000" i="1" dirty="0" err="1" smtClean="0">
                <a:latin typeface="Cambria Math" panose="02040503050406030204" charset="0"/>
                <a:ea typeface="Cambria Math" panose="02040503050406030204" charset="0"/>
              </a:rPr>
              <a:t>v</a:t>
            </a:r>
            <a:r>
              <a:rPr lang="en-US" altLang="en-US" sz="2000" i="1" baseline="-25000" dirty="0" err="1">
                <a:latin typeface="Cambria Math" panose="02040503050406030204" charset="0"/>
                <a:ea typeface="Cambria Math" panose="02040503050406030204" charset="0"/>
              </a:rPr>
              <a:t>M</a:t>
            </a:r>
            <a:r>
              <a:rPr lang="en-US" altLang="en-US" sz="2000" i="1" dirty="0" smtClean="0">
                <a:latin typeface="Cambria Math" panose="02040503050406030204" charset="0"/>
                <a:ea typeface="Cambria Math" panose="02040503050406030204" charset="0"/>
              </a:rPr>
              <a:t>}</a:t>
            </a:r>
            <a:endParaRPr lang="en-US" sz="2000" dirty="0"/>
          </a:p>
        </p:txBody>
      </p:sp>
      <p:sp>
        <p:nvSpPr>
          <p:cNvPr id="4" name="Rectangle 1"/>
          <p:cNvSpPr>
            <a:spLocks noChangeArrowheads="1"/>
          </p:cNvSpPr>
          <p:nvPr/>
        </p:nvSpPr>
        <p:spPr bwMode="auto">
          <a:xfrm>
            <a:off x="872020" y="3081337"/>
            <a:ext cx="9119804" cy="263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4D4D4D"/>
                </a:solidFill>
                <a:effectLst/>
                <a:latin typeface="微软雅黑" panose="020B0503020204020204" pitchFamily="34" charset="-122"/>
                <a:ea typeface="微软雅黑" panose="020B0503020204020204" pitchFamily="34" charset="-122"/>
              </a:rPr>
              <a:t>  </a:t>
            </a:r>
            <a:endParaRPr kumimoji="0" lang="en-US" altLang="en-US" sz="600" b="0" i="0" u="none" strike="noStrike" cap="none" normalizeH="0" baseline="0" dirty="0" smtClean="0">
              <a:ln>
                <a:noFill/>
              </a:ln>
              <a:solidFill>
                <a:schemeClr val="tx1"/>
              </a:solidFill>
              <a:effectLst/>
            </a:endParaRPr>
          </a:p>
          <a:p>
            <a:pPr marL="228600" marR="0" lvl="0" indent="-228600" defTabSz="914400" eaLnBrk="1" fontAlgn="base" hangingPunct="1">
              <a:lnSpc>
                <a:spcPct val="150000"/>
              </a:lnSpc>
              <a:spcBef>
                <a:spcPts val="1000"/>
              </a:spcBef>
              <a:spcAft>
                <a:spcPct val="0"/>
              </a:spcAft>
              <a:buClrTx/>
              <a:buSzTx/>
              <a:buFont typeface="Arial" panose="020B0604020202020204" pitchFamily="34" charset="0"/>
              <a:buChar char="•"/>
            </a:pPr>
            <a:r>
              <a:rPr lang="en-US" altLang="en-US" sz="2000" dirty="0" err="1">
                <a:latin typeface="微软雅黑" panose="020B0503020204020204" pitchFamily="34" charset="-122"/>
                <a:ea typeface="微软雅黑" panose="020B0503020204020204" pitchFamily="34" charset="-122"/>
              </a:rPr>
              <a:t>其中，</a:t>
            </a:r>
            <a:r>
              <a:rPr lang="en-US" altLang="en-US" sz="2000" b="1" dirty="0" err="1">
                <a:solidFill>
                  <a:srgbClr val="2261A6"/>
                </a:solidFill>
                <a:latin typeface="微软雅黑" panose="020B0503020204020204" pitchFamily="34" charset="-122"/>
                <a:ea typeface="微软雅黑" panose="020B0503020204020204" pitchFamily="34" charset="-122"/>
              </a:rPr>
              <a:t>N</a:t>
            </a:r>
            <a:r>
              <a:rPr lang="en-US" altLang="en-US" sz="2000" b="1" dirty="0">
                <a:solidFill>
                  <a:srgbClr val="2261A6"/>
                </a:solidFill>
                <a:latin typeface="微软雅黑" panose="020B0503020204020204" pitchFamily="34" charset="-122"/>
                <a:ea typeface="微软雅黑" panose="020B0503020204020204" pitchFamily="34" charset="-122"/>
              </a:rPr>
              <a:t> </a:t>
            </a:r>
            <a:r>
              <a:rPr lang="en-US" altLang="en-US" sz="2000" b="1" dirty="0" err="1">
                <a:solidFill>
                  <a:srgbClr val="2261A6"/>
                </a:solidFill>
                <a:latin typeface="微软雅黑" panose="020B0503020204020204" pitchFamily="34" charset="-122"/>
                <a:ea typeface="微软雅黑" panose="020B0503020204020204" pitchFamily="34" charset="-122"/>
              </a:rPr>
              <a:t>是可能的隐藏状态数</a:t>
            </a:r>
            <a:r>
              <a:rPr lang="en-US" altLang="en-US" sz="2000" dirty="0" err="1">
                <a:latin typeface="微软雅黑" panose="020B0503020204020204" pitchFamily="34" charset="-122"/>
                <a:ea typeface="微软雅黑" panose="020B0503020204020204" pitchFamily="34" charset="-122"/>
              </a:rPr>
              <a:t>，</a:t>
            </a:r>
            <a:r>
              <a:rPr lang="en-US" altLang="en-US" sz="2000" b="1" dirty="0" err="1">
                <a:solidFill>
                  <a:srgbClr val="2261A6"/>
                </a:solidFill>
                <a:latin typeface="微软雅黑" panose="020B0503020204020204" pitchFamily="34" charset="-122"/>
                <a:ea typeface="微软雅黑" panose="020B0503020204020204" pitchFamily="34" charset="-122"/>
              </a:rPr>
              <a:t>M</a:t>
            </a:r>
            <a:r>
              <a:rPr lang="en-US" altLang="en-US" sz="2000" b="1" dirty="0">
                <a:solidFill>
                  <a:srgbClr val="2261A6"/>
                </a:solidFill>
                <a:latin typeface="微软雅黑" panose="020B0503020204020204" pitchFamily="34" charset="-122"/>
                <a:ea typeface="微软雅黑" panose="020B0503020204020204" pitchFamily="34" charset="-122"/>
              </a:rPr>
              <a:t> </a:t>
            </a:r>
            <a:r>
              <a:rPr lang="en-US" altLang="en-US" sz="2000" b="1" dirty="0" err="1">
                <a:solidFill>
                  <a:srgbClr val="2261A6"/>
                </a:solidFill>
                <a:latin typeface="微软雅黑" panose="020B0503020204020204" pitchFamily="34" charset="-122"/>
                <a:ea typeface="微软雅黑" panose="020B0503020204020204" pitchFamily="34" charset="-122"/>
              </a:rPr>
              <a:t>是所有的可能的观察状态数</a:t>
            </a:r>
            <a:r>
              <a:rPr lang="en-US" altLang="en-US" sz="2000" dirty="0">
                <a:latin typeface="微软雅黑" panose="020B0503020204020204" pitchFamily="34" charset="-122"/>
                <a:ea typeface="微软雅黑" panose="020B0503020204020204" pitchFamily="34" charset="-122"/>
              </a:rPr>
              <a:t>。</a:t>
            </a:r>
          </a:p>
          <a:p>
            <a:pPr marL="228600" marR="0" lvl="0" indent="-228600" defTabSz="914400" eaLnBrk="1" fontAlgn="base" hangingPunct="1">
              <a:lnSpc>
                <a:spcPct val="150000"/>
              </a:lnSpc>
              <a:spcBef>
                <a:spcPts val="1000"/>
              </a:spcBef>
              <a:spcAft>
                <a:spcPct val="0"/>
              </a:spcAft>
              <a:buClrTx/>
              <a:buSzTx/>
              <a:buFont typeface="Arial" panose="020B0604020202020204" pitchFamily="34" charset="0"/>
              <a:buChar char="•"/>
            </a:pPr>
            <a:r>
              <a:rPr lang="en-US" altLang="en-US" sz="2000" dirty="0" err="1">
                <a:latin typeface="微软雅黑" panose="020B0503020204020204" pitchFamily="34" charset="-122"/>
                <a:ea typeface="微软雅黑" panose="020B0503020204020204" pitchFamily="34" charset="-122"/>
              </a:rPr>
              <a:t>对于一个长度为</a:t>
            </a:r>
            <a:r>
              <a:rPr lang="en-US" altLang="en-US" sz="2000" i="1" dirty="0">
                <a:latin typeface="微软雅黑" panose="020B0503020204020204" pitchFamily="34" charset="-122"/>
                <a:ea typeface="微软雅黑" panose="020B0503020204020204" pitchFamily="34" charset="-122"/>
              </a:rPr>
              <a:t> T</a:t>
            </a:r>
            <a:r>
              <a:rPr lang="en-US" altLang="en-US" sz="2000" dirty="0">
                <a:latin typeface="微软雅黑" panose="020B0503020204020204" pitchFamily="34" charset="-122"/>
                <a:ea typeface="微软雅黑" panose="020B0503020204020204" pitchFamily="34" charset="-122"/>
              </a:rPr>
              <a:t> </a:t>
            </a:r>
            <a:r>
              <a:rPr lang="en-US" altLang="en-US" sz="2000" dirty="0" err="1">
                <a:latin typeface="微软雅黑" panose="020B0503020204020204" pitchFamily="34" charset="-122"/>
                <a:ea typeface="微软雅黑" panose="020B0503020204020204" pitchFamily="34" charset="-122"/>
              </a:rPr>
              <a:t>的序列</a:t>
            </a:r>
            <a:r>
              <a:rPr lang="en-US" altLang="en-US" sz="2000" dirty="0">
                <a:latin typeface="微软雅黑" panose="020B0503020204020204" pitchFamily="34" charset="-122"/>
                <a:ea typeface="微软雅黑" panose="020B0503020204020204" pitchFamily="34" charset="-122"/>
              </a:rPr>
              <a:t>，</a:t>
            </a:r>
            <a:r>
              <a:rPr lang="en-US" altLang="en-US" sz="2000" i="1" dirty="0">
                <a:latin typeface="微软雅黑" panose="020B0503020204020204" pitchFamily="34" charset="-122"/>
                <a:ea typeface="微软雅黑" panose="020B0503020204020204" pitchFamily="34" charset="-122"/>
              </a:rPr>
              <a:t>  </a:t>
            </a:r>
            <a:r>
              <a:rPr lang="en-US" altLang="en-US" sz="2000" b="1" i="1" dirty="0">
                <a:solidFill>
                  <a:srgbClr val="2261A6"/>
                </a:solidFill>
                <a:latin typeface="微软雅黑" panose="020B0503020204020204" pitchFamily="34" charset="-122"/>
                <a:ea typeface="微软雅黑" panose="020B0503020204020204" pitchFamily="34" charset="-122"/>
              </a:rPr>
              <a:t>I </a:t>
            </a:r>
            <a:r>
              <a:rPr lang="en-US" altLang="en-US" sz="2000" b="1" dirty="0">
                <a:solidFill>
                  <a:srgbClr val="2261A6"/>
                </a:solidFill>
                <a:latin typeface="微软雅黑" panose="020B0503020204020204" pitchFamily="34" charset="-122"/>
                <a:ea typeface="微软雅黑" panose="020B0503020204020204" pitchFamily="34" charset="-122"/>
              </a:rPr>
              <a:t> </a:t>
            </a:r>
            <a:r>
              <a:rPr lang="en-US" altLang="en-US" sz="2000" b="1" dirty="0" err="1">
                <a:solidFill>
                  <a:srgbClr val="2261A6"/>
                </a:solidFill>
                <a:latin typeface="微软雅黑" panose="020B0503020204020204" pitchFamily="34" charset="-122"/>
                <a:ea typeface="微软雅黑" panose="020B0503020204020204" pitchFamily="34" charset="-122"/>
              </a:rPr>
              <a:t>对应的状态序列</a:t>
            </a:r>
            <a:r>
              <a:rPr lang="en-US" altLang="en-US" sz="2000" dirty="0">
                <a:latin typeface="微软雅黑" panose="020B0503020204020204" pitchFamily="34" charset="-122"/>
                <a:ea typeface="微软雅黑" panose="020B0503020204020204" pitchFamily="34" charset="-122"/>
              </a:rPr>
              <a:t>, </a:t>
            </a:r>
            <a:r>
              <a:rPr lang="en-US" altLang="en-US" sz="2000" i="1" dirty="0">
                <a:latin typeface="微软雅黑" panose="020B0503020204020204" pitchFamily="34" charset="-122"/>
                <a:ea typeface="微软雅黑" panose="020B0503020204020204" pitchFamily="34" charset="-122"/>
              </a:rPr>
              <a:t> </a:t>
            </a:r>
            <a:r>
              <a:rPr lang="en-US" altLang="en-US" sz="2000" b="1" i="1" dirty="0">
                <a:solidFill>
                  <a:srgbClr val="2261A6"/>
                </a:solidFill>
                <a:latin typeface="微软雅黑" panose="020B0503020204020204" pitchFamily="34" charset="-122"/>
                <a:ea typeface="微软雅黑" panose="020B0503020204020204" pitchFamily="34" charset="-122"/>
              </a:rPr>
              <a:t>O</a:t>
            </a:r>
            <a:r>
              <a:rPr lang="en-US" altLang="en-US" sz="2000" b="1" dirty="0">
                <a:solidFill>
                  <a:srgbClr val="2261A6"/>
                </a:solidFill>
                <a:latin typeface="微软雅黑" panose="020B0503020204020204" pitchFamily="34" charset="-122"/>
                <a:ea typeface="微软雅黑" panose="020B0503020204020204" pitchFamily="34" charset="-122"/>
              </a:rPr>
              <a:t>  </a:t>
            </a:r>
            <a:r>
              <a:rPr lang="en-US" altLang="en-US" sz="2000" b="1" dirty="0" err="1">
                <a:solidFill>
                  <a:srgbClr val="2261A6"/>
                </a:solidFill>
                <a:latin typeface="微软雅黑" panose="020B0503020204020204" pitchFamily="34" charset="-122"/>
                <a:ea typeface="微软雅黑" panose="020B0503020204020204" pitchFamily="34" charset="-122"/>
              </a:rPr>
              <a:t>是对应的观察序列</a:t>
            </a:r>
            <a:r>
              <a:rPr lang="en-US" altLang="en-US" sz="2000" dirty="0" err="1">
                <a:latin typeface="微软雅黑" panose="020B0503020204020204" pitchFamily="34" charset="-122"/>
                <a:ea typeface="微软雅黑" panose="020B0503020204020204" pitchFamily="34" charset="-122"/>
              </a:rPr>
              <a:t>，即</a:t>
            </a:r>
            <a:r>
              <a:rPr lang="en-US" altLang="en-US" sz="2000" dirty="0" smtClean="0">
                <a:latin typeface="微软雅黑" panose="020B0503020204020204" pitchFamily="34" charset="-122"/>
                <a:ea typeface="微软雅黑" panose="020B0503020204020204" pitchFamily="34" charset="-122"/>
              </a:rPr>
              <a:t>：</a:t>
            </a:r>
          </a:p>
          <a:p>
            <a:pPr marL="228600" marR="0" lvl="0" indent="-228600" defTabSz="914400" eaLnBrk="1" fontAlgn="base" hangingPunct="1">
              <a:lnSpc>
                <a:spcPct val="150000"/>
              </a:lnSpc>
              <a:spcBef>
                <a:spcPts val="1000"/>
              </a:spcBef>
              <a:spcAft>
                <a:spcPct val="0"/>
              </a:spcAft>
              <a:buClrTx/>
              <a:buSzTx/>
              <a:buFont typeface="Arial" panose="020B0604020202020204" pitchFamily="34" charset="0"/>
              <a:buChar char="•"/>
            </a:pPr>
            <a:r>
              <a:rPr lang="en-US" altLang="en-US" sz="2000" i="1" dirty="0">
                <a:latin typeface="Cambria Math" panose="02040503050406030204" charset="0"/>
                <a:ea typeface="Cambria Math" panose="02040503050406030204" charset="0"/>
              </a:rPr>
              <a:t>I={</a:t>
            </a:r>
            <a:r>
              <a:rPr lang="en-US" altLang="zh-CN" sz="2000" i="1" dirty="0">
                <a:latin typeface="Cambria Math" panose="02040503050406030204" charset="0"/>
                <a:ea typeface="Cambria Math" panose="02040503050406030204" charset="0"/>
              </a:rPr>
              <a:t>i</a:t>
            </a:r>
            <a:r>
              <a:rPr lang="en-US" altLang="zh-CN" sz="2000" i="1" baseline="-25000" dirty="0">
                <a:latin typeface="Cambria Math" panose="02040503050406030204" charset="0"/>
                <a:ea typeface="Cambria Math" panose="02040503050406030204" charset="0"/>
              </a:rPr>
              <a:t>1</a:t>
            </a:r>
            <a:r>
              <a:rPr lang="en-US" altLang="zh-CN" sz="2000" i="1" dirty="0">
                <a:latin typeface="Cambria Math" panose="02040503050406030204" charset="0"/>
                <a:ea typeface="Cambria Math" panose="02040503050406030204" charset="0"/>
              </a:rPr>
              <a:t>,i</a:t>
            </a:r>
            <a:r>
              <a:rPr lang="en-US" altLang="zh-CN" sz="2000" i="1" baseline="-25000" dirty="0">
                <a:latin typeface="Cambria Math" panose="02040503050406030204" charset="0"/>
                <a:ea typeface="Cambria Math" panose="02040503050406030204" charset="0"/>
              </a:rPr>
              <a:t>2</a:t>
            </a:r>
            <a:r>
              <a:rPr lang="en-US" altLang="zh-CN" sz="2000" i="1" dirty="0">
                <a:latin typeface="Cambria Math" panose="02040503050406030204" charset="0"/>
                <a:ea typeface="Cambria Math" panose="02040503050406030204" charset="0"/>
              </a:rPr>
              <a:t>,…,</a:t>
            </a:r>
            <a:r>
              <a:rPr lang="en-US" altLang="zh-CN" sz="2000" i="1" dirty="0" err="1">
                <a:latin typeface="Cambria Math" panose="02040503050406030204" charset="0"/>
                <a:ea typeface="Cambria Math" panose="02040503050406030204" charset="0"/>
              </a:rPr>
              <a:t>i</a:t>
            </a:r>
            <a:r>
              <a:rPr lang="en-US" altLang="zh-CN" sz="2000" i="1" baseline="-25000" dirty="0" err="1">
                <a:latin typeface="Cambria Math" panose="02040503050406030204" charset="0"/>
                <a:ea typeface="Cambria Math" panose="02040503050406030204" charset="0"/>
              </a:rPr>
              <a:t>T</a:t>
            </a:r>
            <a:r>
              <a:rPr lang="en-US" altLang="en-US" sz="2000" i="1" dirty="0">
                <a:latin typeface="Cambria Math" panose="02040503050406030204" charset="0"/>
                <a:ea typeface="Cambria Math" panose="02040503050406030204" charset="0"/>
              </a:rPr>
              <a:t>}, O={o</a:t>
            </a:r>
            <a:r>
              <a:rPr lang="en-US" altLang="en-US" sz="2000" i="1" baseline="-25000" dirty="0">
                <a:latin typeface="Cambria Math" panose="02040503050406030204" charset="0"/>
                <a:ea typeface="Cambria Math" panose="02040503050406030204" charset="0"/>
              </a:rPr>
              <a:t>1</a:t>
            </a:r>
            <a:r>
              <a:rPr lang="en-US" altLang="en-US" sz="2000" i="1" dirty="0">
                <a:latin typeface="Cambria Math" panose="02040503050406030204" charset="0"/>
                <a:ea typeface="Cambria Math" panose="02040503050406030204" charset="0"/>
              </a:rPr>
              <a:t>,o</a:t>
            </a:r>
            <a:r>
              <a:rPr lang="en-US" altLang="en-US" sz="2000" i="1" baseline="-25000" dirty="0">
                <a:latin typeface="Cambria Math" panose="02040503050406030204" charset="0"/>
                <a:ea typeface="Cambria Math" panose="02040503050406030204" charset="0"/>
              </a:rPr>
              <a:t>2</a:t>
            </a:r>
            <a:r>
              <a:rPr lang="en-US" altLang="en-US" sz="2000" i="1" dirty="0">
                <a:latin typeface="Cambria Math" panose="02040503050406030204" charset="0"/>
                <a:ea typeface="Cambria Math" panose="02040503050406030204" charset="0"/>
              </a:rPr>
              <a:t>,…,</a:t>
            </a:r>
            <a:r>
              <a:rPr lang="en-US" altLang="en-US" sz="2000" i="1" dirty="0" err="1">
                <a:latin typeface="Cambria Math" panose="02040503050406030204" charset="0"/>
                <a:ea typeface="Cambria Math" panose="02040503050406030204" charset="0"/>
              </a:rPr>
              <a:t>o</a:t>
            </a:r>
            <a:r>
              <a:rPr lang="en-US" altLang="en-US" sz="2000" i="1" baseline="-25000" dirty="0" err="1">
                <a:latin typeface="Cambria Math" panose="02040503050406030204" charset="0"/>
                <a:ea typeface="Cambria Math" panose="02040503050406030204" charset="0"/>
              </a:rPr>
              <a:t>T</a:t>
            </a:r>
            <a:r>
              <a:rPr lang="en-US" altLang="en-US" sz="2000" i="1" dirty="0">
                <a:latin typeface="Cambria Math" panose="02040503050406030204" charset="0"/>
                <a:ea typeface="Cambria Math" panose="02040503050406030204" charset="0"/>
              </a:rPr>
              <a:t>}</a:t>
            </a:r>
          </a:p>
          <a:p>
            <a:pPr marL="228600" lvl="0" indent="-228600" eaLnBrk="1" hangingPunct="1">
              <a:lnSpc>
                <a:spcPct val="150000"/>
              </a:lnSpc>
              <a:spcBef>
                <a:spcPts val="10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其中，任意一个隐藏状态</a:t>
            </a:r>
            <a:r>
              <a:rPr lang="en-US" altLang="zh-CN" sz="2000" i="1" dirty="0" err="1" smtClean="0">
                <a:latin typeface="Cambria Math" panose="02040503050406030204" charset="0"/>
                <a:ea typeface="Cambria Math" panose="02040503050406030204" charset="0"/>
              </a:rPr>
              <a:t>i</a:t>
            </a:r>
            <a:r>
              <a:rPr lang="en-US" altLang="zh-CN" sz="2000" i="1" baseline="-25000" dirty="0" err="1">
                <a:latin typeface="Cambria Math" panose="02040503050406030204" charset="0"/>
                <a:ea typeface="Cambria Math" panose="02040503050406030204" charset="0"/>
              </a:rPr>
              <a:t>t</a:t>
            </a:r>
            <a:r>
              <a:rPr lang="en-US" altLang="zh-CN" sz="2000" i="1" dirty="0" err="1" smtClean="0">
                <a:latin typeface="Cambria Math" panose="02040503050406030204" charset="0"/>
                <a:ea typeface="Cambria Math" panose="02040503050406030204" charset="0"/>
                <a:sym typeface="Symbol" panose="05050102010706020507" pitchFamily="18" charset="2"/>
              </a:rPr>
              <a:t>Q</a:t>
            </a:r>
            <a:r>
              <a:rPr lang="zh-CN" altLang="en-US" sz="2000" dirty="0" smtClean="0">
                <a:latin typeface="微软雅黑" panose="020B0503020204020204" pitchFamily="34" charset="-122"/>
                <a:ea typeface="微软雅黑" panose="020B0503020204020204" pitchFamily="34" charset="-122"/>
                <a:sym typeface="Symbol" panose="05050102010706020507" pitchFamily="18" charset="2"/>
              </a:rPr>
              <a:t>，任意一个观察状态</a:t>
            </a:r>
            <a:r>
              <a:rPr lang="en-US" altLang="zh-CN" sz="2000" i="1" dirty="0" err="1" smtClean="0">
                <a:latin typeface="Cambria Math" panose="02040503050406030204" charset="0"/>
                <a:ea typeface="Cambria Math" panose="02040503050406030204" charset="0"/>
                <a:sym typeface="Symbol" panose="05050102010706020507" pitchFamily="18" charset="2"/>
              </a:rPr>
              <a:t>o</a:t>
            </a:r>
            <a:r>
              <a:rPr lang="en-US" altLang="zh-CN" sz="2000" i="1" baseline="-25000" dirty="0" err="1">
                <a:latin typeface="Cambria Math" panose="02040503050406030204" charset="0"/>
                <a:ea typeface="Cambria Math" panose="02040503050406030204" charset="0"/>
                <a:sym typeface="Symbol" panose="05050102010706020507" pitchFamily="18" charset="2"/>
              </a:rPr>
              <a:t>t</a:t>
            </a:r>
            <a:r>
              <a:rPr lang="en-US" altLang="zh-CN" sz="2000" i="1" dirty="0">
                <a:latin typeface="Cambria Math" panose="02040503050406030204" charset="0"/>
                <a:ea typeface="Cambria Math" panose="02040503050406030204" charset="0"/>
                <a:sym typeface="Symbol" panose="05050102010706020507" pitchFamily="18" charset="2"/>
              </a:rPr>
              <a:t> </a:t>
            </a:r>
            <a:r>
              <a:rPr lang="en-US" altLang="zh-CN" sz="2000" i="1" dirty="0" smtClean="0">
                <a:latin typeface="Cambria Math" panose="02040503050406030204" charset="0"/>
                <a:ea typeface="Cambria Math" panose="02040503050406030204" charset="0"/>
                <a:sym typeface="Symbol" panose="05050102010706020507" pitchFamily="18" charset="2"/>
              </a:rPr>
              <a:t>V</a:t>
            </a:r>
            <a:endParaRPr lang="en-US" altLang="en-US" sz="2000" i="1" dirty="0">
              <a:latin typeface="Cambria Math" panose="02040503050406030204" charset="0"/>
              <a:ea typeface="Cambria Math" panose="02040503050406030204" charset="0"/>
            </a:endParaRPr>
          </a:p>
        </p:txBody>
      </p:sp>
      <p:sp>
        <p:nvSpPr>
          <p:cNvPr id="5" name="AutoShape 3" descr="T"/>
          <p:cNvSpPr>
            <a:spLocks noChangeAspect="1" noChangeArrowheads="1"/>
          </p:cNvSpPr>
          <p:nvPr/>
        </p:nvSpPr>
        <p:spPr bwMode="auto">
          <a:xfrm>
            <a:off x="1155700" y="38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4" descr="I"/>
          <p:cNvSpPr>
            <a:spLocks noChangeAspect="1" noChangeArrowheads="1"/>
          </p:cNvSpPr>
          <p:nvPr/>
        </p:nvSpPr>
        <p:spPr bwMode="auto">
          <a:xfrm>
            <a:off x="1970088" y="38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AutoShape 5" descr="O"/>
          <p:cNvSpPr>
            <a:spLocks noChangeAspect="1" noChangeArrowheads="1"/>
          </p:cNvSpPr>
          <p:nvPr/>
        </p:nvSpPr>
        <p:spPr bwMode="auto">
          <a:xfrm>
            <a:off x="3278188" y="38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3862070" y="190246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x</a:t>
            </a:r>
            <a:r>
              <a:rPr lang="en-US" altLang="zh-CN" sz="1500" baseline="-25000"/>
              <a:t>1</a:t>
            </a:r>
          </a:p>
        </p:txBody>
      </p:sp>
      <p:sp>
        <p:nvSpPr>
          <p:cNvPr id="29" name="椭圆 28"/>
          <p:cNvSpPr/>
          <p:nvPr/>
        </p:nvSpPr>
        <p:spPr>
          <a:xfrm>
            <a:off x="4744720" y="190246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x</a:t>
            </a:r>
            <a:r>
              <a:rPr lang="en-US" altLang="zh-CN" sz="1500" baseline="-25000"/>
              <a:t>2</a:t>
            </a:r>
          </a:p>
        </p:txBody>
      </p:sp>
      <p:sp>
        <p:nvSpPr>
          <p:cNvPr id="30" name="椭圆 29"/>
          <p:cNvSpPr/>
          <p:nvPr/>
        </p:nvSpPr>
        <p:spPr>
          <a:xfrm>
            <a:off x="5627370" y="190246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x</a:t>
            </a:r>
            <a:r>
              <a:rPr lang="en-US" altLang="zh-CN" sz="1500" baseline="-25000"/>
              <a:t>3</a:t>
            </a:r>
          </a:p>
        </p:txBody>
      </p:sp>
      <p:sp>
        <p:nvSpPr>
          <p:cNvPr id="31" name="椭圆 30"/>
          <p:cNvSpPr/>
          <p:nvPr/>
        </p:nvSpPr>
        <p:spPr>
          <a:xfrm>
            <a:off x="6510020" y="190246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a:t>
            </a:r>
            <a:endParaRPr lang="en-US" altLang="zh-CN" sz="1500" baseline="-25000"/>
          </a:p>
        </p:txBody>
      </p:sp>
      <p:sp>
        <p:nvSpPr>
          <p:cNvPr id="32" name="椭圆 31"/>
          <p:cNvSpPr/>
          <p:nvPr/>
        </p:nvSpPr>
        <p:spPr>
          <a:xfrm>
            <a:off x="7461250" y="190246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x</a:t>
            </a:r>
            <a:r>
              <a:rPr lang="en-US" altLang="zh-CN" sz="1600" baseline="-25000"/>
              <a:t>n</a:t>
            </a:r>
          </a:p>
        </p:txBody>
      </p:sp>
      <p:cxnSp>
        <p:nvCxnSpPr>
          <p:cNvPr id="33" name="直接连接符 32"/>
          <p:cNvCxnSpPr>
            <a:stCxn id="42" idx="6"/>
            <a:endCxn id="43" idx="2"/>
          </p:cNvCxnSpPr>
          <p:nvPr/>
        </p:nvCxnSpPr>
        <p:spPr>
          <a:xfrm>
            <a:off x="4413250" y="3529330"/>
            <a:ext cx="331470" cy="0"/>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3" idx="6"/>
            <a:endCxn id="44" idx="2"/>
          </p:cNvCxnSpPr>
          <p:nvPr/>
        </p:nvCxnSpPr>
        <p:spPr>
          <a:xfrm>
            <a:off x="5295900" y="3529330"/>
            <a:ext cx="331470" cy="0"/>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4" idx="6"/>
            <a:endCxn id="45" idx="2"/>
          </p:cNvCxnSpPr>
          <p:nvPr/>
        </p:nvCxnSpPr>
        <p:spPr>
          <a:xfrm>
            <a:off x="6178550" y="3529330"/>
            <a:ext cx="331470" cy="0"/>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5" idx="6"/>
            <a:endCxn id="46" idx="2"/>
          </p:cNvCxnSpPr>
          <p:nvPr/>
        </p:nvCxnSpPr>
        <p:spPr>
          <a:xfrm>
            <a:off x="7061200" y="3529330"/>
            <a:ext cx="400050" cy="0"/>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4"/>
            <a:endCxn id="42" idx="0"/>
          </p:cNvCxnSpPr>
          <p:nvPr/>
        </p:nvCxnSpPr>
        <p:spPr>
          <a:xfrm>
            <a:off x="4137660" y="2453640"/>
            <a:ext cx="0" cy="800100"/>
          </a:xfrm>
          <a:prstGeom prst="line">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9" idx="4"/>
            <a:endCxn id="43" idx="0"/>
          </p:cNvCxnSpPr>
          <p:nvPr/>
        </p:nvCxnSpPr>
        <p:spPr>
          <a:xfrm>
            <a:off x="5020310" y="2453640"/>
            <a:ext cx="0" cy="800100"/>
          </a:xfrm>
          <a:prstGeom prst="line">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4"/>
            <a:endCxn id="44" idx="0"/>
          </p:cNvCxnSpPr>
          <p:nvPr/>
        </p:nvCxnSpPr>
        <p:spPr>
          <a:xfrm>
            <a:off x="5902960" y="2453640"/>
            <a:ext cx="0" cy="800100"/>
          </a:xfrm>
          <a:prstGeom prst="line">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1" idx="4"/>
            <a:endCxn id="45" idx="0"/>
          </p:cNvCxnSpPr>
          <p:nvPr/>
        </p:nvCxnSpPr>
        <p:spPr>
          <a:xfrm>
            <a:off x="6785610" y="2453640"/>
            <a:ext cx="0" cy="800100"/>
          </a:xfrm>
          <a:prstGeom prst="line">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4"/>
            <a:endCxn id="46" idx="0"/>
          </p:cNvCxnSpPr>
          <p:nvPr/>
        </p:nvCxnSpPr>
        <p:spPr>
          <a:xfrm>
            <a:off x="7736840" y="2453640"/>
            <a:ext cx="0" cy="800100"/>
          </a:xfrm>
          <a:prstGeom prst="line">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862070" y="325374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y</a:t>
            </a:r>
            <a:r>
              <a:rPr lang="en-US" altLang="zh-CN" sz="1500" baseline="-25000"/>
              <a:t>1</a:t>
            </a:r>
          </a:p>
        </p:txBody>
      </p:sp>
      <p:sp>
        <p:nvSpPr>
          <p:cNvPr id="43" name="椭圆 42"/>
          <p:cNvSpPr/>
          <p:nvPr/>
        </p:nvSpPr>
        <p:spPr>
          <a:xfrm>
            <a:off x="4744720" y="325374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y</a:t>
            </a:r>
            <a:r>
              <a:rPr lang="en-US" altLang="zh-CN" sz="1500" baseline="-25000"/>
              <a:t>2</a:t>
            </a:r>
          </a:p>
        </p:txBody>
      </p:sp>
      <p:sp>
        <p:nvSpPr>
          <p:cNvPr id="44" name="椭圆 43"/>
          <p:cNvSpPr/>
          <p:nvPr/>
        </p:nvSpPr>
        <p:spPr>
          <a:xfrm>
            <a:off x="5627370" y="325374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y</a:t>
            </a:r>
            <a:r>
              <a:rPr lang="en-US" altLang="zh-CN" sz="1500" baseline="-25000"/>
              <a:t>3</a:t>
            </a:r>
          </a:p>
        </p:txBody>
      </p:sp>
      <p:sp>
        <p:nvSpPr>
          <p:cNvPr id="45" name="椭圆 44"/>
          <p:cNvSpPr/>
          <p:nvPr/>
        </p:nvSpPr>
        <p:spPr>
          <a:xfrm>
            <a:off x="6510020" y="325374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a:t>
            </a:r>
            <a:endParaRPr lang="en-US" altLang="zh-CN" sz="1500" baseline="-25000"/>
          </a:p>
        </p:txBody>
      </p:sp>
      <p:sp>
        <p:nvSpPr>
          <p:cNvPr id="46" name="椭圆 45"/>
          <p:cNvSpPr/>
          <p:nvPr/>
        </p:nvSpPr>
        <p:spPr>
          <a:xfrm>
            <a:off x="7461250" y="3253740"/>
            <a:ext cx="551180" cy="55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t>y</a:t>
            </a:r>
            <a:r>
              <a:rPr lang="en-US" altLang="zh-CN" sz="1600" baseline="-25000"/>
              <a:t>n</a:t>
            </a:r>
          </a:p>
        </p:txBody>
      </p:sp>
      <p:sp>
        <p:nvSpPr>
          <p:cNvPr id="47" name="矩形 46"/>
          <p:cNvSpPr/>
          <p:nvPr/>
        </p:nvSpPr>
        <p:spPr>
          <a:xfrm>
            <a:off x="3491865" y="1795145"/>
            <a:ext cx="4870450" cy="755015"/>
          </a:xfrm>
          <a:prstGeom prst="rect">
            <a:avLst/>
          </a:prstGeom>
          <a:noFill/>
          <a:ln w="22225">
            <a:solidFill>
              <a:srgbClr val="FF0000"/>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052955" y="1988185"/>
            <a:ext cx="1409065" cy="368300"/>
          </a:xfrm>
          <a:prstGeom prst="rect">
            <a:avLst/>
          </a:prstGeom>
          <a:noFill/>
        </p:spPr>
        <p:txBody>
          <a:bodyPr wrap="square" rtlCol="0">
            <a:spAutoFit/>
          </a:bodyPr>
          <a:lstStyle/>
          <a:p>
            <a:r>
              <a:rPr lang="zh-CN" altLang="en-US" b="1">
                <a:latin typeface="黑体" panose="02010609060101010101" pitchFamily="49" charset="-122"/>
                <a:ea typeface="黑体" panose="02010609060101010101" pitchFamily="49" charset="-122"/>
              </a:rPr>
              <a:t>观察值</a:t>
            </a:r>
          </a:p>
        </p:txBody>
      </p:sp>
      <p:sp>
        <p:nvSpPr>
          <p:cNvPr id="49" name="矩形 48"/>
          <p:cNvSpPr/>
          <p:nvPr/>
        </p:nvSpPr>
        <p:spPr>
          <a:xfrm>
            <a:off x="3533775" y="3121025"/>
            <a:ext cx="4870450" cy="755015"/>
          </a:xfrm>
          <a:prstGeom prst="rect">
            <a:avLst/>
          </a:prstGeom>
          <a:noFill/>
          <a:ln w="22225">
            <a:solidFill>
              <a:srgbClr val="FFC000"/>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063115" y="3345180"/>
            <a:ext cx="1409065" cy="368300"/>
          </a:xfrm>
          <a:prstGeom prst="rect">
            <a:avLst/>
          </a:prstGeom>
          <a:noFill/>
        </p:spPr>
        <p:txBody>
          <a:bodyPr wrap="square" rtlCol="0">
            <a:spAutoFit/>
          </a:bodyPr>
          <a:lstStyle/>
          <a:p>
            <a:r>
              <a:rPr lang="zh-CN" altLang="en-US" b="1">
                <a:latin typeface="黑体" panose="02010609060101010101" pitchFamily="49" charset="-122"/>
                <a:ea typeface="黑体" panose="02010609060101010101" pitchFamily="49" charset="-122"/>
              </a:rPr>
              <a:t>隐藏状态</a:t>
            </a:r>
          </a:p>
        </p:txBody>
      </p:sp>
      <p:sp>
        <p:nvSpPr>
          <p:cNvPr id="3" name="标题 2"/>
          <p:cNvSpPr>
            <a:spLocks noGrp="1"/>
          </p:cNvSpPr>
          <p:nvPr>
            <p:ph type="title"/>
          </p:nvPr>
        </p:nvSpPr>
        <p:spPr>
          <a:xfrm>
            <a:off x="670559" y="43878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035" y="321878"/>
            <a:ext cx="10972800" cy="533400"/>
          </a:xfrm>
        </p:spPr>
        <p:txBody>
          <a:bodyPr/>
          <a:lstStyle/>
          <a:p>
            <a:pPr algn="l">
              <a:buClrTx/>
              <a:buSzTx/>
              <a:buFontTx/>
            </a:pPr>
            <a:r>
              <a:rPr lang="en-US" altLang="zh-CN" sz="3000" b="1"/>
              <a:t>The difference between English and Chinese</a:t>
            </a:r>
          </a:p>
        </p:txBody>
      </p:sp>
      <p:sp>
        <p:nvSpPr>
          <p:cNvPr id="3" name="文本框 2"/>
          <p:cNvSpPr txBox="1"/>
          <p:nvPr/>
        </p:nvSpPr>
        <p:spPr>
          <a:xfrm>
            <a:off x="614045" y="1475740"/>
            <a:ext cx="10964545" cy="4769485"/>
          </a:xfrm>
          <a:prstGeom prst="rect">
            <a:avLst/>
          </a:prstGeom>
          <a:noFill/>
        </p:spPr>
        <p:txBody>
          <a:bodyPr wrap="square" rtlCol="0" anchor="t">
            <a:spAutoFit/>
          </a:bodyPr>
          <a:lstStyle/>
          <a:p>
            <a:pPr indent="0">
              <a:buNone/>
            </a:pPr>
            <a:r>
              <a:rPr lang="en-US" altLang="zh-CN" b="1">
                <a:latin typeface="Calibri" panose="020F0502020204030204" charset="0"/>
                <a:ea typeface="黑体" panose="02010609060101010101" pitchFamily="49" charset="-122"/>
                <a:cs typeface="Calibri" panose="020F0502020204030204" charset="0"/>
              </a:rPr>
              <a:t>1. </a:t>
            </a:r>
            <a:r>
              <a:rPr lang="zh-CN" altLang="en-US" sz="2200" b="1">
                <a:latin typeface="Calibri" panose="020F0502020204030204" charset="0"/>
                <a:ea typeface="黑体" panose="02010609060101010101" pitchFamily="49" charset="-122"/>
                <a:cs typeface="Calibri" panose="020F0502020204030204" charset="0"/>
              </a:rPr>
              <a:t>分词方式不同，中文更难</a:t>
            </a:r>
          </a:p>
          <a:p>
            <a:r>
              <a:rPr lang="zh-CN" altLang="en-US" sz="2200">
                <a:latin typeface="Calibri" panose="020F0502020204030204" charset="0"/>
                <a:ea typeface="黑体" panose="02010609060101010101" pitchFamily="49" charset="-122"/>
                <a:cs typeface="Calibri" panose="020F0502020204030204" charset="0"/>
              </a:rPr>
              <a:t>	</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英文有天然的空格作为分隔符，但是中文没有</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中文里一词多意的情况非常多，导致很容易出现歧义</a:t>
            </a:r>
          </a:p>
          <a:p>
            <a:r>
              <a:rPr lang="zh-CN" altLang="en-US" sz="2200">
                <a:latin typeface="Calibri" panose="020F0502020204030204" charset="0"/>
                <a:ea typeface="黑体" panose="02010609060101010101" pitchFamily="49" charset="-122"/>
                <a:cs typeface="Calibri" panose="020F0502020204030204" charset="0"/>
              </a:rPr>
              <a:t>	</a:t>
            </a:r>
          </a:p>
          <a:p>
            <a:r>
              <a:rPr lang="en-US" altLang="zh-CN" sz="2200" b="1">
                <a:latin typeface="Calibri" panose="020F0502020204030204" charset="0"/>
                <a:ea typeface="黑体" panose="02010609060101010101" pitchFamily="49" charset="-122"/>
                <a:cs typeface="Calibri" panose="020F0502020204030204" charset="0"/>
              </a:rPr>
              <a:t>2. </a:t>
            </a:r>
            <a:r>
              <a:rPr lang="zh-CN" altLang="en-US" sz="2200" b="1">
                <a:latin typeface="Calibri" panose="020F0502020204030204" charset="0"/>
                <a:ea typeface="黑体" panose="02010609060101010101" pitchFamily="49" charset="-122"/>
                <a:cs typeface="Calibri" panose="020F0502020204030204" charset="0"/>
              </a:rPr>
              <a:t>英文单词有多种形态</a:t>
            </a:r>
          </a:p>
          <a:p>
            <a:r>
              <a:rPr lang="zh-CN" altLang="en-US" sz="2200">
                <a:latin typeface="Calibri" panose="020F0502020204030204" charset="0"/>
                <a:ea typeface="黑体" panose="02010609060101010101" pitchFamily="49" charset="-122"/>
                <a:cs typeface="Calibri" panose="020F0502020204030204" charset="0"/>
              </a:rPr>
              <a:t>	</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英文单词存在丰富的</a:t>
            </a:r>
            <a:r>
              <a:rPr lang="zh-CN" altLang="en-US" sz="2200" b="1">
                <a:solidFill>
                  <a:srgbClr val="FF0000"/>
                </a:solidFill>
                <a:latin typeface="Calibri" panose="020F0502020204030204" charset="0"/>
                <a:ea typeface="黑体" panose="02010609060101010101" pitchFamily="49" charset="-122"/>
                <a:cs typeface="Calibri" panose="020F0502020204030204" charset="0"/>
              </a:rPr>
              <a:t>变形变换</a:t>
            </a:r>
            <a:r>
              <a:rPr lang="zh-CN" altLang="en-US" sz="2200">
                <a:latin typeface="Calibri" panose="020F0502020204030204" charset="0"/>
                <a:ea typeface="黑体" panose="02010609060101010101" pitchFamily="49" charset="-122"/>
                <a:cs typeface="Calibri" panose="020F0502020204030204" charset="0"/>
              </a:rPr>
              <a:t>。为了应对这些复杂的变换，英文NLP相比中文存在一些独特的处理步骤，比如</a:t>
            </a:r>
            <a:r>
              <a:rPr lang="zh-CN" altLang="en-US" sz="2200" b="1">
                <a:solidFill>
                  <a:srgbClr val="FF0000"/>
                </a:solidFill>
                <a:latin typeface="Calibri" panose="020F0502020204030204" charset="0"/>
                <a:ea typeface="黑体" panose="02010609060101010101" pitchFamily="49" charset="-122"/>
                <a:cs typeface="Calibri" panose="020F0502020204030204" charset="0"/>
              </a:rPr>
              <a:t>词形还原（Lemmatization）和词干提取（Stemming）</a:t>
            </a:r>
            <a:r>
              <a:rPr lang="zh-CN" altLang="en-US" sz="2200">
                <a:latin typeface="Calibri" panose="020F0502020204030204" charset="0"/>
                <a:ea typeface="黑体" panose="02010609060101010101" pitchFamily="49" charset="-122"/>
                <a:cs typeface="Calibri" panose="020F0502020204030204" charset="0"/>
              </a:rPr>
              <a:t>。中文则不需要。</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词性还原：does，done，doing，did 需要通过词性还原恢复成 do</a:t>
            </a:r>
          </a:p>
          <a:p>
            <a:pPr marL="285750" indent="-285750">
              <a:buFont typeface="Arial" panose="020B0604020202020204" pitchFamily="34" charset="0"/>
              <a:buChar char="•"/>
            </a:pPr>
            <a:r>
              <a:rPr lang="zh-CN" altLang="en-US" sz="2200">
                <a:latin typeface="Calibri" panose="020F0502020204030204" charset="0"/>
                <a:ea typeface="黑体" panose="02010609060101010101" pitchFamily="49" charset="-122"/>
                <a:cs typeface="Calibri" panose="020F0502020204030204" charset="0"/>
              </a:rPr>
              <a:t>词干提取：cities，children，teeth 这些词，需要转换为 city，child，tooth</a:t>
            </a:r>
          </a:p>
          <a:p>
            <a:r>
              <a:rPr lang="zh-CN" altLang="en-US" sz="2200">
                <a:latin typeface="Calibri" panose="020F0502020204030204" charset="0"/>
                <a:ea typeface="黑体" panose="02010609060101010101" pitchFamily="49" charset="-122"/>
                <a:cs typeface="Calibri" panose="020F0502020204030204" charset="0"/>
              </a:rPr>
              <a:t>	</a:t>
            </a:r>
          </a:p>
          <a:p>
            <a:r>
              <a:rPr lang="zh-CN" altLang="en-US">
                <a:latin typeface="Calibri" panose="020F0502020204030204" charset="0"/>
                <a:ea typeface="黑体" panose="02010609060101010101" pitchFamily="49" charset="-122"/>
                <a:cs typeface="Calibri" panose="020F0502020204030204"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42862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668654" y="1457325"/>
            <a:ext cx="10850563" cy="5019675"/>
          </a:xfrm>
        </p:spPr>
        <p:txBody>
          <a:bodyPr>
            <a:normAutofit/>
          </a:bodyPr>
          <a:lstStyle/>
          <a:p>
            <a:pPr>
              <a:lnSpc>
                <a:spcPct val="150000"/>
              </a:lnSpc>
            </a:pPr>
            <a:r>
              <a:rPr lang="zh-CN" altLang="en-US" sz="2500" b="1" dirty="0">
                <a:latin typeface="黑体" panose="02010609060101010101" pitchFamily="49" charset="-122"/>
                <a:ea typeface="黑体" panose="02010609060101010101" pitchFamily="49" charset="-122"/>
                <a:cs typeface="黑体" panose="02010609060101010101" pitchFamily="49" charset="-122"/>
              </a:rPr>
              <a:t>隐马尔科夫</a:t>
            </a:r>
            <a:r>
              <a:rPr lang="zh-CN" altLang="en-US" sz="2500" b="1" dirty="0" smtClean="0">
                <a:latin typeface="黑体" panose="02010609060101010101" pitchFamily="49" charset="-122"/>
                <a:ea typeface="黑体" panose="02010609060101010101" pitchFamily="49" charset="-122"/>
                <a:cs typeface="黑体" panose="02010609060101010101" pitchFamily="49" charset="-122"/>
              </a:rPr>
              <a:t>模型的假设：</a:t>
            </a:r>
            <a:endParaRPr lang="en-US" altLang="zh-CN" sz="2500" b="1" dirty="0" smtClean="0">
              <a:latin typeface="黑体" panose="02010609060101010101" pitchFamily="49" charset="-122"/>
              <a:ea typeface="黑体" panose="02010609060101010101" pitchFamily="49" charset="-122"/>
              <a:cs typeface="黑体" panose="02010609060101010101" pitchFamily="49" charset="-122"/>
            </a:endParaRPr>
          </a:p>
          <a:p>
            <a:pPr marL="0" indent="0">
              <a:lnSpc>
                <a:spcPct val="150000"/>
              </a:lnSpc>
              <a:buNone/>
            </a:pPr>
            <a:r>
              <a:rPr lang="en-US" altLang="zh-CN" sz="2500" b="1" dirty="0">
                <a:latin typeface="黑体" panose="02010609060101010101" pitchFamily="49" charset="-122"/>
                <a:ea typeface="黑体" panose="02010609060101010101" pitchFamily="49" charset="-122"/>
                <a:cs typeface="黑体" panose="02010609060101010101" pitchFamily="49" charset="-122"/>
              </a:rPr>
              <a:t>1</a:t>
            </a:r>
            <a:r>
              <a:rPr lang="zh-CN" altLang="en-US" sz="2500" b="1" dirty="0">
                <a:latin typeface="黑体" panose="02010609060101010101" pitchFamily="49" charset="-122"/>
                <a:ea typeface="黑体" panose="02010609060101010101" pitchFamily="49" charset="-122"/>
                <a:cs typeface="黑体" panose="02010609060101010101" pitchFamily="49" charset="-122"/>
              </a:rPr>
              <a:t>） 齐次马尔科夫链</a:t>
            </a:r>
            <a:r>
              <a:rPr lang="zh-CN" altLang="en-US" sz="2500" b="1" dirty="0" smtClean="0">
                <a:latin typeface="黑体" panose="02010609060101010101" pitchFamily="49" charset="-122"/>
                <a:ea typeface="黑体" panose="02010609060101010101" pitchFamily="49" charset="-122"/>
                <a:cs typeface="黑体" panose="02010609060101010101" pitchFamily="49" charset="-122"/>
              </a:rPr>
              <a:t>假设</a:t>
            </a:r>
            <a:endParaRPr lang="en-US" altLang="zh-CN" sz="2500" b="1"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500" b="1" dirty="0" smtClean="0">
                <a:solidFill>
                  <a:srgbClr val="FF0000"/>
                </a:solidFill>
                <a:latin typeface="黑体" panose="02010609060101010101" pitchFamily="49" charset="-122"/>
                <a:ea typeface="黑体" panose="02010609060101010101" pitchFamily="49" charset="-122"/>
                <a:cs typeface="黑体" panose="02010609060101010101" pitchFamily="49" charset="-122"/>
              </a:rPr>
              <a:t>即</a:t>
            </a: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任意时刻的隐藏状态只依赖于</a:t>
            </a:r>
            <a:r>
              <a:rPr lang="zh-CN" altLang="en-US" sz="2500" b="1" dirty="0" smtClean="0">
                <a:solidFill>
                  <a:srgbClr val="FF0000"/>
                </a:solidFill>
                <a:latin typeface="黑体" panose="02010609060101010101" pitchFamily="49" charset="-122"/>
                <a:ea typeface="黑体" panose="02010609060101010101" pitchFamily="49" charset="-122"/>
                <a:cs typeface="黑体" panose="02010609060101010101" pitchFamily="49" charset="-122"/>
              </a:rPr>
              <a:t>它的前</a:t>
            </a: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一个时刻的隐藏状态</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500" dirty="0" smtClean="0">
              <a:latin typeface="黑体" panose="02010609060101010101" pitchFamily="49" charset="-122"/>
              <a:ea typeface="黑体" panose="02010609060101010101" pitchFamily="49" charset="-122"/>
              <a:cs typeface="黑体" panose="02010609060101010101" pitchFamily="49" charset="-122"/>
            </a:endParaRPr>
          </a:p>
          <a:p>
            <a:pPr marL="0" indent="0">
              <a:lnSpc>
                <a:spcPct val="150000"/>
              </a:lnSpc>
              <a:buNone/>
            </a:pPr>
            <a:r>
              <a:rPr lang="en-US" altLang="zh-CN" sz="2500" b="1" dirty="0">
                <a:latin typeface="黑体" panose="02010609060101010101" pitchFamily="49" charset="-122"/>
                <a:ea typeface="黑体" panose="02010609060101010101" pitchFamily="49" charset="-122"/>
                <a:cs typeface="黑体" panose="02010609060101010101" pitchFamily="49" charset="-122"/>
              </a:rPr>
              <a:t>2</a:t>
            </a:r>
            <a:r>
              <a:rPr lang="zh-CN" altLang="en-US" sz="2500" b="1" dirty="0">
                <a:latin typeface="黑体" panose="02010609060101010101" pitchFamily="49" charset="-122"/>
                <a:ea typeface="黑体" panose="02010609060101010101" pitchFamily="49" charset="-122"/>
                <a:cs typeface="黑体" panose="02010609060101010101" pitchFamily="49" charset="-122"/>
              </a:rPr>
              <a:t>） 观测独立性</a:t>
            </a:r>
            <a:r>
              <a:rPr lang="zh-CN" altLang="en-US" sz="2500" b="1" dirty="0" smtClean="0">
                <a:latin typeface="黑体" panose="02010609060101010101" pitchFamily="49" charset="-122"/>
                <a:ea typeface="黑体" panose="02010609060101010101" pitchFamily="49" charset="-122"/>
                <a:cs typeface="黑体" panose="02010609060101010101" pitchFamily="49" charset="-122"/>
              </a:rPr>
              <a:t>假设</a:t>
            </a:r>
            <a:endParaRPr lang="en-US" altLang="zh-CN" sz="2500" b="1"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即任意时刻的观察状态只仅仅依赖于当前时刻的隐藏状态</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a:t>
            </a:r>
            <a:endParaRPr lang="en-US" sz="25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36551"/>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Rectangle 1"/>
          <p:cNvSpPr>
            <a:spLocks noGrp="1" noChangeArrowheads="1"/>
          </p:cNvSpPr>
          <p:nvPr>
            <p:ph idx="1"/>
          </p:nvPr>
        </p:nvSpPr>
        <p:spPr bwMode="auto">
          <a:xfrm>
            <a:off x="822959" y="1334309"/>
            <a:ext cx="10976644" cy="440118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隐马尔可夫模型由三个概率确定：</a:t>
            </a:r>
            <a:endParaRPr kumimoji="0" lang="zh-CN" altLang="zh-CN"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2200" b="1" i="0" u="none" strike="noStrike" cap="none" normalizeH="0" baseline="0" dirty="0" smtClean="0">
                <a:ln>
                  <a:noFill/>
                </a:ln>
                <a:solidFill>
                  <a:srgbClr val="2261A6"/>
                </a:solidFill>
                <a:effectLst/>
                <a:latin typeface="微软雅黑" panose="020B0503020204020204" pitchFamily="34" charset="-122"/>
                <a:ea typeface="微软雅黑" panose="020B0503020204020204" pitchFamily="34" charset="-122"/>
              </a:rPr>
              <a:t>初始概率分布</a:t>
            </a:r>
            <a:endParaRPr kumimoji="0" lang="en-US" altLang="zh-CN" sz="2200" b="0" i="0" u="none" strike="noStrike" cap="none" normalizeH="0" baseline="0" dirty="0" smtClean="0">
              <a:ln>
                <a:noFill/>
              </a:ln>
              <a:solidFill>
                <a:srgbClr val="2261A6"/>
              </a:solidFill>
              <a:effectLst/>
              <a:latin typeface="微软雅黑" panose="020B0503020204020204" pitchFamily="34" charset="-122"/>
              <a:ea typeface="微软雅黑" panose="020B0503020204020204" pitchFamily="34" charset="-122"/>
            </a:endParaRPr>
          </a:p>
          <a:p>
            <a:pPr marL="114300" marR="0" lvl="0" indent="-342900" algn="l" defTabSz="914400" rtl="0" eaLnBrk="0" fontAlgn="base" latinLnBrk="0" hangingPunct="0">
              <a:lnSpc>
                <a:spcPct val="150000"/>
              </a:lnSpc>
              <a:buClrTx/>
              <a:buSzTx/>
            </a:pP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即初始的隐藏状态的概率分布，记为</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π</a:t>
            </a: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a:t>
            </a: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zh-CN" sz="2200" b="1" i="0" u="none" strike="noStrike" cap="none" normalizeH="0" baseline="0" dirty="0" smtClean="0">
                <a:ln>
                  <a:noFill/>
                </a:ln>
                <a:solidFill>
                  <a:srgbClr val="2261A6"/>
                </a:solidFill>
                <a:effectLst/>
                <a:latin typeface="微软雅黑" panose="020B0503020204020204" pitchFamily="34" charset="-122"/>
                <a:ea typeface="微软雅黑" panose="020B0503020204020204" pitchFamily="34" charset="-122"/>
              </a:rPr>
              <a:t>状态转移概率分布</a:t>
            </a:r>
            <a:endParaRPr kumimoji="0" lang="en-US" altLang="zh-CN" sz="2200" b="0" i="0" u="none" strike="noStrike" cap="none" normalizeH="0" baseline="0" dirty="0" smtClean="0">
              <a:ln>
                <a:noFill/>
              </a:ln>
              <a:solidFill>
                <a:srgbClr val="2261A6"/>
              </a:solidFill>
              <a:effectLst/>
              <a:latin typeface="微软雅黑" panose="020B0503020204020204" pitchFamily="34" charset="-122"/>
              <a:ea typeface="微软雅黑" panose="020B0503020204020204" pitchFamily="34" charset="-122"/>
            </a:endParaRPr>
          </a:p>
          <a:p>
            <a:pPr lvl="0" defTabSz="914400">
              <a:lnSpc>
                <a:spcPct val="150000"/>
              </a:lnSpc>
            </a:pP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即</a:t>
            </a:r>
            <a:r>
              <a:rPr lang="zh-CN" altLang="zh-CN" sz="2200" dirty="0" smtClean="0">
                <a:ln>
                  <a:noFill/>
                </a:ln>
                <a:effectLst/>
                <a:latin typeface="微软雅黑" panose="020B0503020204020204" pitchFamily="34" charset="-122"/>
                <a:ea typeface="微软雅黑" panose="020B0503020204020204" pitchFamily="34" charset="-122"/>
              </a:rPr>
              <a:t>隐藏状态</a:t>
            </a: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间的转移概率分布, 记为</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a:t>
            </a: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zh-CN" altLang="zh-CN" sz="22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startAt="3"/>
            </a:pPr>
            <a:r>
              <a:rPr lang="zh-CN" altLang="en-US" sz="2200" b="1" dirty="0">
                <a:solidFill>
                  <a:srgbClr val="2261A6"/>
                </a:solidFill>
                <a:latin typeface="微软雅黑" panose="020B0503020204020204" pitchFamily="34" charset="-122"/>
                <a:ea typeface="微软雅黑" panose="020B0503020204020204" pitchFamily="34" charset="-122"/>
              </a:rPr>
              <a:t>输出</a:t>
            </a:r>
            <a:r>
              <a:rPr kumimoji="0" lang="zh-CN" altLang="zh-CN" sz="2200" b="1" i="0" u="none" strike="noStrike" cap="none" normalizeH="0" baseline="0" dirty="0" smtClean="0">
                <a:ln>
                  <a:noFill/>
                </a:ln>
                <a:solidFill>
                  <a:srgbClr val="2261A6"/>
                </a:solidFill>
                <a:effectLst/>
                <a:latin typeface="微软雅黑" panose="020B0503020204020204" pitchFamily="34" charset="-122"/>
                <a:ea typeface="微软雅黑" panose="020B0503020204020204" pitchFamily="34" charset="-122"/>
              </a:rPr>
              <a:t>概率分布</a:t>
            </a:r>
            <a:endParaRPr kumimoji="0" lang="en-US" altLang="zh-CN" sz="2200" b="0" i="0" u="none" strike="noStrike" cap="none" normalizeH="0" baseline="0" dirty="0" smtClean="0">
              <a:ln>
                <a:noFill/>
              </a:ln>
              <a:solidFill>
                <a:srgbClr val="2261A6"/>
              </a:solidFill>
              <a:effectLst/>
              <a:latin typeface="微软雅黑" panose="020B0503020204020204" pitchFamily="34" charset="-122"/>
              <a:ea typeface="微软雅黑" panose="020B0503020204020204" pitchFamily="34" charset="-122"/>
            </a:endParaRPr>
          </a:p>
          <a:p>
            <a:pPr lvl="0" defTabSz="914400">
              <a:lnSpc>
                <a:spcPct val="150000"/>
              </a:lnSpc>
            </a:pP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即由</a:t>
            </a:r>
            <a:r>
              <a:rPr lang="zh-CN" altLang="zh-CN" sz="2200" dirty="0" smtClean="0">
                <a:ln>
                  <a:noFill/>
                </a:ln>
                <a:effectLst/>
                <a:latin typeface="微软雅黑" panose="020B0503020204020204" pitchFamily="34" charset="-122"/>
                <a:ea typeface="微软雅黑" panose="020B0503020204020204" pitchFamily="34" charset="-122"/>
              </a:rPr>
              <a:t>隐藏状态输出</a:t>
            </a: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观测状态的概率分布, 记为</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B</a:t>
            </a:r>
            <a:r>
              <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rPr>
              <a:t>。</a:t>
            </a:r>
          </a:p>
          <a:p>
            <a:pPr marL="0" lvl="0" indent="0" defTabSz="914400">
              <a:lnSpc>
                <a:spcPct val="150000"/>
              </a:lnSpc>
              <a:buNone/>
            </a:pPr>
            <a:endParaRPr kumimoji="0" lang="zh-CN" altLang="zh-CN" sz="2200" b="0" i="0" u="none" strike="noStrike" cap="none" normalizeH="0" baseline="0" dirty="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2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743543" y="4993248"/>
            <a:ext cx="1113547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以上的三个概率分布是隐马尔可夫模型的参数，而根据这三个概率，能够确定一个</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隐马尔可夫模型</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th-italic"/>
              </a:rPr>
              <a:t>λ</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in"/>
              </a:rPr>
              <a:t>=(</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th-italic"/>
              </a:rPr>
              <a:t>A</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in"/>
              </a:rPr>
              <a:t>,</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th-italic"/>
              </a:rPr>
              <a:t>B</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in"/>
              </a:rPr>
              <a:t>,</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th-italic"/>
              </a:rPr>
              <a:t>π</a:t>
            </a:r>
            <a:r>
              <a:rPr kumimoji="0" lang="zh-CN" altLang="zh-CN" sz="2200" b="1" i="0" u="none" strike="noStrike" cap="none" normalizeH="0" baseline="0" dirty="0" smtClean="0">
                <a:ln>
                  <a:noFill/>
                </a:ln>
                <a:solidFill>
                  <a:srgbClr val="FF0000"/>
                </a:solidFill>
                <a:effectLst/>
                <a:latin typeface="微软雅黑" panose="020B0503020204020204" pitchFamily="34" charset="-122"/>
                <a:ea typeface="MathJax_Main"/>
              </a:rPr>
              <a:t>)</a:t>
            </a:r>
            <a:r>
              <a:rPr kumimoji="0" lang="zh-CN" altLang="zh-CN" sz="22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a:t>
            </a:r>
            <a:r>
              <a:rPr kumimoji="0" lang="zh-CN" altLang="zh-CN" sz="2200" b="0" i="0" u="none" strike="noStrike" cap="none" normalizeH="0" baseline="0" dirty="0" smtClean="0">
                <a:ln>
                  <a:noFill/>
                </a:ln>
                <a:solidFill>
                  <a:schemeClr val="tx1"/>
                </a:solidFill>
                <a:effectLst/>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sym typeface="+mn-ea"/>
              </a:rPr>
              <a:t>隐马尔科夫模型</a:t>
            </a:r>
            <a:r>
              <a:rPr lang="en-US" altLang="zh-CN" b="1">
                <a:solidFill>
                  <a:schemeClr val="tx1">
                    <a:lumMod val="85000"/>
                    <a:lumOff val="15000"/>
                  </a:schemeClr>
                </a:solidFill>
                <a:latin typeface="微软雅黑" panose="020B0503020204020204" pitchFamily="34" charset="-122"/>
                <a:ea typeface="微软雅黑" panose="020B0503020204020204" pitchFamily="34" charset="-122"/>
                <a:cs typeface="+mn-cs"/>
              </a:rPr>
              <a:t/>
            </a:r>
            <a:br>
              <a:rPr lang="en-US" altLang="zh-CN" b="1">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sp>
        <p:nvSpPr>
          <p:cNvPr id="5" name="Rectangle 2"/>
          <p:cNvSpPr>
            <a:spLocks noChangeArrowheads="1"/>
          </p:cNvSpPr>
          <p:nvPr/>
        </p:nvSpPr>
        <p:spPr bwMode="auto">
          <a:xfrm>
            <a:off x="528278" y="1561668"/>
            <a:ext cx="11135476" cy="466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2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rPr>
              <a:t>HMM</a:t>
            </a:r>
            <a:r>
              <a:rPr kumimoji="0" lang="zh-CN" altLang="en-US" sz="22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rPr>
              <a:t>的三个基本用法：</a:t>
            </a: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22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rPr>
              <a:t>（</a:t>
            </a:r>
            <a:r>
              <a:rPr kumimoji="0" lang="en-US" altLang="zh-CN" sz="22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rPr>
              <a:t>1</a:t>
            </a:r>
            <a:r>
              <a:rPr kumimoji="0" lang="zh-CN" altLang="en-US" sz="22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rPr>
              <a:t>）样本生成问题：</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en-US" sz="2200"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rPr>
              <a:t>给定</a:t>
            </a:r>
            <a:r>
              <a:rPr lang="zh-CN" altLang="zh-CN" sz="22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λ=(A,B,π)，生成满足模型约束的样本，即一系列观测序列及其对应的状态序列</a:t>
            </a:r>
            <a:r>
              <a:rPr lang="en-US" altLang="zh-CN" sz="22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{(x</a:t>
            </a:r>
            <a:r>
              <a:rPr lang="en-US" altLang="zh-CN" sz="2200" baseline="300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(i)</a:t>
            </a:r>
            <a:r>
              <a:rPr lang="en-US" altLang="zh-CN" sz="22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,y</a:t>
            </a:r>
            <a:r>
              <a:rPr lang="en-US" altLang="zh-CN" sz="2200" baseline="300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(i)</a:t>
            </a:r>
            <a:r>
              <a:rPr lang="en-US" altLang="zh-CN" sz="22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a:t>
            </a:r>
            <a:r>
              <a:rPr lang="zh-CN" altLang="zh-CN" sz="22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a:t>
            </a:r>
          </a:p>
          <a:p>
            <a:pPr marL="0" marR="0" lvl="0" indent="0" algn="l" defTabSz="914400" rtl="0" eaLnBrk="0" fontAlgn="base" latinLnBrk="0" hangingPunct="0">
              <a:lnSpc>
                <a:spcPct val="150000"/>
              </a:lnSpc>
              <a:spcBef>
                <a:spcPct val="0"/>
              </a:spcBef>
              <a:spcAft>
                <a:spcPct val="0"/>
              </a:spcAft>
              <a:buClrTx/>
              <a:buSzTx/>
              <a:buFontTx/>
              <a:buNone/>
            </a:pPr>
            <a:r>
              <a:rPr lang="zh-CN" altLang="zh-CN" sz="2200" b="1"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a:t>
            </a:r>
            <a:r>
              <a:rPr lang="en-US" altLang="zh-CN" sz="2200" b="1"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2</a:t>
            </a:r>
            <a:r>
              <a:rPr lang="zh-CN" altLang="en-US" sz="2200" b="1"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）模型训练问题：</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en-US" sz="2200" dirty="0" smtClean="0">
                <a:ln>
                  <a:noFill/>
                </a:ln>
                <a:solidFill>
                  <a:schemeClr val="tx1"/>
                </a:solidFill>
                <a:effectLst/>
                <a:latin typeface="Calibri" panose="020F0502020204030204" charset="0"/>
                <a:ea typeface="黑体" panose="02010609060101010101" pitchFamily="49" charset="-122"/>
                <a:cs typeface="Calibri" panose="020F0502020204030204" charset="0"/>
                <a:sym typeface="+mn-ea"/>
              </a:rPr>
              <a:t>给定训练集</a:t>
            </a:r>
            <a:r>
              <a:rPr lang="en-US" altLang="zh-CN" sz="2200" dirty="0" smtClean="0">
                <a:ln>
                  <a:noFill/>
                </a:ln>
                <a:effectLst/>
                <a:latin typeface="Calibri" panose="020F0502020204030204" charset="0"/>
                <a:ea typeface="黑体" panose="02010609060101010101" pitchFamily="49" charset="-122"/>
                <a:cs typeface="Calibri" panose="020F0502020204030204" charset="0"/>
                <a:sym typeface="+mn-ea"/>
              </a:rPr>
              <a:t>{(x</a:t>
            </a:r>
            <a:r>
              <a:rPr lang="en-US" altLang="zh-CN" sz="2200" baseline="30000" dirty="0" smtClean="0">
                <a:ln>
                  <a:noFill/>
                </a:ln>
                <a:effectLst/>
                <a:latin typeface="Calibri" panose="020F0502020204030204" charset="0"/>
                <a:ea typeface="黑体" panose="02010609060101010101" pitchFamily="49" charset="-122"/>
                <a:cs typeface="Calibri" panose="020F0502020204030204" charset="0"/>
                <a:sym typeface="+mn-ea"/>
              </a:rPr>
              <a:t>(i)</a:t>
            </a:r>
            <a:r>
              <a:rPr lang="en-US" altLang="zh-CN" sz="2200" dirty="0" smtClean="0">
                <a:ln>
                  <a:noFill/>
                </a:ln>
                <a:effectLst/>
                <a:latin typeface="Calibri" panose="020F0502020204030204" charset="0"/>
                <a:ea typeface="黑体" panose="02010609060101010101" pitchFamily="49" charset="-122"/>
                <a:cs typeface="Calibri" panose="020F0502020204030204" charset="0"/>
                <a:sym typeface="+mn-ea"/>
              </a:rPr>
              <a:t>,y</a:t>
            </a:r>
            <a:r>
              <a:rPr lang="en-US" altLang="zh-CN" sz="2200" baseline="30000" dirty="0" smtClean="0">
                <a:ln>
                  <a:noFill/>
                </a:ln>
                <a:effectLst/>
                <a:latin typeface="Calibri" panose="020F0502020204030204" charset="0"/>
                <a:ea typeface="黑体" panose="02010609060101010101" pitchFamily="49" charset="-122"/>
                <a:cs typeface="Calibri" panose="020F0502020204030204" charset="0"/>
                <a:sym typeface="+mn-ea"/>
              </a:rPr>
              <a:t>(i)</a:t>
            </a:r>
            <a:r>
              <a:rPr lang="en-US" altLang="zh-CN" sz="2200" dirty="0" smtClean="0">
                <a:ln>
                  <a:noFill/>
                </a:ln>
                <a:effectLst/>
                <a:latin typeface="Calibri" panose="020F0502020204030204" charset="0"/>
                <a:ea typeface="黑体" panose="02010609060101010101" pitchFamily="49" charset="-122"/>
                <a:cs typeface="Calibri" panose="020F0502020204030204" charset="0"/>
                <a:sym typeface="+mn-ea"/>
              </a:rPr>
              <a:t>)}</a:t>
            </a:r>
            <a:r>
              <a:rPr lang="zh-CN" altLang="en-US" sz="2200" dirty="0" smtClean="0">
                <a:ln>
                  <a:noFill/>
                </a:ln>
                <a:effectLst/>
                <a:latin typeface="Calibri" panose="020F0502020204030204" charset="0"/>
                <a:ea typeface="黑体" panose="02010609060101010101" pitchFamily="49" charset="-122"/>
                <a:cs typeface="Calibri" panose="020F0502020204030204" charset="0"/>
                <a:sym typeface="+mn-ea"/>
              </a:rPr>
              <a:t>，估计模型参数</a:t>
            </a:r>
            <a:r>
              <a:rPr lang="zh-CN" altLang="zh-CN" sz="2200" dirty="0" smtClean="0">
                <a:ln>
                  <a:noFill/>
                </a:ln>
                <a:effectLst/>
                <a:latin typeface="Calibri" panose="020F0502020204030204" charset="0"/>
                <a:ea typeface="黑体" panose="02010609060101010101" pitchFamily="49" charset="-122"/>
                <a:cs typeface="Calibri" panose="020F0502020204030204" charset="0"/>
                <a:sym typeface="+mn-ea"/>
              </a:rPr>
              <a:t>λ=(A,B,π)</a:t>
            </a:r>
          </a:p>
          <a:p>
            <a:pPr marL="0" marR="0" lvl="0" indent="0" algn="l" defTabSz="914400" rtl="0" eaLnBrk="0" fontAlgn="base" latinLnBrk="0" hangingPunct="0">
              <a:lnSpc>
                <a:spcPct val="150000"/>
              </a:lnSpc>
              <a:spcBef>
                <a:spcPct val="0"/>
              </a:spcBef>
              <a:spcAft>
                <a:spcPct val="0"/>
              </a:spcAft>
              <a:buClrTx/>
              <a:buSzTx/>
              <a:buFontTx/>
              <a:buNone/>
            </a:pPr>
            <a:r>
              <a:rPr lang="zh-CN" altLang="zh-CN" sz="2200" b="1" dirty="0" smtClean="0">
                <a:ln>
                  <a:noFill/>
                </a:ln>
                <a:effectLst/>
                <a:latin typeface="Calibri" panose="020F0502020204030204" charset="0"/>
                <a:ea typeface="黑体" panose="02010609060101010101" pitchFamily="49" charset="-122"/>
                <a:cs typeface="Calibri" panose="020F0502020204030204" charset="0"/>
                <a:sym typeface="+mn-ea"/>
              </a:rPr>
              <a:t>（3）序列预测问题：</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en-US" sz="2200" dirty="0" smtClean="0">
                <a:ln>
                  <a:noFill/>
                </a:ln>
                <a:effectLst/>
                <a:latin typeface="Calibri" panose="020F0502020204030204" charset="0"/>
                <a:ea typeface="黑体" panose="02010609060101010101" pitchFamily="49" charset="-122"/>
                <a:cs typeface="Calibri" panose="020F0502020204030204" charset="0"/>
                <a:sym typeface="+mn-ea"/>
              </a:rPr>
              <a:t>已知模型参数</a:t>
            </a:r>
            <a:r>
              <a:rPr lang="zh-CN" altLang="zh-CN" sz="2200" dirty="0" smtClean="0">
                <a:ln>
                  <a:noFill/>
                </a:ln>
                <a:effectLst/>
                <a:latin typeface="Calibri" panose="020F0502020204030204" charset="0"/>
                <a:ea typeface="黑体" panose="02010609060101010101" pitchFamily="49" charset="-122"/>
                <a:cs typeface="Calibri" panose="020F0502020204030204" charset="0"/>
                <a:sym typeface="+mn-ea"/>
              </a:rPr>
              <a:t>λ=(A,B,π)，给定观测序列</a:t>
            </a:r>
            <a:r>
              <a:rPr lang="en-US" altLang="zh-CN" sz="2200" dirty="0" smtClean="0">
                <a:ln>
                  <a:noFill/>
                </a:ln>
                <a:effectLst/>
                <a:latin typeface="Calibri" panose="020F0502020204030204" charset="0"/>
                <a:ea typeface="黑体" panose="02010609060101010101" pitchFamily="49" charset="-122"/>
                <a:cs typeface="Calibri" panose="020F0502020204030204" charset="0"/>
                <a:sym typeface="+mn-ea"/>
              </a:rPr>
              <a:t>x</a:t>
            </a:r>
            <a:r>
              <a:rPr lang="zh-CN" altLang="en-US" sz="2200" dirty="0" smtClean="0">
                <a:ln>
                  <a:noFill/>
                </a:ln>
                <a:effectLst/>
                <a:latin typeface="Calibri" panose="020F0502020204030204" charset="0"/>
                <a:ea typeface="黑体" panose="02010609060101010101" pitchFamily="49" charset="-122"/>
                <a:cs typeface="Calibri" panose="020F0502020204030204" charset="0"/>
                <a:sym typeface="+mn-ea"/>
              </a:rPr>
              <a:t>，求最可能的状态序列</a:t>
            </a:r>
            <a:r>
              <a:rPr lang="en-US" altLang="zh-CN" sz="2200" dirty="0" smtClean="0">
                <a:ln>
                  <a:noFill/>
                </a:ln>
                <a:effectLst/>
                <a:latin typeface="Calibri" panose="020F0502020204030204" charset="0"/>
                <a:ea typeface="黑体" panose="02010609060101010101" pitchFamily="49" charset="-122"/>
                <a:cs typeface="Calibri" panose="020F0502020204030204" charset="0"/>
                <a:sym typeface="+mn-ea"/>
              </a:rPr>
              <a:t>y</a:t>
            </a:r>
            <a:endParaRPr kumimoji="0" lang="zh-CN" altLang="zh-CN" sz="2200"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Calibri" panose="020F050202020403020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220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1846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Rectangle 1"/>
          <p:cNvSpPr>
            <a:spLocks noChangeArrowheads="1"/>
          </p:cNvSpPr>
          <p:nvPr/>
        </p:nvSpPr>
        <p:spPr bwMode="auto">
          <a:xfrm>
            <a:off x="447521" y="1574071"/>
            <a:ext cx="11682497"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nSpc>
                <a:spcPct val="150000"/>
              </a:lnSpc>
              <a:buFont typeface="Arial" panose="020B0604020202020204" pitchFamily="34" charset="0"/>
              <a:buChar char="•"/>
            </a:pP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已知观测序列   </a:t>
            </a:r>
            <a:r>
              <a:rPr kumimoji="0" lang="en-US"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 </a:t>
            </a:r>
            <a:r>
              <a:rPr lang="en-US" altLang="en-US" sz="2800" i="1" dirty="0">
                <a:latin typeface="Cambria Math" panose="02040503050406030204" charset="0"/>
                <a:ea typeface="Cambria Math" panose="02040503050406030204" charset="0"/>
              </a:rPr>
              <a:t>O={o</a:t>
            </a:r>
            <a:r>
              <a:rPr lang="en-US" altLang="en-US" sz="2800" i="1" baseline="-25000" dirty="0">
                <a:latin typeface="Cambria Math" panose="02040503050406030204" charset="0"/>
                <a:ea typeface="Cambria Math" panose="02040503050406030204" charset="0"/>
              </a:rPr>
              <a:t>1</a:t>
            </a:r>
            <a:r>
              <a:rPr lang="en-US" altLang="en-US" sz="2800" i="1" dirty="0">
                <a:latin typeface="Cambria Math" panose="02040503050406030204" charset="0"/>
                <a:ea typeface="Cambria Math" panose="02040503050406030204" charset="0"/>
              </a:rPr>
              <a:t>,o</a:t>
            </a:r>
            <a:r>
              <a:rPr lang="en-US" altLang="en-US" sz="2800" i="1" baseline="-25000" dirty="0">
                <a:latin typeface="Cambria Math" panose="02040503050406030204" charset="0"/>
                <a:ea typeface="Cambria Math" panose="02040503050406030204" charset="0"/>
              </a:rPr>
              <a:t>2</a:t>
            </a:r>
            <a:r>
              <a:rPr lang="en-US" altLang="en-US" sz="2800" i="1" dirty="0">
                <a:latin typeface="Cambria Math" panose="02040503050406030204" charset="0"/>
                <a:ea typeface="Cambria Math" panose="02040503050406030204" charset="0"/>
              </a:rPr>
              <a:t>,…,</a:t>
            </a:r>
            <a:r>
              <a:rPr lang="en-US" altLang="en-US" sz="2800" i="1" dirty="0" err="1">
                <a:latin typeface="Cambria Math" panose="02040503050406030204" charset="0"/>
                <a:ea typeface="Cambria Math" panose="02040503050406030204" charset="0"/>
              </a:rPr>
              <a:t>o</a:t>
            </a:r>
            <a:r>
              <a:rPr lang="en-US" altLang="en-US" sz="2800" i="1" baseline="-25000" dirty="0" err="1">
                <a:latin typeface="Cambria Math" panose="02040503050406030204" charset="0"/>
                <a:ea typeface="Cambria Math" panose="02040503050406030204" charset="0"/>
              </a:rPr>
              <a:t>T</a:t>
            </a:r>
            <a:r>
              <a:rPr lang="en-US" altLang="en-US" sz="2800" i="1" dirty="0" smtClean="0">
                <a:latin typeface="Cambria Math" panose="02040503050406030204" charset="0"/>
                <a:ea typeface="Cambria Math" panose="02040503050406030204" charset="0"/>
              </a:rPr>
              <a:t>}</a:t>
            </a:r>
            <a:r>
              <a:rPr kumimoji="0" lang="en-US"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           </a:t>
            </a:r>
          </a:p>
          <a:p>
            <a:pPr marL="342900" lvl="0" indent="-342900">
              <a:lnSpc>
                <a:spcPct val="150000"/>
              </a:lnSpc>
              <a:buFont typeface="Arial" panose="020B0604020202020204" pitchFamily="34" charset="0"/>
              <a:buChar char="•"/>
            </a:pP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估计模型</a:t>
            </a:r>
            <a:r>
              <a:rPr kumimoji="0" lang="zh-CN" altLang="zh-CN" sz="2500" b="1" i="0" u="none" strike="noStrike" cap="none" normalizeH="0" baseline="0" dirty="0" smtClean="0">
                <a:ln>
                  <a:noFill/>
                </a:ln>
                <a:effectLst/>
                <a:latin typeface="微软雅黑" panose="020B0503020204020204" pitchFamily="34" charset="-122"/>
                <a:ea typeface="微软雅黑" panose="020B0503020204020204" pitchFamily="34" charset="-122"/>
              </a:rPr>
              <a:t>λ</a:t>
            </a: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a:t>
            </a:r>
            <a:r>
              <a:rPr lang="zh-CN" altLang="zh-CN" sz="2500" b="1" dirty="0">
                <a:latin typeface="微软雅黑" panose="020B0503020204020204" pitchFamily="34" charset="-122"/>
                <a:ea typeface="微软雅黑" panose="020B0503020204020204" pitchFamily="34" charset="-122"/>
              </a:rPr>
              <a:t> π </a:t>
            </a:r>
            <a:r>
              <a:rPr lang="en-US" altLang="zh-CN" sz="2500" b="1" dirty="0" smtClean="0">
                <a:latin typeface="微软雅黑" panose="020B0503020204020204" pitchFamily="34" charset="-122"/>
                <a:ea typeface="微软雅黑" panose="020B0503020204020204" pitchFamily="34" charset="-122"/>
              </a:rPr>
              <a:t>, </a:t>
            </a:r>
            <a:r>
              <a:rPr kumimoji="0" lang="zh-CN" altLang="zh-CN" sz="2500" b="1" i="0" u="none" strike="noStrike" cap="none" normalizeH="0" baseline="0" dirty="0" smtClean="0">
                <a:ln>
                  <a:noFill/>
                </a:ln>
                <a:effectLst/>
                <a:latin typeface="微软雅黑" panose="020B0503020204020204" pitchFamily="34" charset="-122"/>
                <a:ea typeface="微软雅黑" panose="020B0503020204020204" pitchFamily="34" charset="-122"/>
              </a:rPr>
              <a:t>A</a:t>
            </a:r>
            <a:r>
              <a:rPr lang="en-US" altLang="zh-CN" sz="2500" dirty="0" smtClean="0">
                <a:latin typeface="微软雅黑" panose="020B0503020204020204" pitchFamily="34" charset="-122"/>
                <a:ea typeface="微软雅黑" panose="020B0503020204020204" pitchFamily="34" charset="-122"/>
              </a:rPr>
              <a:t>, </a:t>
            </a: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zh-CN" altLang="zh-CN" sz="2500" b="1" i="0" u="none" strike="noStrike" cap="none" normalizeH="0" baseline="0" dirty="0" smtClean="0">
                <a:ln>
                  <a:noFill/>
                </a:ln>
                <a:effectLst/>
                <a:latin typeface="微软雅黑" panose="020B0503020204020204" pitchFamily="34" charset="-122"/>
                <a:ea typeface="微软雅黑" panose="020B0503020204020204" pitchFamily="34" charset="-122"/>
              </a:rPr>
              <a:t>B</a:t>
            </a: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）参数，使得在该模型下观测序列概率P（O|λ）最大。</a:t>
            </a:r>
            <a:endParaRPr kumimoji="0" lang="zh-CN" altLang="zh-CN" sz="2500" b="0" i="0" u="none" strike="noStrike" cap="none" normalizeH="0" baseline="0" dirty="0" smtClean="0">
              <a:ln>
                <a:noFill/>
              </a:ln>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当同时给定观测序列和对应状态序列时，使用</a:t>
            </a:r>
            <a:r>
              <a:rPr kumimoji="0" lang="zh-CN" altLang="zh-CN" sz="2500" b="1" i="0" u="none" strike="noStrike" cap="none" normalizeH="0" baseline="0" dirty="0" smtClean="0">
                <a:ln>
                  <a:noFill/>
                </a:ln>
                <a:effectLst/>
                <a:latin typeface="微软雅黑" panose="020B0503020204020204" pitchFamily="34" charset="-122"/>
                <a:ea typeface="微软雅黑" panose="020B0503020204020204" pitchFamily="34" charset="-122"/>
              </a:rPr>
              <a:t>极大似然估计</a:t>
            </a: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方法估计参数。</a:t>
            </a:r>
            <a:endParaRPr kumimoji="0" lang="zh-CN" altLang="zh-CN" sz="2500" b="0" i="0" u="none" strike="noStrike" cap="none" normalizeH="0" baseline="0" dirty="0" smtClean="0">
              <a:ln>
                <a:noFill/>
              </a:ln>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当只给定观测序列，没有对应状态序列时，基于</a:t>
            </a:r>
            <a:r>
              <a:rPr kumimoji="0" lang="zh-CN" altLang="zh-CN" sz="2500" b="1" i="0" u="none" strike="noStrike" cap="none" normalizeH="0" baseline="0" dirty="0" smtClean="0">
                <a:ln>
                  <a:noFill/>
                </a:ln>
                <a:effectLst/>
                <a:latin typeface="微软雅黑" panose="020B0503020204020204" pitchFamily="34" charset="-122"/>
                <a:ea typeface="微软雅黑" panose="020B0503020204020204" pitchFamily="34" charset="-122"/>
              </a:rPr>
              <a:t>EM算法</a:t>
            </a: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进行参数估计。（</a:t>
            </a:r>
            <a:r>
              <a:rPr kumimoji="0" lang="zh-CN" altLang="zh-CN" sz="2500" b="1" i="0" u="none" strike="noStrike" cap="none" normalizeH="0" baseline="0" dirty="0" smtClean="0">
                <a:ln>
                  <a:noFill/>
                </a:ln>
                <a:effectLst/>
                <a:latin typeface="微软雅黑" panose="020B0503020204020204" pitchFamily="34" charset="-122"/>
                <a:ea typeface="微软雅黑" panose="020B0503020204020204" pitchFamily="34" charset="-122"/>
              </a:rPr>
              <a:t>Baum-Welch算法</a:t>
            </a:r>
            <a:r>
              <a:rPr kumimoji="0" lang="zh-CN" altLang="zh-CN" sz="2500" b="0" i="0" u="none" strike="noStrike" cap="none" normalizeH="0" baseline="0" dirty="0" smtClean="0">
                <a:ln>
                  <a:noFill/>
                </a:ln>
                <a:effectLst/>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39814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3" name="内容占位符 2"/>
          <p:cNvSpPr>
            <a:spLocks noGrp="1"/>
          </p:cNvSpPr>
          <p:nvPr>
            <p:ph idx="1"/>
          </p:nvPr>
        </p:nvSpPr>
        <p:spPr>
          <a:xfrm>
            <a:off x="670560" y="1246505"/>
            <a:ext cx="10850880" cy="1435100"/>
          </a:xfrm>
        </p:spPr>
        <p:txBody>
          <a:bodyPr/>
          <a:lstStyle/>
          <a:p>
            <a:pPr>
              <a:lnSpc>
                <a:spcPct val="150000"/>
              </a:lnSpc>
            </a:pPr>
            <a:r>
              <a:rPr lang="zh-CN" sz="2000" dirty="0" smtClean="0">
                <a:solidFill>
                  <a:schemeClr val="tx1"/>
                </a:solidFill>
                <a:latin typeface="Calibri" panose="020F0502020204030204" charset="0"/>
                <a:ea typeface="黑体" panose="02010609060101010101" pitchFamily="49" charset="-122"/>
                <a:cs typeface="Calibri" panose="020F0502020204030204" charset="0"/>
              </a:rPr>
              <a:t>对于中文分词任务：</a:t>
            </a:r>
          </a:p>
          <a:p>
            <a:pPr>
              <a:lnSpc>
                <a:spcPct val="150000"/>
              </a:lnSpc>
            </a:pPr>
            <a:r>
              <a:rPr lang="zh-CN" altLang="zh-CN" sz="2000" b="1" dirty="0">
                <a:solidFill>
                  <a:srgbClr val="FF0000"/>
                </a:solidFill>
                <a:latin typeface="Calibri" panose="020F0502020204030204" charset="0"/>
                <a:ea typeface="黑体" panose="02010609060101010101" pitchFamily="49" charset="-122"/>
                <a:cs typeface="Calibri" panose="020F0502020204030204" charset="0"/>
              </a:rPr>
              <a:t>隐马尔可夫模型</a:t>
            </a:r>
            <a:r>
              <a:rPr lang="zh-CN" altLang="zh-CN" sz="2000" b="1" dirty="0" smtClean="0">
                <a:solidFill>
                  <a:srgbClr val="FF0000"/>
                </a:solidFill>
                <a:latin typeface="Calibri" panose="020F0502020204030204" charset="0"/>
                <a:ea typeface="黑体" panose="02010609060101010101" pitchFamily="49" charset="-122"/>
                <a:cs typeface="Calibri" panose="020F0502020204030204" charset="0"/>
              </a:rPr>
              <a:t>中的观测序列，隐藏状态</a:t>
            </a: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分别是什么？</a:t>
            </a:r>
          </a:p>
          <a:p>
            <a:pPr marL="0" indent="0">
              <a:buNone/>
            </a:pPr>
            <a:endParaRPr lang="en-US" altLang="zh-CN" dirty="0" smtClean="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
        <p:nvSpPr>
          <p:cNvPr id="4" name="文本框 3"/>
          <p:cNvSpPr txBox="1"/>
          <p:nvPr/>
        </p:nvSpPr>
        <p:spPr>
          <a:xfrm>
            <a:off x="670560" y="2406015"/>
            <a:ext cx="9780270" cy="4246245"/>
          </a:xfrm>
          <a:prstGeom prst="rect">
            <a:avLst/>
          </a:prstGeom>
          <a:noFill/>
        </p:spPr>
        <p:txBody>
          <a:bodyPr wrap="square" rtlCol="0" anchor="t">
            <a:spAutoFit/>
          </a:bodyPr>
          <a:lstStyle/>
          <a:p>
            <a:pPr>
              <a:lnSpc>
                <a:spcPct val="150000"/>
              </a:lnSpc>
            </a:pPr>
            <a:r>
              <a:rPr lang="zh-CN" altLang="en-US" sz="2000" dirty="0">
                <a:latin typeface="Calibri" panose="020F0502020204030204" charset="0"/>
                <a:ea typeface="黑体" panose="02010609060101010101" pitchFamily="49" charset="-122"/>
                <a:cs typeface="Calibri" panose="020F0502020204030204" charset="0"/>
                <a:sym typeface="+mn-ea"/>
              </a:rPr>
              <a:t>比如：</a:t>
            </a:r>
            <a:r>
              <a:rPr lang="zh-CN" altLang="zh-CN" sz="2000" dirty="0">
                <a:latin typeface="Calibri" panose="020F0502020204030204" charset="0"/>
                <a:ea typeface="黑体" panose="02010609060101010101" pitchFamily="49" charset="-122"/>
                <a:cs typeface="Calibri" panose="020F0502020204030204" charset="0"/>
                <a:sym typeface="+mn-ea"/>
              </a:rPr>
              <a:t> 【我在上海师范大学读研究生】</a:t>
            </a:r>
            <a:endParaRPr lang="zh-CN" altLang="zh-CN" sz="2000" dirty="0">
              <a:solidFill>
                <a:schemeClr val="tx1"/>
              </a:solidFill>
              <a:latin typeface="Calibri" panose="020F0502020204030204" charset="0"/>
              <a:ea typeface="黑体" panose="02010609060101010101" pitchFamily="49" charset="-122"/>
              <a:cs typeface="Calibri" panose="020F0502020204030204" charset="0"/>
            </a:endParaRPr>
          </a:p>
          <a:p>
            <a:pPr>
              <a:lnSpc>
                <a:spcPct val="150000"/>
              </a:lnSpc>
            </a:pPr>
            <a:r>
              <a:rPr lang="zh-CN" altLang="zh-CN" sz="2000" b="1" dirty="0">
                <a:latin typeface="Calibri" panose="020F0502020204030204" charset="0"/>
                <a:ea typeface="黑体" panose="02010609060101010101" pitchFamily="49" charset="-122"/>
                <a:cs typeface="Calibri" panose="020F0502020204030204" charset="0"/>
                <a:sym typeface="+mn-ea"/>
              </a:rPr>
              <a:t>观测序列：我在上海师范大学读研究生</a:t>
            </a:r>
          </a:p>
          <a:p>
            <a:pPr>
              <a:lnSpc>
                <a:spcPct val="150000"/>
              </a:lnSpc>
            </a:pPr>
            <a:r>
              <a:rPr lang="zh-CN" altLang="zh-CN" sz="2000" b="1" dirty="0">
                <a:latin typeface="Calibri" panose="020F0502020204030204" charset="0"/>
                <a:ea typeface="黑体" panose="02010609060101010101" pitchFamily="49" charset="-122"/>
                <a:cs typeface="Calibri" panose="020F0502020204030204" charset="0"/>
                <a:sym typeface="+mn-ea"/>
              </a:rPr>
              <a:t>隐藏状态：</a:t>
            </a:r>
          </a:p>
          <a:p>
            <a:pPr marL="0" indent="0">
              <a:lnSpc>
                <a:spcPct val="150000"/>
              </a:lnSpc>
              <a:buNone/>
            </a:pPr>
            <a:r>
              <a:rPr lang="zh-CN" altLang="zh-CN" sz="2000" b="1" dirty="0">
                <a:solidFill>
                  <a:srgbClr val="0070C0"/>
                </a:solidFill>
                <a:latin typeface="Calibri" panose="020F0502020204030204" charset="0"/>
                <a:ea typeface="黑体" panose="02010609060101010101" pitchFamily="49" charset="-122"/>
                <a:cs typeface="Calibri" panose="020F0502020204030204" charset="0"/>
                <a:sym typeface="+mn-ea"/>
              </a:rPr>
              <a:t>B：</a:t>
            </a:r>
            <a:r>
              <a:rPr lang="zh-CN" altLang="zh-CN" sz="2000" dirty="0">
                <a:latin typeface="Calibri" panose="020F0502020204030204" charset="0"/>
                <a:ea typeface="黑体" panose="02010609060101010101" pitchFamily="49" charset="-122"/>
                <a:cs typeface="Calibri" panose="020F0502020204030204" charset="0"/>
                <a:sym typeface="+mn-ea"/>
              </a:rPr>
              <a:t>词语的开头（单词的头一个字），</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不分词</a:t>
            </a:r>
          </a:p>
          <a:p>
            <a:pPr marL="0" indent="0">
              <a:lnSpc>
                <a:spcPct val="150000"/>
              </a:lnSpc>
              <a:buNone/>
            </a:pPr>
            <a:r>
              <a:rPr lang="zh-CN" altLang="zh-CN" sz="2000" b="1" dirty="0">
                <a:solidFill>
                  <a:srgbClr val="0070C0"/>
                </a:solidFill>
                <a:latin typeface="Calibri" panose="020F0502020204030204" charset="0"/>
                <a:ea typeface="黑体" panose="02010609060101010101" pitchFamily="49" charset="-122"/>
                <a:cs typeface="Calibri" panose="020F0502020204030204" charset="0"/>
                <a:sym typeface="+mn-ea"/>
              </a:rPr>
              <a:t>M：</a:t>
            </a:r>
            <a:r>
              <a:rPr lang="zh-CN" altLang="zh-CN" sz="2000" dirty="0">
                <a:latin typeface="Calibri" panose="020F0502020204030204" charset="0"/>
                <a:ea typeface="黑体" panose="02010609060101010101" pitchFamily="49" charset="-122"/>
                <a:cs typeface="Calibri" panose="020F0502020204030204" charset="0"/>
                <a:sym typeface="+mn-ea"/>
              </a:rPr>
              <a:t>中间词（即在一个词语的开头和结尾之中），</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不分词</a:t>
            </a:r>
            <a:endParaRPr lang="zh-CN" altLang="zh-CN" sz="2000" dirty="0">
              <a:solidFill>
                <a:schemeClr val="tx1"/>
              </a:solidFill>
              <a:latin typeface="Calibri" panose="020F0502020204030204" charset="0"/>
              <a:ea typeface="黑体" panose="02010609060101010101" pitchFamily="49" charset="-122"/>
              <a:cs typeface="Calibri" panose="020F0502020204030204" charset="0"/>
            </a:endParaRPr>
          </a:p>
          <a:p>
            <a:pPr marL="0" algn="l">
              <a:lnSpc>
                <a:spcPct val="150000"/>
              </a:lnSpc>
              <a:buClrTx/>
              <a:buSzTx/>
              <a:buNone/>
            </a:pPr>
            <a:r>
              <a:rPr lang="zh-CN" altLang="zh-CN" sz="2000" b="1" dirty="0">
                <a:solidFill>
                  <a:srgbClr val="0070C0"/>
                </a:solidFill>
                <a:latin typeface="Calibri" panose="020F0502020204030204" charset="0"/>
                <a:ea typeface="黑体" panose="02010609060101010101" pitchFamily="49" charset="-122"/>
                <a:cs typeface="Calibri" panose="020F0502020204030204" charset="0"/>
                <a:sym typeface="+mn-ea"/>
              </a:rPr>
              <a:t>E：</a:t>
            </a:r>
            <a:r>
              <a:rPr lang="zh-CN" altLang="zh-CN" sz="2000" dirty="0">
                <a:latin typeface="Calibri" panose="020F0502020204030204" charset="0"/>
                <a:ea typeface="黑体" panose="02010609060101010101" pitchFamily="49" charset="-122"/>
                <a:cs typeface="Calibri" panose="020F0502020204030204" charset="0"/>
                <a:sym typeface="+mn-ea"/>
              </a:rPr>
              <a:t>单词的结尾（即单词的最后一个字），</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进行分词</a:t>
            </a:r>
            <a:endParaRPr lang="zh-CN" altLang="zh-CN" sz="2000" b="1" dirty="0">
              <a:solidFill>
                <a:srgbClr val="FF0000"/>
              </a:solidFill>
              <a:latin typeface="Calibri" panose="020F0502020204030204" charset="0"/>
              <a:ea typeface="黑体" panose="02010609060101010101" pitchFamily="49" charset="-122"/>
              <a:cs typeface="Calibri" panose="020F0502020204030204" charset="0"/>
            </a:endParaRPr>
          </a:p>
          <a:p>
            <a:pPr marL="0" indent="0">
              <a:lnSpc>
                <a:spcPct val="150000"/>
              </a:lnSpc>
              <a:buNone/>
            </a:pPr>
            <a:r>
              <a:rPr lang="zh-CN" altLang="zh-CN" sz="2000" b="1" dirty="0">
                <a:solidFill>
                  <a:srgbClr val="0070C0"/>
                </a:solidFill>
                <a:latin typeface="Calibri" panose="020F0502020204030204" charset="0"/>
                <a:ea typeface="黑体" panose="02010609060101010101" pitchFamily="49" charset="-122"/>
                <a:cs typeface="Calibri" panose="020F0502020204030204" charset="0"/>
                <a:sym typeface="+mn-ea"/>
              </a:rPr>
              <a:t>S：</a:t>
            </a:r>
            <a:r>
              <a:rPr lang="zh-CN" altLang="zh-CN" sz="2000" dirty="0">
                <a:latin typeface="Calibri" panose="020F0502020204030204" charset="0"/>
                <a:ea typeface="黑体" panose="02010609060101010101" pitchFamily="49" charset="-122"/>
                <a:cs typeface="Calibri" panose="020F0502020204030204" charset="0"/>
                <a:sym typeface="+mn-ea"/>
              </a:rPr>
              <a:t>单个字，</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进行分词</a:t>
            </a:r>
          </a:p>
          <a:p>
            <a:pPr marL="0" indent="0">
              <a:lnSpc>
                <a:spcPct val="150000"/>
              </a:lnSpc>
              <a:buNone/>
            </a:pPr>
            <a:r>
              <a:rPr lang="zh-CN" altLang="zh-CN" sz="2000" b="1" dirty="0">
                <a:latin typeface="Calibri" panose="020F0502020204030204" charset="0"/>
                <a:ea typeface="黑体" panose="02010609060101010101" pitchFamily="49" charset="-122"/>
                <a:cs typeface="Calibri" panose="020F0502020204030204" charset="0"/>
                <a:sym typeface="+mn-ea"/>
              </a:rPr>
              <a:t>隐藏状态序列：</a:t>
            </a:r>
            <a:r>
              <a:rPr lang="en-US" altLang="zh-CN" sz="2000" b="1" dirty="0">
                <a:latin typeface="Calibri" panose="020F0502020204030204" charset="0"/>
                <a:ea typeface="黑体" panose="02010609060101010101" pitchFamily="49" charset="-122"/>
                <a:cs typeface="Calibri" panose="020F0502020204030204" charset="0"/>
                <a:sym typeface="+mn-ea"/>
              </a:rPr>
              <a:t>S S BMMMME S BME</a:t>
            </a:r>
            <a:endParaRPr lang="zh-CN" altLang="zh-CN" sz="2000" b="1" dirty="0">
              <a:latin typeface="Calibri" panose="020F0502020204030204" charset="0"/>
              <a:ea typeface="黑体" panose="02010609060101010101" pitchFamily="49" charset="-122"/>
              <a:cs typeface="Calibri" panose="020F0502020204030204" charset="0"/>
              <a:sym typeface="+mn-ea"/>
            </a:endParaRPr>
          </a:p>
          <a:p>
            <a:pPr marL="0" indent="0">
              <a:lnSpc>
                <a:spcPct val="150000"/>
              </a:lnSpc>
              <a:buNone/>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9289" y="39814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内容占位符 2"/>
          <p:cNvSpPr>
            <a:spLocks noGrp="1"/>
          </p:cNvSpPr>
          <p:nvPr/>
        </p:nvSpPr>
        <p:spPr>
          <a:xfrm>
            <a:off x="670560" y="1426845"/>
            <a:ext cx="10850880" cy="1435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sz="2000" dirty="0" smtClean="0">
                <a:solidFill>
                  <a:schemeClr val="tx1"/>
                </a:solidFill>
                <a:latin typeface="Calibri" panose="020F0502020204030204" charset="0"/>
                <a:ea typeface="黑体" panose="02010609060101010101" pitchFamily="49" charset="-122"/>
                <a:cs typeface="Calibri" panose="020F0502020204030204" charset="0"/>
              </a:rPr>
              <a:t>对于中文分词任务：</a:t>
            </a:r>
          </a:p>
          <a:p>
            <a:pPr>
              <a:lnSpc>
                <a:spcPct val="150000"/>
              </a:lnSpc>
            </a:pPr>
            <a:r>
              <a:rPr lang="zh-CN" altLang="zh-CN" sz="2000" b="1" dirty="0">
                <a:solidFill>
                  <a:srgbClr val="FF0000"/>
                </a:solidFill>
                <a:latin typeface="Calibri" panose="020F0502020204030204" charset="0"/>
                <a:ea typeface="黑体" panose="02010609060101010101" pitchFamily="49" charset="-122"/>
                <a:cs typeface="Calibri" panose="020F0502020204030204" charset="0"/>
              </a:rPr>
              <a:t>隐马尔可夫模型</a:t>
            </a:r>
            <a:r>
              <a:rPr lang="zh-CN" altLang="zh-CN" sz="2000" b="1" dirty="0" smtClean="0">
                <a:solidFill>
                  <a:srgbClr val="FF0000"/>
                </a:solidFill>
                <a:latin typeface="Calibri" panose="020F0502020204030204" charset="0"/>
                <a:ea typeface="黑体" panose="02010609060101010101" pitchFamily="49" charset="-122"/>
                <a:cs typeface="Calibri" panose="020F0502020204030204" charset="0"/>
              </a:rPr>
              <a:t>中的</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λ=（ π , A,  B）分别是什么？</a:t>
            </a:r>
            <a:endParaRPr lang="zh-CN" altLang="zh-CN" sz="2000" b="1" dirty="0">
              <a:solidFill>
                <a:srgbClr val="FF0000"/>
              </a:solidFill>
              <a:latin typeface="Calibri" panose="020F0502020204030204" charset="0"/>
              <a:ea typeface="黑体" panose="02010609060101010101" pitchFamily="49" charset="-122"/>
              <a:cs typeface="Calibri" panose="020F0502020204030204" charset="0"/>
            </a:endParaRPr>
          </a:p>
          <a:p>
            <a:pPr marL="0" indent="0">
              <a:buNone/>
            </a:pPr>
            <a:endParaRPr lang="en-US" altLang="zh-CN" dirty="0" smtClean="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
        <p:nvSpPr>
          <p:cNvPr id="5" name="文本框 4"/>
          <p:cNvSpPr txBox="1"/>
          <p:nvPr/>
        </p:nvSpPr>
        <p:spPr>
          <a:xfrm>
            <a:off x="868045" y="2861945"/>
            <a:ext cx="1975485" cy="368300"/>
          </a:xfrm>
          <a:prstGeom prst="rect">
            <a:avLst/>
          </a:prstGeom>
          <a:noFill/>
        </p:spPr>
        <p:txBody>
          <a:bodyPr wrap="none" rtlCol="0" anchor="t">
            <a:spAutoFit/>
          </a:bodyPr>
          <a:lstStyle/>
          <a:p>
            <a:r>
              <a:rPr lang="zh-CN" altLang="zh-CN" b="1" dirty="0">
                <a:solidFill>
                  <a:srgbClr val="FF0000"/>
                </a:solidFill>
                <a:latin typeface="Calibri" panose="020F0502020204030204" charset="0"/>
                <a:ea typeface="黑体" panose="02010609060101010101" pitchFamily="49" charset="-122"/>
                <a:cs typeface="Calibri" panose="020F0502020204030204" charset="0"/>
                <a:sym typeface="+mn-ea"/>
              </a:rPr>
              <a:t>初始状态概率π： </a:t>
            </a:r>
            <a:endParaRPr lang="zh-CN" altLang="en-US"/>
          </a:p>
        </p:txBody>
      </p:sp>
      <p:graphicFrame>
        <p:nvGraphicFramePr>
          <p:cNvPr id="6" name="表格 5"/>
          <p:cNvGraphicFramePr/>
          <p:nvPr>
            <p:custDataLst>
              <p:tags r:id="rId1"/>
            </p:custDataLst>
          </p:nvPr>
        </p:nvGraphicFramePr>
        <p:xfrm>
          <a:off x="1726565" y="3453130"/>
          <a:ext cx="2386330" cy="190500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0000"/>
                    </a:ext>
                  </a:extLst>
                </a:gridCol>
                <a:gridCol w="1475105">
                  <a:extLst>
                    <a:ext uri="{9D8B030D-6E8A-4147-A177-3AD203B41FA5}">
                      <a16:colId xmlns:a16="http://schemas.microsoft.com/office/drawing/2014/main" val="20001"/>
                    </a:ext>
                  </a:extLst>
                </a:gridCol>
              </a:tblGrid>
              <a:tr h="381000">
                <a:tc>
                  <a:txBody>
                    <a:bodyPr/>
                    <a:lstStyle/>
                    <a:p>
                      <a:pPr>
                        <a:buNone/>
                      </a:pPr>
                      <a:r>
                        <a:rPr lang="zh-CN" altLang="en-US"/>
                        <a:t>状态</a:t>
                      </a:r>
                    </a:p>
                  </a:txBody>
                  <a:tcPr/>
                </a:tc>
                <a:tc>
                  <a:txBody>
                    <a:bodyPr/>
                    <a:lstStyle/>
                    <a:p>
                      <a:pPr>
                        <a:buNone/>
                      </a:pPr>
                      <a:r>
                        <a:rPr lang="zh-CN" altLang="en-US"/>
                        <a:t>概率</a:t>
                      </a:r>
                    </a:p>
                  </a:txBody>
                  <a:tcPr/>
                </a:tc>
                <a:extLst>
                  <a:ext uri="{0D108BD9-81ED-4DB2-BD59-A6C34878D82A}">
                    <a16:rowId xmlns:a16="http://schemas.microsoft.com/office/drawing/2014/main" val="10000"/>
                  </a:ext>
                </a:extLst>
              </a:tr>
              <a:tr h="381000">
                <a:tc>
                  <a:txBody>
                    <a:bodyPr/>
                    <a:lstStyle/>
                    <a:p>
                      <a:pPr>
                        <a:buNone/>
                      </a:pPr>
                      <a:r>
                        <a:rPr lang="en-US" altLang="zh-CN"/>
                        <a:t>B</a:t>
                      </a:r>
                    </a:p>
                  </a:txBody>
                  <a:tcPr/>
                </a:tc>
                <a:tc>
                  <a:txBody>
                    <a:bodyPr/>
                    <a:lstStyle/>
                    <a:p>
                      <a:pPr>
                        <a:buNone/>
                      </a:pPr>
                      <a:r>
                        <a:rPr lang="en-US" altLang="zh-CN"/>
                        <a:t>a</a:t>
                      </a:r>
                    </a:p>
                  </a:txBody>
                  <a:tcPr/>
                </a:tc>
                <a:extLst>
                  <a:ext uri="{0D108BD9-81ED-4DB2-BD59-A6C34878D82A}">
                    <a16:rowId xmlns:a16="http://schemas.microsoft.com/office/drawing/2014/main" val="10001"/>
                  </a:ext>
                </a:extLst>
              </a:tr>
              <a:tr h="381000">
                <a:tc>
                  <a:txBody>
                    <a:bodyPr/>
                    <a:lstStyle/>
                    <a:p>
                      <a:pPr>
                        <a:buNone/>
                      </a:pPr>
                      <a:r>
                        <a:rPr lang="en-US" altLang="zh-CN"/>
                        <a:t>M</a:t>
                      </a:r>
                    </a:p>
                  </a:txBody>
                  <a:tcPr/>
                </a:tc>
                <a:tc>
                  <a:txBody>
                    <a:bodyPr/>
                    <a:lstStyle/>
                    <a:p>
                      <a:pPr>
                        <a:buNone/>
                      </a:pPr>
                      <a:r>
                        <a:rPr lang="en-US" altLang="zh-CN"/>
                        <a:t>b</a:t>
                      </a:r>
                    </a:p>
                  </a:txBody>
                  <a:tcPr/>
                </a:tc>
                <a:extLst>
                  <a:ext uri="{0D108BD9-81ED-4DB2-BD59-A6C34878D82A}">
                    <a16:rowId xmlns:a16="http://schemas.microsoft.com/office/drawing/2014/main" val="10002"/>
                  </a:ext>
                </a:extLst>
              </a:tr>
              <a:tr h="381000">
                <a:tc>
                  <a:txBody>
                    <a:bodyPr/>
                    <a:lstStyle/>
                    <a:p>
                      <a:pPr>
                        <a:buNone/>
                      </a:pPr>
                      <a:r>
                        <a:rPr lang="en-US" altLang="zh-CN"/>
                        <a:t>E</a:t>
                      </a:r>
                    </a:p>
                  </a:txBody>
                  <a:tcPr/>
                </a:tc>
                <a:tc>
                  <a:txBody>
                    <a:bodyPr/>
                    <a:lstStyle/>
                    <a:p>
                      <a:pPr>
                        <a:buNone/>
                      </a:pPr>
                      <a:r>
                        <a:rPr lang="en-US" altLang="zh-CN"/>
                        <a:t>c</a:t>
                      </a:r>
                    </a:p>
                  </a:txBody>
                  <a:tcPr/>
                </a:tc>
                <a:extLst>
                  <a:ext uri="{0D108BD9-81ED-4DB2-BD59-A6C34878D82A}">
                    <a16:rowId xmlns:a16="http://schemas.microsoft.com/office/drawing/2014/main" val="10003"/>
                  </a:ext>
                </a:extLst>
              </a:tr>
              <a:tr h="381000">
                <a:tc>
                  <a:txBody>
                    <a:bodyPr/>
                    <a:lstStyle/>
                    <a:p>
                      <a:pPr>
                        <a:buNone/>
                      </a:pPr>
                      <a:r>
                        <a:rPr lang="en-US" altLang="zh-CN"/>
                        <a:t>S</a:t>
                      </a:r>
                    </a:p>
                  </a:txBody>
                  <a:tcPr/>
                </a:tc>
                <a:tc>
                  <a:txBody>
                    <a:bodyPr/>
                    <a:lstStyle/>
                    <a:p>
                      <a:pPr>
                        <a:buNone/>
                      </a:pPr>
                      <a:r>
                        <a:rPr lang="en-US" altLang="zh-CN"/>
                        <a:t>d</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9289" y="39814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内容占位符 2"/>
          <p:cNvSpPr>
            <a:spLocks noGrp="1"/>
          </p:cNvSpPr>
          <p:nvPr/>
        </p:nvSpPr>
        <p:spPr>
          <a:xfrm>
            <a:off x="670560" y="1426845"/>
            <a:ext cx="10850880" cy="1435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sz="2000" dirty="0" smtClean="0">
                <a:solidFill>
                  <a:schemeClr val="tx1"/>
                </a:solidFill>
                <a:latin typeface="Calibri" panose="020F0502020204030204" charset="0"/>
                <a:ea typeface="黑体" panose="02010609060101010101" pitchFamily="49" charset="-122"/>
                <a:cs typeface="Calibri" panose="020F0502020204030204" charset="0"/>
              </a:rPr>
              <a:t>对于中文分词任务：</a:t>
            </a:r>
          </a:p>
          <a:p>
            <a:pPr>
              <a:lnSpc>
                <a:spcPct val="150000"/>
              </a:lnSpc>
            </a:pPr>
            <a:r>
              <a:rPr lang="zh-CN" altLang="zh-CN" sz="2000" b="1" dirty="0">
                <a:solidFill>
                  <a:srgbClr val="FF0000"/>
                </a:solidFill>
                <a:latin typeface="Calibri" panose="020F0502020204030204" charset="0"/>
                <a:ea typeface="黑体" panose="02010609060101010101" pitchFamily="49" charset="-122"/>
                <a:cs typeface="Calibri" panose="020F0502020204030204" charset="0"/>
              </a:rPr>
              <a:t>隐马尔可夫模型</a:t>
            </a:r>
            <a:r>
              <a:rPr lang="zh-CN" altLang="zh-CN" sz="2000" b="1" dirty="0" smtClean="0">
                <a:solidFill>
                  <a:srgbClr val="FF0000"/>
                </a:solidFill>
                <a:latin typeface="Calibri" panose="020F0502020204030204" charset="0"/>
                <a:ea typeface="黑体" panose="02010609060101010101" pitchFamily="49" charset="-122"/>
                <a:cs typeface="Calibri" panose="020F0502020204030204" charset="0"/>
              </a:rPr>
              <a:t>中的</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λ=（ π , A,  B）分别是什么？</a:t>
            </a:r>
            <a:endParaRPr lang="zh-CN" altLang="zh-CN" sz="2000" b="1" dirty="0">
              <a:solidFill>
                <a:srgbClr val="FF0000"/>
              </a:solidFill>
              <a:latin typeface="Calibri" panose="020F0502020204030204" charset="0"/>
              <a:ea typeface="黑体" panose="02010609060101010101" pitchFamily="49" charset="-122"/>
              <a:cs typeface="Calibri" panose="020F0502020204030204" charset="0"/>
            </a:endParaRPr>
          </a:p>
          <a:p>
            <a:pPr marL="0" indent="0">
              <a:buNone/>
            </a:pPr>
            <a:endParaRPr lang="en-US" altLang="zh-CN" dirty="0" smtClean="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
        <p:nvSpPr>
          <p:cNvPr id="5" name="文本框 4"/>
          <p:cNvSpPr txBox="1"/>
          <p:nvPr/>
        </p:nvSpPr>
        <p:spPr>
          <a:xfrm>
            <a:off x="868045" y="2861945"/>
            <a:ext cx="1981835" cy="368300"/>
          </a:xfrm>
          <a:prstGeom prst="rect">
            <a:avLst/>
          </a:prstGeom>
          <a:noFill/>
        </p:spPr>
        <p:txBody>
          <a:bodyPr wrap="none" rtlCol="0" anchor="t">
            <a:spAutoFit/>
          </a:bodyPr>
          <a:lstStyle/>
          <a:p>
            <a:r>
              <a:rPr lang="zh-CN" altLang="zh-CN" b="1" dirty="0">
                <a:solidFill>
                  <a:srgbClr val="FF0000"/>
                </a:solidFill>
                <a:latin typeface="Calibri" panose="020F0502020204030204" charset="0"/>
                <a:ea typeface="黑体" panose="02010609060101010101" pitchFamily="49" charset="-122"/>
                <a:cs typeface="Calibri" panose="020F0502020204030204" charset="0"/>
                <a:sym typeface="+mn-ea"/>
              </a:rPr>
              <a:t>转移概率矩阵</a:t>
            </a:r>
            <a:r>
              <a:rPr lang="en-US" altLang="zh-CN" b="1" dirty="0">
                <a:solidFill>
                  <a:srgbClr val="FF0000"/>
                </a:solidFill>
                <a:latin typeface="Calibri" panose="020F0502020204030204" charset="0"/>
                <a:ea typeface="黑体" panose="02010609060101010101" pitchFamily="49" charset="-122"/>
                <a:cs typeface="Calibri" panose="020F0502020204030204" charset="0"/>
                <a:sym typeface="+mn-ea"/>
              </a:rPr>
              <a:t>A</a:t>
            </a:r>
            <a:r>
              <a:rPr lang="zh-CN" altLang="zh-CN" b="1" dirty="0">
                <a:solidFill>
                  <a:srgbClr val="FF0000"/>
                </a:solidFill>
                <a:latin typeface="Calibri" panose="020F0502020204030204" charset="0"/>
                <a:ea typeface="黑体" panose="02010609060101010101" pitchFamily="49" charset="-122"/>
                <a:cs typeface="Calibri" panose="020F0502020204030204" charset="0"/>
                <a:sym typeface="+mn-ea"/>
              </a:rPr>
              <a:t>： </a:t>
            </a:r>
            <a:endParaRPr lang="zh-CN" altLang="en-US"/>
          </a:p>
        </p:txBody>
      </p:sp>
      <p:graphicFrame>
        <p:nvGraphicFramePr>
          <p:cNvPr id="2" name="表格 1"/>
          <p:cNvGraphicFramePr/>
          <p:nvPr>
            <p:custDataLst>
              <p:tags r:id="rId1"/>
            </p:custDataLst>
          </p:nvPr>
        </p:nvGraphicFramePr>
        <p:xfrm>
          <a:off x="868045" y="3855720"/>
          <a:ext cx="8531225" cy="1915795"/>
        </p:xfrm>
        <a:graphic>
          <a:graphicData uri="http://schemas.openxmlformats.org/drawingml/2006/table">
            <a:tbl>
              <a:tblPr firstRow="1" bandRow="1">
                <a:tableStyleId>{5C22544A-7EE6-4342-B048-85BDC9FD1C3A}</a:tableStyleId>
              </a:tblPr>
              <a:tblGrid>
                <a:gridCol w="1706245">
                  <a:extLst>
                    <a:ext uri="{9D8B030D-6E8A-4147-A177-3AD203B41FA5}">
                      <a16:colId xmlns:a16="http://schemas.microsoft.com/office/drawing/2014/main" val="20000"/>
                    </a:ext>
                  </a:extLst>
                </a:gridCol>
                <a:gridCol w="1706245">
                  <a:extLst>
                    <a:ext uri="{9D8B030D-6E8A-4147-A177-3AD203B41FA5}">
                      <a16:colId xmlns:a16="http://schemas.microsoft.com/office/drawing/2014/main" val="20001"/>
                    </a:ext>
                  </a:extLst>
                </a:gridCol>
                <a:gridCol w="1706245">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706245">
                  <a:extLst>
                    <a:ext uri="{9D8B030D-6E8A-4147-A177-3AD203B41FA5}">
                      <a16:colId xmlns:a16="http://schemas.microsoft.com/office/drawing/2014/main" val="20004"/>
                    </a:ext>
                  </a:extLst>
                </a:gridCol>
              </a:tblGrid>
              <a:tr h="381000">
                <a:tc>
                  <a:txBody>
                    <a:bodyPr/>
                    <a:lstStyle/>
                    <a:p>
                      <a:pPr>
                        <a:buNone/>
                      </a:pPr>
                      <a:r>
                        <a:rPr lang="zh-CN" altLang="en-US"/>
                        <a:t>状态</a:t>
                      </a:r>
                      <a:r>
                        <a:rPr lang="en-US" altLang="zh-CN"/>
                        <a:t>/</a:t>
                      </a:r>
                      <a:r>
                        <a:rPr lang="zh-CN" altLang="en-US"/>
                        <a:t>概率</a:t>
                      </a:r>
                    </a:p>
                  </a:txBody>
                  <a:tcPr/>
                </a:tc>
                <a:tc>
                  <a:txBody>
                    <a:bodyPr/>
                    <a:lstStyle/>
                    <a:p>
                      <a:pPr>
                        <a:buNone/>
                      </a:pPr>
                      <a:r>
                        <a:rPr lang="en-US" altLang="zh-CN"/>
                        <a:t>B</a:t>
                      </a:r>
                    </a:p>
                  </a:txBody>
                  <a:tcPr/>
                </a:tc>
                <a:tc>
                  <a:txBody>
                    <a:bodyPr/>
                    <a:lstStyle/>
                    <a:p>
                      <a:pPr>
                        <a:buNone/>
                      </a:pPr>
                      <a:r>
                        <a:rPr lang="en-US" altLang="zh-CN"/>
                        <a:t>M</a:t>
                      </a:r>
                    </a:p>
                  </a:txBody>
                  <a:tcPr/>
                </a:tc>
                <a:tc>
                  <a:txBody>
                    <a:bodyPr/>
                    <a:lstStyle/>
                    <a:p>
                      <a:pPr>
                        <a:buNone/>
                      </a:pPr>
                      <a:r>
                        <a:rPr lang="en-US" altLang="zh-CN"/>
                        <a:t>E</a:t>
                      </a:r>
                    </a:p>
                  </a:txBody>
                  <a:tcPr/>
                </a:tc>
                <a:tc>
                  <a:txBody>
                    <a:bodyPr/>
                    <a:lstStyle/>
                    <a:p>
                      <a:pPr>
                        <a:buNone/>
                      </a:pPr>
                      <a:r>
                        <a:rPr lang="en-US" altLang="zh-CN"/>
                        <a:t>S</a:t>
                      </a:r>
                    </a:p>
                  </a:txBody>
                  <a:tcPr/>
                </a:tc>
                <a:extLst>
                  <a:ext uri="{0D108BD9-81ED-4DB2-BD59-A6C34878D82A}">
                    <a16:rowId xmlns:a16="http://schemas.microsoft.com/office/drawing/2014/main" val="10000"/>
                  </a:ext>
                </a:extLst>
              </a:tr>
              <a:tr h="381000">
                <a:tc>
                  <a:txBody>
                    <a:bodyPr/>
                    <a:lstStyle/>
                    <a:p>
                      <a:pPr>
                        <a:buNone/>
                      </a:pPr>
                      <a:r>
                        <a:rPr lang="en-US" altLang="zh-CN"/>
                        <a:t>B</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a:txBody>
                    <a:bodyPr/>
                    <a:lstStyle/>
                    <a:p>
                      <a:pPr>
                        <a:buNone/>
                      </a:pPr>
                      <a:r>
                        <a:rPr lang="en-US" altLang="zh-CN"/>
                        <a:t>M</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91795">
                <a:tc>
                  <a:txBody>
                    <a:bodyPr/>
                    <a:lstStyle/>
                    <a:p>
                      <a:pPr>
                        <a:buNone/>
                      </a:pPr>
                      <a:r>
                        <a:rPr lang="en-US" altLang="zh-CN"/>
                        <a:t>E</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a:txBody>
                    <a:bodyPr/>
                    <a:lstStyle/>
                    <a:p>
                      <a:pPr>
                        <a:buNone/>
                      </a:pPr>
                      <a:r>
                        <a:rPr lang="en-US" altLang="zh-CN"/>
                        <a:t>S</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bl>
          </a:graphicData>
        </a:graphic>
      </p:graphicFrame>
      <p:sp>
        <p:nvSpPr>
          <p:cNvPr id="7" name="文本框 6"/>
          <p:cNvSpPr txBox="1"/>
          <p:nvPr/>
        </p:nvSpPr>
        <p:spPr>
          <a:xfrm>
            <a:off x="6245225" y="2709545"/>
            <a:ext cx="5100955" cy="922020"/>
          </a:xfrm>
          <a:prstGeom prst="rect">
            <a:avLst/>
          </a:prstGeom>
          <a:noFill/>
        </p:spPr>
        <p:txBody>
          <a:bodyPr wrap="square" rtlCol="0" anchor="t">
            <a:spAutoFit/>
          </a:bodyPr>
          <a:lstStyle/>
          <a:p>
            <a:pPr algn="l">
              <a:lnSpc>
                <a:spcPct val="150000"/>
              </a:lnSpc>
            </a:pPr>
            <a:r>
              <a:rPr lang="zh-CN" altLang="zh-CN" b="1" dirty="0">
                <a:latin typeface="Calibri" panose="020F0502020204030204" charset="0"/>
                <a:ea typeface="黑体" panose="02010609060101010101" pitchFamily="49" charset="-122"/>
                <a:cs typeface="Calibri" panose="020F0502020204030204" charset="0"/>
                <a:sym typeface="+mn-ea"/>
              </a:rPr>
              <a:t>观测序列：我在上海师范大学读研究生</a:t>
            </a:r>
          </a:p>
          <a:p>
            <a:pPr algn="l">
              <a:lnSpc>
                <a:spcPct val="150000"/>
              </a:lnSpc>
            </a:pPr>
            <a:r>
              <a:rPr lang="zh-CN" altLang="zh-CN" b="1" dirty="0">
                <a:latin typeface="Calibri" panose="020F0502020204030204" charset="0"/>
                <a:ea typeface="黑体" panose="02010609060101010101" pitchFamily="49" charset="-122"/>
                <a:cs typeface="Calibri" panose="020F0502020204030204" charset="0"/>
                <a:sym typeface="+mn-ea"/>
              </a:rPr>
              <a:t>隐藏状态序列：</a:t>
            </a:r>
            <a:r>
              <a:rPr lang="en-US" altLang="zh-CN" b="1" dirty="0">
                <a:latin typeface="Calibri" panose="020F0502020204030204" charset="0"/>
                <a:ea typeface="黑体" panose="02010609060101010101" pitchFamily="49" charset="-122"/>
                <a:cs typeface="Calibri" panose="020F0502020204030204" charset="0"/>
                <a:sym typeface="+mn-ea"/>
              </a:rPr>
              <a:t>S S BMMMME S BME</a:t>
            </a: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9289" y="398146"/>
            <a:ext cx="10850563" cy="1028699"/>
          </a:xfrm>
        </p:spPr>
        <p:txBody>
          <a:bodyPr/>
          <a:lstStyle/>
          <a:p>
            <a:pPr algn="l" eaLnBrk="0" fontAlgn="base" hangingPunct="0">
              <a:buClrTx/>
              <a:buSzTx/>
              <a:buFontTx/>
            </a:pPr>
            <a:r>
              <a:rPr lang="en-US" altLang="zh-CN" sz="3000" b="1">
                <a:solidFill>
                  <a:schemeClr val="tx1">
                    <a:lumMod val="85000"/>
                    <a:lumOff val="15000"/>
                  </a:schemeClr>
                </a:solidFill>
                <a:latin typeface="微软雅黑" panose="020B0503020204020204" pitchFamily="34" charset="-122"/>
                <a:ea typeface="微软雅黑" panose="020B0503020204020204" pitchFamily="34" charset="-122"/>
                <a:cs typeface="+mn-cs"/>
              </a:rPr>
              <a:t>隐马尔科夫模型</a:t>
            </a:r>
          </a:p>
        </p:txBody>
      </p:sp>
      <p:sp>
        <p:nvSpPr>
          <p:cNvPr id="4" name="内容占位符 2"/>
          <p:cNvSpPr>
            <a:spLocks noGrp="1"/>
          </p:cNvSpPr>
          <p:nvPr/>
        </p:nvSpPr>
        <p:spPr>
          <a:xfrm>
            <a:off x="670560" y="1426845"/>
            <a:ext cx="10850880" cy="1435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sz="2000" dirty="0" smtClean="0">
                <a:solidFill>
                  <a:schemeClr val="tx1"/>
                </a:solidFill>
                <a:latin typeface="Calibri" panose="020F0502020204030204" charset="0"/>
                <a:ea typeface="黑体" panose="02010609060101010101" pitchFamily="49" charset="-122"/>
                <a:cs typeface="Calibri" panose="020F0502020204030204" charset="0"/>
              </a:rPr>
              <a:t>对于中文分词任务：</a:t>
            </a:r>
          </a:p>
          <a:p>
            <a:pPr>
              <a:lnSpc>
                <a:spcPct val="150000"/>
              </a:lnSpc>
            </a:pPr>
            <a:r>
              <a:rPr lang="zh-CN" altLang="zh-CN" sz="2000" b="1" dirty="0">
                <a:solidFill>
                  <a:srgbClr val="FF0000"/>
                </a:solidFill>
                <a:latin typeface="Calibri" panose="020F0502020204030204" charset="0"/>
                <a:ea typeface="黑体" panose="02010609060101010101" pitchFamily="49" charset="-122"/>
                <a:cs typeface="Calibri" panose="020F0502020204030204" charset="0"/>
              </a:rPr>
              <a:t>隐马尔可夫模型</a:t>
            </a:r>
            <a:r>
              <a:rPr lang="zh-CN" altLang="zh-CN" sz="2000" b="1" dirty="0" smtClean="0">
                <a:solidFill>
                  <a:srgbClr val="FF0000"/>
                </a:solidFill>
                <a:latin typeface="Calibri" panose="020F0502020204030204" charset="0"/>
                <a:ea typeface="黑体" panose="02010609060101010101" pitchFamily="49" charset="-122"/>
                <a:cs typeface="Calibri" panose="020F0502020204030204" charset="0"/>
              </a:rPr>
              <a:t>中的</a:t>
            </a:r>
            <a:r>
              <a:rPr lang="zh-CN" altLang="zh-CN" sz="2000" b="1" dirty="0">
                <a:solidFill>
                  <a:srgbClr val="FF0000"/>
                </a:solidFill>
                <a:latin typeface="Calibri" panose="020F0502020204030204" charset="0"/>
                <a:ea typeface="黑体" panose="02010609060101010101" pitchFamily="49" charset="-122"/>
                <a:cs typeface="Calibri" panose="020F0502020204030204" charset="0"/>
                <a:sym typeface="+mn-ea"/>
              </a:rPr>
              <a:t>λ=（ π , A,  B）分别是什么？</a:t>
            </a:r>
            <a:endParaRPr lang="zh-CN" altLang="zh-CN" sz="2000" b="1" dirty="0">
              <a:solidFill>
                <a:srgbClr val="FF0000"/>
              </a:solidFill>
              <a:latin typeface="Calibri" panose="020F0502020204030204" charset="0"/>
              <a:ea typeface="黑体" panose="02010609060101010101" pitchFamily="49" charset="-122"/>
              <a:cs typeface="Calibri" panose="020F0502020204030204" charset="0"/>
            </a:endParaRPr>
          </a:p>
          <a:p>
            <a:pPr marL="0" indent="0">
              <a:buNone/>
            </a:pPr>
            <a:endParaRPr lang="en-US" altLang="zh-CN" dirty="0" smtClean="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
        <p:nvSpPr>
          <p:cNvPr id="5" name="文本框 4"/>
          <p:cNvSpPr txBox="1"/>
          <p:nvPr/>
        </p:nvSpPr>
        <p:spPr>
          <a:xfrm>
            <a:off x="868045" y="2861945"/>
            <a:ext cx="1971675" cy="368300"/>
          </a:xfrm>
          <a:prstGeom prst="rect">
            <a:avLst/>
          </a:prstGeom>
          <a:noFill/>
        </p:spPr>
        <p:txBody>
          <a:bodyPr wrap="none" rtlCol="0" anchor="t">
            <a:spAutoFit/>
          </a:bodyPr>
          <a:lstStyle/>
          <a:p>
            <a:r>
              <a:rPr lang="zh-CN" altLang="zh-CN" b="1" dirty="0">
                <a:solidFill>
                  <a:srgbClr val="FF0000"/>
                </a:solidFill>
                <a:latin typeface="Calibri" panose="020F0502020204030204" charset="0"/>
                <a:ea typeface="黑体" panose="02010609060101010101" pitchFamily="49" charset="-122"/>
                <a:cs typeface="Calibri" panose="020F0502020204030204" charset="0"/>
                <a:sym typeface="+mn-ea"/>
              </a:rPr>
              <a:t>输出概率矩阵</a:t>
            </a:r>
            <a:r>
              <a:rPr lang="en-US" altLang="zh-CN" b="1" dirty="0">
                <a:solidFill>
                  <a:srgbClr val="FF0000"/>
                </a:solidFill>
                <a:latin typeface="Calibri" panose="020F0502020204030204" charset="0"/>
                <a:ea typeface="黑体" panose="02010609060101010101" pitchFamily="49" charset="-122"/>
                <a:cs typeface="Calibri" panose="020F0502020204030204" charset="0"/>
                <a:sym typeface="+mn-ea"/>
              </a:rPr>
              <a:t>B</a:t>
            </a:r>
            <a:r>
              <a:rPr lang="zh-CN" altLang="zh-CN" b="1" dirty="0">
                <a:solidFill>
                  <a:srgbClr val="FF0000"/>
                </a:solidFill>
                <a:latin typeface="Calibri" panose="020F0502020204030204" charset="0"/>
                <a:ea typeface="黑体" panose="02010609060101010101" pitchFamily="49" charset="-122"/>
                <a:cs typeface="Calibri" panose="020F0502020204030204" charset="0"/>
                <a:sym typeface="+mn-ea"/>
              </a:rPr>
              <a:t>： </a:t>
            </a:r>
            <a:endParaRPr lang="zh-CN" altLang="en-US"/>
          </a:p>
        </p:txBody>
      </p:sp>
      <p:graphicFrame>
        <p:nvGraphicFramePr>
          <p:cNvPr id="2" name="表格 1"/>
          <p:cNvGraphicFramePr/>
          <p:nvPr>
            <p:custDataLst>
              <p:tags r:id="rId1"/>
            </p:custDataLst>
            <p:extLst>
              <p:ext uri="{D42A27DB-BD31-4B8C-83A1-F6EECF244321}">
                <p14:modId xmlns:p14="http://schemas.microsoft.com/office/powerpoint/2010/main" val="3589608219"/>
              </p:ext>
            </p:extLst>
          </p:nvPr>
        </p:nvGraphicFramePr>
        <p:xfrm>
          <a:off x="868045" y="3855720"/>
          <a:ext cx="6805318" cy="1915795"/>
        </p:xfrm>
        <a:graphic>
          <a:graphicData uri="http://schemas.openxmlformats.org/drawingml/2006/table">
            <a:tbl>
              <a:tblPr firstRow="1" bandRow="1">
                <a:tableStyleId>{5C22544A-7EE6-4342-B048-85BDC9FD1C3A}</a:tableStyleId>
              </a:tblPr>
              <a:tblGrid>
                <a:gridCol w="1261977">
                  <a:extLst>
                    <a:ext uri="{9D8B030D-6E8A-4147-A177-3AD203B41FA5}">
                      <a16:colId xmlns:a16="http://schemas.microsoft.com/office/drawing/2014/main" val="20000"/>
                    </a:ext>
                  </a:extLst>
                </a:gridCol>
                <a:gridCol w="388620">
                  <a:extLst>
                    <a:ext uri="{9D8B030D-6E8A-4147-A177-3AD203B41FA5}">
                      <a16:colId xmlns:a16="http://schemas.microsoft.com/office/drawing/2014/main" val="20001"/>
                    </a:ext>
                  </a:extLst>
                </a:gridCol>
                <a:gridCol w="391795">
                  <a:extLst>
                    <a:ext uri="{9D8B030D-6E8A-4147-A177-3AD203B41FA5}">
                      <a16:colId xmlns:a16="http://schemas.microsoft.com/office/drawing/2014/main" val="20002"/>
                    </a:ext>
                  </a:extLst>
                </a:gridCol>
                <a:gridCol w="370205">
                  <a:extLst>
                    <a:ext uri="{9D8B030D-6E8A-4147-A177-3AD203B41FA5}">
                      <a16:colId xmlns:a16="http://schemas.microsoft.com/office/drawing/2014/main" val="20003"/>
                    </a:ext>
                  </a:extLst>
                </a:gridCol>
                <a:gridCol w="41275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3136900">
                  <a:extLst>
                    <a:ext uri="{9D8B030D-6E8A-4147-A177-3AD203B41FA5}">
                      <a16:colId xmlns:a16="http://schemas.microsoft.com/office/drawing/2014/main" val="20006"/>
                    </a:ext>
                  </a:extLst>
                </a:gridCol>
                <a:gridCol w="421431">
                  <a:extLst>
                    <a:ext uri="{9D8B030D-6E8A-4147-A177-3AD203B41FA5}">
                      <a16:colId xmlns:a16="http://schemas.microsoft.com/office/drawing/2014/main" val="20007"/>
                    </a:ext>
                  </a:extLst>
                </a:gridCol>
              </a:tblGrid>
              <a:tr h="381000">
                <a:tc>
                  <a:txBody>
                    <a:bodyPr/>
                    <a:lstStyle/>
                    <a:p>
                      <a:pPr>
                        <a:buNone/>
                      </a:pPr>
                      <a:r>
                        <a:rPr lang="zh-CN" altLang="en-US"/>
                        <a:t>状态</a:t>
                      </a:r>
                      <a:r>
                        <a:rPr lang="en-US" altLang="zh-CN"/>
                        <a:t>/</a:t>
                      </a:r>
                      <a:r>
                        <a:rPr lang="zh-CN" altLang="en-US"/>
                        <a:t>概率</a:t>
                      </a:r>
                    </a:p>
                  </a:txBody>
                  <a:tcPr/>
                </a:tc>
                <a:tc>
                  <a:txBody>
                    <a:bodyPr/>
                    <a:lstStyle/>
                    <a:p>
                      <a:pPr>
                        <a:buNone/>
                      </a:pPr>
                      <a:r>
                        <a:rPr lang="zh-CN" altLang="en-US"/>
                        <a:t>我</a:t>
                      </a:r>
                    </a:p>
                  </a:txBody>
                  <a:tcPr/>
                </a:tc>
                <a:tc>
                  <a:txBody>
                    <a:bodyPr/>
                    <a:lstStyle/>
                    <a:p>
                      <a:pPr>
                        <a:buNone/>
                      </a:pPr>
                      <a:r>
                        <a:rPr lang="zh-CN" altLang="en-US"/>
                        <a:t>在</a:t>
                      </a:r>
                    </a:p>
                  </a:txBody>
                  <a:tcPr/>
                </a:tc>
                <a:tc>
                  <a:txBody>
                    <a:bodyPr/>
                    <a:lstStyle/>
                    <a:p>
                      <a:pPr>
                        <a:buNone/>
                      </a:pPr>
                      <a:r>
                        <a:rPr lang="zh-CN" altLang="en-US"/>
                        <a:t>上</a:t>
                      </a:r>
                    </a:p>
                  </a:txBody>
                  <a:tcPr/>
                </a:tc>
                <a:tc>
                  <a:txBody>
                    <a:bodyPr/>
                    <a:lstStyle/>
                    <a:p>
                      <a:pPr>
                        <a:buNone/>
                      </a:pPr>
                      <a:r>
                        <a:rPr lang="zh-CN" altLang="en-US"/>
                        <a:t>海</a:t>
                      </a:r>
                    </a:p>
                  </a:txBody>
                  <a:tcPr/>
                </a:tc>
                <a:tc>
                  <a:txBody>
                    <a:bodyPr/>
                    <a:lstStyle/>
                    <a:p>
                      <a:pPr>
                        <a:buNone/>
                      </a:pPr>
                      <a:r>
                        <a:rPr lang="zh-CN" altLang="en-US"/>
                        <a:t>师</a:t>
                      </a:r>
                    </a:p>
                  </a:txBody>
                  <a:tcPr/>
                </a:tc>
                <a:tc>
                  <a:txBody>
                    <a:bodyPr/>
                    <a:lstStyle/>
                    <a:p>
                      <a:pPr>
                        <a:buNone/>
                      </a:pPr>
                      <a:r>
                        <a:rPr lang="en-US" altLang="zh-CN" dirty="0" smtClean="0"/>
                        <a:t>…</a:t>
                      </a:r>
                      <a:endParaRPr lang="en-US" altLang="zh-CN" dirty="0"/>
                    </a:p>
                  </a:txBody>
                  <a:tcPr/>
                </a:tc>
                <a:tc>
                  <a:txBody>
                    <a:bodyPr/>
                    <a:lstStyle/>
                    <a:p>
                      <a:pPr>
                        <a:buNone/>
                      </a:pPr>
                      <a:r>
                        <a:rPr lang="zh-CN" altLang="en-US"/>
                        <a:t>生</a:t>
                      </a:r>
                    </a:p>
                  </a:txBody>
                  <a:tcPr/>
                </a:tc>
                <a:extLst>
                  <a:ext uri="{0D108BD9-81ED-4DB2-BD59-A6C34878D82A}">
                    <a16:rowId xmlns:a16="http://schemas.microsoft.com/office/drawing/2014/main" val="10000"/>
                  </a:ext>
                </a:extLst>
              </a:tr>
              <a:tr h="381000">
                <a:tc>
                  <a:txBody>
                    <a:bodyPr/>
                    <a:lstStyle/>
                    <a:p>
                      <a:pPr>
                        <a:buNone/>
                      </a:pPr>
                      <a:r>
                        <a:rPr lang="en-US" altLang="zh-CN"/>
                        <a:t>B</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a:txBody>
                    <a:bodyPr/>
                    <a:lstStyle/>
                    <a:p>
                      <a:pPr>
                        <a:buNone/>
                      </a:pPr>
                      <a:r>
                        <a:rPr lang="en-US" altLang="zh-CN"/>
                        <a:t>M</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91795">
                <a:tc>
                  <a:txBody>
                    <a:bodyPr/>
                    <a:lstStyle/>
                    <a:p>
                      <a:pPr>
                        <a:buNone/>
                      </a:pPr>
                      <a:r>
                        <a:rPr lang="en-US" altLang="zh-CN"/>
                        <a:t>E</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a:txBody>
                    <a:bodyPr/>
                    <a:lstStyle/>
                    <a:p>
                      <a:pPr>
                        <a:buNone/>
                      </a:pPr>
                      <a:r>
                        <a:rPr lang="en-US" altLang="zh-CN"/>
                        <a:t>S</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4"/>
                  </a:ext>
                </a:extLst>
              </a:tr>
            </a:tbl>
          </a:graphicData>
        </a:graphic>
      </p:graphicFrame>
      <p:sp>
        <p:nvSpPr>
          <p:cNvPr id="7" name="文本框 6"/>
          <p:cNvSpPr txBox="1"/>
          <p:nvPr/>
        </p:nvSpPr>
        <p:spPr>
          <a:xfrm>
            <a:off x="6245225" y="2709545"/>
            <a:ext cx="5100955" cy="922020"/>
          </a:xfrm>
          <a:prstGeom prst="rect">
            <a:avLst/>
          </a:prstGeom>
          <a:noFill/>
        </p:spPr>
        <p:txBody>
          <a:bodyPr wrap="square" rtlCol="0" anchor="t">
            <a:spAutoFit/>
          </a:bodyPr>
          <a:lstStyle/>
          <a:p>
            <a:pPr algn="l">
              <a:lnSpc>
                <a:spcPct val="150000"/>
              </a:lnSpc>
            </a:pPr>
            <a:r>
              <a:rPr lang="zh-CN" altLang="zh-CN" b="1" dirty="0">
                <a:latin typeface="Calibri" panose="020F0502020204030204" charset="0"/>
                <a:ea typeface="黑体" panose="02010609060101010101" pitchFamily="49" charset="-122"/>
                <a:cs typeface="Calibri" panose="020F0502020204030204" charset="0"/>
                <a:sym typeface="+mn-ea"/>
              </a:rPr>
              <a:t>观测序列：我在上海师范大学读研究生</a:t>
            </a:r>
          </a:p>
          <a:p>
            <a:pPr algn="l">
              <a:lnSpc>
                <a:spcPct val="150000"/>
              </a:lnSpc>
            </a:pPr>
            <a:r>
              <a:rPr lang="zh-CN" altLang="zh-CN" b="1" dirty="0">
                <a:latin typeface="Calibri" panose="020F0502020204030204" charset="0"/>
                <a:ea typeface="黑体" panose="02010609060101010101" pitchFamily="49" charset="-122"/>
                <a:cs typeface="Calibri" panose="020F0502020204030204" charset="0"/>
                <a:sym typeface="+mn-ea"/>
              </a:rPr>
              <a:t>隐藏状态序列：</a:t>
            </a:r>
            <a:r>
              <a:rPr lang="en-US" altLang="zh-CN" b="1" dirty="0">
                <a:latin typeface="Calibri" panose="020F0502020204030204" charset="0"/>
                <a:ea typeface="黑体" panose="02010609060101010101" pitchFamily="49" charset="-122"/>
                <a:cs typeface="Calibri" panose="020F0502020204030204" charset="0"/>
                <a:sym typeface="+mn-ea"/>
              </a:rPr>
              <a:t>S S BMMMME S BME</a:t>
            </a:r>
            <a:endParaRPr lang="zh-CN" altLang="en-US"/>
          </a:p>
        </p:txBody>
      </p:sp>
      <p:sp>
        <p:nvSpPr>
          <p:cNvPr id="6" name="文本框 5"/>
          <p:cNvSpPr txBox="1"/>
          <p:nvPr/>
        </p:nvSpPr>
        <p:spPr>
          <a:xfrm>
            <a:off x="600710" y="5995670"/>
            <a:ext cx="8073390" cy="368300"/>
          </a:xfrm>
          <a:prstGeom prst="rect">
            <a:avLst/>
          </a:prstGeom>
          <a:noFill/>
        </p:spPr>
        <p:txBody>
          <a:bodyPr wrap="square" rtlCol="0" anchor="t">
            <a:spAutoFit/>
          </a:bodyPr>
          <a:lstStyle/>
          <a:p>
            <a:r>
              <a:rPr lang="zh-CN" altLang="en-US"/>
              <a:t>https://github.com/Leeshine/WordSeg/blob/master/src/Hmm/HmmSeg.py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英文分词方法</a:t>
            </a:r>
          </a:p>
        </p:txBody>
      </p:sp>
      <p:sp>
        <p:nvSpPr>
          <p:cNvPr id="3" name="文本框 2"/>
          <p:cNvSpPr txBox="1"/>
          <p:nvPr/>
        </p:nvSpPr>
        <p:spPr>
          <a:xfrm>
            <a:off x="645795" y="1740535"/>
            <a:ext cx="10453370" cy="175323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第一步：按空格/符号分词； 用正则表达式很容易</a:t>
            </a:r>
            <a:r>
              <a:rPr lang="zh-CN" altLang="en-US" dirty="0" smtClean="0">
                <a:latin typeface="黑体" panose="02010609060101010101" pitchFamily="49" charset="-122"/>
                <a:ea typeface="黑体" panose="02010609060101010101" pitchFamily="49" charset="-122"/>
                <a:cs typeface="黑体" panose="02010609060101010101" pitchFamily="49" charset="-122"/>
              </a:rPr>
              <a:t>实现</a:t>
            </a:r>
            <a:r>
              <a:rPr lang="en-US" altLang="zh-CN"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第二步：排除停用词 stopword就是类似a/an/and/are/then 的这类高频词，高频词会对基于词频的算分公式产生极大的干扰，所以需要过滤；</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第三步：提取词干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Evaluation</a:t>
            </a:r>
          </a:p>
        </p:txBody>
      </p:sp>
      <mc:AlternateContent xmlns:mc="http://schemas.openxmlformats.org/markup-compatibility/2006">
        <mc:Choice xmlns:a14="http://schemas.microsoft.com/office/drawing/2010/main" Requires="a14">
          <p:sp>
            <p:nvSpPr>
              <p:cNvPr id="3" name="文本框 2"/>
              <p:cNvSpPr txBox="1"/>
              <p:nvPr/>
            </p:nvSpPr>
            <p:spPr>
              <a:xfrm>
                <a:off x="985520" y="1327150"/>
                <a:ext cx="9966960" cy="5302862"/>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b="1" dirty="0">
                    <a:solidFill>
                      <a:schemeClr val="accent4"/>
                    </a:solidFill>
                    <a:latin typeface="Calibri" panose="020F0502020204030204" charset="0"/>
                    <a:ea typeface="黑体" panose="02010609060101010101" pitchFamily="49" charset="-122"/>
                    <a:cs typeface="Calibri" panose="020F0502020204030204" charset="0"/>
                  </a:rPr>
                  <a:t>Precision</a:t>
                </a:r>
              </a:p>
              <a:p>
                <a:pPr marL="285750" indent="-285750">
                  <a:buFont typeface="Arial" panose="020B0604020202020204" pitchFamily="34" charset="0"/>
                  <a:buChar char="•"/>
                </a:pPr>
                <a:r>
                  <a:rPr lang="en-US" altLang="zh-CN" b="1" dirty="0">
                    <a:solidFill>
                      <a:schemeClr val="accent4"/>
                    </a:solidFill>
                    <a:latin typeface="Calibri" panose="020F0502020204030204" charset="0"/>
                    <a:ea typeface="黑体" panose="02010609060101010101" pitchFamily="49" charset="-122"/>
                    <a:cs typeface="Calibri" panose="020F0502020204030204" charset="0"/>
                  </a:rPr>
                  <a:t>Recall</a:t>
                </a:r>
              </a:p>
              <a:p>
                <a:pPr marL="285750" indent="-285750">
                  <a:buFont typeface="Arial" panose="020B0604020202020204" pitchFamily="34" charset="0"/>
                  <a:buChar char="•"/>
                </a:pPr>
                <a:r>
                  <a:rPr lang="en-US" altLang="zh-CN" b="1" dirty="0">
                    <a:solidFill>
                      <a:schemeClr val="accent4"/>
                    </a:solidFill>
                    <a:latin typeface="Calibri" panose="020F0502020204030204" charset="0"/>
                    <a:ea typeface="黑体" panose="02010609060101010101" pitchFamily="49" charset="-122"/>
                    <a:cs typeface="Calibri" panose="020F0502020204030204" charset="0"/>
                  </a:rPr>
                  <a:t>F1-score</a:t>
                </a:r>
                <a:endParaRPr lang="zh-CN" altLang="en-US" b="1" dirty="0">
                  <a:solidFill>
                    <a:schemeClr val="accent4"/>
                  </a:solidFill>
                  <a:latin typeface="Calibri" panose="020F0502020204030204" charset="0"/>
                  <a:ea typeface="黑体" panose="02010609060101010101" pitchFamily="49" charset="-122"/>
                  <a:cs typeface="Calibri" panose="020F0502020204030204" charset="0"/>
                </a:endParaRPr>
              </a:p>
              <a:p>
                <a:pPr marL="285750" indent="-285750"/>
                <a:endParaRPr lang="zh-CN" altLang="en-US" dirty="0">
                  <a:latin typeface="Calibri" panose="020F0502020204030204" charset="0"/>
                  <a:ea typeface="黑体" panose="02010609060101010101" pitchFamily="49" charset="-122"/>
                  <a:cs typeface="Calibri" panose="020F0502020204030204" charset="0"/>
                </a:endParaRPr>
              </a:p>
              <a:p>
                <a:pPr marL="285750" indent="-285750">
                  <a:buFont typeface="Arial" panose="020B0604020202020204" pitchFamily="34" charset="0"/>
                  <a:buChar char="•"/>
                </a:pPr>
                <a:r>
                  <a:rPr lang="zh-CN" altLang="en-US" dirty="0">
                    <a:latin typeface="Calibri" panose="020F0502020204030204" charset="0"/>
                    <a:ea typeface="黑体" panose="02010609060101010101" pitchFamily="49" charset="-122"/>
                    <a:cs typeface="Calibri" panose="020F0502020204030204" charset="0"/>
                  </a:rPr>
                  <a:t>对于长为</a:t>
                </a:r>
                <a:r>
                  <a:rPr lang="en-US" altLang="zh-CN" dirty="0">
                    <a:latin typeface="Calibri" panose="020F0502020204030204" charset="0"/>
                    <a:ea typeface="黑体" panose="02010609060101010101" pitchFamily="49" charset="-122"/>
                    <a:cs typeface="Calibri" panose="020F0502020204030204" charset="0"/>
                  </a:rPr>
                  <a:t>n</a:t>
                </a:r>
                <a:r>
                  <a:rPr lang="zh-CN" altLang="en-US" dirty="0">
                    <a:latin typeface="Calibri" panose="020F0502020204030204" charset="0"/>
                    <a:ea typeface="黑体" panose="02010609060101010101" pitchFamily="49" charset="-122"/>
                    <a:cs typeface="Calibri" panose="020F0502020204030204" charset="0"/>
                  </a:rPr>
                  <a:t>的字符串，分词结果是一系列单词。</a:t>
                </a:r>
              </a:p>
              <a:p>
                <a:pPr marL="285750" indent="-285750">
                  <a:buFont typeface="Arial" panose="020B0604020202020204" pitchFamily="34" charset="0"/>
                  <a:buChar char="•"/>
                </a:pPr>
                <a:r>
                  <a:rPr lang="zh-CN" altLang="en-US" dirty="0">
                    <a:latin typeface="Calibri" panose="020F0502020204030204" charset="0"/>
                    <a:ea typeface="黑体" panose="02010609060101010101" pitchFamily="49" charset="-122"/>
                    <a:cs typeface="Calibri" panose="020F0502020204030204" charset="0"/>
                  </a:rPr>
                  <a:t>设每个单词按照其在文中的起止位置可记作区间 [</a:t>
                </a:r>
                <a:r>
                  <a:rPr lang="en-US" altLang="zh-CN" dirty="0" err="1">
                    <a:latin typeface="Calibri" panose="020F0502020204030204" charset="0"/>
                    <a:ea typeface="黑体" panose="02010609060101010101" pitchFamily="49" charset="-122"/>
                    <a:cs typeface="Calibri" panose="020F0502020204030204" charset="0"/>
                  </a:rPr>
                  <a:t>i,j</a:t>
                </a:r>
                <a:r>
                  <a:rPr lang="zh-CN" altLang="en-US" dirty="0">
                    <a:latin typeface="Calibri" panose="020F0502020204030204" charset="0"/>
                    <a:ea typeface="黑体" panose="02010609060101010101" pitchFamily="49" charset="-122"/>
                    <a:cs typeface="Calibri" panose="020F0502020204030204" charset="0"/>
                  </a:rPr>
                  <a:t>]。</a:t>
                </a:r>
              </a:p>
              <a:p>
                <a:pPr marL="285750" indent="-285750">
                  <a:buFont typeface="Arial" panose="020B0604020202020204" pitchFamily="34" charset="0"/>
                  <a:buChar char="•"/>
                </a:pPr>
                <a:endParaRPr lang="en-US" altLang="zh-CN" dirty="0">
                  <a:latin typeface="Calibri" panose="020F0502020204030204" charset="0"/>
                  <a:ea typeface="黑体" panose="02010609060101010101" pitchFamily="49" charset="-122"/>
                  <a:cs typeface="Calibri" panose="020F0502020204030204" charset="0"/>
                </a:endParaRPr>
              </a:p>
              <a:p>
                <a:pPr marL="285750" indent="-285750">
                  <a:buFont typeface="Arial" panose="020B0604020202020204" pitchFamily="34" charset="0"/>
                  <a:buChar char="•"/>
                </a:pPr>
                <a:r>
                  <a:rPr lang="en-US" altLang="zh-CN" b="1" dirty="0">
                    <a:latin typeface="Calibri" panose="020F0502020204030204" charset="0"/>
                    <a:ea typeface="黑体" panose="02010609060101010101" pitchFamily="49" charset="-122"/>
                    <a:cs typeface="Calibri" panose="020F0502020204030204" charset="0"/>
                  </a:rPr>
                  <a:t>A</a:t>
                </a:r>
                <a:r>
                  <a:rPr lang="zh-CN" altLang="en-US" b="1" dirty="0">
                    <a:latin typeface="Calibri" panose="020F0502020204030204" charset="0"/>
                    <a:ea typeface="黑体" panose="02010609060101010101" pitchFamily="49" charset="-122"/>
                    <a:cs typeface="Calibri" panose="020F0502020204030204" charset="0"/>
                  </a:rPr>
                  <a:t>：标准的分词结果构成集合</a:t>
                </a:r>
                <a:r>
                  <a:rPr lang="en-US" altLang="zh-CN" b="1" dirty="0">
                    <a:latin typeface="Calibri" panose="020F0502020204030204" charset="0"/>
                    <a:ea typeface="黑体" panose="02010609060101010101" pitchFamily="49" charset="-122"/>
                    <a:cs typeface="Calibri" panose="020F0502020204030204" charset="0"/>
                  </a:rPr>
                  <a:t>A</a:t>
                </a:r>
              </a:p>
              <a:p>
                <a:pPr marL="285750" indent="-285750">
                  <a:buFont typeface="Arial" panose="020B0604020202020204" pitchFamily="34" charset="0"/>
                  <a:buChar char="•"/>
                </a:pPr>
                <a:r>
                  <a:rPr lang="en-US" altLang="zh-CN" b="1" dirty="0">
                    <a:latin typeface="Calibri" panose="020F0502020204030204" charset="0"/>
                    <a:ea typeface="黑体" panose="02010609060101010101" pitchFamily="49" charset="-122"/>
                    <a:cs typeface="Calibri" panose="020F0502020204030204" charset="0"/>
                  </a:rPr>
                  <a:t>B</a:t>
                </a:r>
                <a:r>
                  <a:rPr lang="zh-CN" altLang="en-US" b="1" dirty="0">
                    <a:latin typeface="Calibri" panose="020F0502020204030204" charset="0"/>
                    <a:ea typeface="黑体" panose="02010609060101010101" pitchFamily="49" charset="-122"/>
                    <a:cs typeface="Calibri" panose="020F0502020204030204" charset="0"/>
                  </a:rPr>
                  <a:t>：本方法的分词结果构成集合</a:t>
                </a:r>
                <a:r>
                  <a:rPr lang="en-US" altLang="zh-CN" b="1" dirty="0">
                    <a:latin typeface="Calibri" panose="020F0502020204030204" charset="0"/>
                    <a:ea typeface="黑体" panose="02010609060101010101" pitchFamily="49" charset="-122"/>
                    <a:cs typeface="Calibri" panose="020F0502020204030204" charset="0"/>
                  </a:rPr>
                  <a:t>B</a:t>
                </a:r>
              </a:p>
              <a:p>
                <a:pPr marL="285750" indent="-285750" algn="ctr"/>
                <a:endParaRPr lang="en-US" altLang="zh-CN" dirty="0"/>
              </a:p>
              <a:p>
                <a:pPr algn="ctr"/>
                <a:r>
                  <a:rPr lang="en-US" altLang="zh-CN" sz="2000" dirty="0">
                    <a:sym typeface="+mn-ea"/>
                  </a:rPr>
                  <a:t>Precision=</a:t>
                </a:r>
                <a14:m>
                  <m:oMath xmlns:m="http://schemas.openxmlformats.org/officeDocument/2006/math">
                    <m:f>
                      <m:fPr>
                        <m:ctrlPr>
                          <a:rPr lang="en-US" altLang="zh-CN" sz="3000" i="1">
                            <a:latin typeface="Cambria Math" panose="02040503050406030204" pitchFamily="18" charset="0"/>
                            <a:cs typeface="Cambria Math" panose="02040503050406030204" charset="0"/>
                          </a:rPr>
                        </m:ctrlPr>
                      </m:fPr>
                      <m:num>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𝐴</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𝐵</m:t>
                        </m:r>
                        <m:r>
                          <a:rPr lang="en-US" altLang="zh-CN" sz="3000" i="1">
                            <a:latin typeface="Cambria Math" panose="02040503050406030204" charset="0"/>
                            <a:cs typeface="Cambria Math" panose="02040503050406030204" charset="0"/>
                          </a:rPr>
                          <m:t>|</m:t>
                        </m:r>
                      </m:num>
                      <m:den>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𝐵</m:t>
                        </m:r>
                        <m:r>
                          <a:rPr lang="en-US" altLang="zh-CN" sz="3000" i="1">
                            <a:latin typeface="Cambria Math" panose="02040503050406030204" charset="0"/>
                            <a:cs typeface="Cambria Math" panose="02040503050406030204" charset="0"/>
                          </a:rPr>
                          <m:t>|</m:t>
                        </m:r>
                      </m:den>
                    </m:f>
                  </m:oMath>
                </a14:m>
                <a:endParaRPr lang="en-US" altLang="zh-CN" sz="3000" i="1" dirty="0">
                  <a:latin typeface="Cambria Math" panose="02040503050406030204" charset="0"/>
                  <a:cs typeface="Cambria Math" panose="02040503050406030204" charset="0"/>
                </a:endParaRPr>
              </a:p>
              <a:p>
                <a:pPr algn="ctr"/>
                <a:r>
                  <a:rPr lang="en-US" altLang="zh-CN" sz="2000" dirty="0">
                    <a:latin typeface="Cambria Math" panose="02040503050406030204" charset="0"/>
                    <a:cs typeface="Cambria Math" panose="02040503050406030204" charset="0"/>
                  </a:rPr>
                  <a:t>Recall</a:t>
                </a:r>
                <a:r>
                  <a:rPr lang="en-US" altLang="zh-CN" sz="2000" dirty="0">
                    <a:sym typeface="+mn-ea"/>
                  </a:rPr>
                  <a:t>=</a:t>
                </a:r>
                <a14:m>
                  <m:oMath xmlns:m="http://schemas.openxmlformats.org/officeDocument/2006/math">
                    <m:f>
                      <m:fPr>
                        <m:ctrlPr>
                          <a:rPr lang="en-US" altLang="zh-CN" sz="3000" i="1">
                            <a:latin typeface="Cambria Math" panose="02040503050406030204" pitchFamily="18" charset="0"/>
                            <a:cs typeface="Cambria Math" panose="02040503050406030204" charset="0"/>
                          </a:rPr>
                        </m:ctrlPr>
                      </m:fPr>
                      <m:num>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𝐴</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𝐵</m:t>
                        </m:r>
                        <m:r>
                          <a:rPr lang="en-US" altLang="zh-CN" sz="3000" i="1">
                            <a:latin typeface="Cambria Math" panose="02040503050406030204" charset="0"/>
                            <a:cs typeface="Cambria Math" panose="02040503050406030204" charset="0"/>
                          </a:rPr>
                          <m:t>|</m:t>
                        </m:r>
                      </m:num>
                      <m:den>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𝐴</m:t>
                        </m:r>
                        <m:r>
                          <a:rPr lang="en-US" altLang="zh-CN" sz="3000" i="1">
                            <a:latin typeface="Cambria Math" panose="02040503050406030204" charset="0"/>
                            <a:cs typeface="Cambria Math" panose="02040503050406030204" charset="0"/>
                          </a:rPr>
                          <m:t>|</m:t>
                        </m:r>
                      </m:den>
                    </m:f>
                  </m:oMath>
                </a14:m>
                <a:endParaRPr lang="en-US" altLang="zh-CN" sz="2000" i="1" dirty="0">
                  <a:latin typeface="Cambria Math" panose="02040503050406030204" charset="0"/>
                  <a:cs typeface="Cambria Math" panose="02040503050406030204" charset="0"/>
                </a:endParaRPr>
              </a:p>
              <a:p>
                <a:pPr algn="ctr"/>
                <a:r>
                  <a:rPr lang="en-US" altLang="zh-CN" sz="2000" dirty="0">
                    <a:sym typeface="+mn-ea"/>
                  </a:rPr>
                  <a:t>F1-score=</a:t>
                </a:r>
                <a14:m>
                  <m:oMath xmlns:m="http://schemas.openxmlformats.org/officeDocument/2006/math">
                    <m:f>
                      <m:fPr>
                        <m:ctrlPr>
                          <a:rPr lang="en-US" altLang="zh-CN" sz="3000" i="1">
                            <a:latin typeface="Cambria Math" panose="02040503050406030204" pitchFamily="18" charset="0"/>
                            <a:cs typeface="Cambria Math" panose="02040503050406030204" charset="0"/>
                          </a:rPr>
                        </m:ctrlPr>
                      </m:fPr>
                      <m:num>
                        <m:r>
                          <a:rPr lang="en-US" altLang="zh-CN" sz="3000" i="1">
                            <a:latin typeface="Cambria Math" panose="02040503050406030204" charset="0"/>
                            <a:cs typeface="Cambria Math" panose="02040503050406030204" charset="0"/>
                          </a:rPr>
                          <m:t>2∗</m:t>
                        </m:r>
                        <m:r>
                          <a:rPr lang="en-US" altLang="zh-CN" sz="3000" i="1">
                            <a:latin typeface="Cambria Math" panose="02040503050406030204" charset="0"/>
                            <a:cs typeface="Cambria Math" panose="02040503050406030204" charset="0"/>
                          </a:rPr>
                          <m:t>𝑃𝑟𝑒𝑐𝑖𝑠𝑖𝑜𝑛</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𝑅𝑒𝑐𝑎𝑙𝑙</m:t>
                        </m:r>
                      </m:num>
                      <m:den>
                        <m:r>
                          <a:rPr lang="en-US" altLang="zh-CN" sz="3000" i="1">
                            <a:latin typeface="Cambria Math" panose="02040503050406030204" charset="0"/>
                            <a:cs typeface="Cambria Math" panose="02040503050406030204" charset="0"/>
                          </a:rPr>
                          <m:t>𝑃𝑟𝑒𝑐𝑖𝑠𝑖𝑜𝑛</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𝑅𝑒𝑐𝑎𝑙𝑙</m:t>
                        </m:r>
                      </m:den>
                    </m:f>
                  </m:oMath>
                </a14:m>
                <a:endParaRPr lang="en-US" altLang="zh-CN" sz="3000" dirty="0"/>
              </a:p>
              <a:p>
                <a:endParaRPr lang="en-US" altLang="zh-CN" sz="2000" dirty="0"/>
              </a:p>
            </p:txBody>
          </p:sp>
        </mc:Choice>
        <mc:Fallback>
          <p:sp>
            <p:nvSpPr>
              <p:cNvPr id="3" name="文本框 2"/>
              <p:cNvSpPr txBox="1">
                <a:spLocks noRot="1" noChangeAspect="1" noMove="1" noResize="1" noEditPoints="1" noAdjustHandles="1" noChangeArrowheads="1" noChangeShapeType="1" noTextEdit="1"/>
              </p:cNvSpPr>
              <p:nvPr/>
            </p:nvSpPr>
            <p:spPr>
              <a:xfrm>
                <a:off x="985520" y="1327150"/>
                <a:ext cx="9966960" cy="5302862"/>
              </a:xfrm>
              <a:prstGeom prst="rect">
                <a:avLst/>
              </a:prstGeom>
              <a:blipFill>
                <a:blip r:embed="rId2"/>
                <a:stretch>
                  <a:fillRect l="-428" t="-69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000" b="1">
                <a:sym typeface="+mn-ea"/>
              </a:rPr>
              <a:t>The difference between English and Chinese</a:t>
            </a:r>
            <a:r>
              <a:rPr lang="en-US" altLang="zh-CN" sz="3000" b="1"/>
              <a:t/>
            </a:r>
            <a:br>
              <a:rPr lang="en-US" altLang="zh-CN" sz="3000" b="1"/>
            </a:br>
            <a:endParaRPr lang="zh-CN" altLang="en-US"/>
          </a:p>
        </p:txBody>
      </p:sp>
      <p:sp>
        <p:nvSpPr>
          <p:cNvPr id="3" name="文本框 2"/>
          <p:cNvSpPr txBox="1"/>
          <p:nvPr/>
        </p:nvSpPr>
        <p:spPr>
          <a:xfrm>
            <a:off x="886460" y="1629410"/>
            <a:ext cx="9961880" cy="3646170"/>
          </a:xfrm>
          <a:prstGeom prst="rect">
            <a:avLst/>
          </a:prstGeom>
          <a:noFill/>
        </p:spPr>
        <p:txBody>
          <a:bodyPr wrap="square" rtlCol="0" anchor="t">
            <a:spAutoFit/>
          </a:bodyPr>
          <a:lstStyle/>
          <a:p>
            <a:pPr>
              <a:lnSpc>
                <a:spcPct val="150000"/>
              </a:lnSpc>
            </a:pPr>
            <a:r>
              <a:rPr lang="zh-CN" altLang="en-US" b="1">
                <a:latin typeface="黑体" panose="02010609060101010101" pitchFamily="49" charset="-122"/>
                <a:ea typeface="黑体" panose="02010609060101010101" pitchFamily="49" charset="-122"/>
                <a:cs typeface="黑体" panose="02010609060101010101" pitchFamily="49" charset="-122"/>
                <a:sym typeface="+mn-ea"/>
              </a:rPr>
              <a:t>3</a:t>
            </a:r>
            <a:r>
              <a:rPr lang="en-US" altLang="zh-CN" b="1">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200" b="1">
                <a:latin typeface="黑体" panose="02010609060101010101" pitchFamily="49" charset="-122"/>
                <a:ea typeface="黑体" panose="02010609060101010101" pitchFamily="49" charset="-122"/>
                <a:cs typeface="黑体" panose="02010609060101010101" pitchFamily="49" charset="-122"/>
                <a:sym typeface="+mn-ea"/>
              </a:rPr>
              <a:t>中文分词需要考虑粒度问题，英文不需要</a:t>
            </a:r>
            <a:endParaRPr lang="zh-CN" altLang="en-US" sz="2200" b="1">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sym typeface="+mn-ea"/>
              </a:rPr>
              <a:t>例如【上海师范大学】就有很多种分法：</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200">
                <a:latin typeface="黑体" panose="02010609060101010101" pitchFamily="49" charset="-122"/>
                <a:ea typeface="黑体" panose="02010609060101010101" pitchFamily="49" charset="-122"/>
                <a:cs typeface="黑体" panose="02010609060101010101" pitchFamily="49" charset="-122"/>
                <a:sym typeface="+mn-ea"/>
              </a:rPr>
              <a:t>	上海师范大学</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200">
                <a:latin typeface="黑体" panose="02010609060101010101" pitchFamily="49" charset="-122"/>
                <a:ea typeface="黑体" panose="02010609060101010101" pitchFamily="49" charset="-122"/>
                <a:cs typeface="黑体" panose="02010609060101010101" pitchFamily="49" charset="-122"/>
                <a:sym typeface="+mn-ea"/>
              </a:rPr>
              <a:t>	上海 \ 师范 \ 大学</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200">
                <a:latin typeface="黑体" panose="02010609060101010101" pitchFamily="49" charset="-122"/>
                <a:ea typeface="黑体" panose="02010609060101010101" pitchFamily="49" charset="-122"/>
                <a:cs typeface="黑体" panose="02010609060101010101" pitchFamily="49" charset="-122"/>
                <a:sym typeface="+mn-ea"/>
              </a:rPr>
              <a:t>	上海 \ 师范大学</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endParaRPr lang="zh-CN" altLang="en-US" sz="220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sym typeface="+mn-ea"/>
              </a:rPr>
              <a:t>粒度越大，表达的意思就越准确，但是也会导致召回比较少</a:t>
            </a:r>
            <a:endParaRPr lang="zh-CN" altLang="en-US" sz="22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buClrTx/>
              <a:buSzTx/>
              <a:buFontTx/>
            </a:pPr>
            <a:r>
              <a:rPr lang="en-US" altLang="zh-CN" sz="3000" b="1"/>
              <a:t>Evaluation</a:t>
            </a:r>
          </a:p>
        </p:txBody>
      </p:sp>
      <p:sp>
        <p:nvSpPr>
          <p:cNvPr id="4" name="文本框 3"/>
          <p:cNvSpPr txBox="1"/>
          <p:nvPr/>
        </p:nvSpPr>
        <p:spPr>
          <a:xfrm>
            <a:off x="1684655" y="1580515"/>
            <a:ext cx="2941320" cy="368300"/>
          </a:xfrm>
          <a:prstGeom prst="rect">
            <a:avLst/>
          </a:prstGeom>
          <a:noFill/>
        </p:spPr>
        <p:txBody>
          <a:bodyPr wrap="none" rtlCol="0" anchor="t">
            <a:spAutoFit/>
          </a:bodyPr>
          <a:lstStyle/>
          <a:p>
            <a:r>
              <a:rPr lang="zh-CN" altLang="zh-CN" b="1" dirty="0">
                <a:latin typeface="Calibri" panose="020F0502020204030204" charset="0"/>
                <a:ea typeface="黑体" panose="02010609060101010101" pitchFamily="49" charset="-122"/>
                <a:cs typeface="Calibri" panose="020F0502020204030204" charset="0"/>
                <a:sym typeface="+mn-ea"/>
              </a:rPr>
              <a:t>我在上海师范大学读研究生</a:t>
            </a:r>
            <a:endParaRPr lang="zh-CN" altLang="en-US"/>
          </a:p>
        </p:txBody>
      </p:sp>
      <mc:AlternateContent xmlns:mc="http://schemas.openxmlformats.org/markup-compatibility/2006" xmlns:a14="http://schemas.microsoft.com/office/drawing/2010/main">
        <mc:Choice Requires="a14">
          <p:graphicFrame>
            <p:nvGraphicFramePr>
              <p:cNvPr id="5" name="表格 4"/>
              <p:cNvGraphicFramePr/>
              <p:nvPr>
                <p:custDataLst>
                  <p:tags r:id="rId1"/>
                </p:custDataLst>
              </p:nvPr>
            </p:nvGraphicFramePr>
            <p:xfrm>
              <a:off x="1226185" y="2153285"/>
              <a:ext cx="8531860" cy="3063240"/>
            </p:xfrm>
            <a:graphic>
              <a:graphicData uri="http://schemas.openxmlformats.org/drawingml/2006/table">
                <a:tbl>
                  <a:tblPr firstRow="1" bandRow="1">
                    <a:tableStyleId>{5C22544A-7EE6-4342-B048-85BDC9FD1C3A}</a:tableStyleId>
                  </a:tblPr>
                  <a:tblGrid>
                    <a:gridCol w="1183005">
                      <a:extLst>
                        <a:ext uri="{9D8B030D-6E8A-4147-A177-3AD203B41FA5}">
                          <a16:colId xmlns:a16="http://schemas.microsoft.com/office/drawing/2014/main" val="20000"/>
                        </a:ext>
                      </a:extLst>
                    </a:gridCol>
                    <a:gridCol w="3133725">
                      <a:extLst>
                        <a:ext uri="{9D8B030D-6E8A-4147-A177-3AD203B41FA5}">
                          <a16:colId xmlns:a16="http://schemas.microsoft.com/office/drawing/2014/main" val="20001"/>
                        </a:ext>
                      </a:extLst>
                    </a:gridCol>
                    <a:gridCol w="343027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tblGrid>
                  <a:tr h="381000">
                    <a:tc>
                      <a:txBody>
                        <a:bodyPr/>
                        <a:lstStyle/>
                        <a:p>
                          <a:pPr>
                            <a:buNone/>
                          </a:pPr>
                          <a:endParaRPr lang="zh-CN" altLang="en-US"/>
                        </a:p>
                      </a:txBody>
                      <a:tcPr/>
                    </a:tc>
                    <a:tc>
                      <a:txBody>
                        <a:bodyPr/>
                        <a:lstStyle/>
                        <a:p>
                          <a:pPr>
                            <a:buNone/>
                          </a:pPr>
                          <a:r>
                            <a:rPr lang="zh-CN" altLang="en-US"/>
                            <a:t>分词结果</a:t>
                          </a:r>
                        </a:p>
                      </a:txBody>
                      <a:tcPr/>
                    </a:tc>
                    <a:tc>
                      <a:txBody>
                        <a:bodyPr/>
                        <a:lstStyle/>
                        <a:p>
                          <a:pPr>
                            <a:buNone/>
                          </a:pPr>
                          <a:r>
                            <a:rPr lang="zh-CN" altLang="en-US"/>
                            <a:t>分词区间</a:t>
                          </a:r>
                        </a:p>
                      </a:txBody>
                      <a:tcPr/>
                    </a:tc>
                    <a:tc>
                      <a:txBody>
                        <a:bodyPr/>
                        <a:lstStyle/>
                        <a:p>
                          <a:pPr>
                            <a:buNone/>
                          </a:pPr>
                          <a:endParaRPr lang="zh-CN" altLang="en-US"/>
                        </a:p>
                      </a:txBody>
                      <a:tcPr/>
                    </a:tc>
                    <a:extLst>
                      <a:ext uri="{0D108BD9-81ED-4DB2-BD59-A6C34878D82A}">
                        <a16:rowId xmlns:a16="http://schemas.microsoft.com/office/drawing/2014/main" val="10000"/>
                      </a:ext>
                    </a:extLst>
                  </a:tr>
                  <a:tr h="381000">
                    <a:tc>
                      <a:txBody>
                        <a:bodyPr/>
                        <a:lstStyle/>
                        <a:p>
                          <a:pPr>
                            <a:buNone/>
                          </a:pPr>
                          <a:r>
                            <a:rPr lang="zh-CN" altLang="en-US" b="1"/>
                            <a:t>标准答案</a:t>
                          </a:r>
                        </a:p>
                      </a:txBody>
                      <a:tcPr/>
                    </a:tc>
                    <a:tc>
                      <a:txBody>
                        <a:bodyPr/>
                        <a:lstStyle/>
                        <a:p>
                          <a:pPr>
                            <a:buNone/>
                          </a:pPr>
                          <a:r>
                            <a:rPr lang="zh-CN" altLang="zh-CN" sz="1800" b="1" dirty="0">
                              <a:latin typeface="Calibri" panose="020F0502020204030204" charset="0"/>
                              <a:ea typeface="黑体" panose="02010609060101010101" pitchFamily="49" charset="-122"/>
                              <a:cs typeface="Calibri" panose="020F0502020204030204" charset="0"/>
                              <a:sym typeface="+mn-ea"/>
                            </a:rPr>
                            <a:t>我</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在</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上海师范大学</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读</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研究生</a:t>
                          </a:r>
                          <a:endParaRPr lang="zh-CN" altLang="en-US" b="1"/>
                        </a:p>
                      </a:txBody>
                      <a:tcPr/>
                    </a:tc>
                    <a:tc>
                      <a:txBody>
                        <a:bodyPr/>
                        <a:lstStyle/>
                        <a:p>
                          <a:pPr>
                            <a:buNone/>
                          </a:pPr>
                          <a:r>
                            <a:rPr lang="en-US" altLang="zh-CN" b="1"/>
                            <a:t>[1][2][3,4,5,6,7,8][9][10,11,12]</a:t>
                          </a:r>
                        </a:p>
                      </a:txBody>
                      <a:tcPr/>
                    </a:tc>
                    <a:tc>
                      <a:txBody>
                        <a:bodyPr/>
                        <a:lstStyle/>
                        <a:p>
                          <a:pPr>
                            <a:buNone/>
                          </a:pPr>
                          <a:r>
                            <a:rPr lang="en-US" altLang="zh-CN"/>
                            <a:t>A</a:t>
                          </a:r>
                        </a:p>
                      </a:txBody>
                      <a:tcPr/>
                    </a:tc>
                    <a:extLst>
                      <a:ext uri="{0D108BD9-81ED-4DB2-BD59-A6C34878D82A}">
                        <a16:rowId xmlns:a16="http://schemas.microsoft.com/office/drawing/2014/main" val="10001"/>
                      </a:ext>
                    </a:extLst>
                  </a:tr>
                  <a:tr h="381000">
                    <a:tc>
                      <a:txBody>
                        <a:bodyPr/>
                        <a:lstStyle/>
                        <a:p>
                          <a:pPr>
                            <a:buNone/>
                          </a:pPr>
                          <a:r>
                            <a:rPr lang="zh-CN" altLang="en-US"/>
                            <a:t>方法</a:t>
                          </a:r>
                          <a:r>
                            <a:rPr lang="en-US" altLang="zh-CN"/>
                            <a:t>1</a:t>
                          </a:r>
                        </a:p>
                      </a:txBody>
                      <a:tcPr/>
                    </a:tc>
                    <a:tc>
                      <a:txBody>
                        <a:bodyPr/>
                        <a:lstStyle/>
                        <a:p>
                          <a:pPr>
                            <a:buNone/>
                          </a:pPr>
                          <a:r>
                            <a:rPr lang="zh-CN" altLang="zh-CN" sz="1800" b="0" dirty="0">
                              <a:latin typeface="Calibri" panose="020F0502020204030204" charset="0"/>
                              <a:ea typeface="黑体" panose="02010609060101010101" pitchFamily="49" charset="-122"/>
                              <a:cs typeface="Calibri" panose="020F0502020204030204" charset="0"/>
                              <a:sym typeface="+mn-ea"/>
                            </a:rPr>
                            <a:t>我</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在</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上海</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师范</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大学</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读</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研究</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生</a:t>
                          </a:r>
                          <a:endParaRPr lang="zh-CN" altLang="en-US" b="0"/>
                        </a:p>
                      </a:txBody>
                      <a:tcPr/>
                    </a:tc>
                    <a:tc>
                      <a:txBody>
                        <a:bodyPr/>
                        <a:lstStyle/>
                        <a:p>
                          <a:pPr>
                            <a:buNone/>
                          </a:pPr>
                          <a:r>
                            <a:rPr lang="en-US" altLang="zh-CN" sz="1800" b="0">
                              <a:sym typeface="+mn-ea"/>
                            </a:rPr>
                            <a:t>[1][2][3,4][5,6][7,8][9][10,11][12]</a:t>
                          </a:r>
                        </a:p>
                      </a:txBody>
                      <a:tcPr/>
                    </a:tc>
                    <a:tc>
                      <a:txBody>
                        <a:bodyPr/>
                        <a:lstStyle/>
                        <a:p>
                          <a:pPr>
                            <a:buNone/>
                          </a:pPr>
                          <a:r>
                            <a:rPr lang="en-US" altLang="zh-CN"/>
                            <a:t>B</a:t>
                          </a:r>
                        </a:p>
                      </a:txBody>
                      <a:tcPr/>
                    </a:tc>
                    <a:extLst>
                      <a:ext uri="{0D108BD9-81ED-4DB2-BD59-A6C34878D82A}">
                        <a16:rowId xmlns:a16="http://schemas.microsoft.com/office/drawing/2014/main" val="10002"/>
                      </a:ext>
                    </a:extLst>
                  </a:tr>
                  <a:tr h="381000">
                    <a:tc>
                      <a:txBody>
                        <a:bodyPr/>
                        <a:lstStyle/>
                        <a:p>
                          <a:pPr>
                            <a:buNone/>
                          </a:pPr>
                          <a:r>
                            <a:rPr lang="zh-CN" altLang="en-US"/>
                            <a:t>重合部分</a:t>
                          </a:r>
                        </a:p>
                      </a:txBody>
                      <a:tcPr/>
                    </a:tc>
                    <a:tc>
                      <a:txBody>
                        <a:bodyPr/>
                        <a:lstStyle/>
                        <a:p>
                          <a:pPr>
                            <a:buNone/>
                          </a:pPr>
                          <a:r>
                            <a:rPr lang="zh-CN" altLang="zh-CN" sz="1800" b="0" dirty="0">
                              <a:latin typeface="Calibri" panose="020F0502020204030204" charset="0"/>
                              <a:ea typeface="黑体" panose="02010609060101010101" pitchFamily="49" charset="-122"/>
                              <a:cs typeface="Calibri" panose="020F0502020204030204" charset="0"/>
                              <a:sym typeface="+mn-ea"/>
                            </a:rPr>
                            <a:t>我</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在</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读</a:t>
                          </a:r>
                          <a:endParaRPr lang="zh-CN" altLang="en-US" b="0"/>
                        </a:p>
                      </a:txBody>
                      <a:tcPr/>
                    </a:tc>
                    <a:tc>
                      <a:txBody>
                        <a:bodyPr/>
                        <a:lstStyle/>
                        <a:p>
                          <a:pPr>
                            <a:buNone/>
                          </a:pPr>
                          <a:r>
                            <a:rPr lang="en-US" altLang="zh-CN" sz="1800" b="0">
                              <a:sym typeface="+mn-ea"/>
                            </a:rPr>
                            <a:t>[1][2][9]</a:t>
                          </a:r>
                        </a:p>
                      </a:txBody>
                      <a:tcPr/>
                    </a:tc>
                    <a:tc>
                      <a:txBody>
                        <a:bodyPr/>
                        <a:lstStyle/>
                        <a:p>
                          <a:pPr>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charset="0"/>
                                    <a:cs typeface="Cambria Math" panose="02040503050406030204" charset="0"/>
                                  </a:rPr>
                                  <m:t>𝐴</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𝐵</m:t>
                                </m:r>
                              </m:oMath>
                            </m:oMathPara>
                          </a14:m>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a:t>方法</a:t>
                          </a:r>
                          <a:r>
                            <a:rPr lang="en-US" altLang="zh-CN"/>
                            <a:t>2</a:t>
                          </a:r>
                        </a:p>
                      </a:txBody>
                      <a:tcPr/>
                    </a:tc>
                    <a:tc>
                      <a:txBody>
                        <a:bodyPr/>
                        <a:lstStyle/>
                        <a:p>
                          <a:pPr>
                            <a:buNone/>
                          </a:pPr>
                          <a:r>
                            <a:rPr lang="zh-CN" altLang="zh-CN" sz="1800" b="0" dirty="0">
                              <a:latin typeface="Calibri" panose="020F0502020204030204" charset="0"/>
                              <a:ea typeface="黑体" panose="02010609060101010101" pitchFamily="49" charset="-122"/>
                              <a:cs typeface="Calibri" panose="020F0502020204030204" charset="0"/>
                              <a:sym typeface="+mn-ea"/>
                            </a:rPr>
                            <a:t>我</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在</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上海</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师范大学</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读研</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究</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生</a:t>
                          </a:r>
                          <a:endParaRPr lang="zh-CN" altLang="en-US" b="0"/>
                        </a:p>
                      </a:txBody>
                      <a:tcPr/>
                    </a:tc>
                    <a:tc>
                      <a:txBody>
                        <a:bodyPr/>
                        <a:lstStyle/>
                        <a:p>
                          <a:pPr>
                            <a:buNone/>
                          </a:pPr>
                          <a:r>
                            <a:rPr lang="en-US" altLang="zh-CN" sz="1800" b="0">
                              <a:sym typeface="+mn-ea"/>
                            </a:rPr>
                            <a:t>[1][2][3,4][5,6,7,8][9,10][11][12]</a:t>
                          </a:r>
                        </a:p>
                      </a:txBody>
                      <a:tcPr/>
                    </a:tc>
                    <a:tc>
                      <a:txBody>
                        <a:bodyPr/>
                        <a:lstStyle/>
                        <a:p>
                          <a:pPr>
                            <a:buNone/>
                          </a:pPr>
                          <a:r>
                            <a:rPr lang="en-US" altLang="zh-CN"/>
                            <a:t>B</a:t>
                          </a:r>
                        </a:p>
                      </a:txBody>
                      <a:tcPr/>
                    </a:tc>
                    <a:extLst>
                      <a:ext uri="{0D108BD9-81ED-4DB2-BD59-A6C34878D82A}">
                        <a16:rowId xmlns:a16="http://schemas.microsoft.com/office/drawing/2014/main" val="10004"/>
                      </a:ext>
                    </a:extLst>
                  </a:tr>
                  <a:tr h="381000">
                    <a:tc>
                      <a:txBody>
                        <a:bodyPr/>
                        <a:lstStyle/>
                        <a:p>
                          <a:pPr>
                            <a:buNone/>
                          </a:pPr>
                          <a:r>
                            <a:rPr lang="zh-CN" altLang="en-US"/>
                            <a:t>重合部分</a:t>
                          </a:r>
                        </a:p>
                      </a:txBody>
                      <a:tcPr/>
                    </a:tc>
                    <a:tc>
                      <a:txBody>
                        <a:bodyPr/>
                        <a:lstStyle/>
                        <a:p>
                          <a:pPr>
                            <a:buNone/>
                          </a:pPr>
                          <a:r>
                            <a:rPr lang="zh-CN" altLang="zh-CN" sz="1800" dirty="0">
                              <a:latin typeface="Calibri" panose="020F0502020204030204" charset="0"/>
                              <a:ea typeface="黑体" panose="02010609060101010101" pitchFamily="49" charset="-122"/>
                              <a:cs typeface="Calibri" panose="020F0502020204030204" charset="0"/>
                              <a:sym typeface="+mn-ea"/>
                            </a:rPr>
                            <a:t>我</a:t>
                          </a:r>
                          <a:r>
                            <a:rPr lang="en-US" altLang="zh-CN" sz="1800" dirty="0">
                              <a:latin typeface="Calibri" panose="020F0502020204030204" charset="0"/>
                              <a:ea typeface="黑体" panose="02010609060101010101" pitchFamily="49" charset="-122"/>
                              <a:cs typeface="Calibri" panose="020F0502020204030204" charset="0"/>
                              <a:sym typeface="+mn-ea"/>
                            </a:rPr>
                            <a:t>/</a:t>
                          </a:r>
                          <a:r>
                            <a:rPr lang="zh-CN" altLang="zh-CN" sz="1800" dirty="0">
                              <a:latin typeface="Calibri" panose="020F0502020204030204" charset="0"/>
                              <a:ea typeface="黑体" panose="02010609060101010101" pitchFamily="49" charset="-122"/>
                              <a:cs typeface="Calibri" panose="020F0502020204030204" charset="0"/>
                              <a:sym typeface="+mn-ea"/>
                            </a:rPr>
                            <a:t>在</a:t>
                          </a:r>
                          <a:endParaRPr lang="zh-CN" altLang="en-US"/>
                        </a:p>
                      </a:txBody>
                      <a:tcPr/>
                    </a:tc>
                    <a:tc>
                      <a:txBody>
                        <a:bodyPr/>
                        <a:lstStyle/>
                        <a:p>
                          <a:pPr>
                            <a:buNone/>
                          </a:pPr>
                          <a:r>
                            <a:rPr lang="en-US" altLang="zh-CN" sz="1800">
                              <a:sym typeface="+mn-ea"/>
                            </a:rPr>
                            <a:t>[1][2]</a:t>
                          </a:r>
                          <a:endParaRPr lang="zh-CN" altLang="en-US"/>
                        </a:p>
                      </a:txBody>
                      <a:tcPr/>
                    </a:tc>
                    <a:tc>
                      <a:txBody>
                        <a:bodyPr/>
                        <a:lstStyle/>
                        <a:p>
                          <a:pPr>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charset="0"/>
                                    <a:cs typeface="Cambria Math" panose="02040503050406030204" charset="0"/>
                                  </a:rPr>
                                  <m:t>𝐴</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𝐵</m:t>
                                </m:r>
                              </m:oMath>
                            </m:oMathPara>
                          </a14:m>
                          <a:endParaRPr lang="zh-CN" altLang="en-US"/>
                        </a:p>
                      </a:txBody>
                      <a:tcP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p:nvPr>
                <p:custDataLst>
                  <p:tags r:id="rId3"/>
                </p:custDataLst>
              </p:nvPr>
            </p:nvGraphicFramePr>
            <p:xfrm>
              <a:off x="1226185" y="2153285"/>
              <a:ext cx="8533765" cy="2286000"/>
            </p:xfrm>
            <a:graphic>
              <a:graphicData uri="http://schemas.openxmlformats.org/drawingml/2006/table">
                <a:tbl>
                  <a:tblPr firstRow="1" bandRow="1">
                    <a:tableStyleId>{5C22544A-7EE6-4342-B048-85BDC9FD1C3A}</a:tableStyleId>
                  </a:tblPr>
                  <a:tblGrid>
                    <a:gridCol w="1183005"/>
                    <a:gridCol w="3133725"/>
                    <a:gridCol w="3430270"/>
                    <a:gridCol w="784860"/>
                  </a:tblGrid>
                  <a:tr h="381000">
                    <a:tc>
                      <a:txBody>
                        <a:bodyPr/>
                        <a:p>
                          <a:pPr>
                            <a:buNone/>
                          </a:pPr>
                          <a:endParaRPr lang="zh-CN" altLang="en-US"/>
                        </a:p>
                      </a:txBody>
                      <a:tcPr/>
                    </a:tc>
                    <a:tc>
                      <a:txBody>
                        <a:bodyPr/>
                        <a:p>
                          <a:pPr>
                            <a:buNone/>
                          </a:pPr>
                          <a:r>
                            <a:rPr lang="zh-CN" altLang="en-US"/>
                            <a:t>分词结果</a:t>
                          </a:r>
                          <a:endParaRPr lang="zh-CN" altLang="en-US"/>
                        </a:p>
                      </a:txBody>
                      <a:tcPr/>
                    </a:tc>
                    <a:tc>
                      <a:txBody>
                        <a:bodyPr/>
                        <a:p>
                          <a:pPr>
                            <a:buNone/>
                          </a:pPr>
                          <a:r>
                            <a:rPr lang="zh-CN" altLang="en-US"/>
                            <a:t>分词区间</a:t>
                          </a:r>
                          <a:endParaRPr lang="zh-CN" altLang="en-US"/>
                        </a:p>
                      </a:txBody>
                      <a:tcPr/>
                    </a:tc>
                    <a:tc>
                      <a:txBody>
                        <a:bodyPr/>
                        <a:p>
                          <a:pPr>
                            <a:buNone/>
                          </a:pPr>
                          <a:endParaRPr lang="zh-CN" altLang="en-US"/>
                        </a:p>
                      </a:txBody>
                      <a:tcPr/>
                    </a:tc>
                  </a:tr>
                  <a:tr h="381000">
                    <a:tc>
                      <a:txBody>
                        <a:bodyPr/>
                        <a:p>
                          <a:pPr>
                            <a:buNone/>
                          </a:pPr>
                          <a:r>
                            <a:rPr lang="zh-CN" altLang="en-US" b="1"/>
                            <a:t>标准答案</a:t>
                          </a:r>
                          <a:endParaRPr lang="zh-CN" altLang="en-US" b="1"/>
                        </a:p>
                      </a:txBody>
                      <a:tcPr/>
                    </a:tc>
                    <a:tc>
                      <a:txBody>
                        <a:bodyPr/>
                        <a:p>
                          <a:pPr>
                            <a:buNone/>
                          </a:pPr>
                          <a:r>
                            <a:rPr lang="zh-CN" altLang="zh-CN" sz="1800" b="1" dirty="0">
                              <a:latin typeface="Calibri" panose="020F0502020204030204" charset="0"/>
                              <a:ea typeface="黑体" panose="02010609060101010101" pitchFamily="49" charset="-122"/>
                              <a:cs typeface="Calibri" panose="020F0502020204030204" charset="0"/>
                              <a:sym typeface="+mn-ea"/>
                            </a:rPr>
                            <a:t>我</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在</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上海师范大学</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读</a:t>
                          </a:r>
                          <a:r>
                            <a:rPr lang="en-US" altLang="zh-CN" sz="1800" b="1" dirty="0">
                              <a:latin typeface="Calibri" panose="020F0502020204030204" charset="0"/>
                              <a:ea typeface="黑体" panose="02010609060101010101" pitchFamily="49" charset="-122"/>
                              <a:cs typeface="Calibri" panose="020F0502020204030204" charset="0"/>
                              <a:sym typeface="+mn-ea"/>
                            </a:rPr>
                            <a:t>/</a:t>
                          </a:r>
                          <a:r>
                            <a:rPr lang="zh-CN" altLang="zh-CN" sz="1800" b="1" dirty="0">
                              <a:latin typeface="Calibri" panose="020F0502020204030204" charset="0"/>
                              <a:ea typeface="黑体" panose="02010609060101010101" pitchFamily="49" charset="-122"/>
                              <a:cs typeface="Calibri" panose="020F0502020204030204" charset="0"/>
                              <a:sym typeface="+mn-ea"/>
                            </a:rPr>
                            <a:t>研究生</a:t>
                          </a:r>
                          <a:endParaRPr lang="zh-CN" altLang="en-US" b="1"/>
                        </a:p>
                      </a:txBody>
                      <a:tcPr/>
                    </a:tc>
                    <a:tc>
                      <a:txBody>
                        <a:bodyPr/>
                        <a:p>
                          <a:pPr>
                            <a:buNone/>
                          </a:pPr>
                          <a:r>
                            <a:rPr lang="en-US" altLang="zh-CN" b="1"/>
                            <a:t>[1][2][3,4,5,6,7,8][9][10,11,12]</a:t>
                          </a:r>
                          <a:endParaRPr lang="en-US" altLang="zh-CN" b="1"/>
                        </a:p>
                      </a:txBody>
                      <a:tcPr/>
                    </a:tc>
                    <a:tc>
                      <a:txBody>
                        <a:bodyPr/>
                        <a:p>
                          <a:pPr>
                            <a:buNone/>
                          </a:pPr>
                          <a:r>
                            <a:rPr lang="en-US" altLang="zh-CN"/>
                            <a:t>A</a:t>
                          </a:r>
                          <a:endParaRPr lang="en-US" altLang="zh-CN"/>
                        </a:p>
                      </a:txBody>
                      <a:tcPr/>
                    </a:tc>
                  </a:tr>
                  <a:tr h="381000">
                    <a:tc>
                      <a:txBody>
                        <a:bodyPr/>
                        <a:p>
                          <a:pPr>
                            <a:buNone/>
                          </a:pPr>
                          <a:r>
                            <a:rPr lang="zh-CN" altLang="en-US"/>
                            <a:t>方法</a:t>
                          </a:r>
                          <a:r>
                            <a:rPr lang="en-US" altLang="zh-CN"/>
                            <a:t>1</a:t>
                          </a:r>
                          <a:endParaRPr lang="en-US" altLang="zh-CN"/>
                        </a:p>
                      </a:txBody>
                      <a:tcPr/>
                    </a:tc>
                    <a:tc>
                      <a:txBody>
                        <a:bodyPr/>
                        <a:p>
                          <a:pPr>
                            <a:buNone/>
                          </a:pPr>
                          <a:r>
                            <a:rPr lang="zh-CN" altLang="zh-CN" sz="1800" b="0" dirty="0">
                              <a:latin typeface="Calibri" panose="020F0502020204030204" charset="0"/>
                              <a:ea typeface="黑体" panose="02010609060101010101" pitchFamily="49" charset="-122"/>
                              <a:cs typeface="Calibri" panose="020F0502020204030204" charset="0"/>
                              <a:sym typeface="+mn-ea"/>
                            </a:rPr>
                            <a:t>我</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在</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上海</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师范</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大学</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读</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研究</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生</a:t>
                          </a:r>
                          <a:endParaRPr lang="zh-CN" altLang="en-US" b="0"/>
                        </a:p>
                      </a:txBody>
                      <a:tcPr/>
                    </a:tc>
                    <a:tc>
                      <a:txBody>
                        <a:bodyPr/>
                        <a:p>
                          <a:pPr>
                            <a:buNone/>
                          </a:pPr>
                          <a:r>
                            <a:rPr lang="en-US" altLang="zh-CN" sz="1800" b="0">
                              <a:sym typeface="+mn-ea"/>
                            </a:rPr>
                            <a:t>[1][2][3,4][5,6][7,8][9][10,11][12]</a:t>
                          </a:r>
                          <a:endParaRPr lang="en-US" altLang="zh-CN" sz="1800" b="0">
                            <a:sym typeface="+mn-ea"/>
                          </a:endParaRPr>
                        </a:p>
                      </a:txBody>
                      <a:tcPr/>
                    </a:tc>
                    <a:tc>
                      <a:txBody>
                        <a:bodyPr/>
                        <a:p>
                          <a:pPr>
                            <a:buNone/>
                          </a:pPr>
                          <a:r>
                            <a:rPr lang="en-US" altLang="zh-CN"/>
                            <a:t>B</a:t>
                          </a:r>
                          <a:endParaRPr lang="en-US" altLang="zh-CN"/>
                        </a:p>
                      </a:txBody>
                      <a:tcPr/>
                    </a:tc>
                  </a:tr>
                  <a:tr h="381000">
                    <a:tc>
                      <a:txBody>
                        <a:bodyPr/>
                        <a:p>
                          <a:pPr>
                            <a:buNone/>
                          </a:pPr>
                          <a:r>
                            <a:rPr lang="zh-CN" altLang="en-US"/>
                            <a:t>重合部分</a:t>
                          </a:r>
                          <a:endParaRPr lang="zh-CN" altLang="en-US"/>
                        </a:p>
                      </a:txBody>
                      <a:tcPr/>
                    </a:tc>
                    <a:tc>
                      <a:txBody>
                        <a:bodyPr/>
                        <a:p>
                          <a:pPr>
                            <a:buNone/>
                          </a:pPr>
                          <a:r>
                            <a:rPr lang="zh-CN" altLang="zh-CN" sz="1800" b="0" dirty="0">
                              <a:latin typeface="Calibri" panose="020F0502020204030204" charset="0"/>
                              <a:ea typeface="黑体" panose="02010609060101010101" pitchFamily="49" charset="-122"/>
                              <a:cs typeface="Calibri" panose="020F0502020204030204" charset="0"/>
                              <a:sym typeface="+mn-ea"/>
                            </a:rPr>
                            <a:t>我</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在</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读</a:t>
                          </a:r>
                          <a:endParaRPr lang="zh-CN" altLang="en-US" b="0"/>
                        </a:p>
                      </a:txBody>
                      <a:tcPr/>
                    </a:tc>
                    <a:tc>
                      <a:txBody>
                        <a:bodyPr/>
                        <a:p>
                          <a:pPr>
                            <a:buNone/>
                          </a:pPr>
                          <a:r>
                            <a:rPr lang="en-US" altLang="zh-CN" sz="1800" b="0">
                              <a:sym typeface="+mn-ea"/>
                            </a:rPr>
                            <a:t>[1][2][9]</a:t>
                          </a:r>
                          <a:endParaRPr lang="en-US" altLang="zh-CN" sz="1800" b="0">
                            <a:sym typeface="+mn-ea"/>
                          </a:endParaRPr>
                        </a:p>
                      </a:txBody>
                      <a:tcPr/>
                    </a:tc>
                    <a:tc>
                      <a:txBody>
                        <a:bodyPr/>
                        <a:lstStyle/>
                        <a:p>
                          <a:endParaRPr lang="zh-CN"/>
                        </a:p>
                      </a:txBody>
                      <a:tcPr>
                        <a:blipFill>
                          <a:blip r:embed="rId4"/>
                        </a:blipFill>
                      </a:tcPr>
                    </a:tc>
                  </a:tr>
                  <a:tr h="381000">
                    <a:tc>
                      <a:txBody>
                        <a:bodyPr/>
                        <a:p>
                          <a:pPr>
                            <a:buNone/>
                          </a:pPr>
                          <a:r>
                            <a:rPr lang="zh-CN" altLang="en-US"/>
                            <a:t>方法</a:t>
                          </a:r>
                          <a:r>
                            <a:rPr lang="en-US" altLang="zh-CN"/>
                            <a:t>2</a:t>
                          </a:r>
                          <a:endParaRPr lang="en-US" altLang="zh-CN"/>
                        </a:p>
                      </a:txBody>
                      <a:tcPr/>
                    </a:tc>
                    <a:tc>
                      <a:txBody>
                        <a:bodyPr/>
                        <a:p>
                          <a:pPr>
                            <a:buNone/>
                          </a:pPr>
                          <a:r>
                            <a:rPr lang="zh-CN" altLang="zh-CN" sz="1800" b="0" dirty="0">
                              <a:latin typeface="Calibri" panose="020F0502020204030204" charset="0"/>
                              <a:ea typeface="黑体" panose="02010609060101010101" pitchFamily="49" charset="-122"/>
                              <a:cs typeface="Calibri" panose="020F0502020204030204" charset="0"/>
                              <a:sym typeface="+mn-ea"/>
                            </a:rPr>
                            <a:t>我</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在</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上海</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师范大学</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读研</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究</a:t>
                          </a:r>
                          <a:r>
                            <a:rPr lang="en-US" altLang="zh-CN" sz="1800" b="0" dirty="0">
                              <a:latin typeface="Calibri" panose="020F0502020204030204" charset="0"/>
                              <a:ea typeface="黑体" panose="02010609060101010101" pitchFamily="49" charset="-122"/>
                              <a:cs typeface="Calibri" panose="020F0502020204030204" charset="0"/>
                              <a:sym typeface="+mn-ea"/>
                            </a:rPr>
                            <a:t>/</a:t>
                          </a:r>
                          <a:r>
                            <a:rPr lang="zh-CN" altLang="zh-CN" sz="1800" b="0" dirty="0">
                              <a:latin typeface="Calibri" panose="020F0502020204030204" charset="0"/>
                              <a:ea typeface="黑体" panose="02010609060101010101" pitchFamily="49" charset="-122"/>
                              <a:cs typeface="Calibri" panose="020F0502020204030204" charset="0"/>
                              <a:sym typeface="+mn-ea"/>
                            </a:rPr>
                            <a:t>生</a:t>
                          </a:r>
                          <a:endParaRPr lang="zh-CN" altLang="en-US" b="0"/>
                        </a:p>
                      </a:txBody>
                      <a:tcPr/>
                    </a:tc>
                    <a:tc>
                      <a:txBody>
                        <a:bodyPr/>
                        <a:p>
                          <a:pPr>
                            <a:buNone/>
                          </a:pPr>
                          <a:r>
                            <a:rPr lang="en-US" altLang="zh-CN" sz="1800" b="0">
                              <a:sym typeface="+mn-ea"/>
                            </a:rPr>
                            <a:t>[1][2][3,4][5,6,7,8][9,10][11][12]</a:t>
                          </a:r>
                          <a:endParaRPr lang="en-US" altLang="zh-CN" sz="1800" b="0">
                            <a:sym typeface="+mn-ea"/>
                          </a:endParaRPr>
                        </a:p>
                      </a:txBody>
                      <a:tcPr/>
                    </a:tc>
                    <a:tc>
                      <a:txBody>
                        <a:bodyPr/>
                        <a:p>
                          <a:pPr>
                            <a:buNone/>
                          </a:pPr>
                          <a:r>
                            <a:rPr lang="en-US" altLang="zh-CN"/>
                            <a:t>B</a:t>
                          </a:r>
                          <a:endParaRPr lang="en-US" altLang="zh-CN"/>
                        </a:p>
                      </a:txBody>
                      <a:tcPr/>
                    </a:tc>
                  </a:tr>
                  <a:tr h="381000">
                    <a:tc>
                      <a:txBody>
                        <a:bodyPr/>
                        <a:p>
                          <a:pPr>
                            <a:buNone/>
                          </a:pPr>
                          <a:r>
                            <a:rPr lang="zh-CN" altLang="en-US"/>
                            <a:t>重合部分</a:t>
                          </a:r>
                          <a:endParaRPr lang="zh-CN" altLang="en-US"/>
                        </a:p>
                      </a:txBody>
                      <a:tcPr/>
                    </a:tc>
                    <a:tc>
                      <a:txBody>
                        <a:bodyPr/>
                        <a:p>
                          <a:pPr>
                            <a:buNone/>
                          </a:pPr>
                          <a:r>
                            <a:rPr lang="zh-CN" altLang="zh-CN" sz="1800" dirty="0">
                              <a:latin typeface="Calibri" panose="020F0502020204030204" charset="0"/>
                              <a:ea typeface="黑体" panose="02010609060101010101" pitchFamily="49" charset="-122"/>
                              <a:cs typeface="Calibri" panose="020F0502020204030204" charset="0"/>
                              <a:sym typeface="+mn-ea"/>
                            </a:rPr>
                            <a:t>我</a:t>
                          </a:r>
                          <a:r>
                            <a:rPr lang="en-US" altLang="zh-CN" sz="1800" dirty="0">
                              <a:latin typeface="Calibri" panose="020F0502020204030204" charset="0"/>
                              <a:ea typeface="黑体" panose="02010609060101010101" pitchFamily="49" charset="-122"/>
                              <a:cs typeface="Calibri" panose="020F0502020204030204" charset="0"/>
                              <a:sym typeface="+mn-ea"/>
                            </a:rPr>
                            <a:t>/</a:t>
                          </a:r>
                          <a:r>
                            <a:rPr lang="zh-CN" altLang="zh-CN" sz="1800" dirty="0">
                              <a:latin typeface="Calibri" panose="020F0502020204030204" charset="0"/>
                              <a:ea typeface="黑体" panose="02010609060101010101" pitchFamily="49" charset="-122"/>
                              <a:cs typeface="Calibri" panose="020F0502020204030204" charset="0"/>
                              <a:sym typeface="+mn-ea"/>
                            </a:rPr>
                            <a:t>在</a:t>
                          </a:r>
                          <a:endParaRPr lang="zh-CN" altLang="en-US"/>
                        </a:p>
                      </a:txBody>
                      <a:tcPr/>
                    </a:tc>
                    <a:tc>
                      <a:txBody>
                        <a:bodyPr/>
                        <a:p>
                          <a:pPr>
                            <a:buNone/>
                          </a:pPr>
                          <a:r>
                            <a:rPr lang="en-US" altLang="zh-CN" sz="1800">
                              <a:sym typeface="+mn-ea"/>
                            </a:rPr>
                            <a:t>[1][2]</a:t>
                          </a:r>
                          <a:endParaRPr lang="zh-CN" altLang="en-US"/>
                        </a:p>
                      </a:txBody>
                      <a:tcPr/>
                    </a:tc>
                    <a:tc>
                      <a:txBody>
                        <a:bodyPr/>
                        <a:lstStyle/>
                        <a:p>
                          <a:endParaRPr lang="zh-CN"/>
                        </a:p>
                      </a:txBody>
                      <a:tcPr>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1226185" y="5420995"/>
                <a:ext cx="2540000" cy="880110"/>
              </a:xfrm>
              <a:prstGeom prst="rect">
                <a:avLst/>
              </a:prstGeom>
              <a:noFill/>
            </p:spPr>
            <p:txBody>
              <a:bodyPr wrap="square" rtlCol="0" anchor="t">
                <a:spAutoFit/>
              </a:bodyPr>
              <a:lstStyle/>
              <a:p>
                <a:pPr algn="ctr"/>
                <a:r>
                  <a:rPr lang="en-US" altLang="zh-CN">
                    <a:sym typeface="+mn-ea"/>
                  </a:rPr>
                  <a:t>Precision1=</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3</m:t>
                        </m:r>
                      </m:num>
                      <m:den>
                        <m:r>
                          <a:rPr lang="en-US" altLang="zh-CN" i="1">
                            <a:latin typeface="Cambria Math" panose="02040503050406030204" charset="0"/>
                            <a:cs typeface="Cambria Math" panose="02040503050406030204" charset="0"/>
                          </a:rPr>
                          <m:t>8</m:t>
                        </m:r>
                      </m:den>
                    </m:f>
                  </m:oMath>
                </a14:m>
                <a:endParaRPr lang="en-US" altLang="zh-CN" i="1">
                  <a:latin typeface="Cambria Math" panose="02040503050406030204" charset="0"/>
                  <a:cs typeface="Cambria Math" panose="02040503050406030204" charset="0"/>
                </a:endParaRPr>
              </a:p>
              <a:p>
                <a:pPr algn="ctr"/>
                <a:r>
                  <a:rPr lang="en-US" altLang="zh-CN">
                    <a:latin typeface="Cambria Math" panose="02040503050406030204" charset="0"/>
                    <a:cs typeface="Cambria Math" panose="02040503050406030204" charset="0"/>
                    <a:sym typeface="+mn-ea"/>
                  </a:rPr>
                  <a:t>Recall1</a:t>
                </a:r>
                <a:r>
                  <a:rPr lang="en-US" altLang="zh-CN">
                    <a:sym typeface="+mn-ea"/>
                  </a:rPr>
                  <a:t>=</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3</m:t>
                        </m:r>
                      </m:num>
                      <m:den>
                        <m:r>
                          <a:rPr lang="en-US" altLang="zh-CN" i="1">
                            <a:latin typeface="Cambria Math" panose="02040503050406030204" charset="0"/>
                            <a:cs typeface="Cambria Math" panose="02040503050406030204" charset="0"/>
                          </a:rPr>
                          <m:t>5</m:t>
                        </m:r>
                      </m:den>
                    </m:f>
                  </m:oMath>
                </a14:m>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1226185" y="5420995"/>
                <a:ext cx="2540000" cy="88011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099560" y="5420995"/>
                <a:ext cx="2540000" cy="878840"/>
              </a:xfrm>
              <a:prstGeom prst="rect">
                <a:avLst/>
              </a:prstGeom>
              <a:noFill/>
            </p:spPr>
            <p:txBody>
              <a:bodyPr wrap="square" rtlCol="0" anchor="t">
                <a:spAutoFit/>
              </a:bodyPr>
              <a:lstStyle/>
              <a:p>
                <a:pPr algn="ctr"/>
                <a:r>
                  <a:rPr lang="en-US" altLang="zh-CN">
                    <a:sym typeface="+mn-ea"/>
                  </a:rPr>
                  <a:t>Precision2=</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2</m:t>
                        </m:r>
                      </m:num>
                      <m:den>
                        <m:r>
                          <a:rPr lang="en-US" altLang="zh-CN" i="1">
                            <a:latin typeface="Cambria Math" panose="02040503050406030204" charset="0"/>
                            <a:cs typeface="Cambria Math" panose="02040503050406030204" charset="0"/>
                          </a:rPr>
                          <m:t>7</m:t>
                        </m:r>
                      </m:den>
                    </m:f>
                  </m:oMath>
                </a14:m>
                <a:endParaRPr lang="en-US" altLang="zh-CN" i="1">
                  <a:latin typeface="Cambria Math" panose="02040503050406030204" charset="0"/>
                  <a:cs typeface="Cambria Math" panose="02040503050406030204" charset="0"/>
                </a:endParaRPr>
              </a:p>
              <a:p>
                <a:pPr algn="ctr"/>
                <a:r>
                  <a:rPr lang="en-US" altLang="zh-CN">
                    <a:latin typeface="Cambria Math" panose="02040503050406030204" charset="0"/>
                    <a:cs typeface="Cambria Math" panose="02040503050406030204" charset="0"/>
                    <a:sym typeface="+mn-ea"/>
                  </a:rPr>
                  <a:t>Recall2</a:t>
                </a:r>
                <a:r>
                  <a:rPr lang="en-US" altLang="zh-CN">
                    <a:sym typeface="+mn-ea"/>
                  </a:rPr>
                  <a:t>=</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2</m:t>
                        </m:r>
                      </m:num>
                      <m:den>
                        <m:r>
                          <a:rPr lang="en-US" altLang="zh-CN" i="1">
                            <a:latin typeface="Cambria Math" panose="02040503050406030204" charset="0"/>
                            <a:cs typeface="Cambria Math" panose="02040503050406030204" charset="0"/>
                          </a:rPr>
                          <m:t>5</m:t>
                        </m:r>
                      </m:den>
                    </m:f>
                  </m:oMath>
                </a14:m>
                <a:endParaRPr lang="zh-CN" altLang="en-US"/>
              </a:p>
            </p:txBody>
          </p:sp>
        </mc:Choice>
        <mc:Fallback xmlns="">
          <p:sp>
            <p:nvSpPr>
              <p:cNvPr id="7" name="文本框 6"/>
              <p:cNvSpPr txBox="1">
                <a:spLocks noRot="1" noChangeAspect="1" noMove="1" noResize="1" noEditPoints="1" noAdjustHandles="1" noChangeArrowheads="1" noChangeShapeType="1" noTextEdit="1"/>
              </p:cNvSpPr>
              <p:nvPr/>
            </p:nvSpPr>
            <p:spPr>
              <a:xfrm>
                <a:off x="4099560" y="5420995"/>
                <a:ext cx="2540000" cy="87884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Evaluation</a:t>
            </a:r>
          </a:p>
        </p:txBody>
      </p:sp>
      <mc:AlternateContent xmlns:mc="http://schemas.openxmlformats.org/markup-compatibility/2006">
        <mc:Choice xmlns:a14="http://schemas.microsoft.com/office/drawing/2010/main" Requires="a14">
          <p:sp>
            <p:nvSpPr>
              <p:cNvPr id="3" name="文本框 2"/>
              <p:cNvSpPr txBox="1"/>
              <p:nvPr/>
            </p:nvSpPr>
            <p:spPr>
              <a:xfrm>
                <a:off x="985520" y="1327150"/>
                <a:ext cx="9966960" cy="3570593"/>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dirty="0"/>
                  <a:t>OOV Recall</a:t>
                </a:r>
              </a:p>
              <a:p>
                <a:pPr marL="285750" indent="-285750">
                  <a:buFont typeface="Arial" panose="020B0604020202020204" pitchFamily="34" charset="0"/>
                  <a:buChar char="•"/>
                </a:pPr>
                <a:r>
                  <a:rPr lang="en-US" altLang="zh-CN" dirty="0"/>
                  <a:t>IV Recall</a:t>
                </a:r>
              </a:p>
              <a:p>
                <a:pPr marL="285750" indent="-285750">
                  <a:buFont typeface="Arial" panose="020B0604020202020204" pitchFamily="34" charset="0"/>
                  <a:buChar char="•"/>
                </a:pPr>
                <a:r>
                  <a:rPr lang="zh-CN" altLang="en-US" dirty="0"/>
                  <a:t>“未登录词”（Out Of Vocabulary）的简称，也就是新词，已知词典中不存在的词。</a:t>
                </a:r>
                <a:endParaRPr lang="en-US" altLang="zh-CN" dirty="0"/>
              </a:p>
              <a:p>
                <a:pPr marL="285750" indent="-285750">
                  <a:buFont typeface="Arial" panose="020B0604020202020204" pitchFamily="34" charset="0"/>
                  <a:buChar char="•"/>
                </a:pPr>
                <a:r>
                  <a:rPr lang="zh-CN" altLang="en-US" dirty="0"/>
                  <a:t>“登陆词”（In Vocabulary），也就是已经存在字典中的词。</a:t>
                </a:r>
                <a:endParaRPr lang="en-US" altLang="zh-CN" sz="2000" i="1" dirty="0">
                  <a:latin typeface="Cambria Math" panose="02040503050406030204" charset="0"/>
                  <a:cs typeface="Cambria Math" panose="02040503050406030204" charset="0"/>
                </a:endParaRPr>
              </a:p>
              <a:p>
                <a:pPr algn="ctr"/>
                <a:r>
                  <a:rPr lang="en-US" altLang="zh-CN" sz="2000" dirty="0">
                    <a:latin typeface="Cambria Math" panose="02040503050406030204" charset="0"/>
                    <a:cs typeface="Cambria Math" panose="02040503050406030204" charset="0"/>
                  </a:rPr>
                  <a:t>OOV Recall</a:t>
                </a:r>
                <a:r>
                  <a:rPr lang="en-US" altLang="zh-CN" sz="2000" dirty="0">
                    <a:sym typeface="+mn-ea"/>
                  </a:rPr>
                  <a:t>=</a:t>
                </a:r>
                <a14:m>
                  <m:oMath xmlns:m="http://schemas.openxmlformats.org/officeDocument/2006/math">
                    <m:f>
                      <m:fPr>
                        <m:ctrlPr>
                          <a:rPr lang="en-US" altLang="zh-CN" sz="3000" i="1">
                            <a:latin typeface="Cambria Math" panose="02040503050406030204" pitchFamily="18" charset="0"/>
                            <a:cs typeface="Cambria Math" panose="02040503050406030204" charset="0"/>
                          </a:rPr>
                        </m:ctrlPr>
                      </m:fPr>
                      <m:num>
                        <m:r>
                          <a:rPr lang="en-US" altLang="zh-CN" sz="3000" i="1">
                            <a:latin typeface="Cambria Math" panose="02040503050406030204" charset="0"/>
                            <a:cs typeface="Cambria Math" panose="02040503050406030204" charset="0"/>
                          </a:rPr>
                          <m:t>|重复词区间中未在词典中出现的词|</m:t>
                        </m:r>
                      </m:num>
                      <m:den>
                        <m:r>
                          <a:rPr lang="en-US" altLang="zh-CN" sz="3000" i="1">
                            <a:latin typeface="Cambria Math" panose="02040503050406030204" charset="0"/>
                            <a:cs typeface="Cambria Math" panose="02040503050406030204" charset="0"/>
                          </a:rPr>
                          <m:t>|标准分词中未在词典出现的词|</m:t>
                        </m:r>
                      </m:den>
                    </m:f>
                  </m:oMath>
                </a14:m>
                <a:endParaRPr lang="en-US" altLang="zh-CN" sz="3000" i="1" dirty="0">
                  <a:latin typeface="Cambria Math" panose="02040503050406030204" charset="0"/>
                  <a:cs typeface="Cambria Math" panose="02040503050406030204" charset="0"/>
                </a:endParaRPr>
              </a:p>
              <a:p>
                <a:pPr algn="ctr"/>
                <a:endParaRPr lang="en-US" altLang="zh-CN" sz="2000" i="1" dirty="0">
                  <a:latin typeface="Cambria Math" panose="02040503050406030204" charset="0"/>
                  <a:cs typeface="Cambria Math" panose="02040503050406030204" charset="0"/>
                </a:endParaRPr>
              </a:p>
              <a:p>
                <a:pPr algn="ctr"/>
                <a:r>
                  <a:rPr lang="en-US" altLang="zh-CN" sz="2000" dirty="0">
                    <a:latin typeface="Cambria Math" panose="02040503050406030204" charset="0"/>
                    <a:cs typeface="Cambria Math" panose="02040503050406030204" charset="0"/>
                    <a:sym typeface="+mn-ea"/>
                  </a:rPr>
                  <a:t>IV Recall</a:t>
                </a:r>
                <a:r>
                  <a:rPr lang="en-US" altLang="zh-CN" sz="2000" dirty="0">
                    <a:sym typeface="+mn-ea"/>
                  </a:rPr>
                  <a:t>=</a:t>
                </a:r>
                <a14:m>
                  <m:oMath xmlns:m="http://schemas.openxmlformats.org/officeDocument/2006/math">
                    <m:f>
                      <m:fPr>
                        <m:ctrlPr>
                          <a:rPr lang="en-US" altLang="zh-CN" sz="3000" i="1">
                            <a:latin typeface="Cambria Math" panose="02040503050406030204" pitchFamily="18" charset="0"/>
                            <a:cs typeface="Cambria Math" panose="02040503050406030204" charset="0"/>
                          </a:rPr>
                        </m:ctrlPr>
                      </m:fPr>
                      <m:num>
                        <m:r>
                          <a:rPr lang="en-US" altLang="zh-CN" sz="3000" i="1">
                            <a:latin typeface="Cambria Math" panose="02040503050406030204" charset="0"/>
                            <a:cs typeface="Cambria Math" panose="02040503050406030204" charset="0"/>
                          </a:rPr>
                          <m:t>|重复词区间中在词典中出现的词|</m:t>
                        </m:r>
                      </m:num>
                      <m:den>
                        <m:r>
                          <a:rPr lang="en-US" altLang="zh-CN" sz="3000" i="1">
                            <a:latin typeface="Cambria Math" panose="02040503050406030204" charset="0"/>
                            <a:cs typeface="Cambria Math" panose="02040503050406030204" charset="0"/>
                          </a:rPr>
                          <m:t>|标准分词中在词典出现的词|</m:t>
                        </m:r>
                      </m:den>
                    </m:f>
                  </m:oMath>
                </a14:m>
                <a:endParaRPr lang="en-US" altLang="zh-CN" sz="3000" i="1" dirty="0">
                  <a:latin typeface="Cambria Math" panose="02040503050406030204" charset="0"/>
                  <a:cs typeface="Cambria Math" panose="02040503050406030204" charset="0"/>
                </a:endParaRPr>
              </a:p>
              <a:p>
                <a:endParaRPr lang="en-US" altLang="zh-CN" sz="2000" dirty="0"/>
              </a:p>
            </p:txBody>
          </p:sp>
        </mc:Choice>
        <mc:Fallback>
          <p:sp>
            <p:nvSpPr>
              <p:cNvPr id="3" name="文本框 2"/>
              <p:cNvSpPr txBox="1">
                <a:spLocks noRot="1" noChangeAspect="1" noMove="1" noResize="1" noEditPoints="1" noAdjustHandles="1" noChangeArrowheads="1" noChangeShapeType="1" noTextEdit="1"/>
              </p:cNvSpPr>
              <p:nvPr/>
            </p:nvSpPr>
            <p:spPr>
              <a:xfrm>
                <a:off x="985520" y="1327150"/>
                <a:ext cx="9966960" cy="3570593"/>
              </a:xfrm>
              <a:prstGeom prst="rect">
                <a:avLst/>
              </a:prstGeom>
              <a:blipFill>
                <a:blip r:embed="rId2"/>
                <a:stretch>
                  <a:fillRect l="-428" t="-1026"/>
                </a:stretch>
              </a:blipFill>
            </p:spPr>
            <p:txBody>
              <a:bodyPr/>
              <a:lstStyle/>
              <a:p>
                <a:r>
                  <a:rPr lang="en-US">
                    <a:noFill/>
                  </a:rPr>
                  <a:t> </a:t>
                </a:r>
              </a:p>
            </p:txBody>
          </p:sp>
        </mc:Fallback>
      </mc:AlternateContent>
      <p:sp>
        <p:nvSpPr>
          <p:cNvPr id="4" name="文本框 3"/>
          <p:cNvSpPr txBox="1"/>
          <p:nvPr/>
        </p:nvSpPr>
        <p:spPr>
          <a:xfrm>
            <a:off x="785957" y="4412961"/>
            <a:ext cx="10970895" cy="2168525"/>
          </a:xfrm>
          <a:prstGeom prst="rect">
            <a:avLst/>
          </a:prstGeom>
          <a:noFill/>
        </p:spPr>
        <p:txBody>
          <a:bodyPr wrap="square" rtlCol="0" anchor="t">
            <a:spAutoFit/>
          </a:bodyPr>
          <a:lstStyle/>
          <a:p>
            <a:pPr marL="285750" indent="-285750" algn="just">
              <a:lnSpc>
                <a:spcPct val="150000"/>
              </a:lnSpc>
              <a:buFont typeface="Arial" panose="020B0604020202020204" pitchFamily="34" charset="0"/>
              <a:buChar char="•"/>
            </a:pPr>
            <a:r>
              <a:rPr lang="zh-CN" altLang="en-US" dirty="0">
                <a:latin typeface="Calibri" panose="020F0502020204030204" charset="0"/>
                <a:ea typeface="黑体" panose="02010609060101010101" pitchFamily="49" charset="-122"/>
                <a:cs typeface="Calibri" panose="020F0502020204030204" charset="0"/>
              </a:rPr>
              <a:t>重复词区间未在词典中出现的词就意味着</a:t>
            </a:r>
            <a:r>
              <a:rPr lang="zh-CN" altLang="en-US" b="1" dirty="0">
                <a:latin typeface="Calibri" panose="020F0502020204030204" charset="0"/>
                <a:ea typeface="黑体" panose="02010609060101010101" pitchFamily="49" charset="-122"/>
                <a:cs typeface="Calibri" panose="020F0502020204030204" charset="0"/>
              </a:rPr>
              <a:t>未在字典中出现的新词是有意义的</a:t>
            </a:r>
            <a:r>
              <a:rPr lang="zh-CN" altLang="en-US" dirty="0">
                <a:latin typeface="Calibri" panose="020F0502020204030204" charset="0"/>
                <a:ea typeface="黑体" panose="02010609060101010101" pitchFamily="49" charset="-122"/>
                <a:cs typeface="Calibri" panose="020F0502020204030204" charset="0"/>
              </a:rPr>
              <a:t>，只是字典没有收录而已；标准分词中未在词典中出现的词就更是如此。</a:t>
            </a:r>
          </a:p>
          <a:p>
            <a:pPr marL="285750" indent="-285750" algn="just">
              <a:lnSpc>
                <a:spcPct val="150000"/>
              </a:lnSpc>
              <a:buFont typeface="Arial" panose="020B0604020202020204" pitchFamily="34" charset="0"/>
              <a:buChar char="•"/>
            </a:pPr>
            <a:r>
              <a:rPr lang="en-US" altLang="zh-CN" dirty="0">
                <a:latin typeface="Calibri" panose="020F0502020204030204" charset="0"/>
                <a:ea typeface="黑体" panose="02010609060101010101" pitchFamily="49" charset="-122"/>
                <a:cs typeface="Calibri" panose="020F0502020204030204" charset="0"/>
              </a:rPr>
              <a:t>OOV</a:t>
            </a:r>
            <a:r>
              <a:rPr lang="zh-CN" altLang="en-US" dirty="0">
                <a:latin typeface="Calibri" panose="020F0502020204030204" charset="0"/>
                <a:ea typeface="黑体" panose="02010609060101010101" pitchFamily="49" charset="-122"/>
                <a:cs typeface="Calibri" panose="020F0502020204030204" charset="0"/>
              </a:rPr>
              <a:t>的词越多意味着用来分词的字典收录越不全，</a:t>
            </a:r>
            <a:r>
              <a:rPr lang="zh-CN" altLang="en-US" b="1" dirty="0">
                <a:solidFill>
                  <a:srgbClr val="FF0000"/>
                </a:solidFill>
                <a:latin typeface="Calibri" panose="020F0502020204030204" charset="0"/>
                <a:ea typeface="黑体" panose="02010609060101010101" pitchFamily="49" charset="-122"/>
                <a:cs typeface="Calibri" panose="020F0502020204030204" charset="0"/>
              </a:rPr>
              <a:t>OOV recall越低也就意味着词典分词器对有意义新词的发现或者说查找能力越低。</a:t>
            </a:r>
          </a:p>
          <a:p>
            <a:pPr marL="285750" indent="-285750" algn="just">
              <a:lnSpc>
                <a:spcPct val="150000"/>
              </a:lnSpc>
              <a:buFont typeface="Arial" panose="020B0604020202020204" pitchFamily="34" charset="0"/>
              <a:buChar char="•"/>
            </a:pPr>
            <a:r>
              <a:rPr lang="zh-CN" altLang="en-US" dirty="0">
                <a:latin typeface="Calibri" panose="020F0502020204030204" charset="0"/>
                <a:ea typeface="黑体" panose="02010609060101010101" pitchFamily="49" charset="-122"/>
                <a:cs typeface="Calibri" panose="020F0502020204030204" charset="0"/>
              </a:rPr>
              <a:t>IV </a:t>
            </a:r>
            <a:r>
              <a:rPr lang="en-US" altLang="zh-CN" dirty="0">
                <a:latin typeface="Calibri" panose="020F0502020204030204" charset="0"/>
                <a:ea typeface="黑体" panose="02010609060101010101" pitchFamily="49" charset="-122"/>
                <a:cs typeface="Calibri" panose="020F0502020204030204" charset="0"/>
              </a:rPr>
              <a:t>Recall</a:t>
            </a:r>
            <a:r>
              <a:rPr lang="zh-CN" altLang="en-US" dirty="0">
                <a:latin typeface="Calibri" panose="020F0502020204030204" charset="0"/>
                <a:ea typeface="黑体" panose="02010609060101010101" pitchFamily="49" charset="-122"/>
                <a:cs typeface="Calibri" panose="020F0502020204030204" charset="0"/>
              </a:rPr>
              <a:t>就可以来衡量词典中的词被正确找回的概率</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sz="3000" b="1"/>
              <a:t>常用的</a:t>
            </a:r>
            <a:r>
              <a:rPr lang="en-US" altLang="zh-CN" sz="3000" b="1"/>
              <a:t>分词工具</a:t>
            </a:r>
          </a:p>
        </p:txBody>
      </p:sp>
      <p:sp>
        <p:nvSpPr>
          <p:cNvPr id="3" name="文本框 2"/>
          <p:cNvSpPr txBox="1"/>
          <p:nvPr/>
        </p:nvSpPr>
        <p:spPr>
          <a:xfrm>
            <a:off x="1456055" y="1651635"/>
            <a:ext cx="6195060" cy="4523105"/>
          </a:xfrm>
          <a:prstGeom prst="rect">
            <a:avLst/>
          </a:prstGeom>
          <a:noFill/>
        </p:spPr>
        <p:txBody>
          <a:bodyPr wrap="square" rtlCol="0" anchor="t">
            <a:spAutoFit/>
          </a:bodyPr>
          <a:lstStyle/>
          <a:p>
            <a:pPr indent="0">
              <a:buFont typeface="Arial" panose="020B0604020202020204" pitchFamily="34" charset="0"/>
              <a:buNone/>
            </a:pPr>
            <a:r>
              <a:rPr lang="zh-CN" altLang="en-US" b="1"/>
              <a:t>中文分词工具</a:t>
            </a:r>
          </a:p>
          <a:p>
            <a:pPr marL="285750" indent="-285750">
              <a:buFont typeface="Arial" panose="020B0604020202020204" pitchFamily="34" charset="0"/>
              <a:buChar char="•"/>
            </a:pPr>
            <a:r>
              <a:rPr lang="zh-CN" altLang="en-US"/>
              <a:t>Jieba</a:t>
            </a:r>
          </a:p>
          <a:p>
            <a:pPr marL="285750" indent="-285750">
              <a:buFont typeface="Arial" panose="020B0604020202020204" pitchFamily="34" charset="0"/>
              <a:buChar char="•"/>
            </a:pPr>
            <a:r>
              <a:rPr lang="zh-CN" altLang="en-US"/>
              <a:t>SnowNLP</a:t>
            </a:r>
          </a:p>
          <a:p>
            <a:pPr marL="285750" indent="-285750">
              <a:buFont typeface="Arial" panose="020B0604020202020204" pitchFamily="34" charset="0"/>
              <a:buChar char="•"/>
            </a:pPr>
            <a:r>
              <a:rPr lang="zh-CN" altLang="en-US"/>
              <a:t>THULAC</a:t>
            </a:r>
          </a:p>
          <a:p>
            <a:pPr marL="285750" indent="-285750">
              <a:buFont typeface="Arial" panose="020B0604020202020204" pitchFamily="34" charset="0"/>
              <a:buChar char="•"/>
            </a:pPr>
            <a:r>
              <a:rPr lang="zh-CN" altLang="en-US"/>
              <a:t>NLPIR</a:t>
            </a:r>
          </a:p>
          <a:p>
            <a:pPr marL="285750" indent="-285750">
              <a:buFont typeface="Arial" panose="020B0604020202020204" pitchFamily="34" charset="0"/>
              <a:buChar char="•"/>
            </a:pPr>
            <a:r>
              <a:rPr lang="zh-CN" altLang="en-US"/>
              <a:t>NLPIR</a:t>
            </a:r>
          </a:p>
          <a:p>
            <a:pPr marL="285750" indent="-285750">
              <a:buFont typeface="Arial" panose="020B0604020202020204" pitchFamily="34" charset="0"/>
              <a:buChar char="•"/>
            </a:pPr>
            <a:r>
              <a:rPr lang="zh-CN" altLang="en-US"/>
              <a:t>StanfordCoreNLP</a:t>
            </a:r>
          </a:p>
          <a:p>
            <a:pPr marL="285750" indent="-285750">
              <a:buFont typeface="Arial" panose="020B0604020202020204" pitchFamily="34" charset="0"/>
              <a:buChar char="•"/>
            </a:pPr>
            <a:r>
              <a:rPr lang="zh-CN" altLang="en-US"/>
              <a:t>HanLP</a:t>
            </a:r>
          </a:p>
          <a:p>
            <a:pPr marL="285750" indent="-285750">
              <a:buFont typeface="Arial" panose="020B0604020202020204" pitchFamily="34" charset="0"/>
              <a:buChar char="•"/>
            </a:pPr>
            <a:endParaRPr lang="zh-CN" altLang="en-US"/>
          </a:p>
          <a:p>
            <a:pPr indent="0">
              <a:buFont typeface="Arial" panose="020B0604020202020204" pitchFamily="34" charset="0"/>
              <a:buNone/>
            </a:pPr>
            <a:r>
              <a:rPr lang="zh-CN" altLang="en-US" b="1"/>
              <a:t>英文分词工具</a:t>
            </a:r>
          </a:p>
          <a:p>
            <a:pPr marL="285750" indent="-285750">
              <a:buFont typeface="Arial" panose="020B0604020202020204" pitchFamily="34" charset="0"/>
              <a:buChar char="•"/>
            </a:pPr>
            <a:r>
              <a:rPr lang="zh-CN" altLang="en-US"/>
              <a:t>nltk</a:t>
            </a:r>
          </a:p>
          <a:p>
            <a:pPr marL="285750" indent="-285750">
              <a:buFont typeface="Arial" panose="020B0604020202020204" pitchFamily="34" charset="0"/>
              <a:buChar char="•"/>
            </a:pPr>
            <a:r>
              <a:rPr lang="zh-CN" altLang="en-US"/>
              <a:t>nltk</a:t>
            </a:r>
          </a:p>
          <a:p>
            <a:pPr marL="285750" indent="-285750">
              <a:buFont typeface="Arial" panose="020B0604020202020204" pitchFamily="34" charset="0"/>
              <a:buChar char="•"/>
            </a:pPr>
            <a:r>
              <a:rPr lang="zh-CN" altLang="en-US"/>
              <a:t>nltk</a:t>
            </a:r>
          </a:p>
          <a:p>
            <a:pPr marL="285750" indent="-285750">
              <a:buFont typeface="Arial" panose="020B0604020202020204" pitchFamily="34" charset="0"/>
              <a:buChar char="•"/>
            </a:pPr>
            <a:r>
              <a:rPr lang="zh-CN" altLang="en-US"/>
              <a:t>Spacy</a:t>
            </a:r>
          </a:p>
          <a:p>
            <a:pPr marL="285750" indent="-285750">
              <a:buFont typeface="Arial" panose="020B0604020202020204" pitchFamily="34" charset="0"/>
              <a:buChar char="•"/>
            </a:pPr>
            <a:r>
              <a:rPr lang="zh-CN" altLang="en-US"/>
              <a:t>Spacy</a:t>
            </a:r>
          </a:p>
          <a:p>
            <a:pPr marL="285750" indent="-285750">
              <a:buFont typeface="Arial" panose="020B0604020202020204" pitchFamily="34" charset="0"/>
              <a:buChar char="•"/>
            </a:pPr>
            <a:r>
              <a:rPr lang="zh-CN" altLang="en-US"/>
              <a:t>StanfordCoreNLP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Difficulities</a:t>
            </a:r>
          </a:p>
        </p:txBody>
      </p:sp>
      <p:sp>
        <p:nvSpPr>
          <p:cNvPr id="3" name="文本框 2"/>
          <p:cNvSpPr txBox="1"/>
          <p:nvPr/>
        </p:nvSpPr>
        <p:spPr>
          <a:xfrm>
            <a:off x="482600" y="1365250"/>
            <a:ext cx="11571605" cy="5078313"/>
          </a:xfrm>
          <a:prstGeom prst="rect">
            <a:avLst/>
          </a:prstGeom>
          <a:noFill/>
        </p:spPr>
        <p:txBody>
          <a:bodyPr wrap="square" rtlCol="0" anchor="t">
            <a:spAutoFit/>
          </a:bodyPr>
          <a:lstStyle/>
          <a:p>
            <a:pPr>
              <a:lnSpc>
                <a:spcPct val="150000"/>
              </a:lnSpc>
            </a:pPr>
            <a:r>
              <a:rPr lang="en-US" altLang="zh-CN" b="1" dirty="0">
                <a:latin typeface="黑体" panose="02010609060101010101" pitchFamily="49" charset="-122"/>
                <a:ea typeface="黑体" panose="02010609060101010101" pitchFamily="49" charset="-122"/>
                <a:cs typeface="黑体" panose="02010609060101010101" pitchFamily="49" charset="-122"/>
              </a:rPr>
              <a:t>1. </a:t>
            </a:r>
            <a:r>
              <a:rPr lang="zh-CN" altLang="en-US" b="1" dirty="0">
                <a:latin typeface="黑体" panose="02010609060101010101" pitchFamily="49" charset="-122"/>
                <a:ea typeface="黑体" panose="02010609060101010101" pitchFamily="49" charset="-122"/>
                <a:cs typeface="黑体" panose="02010609060101010101" pitchFamily="49" charset="-122"/>
              </a:rPr>
              <a:t>歧义词如何切分</a:t>
            </a:r>
          </a:p>
          <a:p>
            <a:pPr marL="285750" indent="-285750">
              <a:lnSpc>
                <a:spcPct val="150000"/>
              </a:lnSpc>
              <a:buFont typeface="Arial" panose="020B0604020202020204" pitchFamily="34" charset="0"/>
              <a:buChar char="•"/>
            </a:pP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组合型歧义：</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分词粒度不同导致不同切分</a:t>
            </a:r>
            <a:r>
              <a:rPr lang="zh-CN" altLang="en-US" dirty="0">
                <a:latin typeface="黑体" panose="02010609060101010101" pitchFamily="49" charset="-122"/>
                <a:ea typeface="黑体" panose="02010609060101010101" pitchFamily="49" charset="-122"/>
                <a:cs typeface="黑体" panose="02010609060101010101" pitchFamily="49" charset="-122"/>
              </a:rPr>
              <a:t>结果，需要根据使用场景来选择</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比如“中华人民共和国”，粗粒度的分词结果为“中华人民共和国”，细粒度的分词结果为“</a:t>
            </a:r>
            <a:r>
              <a:rPr lang="zh-CN" altLang="en-US" dirty="0">
                <a:latin typeface="黑体" panose="02010609060101010101" pitchFamily="49" charset="-122"/>
                <a:ea typeface="黑体" panose="02010609060101010101" pitchFamily="49" charset="-122"/>
                <a:cs typeface="黑体" panose="02010609060101010101" pitchFamily="49" charset="-122"/>
              </a:rPr>
              <a:t>中华\</a:t>
            </a:r>
            <a:r>
              <a:rPr lang="zh-CN" altLang="en-US" dirty="0" smtClean="0">
                <a:latin typeface="黑体" panose="02010609060101010101" pitchFamily="49" charset="-122"/>
                <a:ea typeface="黑体" panose="02010609060101010101" pitchFamily="49" charset="-122"/>
                <a:cs typeface="黑体" panose="02010609060101010101" pitchFamily="49" charset="-122"/>
              </a:rPr>
              <a:t>人民</a:t>
            </a:r>
            <a:r>
              <a:rPr lang="zh-CN" altLang="en-US" dirty="0">
                <a:latin typeface="黑体" panose="02010609060101010101" pitchFamily="49" charset="-122"/>
                <a:ea typeface="黑体" panose="02010609060101010101" pitchFamily="49" charset="-122"/>
                <a:cs typeface="黑体" panose="02010609060101010101" pitchFamily="49" charset="-122"/>
              </a:rPr>
              <a:t>\共和国</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b="1" dirty="0" smtClean="0">
                <a:solidFill>
                  <a:srgbClr val="FF0000"/>
                </a:solidFill>
                <a:latin typeface="黑体" panose="02010609060101010101" pitchFamily="49" charset="-122"/>
                <a:ea typeface="黑体" panose="02010609060101010101" pitchFamily="49" charset="-122"/>
                <a:cs typeface="黑体" panose="02010609060101010101" pitchFamily="49" charset="-122"/>
              </a:rPr>
              <a:t>交集</a:t>
            </a: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型歧义：</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不同切分结果共用相同的字，前后组合的不同导致不同的切分结果。</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比如“商务处女干事”，可以划分为</a:t>
            </a:r>
            <a:r>
              <a:rPr lang="zh-CN" altLang="en-US" dirty="0">
                <a:latin typeface="黑体" panose="02010609060101010101" pitchFamily="49" charset="-122"/>
                <a:ea typeface="黑体" panose="02010609060101010101" pitchFamily="49" charset="-122"/>
                <a:cs typeface="黑体" panose="02010609060101010101" pitchFamily="49" charset="-122"/>
              </a:rPr>
              <a:t>“商务处\女干事”</a:t>
            </a:r>
            <a:r>
              <a:rPr lang="zh-CN" altLang="en-US" dirty="0">
                <a:latin typeface="黑体" panose="02010609060101010101" pitchFamily="49" charset="-122"/>
                <a:ea typeface="黑体" panose="02010609060101010101" pitchFamily="49" charset="-122"/>
                <a:cs typeface="黑体" panose="02010609060101010101" pitchFamily="49" charset="-122"/>
              </a:rPr>
              <a:t>，也可以划分为“</a:t>
            </a:r>
            <a:r>
              <a:rPr lang="zh-CN" altLang="en-US" dirty="0">
                <a:latin typeface="黑体" panose="02010609060101010101" pitchFamily="49" charset="-122"/>
                <a:ea typeface="黑体" panose="02010609060101010101" pitchFamily="49" charset="-122"/>
                <a:cs typeface="黑体" panose="02010609060101010101" pitchFamily="49" charset="-122"/>
              </a:rPr>
              <a:t>商务\</a:t>
            </a:r>
            <a:r>
              <a:rPr lang="zh-CN" altLang="en-US" dirty="0" smtClean="0">
                <a:latin typeface="黑体" panose="02010609060101010101" pitchFamily="49" charset="-122"/>
                <a:ea typeface="黑体" panose="02010609060101010101" pitchFamily="49" charset="-122"/>
                <a:cs typeface="黑体" panose="02010609060101010101" pitchFamily="49" charset="-122"/>
              </a:rPr>
              <a:t>处女</a:t>
            </a:r>
            <a:r>
              <a:rPr lang="zh-CN" altLang="en-US" dirty="0">
                <a:latin typeface="黑体" panose="02010609060101010101" pitchFamily="49" charset="-122"/>
                <a:ea typeface="黑体" panose="02010609060101010101" pitchFamily="49" charset="-122"/>
                <a:cs typeface="黑体" panose="02010609060101010101" pitchFamily="49" charset="-122"/>
              </a:rPr>
              <a:t>\干事</a:t>
            </a:r>
            <a:r>
              <a:rPr lang="zh-CN" altLang="en-US" dirty="0">
                <a:latin typeface="黑体" panose="02010609060101010101" pitchFamily="49" charset="-122"/>
                <a:ea typeface="黑体" panose="02010609060101010101" pitchFamily="49" charset="-122"/>
                <a:cs typeface="黑体" panose="02010609060101010101" pitchFamily="49" charset="-122"/>
              </a:rPr>
              <a:t>”。</a:t>
            </a:r>
          </a:p>
          <a:p>
            <a:pPr marL="285750" indent="-285750">
              <a:lnSpc>
                <a:spcPct val="150000"/>
              </a:lnSpc>
              <a:buFont typeface="Arial" panose="020B0604020202020204" pitchFamily="34" charset="0"/>
              <a:buChar char="•"/>
            </a:pP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真歧义：</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比如</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兵乓球拍卖完了</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就有2种分词方式表达了2种不同的含义：</a:t>
            </a: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	• 乒乓球 \ 拍卖 \ 完了</a:t>
            </a: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	• 乒乓 \ 球拍 \ 卖 \ 完了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sz="3000" b="1"/>
              <a:t>Difficulities</a:t>
            </a:r>
          </a:p>
        </p:txBody>
      </p:sp>
      <p:sp>
        <p:nvSpPr>
          <p:cNvPr id="3" name="文本框 2"/>
          <p:cNvSpPr txBox="1"/>
          <p:nvPr/>
        </p:nvSpPr>
        <p:spPr>
          <a:xfrm>
            <a:off x="831215" y="1517650"/>
            <a:ext cx="10999470" cy="2999740"/>
          </a:xfrm>
          <a:prstGeom prst="rect">
            <a:avLst/>
          </a:prstGeom>
          <a:noFill/>
        </p:spPr>
        <p:txBody>
          <a:bodyPr wrap="square" rtlCol="0" anchor="t">
            <a:spAutoFit/>
          </a:bodyPr>
          <a:lstStyle/>
          <a:p>
            <a:pPr>
              <a:lnSpc>
                <a:spcPct val="150000"/>
              </a:lnSpc>
            </a:pPr>
            <a:r>
              <a:rPr lang="en-US" altLang="zh-CN" b="1" dirty="0">
                <a:sym typeface="+mn-ea"/>
              </a:rPr>
              <a:t>2. </a:t>
            </a:r>
            <a:r>
              <a:rPr lang="en-US" altLang="zh-CN" b="1" dirty="0" smtClean="0">
                <a:sym typeface="+mn-ea"/>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mn-ea"/>
              </a:rPr>
              <a:t>没有</a:t>
            </a: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统一的标准</a:t>
            </a: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目前中文分词没有统一的标准，也没有公认的规范。</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不同的公司和组织各有各的方法和规则。 </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b="1" dirty="0">
                <a:latin typeface="黑体" panose="02010609060101010101" pitchFamily="49" charset="-122"/>
                <a:ea typeface="黑体" panose="02010609060101010101" pitchFamily="49" charset="-122"/>
                <a:cs typeface="黑体" panose="02010609060101010101" pitchFamily="49" charset="-122"/>
              </a:rPr>
              <a:t> </a:t>
            </a:r>
          </a:p>
          <a:p>
            <a:pPr>
              <a:lnSpc>
                <a:spcPct val="150000"/>
              </a:lnSpc>
            </a:pPr>
            <a:r>
              <a:rPr lang="en-US" altLang="zh-CN" b="1" dirty="0">
                <a:latin typeface="黑体" panose="02010609060101010101" pitchFamily="49" charset="-122"/>
                <a:ea typeface="黑体" panose="02010609060101010101" pitchFamily="49" charset="-122"/>
                <a:cs typeface="黑体" panose="02010609060101010101" pitchFamily="49" charset="-122"/>
              </a:rPr>
              <a:t>3. </a:t>
            </a:r>
            <a:r>
              <a:rPr lang="zh-CN" altLang="en-US" b="1" dirty="0">
                <a:latin typeface="黑体" panose="02010609060101010101" pitchFamily="49" charset="-122"/>
                <a:ea typeface="黑体" panose="02010609060101010101" pitchFamily="49" charset="-122"/>
                <a:cs typeface="黑体" panose="02010609060101010101" pitchFamily="49" charset="-122"/>
              </a:rPr>
              <a:t>未登录词</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信息爆炸的时代，三天两头就会冒出来一堆新词，如何快速的识别出这些新词是一大难点。</a:t>
            </a: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rPr>
              <a:t>比如，</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蓝瘦香菇</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奥利给</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rPr>
              <a:t>人言否</a:t>
            </a:r>
            <a:r>
              <a:rPr lang="en-US" altLang="zh-CN"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abd2c6a-b248-49e6-b660-d8c1383dc963}"/>
  <p:tag name="TABLE_ENDDRAG_ORIGIN_RECT" val="283*249"/>
  <p:tag name="TABLE_ENDDRAG_RECT" val="328*122*283*24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abd2c6a-b248-49e6-b660-d8c1383dc963}"/>
  <p:tag name="TABLE_ENDDRAG_ORIGIN_RECT" val="283*313"/>
  <p:tag name="TABLE_ENDDRAG_RECT" val="618*128*283*31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52cb7cd-d250-4d15-9ab5-1fe66bd696eb}"/>
  <p:tag name="TABLE_ENDDRAG_ORIGIN_RECT" val="187*150"/>
  <p:tag name="TABLE_ENDDRAG_RECT" val="135*271*187*15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4ebd2cd5-4784-4af0-9082-7eb9cb23dc8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4ebd2cd5-4784-4af0-9082-7eb9cb23dc86}"/>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4530617a-2566-43d6-a030-53eb15df412c}"/>
</p:tagLst>
</file>

<file path=ppt/tags/tag7.xml><?xml version="1.0" encoding="utf-8"?>
<p:tagLst xmlns:p="http://schemas.openxmlformats.org/presentationml/2006/main">
  <p:tag name="KSO_WM_UNIT_TABLE_BEAUTIFY" val="smartTable{4530617a-2566-43d6-a030-53eb15df412c}"/>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37B7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4355</Words>
  <Application>Microsoft Office PowerPoint</Application>
  <PresentationFormat>宽屏</PresentationFormat>
  <Paragraphs>680</Paragraphs>
  <Slides>72</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72</vt:i4>
      </vt:variant>
    </vt:vector>
  </HeadingPairs>
  <TitlesOfParts>
    <vt:vector size="86" baseType="lpstr">
      <vt:lpstr>MathJax_Main</vt:lpstr>
      <vt:lpstr>MathJax_Math-italic</vt:lpstr>
      <vt:lpstr>MS Mincho</vt:lpstr>
      <vt:lpstr>等线</vt:lpstr>
      <vt:lpstr>等线 Light</vt:lpstr>
      <vt:lpstr>黑体</vt:lpstr>
      <vt:lpstr>宋体</vt:lpstr>
      <vt:lpstr>微软雅黑</vt:lpstr>
      <vt:lpstr>Arial</vt:lpstr>
      <vt:lpstr>Calibri</vt:lpstr>
      <vt:lpstr>Calibri Light</vt:lpstr>
      <vt:lpstr>Cambria Math</vt:lpstr>
      <vt:lpstr>Symbol</vt:lpstr>
      <vt:lpstr>Office Theme</vt:lpstr>
      <vt:lpstr>PowerPoint 演示文稿</vt:lpstr>
      <vt:lpstr>PowerPoint 演示文稿</vt:lpstr>
      <vt:lpstr>PowerPoint 演示文稿</vt:lpstr>
      <vt:lpstr>Tokenization</vt:lpstr>
      <vt:lpstr>词的性质</vt:lpstr>
      <vt:lpstr>The difference between English and Chinese</vt:lpstr>
      <vt:lpstr>The difference between English and Chinese </vt:lpstr>
      <vt:lpstr>Difficulities</vt:lpstr>
      <vt:lpstr>Difficulities</vt:lpstr>
      <vt:lpstr>Methods</vt:lpstr>
      <vt:lpstr>基于词典匹配</vt:lpstr>
      <vt:lpstr>基于词典匹配 </vt:lpstr>
      <vt:lpstr>基于词典匹配 </vt:lpstr>
      <vt:lpstr>基于词典匹配 </vt:lpstr>
      <vt:lpstr>基于词典匹配 </vt:lpstr>
      <vt:lpstr>PowerPoint 演示文稿</vt:lpstr>
      <vt:lpstr>PowerPoint 演示文稿</vt:lpstr>
      <vt:lpstr>基于统计的分词</vt:lpstr>
      <vt:lpstr>基于统计的分词 </vt:lpstr>
      <vt:lpstr>基于统计的分词  </vt:lpstr>
      <vt:lpstr>机器学习</vt:lpstr>
      <vt:lpstr>PowerPoint 演示文稿</vt:lpstr>
      <vt:lpstr>机器学习的算法</vt:lpstr>
      <vt:lpstr>机器学习流程</vt:lpstr>
      <vt:lpstr>PowerPoint 演示文稿</vt:lpstr>
      <vt:lpstr>划分数据</vt:lpstr>
      <vt:lpstr>PowerPoint 演示文稿</vt:lpstr>
      <vt:lpstr>交叉验证 Cross Validation</vt:lpstr>
      <vt:lpstr>留一法交叉验证 Cross Validation</vt:lpstr>
      <vt:lpstr>PowerPoint 演示文稿</vt:lpstr>
      <vt:lpstr>隐马尔科夫模型Hidden Markov Model</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vt:lpstr>
      <vt:lpstr>隐马尔科夫模型 </vt:lpstr>
      <vt:lpstr>隐马尔科夫模型</vt:lpstr>
      <vt:lpstr>隐马尔科夫模型</vt:lpstr>
      <vt:lpstr>隐马尔科夫模型</vt:lpstr>
      <vt:lpstr>隐马尔科夫模型</vt:lpstr>
      <vt:lpstr>隐马尔科夫模型</vt:lpstr>
      <vt:lpstr>英文分词方法</vt:lpstr>
      <vt:lpstr>Evaluation</vt:lpstr>
      <vt:lpstr>Evaluation</vt:lpstr>
      <vt:lpstr>Evaluation</vt:lpstr>
      <vt:lpstr>常用的分词工具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Lian Jie</cp:lastModifiedBy>
  <cp:revision>279</cp:revision>
  <dcterms:created xsi:type="dcterms:W3CDTF">2019-06-09T06:58:00Z</dcterms:created>
  <dcterms:modified xsi:type="dcterms:W3CDTF">2022-03-03T08:53:27Z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19D4DE08DB424B27AC5643CB2565D453</vt:lpwstr>
  </property>
  <property fmtid="{D5CDD505-2E9C-101B-9397-08002B2CF9AE}" pid="3" name="KSOProductBuildVer">
    <vt:lpwstr>2052-11.1.0.11365</vt:lpwstr>
  </property>
</Properties>
</file>