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6"/>
  </p:handoutMasterIdLst>
  <p:sldIdLst>
    <p:sldId id="257" r:id="rId3"/>
    <p:sldId id="736" r:id="rId4"/>
    <p:sldId id="1175" r:id="rId6"/>
    <p:sldId id="1176" r:id="rId7"/>
    <p:sldId id="1177" r:id="rId8"/>
    <p:sldId id="1178" r:id="rId9"/>
    <p:sldId id="1180" r:id="rId10"/>
    <p:sldId id="1181" r:id="rId11"/>
    <p:sldId id="1285" r:id="rId12"/>
    <p:sldId id="1196" r:id="rId13"/>
    <p:sldId id="1224" r:id="rId14"/>
    <p:sldId id="1225" r:id="rId15"/>
    <p:sldId id="1198" r:id="rId16"/>
    <p:sldId id="1279" r:id="rId17"/>
    <p:sldId id="1229" r:id="rId18"/>
    <p:sldId id="1278" r:id="rId19"/>
    <p:sldId id="1227" r:id="rId20"/>
    <p:sldId id="1281" r:id="rId21"/>
    <p:sldId id="1282" r:id="rId22"/>
    <p:sldId id="1283" r:id="rId23"/>
    <p:sldId id="1280" r:id="rId24"/>
    <p:sldId id="1226" r:id="rId25"/>
    <p:sldId id="1228" r:id="rId26"/>
    <p:sldId id="1230" r:id="rId27"/>
    <p:sldId id="1254" r:id="rId28"/>
    <p:sldId id="1197" r:id="rId29"/>
    <p:sldId id="1221" r:id="rId30"/>
    <p:sldId id="1284" r:id="rId31"/>
    <p:sldId id="1330" r:id="rId32"/>
    <p:sldId id="1332" r:id="rId33"/>
    <p:sldId id="1333" r:id="rId34"/>
    <p:sldId id="1334" r:id="rId35"/>
    <p:sldId id="1331" r:id="rId36"/>
    <p:sldId id="1182" r:id="rId37"/>
    <p:sldId id="1183" r:id="rId38"/>
    <p:sldId id="1184" r:id="rId39"/>
    <p:sldId id="1185" r:id="rId40"/>
    <p:sldId id="1187" r:id="rId41"/>
    <p:sldId id="1188" r:id="rId42"/>
    <p:sldId id="1189" r:id="rId43"/>
    <p:sldId id="1190" r:id="rId44"/>
    <p:sldId id="1191" r:id="rId45"/>
    <p:sldId id="1192" r:id="rId46"/>
    <p:sldId id="1194" r:id="rId47"/>
    <p:sldId id="1195" r:id="rId48"/>
    <p:sldId id="1323" r:id="rId49"/>
    <p:sldId id="1253" r:id="rId50"/>
    <p:sldId id="1231" r:id="rId51"/>
    <p:sldId id="1274" r:id="rId52"/>
    <p:sldId id="1250" r:id="rId53"/>
    <p:sldId id="1251" r:id="rId54"/>
    <p:sldId id="125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n Jie" initials="LJ" lastIdx="1" clrIdx="0"/>
  <p:cmAuthor id="2" name="Alice"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4" autoAdjust="0"/>
    <p:restoredTop sz="96391" autoAdjust="0"/>
  </p:normalViewPr>
  <p:slideViewPr>
    <p:cSldViewPr snapToGrid="0">
      <p:cViewPr varScale="1">
        <p:scale>
          <a:sx n="115" d="100"/>
          <a:sy n="115" d="100"/>
        </p:scale>
        <p:origin x="41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commentAuthors" Target="commentAuthors.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82247"/>
            <a:ext cx="2324100" cy="8763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a:xfrm>
            <a:off x="669924" y="1123950"/>
            <a:ext cx="10850563" cy="50196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81700"/>
            <a:ext cx="2324100" cy="87630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09600" y="3938589"/>
            <a:ext cx="109728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669924" y="6240463"/>
            <a:ext cx="4140201" cy="206381"/>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8610599" y="6240463"/>
            <a:ext cx="2909888" cy="206381"/>
          </a:xfrm>
        </p:spPr>
        <p:txBody>
          <a:bodyPr/>
          <a:lstStyle>
            <a:lvl1pPr>
              <a:defRPr/>
            </a:lvl1pPr>
          </a:lstStyle>
          <a:p>
            <a:pPr>
              <a:defRPr/>
            </a:pPr>
            <a:fld id="{CD59C0A6-6A09-4FE2-A602-C7F63C099733}"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p:cNvPicPr/>
          <p:nvPr userDrawn="1"/>
        </p:nvPicPr>
        <p:blipFill>
          <a:blip r:embed="rId8"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7.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41.png"/><Relationship Id="rId1" Type="http://schemas.openxmlformats.org/officeDocument/2006/relationships/image" Target="../media/image4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24.png"/><Relationship Id="rId2" Type="http://schemas.openxmlformats.org/officeDocument/2006/relationships/image" Target="../media/image41.png"/><Relationship Id="rId1"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5.png"/><Relationship Id="rId1" Type="http://schemas.openxmlformats.org/officeDocument/2006/relationships/image" Target="../media/image54.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5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1">
            <a:extLst>
              <a:ext uri="{28A0092B-C50C-407E-A947-70E740481C1C}">
                <a14:useLocalDpi xmlns:a14="http://schemas.microsoft.com/office/drawing/2010/main" val="0"/>
              </a:ext>
            </a:extLst>
          </a:blip>
          <a:srcRect t="10522" b="-10522"/>
          <a:stretch>
            <a:fillRect/>
          </a:stretch>
        </p:blipFill>
        <p:spPr>
          <a:xfrm>
            <a:off x="0" y="0"/>
            <a:ext cx="12192000" cy="6811264"/>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3" name="文本框 12"/>
          <p:cNvSpPr txBox="1"/>
          <p:nvPr/>
        </p:nvSpPr>
        <p:spPr>
          <a:xfrm>
            <a:off x="759460" y="5886053"/>
            <a:ext cx="2419350" cy="370840"/>
          </a:xfrm>
          <a:prstGeom prst="rect">
            <a:avLst/>
          </a:prstGeom>
          <a:noFill/>
        </p:spPr>
        <p:txBody>
          <a:bodyPr wrap="none" rtlCol="0">
            <a:spAutoFit/>
          </a:bodyPr>
          <a:lstStyle/>
          <a:p>
            <a:pPr>
              <a:lnSpc>
                <a:spcPct val="130000"/>
              </a:lnSpc>
            </a:pPr>
            <a:r>
              <a:rPr 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廉洁，</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lianjie@shnu.edu.cn</a:t>
            </a:r>
            <a:endPar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609600" y="5135560"/>
            <a:ext cx="2926080" cy="645160"/>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自然语言处理</a:t>
            </a:r>
            <a:endParaRPr lang="zh-CN" altLang="en-US" sz="3600" dirty="0">
              <a:sym typeface="微软雅黑" panose="020B0503020204020204" pitchFamily="34" charset="-122"/>
            </a:endParaRPr>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10160000" y="4889500"/>
            <a:ext cx="1524000" cy="152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感知机</a:t>
            </a:r>
            <a:r>
              <a:rPr lang="en-US" altLang="zh-CN" dirty="0"/>
              <a:t>Perceptron</a:t>
            </a:r>
            <a:endParaRPr lang="en-US" altLang="zh-CN" dirty="0"/>
          </a:p>
        </p:txBody>
      </p:sp>
      <mc:AlternateContent xmlns:mc="http://schemas.openxmlformats.org/markup-compatibility/2006">
        <mc:Choice xmlns:a14="http://schemas.microsoft.com/office/drawing/2010/main" Requires="a14">
          <p:sp>
            <p:nvSpPr>
              <p:cNvPr id="3" name="文本框 2"/>
              <p:cNvSpPr txBox="1"/>
              <p:nvPr/>
            </p:nvSpPr>
            <p:spPr>
              <a:xfrm>
                <a:off x="734060" y="1545590"/>
                <a:ext cx="5575935" cy="4758610"/>
              </a:xfrm>
              <a:prstGeom prst="rect">
                <a:avLst/>
              </a:prstGeom>
              <a:noFill/>
            </p:spPr>
            <p:txBody>
              <a:bodyPr wrap="square" rtlCol="0" anchor="t">
                <a:spAutoFit/>
              </a:bodyPr>
              <a:lstStyle/>
              <a:p>
                <a:pPr>
                  <a:lnSpc>
                    <a:spcPct val="150000"/>
                  </a:lnSpc>
                </a:pPr>
                <a:r>
                  <a:rPr lang="zh-CN" altLang="en-US" b="1" dirty="0">
                    <a:latin typeface="黑体" panose="02010609060101010101" pitchFamily="49" charset="-122"/>
                    <a:ea typeface="黑体" panose="02010609060101010101" pitchFamily="49" charset="-122"/>
                    <a:cs typeface="黑体" panose="02010609060101010101" pitchFamily="49" charset="-122"/>
                  </a:rPr>
                  <a:t>感知机：假设输入空间(特征空间)是 </a:t>
                </a:r>
                <a:r>
                  <a:rPr lang="en-US" altLang="zh-CN" b="1" dirty="0">
                    <a:latin typeface="黑体" panose="02010609060101010101" pitchFamily="49" charset="-122"/>
                    <a:ea typeface="黑体" panose="02010609060101010101" pitchFamily="49" charset="-122"/>
                    <a:cs typeface="黑体" panose="02010609060101010101" pitchFamily="49" charset="-122"/>
                  </a:rPr>
                  <a:t>X</a:t>
                </a:r>
                <a:r>
                  <a:rPr lang="en-US" altLang="zh-CN" b="1"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R</a:t>
                </a:r>
                <a:r>
                  <a:rPr lang="en-US" altLang="zh-CN" b="1" baseline="300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n</a:t>
                </a:r>
                <a:r>
                  <a:rPr lang="zh-CN" altLang="en-US" b="1" dirty="0">
                    <a:latin typeface="黑体" panose="02010609060101010101" pitchFamily="49" charset="-122"/>
                    <a:ea typeface="黑体" panose="02010609060101010101" pitchFamily="49" charset="-122"/>
                    <a:cs typeface="黑体" panose="02010609060101010101" pitchFamily="49" charset="-122"/>
                  </a:rPr>
                  <a:t> ，输出空间是 y={+1, -1}。</a:t>
                </a:r>
                <a:endParaRPr lang="zh-CN" altLang="en-US" b="1"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b="1" dirty="0">
                    <a:latin typeface="黑体" panose="02010609060101010101" pitchFamily="49" charset="-122"/>
                    <a:ea typeface="黑体" panose="02010609060101010101" pitchFamily="49" charset="-122"/>
                    <a:cs typeface="黑体" panose="02010609060101010101" pitchFamily="49" charset="-122"/>
                  </a:rPr>
                  <a:t>输入</a:t>
                </a:r>
                <a:r>
                  <a:rPr lang="en-US" altLang="zh-CN" b="1" dirty="0" err="1">
                    <a:latin typeface="黑体" panose="02010609060101010101" pitchFamily="49" charset="-122"/>
                    <a:ea typeface="黑体" panose="02010609060101010101" pitchFamily="49" charset="-122"/>
                    <a:cs typeface="黑体" panose="02010609060101010101" pitchFamily="49" charset="-122"/>
                  </a:rPr>
                  <a:t>x</a:t>
                </a:r>
                <a:r>
                  <a:rPr lang="en-US" altLang="zh-CN" b="1" dirty="0" err="1">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X</a:t>
                </a:r>
                <a:r>
                  <a:rPr lang="zh-CN" altLang="en-US" b="1" dirty="0">
                    <a:latin typeface="黑体" panose="02010609060101010101" pitchFamily="49" charset="-122"/>
                    <a:ea typeface="黑体" panose="02010609060101010101" pitchFamily="49" charset="-122"/>
                    <a:cs typeface="黑体" panose="02010609060101010101" pitchFamily="49" charset="-122"/>
                  </a:rPr>
                  <a:t>表示实例的特征向量，对应于输入空间(特征空间)的点；输出</a:t>
                </a:r>
                <a:r>
                  <a:rPr lang="en-US" altLang="zh-CN" b="1" dirty="0" err="1">
                    <a:latin typeface="黑体" panose="02010609060101010101" pitchFamily="49" charset="-122"/>
                    <a:ea typeface="黑体" panose="02010609060101010101" pitchFamily="49" charset="-122"/>
                    <a:cs typeface="黑体" panose="02010609060101010101" pitchFamily="49" charset="-122"/>
                  </a:rPr>
                  <a:t>y</a:t>
                </a:r>
                <a:r>
                  <a:rPr lang="en-US" altLang="zh-CN" b="1" dirty="0" err="1">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Y</a:t>
                </a:r>
                <a:r>
                  <a:rPr lang="zh-CN" altLang="en-US" b="1" dirty="0">
                    <a:latin typeface="黑体" panose="02010609060101010101" pitchFamily="49" charset="-122"/>
                    <a:ea typeface="黑体" panose="02010609060101010101" pitchFamily="49" charset="-122"/>
                    <a:cs typeface="黑体" panose="02010609060101010101" pitchFamily="49" charset="-122"/>
                  </a:rPr>
                  <a:t>表示实例的类别。</a:t>
                </a:r>
                <a:endParaRPr lang="zh-CN" altLang="en-US" b="1"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由输入空间到输出空间的如下函数：</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b="1" dirty="0">
                    <a:solidFill>
                      <a:srgbClr val="FF0000"/>
                    </a:solidFill>
                    <a:latin typeface="黑体" panose="02010609060101010101" pitchFamily="49" charset="-122"/>
                    <a:ea typeface="黑体" panose="02010609060101010101" pitchFamily="49" charset="-122"/>
                    <a:cs typeface="黑体" panose="02010609060101010101" pitchFamily="49" charset="-122"/>
                  </a:rPr>
                  <a:t>f(x)=sign(</a:t>
                </a:r>
                <a:r>
                  <a:rPr lang="en-US" altLang="zh-CN" b="1" dirty="0" err="1">
                    <a:solidFill>
                      <a:srgbClr val="FF0000"/>
                    </a:solidFill>
                    <a:latin typeface="黑体" panose="02010609060101010101" pitchFamily="49" charset="-122"/>
                    <a:ea typeface="黑体" panose="02010609060101010101" pitchFamily="49" charset="-122"/>
                    <a:cs typeface="黑体" panose="02010609060101010101" pitchFamily="49" charset="-122"/>
                  </a:rPr>
                  <a:t>w·x+b</a:t>
                </a:r>
                <a:r>
                  <a:rPr lang="en-US" altLang="zh-CN" b="1" dirty="0">
                    <a:solidFill>
                      <a:srgbClr val="FF0000"/>
                    </a:solidFill>
                    <a:latin typeface="黑体" panose="02010609060101010101" pitchFamily="49" charset="-122"/>
                    <a:ea typeface="黑体" panose="02010609060101010101" pitchFamily="49" charset="-122"/>
                    <a:cs typeface="黑体" panose="02010609060101010101" pitchFamily="49" charset="-122"/>
                  </a:rPr>
                  <a:t>)</a:t>
                </a:r>
                <a:endParaRPr lang="en-US" altLang="zh-CN"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dirty="0" err="1">
                    <a:latin typeface="黑体" panose="02010609060101010101" pitchFamily="49" charset="-122"/>
                    <a:ea typeface="黑体" panose="02010609060101010101" pitchFamily="49" charset="-122"/>
                    <a:cs typeface="黑体" panose="02010609060101010101" pitchFamily="49" charset="-122"/>
                  </a:rPr>
                  <a:t>称为感知机</a:t>
                </a:r>
                <a:r>
                  <a:rPr lang="en-US" altLang="zh-CN" dirty="0">
                    <a:latin typeface="黑体" panose="02010609060101010101" pitchFamily="49" charset="-122"/>
                    <a:ea typeface="黑体" panose="02010609060101010101" pitchFamily="49" charset="-122"/>
                    <a:cs typeface="黑体" panose="02010609060101010101" pitchFamily="49"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dirty="0" err="1">
                    <a:latin typeface="黑体" panose="02010609060101010101" pitchFamily="49" charset="-122"/>
                    <a:ea typeface="黑体" panose="02010609060101010101" pitchFamily="49" charset="-122"/>
                    <a:cs typeface="黑体" panose="02010609060101010101" pitchFamily="49" charset="-122"/>
                  </a:rPr>
                  <a:t>其中w和b为感知机模型参数，sign</a:t>
                </a:r>
                <a:r>
                  <a:rPr lang="zh-CN" altLang="en-US" dirty="0">
                    <a:latin typeface="黑体" panose="02010609060101010101" pitchFamily="49" charset="-122"/>
                    <a:ea typeface="黑体" panose="02010609060101010101" pitchFamily="49" charset="-122"/>
                    <a:cs typeface="黑体" panose="02010609060101010101" pitchFamily="49" charset="-122"/>
                  </a:rPr>
                  <a:t>为符号函数：</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charset="0"/>
                          <a:ea typeface="黑体" panose="02010609060101010101" pitchFamily="49" charset="-122"/>
                          <a:cs typeface="Cambria Math" panose="02040503050406030204" charset="0"/>
                        </a:rPr>
                        <m:t>𝑠𝑖𝑔𝑛</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黑体" panose="02010609060101010101" pitchFamily="49" charset="-122"/>
                          <a:cs typeface="Cambria Math" panose="02040503050406030204" charset="0"/>
                        </a:rPr>
                        <m:t>𝑥</m:t>
                      </m:r>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charset="0"/>
                              <a:ea typeface="黑体" panose="02010609060101010101" pitchFamily="49" charset="-122"/>
                              <a:cs typeface="Cambria Math" panose="02040503050406030204" charset="0"/>
                            </a:rPr>
                          </m:ctrlPr>
                        </m:dPr>
                        <m:e>
                          <m:eqArr>
                            <m:eqArrPr>
                              <m:ctrlPr>
                                <a:rPr lang="en-US" altLang="zh-CN" i="1">
                                  <a:latin typeface="Cambria Math" panose="02040503050406030204" charset="0"/>
                                  <a:ea typeface="黑体" panose="02010609060101010101" pitchFamily="49" charset="-122"/>
                                  <a:cs typeface="Cambria Math" panose="02040503050406030204" charset="0"/>
                                </a:rPr>
                              </m:ctrlPr>
                            </m:eqArrPr>
                            <m:e>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黑体" panose="02010609060101010101" pitchFamily="49" charset="-122"/>
                                  <a:cs typeface="Cambria Math" panose="02040503050406030204" charset="0"/>
                                </a:rPr>
                                <m:t>𝑥</m:t>
                              </m:r>
                              <m:r>
                                <a:rPr lang="en-US" altLang="zh-CN" i="1">
                                  <a:latin typeface="Cambria Math" panose="02040503050406030204" charset="0"/>
                                  <a:ea typeface="MS Mincho" charset="0"/>
                                  <a:cs typeface="Cambria Math" panose="02040503050406030204" charset="0"/>
                                </a:rPr>
                                <m:t>&gt;=</m:t>
                              </m:r>
                              <m:r>
                                <a:rPr lang="en-US" altLang="zh-CN" i="1">
                                  <a:latin typeface="Cambria Math" panose="02040503050406030204" charset="0"/>
                                  <a:ea typeface="MS Mincho" charset="0"/>
                                  <a:cs typeface="Cambria Math" panose="02040503050406030204" charset="0"/>
                                </a:rPr>
                                <m:t>0</m:t>
                              </m:r>
                            </m:e>
                            <m:e>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黑体" panose="02010609060101010101" pitchFamily="49" charset="-122"/>
                                  <a:cs typeface="Cambria Math" panose="02040503050406030204" charset="0"/>
                                </a:rPr>
                                <m:t>𝑥</m:t>
                              </m:r>
                              <m:r>
                                <a:rPr lang="en-US" altLang="zh-CN" i="1">
                                  <a:latin typeface="Cambria Math" panose="02040503050406030204" charset="0"/>
                                  <a:ea typeface="MS Mincho" charset="0"/>
                                  <a:cs typeface="Cambria Math" panose="02040503050406030204" charset="0"/>
                                </a:rPr>
                                <m:t>&lt;</m:t>
                              </m:r>
                              <m:r>
                                <a:rPr lang="en-US" altLang="zh-CN" i="1">
                                  <a:latin typeface="Cambria Math" panose="02040503050406030204" charset="0"/>
                                  <a:ea typeface="MS Mincho" charset="0"/>
                                  <a:cs typeface="Cambria Math" panose="02040503050406030204" charset="0"/>
                                </a:rPr>
                                <m:t>0</m:t>
                              </m:r>
                            </m:e>
                          </m:eqArr>
                        </m:e>
                      </m:d>
                    </m:oMath>
                  </m:oMathPara>
                </a14:m>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734060" y="1545590"/>
                <a:ext cx="5575935" cy="4758610"/>
              </a:xfrm>
              <a:prstGeom prst="rect">
                <a:avLst/>
              </a:prstGeom>
              <a:blipFill rotWithShape="1">
                <a:blip r:embed="rId1"/>
                <a:stretch>
                  <a:fillRect t="-240" b="12"/>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65913" b="8232"/>
          <a:stretch>
            <a:fillRect/>
          </a:stretch>
        </p:blipFill>
        <p:spPr>
          <a:xfrm>
            <a:off x="6616472" y="1864683"/>
            <a:ext cx="4182473" cy="3903480"/>
          </a:xfrm>
          <a:prstGeom prst="rect">
            <a:avLst/>
          </a:prstGeom>
        </p:spPr>
      </p:pic>
      <p:cxnSp>
        <p:nvCxnSpPr>
          <p:cNvPr id="6" name="直接连接符 5"/>
          <p:cNvCxnSpPr/>
          <p:nvPr/>
        </p:nvCxnSpPr>
        <p:spPr>
          <a:xfrm flipH="1">
            <a:off x="7494905" y="2141220"/>
            <a:ext cx="2108200" cy="376364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2" name="矩形 51"/>
              <p:cNvSpPr/>
              <p:nvPr/>
            </p:nvSpPr>
            <p:spPr>
              <a:xfrm>
                <a:off x="9692713" y="2072599"/>
                <a:ext cx="1441450" cy="36703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zh-CN" altLang="en-US" b="1" i="1" dirty="0" smtClean="0">
                              <a:solidFill>
                                <a:srgbClr val="FF0000"/>
                              </a:solidFill>
                              <a:latin typeface="Cambria Math" panose="02040503050406030204" charset="0"/>
                            </a:rPr>
                          </m:ctrlPr>
                        </m:sSupPr>
                        <m:e>
                          <m:r>
                            <a:rPr lang="en-US" altLang="zh-CN" b="1" i="1" dirty="0">
                              <a:solidFill>
                                <a:srgbClr val="FF0000"/>
                              </a:solidFill>
                              <a:latin typeface="Cambria Math" panose="02040503050406030204" charset="0"/>
                            </a:rPr>
                            <m:t>𝒘</m:t>
                          </m:r>
                        </m:e>
                        <m:sup>
                          <m:r>
                            <a:rPr lang="zh-CN" altLang="en-US" b="1" i="1" dirty="0">
                              <a:solidFill>
                                <a:srgbClr val="FF0000"/>
                              </a:solidFill>
                              <a:latin typeface="Cambria Math" panose="02040503050406030204" charset="0"/>
                            </a:rPr>
                            <m:t>𝑻</m:t>
                          </m:r>
                        </m:sup>
                      </m:sSup>
                      <m:r>
                        <a:rPr lang="en-US" altLang="zh-CN" b="1" dirty="0">
                          <a:solidFill>
                            <a:srgbClr val="FF0000"/>
                          </a:solidFill>
                          <a:latin typeface="Cambria Math" panose="02040503050406030204" charset="0"/>
                        </a:rPr>
                        <m:t>𝐱</m:t>
                      </m:r>
                      <m:r>
                        <a:rPr lang="zh-CN" altLang="en-US" b="1" dirty="0">
                          <a:solidFill>
                            <a:srgbClr val="FF0000"/>
                          </a:solidFill>
                          <a:latin typeface="Cambria Math" panose="02040503050406030204" charset="0"/>
                        </a:rPr>
                        <m:t>+</m:t>
                      </m:r>
                      <m:r>
                        <a:rPr lang="zh-CN" altLang="en-US" b="1" i="1" dirty="0">
                          <a:solidFill>
                            <a:srgbClr val="FF0000"/>
                          </a:solidFill>
                          <a:latin typeface="Cambria Math" panose="02040503050406030204" charset="0"/>
                        </a:rPr>
                        <m:t>𝒃</m:t>
                      </m:r>
                      <m:r>
                        <a:rPr lang="en-US" altLang="zh-CN" b="1" i="1" dirty="0">
                          <a:solidFill>
                            <a:srgbClr val="FF0000"/>
                          </a:solidFill>
                          <a:latin typeface="Cambria Math" panose="02040503050406030204" charset="0"/>
                        </a:rPr>
                        <m:t>=</m:t>
                      </m:r>
                      <m:r>
                        <a:rPr lang="en-US" altLang="zh-CN" b="1" i="1" dirty="0">
                          <a:solidFill>
                            <a:srgbClr val="FF0000"/>
                          </a:solidFill>
                          <a:latin typeface="Cambria Math" panose="02040503050406030204" charset="0"/>
                        </a:rPr>
                        <m:t>𝟎</m:t>
                      </m:r>
                    </m:oMath>
                  </m:oMathPara>
                </a14:m>
                <a:endParaRPr lang="en-US" dirty="0"/>
              </a:p>
            </p:txBody>
          </p:sp>
        </mc:Choice>
        <mc:Fallback>
          <p:sp>
            <p:nvSpPr>
              <p:cNvPr id="52" name="矩形 51"/>
              <p:cNvSpPr>
                <a:spLocks noRot="1" noChangeAspect="1" noMove="1" noResize="1" noEditPoints="1" noAdjustHandles="1" noChangeArrowheads="1" noChangeShapeType="1" noTextEdit="1"/>
              </p:cNvSpPr>
              <p:nvPr/>
            </p:nvSpPr>
            <p:spPr>
              <a:xfrm>
                <a:off x="9692713" y="2072599"/>
                <a:ext cx="1441450" cy="367030"/>
              </a:xfrm>
              <a:prstGeom prst="rect">
                <a:avLst/>
              </a:prstGeom>
              <a:blipFill rotWithShape="1">
                <a:blip r:embed="rId3"/>
                <a:stretch>
                  <a:fillRect l="-5" t="-162" r="5" b="162"/>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endParaRPr lang="zh-CN" altLang="en-US"/>
          </a:p>
        </p:txBody>
      </p:sp>
      <p:sp>
        <p:nvSpPr>
          <p:cNvPr id="4" name="文本框 3"/>
          <p:cNvSpPr txBox="1"/>
          <p:nvPr/>
        </p:nvSpPr>
        <p:spPr>
          <a:xfrm>
            <a:off x="1132840" y="1352550"/>
            <a:ext cx="3400425" cy="368300"/>
          </a:xfrm>
          <a:prstGeom prst="rect">
            <a:avLst/>
          </a:prstGeom>
          <a:noFill/>
        </p:spPr>
        <p:txBody>
          <a:bodyPr wrap="square" rtlCol="0">
            <a:spAutoFit/>
          </a:bodyPr>
          <a:lstStyle/>
          <a:p>
            <a:r>
              <a:rPr lang="zh-CN" altLang="en-US">
                <a:sym typeface="Symbol" panose="05050102010706020507" charset="0"/>
              </a:rPr>
              <a:t></a:t>
            </a:r>
            <a:r>
              <a:rPr lang="en-US" altLang="zh-CN">
                <a:sym typeface="Symbol" panose="05050102010706020507" charset="0"/>
              </a:rPr>
              <a:t>x</a:t>
            </a:r>
            <a:r>
              <a:rPr lang="en-US" altLang="zh-CN" baseline="-25000">
                <a:sym typeface="Symbol" panose="05050102010706020507" charset="0"/>
              </a:rPr>
              <a:t>0</a:t>
            </a:r>
            <a:r>
              <a:rPr lang="zh-CN" altLang="en-US">
                <a:sym typeface="Symbol" panose="05050102010706020507" charset="0"/>
              </a:rPr>
              <a:t></a:t>
            </a:r>
            <a:r>
              <a:rPr lang="en-US" altLang="zh-CN">
                <a:sym typeface="Symbol" panose="05050102010706020507" charset="0"/>
              </a:rPr>
              <a:t>R</a:t>
            </a:r>
            <a:r>
              <a:rPr lang="en-US" altLang="zh-CN" baseline="30000">
                <a:sym typeface="Symbol" panose="05050102010706020507" charset="0"/>
              </a:rPr>
              <a:t>n</a:t>
            </a:r>
            <a:r>
              <a:rPr lang="zh-CN" altLang="en-US">
                <a:sym typeface="Symbol" panose="05050102010706020507" charset="0"/>
              </a:rPr>
              <a:t>到</a:t>
            </a:r>
            <a:r>
              <a:rPr lang="en-US" altLang="zh-CN">
                <a:sym typeface="Symbol" panose="05050102010706020507" charset="0"/>
              </a:rPr>
              <a:t>S</a:t>
            </a:r>
            <a:r>
              <a:rPr lang="zh-CN" altLang="en-US">
                <a:sym typeface="Symbol" panose="05050102010706020507" charset="0"/>
              </a:rPr>
              <a:t>的距离：</a:t>
            </a:r>
            <a:endParaRPr lang="zh-CN" altLang="en-US">
              <a:sym typeface="Symbol" panose="05050102010706020507" charset="0"/>
            </a:endParaRPr>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r="65913" b="8232"/>
          <a:stretch>
            <a:fillRect/>
          </a:stretch>
        </p:blipFill>
        <p:spPr>
          <a:xfrm>
            <a:off x="7443877" y="885513"/>
            <a:ext cx="4182473" cy="3903480"/>
          </a:xfrm>
          <a:prstGeom prst="rect">
            <a:avLst/>
          </a:prstGeom>
        </p:spPr>
      </p:pic>
      <p:cxnSp>
        <p:nvCxnSpPr>
          <p:cNvPr id="6" name="直接连接符 5"/>
          <p:cNvCxnSpPr/>
          <p:nvPr/>
        </p:nvCxnSpPr>
        <p:spPr>
          <a:xfrm flipH="1">
            <a:off x="8322310" y="1162050"/>
            <a:ext cx="2108200" cy="376364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2" name="矩形 51"/>
              <p:cNvSpPr/>
              <p:nvPr/>
            </p:nvSpPr>
            <p:spPr>
              <a:xfrm>
                <a:off x="10520118" y="1093429"/>
                <a:ext cx="1441450" cy="36703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zh-CN" altLang="en-US" b="1" i="1" dirty="0" smtClean="0">
                              <a:solidFill>
                                <a:srgbClr val="FF0000"/>
                              </a:solidFill>
                              <a:latin typeface="Cambria Math" panose="02040503050406030204" charset="0"/>
                            </a:rPr>
                          </m:ctrlPr>
                        </m:sSupPr>
                        <m:e>
                          <m:r>
                            <a:rPr lang="en-US" altLang="zh-CN" b="1" i="1" dirty="0">
                              <a:solidFill>
                                <a:srgbClr val="FF0000"/>
                              </a:solidFill>
                              <a:latin typeface="Cambria Math" panose="02040503050406030204" charset="0"/>
                            </a:rPr>
                            <m:t>𝒘</m:t>
                          </m:r>
                        </m:e>
                        <m:sup>
                          <m:r>
                            <a:rPr lang="zh-CN" altLang="en-US" b="1" i="1" dirty="0">
                              <a:solidFill>
                                <a:srgbClr val="FF0000"/>
                              </a:solidFill>
                              <a:latin typeface="Cambria Math" panose="02040503050406030204" charset="0"/>
                            </a:rPr>
                            <m:t>𝑻</m:t>
                          </m:r>
                        </m:sup>
                      </m:sSup>
                      <m:r>
                        <a:rPr lang="en-US" altLang="zh-CN" b="1" dirty="0">
                          <a:solidFill>
                            <a:srgbClr val="FF0000"/>
                          </a:solidFill>
                          <a:latin typeface="Cambria Math" panose="02040503050406030204" charset="0"/>
                        </a:rPr>
                        <m:t>𝐱</m:t>
                      </m:r>
                      <m:r>
                        <a:rPr lang="zh-CN" altLang="en-US" b="1" dirty="0">
                          <a:solidFill>
                            <a:srgbClr val="FF0000"/>
                          </a:solidFill>
                          <a:latin typeface="Cambria Math" panose="02040503050406030204" charset="0"/>
                        </a:rPr>
                        <m:t>+</m:t>
                      </m:r>
                      <m:r>
                        <a:rPr lang="zh-CN" altLang="en-US" b="1" i="1" dirty="0">
                          <a:solidFill>
                            <a:srgbClr val="FF0000"/>
                          </a:solidFill>
                          <a:latin typeface="Cambria Math" panose="02040503050406030204" charset="0"/>
                        </a:rPr>
                        <m:t>𝒃</m:t>
                      </m:r>
                      <m:r>
                        <a:rPr lang="en-US" altLang="zh-CN" b="1" i="1" dirty="0">
                          <a:solidFill>
                            <a:srgbClr val="FF0000"/>
                          </a:solidFill>
                          <a:latin typeface="Cambria Math" panose="02040503050406030204" charset="0"/>
                        </a:rPr>
                        <m:t>=</m:t>
                      </m:r>
                      <m:r>
                        <a:rPr lang="en-US" altLang="zh-CN" b="1" i="1" dirty="0">
                          <a:solidFill>
                            <a:srgbClr val="FF0000"/>
                          </a:solidFill>
                          <a:latin typeface="Cambria Math" panose="02040503050406030204" charset="0"/>
                        </a:rPr>
                        <m:t>𝟎</m:t>
                      </m:r>
                    </m:oMath>
                  </m:oMathPara>
                </a14:m>
                <a:endParaRPr lang="en-US" dirty="0"/>
              </a:p>
            </p:txBody>
          </p:sp>
        </mc:Choice>
        <mc:Fallback>
          <p:sp>
            <p:nvSpPr>
              <p:cNvPr id="52" name="矩形 51"/>
              <p:cNvSpPr>
                <a:spLocks noRot="1" noChangeAspect="1" noMove="1" noResize="1" noEditPoints="1" noAdjustHandles="1" noChangeArrowheads="1" noChangeShapeType="1" noTextEdit="1"/>
              </p:cNvSpPr>
              <p:nvPr/>
            </p:nvSpPr>
            <p:spPr>
              <a:xfrm>
                <a:off x="10520118" y="1093429"/>
                <a:ext cx="1441450" cy="367030"/>
              </a:xfrm>
              <a:prstGeom prst="rect">
                <a:avLst/>
              </a:prstGeom>
              <a:blipFill rotWithShape="1">
                <a:blip r:embed="rId2"/>
                <a:stretch>
                  <a:fillRect l="-5" t="-162" r="5" b="1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813496" y="1720786"/>
                <a:ext cx="1681480" cy="65278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den>
                      </m:f>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1813496" y="1720786"/>
                <a:ext cx="1681480" cy="652780"/>
              </a:xfrm>
              <a:prstGeom prst="rect">
                <a:avLst/>
              </a:prstGeom>
              <a:blipFill rotWithShape="1">
                <a:blip r:embed="rId3"/>
                <a:stretch>
                  <a:fillRect l="-34" t="-87" r="34" b="87"/>
                </a:stretch>
              </a:blipFill>
            </p:spPr>
            <p:txBody>
              <a:bodyPr/>
              <a:lstStyle/>
              <a:p>
                <a:r>
                  <a:rPr lang="zh-CN" altLang="en-US">
                    <a:noFill/>
                  </a:rPr>
                  <a:t> </a:t>
                </a:r>
              </a:p>
            </p:txBody>
          </p:sp>
        </mc:Fallback>
      </mc:AlternateContent>
      <p:sp>
        <p:nvSpPr>
          <p:cNvPr id="8" name="文本框 7"/>
          <p:cNvSpPr txBox="1"/>
          <p:nvPr/>
        </p:nvSpPr>
        <p:spPr>
          <a:xfrm>
            <a:off x="1203960" y="2442845"/>
            <a:ext cx="4552315" cy="368300"/>
          </a:xfrm>
          <a:prstGeom prst="rect">
            <a:avLst/>
          </a:prstGeom>
          <a:noFill/>
        </p:spPr>
        <p:txBody>
          <a:bodyPr wrap="square" rtlCol="0">
            <a:spAutoFit/>
          </a:bodyPr>
          <a:lstStyle/>
          <a:p>
            <a:r>
              <a:rPr lang="zh-CN" altLang="en-US" b="1"/>
              <a:t>若</a:t>
            </a:r>
            <a:r>
              <a:rPr lang="en-US" altLang="zh-CN" b="1"/>
              <a:t>x</a:t>
            </a:r>
            <a:r>
              <a:rPr lang="en-US" altLang="zh-CN" b="1" baseline="-25000"/>
              <a:t>0</a:t>
            </a:r>
            <a:r>
              <a:rPr lang="zh-CN" altLang="en-US" b="1"/>
              <a:t>是正确分类点</a:t>
            </a:r>
            <a:r>
              <a:rPr lang="zh-CN" altLang="en-US"/>
              <a:t>，则</a:t>
            </a:r>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132776" y="2880296"/>
                <a:ext cx="4099560" cy="127127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den>
                      </m:f>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cs typeface="Cambria Math" panose="02040503050406030204" charset="0"/>
                        </a:rPr>
                        <m:t>|=</m:t>
                      </m:r>
                      <m:d>
                        <m:dPr>
                          <m:begChr m:val="{"/>
                          <m:endChr m:val=""/>
                          <m:ctrlPr>
                            <a:rPr lang="en-US" altLang="zh-CN" i="1">
                              <a:latin typeface="Cambria Math" panose="02040503050406030204" charset="0"/>
                              <a:cs typeface="Cambria Math" panose="02040503050406030204" charset="0"/>
                            </a:rPr>
                          </m:ctrlPr>
                        </m:dPr>
                        <m:e>
                          <m:eqArr>
                            <m:eqArrPr>
                              <m:ctrlPr>
                                <a:rPr lang="en-US" altLang="zh-CN" i="1">
                                  <a:latin typeface="Cambria Math" panose="02040503050406030204" charset="0"/>
                                  <a:cs typeface="Cambria Math" panose="02040503050406030204" charset="0"/>
                                </a:rPr>
                              </m:ctrlPr>
                            </m:eqArrPr>
                            <m:e>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den>
                              </m:f>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e>
                            <m:e>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den>
                              </m:f>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e>
                          </m:eqArr>
                        </m:e>
                      </m:d>
                    </m:oMath>
                  </m:oMathPara>
                </a14:m>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1132776" y="2880296"/>
                <a:ext cx="4099560" cy="1271270"/>
              </a:xfrm>
              <a:prstGeom prst="rect">
                <a:avLst/>
              </a:prstGeom>
              <a:blipFill rotWithShape="1">
                <a:blip r:embed="rId4"/>
                <a:stretch>
                  <a:fillRect l="-14" t="-45" r="14" b="45"/>
                </a:stretch>
              </a:blipFill>
            </p:spPr>
            <p:txBody>
              <a:bodyPr/>
              <a:lstStyle/>
              <a:p>
                <a:r>
                  <a:rPr lang="zh-CN" altLang="en-US">
                    <a:noFill/>
                  </a:rPr>
                  <a:t> </a:t>
                </a:r>
              </a:p>
            </p:txBody>
          </p:sp>
        </mc:Fallback>
      </mc:AlternateContent>
      <p:sp>
        <p:nvSpPr>
          <p:cNvPr id="10" name="文本框 9"/>
          <p:cNvSpPr txBox="1"/>
          <p:nvPr/>
        </p:nvSpPr>
        <p:spPr>
          <a:xfrm>
            <a:off x="1203960" y="4310380"/>
            <a:ext cx="4552315" cy="368300"/>
          </a:xfrm>
          <a:prstGeom prst="rect">
            <a:avLst/>
          </a:prstGeom>
          <a:noFill/>
        </p:spPr>
        <p:txBody>
          <a:bodyPr wrap="square" rtlCol="0">
            <a:spAutoFit/>
          </a:bodyPr>
          <a:lstStyle/>
          <a:p>
            <a:r>
              <a:rPr lang="zh-CN" altLang="en-US" b="1"/>
              <a:t>若</a:t>
            </a:r>
            <a:r>
              <a:rPr lang="en-US" altLang="zh-CN" b="1"/>
              <a:t>x</a:t>
            </a:r>
            <a:r>
              <a:rPr lang="en-US" altLang="zh-CN" b="1" baseline="-25000"/>
              <a:t>0</a:t>
            </a:r>
            <a:r>
              <a:rPr lang="zh-CN" altLang="en-US" b="1"/>
              <a:t>是错误分类点</a:t>
            </a:r>
            <a:r>
              <a:rPr lang="zh-CN" altLang="en-US"/>
              <a:t>，则</a:t>
            </a:r>
            <a:endParaRPr lang="zh-CN" altLang="en-US"/>
          </a:p>
        </p:txBody>
      </p:sp>
      <mc:AlternateContent xmlns:mc="http://schemas.openxmlformats.org/markup-compatibility/2006">
        <mc:Choice xmlns:a14="http://schemas.microsoft.com/office/drawing/2010/main" Requires="a14">
          <p:sp>
            <p:nvSpPr>
              <p:cNvPr id="11" name="文本框 10"/>
              <p:cNvSpPr txBox="1"/>
              <p:nvPr/>
            </p:nvSpPr>
            <p:spPr>
              <a:xfrm>
                <a:off x="1203896" y="4759896"/>
                <a:ext cx="5792470" cy="127127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den>
                      </m:f>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cs typeface="Cambria Math" panose="02040503050406030204" charset="0"/>
                        </a:rPr>
                        <m:t>|=</m:t>
                      </m:r>
                      <m:d>
                        <m:dPr>
                          <m:begChr m:val="{"/>
                          <m:endChr m:val=""/>
                          <m:ctrlPr>
                            <a:rPr lang="en-US" altLang="zh-CN" i="1">
                              <a:latin typeface="Cambria Math" panose="02040503050406030204" charset="0"/>
                              <a:cs typeface="Cambria Math" panose="02040503050406030204" charset="0"/>
                            </a:rPr>
                          </m:ctrlPr>
                        </m:dPr>
                        <m:e>
                          <m:eqArr>
                            <m:eqArrPr>
                              <m:ctrlPr>
                                <a:rPr lang="en-US" altLang="zh-CN" i="1">
                                  <a:latin typeface="Cambria Math" panose="02040503050406030204" charset="0"/>
                                  <a:cs typeface="Cambria Math" panose="02040503050406030204" charset="0"/>
                                </a:rPr>
                              </m:ctrlPr>
                            </m:eqArrPr>
                            <m:e>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den>
                              </m:f>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e>
                            <m:e>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den>
                              </m:f>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e>
                          </m:eqAr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cs typeface="Cambria Math" panose="02040503050406030204" charset="0"/>
                                </a:rPr>
                                <m:t>)</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den>
                          </m:f>
                        </m:e>
                      </m:d>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1203896" y="4759896"/>
                <a:ext cx="5792470" cy="1271270"/>
              </a:xfrm>
              <a:prstGeom prst="rect">
                <a:avLst/>
              </a:prstGeom>
              <a:blipFill rotWithShape="1">
                <a:blip r:embed="rId5"/>
                <a:stretch>
                  <a:fillRect l="-10" t="-45" r="10"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9045013" y="1536659"/>
                <a:ext cx="523240" cy="36830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dirty="0">
                          <a:solidFill>
                            <a:srgbClr val="FF0000"/>
                          </a:solidFill>
                          <a:latin typeface="Cambria Math" panose="02040503050406030204" charset="0"/>
                        </a:rPr>
                        <m:t>𝐱</m:t>
                      </m:r>
                      <m:r>
                        <a:rPr lang="en-US" b="1" baseline="-25000" dirty="0">
                          <a:solidFill>
                            <a:srgbClr val="FF0000"/>
                          </a:solidFill>
                          <a:latin typeface="Cambria Math" panose="02040503050406030204" charset="0"/>
                          <a:cs typeface="Cambria Math" panose="02040503050406030204" charset="0"/>
                        </a:rPr>
                        <m:t>𝟎</m:t>
                      </m:r>
                    </m:oMath>
                  </m:oMathPara>
                </a14:m>
                <a:endParaRPr lang="en-US" b="1" baseline="-25000" dirty="0">
                  <a:solidFill>
                    <a:srgbClr val="FF0000"/>
                  </a:solidFill>
                  <a:latin typeface="Cambria Math" panose="02040503050406030204" charset="0"/>
                </a:endParaRPr>
              </a:p>
            </p:txBody>
          </p:sp>
        </mc:Choice>
        <mc:Fallback>
          <p:sp>
            <p:nvSpPr>
              <p:cNvPr id="12" name="矩形 11"/>
              <p:cNvSpPr>
                <a:spLocks noRot="1" noChangeAspect="1" noMove="1" noResize="1" noEditPoints="1" noAdjustHandles="1" noChangeArrowheads="1" noChangeShapeType="1" noTextEdit="1"/>
              </p:cNvSpPr>
              <p:nvPr/>
            </p:nvSpPr>
            <p:spPr>
              <a:xfrm>
                <a:off x="9045013" y="1536659"/>
                <a:ext cx="523240" cy="368300"/>
              </a:xfrm>
              <a:prstGeom prst="rect">
                <a:avLst/>
              </a:prstGeom>
              <a:blipFill rotWithShape="1">
                <a:blip r:embed="rId6"/>
                <a:stretch>
                  <a:fillRect l="-14" t="-161" r="14" b="161"/>
                </a:stretch>
              </a:blipFill>
            </p:spPr>
            <p:txBody>
              <a:bodyPr/>
              <a:lstStyle/>
              <a:p>
                <a:r>
                  <a:rPr lang="zh-CN" altLang="en-US">
                    <a:noFill/>
                  </a:rPr>
                  <a:t> </a:t>
                </a:r>
              </a:p>
            </p:txBody>
          </p:sp>
        </mc:Fallback>
      </mc:AlternateContent>
      <p:cxnSp>
        <p:nvCxnSpPr>
          <p:cNvPr id="13" name="直接连接符 12"/>
          <p:cNvCxnSpPr/>
          <p:nvPr/>
        </p:nvCxnSpPr>
        <p:spPr>
          <a:xfrm>
            <a:off x="9328785" y="2028190"/>
            <a:ext cx="447675" cy="2667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endParaRPr lang="zh-CN" altLang="en-US"/>
          </a:p>
        </p:txBody>
      </p:sp>
      <mc:AlternateContent xmlns:mc="http://schemas.openxmlformats.org/markup-compatibility/2006">
        <mc:Choice xmlns:a14="http://schemas.microsoft.com/office/drawing/2010/main" Requires="a14">
          <p:sp>
            <p:nvSpPr>
              <p:cNvPr id="4" name="文本框 3"/>
              <p:cNvSpPr txBox="1"/>
              <p:nvPr/>
            </p:nvSpPr>
            <p:spPr>
              <a:xfrm>
                <a:off x="1574165" y="1941195"/>
                <a:ext cx="2126615" cy="65278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den>
                      </m:f>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1574165" y="1941195"/>
                <a:ext cx="2126615" cy="652780"/>
              </a:xfrm>
              <a:prstGeom prst="rect">
                <a:avLst/>
              </a:prstGeom>
              <a:blipFill rotWithShape="1">
                <a:blip r:embed="rId1"/>
                <a:stretch>
                  <a:fillRect/>
                </a:stretch>
              </a:blipFill>
            </p:spPr>
            <p:txBody>
              <a:bodyPr/>
              <a:lstStyle/>
              <a:p>
                <a:r>
                  <a:rPr lang="zh-CN" altLang="en-US">
                    <a:noFill/>
                  </a:rPr>
                  <a:t> </a:t>
                </a:r>
              </a:p>
            </p:txBody>
          </p:sp>
        </mc:Fallback>
      </mc:AlternateContent>
      <p:sp>
        <p:nvSpPr>
          <p:cNvPr id="5" name="文本框 4"/>
          <p:cNvSpPr txBox="1"/>
          <p:nvPr/>
        </p:nvSpPr>
        <p:spPr>
          <a:xfrm>
            <a:off x="1758315" y="1489710"/>
            <a:ext cx="2838450" cy="645160"/>
          </a:xfrm>
          <a:prstGeom prst="rect">
            <a:avLst/>
          </a:prstGeom>
          <a:noFill/>
        </p:spPr>
        <p:txBody>
          <a:bodyPr wrap="square" rtlCol="0">
            <a:spAutoFit/>
          </a:bodyPr>
          <a:lstStyle/>
          <a:p>
            <a:r>
              <a:rPr lang="zh-CN" altLang="en-US" b="1">
                <a:solidFill>
                  <a:srgbClr val="FF0000"/>
                </a:solidFill>
              </a:rPr>
              <a:t>误分类点</a:t>
            </a:r>
            <a:r>
              <a:rPr lang="en-US" altLang="zh-CN" b="1">
                <a:solidFill>
                  <a:srgbClr val="FF0000"/>
                </a:solidFill>
              </a:rPr>
              <a:t>x</a:t>
            </a:r>
            <a:r>
              <a:rPr lang="en-US" altLang="zh-CN" b="1" baseline="-25000">
                <a:solidFill>
                  <a:srgbClr val="FF0000"/>
                </a:solidFill>
              </a:rPr>
              <a:t>i</a:t>
            </a:r>
            <a:r>
              <a:rPr lang="zh-CN" altLang="en-US"/>
              <a:t>到</a:t>
            </a:r>
            <a:r>
              <a:rPr lang="en-US" altLang="zh-CN"/>
              <a:t>S</a:t>
            </a:r>
            <a:r>
              <a:rPr lang="zh-CN" altLang="en-US"/>
              <a:t>的距离：</a:t>
            </a:r>
            <a:endParaRPr lang="zh-CN" altLang="en-US"/>
          </a:p>
          <a:p>
            <a:endParaRPr lang="zh-CN" altLang="en-US"/>
          </a:p>
        </p:txBody>
      </p:sp>
      <p:sp>
        <p:nvSpPr>
          <p:cNvPr id="6" name="文本框 5"/>
          <p:cNvSpPr txBox="1"/>
          <p:nvPr/>
        </p:nvSpPr>
        <p:spPr>
          <a:xfrm>
            <a:off x="1644015" y="2702560"/>
            <a:ext cx="2838450" cy="645160"/>
          </a:xfrm>
          <a:prstGeom prst="rect">
            <a:avLst/>
          </a:prstGeom>
          <a:noFill/>
        </p:spPr>
        <p:txBody>
          <a:bodyPr wrap="square" rtlCol="0">
            <a:spAutoFit/>
          </a:bodyPr>
          <a:lstStyle/>
          <a:p>
            <a:r>
              <a:rPr lang="zh-CN" altLang="en-US" b="1">
                <a:solidFill>
                  <a:srgbClr val="FF0000"/>
                </a:solidFill>
              </a:rPr>
              <a:t>所有</a:t>
            </a:r>
            <a:r>
              <a:rPr lang="zh-CN" altLang="en-US" b="1">
                <a:solidFill>
                  <a:srgbClr val="FF0000"/>
                </a:solidFill>
                <a:highlight>
                  <a:srgbClr val="FFFF00"/>
                </a:highlight>
              </a:rPr>
              <a:t>误分类点</a:t>
            </a:r>
            <a:r>
              <a:rPr lang="zh-CN" altLang="en-US" b="1">
                <a:solidFill>
                  <a:srgbClr val="FF0000"/>
                </a:solidFill>
              </a:rPr>
              <a:t>到</a:t>
            </a:r>
            <a:r>
              <a:rPr lang="en-US" altLang="zh-CN" b="1">
                <a:solidFill>
                  <a:srgbClr val="FF0000"/>
                </a:solidFill>
              </a:rPr>
              <a:t>S</a:t>
            </a:r>
            <a:r>
              <a:rPr lang="zh-CN" altLang="en-US" b="1">
                <a:solidFill>
                  <a:srgbClr val="FF0000"/>
                </a:solidFill>
              </a:rPr>
              <a:t>的距离</a:t>
            </a:r>
            <a:r>
              <a:rPr lang="zh-CN" altLang="en-US"/>
              <a:t>：</a:t>
            </a:r>
            <a:endParaRPr lang="zh-CN" altLang="en-US"/>
          </a:p>
          <a:p>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758315" y="3239770"/>
                <a:ext cx="3004878" cy="764505"/>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den>
                      </m:f>
                      <m:nary>
                        <m:naryPr>
                          <m:chr m:val="∑"/>
                          <m:limLoc m:val="undOvr"/>
                          <m:supHide m:val="on"/>
                          <m:ctrlPr>
                            <a:rPr lang="en-US" altLang="zh-CN" i="1">
                              <a:latin typeface="Cambria Math" panose="02040503050406030204" charset="0"/>
                              <a:ea typeface="Cambria Math" panose="02040503050406030204" charset="0"/>
                              <a:cs typeface="Cambria Math" panose="02040503050406030204" charset="0"/>
                            </a:rPr>
                          </m:ctrlPr>
                        </m:naryPr>
                        <m:sub>
                          <m:r>
                            <a:rPr lang="en-US" altLang="zh-CN" i="1">
                              <a:latin typeface="Cambria Math" panose="02040503050406030204" charset="0"/>
                              <a:ea typeface="Cambria Math" panose="02040503050406030204" charset="0"/>
                              <a:cs typeface="Cambria Math" panose="02040503050406030204" charset="0"/>
                            </a:rPr>
                            <m:t>𝑥</m:t>
                          </m:r>
                          <m:r>
                            <a:rPr lang="en-US" altLang="zh-CN" i="1" baseline="-25000">
                              <a:latin typeface="Cambria Math" panose="02040503050406030204" charset="0"/>
                              <a:ea typeface="Cambria Math" panose="02040503050406030204" charset="0"/>
                              <a:cs typeface="Cambria Math" panose="02040503050406030204" charset="0"/>
                            </a:rPr>
                            <m:t>𝑖</m:t>
                          </m:r>
                          <m:r>
                            <a:rPr lang="en-US" altLang="zh-CN" i="1" baseline="-25000" smtClean="0">
                              <a:latin typeface="Cambria Math" panose="02040503050406030204" charset="0"/>
                              <a:ea typeface="Cambria Math" panose="02040503050406030204" charset="0"/>
                              <a:cs typeface="Cambria Math" panose="02040503050406030204" charset="0"/>
                              <a:sym typeface="Symbol" panose="05050102010706020507" pitchFamily="18" charset="2"/>
                            </a:rPr>
                            <m:t></m:t>
                          </m:r>
                          <m:r>
                            <a:rPr lang="en-US" altLang="zh-CN" i="1">
                              <a:latin typeface="Cambria Math" panose="02040503050406030204" charset="0"/>
                              <a:ea typeface="Cambria Math" panose="02040503050406030204" charset="0"/>
                              <a:cs typeface="Cambria Math" panose="02040503050406030204" charset="0"/>
                              <a:sym typeface="Symbol" panose="05050102010706020507" charset="0"/>
                            </a:rPr>
                            <m:t>𝑀</m:t>
                          </m:r>
                        </m:sub>
                        <m:sup/>
                        <m:e>
                          <m:r>
                            <a:rPr lang="en-US" altLang="zh-CN" i="1">
                              <a:latin typeface="Cambria Math" panose="02040503050406030204" charset="0"/>
                              <a:ea typeface="Cambria Math" panose="02040503050406030204" charset="0"/>
                              <a:cs typeface="Cambria Math" panose="02040503050406030204" charset="0"/>
                            </a:rPr>
                            <m:t>𝑦</m:t>
                          </m:r>
                          <m:r>
                            <a:rPr lang="en-US" altLang="zh-CN" i="1" baseline="-25000">
                              <a:latin typeface="Cambria Math" panose="02040503050406030204" charset="0"/>
                              <a:ea typeface="Cambria Math" panose="02040503050406030204" charset="0"/>
                              <a:cs typeface="Cambria Math" panose="02040503050406030204" charset="0"/>
                            </a:rPr>
                            <m:t>𝑖</m:t>
                          </m:r>
                          <m:r>
                            <a:rPr lang="en-US" altLang="zh-CN" i="1">
                              <a:latin typeface="Cambria Math" panose="02040503050406030204" charset="0"/>
                              <a:ea typeface="Cambria Math" panose="02040503050406030204" charset="0"/>
                              <a:cs typeface="Cambria Math" panose="02040503050406030204" charset="0"/>
                            </a:rPr>
                            <m:t>(</m:t>
                          </m:r>
                          <m:r>
                            <a:rPr lang="en-US" altLang="zh-CN" i="1">
                              <a:latin typeface="Cambria Math" panose="02040503050406030204" charset="0"/>
                              <a:ea typeface="Cambria Math" panose="02040503050406030204" charset="0"/>
                              <a:cs typeface="Cambria Math" panose="02040503050406030204" charset="0"/>
                            </a:rPr>
                            <m:t>𝑤</m:t>
                          </m:r>
                          <m:r>
                            <a:rPr lang="en-US" altLang="zh-CN" i="1">
                              <a:latin typeface="Cambria Math" panose="02040503050406030204" charset="0"/>
                              <a:ea typeface="Cambria Math" panose="02040503050406030204" charset="0"/>
                              <a:cs typeface="Cambria Math" panose="02040503050406030204" charset="0"/>
                            </a:rPr>
                            <m:t>·</m:t>
                          </m:r>
                          <m:r>
                            <a:rPr lang="en-US" altLang="zh-CN" i="1">
                              <a:latin typeface="Cambria Math" panose="02040503050406030204" charset="0"/>
                              <a:ea typeface="Cambria Math" panose="02040503050406030204" charset="0"/>
                              <a:cs typeface="Cambria Math" panose="02040503050406030204" charset="0"/>
                            </a:rPr>
                            <m:t>𝑥𝑖</m:t>
                          </m:r>
                          <m:r>
                            <a:rPr lang="en-US" altLang="zh-CN" i="1">
                              <a:latin typeface="Cambria Math" panose="02040503050406030204" charset="0"/>
                              <a:ea typeface="Cambria Math" panose="02040503050406030204" charset="0"/>
                              <a:cs typeface="Cambria Math" panose="02040503050406030204" charset="0"/>
                            </a:rPr>
                            <m:t>+</m:t>
                          </m:r>
                          <m:r>
                            <a:rPr lang="en-US" altLang="zh-CN" i="1">
                              <a:latin typeface="Cambria Math" panose="02040503050406030204" charset="0"/>
                              <a:ea typeface="Cambria Math" panose="02040503050406030204" charset="0"/>
                              <a:cs typeface="Cambria Math" panose="02040503050406030204" charset="0"/>
                            </a:rPr>
                            <m:t>𝑏</m:t>
                          </m:r>
                          <m:r>
                            <a:rPr lang="en-US" altLang="zh-CN" i="1">
                              <a:latin typeface="Cambria Math" panose="02040503050406030204" charset="0"/>
                              <a:ea typeface="Cambria Math" panose="02040503050406030204" charset="0"/>
                              <a:cs typeface="Cambria Math" panose="02040503050406030204" charset="0"/>
                            </a:rPr>
                            <m:t>)</m:t>
                          </m:r>
                        </m:e>
                      </m:nary>
                    </m:oMath>
                  </m:oMathPara>
                </a14:m>
                <a:endParaRPr lang="zh-CN" altLang="en-US" dirty="0">
                  <a:latin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758315" y="3239770"/>
                <a:ext cx="3004878" cy="764505"/>
              </a:xfrm>
              <a:prstGeom prst="rect">
                <a:avLst/>
              </a:prstGeom>
              <a:blipFill rotWithShape="1">
                <a:blip r:embed="rId2"/>
                <a:stretch>
                  <a:fillRect r="2" b="78"/>
                </a:stretch>
              </a:blipFill>
            </p:spPr>
            <p:txBody>
              <a:bodyPr/>
              <a:lstStyle/>
              <a:p>
                <a:r>
                  <a:rPr lang="zh-CN" altLang="en-US">
                    <a:noFill/>
                  </a:rPr>
                  <a:t> </a:t>
                </a:r>
              </a:p>
            </p:txBody>
          </p:sp>
        </mc:Fallback>
      </mc:AlternateContent>
      <p:sp>
        <p:nvSpPr>
          <p:cNvPr id="8" name="文本框 7"/>
          <p:cNvSpPr txBox="1"/>
          <p:nvPr/>
        </p:nvSpPr>
        <p:spPr>
          <a:xfrm>
            <a:off x="1574165" y="4172585"/>
            <a:ext cx="4448175" cy="922020"/>
          </a:xfrm>
          <a:prstGeom prst="rect">
            <a:avLst/>
          </a:prstGeom>
          <a:noFill/>
        </p:spPr>
        <p:txBody>
          <a:bodyPr wrap="square" rtlCol="0">
            <a:spAutoFit/>
          </a:bodyPr>
          <a:lstStyle/>
          <a:p>
            <a:r>
              <a:rPr lang="en-US" dirty="0"/>
              <a:t>M</a:t>
            </a:r>
            <a:r>
              <a:rPr lang="zh-CN" altLang="en-US" dirty="0"/>
              <a:t>表示所有误分类的点的集合。</a:t>
            </a:r>
            <a:endParaRPr lang="zh-CN" altLang="en-US" dirty="0"/>
          </a:p>
          <a:p>
            <a:r>
              <a:rPr lang="zh-CN" altLang="en-US" dirty="0"/>
              <a:t>则</a:t>
            </a:r>
            <a:r>
              <a:rPr lang="zh-CN" altLang="en-US" b="1" dirty="0">
                <a:solidFill>
                  <a:srgbClr val="FF0000"/>
                </a:solidFill>
              </a:rPr>
              <a:t>损失函数：</a:t>
            </a:r>
            <a:endParaRPr lang="zh-CN" altLang="en-US" dirty="0"/>
          </a:p>
          <a:p>
            <a:endParaRPr lang="zh-CN" altLang="en-US" dirty="0"/>
          </a:p>
        </p:txBody>
      </p:sp>
      <mc:AlternateContent xmlns:mc="http://schemas.openxmlformats.org/markup-compatibility/2006">
        <mc:Choice xmlns:a14="http://schemas.microsoft.com/office/drawing/2010/main" Requires="a14">
          <p:sp>
            <p:nvSpPr>
              <p:cNvPr id="9" name="文本框 8"/>
              <p:cNvSpPr txBox="1"/>
              <p:nvPr/>
            </p:nvSpPr>
            <p:spPr>
              <a:xfrm>
                <a:off x="1466215" y="5094605"/>
                <a:ext cx="4812665" cy="589915"/>
              </a:xfrm>
              <a:prstGeom prst="rect">
                <a:avLst/>
              </a:prstGeom>
              <a:noFill/>
            </p:spPr>
            <p:txBody>
              <a:bodyPr wrap="none" rtlCol="0" anchor="t">
                <a:spAutoFit/>
              </a:bodyPr>
              <a:lstStyle/>
              <a:p>
                <a:pPr algn="l"/>
                <a:r>
                  <a:rPr lang="en-US" altLang="zh-CN" sz="3000" dirty="0">
                    <a:latin typeface="Cambria Math" panose="02040503050406030204" charset="0"/>
                    <a:cs typeface="Cambria Math" panose="02040503050406030204" charset="0"/>
                  </a:rPr>
                  <a:t>L(</a:t>
                </a:r>
                <a:r>
                  <a:rPr lang="en-US" altLang="zh-CN" sz="3000" dirty="0" err="1">
                    <a:latin typeface="Cambria Math" panose="02040503050406030204" charset="0"/>
                    <a:cs typeface="Cambria Math" panose="02040503050406030204" charset="0"/>
                  </a:rPr>
                  <a:t>w,b</a:t>
                </a:r>
                <a:r>
                  <a:rPr lang="en-US" altLang="zh-CN" sz="3000" dirty="0">
                    <a:latin typeface="Cambria Math" panose="02040503050406030204" charset="0"/>
                    <a:cs typeface="Cambria Math" panose="02040503050406030204" charset="0"/>
                  </a:rPr>
                  <a:t>)=</a:t>
                </a:r>
                <a14:m>
                  <m:oMath xmlns:m="http://schemas.openxmlformats.org/officeDocument/2006/math">
                    <m:r>
                      <a:rPr lang="en-US" altLang="zh-CN" sz="3000" i="1">
                        <a:latin typeface="Cambria Math" panose="02040503050406030204" charset="0"/>
                        <a:cs typeface="Cambria Math" panose="02040503050406030204" charset="0"/>
                      </a:rPr>
                      <m:t>−</m:t>
                    </m:r>
                    <m:nary>
                      <m:naryPr>
                        <m:chr m:val="∑"/>
                        <m:limLoc m:val="undOvr"/>
                        <m:supHide m:val="on"/>
                        <m:ctrlPr>
                          <a:rPr lang="en-US" altLang="zh-CN" sz="3000" i="1">
                            <a:latin typeface="Cambria Math" panose="02040503050406030204" charset="0"/>
                            <a:cs typeface="Cambria Math" panose="02040503050406030204" charset="0"/>
                          </a:rPr>
                        </m:ctrlPr>
                      </m:naryPr>
                      <m:sub>
                        <m:r>
                          <a:rPr lang="en-US" altLang="zh-CN" sz="3000" i="1">
                            <a:latin typeface="Cambria Math" panose="02040503050406030204" charset="0"/>
                            <a:cs typeface="Cambria Math" panose="02040503050406030204" charset="0"/>
                          </a:rPr>
                          <m:t>𝑥</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sym typeface="Symbol" panose="05050102010706020507" charset="0"/>
                          </a:rPr>
                          <m:t></m:t>
                        </m:r>
                        <m:r>
                          <a:rPr lang="en-US" altLang="zh-CN" sz="3000" i="1">
                            <a:latin typeface="Cambria Math" panose="02040503050406030204" charset="0"/>
                            <a:cs typeface="Cambria Math" panose="02040503050406030204" charset="0"/>
                            <a:sym typeface="Symbol" panose="05050102010706020507" charset="0"/>
                          </a:rPr>
                          <m:t>𝑀</m:t>
                        </m:r>
                      </m:sub>
                      <m:sup/>
                      <m:e>
                        <m:r>
                          <a:rPr lang="en-US" altLang="zh-CN" sz="3000" i="1">
                            <a:latin typeface="Cambria Math" panose="02040503050406030204" charset="0"/>
                            <a:cs typeface="Cambria Math" panose="02040503050406030204" charset="0"/>
                          </a:rPr>
                          <m:t>𝑦</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𝑤</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𝑥</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𝑏</m:t>
                        </m:r>
                        <m:r>
                          <a:rPr lang="en-US" altLang="zh-CN" sz="3000" i="1">
                            <a:latin typeface="Cambria Math" panose="02040503050406030204" charset="0"/>
                            <a:cs typeface="Cambria Math" panose="02040503050406030204" charset="0"/>
                          </a:rPr>
                          <m:t>)</m:t>
                        </m:r>
                      </m:e>
                    </m:nary>
                  </m:oMath>
                </a14:m>
                <a:endParaRPr lang="zh-CN" altLang="en-US" sz="3000" dirty="0"/>
              </a:p>
            </p:txBody>
          </p:sp>
        </mc:Choice>
        <mc:Fallback>
          <p:sp>
            <p:nvSpPr>
              <p:cNvPr id="9" name="文本框 8"/>
              <p:cNvSpPr txBox="1">
                <a:spLocks noRot="1" noChangeAspect="1" noMove="1" noResize="1" noEditPoints="1" noAdjustHandles="1" noChangeArrowheads="1" noChangeShapeType="1" noTextEdit="1"/>
              </p:cNvSpPr>
              <p:nvPr/>
            </p:nvSpPr>
            <p:spPr>
              <a:xfrm>
                <a:off x="1466215" y="5094605"/>
                <a:ext cx="4812665" cy="589915"/>
              </a:xfrm>
              <a:prstGeom prst="rect">
                <a:avLst/>
              </a:prstGeom>
              <a:blipFill rotWithShape="1">
                <a:blip r:embed="rId3"/>
                <a:stretch>
                  <a:fillRect b="-4413"/>
                </a:stretch>
              </a:blipFill>
            </p:spPr>
            <p:txBody>
              <a:bodyPr/>
              <a:lstStyle/>
              <a:p>
                <a:r>
                  <a:rPr lang="zh-CN" altLang="en-US">
                    <a:noFill/>
                  </a:rPr>
                  <a:t> </a:t>
                </a:r>
              </a:p>
            </p:txBody>
          </p:sp>
        </mc:Fallback>
      </mc:AlternateContent>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r="65913" b="8232"/>
          <a:stretch>
            <a:fillRect/>
          </a:stretch>
        </p:blipFill>
        <p:spPr>
          <a:xfrm>
            <a:off x="7443877" y="885513"/>
            <a:ext cx="4182473" cy="3903480"/>
          </a:xfrm>
          <a:prstGeom prst="rect">
            <a:avLst/>
          </a:prstGeom>
        </p:spPr>
      </p:pic>
      <p:cxnSp>
        <p:nvCxnSpPr>
          <p:cNvPr id="10" name="直接连接符 9"/>
          <p:cNvCxnSpPr/>
          <p:nvPr/>
        </p:nvCxnSpPr>
        <p:spPr>
          <a:xfrm flipH="1">
            <a:off x="8322310" y="1162050"/>
            <a:ext cx="2108200" cy="376364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2" name="矩形 51"/>
              <p:cNvSpPr/>
              <p:nvPr/>
            </p:nvSpPr>
            <p:spPr>
              <a:xfrm>
                <a:off x="10520118" y="1093429"/>
                <a:ext cx="1441450" cy="36703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zh-CN" altLang="en-US" b="1" i="1" dirty="0" smtClean="0">
                              <a:solidFill>
                                <a:srgbClr val="FF0000"/>
                              </a:solidFill>
                              <a:latin typeface="Cambria Math" panose="02040503050406030204" charset="0"/>
                            </a:rPr>
                          </m:ctrlPr>
                        </m:sSupPr>
                        <m:e>
                          <m:r>
                            <a:rPr lang="en-US" altLang="zh-CN" b="1" i="1" dirty="0">
                              <a:solidFill>
                                <a:srgbClr val="FF0000"/>
                              </a:solidFill>
                              <a:latin typeface="Cambria Math" panose="02040503050406030204" charset="0"/>
                            </a:rPr>
                            <m:t>𝒘</m:t>
                          </m:r>
                        </m:e>
                        <m:sup>
                          <m:r>
                            <a:rPr lang="zh-CN" altLang="en-US" b="1" i="1" dirty="0">
                              <a:solidFill>
                                <a:srgbClr val="FF0000"/>
                              </a:solidFill>
                              <a:latin typeface="Cambria Math" panose="02040503050406030204" charset="0"/>
                            </a:rPr>
                            <m:t>𝑻</m:t>
                          </m:r>
                        </m:sup>
                      </m:sSup>
                      <m:r>
                        <a:rPr lang="en-US" altLang="zh-CN" b="1" dirty="0">
                          <a:solidFill>
                            <a:srgbClr val="FF0000"/>
                          </a:solidFill>
                          <a:latin typeface="Cambria Math" panose="02040503050406030204" charset="0"/>
                        </a:rPr>
                        <m:t>𝐱</m:t>
                      </m:r>
                      <m:r>
                        <a:rPr lang="zh-CN" altLang="en-US" b="1" dirty="0">
                          <a:solidFill>
                            <a:srgbClr val="FF0000"/>
                          </a:solidFill>
                          <a:latin typeface="Cambria Math" panose="02040503050406030204" charset="0"/>
                        </a:rPr>
                        <m:t>+</m:t>
                      </m:r>
                      <m:r>
                        <a:rPr lang="zh-CN" altLang="en-US" b="1" i="1" dirty="0">
                          <a:solidFill>
                            <a:srgbClr val="FF0000"/>
                          </a:solidFill>
                          <a:latin typeface="Cambria Math" panose="02040503050406030204" charset="0"/>
                        </a:rPr>
                        <m:t>𝒃</m:t>
                      </m:r>
                      <m:r>
                        <a:rPr lang="en-US" altLang="zh-CN" b="1" i="1" dirty="0">
                          <a:solidFill>
                            <a:srgbClr val="FF0000"/>
                          </a:solidFill>
                          <a:latin typeface="Cambria Math" panose="02040503050406030204" charset="0"/>
                        </a:rPr>
                        <m:t>=</m:t>
                      </m:r>
                      <m:r>
                        <a:rPr lang="en-US" altLang="zh-CN" b="1" i="1" dirty="0">
                          <a:solidFill>
                            <a:srgbClr val="FF0000"/>
                          </a:solidFill>
                          <a:latin typeface="Cambria Math" panose="02040503050406030204" charset="0"/>
                        </a:rPr>
                        <m:t>𝟎</m:t>
                      </m:r>
                    </m:oMath>
                  </m:oMathPara>
                </a14:m>
                <a:endParaRPr lang="en-US" dirty="0"/>
              </a:p>
            </p:txBody>
          </p:sp>
        </mc:Choice>
        <mc:Fallback>
          <p:sp>
            <p:nvSpPr>
              <p:cNvPr id="52" name="矩形 51"/>
              <p:cNvSpPr>
                <a:spLocks noRot="1" noChangeAspect="1" noMove="1" noResize="1" noEditPoints="1" noAdjustHandles="1" noChangeArrowheads="1" noChangeShapeType="1" noTextEdit="1"/>
              </p:cNvSpPr>
              <p:nvPr/>
            </p:nvSpPr>
            <p:spPr>
              <a:xfrm>
                <a:off x="10520118" y="1093429"/>
                <a:ext cx="1441450" cy="367030"/>
              </a:xfrm>
              <a:prstGeom prst="rect">
                <a:avLst/>
              </a:prstGeom>
              <a:blipFill rotWithShape="1">
                <a:blip r:embed="rId5"/>
                <a:stretch>
                  <a:fillRect l="-5" t="-162" r="5" b="1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9045013" y="1536659"/>
                <a:ext cx="523240" cy="36830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dirty="0">
                          <a:solidFill>
                            <a:srgbClr val="FF0000"/>
                          </a:solidFill>
                          <a:latin typeface="Cambria Math" panose="02040503050406030204" charset="0"/>
                        </a:rPr>
                        <m:t>𝐱</m:t>
                      </m:r>
                      <m:r>
                        <a:rPr lang="en-US" b="1" baseline="-25000" dirty="0">
                          <a:solidFill>
                            <a:srgbClr val="FF0000"/>
                          </a:solidFill>
                          <a:latin typeface="Cambria Math" panose="02040503050406030204" charset="0"/>
                          <a:cs typeface="Cambria Math" panose="02040503050406030204" charset="0"/>
                        </a:rPr>
                        <m:t>𝟎</m:t>
                      </m:r>
                    </m:oMath>
                  </m:oMathPara>
                </a14:m>
                <a:endParaRPr lang="en-US" b="1" baseline="-25000" dirty="0">
                  <a:solidFill>
                    <a:srgbClr val="FF0000"/>
                  </a:solidFill>
                  <a:latin typeface="Cambria Math" panose="02040503050406030204" charset="0"/>
                </a:endParaRPr>
              </a:p>
            </p:txBody>
          </p:sp>
        </mc:Choice>
        <mc:Fallback>
          <p:sp>
            <p:nvSpPr>
              <p:cNvPr id="12" name="矩形 11"/>
              <p:cNvSpPr>
                <a:spLocks noRot="1" noChangeAspect="1" noMove="1" noResize="1" noEditPoints="1" noAdjustHandles="1" noChangeArrowheads="1" noChangeShapeType="1" noTextEdit="1"/>
              </p:cNvSpPr>
              <p:nvPr/>
            </p:nvSpPr>
            <p:spPr>
              <a:xfrm>
                <a:off x="9045013" y="1536659"/>
                <a:ext cx="523240" cy="368300"/>
              </a:xfrm>
              <a:prstGeom prst="rect">
                <a:avLst/>
              </a:prstGeom>
              <a:blipFill rotWithShape="1">
                <a:blip r:embed="rId6"/>
                <a:stretch>
                  <a:fillRect l="-14" t="-161" r="14" b="161"/>
                </a:stretch>
              </a:blipFill>
            </p:spPr>
            <p:txBody>
              <a:bodyPr/>
              <a:lstStyle/>
              <a:p>
                <a:r>
                  <a:rPr lang="zh-CN" altLang="en-US">
                    <a:noFill/>
                  </a:rPr>
                  <a:t> </a:t>
                </a:r>
              </a:p>
            </p:txBody>
          </p:sp>
        </mc:Fallback>
      </mc:AlternateContent>
      <p:cxnSp>
        <p:nvCxnSpPr>
          <p:cNvPr id="13" name="直接连接符 12"/>
          <p:cNvCxnSpPr/>
          <p:nvPr/>
        </p:nvCxnSpPr>
        <p:spPr>
          <a:xfrm>
            <a:off x="9328785" y="2028190"/>
            <a:ext cx="447675" cy="2667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endParaRPr lang="zh-CN" altLang="en-US"/>
          </a:p>
        </p:txBody>
      </p:sp>
      <p:sp>
        <p:nvSpPr>
          <p:cNvPr id="3" name="文本框 2"/>
          <p:cNvSpPr txBox="1"/>
          <p:nvPr/>
        </p:nvSpPr>
        <p:spPr>
          <a:xfrm>
            <a:off x="972820" y="1391285"/>
            <a:ext cx="10644505" cy="1477328"/>
          </a:xfrm>
          <a:prstGeom prst="rect">
            <a:avLst/>
          </a:prstGeom>
          <a:noFill/>
        </p:spPr>
        <p:txBody>
          <a:bodyPr wrap="square" rtlCol="0" anchor="t">
            <a:spAutoFit/>
          </a:bodyPr>
          <a:lstStyle/>
          <a:p>
            <a:pPr>
              <a:lnSpc>
                <a:spcPct val="150000"/>
              </a:lnSpc>
            </a:pPr>
            <a:r>
              <a:rPr lang="zh-CN" altLang="en-US" sz="2000" dirty="0">
                <a:latin typeface="黑体" panose="02010609060101010101" pitchFamily="49" charset="-122"/>
                <a:ea typeface="黑体" panose="02010609060101010101" pitchFamily="49" charset="-122"/>
                <a:cs typeface="黑体" panose="02010609060101010101" pitchFamily="49" charset="-122"/>
              </a:rPr>
              <a:t>感知机的原始学习算法：</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sz="2000" dirty="0" err="1">
                <a:latin typeface="黑体" panose="02010609060101010101" pitchFamily="49" charset="-122"/>
                <a:ea typeface="黑体" panose="02010609060101010101" pitchFamily="49" charset="-122"/>
                <a:cs typeface="黑体" panose="02010609060101010101" pitchFamily="49" charset="-122"/>
              </a:rPr>
              <a:t>由训练数据集</a:t>
            </a:r>
            <a:r>
              <a:rPr lang="en-US" altLang="zh-CN" sz="2000" dirty="0">
                <a:latin typeface="黑体" panose="02010609060101010101" pitchFamily="49" charset="-122"/>
                <a:ea typeface="黑体" panose="02010609060101010101" pitchFamily="49" charset="-122"/>
                <a:cs typeface="黑体" panose="02010609060101010101" pitchFamily="49" charset="-122"/>
              </a:rPr>
              <a:t>(</a:t>
            </a:r>
            <a:r>
              <a:rPr lang="en-US" altLang="zh-CN" sz="2000" dirty="0" err="1">
                <a:latin typeface="黑体" panose="02010609060101010101" pitchFamily="49" charset="-122"/>
                <a:ea typeface="黑体" panose="02010609060101010101" pitchFamily="49" charset="-122"/>
                <a:cs typeface="黑体" panose="02010609060101010101" pitchFamily="49" charset="-122"/>
              </a:rPr>
              <a:t>实例的特征向量及类别</a:t>
            </a:r>
            <a:r>
              <a:rPr lang="en-US" altLang="zh-CN" sz="2000" dirty="0">
                <a:latin typeface="黑体" panose="02010609060101010101" pitchFamily="49" charset="-122"/>
                <a:ea typeface="黑体" panose="02010609060101010101" pitchFamily="49" charset="-122"/>
                <a:cs typeface="黑体" panose="02010609060101010101" pitchFamily="49" charset="-122"/>
              </a:rPr>
              <a:t>)T={(x</a:t>
            </a:r>
            <a:r>
              <a:rPr lang="en-US" altLang="zh-CN" sz="2000" baseline="-25000" dirty="0">
                <a:latin typeface="黑体" panose="02010609060101010101" pitchFamily="49" charset="-122"/>
                <a:ea typeface="黑体" panose="02010609060101010101" pitchFamily="49" charset="-122"/>
                <a:cs typeface="黑体" panose="02010609060101010101" pitchFamily="49" charset="-122"/>
              </a:rPr>
              <a:t>1</a:t>
            </a:r>
            <a:r>
              <a:rPr lang="en-US" altLang="zh-CN" sz="2000" dirty="0">
                <a:latin typeface="黑体" panose="02010609060101010101" pitchFamily="49" charset="-122"/>
                <a:ea typeface="黑体" panose="02010609060101010101" pitchFamily="49" charset="-122"/>
                <a:cs typeface="黑体" panose="02010609060101010101" pitchFamily="49" charset="-122"/>
              </a:rPr>
              <a:t>,y</a:t>
            </a:r>
            <a:r>
              <a:rPr lang="en-US" altLang="zh-CN" sz="2000" baseline="-25000" dirty="0">
                <a:latin typeface="黑体" panose="02010609060101010101" pitchFamily="49" charset="-122"/>
                <a:ea typeface="黑体" panose="02010609060101010101" pitchFamily="49" charset="-122"/>
                <a:cs typeface="黑体" panose="02010609060101010101" pitchFamily="49" charset="-122"/>
              </a:rPr>
              <a:t>1</a:t>
            </a:r>
            <a:r>
              <a:rPr lang="en-US" altLang="zh-CN" sz="2000" dirty="0">
                <a:latin typeface="黑体" panose="02010609060101010101" pitchFamily="49" charset="-122"/>
                <a:ea typeface="黑体" panose="02010609060101010101" pitchFamily="49" charset="-122"/>
                <a:cs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mn-ea"/>
              </a:rPr>
              <a:t>(x</a:t>
            </a:r>
            <a:r>
              <a:rPr lang="en-US" altLang="zh-CN" sz="2000" baseline="-25000" dirty="0">
                <a:latin typeface="黑体" panose="02010609060101010101" pitchFamily="49" charset="-122"/>
                <a:ea typeface="黑体" panose="02010609060101010101" pitchFamily="49" charset="-122"/>
                <a:cs typeface="黑体" panose="02010609060101010101" pitchFamily="49" charset="-122"/>
                <a:sym typeface="+mn-ea"/>
              </a:rPr>
              <a:t>2</a:t>
            </a:r>
            <a:r>
              <a:rPr lang="en-US" altLang="zh-CN" sz="2000" dirty="0">
                <a:latin typeface="黑体" panose="02010609060101010101" pitchFamily="49" charset="-122"/>
                <a:ea typeface="黑体" panose="02010609060101010101" pitchFamily="49" charset="-122"/>
                <a:cs typeface="黑体" panose="02010609060101010101" pitchFamily="49" charset="-122"/>
                <a:sym typeface="+mn-ea"/>
              </a:rPr>
              <a:t>,y</a:t>
            </a:r>
            <a:r>
              <a:rPr lang="en-US" altLang="zh-CN" sz="2000" baseline="-25000" dirty="0">
                <a:latin typeface="黑体" panose="02010609060101010101" pitchFamily="49" charset="-122"/>
                <a:ea typeface="黑体" panose="02010609060101010101" pitchFamily="49" charset="-122"/>
                <a:cs typeface="黑体" panose="02010609060101010101" pitchFamily="49" charset="-122"/>
                <a:sym typeface="+mn-ea"/>
              </a:rPr>
              <a:t>2</a:t>
            </a:r>
            <a:r>
              <a:rPr lang="en-US" altLang="zh-CN" sz="2000" dirty="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000" dirty="0" err="1">
                <a:latin typeface="黑体" panose="02010609060101010101" pitchFamily="49" charset="-122"/>
                <a:ea typeface="黑体" panose="02010609060101010101" pitchFamily="49" charset="-122"/>
                <a:cs typeface="黑体" panose="02010609060101010101" pitchFamily="49" charset="-122"/>
                <a:sym typeface="+mn-ea"/>
              </a:rPr>
              <a:t>x</a:t>
            </a:r>
            <a:r>
              <a:rPr lang="en-US" altLang="zh-CN" sz="2000" baseline="-25000" dirty="0" err="1">
                <a:latin typeface="黑体" panose="02010609060101010101" pitchFamily="49" charset="-122"/>
                <a:ea typeface="黑体" panose="02010609060101010101" pitchFamily="49" charset="-122"/>
                <a:cs typeface="黑体" panose="02010609060101010101" pitchFamily="49" charset="-122"/>
                <a:sym typeface="+mn-ea"/>
              </a:rPr>
              <a:t>n</a:t>
            </a:r>
            <a:r>
              <a:rPr lang="en-US" altLang="zh-CN" sz="2000" dirty="0" err="1">
                <a:latin typeface="黑体" panose="02010609060101010101" pitchFamily="49" charset="-122"/>
                <a:ea typeface="黑体" panose="02010609060101010101" pitchFamily="49" charset="-122"/>
                <a:cs typeface="黑体" panose="02010609060101010101" pitchFamily="49" charset="-122"/>
                <a:sym typeface="+mn-ea"/>
              </a:rPr>
              <a:t>,y</a:t>
            </a:r>
            <a:r>
              <a:rPr lang="en-US" altLang="zh-CN" sz="2000" baseline="-25000" dirty="0" err="1">
                <a:latin typeface="黑体" panose="02010609060101010101" pitchFamily="49" charset="-122"/>
                <a:ea typeface="黑体" panose="02010609060101010101" pitchFamily="49" charset="-122"/>
                <a:cs typeface="黑体" panose="02010609060101010101" pitchFamily="49" charset="-122"/>
                <a:sym typeface="+mn-ea"/>
              </a:rPr>
              <a:t>n</a:t>
            </a:r>
            <a:r>
              <a:rPr lang="en-US" altLang="zh-CN" sz="2000" dirty="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000" dirty="0">
                <a:latin typeface="黑体" panose="02010609060101010101" pitchFamily="49" charset="-122"/>
                <a:ea typeface="黑体" panose="02010609060101010101" pitchFamily="49" charset="-122"/>
                <a:cs typeface="黑体" panose="02010609060101010101" pitchFamily="49" charset="-122"/>
              </a:rPr>
              <a:t>}</a:t>
            </a:r>
            <a:r>
              <a:rPr lang="zh-CN" altLang="en-US" sz="2000" dirty="0">
                <a:latin typeface="黑体" panose="02010609060101010101" pitchFamily="49" charset="-122"/>
                <a:ea typeface="黑体" panose="02010609060101010101" pitchFamily="49" charset="-122"/>
                <a:cs typeface="黑体" panose="02010609060101010101" pitchFamily="49" charset="-122"/>
              </a:rPr>
              <a:t>，其中</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000" dirty="0" err="1">
                <a:latin typeface="黑体" panose="02010609060101010101" pitchFamily="49" charset="-122"/>
                <a:ea typeface="黑体" panose="02010609060101010101" pitchFamily="49" charset="-122"/>
                <a:cs typeface="黑体" panose="02010609060101010101" pitchFamily="49" charset="-122"/>
                <a:sym typeface="+mn-ea"/>
              </a:rPr>
              <a:t>x</a:t>
            </a:r>
            <a:r>
              <a:rPr lang="en-US" altLang="zh-CN" sz="2000" baseline="-25000" dirty="0" err="1">
                <a:latin typeface="黑体" panose="02010609060101010101" pitchFamily="49" charset="-122"/>
                <a:ea typeface="黑体" panose="02010609060101010101" pitchFamily="49" charset="-122"/>
                <a:cs typeface="黑体" panose="02010609060101010101" pitchFamily="49" charset="-122"/>
                <a:sym typeface="+mn-ea"/>
              </a:rPr>
              <a:t>i</a:t>
            </a:r>
            <a:r>
              <a:rPr lang="en-US" altLang="zh-CN" sz="2000" dirty="0" err="1">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X</a:t>
            </a:r>
            <a:r>
              <a:rPr lang="zh-CN" altLang="en-US" sz="20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a:t>
            </a:r>
            <a:r>
              <a:rPr lang="en-US" altLang="zh-CN" sz="2000" dirty="0" err="1">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y</a:t>
            </a:r>
            <a:r>
              <a:rPr lang="en-US" altLang="zh-CN" sz="2000" baseline="-25000" dirty="0" err="1">
                <a:latin typeface="黑体" panose="02010609060101010101" pitchFamily="49" charset="-122"/>
                <a:ea typeface="黑体" panose="02010609060101010101" pitchFamily="49" charset="-122"/>
                <a:cs typeface="黑体" panose="02010609060101010101" pitchFamily="49" charset="-122"/>
                <a:sym typeface="+mn-ea"/>
              </a:rPr>
              <a:t>i</a:t>
            </a:r>
            <a:r>
              <a:rPr lang="en-US" altLang="zh-CN" sz="2000" dirty="0" err="1">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Y</a:t>
            </a:r>
            <a:r>
              <a:rPr lang="en-US" altLang="zh-CN" sz="20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={+1,-1}</a:t>
            </a:r>
            <a:r>
              <a:rPr lang="zh-CN" altLang="en-US" sz="20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a:t>
            </a:r>
            <a:r>
              <a:rPr lang="en-US" altLang="zh-CN" sz="2000" dirty="0" err="1">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i</a:t>
            </a:r>
            <a:r>
              <a:rPr lang="en-US" altLang="zh-CN" sz="20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=1,2</a:t>
            </a:r>
            <a:r>
              <a:rPr lang="en-US" altLang="zh-CN" sz="2000" dirty="0" smtClean="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,...n; </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学习参数</a:t>
            </a:r>
            <a:r>
              <a:rPr lang="en-US" altLang="zh-CN" sz="2000" dirty="0" err="1">
                <a:solidFill>
                  <a:srgbClr val="FF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w,b</a:t>
            </a:r>
            <a:endParaRPr lang="en-US" altLang="zh-CN" sz="20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4" name="文本框 3"/>
          <p:cNvSpPr txBox="1"/>
          <p:nvPr/>
        </p:nvSpPr>
        <p:spPr>
          <a:xfrm>
            <a:off x="972820" y="4252595"/>
            <a:ext cx="4410710" cy="398780"/>
          </a:xfrm>
          <a:prstGeom prst="rect">
            <a:avLst/>
          </a:prstGeom>
          <a:noFill/>
        </p:spPr>
        <p:txBody>
          <a:bodyPr wrap="square" rtlCol="0">
            <a:spAutoFit/>
          </a:bodyPr>
          <a:lstStyle/>
          <a:p>
            <a:r>
              <a:rPr lang="en-US" altLang="zh-CN" sz="2000">
                <a:latin typeface="黑体" panose="02010609060101010101" pitchFamily="49" charset="-122"/>
                <a:ea typeface="黑体" panose="02010609060101010101" pitchFamily="49" charset="-122"/>
                <a:cs typeface="黑体" panose="02010609060101010101" pitchFamily="49" charset="-122"/>
              </a:rPr>
              <a:t>其中，M为所有误分类的点</a:t>
            </a:r>
            <a:endParaRPr lang="en-US" altLang="zh-CN" sz="2000">
              <a:latin typeface="黑体" panose="02010609060101010101" pitchFamily="49" charset="-122"/>
              <a:ea typeface="黑体" panose="02010609060101010101" pitchFamily="49" charset="-122"/>
              <a:cs typeface="黑体" panose="02010609060101010101" pitchFamily="49" charset="-122"/>
            </a:endParaRPr>
          </a:p>
        </p:txBody>
      </p:sp>
      <mc:AlternateContent xmlns:mc="http://schemas.openxmlformats.org/markup-compatibility/2006">
        <mc:Choice xmlns:a14="http://schemas.microsoft.com/office/drawing/2010/main" Requires="a14">
          <p:sp>
            <p:nvSpPr>
              <p:cNvPr id="9" name="文本框 8"/>
              <p:cNvSpPr txBox="1"/>
              <p:nvPr/>
            </p:nvSpPr>
            <p:spPr>
              <a:xfrm>
                <a:off x="1654810" y="3134360"/>
                <a:ext cx="5532120" cy="589915"/>
              </a:xfrm>
              <a:prstGeom prst="rect">
                <a:avLst/>
              </a:prstGeom>
              <a:noFill/>
            </p:spPr>
            <p:txBody>
              <a:bodyPr wrap="none" rtlCol="0" anchor="t">
                <a:spAutoFit/>
              </a:bodyPr>
              <a:lstStyle/>
              <a:p>
                <a:pPr algn="l"/>
                <a:r>
                  <a:rPr lang="en-US" altLang="zh-CN" sz="3000" dirty="0">
                    <a:latin typeface="Cambria Math" panose="02040503050406030204" charset="0"/>
                    <a:cs typeface="Cambria Math" panose="02040503050406030204" charset="0"/>
                  </a:rPr>
                  <a:t>min L(</a:t>
                </a:r>
                <a:r>
                  <a:rPr lang="en-US" altLang="zh-CN" sz="3000" dirty="0" err="1">
                    <a:latin typeface="Cambria Math" panose="02040503050406030204" charset="0"/>
                    <a:cs typeface="Cambria Math" panose="02040503050406030204" charset="0"/>
                  </a:rPr>
                  <a:t>w,b</a:t>
                </a:r>
                <a:r>
                  <a:rPr lang="en-US" altLang="zh-CN" sz="3000" dirty="0">
                    <a:latin typeface="Cambria Math" panose="02040503050406030204" charset="0"/>
                    <a:cs typeface="Cambria Math" panose="02040503050406030204" charset="0"/>
                  </a:rPr>
                  <a:t>)=</a:t>
                </a:r>
                <a14:m>
                  <m:oMath xmlns:m="http://schemas.openxmlformats.org/officeDocument/2006/math">
                    <m:r>
                      <a:rPr lang="en-US" altLang="zh-CN" sz="3000" i="1">
                        <a:latin typeface="Cambria Math" panose="02040503050406030204" charset="0"/>
                        <a:cs typeface="Cambria Math" panose="02040503050406030204" charset="0"/>
                      </a:rPr>
                      <m:t>−</m:t>
                    </m:r>
                    <m:nary>
                      <m:naryPr>
                        <m:chr m:val="∑"/>
                        <m:limLoc m:val="undOvr"/>
                        <m:supHide m:val="on"/>
                        <m:ctrlPr>
                          <a:rPr lang="en-US" altLang="zh-CN" sz="3000" i="1">
                            <a:latin typeface="Cambria Math" panose="02040503050406030204" charset="0"/>
                            <a:cs typeface="Cambria Math" panose="02040503050406030204" charset="0"/>
                          </a:rPr>
                        </m:ctrlPr>
                      </m:naryPr>
                      <m:sub>
                        <m:r>
                          <a:rPr lang="en-US" altLang="zh-CN" sz="3000" i="1">
                            <a:latin typeface="Cambria Math" panose="02040503050406030204" charset="0"/>
                            <a:cs typeface="Cambria Math" panose="02040503050406030204" charset="0"/>
                          </a:rPr>
                          <m:t>𝑥</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sym typeface="Symbol" panose="05050102010706020507" charset="0"/>
                          </a:rPr>
                          <m:t></m:t>
                        </m:r>
                        <m:r>
                          <a:rPr lang="en-US" altLang="zh-CN" sz="3000" i="1">
                            <a:latin typeface="Cambria Math" panose="02040503050406030204" charset="0"/>
                            <a:cs typeface="Cambria Math" panose="02040503050406030204" charset="0"/>
                            <a:sym typeface="Symbol" panose="05050102010706020507" charset="0"/>
                          </a:rPr>
                          <m:t>𝑀</m:t>
                        </m:r>
                      </m:sub>
                      <m:sup/>
                      <m:e>
                        <m:r>
                          <a:rPr lang="en-US" altLang="zh-CN" sz="3000" i="1">
                            <a:latin typeface="Cambria Math" panose="02040503050406030204" charset="0"/>
                            <a:cs typeface="Cambria Math" panose="02040503050406030204" charset="0"/>
                          </a:rPr>
                          <m:t>𝑦</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𝑤</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𝑥</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𝑏</m:t>
                        </m:r>
                        <m:r>
                          <a:rPr lang="en-US" altLang="zh-CN" sz="3000" i="1">
                            <a:latin typeface="Cambria Math" panose="02040503050406030204" charset="0"/>
                            <a:cs typeface="Cambria Math" panose="02040503050406030204" charset="0"/>
                          </a:rPr>
                          <m:t>)</m:t>
                        </m:r>
                      </m:e>
                    </m:nary>
                  </m:oMath>
                </a14:m>
                <a:endParaRPr lang="zh-CN" altLang="en-US" sz="3000" dirty="0"/>
              </a:p>
            </p:txBody>
          </p:sp>
        </mc:Choice>
        <mc:Fallback>
          <p:sp>
            <p:nvSpPr>
              <p:cNvPr id="9" name="文本框 8"/>
              <p:cNvSpPr txBox="1">
                <a:spLocks noRot="1" noChangeAspect="1" noMove="1" noResize="1" noEditPoints="1" noAdjustHandles="1" noChangeArrowheads="1" noChangeShapeType="1" noTextEdit="1"/>
              </p:cNvSpPr>
              <p:nvPr/>
            </p:nvSpPr>
            <p:spPr>
              <a:xfrm>
                <a:off x="1654810" y="3134360"/>
                <a:ext cx="5532120" cy="589915"/>
              </a:xfrm>
              <a:prstGeom prst="rect">
                <a:avLst/>
              </a:prstGeom>
              <a:blipFill rotWithShape="1">
                <a:blip r:embed="rId1"/>
                <a:stretch>
                  <a:fillRect b="-4413"/>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endParaRPr lang="zh-CN" altLang="en-US"/>
          </a:p>
        </p:txBody>
      </p:sp>
      <p:pic>
        <p:nvPicPr>
          <p:cNvPr id="101" name="图片 100"/>
          <p:cNvPicPr/>
          <p:nvPr/>
        </p:nvPicPr>
        <p:blipFill>
          <a:blip r:embed="rId1"/>
          <a:stretch>
            <a:fillRect/>
          </a:stretch>
        </p:blipFill>
        <p:spPr>
          <a:xfrm>
            <a:off x="2884170" y="1812608"/>
            <a:ext cx="5505450" cy="43148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endParaRPr lang="zh-CN" altLang="en-US"/>
          </a:p>
        </p:txBody>
      </p:sp>
      <p:sp>
        <p:nvSpPr>
          <p:cNvPr id="5" name="文本框 4"/>
          <p:cNvSpPr txBox="1"/>
          <p:nvPr/>
        </p:nvSpPr>
        <p:spPr>
          <a:xfrm>
            <a:off x="1117600" y="1109980"/>
            <a:ext cx="10276840" cy="4661535"/>
          </a:xfrm>
          <a:prstGeom prst="rect">
            <a:avLst/>
          </a:prstGeom>
          <a:noFill/>
        </p:spPr>
        <p:txBody>
          <a:bodyPr wrap="square" rtlCol="0" anchor="t">
            <a:spAutoFit/>
          </a:bodyPr>
          <a:lstStyle/>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参数更新</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rPr>
              <a:t>批量梯度下降法（</a:t>
            </a:r>
            <a:r>
              <a:rPr lang="en-US" altLang="zh-CN" b="1" dirty="0">
                <a:solidFill>
                  <a:srgbClr val="FF0000"/>
                </a:solidFill>
                <a:latin typeface="黑体" panose="02010609060101010101" pitchFamily="49" charset="-122"/>
                <a:ea typeface="黑体" panose="02010609060101010101" pitchFamily="49" charset="-122"/>
                <a:cs typeface="黑体" panose="02010609060101010101" pitchFamily="49" charset="-122"/>
              </a:rPr>
              <a:t>Batch Gradient Descent</a:t>
            </a:r>
            <a:r>
              <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cs typeface="黑体" panose="02010609060101010101" pitchFamily="49" charset="-122"/>
              </a:rPr>
              <a:t>:</a:t>
            </a:r>
            <a:endParaRPr lang="en-US" altLang="zh-CN"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每次迭代时使用所有误分类点来进行参数更新。</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rPr>
              <a:t>随机梯度下降法（</a:t>
            </a:r>
            <a:r>
              <a:rPr lang="en-US" altLang="zh-CN" b="1" dirty="0">
                <a:solidFill>
                  <a:srgbClr val="FF0000"/>
                </a:solidFill>
                <a:latin typeface="黑体" panose="02010609060101010101" pitchFamily="49" charset="-122"/>
                <a:ea typeface="黑体" panose="02010609060101010101" pitchFamily="49" charset="-122"/>
                <a:cs typeface="黑体" panose="02010609060101010101" pitchFamily="49" charset="-122"/>
              </a:rPr>
              <a:t>Stochastic Gradient Descent</a:t>
            </a:r>
            <a:r>
              <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首先，任意选取一个超平面 （</a:t>
            </a:r>
            <a:r>
              <a:rPr lang="en-US" altLang="zh-CN" dirty="0">
                <a:latin typeface="黑体" panose="02010609060101010101" pitchFamily="49" charset="-122"/>
                <a:ea typeface="黑体" panose="02010609060101010101" pitchFamily="49" charset="-122"/>
                <a:cs typeface="黑体" panose="02010609060101010101" pitchFamily="49" charset="-122"/>
                <a:sym typeface="+mn-ea"/>
              </a:rPr>
              <a:t>w</a:t>
            </a:r>
            <a:r>
              <a:rPr lang="en-US" altLang="zh-CN" baseline="-25000" dirty="0">
                <a:latin typeface="黑体" panose="02010609060101010101" pitchFamily="49" charset="-122"/>
                <a:ea typeface="黑体" panose="02010609060101010101" pitchFamily="49" charset="-122"/>
                <a:cs typeface="黑体" panose="02010609060101010101" pitchFamily="49" charset="-122"/>
                <a:sym typeface="+mn-ea"/>
              </a:rPr>
              <a:t>0</a:t>
            </a:r>
            <a:r>
              <a:rPr lang="en-US" altLang="zh-CN" dirty="0">
                <a:latin typeface="黑体" panose="02010609060101010101" pitchFamily="49" charset="-122"/>
                <a:ea typeface="黑体" panose="02010609060101010101" pitchFamily="49" charset="-122"/>
                <a:cs typeface="黑体" panose="02010609060101010101" pitchFamily="49" charset="-122"/>
                <a:sym typeface="+mn-ea"/>
              </a:rPr>
              <a:t>,b</a:t>
            </a:r>
            <a:r>
              <a:rPr lang="en-US" altLang="zh-CN" baseline="-25000" dirty="0">
                <a:latin typeface="黑体" panose="02010609060101010101" pitchFamily="49" charset="-122"/>
                <a:ea typeface="黑体" panose="02010609060101010101" pitchFamily="49" charset="-122"/>
                <a:cs typeface="黑体" panose="02010609060101010101" pitchFamily="49" charset="-122"/>
                <a:sym typeface="+mn-ea"/>
              </a:rPr>
              <a:t>0</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），然后用梯度下降法不断地极小化目标函数。极小化过程中不是一次使M中所有误分类点的梯度下降，而是</a:t>
            </a:r>
            <a:r>
              <a:rPr lang="zh-CN" altLang="en-US"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每次随机选取一个误分类点</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使其梯度下降。</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mc:AlternateContent xmlns:mc="http://schemas.openxmlformats.org/markup-compatibility/2006">
        <mc:Choice xmlns:a14="http://schemas.microsoft.com/office/drawing/2010/main" Requires="a14">
          <p:sp>
            <p:nvSpPr>
              <p:cNvPr id="7" name="文本框 6"/>
              <p:cNvSpPr txBox="1"/>
              <p:nvPr/>
            </p:nvSpPr>
            <p:spPr>
              <a:xfrm>
                <a:off x="7128446" y="1109916"/>
                <a:ext cx="2390775" cy="70675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sym typeface="Symbol" panose="05050102010706020507" charset="0"/>
                        </a:rPr>
                        <m:t></m:t>
                      </m:r>
                      <m:r>
                        <a:rPr lang="en-US" altLang="zh-CN" i="1" baseline="-25000">
                          <a:latin typeface="Cambria Math" panose="02040503050406030204" charset="0"/>
                          <a:cs typeface="Cambria Math" panose="02040503050406030204" charset="0"/>
                          <a:sym typeface="Symbol" panose="05050102010706020507" charset="0"/>
                        </a:rPr>
                        <m:t>𝑤</m:t>
                      </m:r>
                      <m:r>
                        <a:rPr lang="en-US" altLang="zh-CN" i="1">
                          <a:latin typeface="Cambria Math" panose="02040503050406030204" charset="0"/>
                          <a:cs typeface="Cambria Math" panose="02040503050406030204" charset="0"/>
                        </a:rPr>
                        <m:t>𝐿</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cs typeface="Cambria Math" panose="02040503050406030204" charset="0"/>
                        </a:rPr>
                        <m:t>)=−</m:t>
                      </m:r>
                      <m:nary>
                        <m:naryPr>
                          <m:chr m:val="∑"/>
                          <m:limLoc m:val="undOvr"/>
                          <m:supHide m:val="on"/>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𝑀</m:t>
                          </m:r>
                        </m:sub>
                        <m:sup/>
                        <m:e>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𝑖</m:t>
                          </m:r>
                        </m:e>
                      </m:nary>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7128446" y="1109916"/>
                <a:ext cx="2390775" cy="706755"/>
              </a:xfrm>
              <a:prstGeom prst="rect">
                <a:avLst/>
              </a:prstGeom>
              <a:blipFill rotWithShape="1">
                <a:blip r:embed="rId1"/>
                <a:stretch>
                  <a:fillRect l="-24" t="-81" r="24"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7128446" y="1929066"/>
                <a:ext cx="2249170" cy="70675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sym typeface="Symbol" panose="05050102010706020507" charset="0"/>
                        </a:rPr>
                        <m:t></m:t>
                      </m:r>
                      <m:r>
                        <a:rPr lang="en-US" altLang="zh-CN" i="1" baseline="-25000">
                          <a:latin typeface="Cambria Math" panose="02040503050406030204" charset="0"/>
                          <a:cs typeface="Cambria Math" panose="02040503050406030204" charset="0"/>
                          <a:sym typeface="Symbol" panose="05050102010706020507" charset="0"/>
                        </a:rPr>
                        <m:t>𝑏</m:t>
                      </m:r>
                      <m:r>
                        <a:rPr lang="en-US" altLang="zh-CN" i="1">
                          <a:latin typeface="Cambria Math" panose="02040503050406030204" charset="0"/>
                          <a:cs typeface="Cambria Math" panose="02040503050406030204" charset="0"/>
                        </a:rPr>
                        <m:t>𝐿</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cs typeface="Cambria Math" panose="02040503050406030204" charset="0"/>
                        </a:rPr>
                        <m:t>)=−</m:t>
                      </m:r>
                      <m:nary>
                        <m:naryPr>
                          <m:chr m:val="∑"/>
                          <m:limLoc m:val="undOvr"/>
                          <m:supHide m:val="on"/>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𝑀</m:t>
                          </m:r>
                        </m:sub>
                        <m:sup/>
                        <m:e>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𝑖</m:t>
                          </m:r>
                        </m:e>
                      </m:nary>
                    </m:oMath>
                  </m:oMathPara>
                </a14:m>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7128446" y="1929066"/>
                <a:ext cx="2249170" cy="706755"/>
              </a:xfrm>
              <a:prstGeom prst="rect">
                <a:avLst/>
              </a:prstGeom>
              <a:blipFill rotWithShape="1">
                <a:blip r:embed="rId2"/>
                <a:stretch>
                  <a:fillRect l="-25" t="-81" r="25"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1790065" y="2489200"/>
                <a:ext cx="4156075" cy="706755"/>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𝑤</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𝑤</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cs typeface="Cambria Math" panose="02040503050406030204" charset="0"/>
                          <a:sym typeface="Symbol" panose="05050102010706020507" charset="0"/>
                        </a:rPr>
                        <m:t></m:t>
                      </m:r>
                      <m:nary>
                        <m:naryPr>
                          <m:chr m:val="∑"/>
                          <m:limLoc m:val="undOvr"/>
                          <m:supHide m:val="on"/>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𝑀</m:t>
                          </m:r>
                        </m:sub>
                        <m:sup/>
                        <m:e>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𝑖</m:t>
                          </m:r>
                        </m:e>
                      </m:nary>
                    </m:oMath>
                  </m:oMathPara>
                </a14:m>
                <a:endParaRPr lang="zh-CN" altLang="en-US" i="1" baseline="-2500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790065" y="2489200"/>
                <a:ext cx="4156075" cy="70675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2235835" y="3195955"/>
                <a:ext cx="3032125" cy="706755"/>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ea typeface="MS Mincho" charset="0"/>
                          <a:cs typeface="Cambria Math" panose="02040503050406030204" charset="0"/>
                          <a:sym typeface="Symbol" panose="05050102010706020507" charset="0"/>
                        </a:rPr>
                        <m:t></m:t>
                      </m:r>
                      <m:nary>
                        <m:naryPr>
                          <m:chr m:val="∑"/>
                          <m:limLoc m:val="undOvr"/>
                          <m:supHide m:val="on"/>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𝑀</m:t>
                          </m:r>
                        </m:sub>
                        <m:sup/>
                        <m:e>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𝑖</m:t>
                          </m:r>
                        </m:e>
                      </m:nary>
                    </m:oMath>
                  </m:oMathPara>
                </a14:m>
                <a:endParaRPr lang="zh-CN" altLang="en-US" i="1" baseline="-25000">
                  <a:latin typeface="Cambria Math" panose="02040503050406030204"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2235835" y="3195955"/>
                <a:ext cx="3032125" cy="70675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878330" y="5441315"/>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𝑤</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𝑤</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r>
                        <a:rPr lang="en-US" altLang="zh-CN" i="1">
                          <a:latin typeface="Cambria Math" panose="02040503050406030204" charset="0"/>
                          <a:cs typeface="Cambria Math" panose="02040503050406030204" charset="0"/>
                          <a:sym typeface="Symbol" panose="05050102010706020507" charset="0"/>
                        </a:rPr>
                        <m:t>𝑥</m:t>
                      </m:r>
                      <m:r>
                        <a:rPr lang="en-US" altLang="zh-CN" i="1" baseline="-25000">
                          <a:latin typeface="Cambria Math" panose="02040503050406030204" charset="0"/>
                          <a:cs typeface="Cambria Math" panose="02040503050406030204" charset="0"/>
                          <a:sym typeface="Symbol" panose="05050102010706020507" charset="0"/>
                        </a:rPr>
                        <m:t>𝑖</m:t>
                      </m:r>
                    </m:oMath>
                  </m:oMathPara>
                </a14:m>
                <a:endParaRPr lang="zh-CN" altLang="en-US" i="1" baseline="-25000">
                  <a:latin typeface="Cambria Math" panose="02040503050406030204" charset="0"/>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1878330" y="5441315"/>
                <a:ext cx="3032125" cy="36830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790065" y="5809615"/>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oMath>
                  </m:oMathPara>
                </a14:m>
                <a:endParaRPr lang="zh-CN" altLang="en-US" i="1" baseline="-25000">
                  <a:latin typeface="Cambria Math" panose="02040503050406030204" charset="0"/>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1790065" y="5809615"/>
                <a:ext cx="3032125" cy="368300"/>
              </a:xfrm>
              <a:prstGeom prst="rect">
                <a:avLst/>
              </a:prstGeom>
              <a:blipFill rotWithShape="1">
                <a:blip r:embed="rId6"/>
                <a:stretch>
                  <a:fillRect/>
                </a:stretch>
              </a:blipFill>
            </p:spPr>
            <p:txBody>
              <a:bodyPr/>
              <a:lstStyle/>
              <a:p>
                <a:r>
                  <a:rPr lang="zh-CN" altLang="en-US">
                    <a:noFill/>
                  </a:rPr>
                  <a:t> </a:t>
                </a:r>
              </a:p>
            </p:txBody>
          </p:sp>
        </mc:Fallback>
      </mc:AlternateContent>
      <p:sp>
        <p:nvSpPr>
          <p:cNvPr id="3" name="文本框 2"/>
          <p:cNvSpPr txBox="1"/>
          <p:nvPr/>
        </p:nvSpPr>
        <p:spPr>
          <a:xfrm>
            <a:off x="4693920" y="5771515"/>
            <a:ext cx="6476365" cy="645160"/>
          </a:xfrm>
          <a:prstGeom prst="rect">
            <a:avLst/>
          </a:prstGeom>
          <a:noFill/>
        </p:spPr>
        <p:txBody>
          <a:bodyPr wrap="square" rtlCol="0" anchor="t">
            <a:spAutoFit/>
          </a:bodyPr>
          <a:lstStyle/>
          <a:p>
            <a:r>
              <a:rPr lang="zh-CN" altLang="en-US"/>
              <a:t>式中 </a:t>
            </a:r>
            <a:r>
              <a:rPr lang="zh-CN" altLang="en-US">
                <a:sym typeface="Symbol" panose="05050102010706020507" charset="0"/>
              </a:rPr>
              <a:t></a:t>
            </a:r>
            <a:r>
              <a:rPr lang="zh-CN" altLang="en-US"/>
              <a:t>是学习率(learning rate)。</a:t>
            </a:r>
            <a:endParaRPr lang="zh-CN" altLang="en-US"/>
          </a:p>
          <a:p>
            <a:r>
              <a:rPr lang="zh-CN" altLang="en-US"/>
              <a:t>这样，通过迭代可以期待损失函数L(w, b)不断减小，直到为0。</a:t>
            </a:r>
            <a:endParaRPr lang="zh-CN" altLang="en-US"/>
          </a:p>
        </p:txBody>
      </p:sp>
      <mc:AlternateContent xmlns:mc="http://schemas.openxmlformats.org/markup-compatibility/2006">
        <mc:Choice xmlns:a14="http://schemas.microsoft.com/office/drawing/2010/main" Requires="a14">
          <p:sp>
            <p:nvSpPr>
              <p:cNvPr id="11" name="文本框 10"/>
              <p:cNvSpPr txBox="1"/>
              <p:nvPr/>
            </p:nvSpPr>
            <p:spPr>
              <a:xfrm>
                <a:off x="4057188" y="415223"/>
                <a:ext cx="5532120" cy="589915"/>
              </a:xfrm>
              <a:prstGeom prst="rect">
                <a:avLst/>
              </a:prstGeom>
              <a:noFill/>
            </p:spPr>
            <p:txBody>
              <a:bodyPr wrap="none" rtlCol="0" anchor="t">
                <a:spAutoFit/>
              </a:bodyPr>
              <a:lstStyle/>
              <a:p>
                <a:pPr algn="l"/>
                <a:r>
                  <a:rPr lang="en-US" altLang="zh-CN" sz="3000" dirty="0">
                    <a:latin typeface="Cambria Math" panose="02040503050406030204" charset="0"/>
                    <a:cs typeface="Cambria Math" panose="02040503050406030204" charset="0"/>
                  </a:rPr>
                  <a:t>min L(</a:t>
                </a:r>
                <a:r>
                  <a:rPr lang="en-US" altLang="zh-CN" sz="3000" dirty="0" err="1">
                    <a:latin typeface="Cambria Math" panose="02040503050406030204" charset="0"/>
                    <a:cs typeface="Cambria Math" panose="02040503050406030204" charset="0"/>
                  </a:rPr>
                  <a:t>w,b</a:t>
                </a:r>
                <a:r>
                  <a:rPr lang="en-US" altLang="zh-CN" sz="3000" dirty="0">
                    <a:latin typeface="Cambria Math" panose="02040503050406030204" charset="0"/>
                    <a:cs typeface="Cambria Math" panose="02040503050406030204" charset="0"/>
                  </a:rPr>
                  <a:t>)=</a:t>
                </a:r>
                <a14:m>
                  <m:oMath xmlns:m="http://schemas.openxmlformats.org/officeDocument/2006/math">
                    <m:r>
                      <a:rPr lang="en-US" altLang="zh-CN" sz="3000" i="1">
                        <a:latin typeface="Cambria Math" panose="02040503050406030204" charset="0"/>
                        <a:cs typeface="Cambria Math" panose="02040503050406030204" charset="0"/>
                      </a:rPr>
                      <m:t>−</m:t>
                    </m:r>
                    <m:nary>
                      <m:naryPr>
                        <m:chr m:val="∑"/>
                        <m:limLoc m:val="undOvr"/>
                        <m:supHide m:val="on"/>
                        <m:ctrlPr>
                          <a:rPr lang="en-US" altLang="zh-CN" sz="3000" i="1">
                            <a:latin typeface="Cambria Math" panose="02040503050406030204" charset="0"/>
                            <a:cs typeface="Cambria Math" panose="02040503050406030204" charset="0"/>
                          </a:rPr>
                        </m:ctrlPr>
                      </m:naryPr>
                      <m:sub>
                        <m:r>
                          <a:rPr lang="en-US" altLang="zh-CN" sz="3000" i="1">
                            <a:latin typeface="Cambria Math" panose="02040503050406030204" charset="0"/>
                            <a:cs typeface="Cambria Math" panose="02040503050406030204" charset="0"/>
                          </a:rPr>
                          <m:t>𝑥</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sym typeface="Symbol" panose="05050102010706020507" charset="0"/>
                          </a:rPr>
                          <m:t></m:t>
                        </m:r>
                        <m:r>
                          <a:rPr lang="en-US" altLang="zh-CN" sz="3000" i="1">
                            <a:latin typeface="Cambria Math" panose="02040503050406030204" charset="0"/>
                            <a:cs typeface="Cambria Math" panose="02040503050406030204" charset="0"/>
                            <a:sym typeface="Symbol" panose="05050102010706020507" charset="0"/>
                          </a:rPr>
                          <m:t>𝑀</m:t>
                        </m:r>
                      </m:sub>
                      <m:sup/>
                      <m:e>
                        <m:r>
                          <a:rPr lang="en-US" altLang="zh-CN" sz="3000" i="1">
                            <a:latin typeface="Cambria Math" panose="02040503050406030204" charset="0"/>
                            <a:cs typeface="Cambria Math" panose="02040503050406030204" charset="0"/>
                          </a:rPr>
                          <m:t>𝑦</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𝑤</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𝑥</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𝑏</m:t>
                        </m:r>
                        <m:r>
                          <a:rPr lang="en-US" altLang="zh-CN" sz="3000" i="1">
                            <a:latin typeface="Cambria Math" panose="02040503050406030204" charset="0"/>
                            <a:cs typeface="Cambria Math" panose="02040503050406030204" charset="0"/>
                          </a:rPr>
                          <m:t>)</m:t>
                        </m:r>
                      </m:e>
                    </m:nary>
                  </m:oMath>
                </a14:m>
                <a:endParaRPr lang="zh-CN" altLang="en-US" sz="3000" dirty="0"/>
              </a:p>
            </p:txBody>
          </p:sp>
        </mc:Choice>
        <mc:Fallback>
          <p:sp>
            <p:nvSpPr>
              <p:cNvPr id="11" name="文本框 10"/>
              <p:cNvSpPr txBox="1">
                <a:spLocks noRot="1" noChangeAspect="1" noMove="1" noResize="1" noEditPoints="1" noAdjustHandles="1" noChangeArrowheads="1" noChangeShapeType="1" noTextEdit="1"/>
              </p:cNvSpPr>
              <p:nvPr/>
            </p:nvSpPr>
            <p:spPr>
              <a:xfrm>
                <a:off x="4057188" y="415223"/>
                <a:ext cx="5532120" cy="589915"/>
              </a:xfrm>
              <a:prstGeom prst="rect">
                <a:avLst/>
              </a:prstGeom>
              <a:blipFill rotWithShape="1">
                <a:blip r:embed="rId7"/>
                <a:stretch>
                  <a:fillRect l="-3" t="-96" r="3" b="-4317"/>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584200" y="1201420"/>
            <a:ext cx="4920615" cy="2625090"/>
          </a:xfrm>
          <a:prstGeom prst="rect">
            <a:avLst/>
          </a:prstGeom>
        </p:spPr>
      </p:pic>
      <p:pic>
        <p:nvPicPr>
          <p:cNvPr id="4" name="图片 3"/>
          <p:cNvPicPr>
            <a:picLocks noChangeAspect="1"/>
          </p:cNvPicPr>
          <p:nvPr/>
        </p:nvPicPr>
        <p:blipFill>
          <a:blip r:embed="rId3"/>
          <a:stretch>
            <a:fillRect/>
          </a:stretch>
        </p:blipFill>
        <p:spPr>
          <a:xfrm>
            <a:off x="5759450" y="1162050"/>
            <a:ext cx="5218430" cy="2664460"/>
          </a:xfrm>
          <a:prstGeom prst="rect">
            <a:avLst/>
          </a:prstGeom>
        </p:spPr>
      </p:pic>
      <p:pic>
        <p:nvPicPr>
          <p:cNvPr id="5" name="图片 4"/>
          <p:cNvPicPr>
            <a:picLocks noChangeAspect="1"/>
          </p:cNvPicPr>
          <p:nvPr/>
        </p:nvPicPr>
        <p:blipFill>
          <a:blip r:embed="rId4"/>
          <a:stretch>
            <a:fillRect/>
          </a:stretch>
        </p:blipFill>
        <p:spPr>
          <a:xfrm>
            <a:off x="2903855" y="3949700"/>
            <a:ext cx="5230495" cy="26301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203960" y="1431290"/>
                <a:ext cx="9530080" cy="4308475"/>
              </a:xfrm>
              <a:prstGeom prst="rect">
                <a:avLst/>
              </a:prstGeom>
              <a:noFill/>
            </p:spPr>
            <p:txBody>
              <a:bodyPr wrap="square" rtlCol="0" anchor="t">
                <a:spAutoFit/>
              </a:bodyPr>
              <a:lstStyle/>
              <a:p>
                <a:r>
                  <a:rPr lang="zh-CN" altLang="en-US" dirty="0">
                    <a:latin typeface="Times New Roman" panose="02020603050405020304" charset="0"/>
                    <a:ea typeface="黑体" panose="02010609060101010101" pitchFamily="49" charset="-122"/>
                    <a:cs typeface="Times New Roman" panose="02020603050405020304" charset="0"/>
                  </a:rPr>
                  <a:t>感知机学习算法的原始形式：</a:t>
                </a:r>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r>
                  <a:rPr lang="zh-CN" altLang="en-US" dirty="0">
                    <a:latin typeface="Times New Roman" panose="02020603050405020304" charset="0"/>
                    <a:ea typeface="黑体" panose="02010609060101010101" pitchFamily="49" charset="-122"/>
                    <a:cs typeface="Times New Roman" panose="02020603050405020304" charset="0"/>
                  </a:rPr>
                  <a:t>输入： 训练数据集 </a:t>
                </a:r>
                <a:r>
                  <a:rPr lang="en-US" altLang="zh-CN" dirty="0">
                    <a:latin typeface="Times New Roman" panose="02020603050405020304" charset="0"/>
                    <a:ea typeface="黑体" panose="02010609060101010101" pitchFamily="49" charset="-122"/>
                    <a:cs typeface="Times New Roman" panose="02020603050405020304" charset="0"/>
                    <a:sym typeface="+mn-ea"/>
                  </a:rPr>
                  <a:t>T={(x</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1</a:t>
                </a:r>
                <a:r>
                  <a:rPr lang="en-US" altLang="zh-CN" dirty="0">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1</a:t>
                </a:r>
                <a:r>
                  <a:rPr lang="en-US" altLang="zh-CN" dirty="0" smtClean="0">
                    <a:latin typeface="Times New Roman" panose="02020603050405020304" charset="0"/>
                    <a:ea typeface="黑体" panose="02010609060101010101" pitchFamily="49" charset="-122"/>
                    <a:cs typeface="Times New Roman" panose="02020603050405020304" charset="0"/>
                    <a:sym typeface="+mn-ea"/>
                  </a:rPr>
                  <a:t>),(</a:t>
                </a:r>
                <a:r>
                  <a:rPr lang="en-US" altLang="zh-CN" dirty="0">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2</a:t>
                </a:r>
                <a:r>
                  <a:rPr lang="en-US" altLang="zh-CN" dirty="0">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2</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en-US" altLang="zh-CN" dirty="0" err="1">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n</a:t>
                </a:r>
                <a:r>
                  <a:rPr lang="en-US" altLang="zh-CN" dirty="0" err="1">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n</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zh-CN" altLang="en-US" dirty="0">
                    <a:latin typeface="Times New Roman" panose="02020603050405020304" charset="0"/>
                    <a:ea typeface="黑体" panose="02010609060101010101" pitchFamily="49" charset="-122"/>
                    <a:cs typeface="Times New Roman" panose="02020603050405020304" charset="0"/>
                    <a:sym typeface="+mn-ea"/>
                  </a:rPr>
                  <a:t>，其中 </a:t>
                </a:r>
                <a:r>
                  <a:rPr lang="en-US" altLang="zh-CN" dirty="0" err="1">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X</a:t>
                </a:r>
                <a:r>
                  <a:rPr lang="zh-CN" altLang="en-US" dirty="0">
                    <a:latin typeface="Times New Roman" panose="02020603050405020304" charset="0"/>
                    <a:ea typeface="黑体" panose="02010609060101010101" pitchFamily="49" charset="-122"/>
                    <a:cs typeface="Times New Roman" panose="02020603050405020304" charset="0"/>
                    <a:sym typeface="Symbol" panose="05050102010706020507" charset="0"/>
                  </a:rPr>
                  <a:t>，</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y</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Y</a:t>
                </a:r>
                <a:r>
                  <a:rPr lang="en-US" altLang="zh-CN" dirty="0">
                    <a:latin typeface="Times New Roman" panose="02020603050405020304" charset="0"/>
                    <a:ea typeface="黑体" panose="02010609060101010101" pitchFamily="49" charset="-122"/>
                    <a:cs typeface="Times New Roman" panose="02020603050405020304" charset="0"/>
                    <a:sym typeface="Symbol" panose="05050102010706020507" charset="0"/>
                  </a:rPr>
                  <a:t>={+1,-1}</a:t>
                </a:r>
                <a:r>
                  <a:rPr lang="zh-CN" altLang="en-US" dirty="0">
                    <a:latin typeface="Times New Roman" panose="02020603050405020304" charset="0"/>
                    <a:ea typeface="黑体" panose="02010609060101010101" pitchFamily="49" charset="-122"/>
                    <a:cs typeface="Times New Roman" panose="02020603050405020304" charset="0"/>
                    <a:sym typeface="Symbol" panose="05050102010706020507" charset="0"/>
                  </a:rPr>
                  <a:t>，</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i</a:t>
                </a:r>
                <a:r>
                  <a:rPr lang="en-US" altLang="zh-CN" dirty="0">
                    <a:latin typeface="Times New Roman" panose="02020603050405020304" charset="0"/>
                    <a:ea typeface="黑体" panose="02010609060101010101" pitchFamily="49" charset="-122"/>
                    <a:cs typeface="Times New Roman" panose="02020603050405020304" charset="0"/>
                    <a:sym typeface="Symbol" panose="05050102010706020507" charset="0"/>
                  </a:rPr>
                  <a:t>=1,2,...N;</a:t>
                </a:r>
                <a:r>
                  <a:rPr lang="zh-CN" altLang="en-US" dirty="0">
                    <a:latin typeface="Times New Roman" panose="02020603050405020304" charset="0"/>
                    <a:ea typeface="黑体" panose="02010609060101010101" pitchFamily="49" charset="-122"/>
                    <a:cs typeface="Times New Roman" panose="02020603050405020304" charset="0"/>
                    <a:sym typeface="Symbol" panose="05050102010706020507" charset="0"/>
                  </a:rPr>
                  <a:t>学习率</a:t>
                </a:r>
                <a14:m>
                  <m:oMath xmlns:m="http://schemas.openxmlformats.org/officeDocument/2006/math">
                    <m:r>
                      <a:rPr lang="zh-CN" altLang="en-US" i="1">
                        <a:latin typeface="Cambria Math" panose="02040503050406030204" charset="0"/>
                        <a:ea typeface="MS Mincho" charset="0"/>
                        <a:cs typeface="Cambria Math" panose="02040503050406030204" charset="0"/>
                        <a:sym typeface="Symbol" panose="05050102010706020507" charset="0"/>
                      </a:rPr>
                      <m:t></m:t>
                    </m:r>
                  </m:oMath>
                </a14:m>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r>
                  <a:rPr lang="zh-CN" altLang="en-US" dirty="0">
                    <a:latin typeface="Times New Roman" panose="02020603050405020304" charset="0"/>
                    <a:ea typeface="黑体" panose="02010609060101010101" pitchFamily="49" charset="-122"/>
                    <a:cs typeface="Times New Roman" panose="02020603050405020304" charset="0"/>
                  </a:rPr>
                  <a:t>输出： w, b; 感知机模型 </a:t>
                </a:r>
                <a:r>
                  <a:rPr lang="en-US" altLang="zh-CN" dirty="0">
                    <a:latin typeface="Times New Roman" panose="02020603050405020304" charset="0"/>
                    <a:ea typeface="黑体" panose="02010609060101010101" pitchFamily="49" charset="-122"/>
                    <a:cs typeface="Times New Roman" panose="02020603050405020304" charset="0"/>
                  </a:rPr>
                  <a:t>f(x)=sign(</a:t>
                </a:r>
                <a:r>
                  <a:rPr lang="en-US" altLang="zh-CN" dirty="0" err="1">
                    <a:latin typeface="Times New Roman" panose="02020603050405020304" charset="0"/>
                    <a:ea typeface="黑体" panose="02010609060101010101" pitchFamily="49" charset="-122"/>
                    <a:cs typeface="Times New Roman" panose="02020603050405020304" charset="0"/>
                  </a:rPr>
                  <a:t>w·x+b</a:t>
                </a:r>
                <a:r>
                  <a:rPr lang="en-US" altLang="zh-CN" dirty="0">
                    <a:latin typeface="Times New Roman" panose="02020603050405020304" charset="0"/>
                    <a:ea typeface="黑体" panose="02010609060101010101" pitchFamily="49" charset="-122"/>
                    <a:cs typeface="Times New Roman" panose="02020603050405020304" charset="0"/>
                  </a:rPr>
                  <a:t>)</a:t>
                </a:r>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r>
                  <a:rPr lang="zh-CN" altLang="en-US" dirty="0">
                    <a:latin typeface="Times New Roman" panose="02020603050405020304" charset="0"/>
                    <a:ea typeface="黑体" panose="02010609060101010101" pitchFamily="49" charset="-122"/>
                    <a:cs typeface="Times New Roman" panose="02020603050405020304" charset="0"/>
                  </a:rPr>
                  <a:t>(1) 选取初值</a:t>
                </a:r>
                <a:r>
                  <a:rPr lang="en-US" altLang="zh-CN" dirty="0">
                    <a:latin typeface="Times New Roman" panose="02020603050405020304" charset="0"/>
                    <a:ea typeface="黑体" panose="02010609060101010101" pitchFamily="49" charset="-122"/>
                    <a:cs typeface="Times New Roman" panose="02020603050405020304" charset="0"/>
                  </a:rPr>
                  <a:t>w</a:t>
                </a:r>
                <a:r>
                  <a:rPr lang="en-US" altLang="zh-CN" baseline="-25000" dirty="0">
                    <a:latin typeface="Times New Roman" panose="02020603050405020304" charset="0"/>
                    <a:ea typeface="黑体" panose="02010609060101010101" pitchFamily="49" charset="-122"/>
                    <a:cs typeface="Times New Roman" panose="02020603050405020304" charset="0"/>
                  </a:rPr>
                  <a:t>0</a:t>
                </a:r>
                <a:r>
                  <a:rPr lang="en-US" altLang="zh-CN" dirty="0">
                    <a:latin typeface="Times New Roman" panose="02020603050405020304" charset="0"/>
                    <a:ea typeface="黑体" panose="02010609060101010101" pitchFamily="49" charset="-122"/>
                    <a:cs typeface="Times New Roman" panose="02020603050405020304" charset="0"/>
                  </a:rPr>
                  <a:t>,b</a:t>
                </a:r>
                <a:r>
                  <a:rPr lang="en-US" altLang="zh-CN" baseline="-25000" dirty="0">
                    <a:latin typeface="Times New Roman" panose="02020603050405020304" charset="0"/>
                    <a:ea typeface="黑体" panose="02010609060101010101" pitchFamily="49" charset="-122"/>
                    <a:cs typeface="Times New Roman" panose="02020603050405020304" charset="0"/>
                  </a:rPr>
                  <a:t>0</a:t>
                </a:r>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r>
                  <a:rPr lang="zh-CN" altLang="en-US" dirty="0">
                    <a:latin typeface="Times New Roman" panose="02020603050405020304" charset="0"/>
                    <a:ea typeface="黑体" panose="02010609060101010101" pitchFamily="49" charset="-122"/>
                    <a:cs typeface="Times New Roman" panose="02020603050405020304" charset="0"/>
                  </a:rPr>
                  <a:t>(2) 在训练集中选取数据</a:t>
                </a:r>
                <a:r>
                  <a:rPr lang="en-US" altLang="zh-CN" dirty="0">
                    <a:latin typeface="Times New Roman" panose="02020603050405020304" charset="0"/>
                    <a:ea typeface="黑体" panose="02010609060101010101" pitchFamily="49" charset="-122"/>
                    <a:cs typeface="Times New Roman" panose="02020603050405020304" charset="0"/>
                  </a:rPr>
                  <a:t>(</a:t>
                </a:r>
                <a:r>
                  <a:rPr lang="en-US" altLang="zh-CN" dirty="0" err="1">
                    <a:latin typeface="Times New Roman" panose="02020603050405020304" charset="0"/>
                    <a:ea typeface="黑体" panose="02010609060101010101" pitchFamily="49" charset="-122"/>
                    <a:cs typeface="Times New Roman" panose="02020603050405020304" charset="0"/>
                  </a:rPr>
                  <a:t>x</a:t>
                </a:r>
                <a:r>
                  <a:rPr lang="en-US" altLang="zh-CN" baseline="-25000" dirty="0" err="1">
                    <a:latin typeface="Times New Roman" panose="02020603050405020304" charset="0"/>
                    <a:ea typeface="黑体" panose="02010609060101010101" pitchFamily="49" charset="-122"/>
                    <a:cs typeface="Times New Roman" panose="02020603050405020304" charset="0"/>
                  </a:rPr>
                  <a:t>i</a:t>
                </a:r>
                <a:r>
                  <a:rPr lang="en-US" altLang="zh-CN" dirty="0" err="1">
                    <a:latin typeface="Times New Roman" panose="02020603050405020304" charset="0"/>
                    <a:ea typeface="黑体" panose="02010609060101010101" pitchFamily="49" charset="-122"/>
                    <a:cs typeface="Times New Roman" panose="02020603050405020304" charset="0"/>
                  </a:rPr>
                  <a:t>,y</a:t>
                </a:r>
                <a:r>
                  <a:rPr lang="en-US" altLang="zh-CN" baseline="-25000" dirty="0" err="1">
                    <a:latin typeface="Times New Roman" panose="02020603050405020304" charset="0"/>
                    <a:ea typeface="黑体" panose="02010609060101010101" pitchFamily="49" charset="-122"/>
                    <a:cs typeface="Times New Roman" panose="02020603050405020304" charset="0"/>
                  </a:rPr>
                  <a:t>i</a:t>
                </a:r>
                <a:r>
                  <a:rPr lang="en-US" altLang="zh-CN" dirty="0">
                    <a:latin typeface="Times New Roman" panose="02020603050405020304" charset="0"/>
                    <a:ea typeface="黑体" panose="02010609060101010101" pitchFamily="49" charset="-122"/>
                    <a:cs typeface="Times New Roman" panose="02020603050405020304" charset="0"/>
                  </a:rPr>
                  <a:t>)</a:t>
                </a:r>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r>
                  <a:rPr lang="zh-CN" altLang="en-US" dirty="0">
                    <a:latin typeface="Times New Roman" panose="02020603050405020304" charset="0"/>
                    <a:ea typeface="黑体" panose="02010609060101010101" pitchFamily="49" charset="-122"/>
                    <a:cs typeface="Times New Roman" panose="02020603050405020304" charset="0"/>
                  </a:rPr>
                  <a:t>(3) 如果</a:t>
                </a:r>
                <a:r>
                  <a:rPr lang="en-US" altLang="zh-CN" dirty="0" err="1">
                    <a:latin typeface="Times New Roman" panose="02020603050405020304" charset="0"/>
                    <a:ea typeface="黑体" panose="02010609060101010101" pitchFamily="49" charset="-122"/>
                    <a:cs typeface="Times New Roman" panose="02020603050405020304" charset="0"/>
                  </a:rPr>
                  <a:t>y</a:t>
                </a:r>
                <a:r>
                  <a:rPr lang="en-US" altLang="zh-CN" baseline="-25000" dirty="0" err="1">
                    <a:latin typeface="Times New Roman" panose="02020603050405020304" charset="0"/>
                    <a:ea typeface="黑体" panose="02010609060101010101" pitchFamily="49" charset="-122"/>
                    <a:cs typeface="Times New Roman" panose="02020603050405020304" charset="0"/>
                  </a:rPr>
                  <a:t>i</a:t>
                </a:r>
                <a:r>
                  <a:rPr lang="en-US" altLang="zh-CN" dirty="0">
                    <a:latin typeface="Times New Roman" panose="02020603050405020304" charset="0"/>
                    <a:ea typeface="黑体" panose="02010609060101010101" pitchFamily="49" charset="-122"/>
                    <a:cs typeface="Times New Roman" panose="02020603050405020304" charset="0"/>
                  </a:rPr>
                  <a:t>(</a:t>
                </a:r>
                <a:r>
                  <a:rPr lang="en-US" altLang="zh-CN" dirty="0" err="1">
                    <a:latin typeface="Times New Roman" panose="02020603050405020304" charset="0"/>
                    <a:ea typeface="黑体" panose="02010609060101010101" pitchFamily="49" charset="-122"/>
                    <a:cs typeface="Times New Roman" panose="02020603050405020304" charset="0"/>
                  </a:rPr>
                  <a:t>w</a:t>
                </a:r>
                <a:r>
                  <a:rPr lang="en-US" altLang="zh-CN" dirty="0" err="1">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mn-ea"/>
                  </a:rPr>
                  <a:t>+b</a:t>
                </a:r>
                <a:r>
                  <a:rPr lang="en-US" altLang="zh-CN" dirty="0">
                    <a:latin typeface="Times New Roman" panose="02020603050405020304" charset="0"/>
                    <a:ea typeface="黑体" panose="02010609060101010101" pitchFamily="49" charset="-122"/>
                    <a:cs typeface="Times New Roman" panose="02020603050405020304" charset="0"/>
                  </a:rPr>
                  <a:t>)&lt;0</a:t>
                </a:r>
                <a:r>
                  <a:rPr lang="zh-CN" altLang="en-US" dirty="0">
                    <a:latin typeface="Times New Roman" panose="02020603050405020304" charset="0"/>
                    <a:ea typeface="黑体" panose="02010609060101010101" pitchFamily="49" charset="-122"/>
                    <a:cs typeface="Times New Roman" panose="02020603050405020304" charset="0"/>
                  </a:rPr>
                  <a:t>，则</a:t>
                </a:r>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r>
                  <a:rPr lang="zh-CN" altLang="en-US" dirty="0">
                    <a:latin typeface="Times New Roman" panose="02020603050405020304" charset="0"/>
                    <a:ea typeface="黑体" panose="02010609060101010101" pitchFamily="49" charset="-122"/>
                    <a:cs typeface="Times New Roman" panose="02020603050405020304" charset="0"/>
                  </a:rPr>
                  <a:t>(4) 转至(2),直至训练集中没有误分类点。</a:t>
                </a:r>
                <a:endParaRPr lang="zh-CN" altLang="en-US" dirty="0">
                  <a:latin typeface="Times New Roman" panose="02020603050405020304" charset="0"/>
                  <a:ea typeface="黑体" panose="02010609060101010101" pitchFamily="49" charset="-122"/>
                  <a:cs typeface="Times New Roman" panose="020206030504050203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203960" y="1431290"/>
                <a:ext cx="9530080" cy="430847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1704340" y="4577715"/>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𝑤</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𝑤</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r>
                        <a:rPr lang="en-US" altLang="zh-CN" i="1">
                          <a:latin typeface="Cambria Math" panose="02040503050406030204" charset="0"/>
                          <a:cs typeface="Cambria Math" panose="02040503050406030204" charset="0"/>
                          <a:sym typeface="Symbol" panose="05050102010706020507" charset="0"/>
                        </a:rPr>
                        <m:t>𝑥</m:t>
                      </m:r>
                      <m:r>
                        <a:rPr lang="en-US" altLang="zh-CN" i="1" baseline="-25000">
                          <a:latin typeface="Cambria Math" panose="02040503050406030204" charset="0"/>
                          <a:cs typeface="Cambria Math" panose="02040503050406030204" charset="0"/>
                          <a:sym typeface="Symbol" panose="05050102010706020507" charset="0"/>
                        </a:rPr>
                        <m:t>𝑖</m:t>
                      </m:r>
                    </m:oMath>
                  </m:oMathPara>
                </a14:m>
                <a:endParaRPr lang="zh-CN" altLang="en-US" i="1" baseline="-2500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704340" y="4577715"/>
                <a:ext cx="3032125" cy="36830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616075" y="4946015"/>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oMath>
                  </m:oMathPara>
                </a14:m>
                <a:endParaRPr lang="zh-CN" altLang="en-US" i="1" baseline="-2500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616075" y="4946015"/>
                <a:ext cx="3032125" cy="36830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endParaRPr lang="zh-CN" altLang="en-US"/>
          </a:p>
        </p:txBody>
      </p:sp>
      <p:pic>
        <p:nvPicPr>
          <p:cNvPr id="4" name="图片 3"/>
          <p:cNvPicPr>
            <a:picLocks noChangeAspect="1"/>
          </p:cNvPicPr>
          <p:nvPr/>
        </p:nvPicPr>
        <p:blipFill>
          <a:blip r:embed="rId1"/>
          <a:stretch>
            <a:fillRect/>
          </a:stretch>
        </p:blipFill>
        <p:spPr>
          <a:xfrm>
            <a:off x="3576320" y="2336800"/>
            <a:ext cx="4784725" cy="3851910"/>
          </a:xfrm>
          <a:prstGeom prst="rect">
            <a:avLst/>
          </a:prstGeom>
        </p:spPr>
      </p:pic>
      <p:sp>
        <p:nvSpPr>
          <p:cNvPr id="5" name="文本框 4"/>
          <p:cNvSpPr txBox="1"/>
          <p:nvPr/>
        </p:nvSpPr>
        <p:spPr>
          <a:xfrm>
            <a:off x="1338580" y="1322705"/>
            <a:ext cx="9515475" cy="1106805"/>
          </a:xfrm>
          <a:prstGeom prst="rect">
            <a:avLst/>
          </a:prstGeom>
          <a:noFill/>
        </p:spPr>
        <p:txBody>
          <a:bodyPr wrap="square" rtlCol="0">
            <a:spAutoFit/>
          </a:bodyPr>
          <a:lstStyle/>
          <a:p>
            <a:pPr>
              <a:lnSpc>
                <a:spcPct val="150000"/>
              </a:lnSpc>
            </a:pPr>
            <a:r>
              <a:rPr lang="zh-CN" altLang="en-US" sz="2200">
                <a:latin typeface="黑体" panose="02010609060101010101" pitchFamily="49" charset="-122"/>
                <a:ea typeface="黑体" panose="02010609060101010101" pitchFamily="49" charset="-122"/>
                <a:cs typeface="黑体" panose="02010609060101010101" pitchFamily="49" charset="-122"/>
              </a:rPr>
              <a:t>假设有</a:t>
            </a:r>
            <a:r>
              <a:rPr lang="en-US" altLang="zh-CN" sz="2200">
                <a:latin typeface="黑体" panose="02010609060101010101" pitchFamily="49" charset="-122"/>
                <a:ea typeface="黑体" panose="02010609060101010101" pitchFamily="49" charset="-122"/>
                <a:cs typeface="黑体" panose="02010609060101010101" pitchFamily="49" charset="-122"/>
              </a:rPr>
              <a:t>3</a:t>
            </a:r>
            <a:r>
              <a:rPr lang="zh-CN" altLang="en-US" sz="2200">
                <a:latin typeface="黑体" panose="02010609060101010101" pitchFamily="49" charset="-122"/>
                <a:ea typeface="黑体" panose="02010609060101010101" pitchFamily="49" charset="-122"/>
                <a:cs typeface="黑体" panose="02010609060101010101" pitchFamily="49" charset="-122"/>
              </a:rPr>
              <a:t>个点，</a:t>
            </a:r>
            <a:r>
              <a:rPr lang="en-US" altLang="zh-CN" sz="2200">
                <a:latin typeface="黑体" panose="02010609060101010101" pitchFamily="49" charset="-122"/>
                <a:ea typeface="黑体" panose="02010609060101010101" pitchFamily="49" charset="-122"/>
                <a:cs typeface="黑体" panose="02010609060101010101" pitchFamily="49" charset="-122"/>
              </a:rPr>
              <a:t>x</a:t>
            </a:r>
            <a:r>
              <a:rPr lang="en-US" altLang="zh-CN" sz="2200" baseline="-25000">
                <a:latin typeface="黑体" panose="02010609060101010101" pitchFamily="49" charset="-122"/>
                <a:ea typeface="黑体" panose="02010609060101010101" pitchFamily="49" charset="-122"/>
                <a:cs typeface="黑体" panose="02010609060101010101" pitchFamily="49" charset="-122"/>
              </a:rPr>
              <a:t>1</a:t>
            </a:r>
            <a:r>
              <a:rPr lang="en-US" altLang="zh-CN" sz="2200">
                <a:latin typeface="黑体" panose="02010609060101010101" pitchFamily="49" charset="-122"/>
                <a:ea typeface="黑体" panose="02010609060101010101" pitchFamily="49" charset="-122"/>
                <a:cs typeface="黑体" panose="02010609060101010101" pitchFamily="49" charset="-122"/>
              </a:rPr>
              <a:t>,x</a:t>
            </a:r>
            <a:r>
              <a:rPr lang="en-US" altLang="zh-CN" sz="2200" baseline="-25000">
                <a:latin typeface="黑体" panose="02010609060101010101" pitchFamily="49" charset="-122"/>
                <a:ea typeface="黑体" panose="02010609060101010101" pitchFamily="49" charset="-122"/>
                <a:cs typeface="黑体" panose="02010609060101010101" pitchFamily="49" charset="-122"/>
              </a:rPr>
              <a:t>2</a:t>
            </a:r>
            <a:r>
              <a:rPr lang="en-US" altLang="zh-CN" sz="2200">
                <a:latin typeface="黑体" panose="02010609060101010101" pitchFamily="49" charset="-122"/>
                <a:ea typeface="黑体" panose="02010609060101010101" pitchFamily="49" charset="-122"/>
                <a:cs typeface="黑体" panose="02010609060101010101" pitchFamily="49" charset="-122"/>
              </a:rPr>
              <a:t>,x</a:t>
            </a:r>
            <a:r>
              <a:rPr lang="en-US" altLang="zh-CN" sz="2200" baseline="-25000">
                <a:latin typeface="黑体" panose="02010609060101010101" pitchFamily="49" charset="-122"/>
                <a:ea typeface="黑体" panose="02010609060101010101" pitchFamily="49" charset="-122"/>
                <a:cs typeface="黑体" panose="02010609060101010101" pitchFamily="49" charset="-122"/>
              </a:rPr>
              <a:t>3</a:t>
            </a:r>
            <a:r>
              <a:rPr lang="zh-CN" altLang="en-US" sz="2200">
                <a:latin typeface="黑体" panose="02010609060101010101" pitchFamily="49" charset="-122"/>
                <a:ea typeface="黑体" panose="02010609060101010101" pitchFamily="49" charset="-122"/>
                <a:cs typeface="黑体" panose="02010609060101010101" pitchFamily="49" charset="-122"/>
              </a:rPr>
              <a:t>，其中</a:t>
            </a:r>
            <a:r>
              <a:rPr lang="en-US" altLang="zh-CN" sz="2200">
                <a:latin typeface="黑体" panose="02010609060101010101" pitchFamily="49" charset="-122"/>
                <a:ea typeface="黑体" panose="02010609060101010101" pitchFamily="49" charset="-122"/>
                <a:cs typeface="黑体" panose="02010609060101010101" pitchFamily="49" charset="-122"/>
              </a:rPr>
              <a:t>x</a:t>
            </a:r>
            <a:r>
              <a:rPr lang="en-US" altLang="zh-CN" sz="2200" baseline="-25000">
                <a:latin typeface="黑体" panose="02010609060101010101" pitchFamily="49" charset="-122"/>
                <a:ea typeface="黑体" panose="02010609060101010101" pitchFamily="49" charset="-122"/>
                <a:cs typeface="黑体" panose="02010609060101010101" pitchFamily="49" charset="-122"/>
              </a:rPr>
              <a:t>1</a:t>
            </a:r>
            <a:r>
              <a:rPr lang="en-US" altLang="zh-CN" sz="2200">
                <a:latin typeface="黑体" panose="02010609060101010101" pitchFamily="49" charset="-122"/>
                <a:ea typeface="黑体" panose="02010609060101010101" pitchFamily="49" charset="-122"/>
                <a:cs typeface="黑体" panose="02010609060101010101" pitchFamily="49" charset="-122"/>
              </a:rPr>
              <a:t>=(3,3)</a:t>
            </a:r>
            <a:r>
              <a:rPr lang="en-US" altLang="zh-CN" sz="2200" baseline="30000">
                <a:latin typeface="黑体" panose="02010609060101010101" pitchFamily="49" charset="-122"/>
                <a:ea typeface="黑体" panose="02010609060101010101" pitchFamily="49" charset="-122"/>
                <a:cs typeface="黑体" panose="02010609060101010101" pitchFamily="49" charset="-122"/>
              </a:rPr>
              <a:t>T</a:t>
            </a:r>
            <a:r>
              <a:rPr lang="en-US" altLang="zh-CN" sz="2200">
                <a:latin typeface="黑体" panose="02010609060101010101" pitchFamily="49" charset="-122"/>
                <a:ea typeface="黑体" panose="02010609060101010101" pitchFamily="49" charset="-122"/>
                <a:cs typeface="黑体" panose="02010609060101010101" pitchFamily="49" charset="-122"/>
              </a:rPr>
              <a:t>,x</a:t>
            </a:r>
            <a:r>
              <a:rPr lang="en-US" altLang="zh-CN" sz="2200" baseline="-25000">
                <a:latin typeface="黑体" panose="02010609060101010101" pitchFamily="49" charset="-122"/>
                <a:ea typeface="黑体" panose="02010609060101010101" pitchFamily="49" charset="-122"/>
                <a:cs typeface="黑体" panose="02010609060101010101" pitchFamily="49" charset="-122"/>
              </a:rPr>
              <a:t>2</a:t>
            </a:r>
            <a:r>
              <a:rPr lang="en-US" altLang="zh-CN" sz="2200">
                <a:latin typeface="黑体" panose="02010609060101010101" pitchFamily="49" charset="-122"/>
                <a:ea typeface="黑体" panose="02010609060101010101" pitchFamily="49" charset="-122"/>
                <a:cs typeface="黑体" panose="02010609060101010101" pitchFamily="49" charset="-122"/>
              </a:rPr>
              <a:t>=(4,3)</a:t>
            </a:r>
            <a:r>
              <a:rPr lang="en-US" altLang="zh-CN" sz="2200" baseline="30000">
                <a:latin typeface="黑体" panose="02010609060101010101" pitchFamily="49" charset="-122"/>
                <a:ea typeface="黑体" panose="02010609060101010101" pitchFamily="49" charset="-122"/>
                <a:cs typeface="黑体" panose="02010609060101010101" pitchFamily="49" charset="-122"/>
              </a:rPr>
              <a:t>T</a:t>
            </a:r>
            <a:r>
              <a:rPr lang="en-US" altLang="zh-CN" sz="2200">
                <a:latin typeface="黑体" panose="02010609060101010101" pitchFamily="49" charset="-122"/>
                <a:ea typeface="黑体" panose="02010609060101010101" pitchFamily="49" charset="-122"/>
                <a:cs typeface="黑体" panose="02010609060101010101" pitchFamily="49" charset="-122"/>
              </a:rPr>
              <a:t>, x</a:t>
            </a:r>
            <a:r>
              <a:rPr lang="en-US" altLang="zh-CN" sz="2200" baseline="-25000">
                <a:latin typeface="黑体" panose="02010609060101010101" pitchFamily="49" charset="-122"/>
                <a:ea typeface="黑体" panose="02010609060101010101" pitchFamily="49" charset="-122"/>
                <a:cs typeface="黑体" panose="02010609060101010101" pitchFamily="49" charset="-122"/>
              </a:rPr>
              <a:t>3</a:t>
            </a:r>
            <a:r>
              <a:rPr lang="en-US" altLang="zh-CN" sz="2200">
                <a:latin typeface="黑体" panose="02010609060101010101" pitchFamily="49" charset="-122"/>
                <a:ea typeface="黑体" panose="02010609060101010101" pitchFamily="49" charset="-122"/>
                <a:cs typeface="黑体" panose="02010609060101010101" pitchFamily="49" charset="-122"/>
              </a:rPr>
              <a:t>=(1,1)</a:t>
            </a:r>
            <a:r>
              <a:rPr lang="en-US" altLang="zh-CN" sz="2200" baseline="30000">
                <a:latin typeface="黑体" panose="02010609060101010101" pitchFamily="49" charset="-122"/>
                <a:ea typeface="黑体" panose="02010609060101010101" pitchFamily="49" charset="-122"/>
                <a:cs typeface="黑体" panose="02010609060101010101" pitchFamily="49" charset="-122"/>
              </a:rPr>
              <a:t>T</a:t>
            </a:r>
            <a:r>
              <a:rPr lang="zh-CN" altLang="en-US" sz="2200">
                <a:latin typeface="黑体" panose="02010609060101010101" pitchFamily="49" charset="-122"/>
                <a:ea typeface="黑体" panose="02010609060101010101" pitchFamily="49" charset="-122"/>
                <a:cs typeface="黑体" panose="02010609060101010101" pitchFamily="49" charset="-122"/>
              </a:rPr>
              <a:t>。</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en-US" altLang="zh-CN" sz="2200">
                <a:latin typeface="黑体" panose="02010609060101010101" pitchFamily="49" charset="-122"/>
                <a:ea typeface="黑体" panose="02010609060101010101" pitchFamily="49" charset="-122"/>
                <a:cs typeface="黑体" panose="02010609060101010101" pitchFamily="49" charset="-122"/>
              </a:rPr>
              <a:t>y</a:t>
            </a:r>
            <a:r>
              <a:rPr lang="en-US" altLang="zh-CN" sz="2200" baseline="-25000">
                <a:latin typeface="黑体" panose="02010609060101010101" pitchFamily="49" charset="-122"/>
                <a:ea typeface="黑体" panose="02010609060101010101" pitchFamily="49" charset="-122"/>
                <a:cs typeface="黑体" panose="02010609060101010101" pitchFamily="49" charset="-122"/>
              </a:rPr>
              <a:t>1</a:t>
            </a:r>
            <a:r>
              <a:rPr lang="en-US" altLang="zh-CN" sz="2200">
                <a:latin typeface="黑体" panose="02010609060101010101" pitchFamily="49" charset="-122"/>
                <a:ea typeface="黑体" panose="02010609060101010101" pitchFamily="49" charset="-122"/>
                <a:cs typeface="黑体" panose="02010609060101010101" pitchFamily="49" charset="-122"/>
              </a:rPr>
              <a:t>=1,y</a:t>
            </a:r>
            <a:r>
              <a:rPr lang="en-US" altLang="zh-CN" sz="2200" baseline="-25000">
                <a:latin typeface="黑体" panose="02010609060101010101" pitchFamily="49" charset="-122"/>
                <a:ea typeface="黑体" panose="02010609060101010101" pitchFamily="49" charset="-122"/>
                <a:cs typeface="黑体" panose="02010609060101010101" pitchFamily="49" charset="-122"/>
              </a:rPr>
              <a:t>2</a:t>
            </a:r>
            <a:r>
              <a:rPr lang="en-US" altLang="zh-CN" sz="2200">
                <a:latin typeface="黑体" panose="02010609060101010101" pitchFamily="49" charset="-122"/>
                <a:ea typeface="黑体" panose="02010609060101010101" pitchFamily="49" charset="-122"/>
                <a:cs typeface="黑体" panose="02010609060101010101" pitchFamily="49" charset="-122"/>
              </a:rPr>
              <a:t>=1,y</a:t>
            </a:r>
            <a:r>
              <a:rPr lang="en-US" altLang="zh-CN" sz="2200" baseline="-25000">
                <a:latin typeface="黑体" panose="02010609060101010101" pitchFamily="49" charset="-122"/>
                <a:ea typeface="黑体" panose="02010609060101010101" pitchFamily="49" charset="-122"/>
                <a:cs typeface="黑体" panose="02010609060101010101" pitchFamily="49" charset="-122"/>
              </a:rPr>
              <a:t>3</a:t>
            </a:r>
            <a:r>
              <a:rPr lang="en-US" altLang="zh-CN" sz="2200">
                <a:latin typeface="黑体" panose="02010609060101010101" pitchFamily="49" charset="-122"/>
                <a:ea typeface="黑体" panose="02010609060101010101" pitchFamily="49" charset="-122"/>
                <a:cs typeface="黑体" panose="02010609060101010101" pitchFamily="49" charset="-122"/>
              </a:rPr>
              <a:t>=-1</a:t>
            </a:r>
            <a:endParaRPr lang="en-US" altLang="zh-CN" sz="22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br>
              <a:rPr lang="zh-CN" altLang="en-US"/>
            </a:br>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950595" y="1322705"/>
                <a:ext cx="9515475" cy="2028825"/>
              </a:xfrm>
              <a:prstGeom prst="rect">
                <a:avLst/>
              </a:prstGeom>
              <a:noFill/>
            </p:spPr>
            <p:txBody>
              <a:bodyPr wrap="square" rtlCol="0">
                <a:spAutoFit/>
              </a:bodyPr>
              <a:lstStyle/>
              <a:p>
                <a:pPr>
                  <a:lnSpc>
                    <a:spcPct val="100000"/>
                  </a:lnSpc>
                </a:pPr>
                <a:r>
                  <a:rPr lang="zh-CN" altLang="en-US" sz="2200">
                    <a:latin typeface="Times New Roman" panose="02020603050405020304" charset="0"/>
                    <a:ea typeface="黑体" panose="02010609060101010101" pitchFamily="49" charset="-122"/>
                    <a:cs typeface="Times New Roman" panose="02020603050405020304" charset="0"/>
                  </a:rPr>
                  <a:t>构建优化问题：</a:t>
                </a:r>
                <a:endParaRPr lang="zh-CN" altLang="en-US" sz="2200">
                  <a:latin typeface="Times New Roman" panose="02020603050405020304" charset="0"/>
                  <a:ea typeface="黑体" panose="02010609060101010101" pitchFamily="49" charset="-122"/>
                  <a:cs typeface="Times New Roman" panose="02020603050405020304" charset="0"/>
                </a:endParaRPr>
              </a:p>
              <a:p>
                <a:pPr>
                  <a:lnSpc>
                    <a:spcPct val="100000"/>
                  </a:lnSpc>
                </a:pPr>
                <a:r>
                  <a:rPr lang="zh-CN" altLang="en-US" sz="2200">
                    <a:latin typeface="Times New Roman" panose="02020603050405020304" charset="0"/>
                    <a:ea typeface="黑体" panose="02010609060101010101" pitchFamily="49" charset="-122"/>
                    <a:cs typeface="Times New Roman" panose="02020603050405020304" charset="0"/>
                  </a:rPr>
                  <a:t>求解：</a:t>
                </a:r>
                <a:r>
                  <a:rPr lang="en-US" altLang="zh-CN" sz="2200">
                    <a:latin typeface="Times New Roman" panose="02020603050405020304" charset="0"/>
                    <a:ea typeface="黑体" panose="02010609060101010101" pitchFamily="49" charset="-122"/>
                    <a:cs typeface="Times New Roman" panose="02020603050405020304" charset="0"/>
                  </a:rPr>
                  <a:t>w,b</a:t>
                </a:r>
                <a:r>
                  <a:rPr lang="zh-CN" altLang="en-US" sz="2200">
                    <a:latin typeface="Times New Roman" panose="02020603050405020304" charset="0"/>
                    <a:ea typeface="黑体" panose="02010609060101010101" pitchFamily="49" charset="-122"/>
                    <a:cs typeface="Times New Roman" panose="02020603050405020304" charset="0"/>
                  </a:rPr>
                  <a:t>，设</a:t>
                </a:r>
                <a14:m>
                  <m:oMath xmlns:m="http://schemas.openxmlformats.org/officeDocument/2006/math">
                    <m:r>
                      <a:rPr lang="zh-CN" altLang="en-US" sz="2200" i="1">
                        <a:latin typeface="Cambria Math" panose="02040503050406030204" charset="0"/>
                        <a:ea typeface="MS Mincho" charset="0"/>
                        <a:cs typeface="Cambria Math" panose="02040503050406030204" charset="0"/>
                        <a:sym typeface="Symbol" panose="05050102010706020507" charset="0"/>
                      </a:rPr>
                      <m:t></m:t>
                    </m:r>
                  </m:oMath>
                </a14:m>
                <a:r>
                  <a:rPr lang="en-US" altLang="zh-CN" sz="2200">
                    <a:latin typeface="Times New Roman" panose="02020603050405020304" charset="0"/>
                    <a:cs typeface="Times New Roman" panose="02020603050405020304" charset="0"/>
                    <a:sym typeface="Symbol" panose="05050102010706020507" charset="0"/>
                  </a:rPr>
                  <a:t>=1</a:t>
                </a:r>
                <a:endParaRPr lang="en-US" altLang="zh-CN" sz="2200">
                  <a:latin typeface="Times New Roman" panose="02020603050405020304" charset="0"/>
                  <a:cs typeface="Times New Roman" panose="02020603050405020304" charset="0"/>
                  <a:sym typeface="Symbol" panose="05050102010706020507" charset="0"/>
                </a:endParaRPr>
              </a:p>
              <a:p>
                <a:pPr>
                  <a:lnSpc>
                    <a:spcPct val="100000"/>
                  </a:lnSpc>
                </a:pPr>
                <a:r>
                  <a:rPr lang="zh-CN" altLang="en-US" sz="2200">
                    <a:latin typeface="Times New Roman" panose="02020603050405020304" charset="0"/>
                    <a:ea typeface="黑体" panose="02010609060101010101" pitchFamily="49" charset="-122"/>
                    <a:cs typeface="Times New Roman" panose="02020603050405020304" charset="0"/>
                    <a:sym typeface="Symbol" panose="05050102010706020507" charset="0"/>
                  </a:rPr>
                  <a:t>（</a:t>
                </a:r>
                <a:r>
                  <a:rPr lang="en-US" altLang="zh-CN" sz="2200">
                    <a:latin typeface="Times New Roman" panose="02020603050405020304" charset="0"/>
                    <a:ea typeface="黑体" panose="02010609060101010101" pitchFamily="49" charset="-122"/>
                    <a:cs typeface="Times New Roman" panose="02020603050405020304" charset="0"/>
                    <a:sym typeface="Symbol" panose="05050102010706020507" charset="0"/>
                  </a:rPr>
                  <a:t>1</a:t>
                </a:r>
                <a:r>
                  <a:rPr lang="zh-CN" altLang="en-US" sz="2200">
                    <a:latin typeface="Times New Roman" panose="02020603050405020304" charset="0"/>
                    <a:ea typeface="黑体" panose="02010609060101010101" pitchFamily="49" charset="-122"/>
                    <a:cs typeface="Times New Roman" panose="02020603050405020304" charset="0"/>
                    <a:sym typeface="Symbol" panose="05050102010706020507" charset="0"/>
                  </a:rPr>
                  <a:t>）取初值</a:t>
                </a:r>
                <a:r>
                  <a:rPr lang="en-US" altLang="zh-CN" sz="2200">
                    <a:latin typeface="Times New Roman" panose="02020603050405020304" charset="0"/>
                    <a:ea typeface="黑体" panose="02010609060101010101" pitchFamily="49" charset="-122"/>
                    <a:cs typeface="Times New Roman" panose="02020603050405020304" charset="0"/>
                    <a:sym typeface="Symbol" panose="05050102010706020507" charset="0"/>
                  </a:rPr>
                  <a:t>w</a:t>
                </a:r>
                <a:r>
                  <a:rPr lang="en-US" altLang="zh-CN" sz="2200" baseline="-25000">
                    <a:latin typeface="Times New Roman" panose="02020603050405020304" charset="0"/>
                    <a:ea typeface="黑体" panose="02010609060101010101" pitchFamily="49" charset="-122"/>
                    <a:cs typeface="Times New Roman" panose="02020603050405020304" charset="0"/>
                    <a:sym typeface="Symbol" panose="05050102010706020507" charset="0"/>
                  </a:rPr>
                  <a:t>0</a:t>
                </a:r>
                <a:r>
                  <a:rPr lang="en-US" altLang="zh-CN" sz="2200">
                    <a:latin typeface="Times New Roman" panose="02020603050405020304" charset="0"/>
                    <a:ea typeface="黑体" panose="02010609060101010101" pitchFamily="49" charset="-122"/>
                    <a:cs typeface="Times New Roman" panose="02020603050405020304" charset="0"/>
                    <a:sym typeface="Symbol" panose="05050102010706020507" charset="0"/>
                  </a:rPr>
                  <a:t>=0,b</a:t>
                </a:r>
                <a:r>
                  <a:rPr lang="en-US" altLang="zh-CN" sz="2200" baseline="-25000">
                    <a:latin typeface="Times New Roman" panose="02020603050405020304" charset="0"/>
                    <a:ea typeface="黑体" panose="02010609060101010101" pitchFamily="49" charset="-122"/>
                    <a:cs typeface="Times New Roman" panose="02020603050405020304" charset="0"/>
                    <a:sym typeface="Symbol" panose="05050102010706020507" charset="0"/>
                  </a:rPr>
                  <a:t>0</a:t>
                </a:r>
                <a:r>
                  <a:rPr lang="en-US" altLang="zh-CN" sz="2200">
                    <a:latin typeface="Times New Roman" panose="02020603050405020304" charset="0"/>
                    <a:ea typeface="黑体" panose="02010609060101010101" pitchFamily="49" charset="-122"/>
                    <a:cs typeface="Times New Roman" panose="02020603050405020304" charset="0"/>
                    <a:sym typeface="Symbol" panose="05050102010706020507" charset="0"/>
                  </a:rPr>
                  <a:t>=0</a:t>
                </a:r>
                <a:endParaRPr lang="en-US" altLang="zh-CN" sz="2200">
                  <a:latin typeface="Times New Roman" panose="02020603050405020304" charset="0"/>
                  <a:ea typeface="黑体" panose="02010609060101010101" pitchFamily="49" charset="-122"/>
                  <a:cs typeface="Times New Roman" panose="02020603050405020304" charset="0"/>
                  <a:sym typeface="Symbol" panose="05050102010706020507" charset="0"/>
                </a:endParaRPr>
              </a:p>
              <a:p>
                <a:pPr>
                  <a:lnSpc>
                    <a:spcPct val="100000"/>
                  </a:lnSpc>
                </a:pPr>
                <a:r>
                  <a:rPr lang="zh-CN" altLang="en-US" sz="2200">
                    <a:latin typeface="Times New Roman" panose="02020603050405020304" charset="0"/>
                    <a:ea typeface="黑体" panose="02010609060101010101" pitchFamily="49" charset="-122"/>
                    <a:cs typeface="Times New Roman" panose="02020603050405020304" charset="0"/>
                    <a:sym typeface="Symbol" panose="05050102010706020507" charset="0"/>
                  </a:rPr>
                  <a:t>（</a:t>
                </a:r>
                <a:r>
                  <a:rPr lang="en-US" altLang="zh-CN" sz="2200">
                    <a:latin typeface="Times New Roman" panose="02020603050405020304" charset="0"/>
                    <a:ea typeface="黑体" panose="02010609060101010101" pitchFamily="49" charset="-122"/>
                    <a:cs typeface="Times New Roman" panose="02020603050405020304" charset="0"/>
                    <a:sym typeface="Symbol" panose="05050102010706020507" charset="0"/>
                  </a:rPr>
                  <a:t>2</a:t>
                </a:r>
                <a:r>
                  <a:rPr lang="zh-CN" altLang="en-US" sz="2200">
                    <a:latin typeface="Times New Roman" panose="02020603050405020304" charset="0"/>
                    <a:ea typeface="黑体" panose="02010609060101010101" pitchFamily="49" charset="-122"/>
                    <a:cs typeface="Times New Roman" panose="02020603050405020304" charset="0"/>
                    <a:sym typeface="Symbol" panose="05050102010706020507" charset="0"/>
                  </a:rPr>
                  <a:t>）对</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=(3,3)</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T</a:t>
                </a:r>
                <a:r>
                  <a:rPr lang="zh-CN" altLang="en-US" sz="2200">
                    <a:latin typeface="Times New Roman" panose="02020603050405020304" charset="0"/>
                    <a:ea typeface="黑体" panose="02010609060101010101" pitchFamily="49" charset="-122"/>
                    <a:cs typeface="Times New Roman" panose="02020603050405020304" charset="0"/>
                    <a:sym typeface="+mn-ea"/>
                  </a:rPr>
                  <a:t>，</a:t>
                </a:r>
                <a:r>
                  <a:rPr lang="en-US" altLang="zh-CN" sz="2200">
                    <a:latin typeface="Times New Roman" panose="02020603050405020304" charset="0"/>
                    <a:ea typeface="黑体" panose="02010609060101010101" pitchFamily="49" charset="-122"/>
                    <a:cs typeface="Times New Roman" panose="02020603050405020304" charset="0"/>
                    <a:sym typeface="+mn-ea"/>
                  </a:rPr>
                  <a:t>y</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i</a:t>
                </a:r>
                <a:r>
                  <a:rPr lang="en-US" altLang="zh-CN" sz="2200">
                    <a:latin typeface="Times New Roman" panose="02020603050405020304" charset="0"/>
                    <a:ea typeface="黑体" panose="02010609060101010101" pitchFamily="49" charset="-122"/>
                    <a:cs typeface="Times New Roman" panose="02020603050405020304" charset="0"/>
                    <a:sym typeface="+mn-ea"/>
                  </a:rPr>
                  <a:t>(w</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0</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i</a:t>
                </a:r>
                <a:r>
                  <a:rPr lang="en-US" altLang="zh-CN" sz="2200">
                    <a:latin typeface="Times New Roman" panose="02020603050405020304" charset="0"/>
                    <a:ea typeface="黑体" panose="02010609060101010101" pitchFamily="49" charset="-122"/>
                    <a:cs typeface="Times New Roman" panose="02020603050405020304" charset="0"/>
                    <a:sym typeface="+mn-ea"/>
                  </a:rPr>
                  <a:t>+b</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0</a:t>
                </a:r>
                <a:r>
                  <a:rPr lang="en-US" altLang="zh-CN" sz="2200">
                    <a:latin typeface="Times New Roman" panose="02020603050405020304" charset="0"/>
                    <a:ea typeface="黑体" panose="02010609060101010101" pitchFamily="49" charset="-122"/>
                    <a:cs typeface="Times New Roman" panose="02020603050405020304" charset="0"/>
                    <a:sym typeface="+mn-ea"/>
                  </a:rPr>
                  <a:t>)=0,</a:t>
                </a:r>
                <a:r>
                  <a:rPr lang="zh-CN" altLang="en-US" sz="2200">
                    <a:latin typeface="Times New Roman" panose="02020603050405020304" charset="0"/>
                    <a:ea typeface="黑体" panose="02010609060101010101" pitchFamily="49" charset="-122"/>
                    <a:cs typeface="Times New Roman" panose="02020603050405020304" charset="0"/>
                    <a:sym typeface="+mn-ea"/>
                  </a:rPr>
                  <a:t>未能被正确分类，更新</a:t>
                </a:r>
                <a:r>
                  <a:rPr lang="en-US" altLang="zh-CN" sz="2200">
                    <a:latin typeface="Times New Roman" panose="02020603050405020304" charset="0"/>
                    <a:ea typeface="黑体" panose="02010609060101010101" pitchFamily="49" charset="-122"/>
                    <a:cs typeface="Times New Roman" panose="02020603050405020304" charset="0"/>
                    <a:sym typeface="+mn-ea"/>
                  </a:rPr>
                  <a:t>w,b</a:t>
                </a:r>
                <a:endParaRPr lang="en-US" altLang="zh-CN" sz="2200">
                  <a:latin typeface="Times New Roman" panose="02020603050405020304" charset="0"/>
                  <a:ea typeface="黑体" panose="02010609060101010101" pitchFamily="49" charset="-122"/>
                  <a:cs typeface="Times New Roman" panose="02020603050405020304" charset="0"/>
                  <a:sym typeface="+mn-ea"/>
                </a:endParaRPr>
              </a:p>
              <a:p>
                <a:pPr>
                  <a:lnSpc>
                    <a:spcPct val="150000"/>
                  </a:lnSpc>
                </a:pPr>
                <a:endParaRPr lang="en-US" altLang="zh-CN" sz="2200">
                  <a:latin typeface="Times New Roman" panose="02020603050405020304" charset="0"/>
                  <a:ea typeface="黑体" panose="02010609060101010101" pitchFamily="49" charset="-122"/>
                  <a:cs typeface="Times New Roman" panose="02020603050405020304" charset="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950595" y="1322705"/>
                <a:ext cx="9515475" cy="202882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3819525" y="1322705"/>
                <a:ext cx="5532120" cy="589915"/>
              </a:xfrm>
              <a:prstGeom prst="rect">
                <a:avLst/>
              </a:prstGeom>
              <a:noFill/>
            </p:spPr>
            <p:txBody>
              <a:bodyPr wrap="none" rtlCol="0" anchor="t">
                <a:spAutoFit/>
              </a:bodyPr>
              <a:lstStyle/>
              <a:p>
                <a:pPr algn="l"/>
                <a:r>
                  <a:rPr lang="en-US" altLang="zh-CN" sz="3000">
                    <a:latin typeface="Cambria Math" panose="02040503050406030204" charset="0"/>
                    <a:cs typeface="Cambria Math" panose="02040503050406030204" charset="0"/>
                  </a:rPr>
                  <a:t>min L(w,b)=</a:t>
                </a:r>
                <a14:m>
                  <m:oMath xmlns:m="http://schemas.openxmlformats.org/officeDocument/2006/math">
                    <m:r>
                      <a:rPr lang="en-US" altLang="zh-CN" sz="3000" i="1">
                        <a:latin typeface="Cambria Math" panose="02040503050406030204" charset="0"/>
                        <a:cs typeface="Cambria Math" panose="02040503050406030204" charset="0"/>
                      </a:rPr>
                      <m:t>−</m:t>
                    </m:r>
                    <m:nary>
                      <m:naryPr>
                        <m:chr m:val="∑"/>
                        <m:limLoc m:val="undOvr"/>
                        <m:supHide m:val="on"/>
                        <m:ctrlPr>
                          <a:rPr lang="en-US" altLang="zh-CN" sz="3000" i="1">
                            <a:latin typeface="Cambria Math" panose="02040503050406030204" charset="0"/>
                            <a:cs typeface="Cambria Math" panose="02040503050406030204" charset="0"/>
                          </a:rPr>
                        </m:ctrlPr>
                      </m:naryPr>
                      <m:sub>
                        <m:r>
                          <a:rPr lang="en-US" altLang="zh-CN" sz="3000" i="1">
                            <a:latin typeface="Cambria Math" panose="02040503050406030204" charset="0"/>
                            <a:cs typeface="Cambria Math" panose="02040503050406030204" charset="0"/>
                          </a:rPr>
                          <m:t>𝑥</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sym typeface="Symbol" panose="05050102010706020507" charset="0"/>
                          </a:rPr>
                          <m:t></m:t>
                        </m:r>
                        <m:r>
                          <a:rPr lang="en-US" altLang="zh-CN" sz="3000" i="1">
                            <a:latin typeface="Cambria Math" panose="02040503050406030204" charset="0"/>
                            <a:cs typeface="Cambria Math" panose="02040503050406030204" charset="0"/>
                            <a:sym typeface="Symbol" panose="05050102010706020507" charset="0"/>
                          </a:rPr>
                          <m:t>𝑀</m:t>
                        </m:r>
                      </m:sub>
                      <m:sup/>
                      <m:e>
                        <m:r>
                          <a:rPr lang="en-US" altLang="zh-CN" sz="3000" i="1">
                            <a:latin typeface="Cambria Math" panose="02040503050406030204" charset="0"/>
                            <a:cs typeface="Cambria Math" panose="02040503050406030204" charset="0"/>
                          </a:rPr>
                          <m:t>𝑦</m:t>
                        </m:r>
                        <m:r>
                          <a:rPr lang="en-US" altLang="zh-CN" sz="3000" i="1" baseline="-25000">
                            <a:latin typeface="Cambria Math" panose="02040503050406030204" charset="0"/>
                            <a:cs typeface="Cambria Math" panose="02040503050406030204" charset="0"/>
                          </a:rPr>
                          <m:t>𝑖</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𝑤</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𝑥𝑖</m:t>
                        </m:r>
                        <m:r>
                          <a:rPr lang="en-US" altLang="zh-CN" sz="3000" i="1">
                            <a:latin typeface="Cambria Math" panose="02040503050406030204" charset="0"/>
                            <a:cs typeface="Cambria Math" panose="02040503050406030204" charset="0"/>
                          </a:rPr>
                          <m:t>+</m:t>
                        </m:r>
                        <m:r>
                          <a:rPr lang="en-US" altLang="zh-CN" sz="3000" i="1">
                            <a:latin typeface="Cambria Math" panose="02040503050406030204" charset="0"/>
                            <a:cs typeface="Cambria Math" panose="02040503050406030204" charset="0"/>
                          </a:rPr>
                          <m:t>𝑏</m:t>
                        </m:r>
                        <m:r>
                          <a:rPr lang="en-US" altLang="zh-CN" sz="3000" i="1">
                            <a:latin typeface="Cambria Math" panose="02040503050406030204" charset="0"/>
                            <a:cs typeface="Cambria Math" panose="02040503050406030204" charset="0"/>
                          </a:rPr>
                          <m:t>)</m:t>
                        </m:r>
                      </m:e>
                    </m:nary>
                  </m:oMath>
                </a14:m>
                <a:endParaRPr lang="zh-CN" altLang="en-US" sz="3000"/>
              </a:p>
            </p:txBody>
          </p:sp>
        </mc:Choice>
        <mc:Fallback>
          <p:sp>
            <p:nvSpPr>
              <p:cNvPr id="9" name="文本框 8"/>
              <p:cNvSpPr txBox="1">
                <a:spLocks noRot="1" noChangeAspect="1" noMove="1" noResize="1" noEditPoints="1" noAdjustHandles="1" noChangeArrowheads="1" noChangeShapeType="1" noTextEdit="1"/>
              </p:cNvSpPr>
              <p:nvPr/>
            </p:nvSpPr>
            <p:spPr>
              <a:xfrm>
                <a:off x="3819525" y="1322705"/>
                <a:ext cx="5532120" cy="589915"/>
              </a:xfrm>
              <a:prstGeom prst="rect">
                <a:avLst/>
              </a:prstGeom>
              <a:blipFill rotWithShape="1">
                <a:blip r:embed="rId2"/>
                <a:stretch>
                  <a:fillRect r="-689" b="-44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1912620" y="2861945"/>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𝑤</m:t>
                      </m:r>
                      <m:r>
                        <a:rPr lang="en-US" altLang="zh-CN" i="1">
                          <a:latin typeface="Cambria Math" panose="02040503050406030204" charset="0"/>
                          <a:ea typeface="MS Mincho" charset="0"/>
                          <a:cs typeface="Cambria Math" panose="02040503050406030204" charset="0"/>
                        </a:rPr>
                        <m:t> </m:t>
                      </m:r>
                      <m:r>
                        <a:rPr lang="en-US" altLang="zh-CN" i="1" baseline="-25000">
                          <a:latin typeface="Cambria Math" panose="02040503050406030204" charset="0"/>
                          <a:cs typeface="Cambria Math" panose="02040503050406030204" charset="0"/>
                        </a:rPr>
                        <m:t>1</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𝑤</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r>
                        <a:rPr lang="en-US" altLang="zh-CN" i="1">
                          <a:latin typeface="Cambria Math" panose="02040503050406030204" charset="0"/>
                          <a:cs typeface="Cambria Math" panose="02040503050406030204" charset="0"/>
                          <a:sym typeface="Symbol" panose="05050102010706020507" charset="0"/>
                        </a:rPr>
                        <m:t>𝑥</m:t>
                      </m:r>
                      <m:r>
                        <a:rPr lang="en-US" altLang="zh-CN" i="1" baseline="-25000">
                          <a:latin typeface="Cambria Math" panose="02040503050406030204" charset="0"/>
                          <a:cs typeface="Cambria Math" panose="02040503050406030204" charset="0"/>
                          <a:sym typeface="Symbol" panose="05050102010706020507" charset="0"/>
                        </a:rPr>
                        <m:t>𝑖</m:t>
                      </m:r>
                    </m:oMath>
                  </m:oMathPara>
                </a14:m>
                <a:endParaRPr lang="zh-CN" altLang="en-US" i="1" baseline="-2500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912620" y="2861945"/>
                <a:ext cx="3032125" cy="36830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851025" y="3244850"/>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 </m:t>
                      </m:r>
                      <m:r>
                        <a:rPr lang="en-US" altLang="zh-CN" i="1" baseline="-25000">
                          <a:latin typeface="Cambria Math" panose="02040503050406030204" charset="0"/>
                          <a:cs typeface="Cambria Math" panose="02040503050406030204" charset="0"/>
                        </a:rPr>
                        <m:t>1</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𝑏</m:t>
                      </m:r>
                      <m:r>
                        <a:rPr lang="en-US" altLang="zh-CN" i="1" baseline="-25000">
                          <a:latin typeface="Cambria Math" panose="02040503050406030204" charset="0"/>
                          <a:cs typeface="Cambria Math" panose="02040503050406030204" charset="0"/>
                        </a:rPr>
                        <m:t>0</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oMath>
                  </m:oMathPara>
                </a14:m>
                <a:endParaRPr lang="zh-CN" altLang="en-US" i="1" baseline="-2500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851025" y="3244850"/>
                <a:ext cx="3032125" cy="36830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950595" y="3742055"/>
                <a:ext cx="9667875" cy="2536825"/>
              </a:xfrm>
              <a:prstGeom prst="rect">
                <a:avLst/>
              </a:prstGeom>
              <a:noFill/>
            </p:spPr>
            <p:txBody>
              <a:bodyPr wrap="square" rtlCol="0">
                <a:spAutoFit/>
              </a:bodyPr>
              <a:lstStyle/>
              <a:p>
                <a:r>
                  <a:rPr lang="zh-CN" altLang="en-US" sz="2200">
                    <a:latin typeface="Times New Roman" panose="02020603050405020304" charset="0"/>
                    <a:ea typeface="黑体" panose="02010609060101010101" pitchFamily="49" charset="-122"/>
                    <a:cs typeface="Times New Roman" panose="02020603050405020304" charset="0"/>
                  </a:rPr>
                  <a:t>得到模型：</a:t>
                </a:r>
                <a:r>
                  <a:rPr lang="en-US" altLang="zh-CN" sz="2200">
                    <a:latin typeface="Times New Roman" panose="02020603050405020304" charset="0"/>
                    <a:ea typeface="黑体" panose="02010609060101010101" pitchFamily="49" charset="-122"/>
                    <a:cs typeface="Times New Roman" panose="02020603050405020304" charset="0"/>
                  </a:rPr>
                  <a:t>w</a:t>
                </a:r>
                <a:r>
                  <a:rPr lang="en-US" altLang="zh-CN" sz="2200" baseline="-25000">
                    <a:latin typeface="Times New Roman" panose="02020603050405020304" charset="0"/>
                    <a:ea typeface="黑体" panose="02010609060101010101" pitchFamily="49" charset="-122"/>
                    <a:cs typeface="Times New Roman" panose="02020603050405020304" charset="0"/>
                  </a:rPr>
                  <a:t>1</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i</a:t>
                </a:r>
                <a:r>
                  <a:rPr lang="en-US" altLang="zh-CN" sz="2200">
                    <a:latin typeface="Times New Roman" panose="02020603050405020304" charset="0"/>
                    <a:ea typeface="黑体" panose="02010609060101010101" pitchFamily="49" charset="-122"/>
                    <a:cs typeface="Times New Roman" panose="02020603050405020304" charset="0"/>
                    <a:sym typeface="+mn-ea"/>
                  </a:rPr>
                  <a:t>+b</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=3x</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+3x</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(2)</a:t>
                </a:r>
                <a:r>
                  <a:rPr lang="en-US" altLang="zh-CN" sz="2200">
                    <a:latin typeface="Times New Roman" panose="02020603050405020304" charset="0"/>
                    <a:ea typeface="黑体" panose="02010609060101010101" pitchFamily="49" charset="-122"/>
                    <a:cs typeface="Times New Roman" panose="02020603050405020304" charset="0"/>
                    <a:sym typeface="+mn-ea"/>
                  </a:rPr>
                  <a:t>+1</a:t>
                </a:r>
                <a:endParaRPr lang="en-US" altLang="zh-CN" sz="2200">
                  <a:latin typeface="Times New Roman" panose="02020603050405020304" charset="0"/>
                  <a:ea typeface="黑体" panose="02010609060101010101" pitchFamily="49" charset="-122"/>
                  <a:cs typeface="Times New Roman" panose="02020603050405020304" charset="0"/>
                  <a:sym typeface="+mn-ea"/>
                </a:endParaRPr>
              </a:p>
              <a:p>
                <a:endParaRPr lang="en-US" altLang="zh-CN" sz="2200">
                  <a:latin typeface="Times New Roman" panose="02020603050405020304" charset="0"/>
                  <a:ea typeface="黑体" panose="02010609060101010101" pitchFamily="49" charset="-122"/>
                  <a:cs typeface="Times New Roman" panose="02020603050405020304" charset="0"/>
                </a:endParaRPr>
              </a:p>
              <a:p>
                <a:r>
                  <a:rPr lang="zh-CN" altLang="en-US" sz="2200">
                    <a:latin typeface="Times New Roman" panose="02020603050405020304" charset="0"/>
                    <a:ea typeface="黑体" panose="02010609060101010101" pitchFamily="49" charset="-122"/>
                    <a:cs typeface="Times New Roman" panose="02020603050405020304" charset="0"/>
                  </a:rPr>
                  <a:t>（</a:t>
                </a:r>
                <a:r>
                  <a:rPr lang="en-US" altLang="zh-CN" sz="2200">
                    <a:latin typeface="Times New Roman" panose="02020603050405020304" charset="0"/>
                    <a:ea typeface="黑体" panose="02010609060101010101" pitchFamily="49" charset="-122"/>
                    <a:cs typeface="Times New Roman" panose="02020603050405020304" charset="0"/>
                  </a:rPr>
                  <a:t>3</a:t>
                </a:r>
                <a:r>
                  <a:rPr lang="zh-CN" altLang="en-US" sz="2200">
                    <a:latin typeface="Times New Roman" panose="02020603050405020304" charset="0"/>
                    <a:ea typeface="黑体" panose="02010609060101010101" pitchFamily="49" charset="-122"/>
                    <a:cs typeface="Times New Roman" panose="02020603050405020304" charset="0"/>
                  </a:rPr>
                  <a:t>）对于</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2</a:t>
                </a:r>
                <a:r>
                  <a:rPr lang="en-US" altLang="zh-CN" sz="2200">
                    <a:latin typeface="Times New Roman" panose="02020603050405020304" charset="0"/>
                    <a:ea typeface="黑体" panose="02010609060101010101" pitchFamily="49" charset="-122"/>
                    <a:cs typeface="Times New Roman" panose="02020603050405020304" charset="0"/>
                    <a:sym typeface="+mn-ea"/>
                  </a:rPr>
                  <a:t>=(4,3)</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T</a:t>
                </a:r>
                <a:r>
                  <a:rPr lang="zh-CN" altLang="en-US" sz="2200">
                    <a:latin typeface="Times New Roman" panose="02020603050405020304" charset="0"/>
                    <a:ea typeface="黑体" panose="02010609060101010101" pitchFamily="49" charset="-122"/>
                    <a:cs typeface="Times New Roman" panose="02020603050405020304" charset="0"/>
                    <a:sym typeface="+mn-ea"/>
                  </a:rPr>
                  <a:t>，</a:t>
                </a:r>
                <a:r>
                  <a:rPr lang="en-US" altLang="zh-CN" sz="2200">
                    <a:latin typeface="Times New Roman" panose="02020603050405020304" charset="0"/>
                    <a:ea typeface="黑体" panose="02010609060101010101" pitchFamily="49" charset="-122"/>
                    <a:cs typeface="Times New Roman" panose="02020603050405020304" charset="0"/>
                    <a:sym typeface="+mn-ea"/>
                  </a:rPr>
                  <a:t>y</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i</a:t>
                </a:r>
                <a:r>
                  <a:rPr lang="en-US" altLang="zh-CN" sz="2200">
                    <a:latin typeface="Times New Roman" panose="02020603050405020304" charset="0"/>
                    <a:ea typeface="黑体" panose="02010609060101010101" pitchFamily="49" charset="-122"/>
                    <a:cs typeface="Times New Roman" panose="02020603050405020304" charset="0"/>
                    <a:sym typeface="+mn-ea"/>
                  </a:rPr>
                  <a:t>(w</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i</a:t>
                </a:r>
                <a:r>
                  <a:rPr lang="en-US" altLang="zh-CN" sz="2200">
                    <a:latin typeface="Times New Roman" panose="02020603050405020304" charset="0"/>
                    <a:ea typeface="黑体" panose="02010609060101010101" pitchFamily="49" charset="-122"/>
                    <a:cs typeface="Times New Roman" panose="02020603050405020304" charset="0"/>
                    <a:sym typeface="+mn-ea"/>
                  </a:rPr>
                  <a:t>+b</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)&gt;0</a:t>
                </a:r>
                <a:r>
                  <a:rPr lang="zh-CN" altLang="en-US" sz="2200">
                    <a:latin typeface="Times New Roman" panose="02020603050405020304" charset="0"/>
                    <a:ea typeface="黑体" panose="02010609060101010101" pitchFamily="49" charset="-122"/>
                    <a:cs typeface="Times New Roman" panose="02020603050405020304" charset="0"/>
                    <a:sym typeface="+mn-ea"/>
                  </a:rPr>
                  <a:t>，被正确分类。</a:t>
                </a:r>
                <a:endParaRPr lang="zh-CN" altLang="en-US" sz="2200">
                  <a:latin typeface="Times New Roman" panose="02020603050405020304" charset="0"/>
                  <a:ea typeface="黑体" panose="02010609060101010101" pitchFamily="49" charset="-122"/>
                  <a:cs typeface="Times New Roman" panose="02020603050405020304" charset="0"/>
                  <a:sym typeface="+mn-ea"/>
                </a:endParaRPr>
              </a:p>
              <a:p>
                <a:r>
                  <a:rPr lang="zh-CN" altLang="en-US" sz="2200">
                    <a:latin typeface="Times New Roman" panose="02020603050405020304" charset="0"/>
                    <a:ea typeface="黑体" panose="02010609060101010101" pitchFamily="49" charset="-122"/>
                    <a:cs typeface="Times New Roman" panose="02020603050405020304" charset="0"/>
                    <a:sym typeface="+mn-ea"/>
                  </a:rPr>
                  <a:t>（</a:t>
                </a:r>
                <a:r>
                  <a:rPr lang="en-US" altLang="zh-CN" sz="2200">
                    <a:latin typeface="Times New Roman" panose="02020603050405020304" charset="0"/>
                    <a:ea typeface="黑体" panose="02010609060101010101" pitchFamily="49" charset="-122"/>
                    <a:cs typeface="Times New Roman" panose="02020603050405020304" charset="0"/>
                    <a:sym typeface="+mn-ea"/>
                  </a:rPr>
                  <a:t>4</a:t>
                </a:r>
                <a:r>
                  <a:rPr lang="zh-CN" altLang="en-US" sz="2200">
                    <a:latin typeface="Times New Roman" panose="02020603050405020304" charset="0"/>
                    <a:ea typeface="黑体" panose="02010609060101010101" pitchFamily="49" charset="-122"/>
                    <a:cs typeface="Times New Roman" panose="02020603050405020304" charset="0"/>
                    <a:sym typeface="+mn-ea"/>
                  </a:rPr>
                  <a:t>）对于</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3</a:t>
                </a:r>
                <a:r>
                  <a:rPr lang="en-US" altLang="zh-CN" sz="2200">
                    <a:latin typeface="Times New Roman" panose="02020603050405020304" charset="0"/>
                    <a:ea typeface="黑体" panose="02010609060101010101" pitchFamily="49" charset="-122"/>
                    <a:cs typeface="Times New Roman" panose="02020603050405020304" charset="0"/>
                    <a:sym typeface="+mn-ea"/>
                  </a:rPr>
                  <a:t>=(1,1)</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T</a:t>
                </a:r>
                <a:r>
                  <a:rPr lang="zh-CN" altLang="en-US" sz="2200">
                    <a:latin typeface="Times New Roman" panose="02020603050405020304" charset="0"/>
                    <a:ea typeface="黑体" panose="02010609060101010101" pitchFamily="49" charset="-122"/>
                    <a:cs typeface="Times New Roman" panose="02020603050405020304" charset="0"/>
                    <a:sym typeface="+mn-ea"/>
                  </a:rPr>
                  <a:t>，</a:t>
                </a:r>
                <a:r>
                  <a:rPr lang="en-US" altLang="zh-CN" sz="2200">
                    <a:latin typeface="Times New Roman" panose="02020603050405020304" charset="0"/>
                    <a:ea typeface="黑体" panose="02010609060101010101" pitchFamily="49" charset="-122"/>
                    <a:cs typeface="Times New Roman" panose="02020603050405020304" charset="0"/>
                    <a:sym typeface="+mn-ea"/>
                  </a:rPr>
                  <a:t>y</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3</a:t>
                </a:r>
                <a:r>
                  <a:rPr lang="en-US" altLang="zh-CN" sz="2200">
                    <a:latin typeface="Times New Roman" panose="02020603050405020304" charset="0"/>
                    <a:ea typeface="黑体" panose="02010609060101010101" pitchFamily="49" charset="-122"/>
                    <a:cs typeface="Times New Roman" panose="02020603050405020304" charset="0"/>
                    <a:sym typeface="+mn-ea"/>
                  </a:rPr>
                  <a:t>(w</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3</a:t>
                </a:r>
                <a:r>
                  <a:rPr lang="en-US" altLang="zh-CN" sz="2200">
                    <a:latin typeface="Times New Roman" panose="02020603050405020304" charset="0"/>
                    <a:ea typeface="黑体" panose="02010609060101010101" pitchFamily="49" charset="-122"/>
                    <a:cs typeface="Times New Roman" panose="02020603050405020304" charset="0"/>
                    <a:sym typeface="+mn-ea"/>
                  </a:rPr>
                  <a:t>+b</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)&lt;0</a:t>
                </a:r>
                <a:r>
                  <a:rPr lang="zh-CN" altLang="en-US" sz="2200">
                    <a:latin typeface="Times New Roman" panose="02020603050405020304" charset="0"/>
                    <a:ea typeface="黑体" panose="02010609060101010101" pitchFamily="49" charset="-122"/>
                    <a:cs typeface="Times New Roman" panose="02020603050405020304" charset="0"/>
                    <a:sym typeface="+mn-ea"/>
                  </a:rPr>
                  <a:t>，未能正确分类，所以</a:t>
                </a:r>
                <a:endParaRPr lang="zh-CN" altLang="en-US" sz="2200">
                  <a:latin typeface="Times New Roman" panose="02020603050405020304" charset="0"/>
                  <a:ea typeface="黑体" panose="02010609060101010101" pitchFamily="49" charset="-122"/>
                  <a:cs typeface="Times New Roman" panose="02020603050405020304" charset="0"/>
                  <a:sym typeface="+mn-ea"/>
                </a:endParaRPr>
              </a:p>
              <a:p>
                <a:r>
                  <a:rPr lang="en-US" altLang="zh-CN" sz="2200">
                    <a:latin typeface="Times New Roman" panose="02020603050405020304" charset="0"/>
                    <a:ea typeface="黑体" panose="02010609060101010101" pitchFamily="49" charset="-122"/>
                    <a:cs typeface="Times New Roman" panose="02020603050405020304" charset="0"/>
                    <a:sym typeface="+mn-ea"/>
                  </a:rPr>
                  <a:t>w</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2</a:t>
                </a:r>
                <a:r>
                  <a:rPr lang="en-US" altLang="zh-CN" sz="2200">
                    <a:latin typeface="Times New Roman" panose="02020603050405020304" charset="0"/>
                    <a:ea typeface="黑体" panose="02010609060101010101" pitchFamily="49" charset="-122"/>
                    <a:cs typeface="Times New Roman" panose="02020603050405020304" charset="0"/>
                    <a:sym typeface="+mn-ea"/>
                  </a:rPr>
                  <a:t>=w</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a:t>
                </a:r>
                <a14:m>
                  <m:oMath xmlns:m="http://schemas.openxmlformats.org/officeDocument/2006/math">
                    <m:r>
                      <a:rPr lang="zh-CN" altLang="en-US" sz="2200" i="1">
                        <a:latin typeface="Cambria Math" panose="02040503050406030204" charset="0"/>
                        <a:cs typeface="Cambria Math" panose="02040503050406030204" charset="0"/>
                        <a:sym typeface="Symbol" panose="05050102010706020507" charset="0"/>
                      </a:rPr>
                      <m:t></m:t>
                    </m:r>
                  </m:oMath>
                </a14:m>
                <a:r>
                  <a:rPr lang="en-US" altLang="zh-CN" sz="2200">
                    <a:latin typeface="Times New Roman" panose="02020603050405020304" charset="0"/>
                    <a:ea typeface="黑体" panose="02010609060101010101" pitchFamily="49" charset="-122"/>
                    <a:cs typeface="Times New Roman" panose="02020603050405020304" charset="0"/>
                    <a:sym typeface="+mn-ea"/>
                  </a:rPr>
                  <a:t>y</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3</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3</a:t>
                </a:r>
                <a:r>
                  <a:rPr lang="en-US" altLang="zh-CN" sz="2200">
                    <a:latin typeface="Times New Roman" panose="02020603050405020304" charset="0"/>
                    <a:ea typeface="黑体" panose="02010609060101010101" pitchFamily="49" charset="-122"/>
                    <a:cs typeface="Times New Roman" panose="02020603050405020304" charset="0"/>
                    <a:sym typeface="+mn-ea"/>
                  </a:rPr>
                  <a:t>=(2,2)</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T</a:t>
                </a:r>
                <a:r>
                  <a:rPr lang="en-US" altLang="zh-CN" sz="2200">
                    <a:latin typeface="Times New Roman" panose="02020603050405020304" charset="0"/>
                    <a:ea typeface="黑体" panose="02010609060101010101" pitchFamily="49" charset="-122"/>
                    <a:cs typeface="Times New Roman" panose="02020603050405020304" charset="0"/>
                    <a:sym typeface="+mn-ea"/>
                  </a:rPr>
                  <a:t>, b</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2</a:t>
                </a:r>
                <a:r>
                  <a:rPr lang="en-US" altLang="zh-CN" sz="2200">
                    <a:latin typeface="Times New Roman" panose="02020603050405020304" charset="0"/>
                    <a:ea typeface="黑体" panose="02010609060101010101" pitchFamily="49" charset="-122"/>
                    <a:cs typeface="Times New Roman" panose="02020603050405020304" charset="0"/>
                    <a:sym typeface="+mn-ea"/>
                  </a:rPr>
                  <a:t>=b</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a:t>
                </a:r>
                <a14:m>
                  <m:oMath xmlns:m="http://schemas.openxmlformats.org/officeDocument/2006/math">
                    <m:r>
                      <a:rPr lang="zh-CN" altLang="en-US" sz="2200" i="1">
                        <a:latin typeface="Cambria Math" panose="02040503050406030204" charset="0"/>
                        <a:cs typeface="Cambria Math" panose="02040503050406030204" charset="0"/>
                        <a:sym typeface="Symbol" panose="05050102010706020507" charset="0"/>
                      </a:rPr>
                      <m:t></m:t>
                    </m:r>
                  </m:oMath>
                </a14:m>
                <a:r>
                  <a:rPr lang="en-US" altLang="zh-CN" sz="2200">
                    <a:latin typeface="Times New Roman" panose="02020603050405020304" charset="0"/>
                    <a:ea typeface="黑体" panose="02010609060101010101" pitchFamily="49" charset="-122"/>
                    <a:cs typeface="Times New Roman" panose="02020603050405020304" charset="0"/>
                    <a:sym typeface="+mn-ea"/>
                  </a:rPr>
                  <a:t>y</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3</a:t>
                </a:r>
                <a:r>
                  <a:rPr lang="en-US" altLang="zh-CN" sz="2200">
                    <a:latin typeface="Times New Roman" panose="02020603050405020304" charset="0"/>
                    <a:ea typeface="黑体" panose="02010609060101010101" pitchFamily="49" charset="-122"/>
                    <a:cs typeface="Times New Roman" panose="02020603050405020304" charset="0"/>
                    <a:sym typeface="+mn-ea"/>
                  </a:rPr>
                  <a:t>=0</a:t>
                </a:r>
                <a:endParaRPr lang="zh-CN" altLang="en-US" sz="2200">
                  <a:latin typeface="Times New Roman" panose="02020603050405020304" charset="0"/>
                  <a:ea typeface="黑体" panose="02010609060101010101" pitchFamily="49" charset="-122"/>
                  <a:cs typeface="Times New Roman" panose="02020603050405020304" charset="0"/>
                  <a:sym typeface="+mn-ea"/>
                </a:endParaRPr>
              </a:p>
              <a:p>
                <a:r>
                  <a:rPr lang="en-US" altLang="zh-CN" sz="2200">
                    <a:latin typeface="Times New Roman" panose="02020603050405020304" charset="0"/>
                    <a:ea typeface="黑体" panose="02010609060101010101" pitchFamily="49" charset="-122"/>
                    <a:cs typeface="Times New Roman" panose="02020603050405020304" charset="0"/>
                    <a:sym typeface="+mn-ea"/>
                  </a:rPr>
                  <a:t>w</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2</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i</a:t>
                </a:r>
                <a:r>
                  <a:rPr lang="en-US" altLang="zh-CN" sz="2200">
                    <a:latin typeface="Times New Roman" panose="02020603050405020304" charset="0"/>
                    <a:ea typeface="黑体" panose="02010609060101010101" pitchFamily="49" charset="-122"/>
                    <a:cs typeface="Times New Roman" panose="02020603050405020304" charset="0"/>
                    <a:sym typeface="+mn-ea"/>
                  </a:rPr>
                  <a:t>+b</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2</a:t>
                </a:r>
                <a:r>
                  <a:rPr lang="en-US" altLang="zh-CN" sz="2200">
                    <a:latin typeface="Times New Roman" panose="02020603050405020304" charset="0"/>
                    <a:ea typeface="黑体" panose="02010609060101010101" pitchFamily="49" charset="-122"/>
                    <a:cs typeface="Times New Roman" panose="02020603050405020304" charset="0"/>
                    <a:sym typeface="+mn-ea"/>
                  </a:rPr>
                  <a:t>=2x</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+2x</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(2)</a:t>
                </a:r>
                <a:endParaRPr lang="zh-CN" altLang="en-US" sz="2200">
                  <a:latin typeface="Times New Roman" panose="02020603050405020304" charset="0"/>
                  <a:ea typeface="黑体" panose="02010609060101010101" pitchFamily="49" charset="-122"/>
                  <a:cs typeface="Times New Roman" panose="02020603050405020304" charset="0"/>
                  <a:sym typeface="+mn-ea"/>
                </a:endParaRPr>
              </a:p>
              <a:p>
                <a:endParaRPr lang="zh-CN" altLang="en-US" sz="2200">
                  <a:latin typeface="Times New Roman" panose="02020603050405020304" charset="0"/>
                  <a:ea typeface="黑体" panose="02010609060101010101" pitchFamily="49" charset="-122"/>
                  <a:cs typeface="Times New Roman" panose="02020603050405020304" charset="0"/>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950595" y="3742055"/>
                <a:ext cx="9667875" cy="2536825"/>
              </a:xfrm>
              <a:prstGeom prst="rect">
                <a:avLst/>
              </a:prstGeom>
              <a:blipFill rotWithShape="1">
                <a:blip r:embed="rId5"/>
                <a:stretch>
                  <a:fillRect t="-95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nvPicPr>
        <p:blipFill>
          <a:blip r:embed="rId1">
            <a:extLst>
              <a:ext uri="{28A0092B-C50C-407E-A947-70E740481C1C}">
                <a14:useLocalDpi xmlns:a14="http://schemas.microsoft.com/office/drawing/2010/main" val="0"/>
              </a:ext>
            </a:extLst>
          </a:blip>
          <a:stretch>
            <a:fillRect/>
          </a:stretch>
        </p:blipFill>
        <p:spPr>
          <a:xfrm>
            <a:off x="0" y="1477282"/>
            <a:ext cx="5312229" cy="3905382"/>
          </a:xfrm>
          <a:prstGeom prst="rect">
            <a:avLst/>
          </a:prstGeom>
        </p:spPr>
      </p:pic>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0" y="1476018"/>
            <a:ext cx="6648450" cy="3905964"/>
          </a:xfrm>
          <a:prstGeom prst="rect">
            <a:avLst/>
          </a:prstGeom>
        </p:spPr>
      </p:pic>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4579620" y="-753745"/>
            <a:ext cx="6868795" cy="8354060"/>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线性模型</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nvSpPr>
        <p:spPr>
          <a:xfrm>
            <a:off x="7756816" y="4876179"/>
            <a:ext cx="94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buClrTx/>
              <a:buSzTx/>
              <a:buFontTx/>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感知机</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p:cNvSpPr/>
          <p:nvPr/>
        </p:nvSpPr>
        <p:spPr>
          <a:xfrm>
            <a:off x="7756816" y="5366883"/>
            <a:ext cx="1706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buClrTx/>
              <a:buSzTx/>
              <a:buFontTx/>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结构化感知机</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010535" cy="645160"/>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en-US" sz="3600" dirty="0">
                <a:sym typeface="微软雅黑" panose="020B0503020204020204" pitchFamily="34" charset="-122"/>
              </a:rPr>
              <a:t>Lecture Plan</a:t>
            </a:r>
            <a:endParaRPr lang="en-US" sz="3600" dirty="0">
              <a:sym typeface="微软雅黑" panose="020B0503020204020204" pitchFamily="34" charset="-122"/>
            </a:endParaRPr>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9906000" y="825500"/>
            <a:ext cx="1397000" cy="1397000"/>
          </a:xfrm>
          <a:prstGeom prst="rect">
            <a:avLst/>
          </a:prstGeom>
        </p:spPr>
      </p:pic>
      <p:sp>
        <p:nvSpPr>
          <p:cNvPr id="2" name="矩形 1"/>
          <p:cNvSpPr/>
          <p:nvPr/>
        </p:nvSpPr>
        <p:spPr>
          <a:xfrm>
            <a:off x="7294012" y="491668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7294012" y="5380870"/>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br>
              <a:rPr lang="zh-CN" altLang="en-US"/>
            </a:br>
            <a:endParaRPr lang="zh-CN" altLang="en-US"/>
          </a:p>
        </p:txBody>
      </p:sp>
      <p:pic>
        <p:nvPicPr>
          <p:cNvPr id="3" name="图片 2"/>
          <p:cNvPicPr>
            <a:picLocks noChangeAspect="1"/>
          </p:cNvPicPr>
          <p:nvPr/>
        </p:nvPicPr>
        <p:blipFill>
          <a:blip r:embed="rId1"/>
          <a:stretch>
            <a:fillRect/>
          </a:stretch>
        </p:blipFill>
        <p:spPr>
          <a:xfrm>
            <a:off x="2320290" y="3395980"/>
            <a:ext cx="7686040" cy="3163570"/>
          </a:xfrm>
          <a:prstGeom prst="rect">
            <a:avLst/>
          </a:prstGeom>
        </p:spPr>
      </p:pic>
      <p:sp>
        <p:nvSpPr>
          <p:cNvPr id="5" name="文本框 4"/>
          <p:cNvSpPr txBox="1"/>
          <p:nvPr/>
        </p:nvSpPr>
        <p:spPr>
          <a:xfrm>
            <a:off x="940435" y="1230630"/>
            <a:ext cx="9515475" cy="2630170"/>
          </a:xfrm>
          <a:prstGeom prst="rect">
            <a:avLst/>
          </a:prstGeom>
          <a:noFill/>
        </p:spPr>
        <p:txBody>
          <a:bodyPr wrap="square" rtlCol="0">
            <a:spAutoFit/>
          </a:bodyPr>
          <a:lstStyle/>
          <a:p>
            <a:pPr>
              <a:lnSpc>
                <a:spcPct val="150000"/>
              </a:lnSpc>
            </a:pPr>
            <a:r>
              <a:rPr lang="zh-CN" sz="2200">
                <a:latin typeface="Times New Roman" panose="02020603050405020304" charset="0"/>
                <a:ea typeface="黑体" panose="02010609060101010101" pitchFamily="49" charset="-122"/>
                <a:cs typeface="Times New Roman" panose="02020603050405020304" charset="0"/>
              </a:rPr>
              <a:t>迭代这个过程，</a:t>
            </a:r>
            <a:endParaRPr lang="zh-CN" sz="2200">
              <a:latin typeface="Times New Roman" panose="02020603050405020304" charset="0"/>
              <a:ea typeface="黑体" panose="02010609060101010101" pitchFamily="49" charset="-122"/>
              <a:cs typeface="Times New Roman" panose="02020603050405020304" charset="0"/>
            </a:endParaRPr>
          </a:p>
          <a:p>
            <a:pPr>
              <a:lnSpc>
                <a:spcPct val="150000"/>
              </a:lnSpc>
            </a:pPr>
            <a:r>
              <a:rPr lang="zh-CN" sz="2200">
                <a:latin typeface="Times New Roman" panose="02020603050405020304" charset="0"/>
                <a:ea typeface="黑体" panose="02010609060101010101" pitchFamily="49" charset="-122"/>
                <a:cs typeface="Times New Roman" panose="02020603050405020304" charset="0"/>
                <a:sym typeface="+mn-ea"/>
              </a:rPr>
              <a:t>到</a:t>
            </a:r>
            <a:r>
              <a:rPr lang="en-US" altLang="zh-CN" sz="2200">
                <a:latin typeface="Times New Roman" panose="02020603050405020304" charset="0"/>
                <a:ea typeface="黑体" panose="02010609060101010101" pitchFamily="49" charset="-122"/>
                <a:cs typeface="Times New Roman" panose="02020603050405020304" charset="0"/>
                <a:sym typeface="+mn-ea"/>
              </a:rPr>
              <a:t>w</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7</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i</a:t>
            </a:r>
            <a:r>
              <a:rPr lang="en-US" altLang="zh-CN" sz="2200">
                <a:latin typeface="Times New Roman" panose="02020603050405020304" charset="0"/>
                <a:ea typeface="黑体" panose="02010609060101010101" pitchFamily="49" charset="-122"/>
                <a:cs typeface="Times New Roman" panose="02020603050405020304" charset="0"/>
                <a:sym typeface="+mn-ea"/>
              </a:rPr>
              <a:t>+b</a:t>
            </a:r>
            <a:r>
              <a:rPr lang="en-US" altLang="zh-CN" sz="2200" baseline="-25000">
                <a:latin typeface="Times New Roman" panose="02020603050405020304" charset="0"/>
                <a:ea typeface="黑体" panose="02010609060101010101" pitchFamily="49" charset="-122"/>
                <a:cs typeface="Times New Roman" panose="02020603050405020304" charset="0"/>
                <a:sym typeface="+mn-ea"/>
              </a:rPr>
              <a:t>7</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(2)</a:t>
            </a:r>
            <a:r>
              <a:rPr lang="en-US" altLang="zh-CN" sz="2200">
                <a:latin typeface="Times New Roman" panose="02020603050405020304" charset="0"/>
                <a:ea typeface="黑体" panose="02010609060101010101" pitchFamily="49" charset="-122"/>
                <a:cs typeface="Times New Roman" panose="02020603050405020304" charset="0"/>
                <a:sym typeface="+mn-ea"/>
              </a:rPr>
              <a:t>-3</a:t>
            </a:r>
            <a:endParaRPr lang="en-US" altLang="zh-CN" sz="2200">
              <a:latin typeface="Times New Roman" panose="02020603050405020304" charset="0"/>
              <a:ea typeface="黑体" panose="02010609060101010101" pitchFamily="49" charset="-122"/>
              <a:cs typeface="Times New Roman" panose="02020603050405020304" charset="0"/>
              <a:sym typeface="+mn-ea"/>
            </a:endParaRPr>
          </a:p>
          <a:p>
            <a:pPr>
              <a:lnSpc>
                <a:spcPct val="150000"/>
              </a:lnSpc>
            </a:pPr>
            <a:r>
              <a:rPr lang="zh-CN" altLang="en-US" sz="2200">
                <a:latin typeface="Times New Roman" panose="02020603050405020304" charset="0"/>
                <a:ea typeface="黑体" panose="02010609060101010101" pitchFamily="49" charset="-122"/>
                <a:cs typeface="Times New Roman" panose="02020603050405020304" charset="0"/>
                <a:sym typeface="+mn-ea"/>
              </a:rPr>
              <a:t>得到分离超平面：</a:t>
            </a:r>
            <a:endParaRPr lang="zh-CN" altLang="en-US" sz="2200">
              <a:latin typeface="Times New Roman" panose="02020603050405020304" charset="0"/>
              <a:ea typeface="黑体" panose="02010609060101010101" pitchFamily="49" charset="-122"/>
              <a:cs typeface="Times New Roman" panose="02020603050405020304" charset="0"/>
              <a:sym typeface="+mn-ea"/>
            </a:endParaRPr>
          </a:p>
          <a:p>
            <a:pPr>
              <a:lnSpc>
                <a:spcPct val="150000"/>
              </a:lnSpc>
            </a:pPr>
            <a:r>
              <a:rPr lang="en-US" altLang="zh-CN" sz="2200">
                <a:latin typeface="Times New Roman" panose="02020603050405020304" charset="0"/>
                <a:ea typeface="黑体" panose="02010609060101010101" pitchFamily="49" charset="-122"/>
                <a:cs typeface="Times New Roman" panose="02020603050405020304" charset="0"/>
                <a:sym typeface="+mn-ea"/>
              </a:rPr>
              <a:t>f(x)=sign(x</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(1)</a:t>
            </a:r>
            <a:r>
              <a:rPr lang="en-US" altLang="zh-CN" sz="2200">
                <a:latin typeface="Times New Roman" panose="02020603050405020304" charset="0"/>
                <a:ea typeface="黑体" panose="02010609060101010101" pitchFamily="49" charset="-122"/>
                <a:cs typeface="Times New Roman" panose="02020603050405020304" charset="0"/>
                <a:sym typeface="+mn-ea"/>
              </a:rPr>
              <a:t>+x</a:t>
            </a:r>
            <a:r>
              <a:rPr lang="en-US" altLang="zh-CN" sz="2200" baseline="30000">
                <a:latin typeface="Times New Roman" panose="02020603050405020304" charset="0"/>
                <a:ea typeface="黑体" panose="02010609060101010101" pitchFamily="49" charset="-122"/>
                <a:cs typeface="Times New Roman" panose="02020603050405020304" charset="0"/>
                <a:sym typeface="+mn-ea"/>
              </a:rPr>
              <a:t>(2)</a:t>
            </a:r>
            <a:r>
              <a:rPr lang="en-US" altLang="zh-CN" sz="2200">
                <a:latin typeface="Times New Roman" panose="02020603050405020304" charset="0"/>
                <a:ea typeface="黑体" panose="02010609060101010101" pitchFamily="49" charset="-122"/>
                <a:cs typeface="Times New Roman" panose="02020603050405020304" charset="0"/>
                <a:sym typeface="+mn-ea"/>
              </a:rPr>
              <a:t>-3)</a:t>
            </a:r>
            <a:endParaRPr lang="zh-CN" altLang="en-US" sz="2200">
              <a:latin typeface="Times New Roman" panose="02020603050405020304" charset="0"/>
              <a:ea typeface="黑体" panose="02010609060101010101" pitchFamily="49" charset="-122"/>
              <a:cs typeface="Times New Roman" panose="02020603050405020304" charset="0"/>
              <a:sym typeface="+mn-ea"/>
            </a:endParaRPr>
          </a:p>
          <a:p>
            <a:pPr>
              <a:lnSpc>
                <a:spcPct val="150000"/>
              </a:lnSpc>
            </a:pPr>
            <a:endParaRPr lang="zh-CN" sz="2200">
              <a:latin typeface="Times New Roman" panose="02020603050405020304" charset="0"/>
              <a:ea typeface="黑体" panose="02010609060101010101" pitchFamily="49" charset="-122"/>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br>
              <a:rPr lang="zh-CN" altLang="en-US"/>
            </a:br>
            <a:endParaRPr lang="zh-CN" altLang="en-US"/>
          </a:p>
        </p:txBody>
      </p:sp>
      <p:sp>
        <p:nvSpPr>
          <p:cNvPr id="4" name="文本框 3"/>
          <p:cNvSpPr txBox="1"/>
          <p:nvPr/>
        </p:nvSpPr>
        <p:spPr>
          <a:xfrm>
            <a:off x="822960" y="1728470"/>
            <a:ext cx="10291445" cy="26301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200" b="1">
                <a:latin typeface="黑体" panose="02010609060101010101" pitchFamily="49" charset="-122"/>
                <a:ea typeface="黑体" panose="02010609060101010101" pitchFamily="49" charset="-122"/>
                <a:cs typeface="黑体" panose="02010609060101010101" pitchFamily="49" charset="-122"/>
              </a:rPr>
              <a:t>误分类的次数是有上届的：</a:t>
            </a:r>
            <a:endParaRPr lang="zh-CN" altLang="en-US" sz="2200" b="1">
              <a:latin typeface="黑体" panose="02010609060101010101" pitchFamily="49" charset="-122"/>
              <a:ea typeface="黑体" panose="02010609060101010101" pitchFamily="49" charset="-122"/>
              <a:cs typeface="黑体" panose="02010609060101010101" pitchFamily="49" charset="-122"/>
            </a:endParaRPr>
          </a:p>
          <a:p>
            <a:pPr marL="342900" indent="-342900">
              <a:lnSpc>
                <a:spcPct val="150000"/>
              </a:lnSpc>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当训练数据集线性可分时，感知机学习算法原始形式迭代是收敛的。</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marL="342900" indent="-342900">
              <a:lnSpc>
                <a:spcPct val="150000"/>
              </a:lnSpc>
              <a:buFont typeface="Arial" panose="020B0604020202020204" pitchFamily="34" charset="0"/>
              <a:buChar char="•"/>
            </a:pPr>
            <a:r>
              <a:rPr lang="zh-CN" altLang="en-US" sz="2200" b="1">
                <a:latin typeface="黑体" panose="02010609060101010101" pitchFamily="49" charset="-122"/>
                <a:ea typeface="黑体" panose="02010609060101010101" pitchFamily="49" charset="-122"/>
                <a:cs typeface="黑体" panose="02010609060101010101" pitchFamily="49" charset="-122"/>
              </a:rPr>
              <a:t>感知机算法是不稳定的：</a:t>
            </a:r>
            <a:endParaRPr lang="zh-CN" altLang="en-US" sz="2200" b="1">
              <a:latin typeface="黑体" panose="02010609060101010101" pitchFamily="49" charset="-122"/>
              <a:ea typeface="黑体" panose="02010609060101010101" pitchFamily="49" charset="-122"/>
              <a:cs typeface="黑体" panose="02010609060101010101" pitchFamily="49" charset="-122"/>
            </a:endParaRPr>
          </a:p>
          <a:p>
            <a:pPr marL="342900" indent="-342900">
              <a:lnSpc>
                <a:spcPct val="150000"/>
              </a:lnSpc>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存在许多解，既以来于初值，也依赖迭代过程中误分类点的选择顺序。</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marL="342900" indent="-342900">
              <a:lnSpc>
                <a:spcPct val="150000"/>
              </a:lnSpc>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为了得到唯一分离超平面，需要加上约束条件，比如</a:t>
            </a:r>
            <a:r>
              <a:rPr lang="en-US" altLang="zh-CN" sz="2200">
                <a:latin typeface="黑体" panose="02010609060101010101" pitchFamily="49" charset="-122"/>
                <a:ea typeface="黑体" panose="02010609060101010101" pitchFamily="49" charset="-122"/>
                <a:cs typeface="黑体" panose="02010609060101010101" pitchFamily="49" charset="-122"/>
              </a:rPr>
              <a:t>SVM</a:t>
            </a:r>
            <a:r>
              <a:rPr lang="zh-CN" altLang="en-US" sz="2200">
                <a:latin typeface="黑体" panose="02010609060101010101" pitchFamily="49" charset="-122"/>
                <a:ea typeface="黑体" panose="02010609060101010101" pitchFamily="49" charset="-122"/>
                <a:cs typeface="黑体" panose="02010609060101010101" pitchFamily="49" charset="-122"/>
              </a:rPr>
              <a:t>。</a:t>
            </a:r>
            <a:endParaRPr lang="zh-CN" altLang="en-US" sz="22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endParaRPr lang="zh-CN" altLang="en-US"/>
          </a:p>
        </p:txBody>
      </p:sp>
      <p:sp>
        <p:nvSpPr>
          <p:cNvPr id="3" name="文本框 2"/>
          <p:cNvSpPr txBox="1"/>
          <p:nvPr/>
        </p:nvSpPr>
        <p:spPr>
          <a:xfrm>
            <a:off x="1177290" y="1459865"/>
            <a:ext cx="8882380" cy="368300"/>
          </a:xfrm>
          <a:prstGeom prst="rect">
            <a:avLst/>
          </a:prstGeom>
          <a:noFill/>
        </p:spPr>
        <p:txBody>
          <a:bodyPr wrap="square" rtlCol="0" anchor="t">
            <a:spAutoFit/>
          </a:bodyPr>
          <a:lstStyle/>
          <a:p>
            <a:r>
              <a:rPr lang="zh-CN" altLang="en-US">
                <a:latin typeface="黑体" panose="02010609060101010101" pitchFamily="49" charset="-122"/>
                <a:ea typeface="黑体" panose="02010609060101010101" pitchFamily="49" charset="-122"/>
              </a:rPr>
              <a:t>感知机学习算法的对偶形式：</a:t>
            </a:r>
            <a:endParaRPr lang="zh-CN" altLang="en-US">
              <a:latin typeface="黑体" panose="02010609060101010101" pitchFamily="49" charset="-122"/>
              <a:ea typeface="黑体" panose="02010609060101010101" pitchFamily="49" charset="-122"/>
            </a:endParaRPr>
          </a:p>
        </p:txBody>
      </p:sp>
      <p:sp>
        <p:nvSpPr>
          <p:cNvPr id="4" name="文本框 3"/>
          <p:cNvSpPr txBox="1"/>
          <p:nvPr/>
        </p:nvSpPr>
        <p:spPr>
          <a:xfrm>
            <a:off x="1177290" y="1941830"/>
            <a:ext cx="9146540" cy="368300"/>
          </a:xfrm>
          <a:prstGeom prst="rect">
            <a:avLst/>
          </a:prstGeom>
          <a:noFill/>
        </p:spPr>
        <p:txBody>
          <a:bodyPr wrap="square" rtlCol="0" anchor="t">
            <a:spAutoFit/>
          </a:bodyPr>
          <a:lstStyle/>
          <a:p>
            <a:r>
              <a:rPr lang="zh-CN" altLang="en-US">
                <a:latin typeface="Times New Roman" panose="02020603050405020304" charset="0"/>
                <a:ea typeface="黑体" panose="02010609060101010101" pitchFamily="49" charset="-122"/>
                <a:cs typeface="Times New Roman" panose="02020603050405020304" charset="0"/>
              </a:rPr>
              <a:t>在原始学习算法中假设初始值</a:t>
            </a:r>
            <a:r>
              <a:rPr lang="en-US" altLang="zh-CN">
                <a:latin typeface="Times New Roman" panose="02020603050405020304" charset="0"/>
                <a:ea typeface="黑体" panose="02010609060101010101" pitchFamily="49" charset="-122"/>
                <a:cs typeface="Times New Roman" panose="02020603050405020304" charset="0"/>
                <a:sym typeface="+mn-ea"/>
              </a:rPr>
              <a:t>w</a:t>
            </a:r>
            <a:r>
              <a:rPr lang="en-US" altLang="zh-CN" baseline="-25000">
                <a:latin typeface="Times New Roman" panose="02020603050405020304" charset="0"/>
                <a:ea typeface="黑体" panose="02010609060101010101" pitchFamily="49" charset="-122"/>
                <a:cs typeface="Times New Roman" panose="02020603050405020304" charset="0"/>
                <a:sym typeface="+mn-ea"/>
              </a:rPr>
              <a:t>0</a:t>
            </a:r>
            <a:r>
              <a:rPr lang="en-US" altLang="zh-CN">
                <a:latin typeface="Times New Roman" panose="02020603050405020304" charset="0"/>
                <a:ea typeface="黑体" panose="02010609060101010101" pitchFamily="49" charset="-122"/>
                <a:cs typeface="Times New Roman" panose="02020603050405020304" charset="0"/>
                <a:sym typeface="+mn-ea"/>
              </a:rPr>
              <a:t>,b</a:t>
            </a:r>
            <a:r>
              <a:rPr lang="en-US" altLang="zh-CN" baseline="-25000">
                <a:latin typeface="Times New Roman" panose="02020603050405020304" charset="0"/>
                <a:ea typeface="黑体" panose="02010609060101010101" pitchFamily="49" charset="-122"/>
                <a:cs typeface="Times New Roman" panose="02020603050405020304" charset="0"/>
                <a:sym typeface="+mn-ea"/>
              </a:rPr>
              <a:t>0</a:t>
            </a:r>
            <a:r>
              <a:rPr lang="zh-CN" altLang="en-US">
                <a:latin typeface="Times New Roman" panose="02020603050405020304" charset="0"/>
                <a:ea typeface="黑体" panose="02010609060101010101" pitchFamily="49" charset="-122"/>
                <a:cs typeface="Times New Roman" panose="02020603050405020304" charset="0"/>
              </a:rPr>
              <a:t> 均为0，对误分类点</a:t>
            </a:r>
            <a:r>
              <a:rPr lang="en-US" altLang="zh-CN">
                <a:latin typeface="Times New Roman" panose="02020603050405020304" charset="0"/>
                <a:ea typeface="黑体" panose="02010609060101010101" pitchFamily="49" charset="-122"/>
                <a:cs typeface="Times New Roman" panose="02020603050405020304" charset="0"/>
                <a:sym typeface="+mn-ea"/>
              </a:rPr>
              <a:t>(x</a:t>
            </a:r>
            <a:r>
              <a:rPr lang="en-US" altLang="zh-CN" baseline="-25000">
                <a:latin typeface="Times New Roman" panose="02020603050405020304" charset="0"/>
                <a:ea typeface="黑体" panose="02010609060101010101" pitchFamily="49" charset="-122"/>
                <a:cs typeface="Times New Roman" panose="02020603050405020304" charset="0"/>
                <a:sym typeface="+mn-ea"/>
              </a:rPr>
              <a:t>i</a:t>
            </a:r>
            <a:r>
              <a:rPr lang="en-US" altLang="zh-CN">
                <a:latin typeface="Times New Roman" panose="02020603050405020304" charset="0"/>
                <a:ea typeface="黑体" panose="02010609060101010101" pitchFamily="49" charset="-122"/>
                <a:cs typeface="Times New Roman" panose="02020603050405020304" charset="0"/>
                <a:sym typeface="+mn-ea"/>
              </a:rPr>
              <a:t>,y</a:t>
            </a:r>
            <a:r>
              <a:rPr lang="en-US" altLang="zh-CN" baseline="-25000">
                <a:latin typeface="Times New Roman" panose="02020603050405020304" charset="0"/>
                <a:ea typeface="黑体" panose="02010609060101010101" pitchFamily="49" charset="-122"/>
                <a:cs typeface="Times New Roman" panose="02020603050405020304" charset="0"/>
                <a:sym typeface="+mn-ea"/>
              </a:rPr>
              <a:t>i</a:t>
            </a:r>
            <a:r>
              <a:rPr lang="en-US" altLang="zh-CN">
                <a:latin typeface="Times New Roman" panose="02020603050405020304" charset="0"/>
                <a:ea typeface="黑体" panose="02010609060101010101" pitchFamily="49" charset="-122"/>
                <a:cs typeface="Times New Roman" panose="02020603050405020304" charset="0"/>
                <a:sym typeface="+mn-ea"/>
              </a:rPr>
              <a:t>)</a:t>
            </a:r>
            <a:r>
              <a:rPr lang="zh-CN" altLang="en-US">
                <a:latin typeface="Times New Roman" panose="02020603050405020304" charset="0"/>
                <a:ea typeface="黑体" panose="02010609060101010101" pitchFamily="49" charset="-122"/>
                <a:cs typeface="Times New Roman" panose="02020603050405020304" charset="0"/>
              </a:rPr>
              <a:t>通过下面的公式逐步修改</a:t>
            </a:r>
            <a:r>
              <a:rPr lang="en-US" altLang="zh-CN">
                <a:latin typeface="Times New Roman" panose="02020603050405020304" charset="0"/>
                <a:ea typeface="黑体" panose="02010609060101010101" pitchFamily="49" charset="-122"/>
                <a:cs typeface="Times New Roman" panose="02020603050405020304" charset="0"/>
              </a:rPr>
              <a:t>w,b</a:t>
            </a:r>
            <a:endParaRPr lang="en-US" altLang="zh-CN">
              <a:latin typeface="Times New Roman" panose="02020603050405020304" charset="0"/>
              <a:ea typeface="黑体" panose="02010609060101010101" pitchFamily="49" charset="-122"/>
              <a:cs typeface="Times New Roman" panose="02020603050405020304" charset="0"/>
            </a:endParaRPr>
          </a:p>
        </p:txBody>
      </p:sp>
      <mc:AlternateContent xmlns:mc="http://schemas.openxmlformats.org/markup-compatibility/2006">
        <mc:Choice xmlns:a14="http://schemas.microsoft.com/office/drawing/2010/main" Requires="a14">
          <p:sp>
            <p:nvSpPr>
              <p:cNvPr id="6" name="文本框 5"/>
              <p:cNvSpPr txBox="1"/>
              <p:nvPr/>
            </p:nvSpPr>
            <p:spPr>
              <a:xfrm>
                <a:off x="1244600" y="2369820"/>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𝑤</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𝑤</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r>
                        <a:rPr lang="en-US" altLang="zh-CN" i="1">
                          <a:latin typeface="Cambria Math" panose="02040503050406030204" charset="0"/>
                          <a:cs typeface="Cambria Math" panose="02040503050406030204" charset="0"/>
                          <a:sym typeface="Symbol" panose="05050102010706020507" charset="0"/>
                        </a:rPr>
                        <m:t>𝑥</m:t>
                      </m:r>
                      <m:r>
                        <a:rPr lang="en-US" altLang="zh-CN" i="1" baseline="-25000">
                          <a:latin typeface="Cambria Math" panose="02040503050406030204" charset="0"/>
                          <a:cs typeface="Cambria Math" panose="02040503050406030204" charset="0"/>
                          <a:sym typeface="Symbol" panose="05050102010706020507" charset="0"/>
                        </a:rPr>
                        <m:t>𝑖</m:t>
                      </m:r>
                    </m:oMath>
                  </m:oMathPara>
                </a14:m>
                <a:endParaRPr lang="zh-CN" altLang="en-US" i="1" baseline="-2500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244600" y="2369820"/>
                <a:ext cx="3032125" cy="36830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156335" y="2738120"/>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oMath>
                  </m:oMathPara>
                </a14:m>
                <a:endParaRPr lang="zh-CN" altLang="en-US" i="1" baseline="-2500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156335" y="2738120"/>
                <a:ext cx="3032125" cy="36830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177290" y="3279775"/>
                <a:ext cx="9718040" cy="923330"/>
              </a:xfrm>
              <a:prstGeom prst="rect">
                <a:avLst/>
              </a:prstGeom>
              <a:noFill/>
            </p:spPr>
            <p:txBody>
              <a:bodyPr wrap="square" rtlCol="0" anchor="t">
                <a:spAutoFit/>
              </a:bodyPr>
              <a:lstStyle/>
              <a:p>
                <a:r>
                  <a:rPr lang="zh-CN" altLang="en-US" dirty="0">
                    <a:latin typeface="Times New Roman" panose="02020603050405020304" charset="0"/>
                    <a:ea typeface="黑体" panose="02010609060101010101" pitchFamily="49" charset="-122"/>
                    <a:cs typeface="Times New Roman" panose="02020603050405020304" charset="0"/>
                  </a:rPr>
                  <a:t>假设更新若干次</a:t>
                </a:r>
                <a:r>
                  <a:rPr lang="en-US" altLang="zh-CN" dirty="0" err="1" smtClean="0">
                    <a:latin typeface="Times New Roman" panose="02020603050405020304" charset="0"/>
                    <a:ea typeface="黑体" panose="02010609060101010101" pitchFamily="49" charset="-122"/>
                    <a:cs typeface="Times New Roman" panose="02020603050405020304" charset="0"/>
                  </a:rPr>
                  <a:t>w,b</a:t>
                </a:r>
                <a:r>
                  <a:rPr lang="zh-CN" altLang="en-US" dirty="0">
                    <a:latin typeface="Times New Roman" panose="02020603050405020304" charset="0"/>
                    <a:ea typeface="黑体" panose="02010609060101010101" pitchFamily="49" charset="-122"/>
                    <a:cs typeface="Times New Roman" panose="02020603050405020304" charset="0"/>
                  </a:rPr>
                  <a:t>，</a:t>
                </a:r>
                <a:r>
                  <a:rPr lang="en-US" altLang="zh-CN" dirty="0" smtClean="0">
                    <a:latin typeface="Times New Roman" panose="02020603050405020304" charset="0"/>
                    <a:ea typeface="黑体" panose="02010609060101010101" pitchFamily="49" charset="-122"/>
                    <a:cs typeface="Times New Roman" panose="02020603050405020304" charset="0"/>
                  </a:rPr>
                  <a:t>w=0</a:t>
                </a:r>
                <a:r>
                  <a:rPr lang="en-US" altLang="zh-CN" dirty="0">
                    <a:latin typeface="Times New Roman" panose="02020603050405020304" charset="0"/>
                    <a:ea typeface="黑体" panose="02010609060101010101" pitchFamily="49" charset="-122"/>
                    <a:cs typeface="Times New Roman" panose="02020603050405020304" charset="0"/>
                  </a:rPr>
                  <a:t>+</a:t>
                </a:r>
                <a14:m>
                  <m:oMath xmlns:m="http://schemas.openxmlformats.org/officeDocument/2006/math">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i="1" baseline="-25000">
                        <a:latin typeface="Cambria Math" panose="02040503050406030204" charset="0"/>
                        <a:ea typeface="MS Mincho" charset="0"/>
                        <a:cs typeface="Cambria Math" panose="02040503050406030204" charset="0"/>
                        <a:sym typeface="Symbol" panose="05050102010706020507" charset="0"/>
                      </a:rPr>
                      <m:t>1</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i="1" baseline="-25000">
                        <a:latin typeface="Cambria Math" panose="02040503050406030204" charset="0"/>
                        <a:ea typeface="MS Mincho" charset="0"/>
                        <a:cs typeface="Cambria Math" panose="02040503050406030204" charset="0"/>
                        <a:sym typeface="Symbol" panose="05050102010706020507" charset="0"/>
                      </a:rPr>
                      <m:t>1</m:t>
                    </m:r>
                  </m:oMath>
                </a14:m>
                <a:r>
                  <a:rPr lang="en-US" altLang="zh-CN" dirty="0">
                    <a:latin typeface="Times New Roman" panose="02020603050405020304" charset="0"/>
                    <a:ea typeface="黑体" panose="02010609060101010101" pitchFamily="49" charset="-122"/>
                    <a:cs typeface="Times New Roman" panose="02020603050405020304" charset="0"/>
                    <a:sym typeface="+mn-ea"/>
                  </a:rPr>
                  <a:t>+</a:t>
                </a:r>
                <a14:m>
                  <m:oMath xmlns:m="http://schemas.openxmlformats.org/officeDocument/2006/math">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i="1" baseline="-25000">
                        <a:latin typeface="Cambria Math" panose="02040503050406030204" charset="0"/>
                        <a:ea typeface="MS Mincho" charset="0"/>
                        <a:cs typeface="Cambria Math" panose="02040503050406030204" charset="0"/>
                        <a:sym typeface="Symbol" panose="05050102010706020507" charset="0"/>
                      </a:rPr>
                      <m:t>2</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i="1" baseline="-25000">
                        <a:latin typeface="Cambria Math" panose="02040503050406030204" charset="0"/>
                        <a:ea typeface="MS Mincho" charset="0"/>
                        <a:cs typeface="Cambria Math" panose="02040503050406030204" charset="0"/>
                        <a:sym typeface="Symbol" panose="05050102010706020507" charset="0"/>
                      </a:rPr>
                      <m:t>2</m:t>
                    </m:r>
                  </m:oMath>
                </a14:m>
                <a:r>
                  <a:rPr lang="en-US" altLang="zh-CN" dirty="0">
                    <a:latin typeface="Times New Roman" panose="02020603050405020304" charset="0"/>
                    <a:ea typeface="黑体" panose="02010609060101010101" pitchFamily="49" charset="-122"/>
                    <a:cs typeface="Times New Roman" panose="02020603050405020304" charset="0"/>
                    <a:sym typeface="+mn-ea"/>
                  </a:rPr>
                  <a:t>+</a:t>
                </a:r>
                <a14:m>
                  <m:oMath xmlns:m="http://schemas.openxmlformats.org/officeDocument/2006/math">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i="1" baseline="-25000">
                        <a:latin typeface="Cambria Math" panose="02040503050406030204" charset="0"/>
                        <a:ea typeface="MS Mincho" charset="0"/>
                        <a:cs typeface="Cambria Math" panose="02040503050406030204" charset="0"/>
                        <a:sym typeface="Symbol" panose="05050102010706020507" charset="0"/>
                      </a:rPr>
                      <m:t>6</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i="1" baseline="-25000">
                        <a:latin typeface="Cambria Math" panose="02040503050406030204" charset="0"/>
                        <a:ea typeface="MS Mincho" charset="0"/>
                        <a:cs typeface="Cambria Math" panose="02040503050406030204" charset="0"/>
                        <a:sym typeface="Symbol" panose="05050102010706020507" charset="0"/>
                      </a:rPr>
                      <m:t>6</m:t>
                    </m:r>
                    <m:r>
                      <a:rPr lang="en-US" altLang="zh-CN" i="1" baseline="-25000">
                        <a:latin typeface="Cambria Math" panose="02040503050406030204" charset="0"/>
                        <a:ea typeface="MS Mincho" charset="0"/>
                        <a:cs typeface="Cambria Math" panose="02040503050406030204" charset="0"/>
                        <a:sym typeface="Symbol" panose="05050102010706020507" charset="0"/>
                      </a:rPr>
                      <m:t>...</m:t>
                    </m:r>
                    <m:r>
                      <a:rPr lang="en-US" altLang="zh-CN">
                        <a:latin typeface="Cambria Math" panose="02040503050406030204" charset="0"/>
                        <a:ea typeface="黑体" panose="02010609060101010101" pitchFamily="49" charset="-122"/>
                        <a:cs typeface="Cambria Math" panose="02040503050406030204" charset="0"/>
                        <a:sym typeface="+mn-ea"/>
                      </a:rPr>
                      <m:t>+</m:t>
                    </m:r>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i="1" baseline="-25000">
                        <a:latin typeface="Cambria Math" panose="02040503050406030204" charset="0"/>
                        <a:ea typeface="MS Mincho" charset="0"/>
                        <a:cs typeface="Cambria Math" panose="02040503050406030204" charset="0"/>
                        <a:sym typeface="Symbol" panose="05050102010706020507" charset="0"/>
                      </a:rPr>
                      <m:t>1</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i="1" baseline="-25000">
                        <a:latin typeface="Cambria Math" panose="02040503050406030204" charset="0"/>
                        <a:ea typeface="MS Mincho" charset="0"/>
                        <a:cs typeface="Cambria Math" panose="02040503050406030204" charset="0"/>
                        <a:sym typeface="Symbol" panose="05050102010706020507" charset="0"/>
                      </a:rPr>
                      <m:t>1</m:t>
                    </m:r>
                    <m:r>
                      <a:rPr lang="en-US" altLang="zh-CN">
                        <a:latin typeface="Cambria Math" panose="02040503050406030204" charset="0"/>
                        <a:ea typeface="MS Mincho" charset="0"/>
                        <a:cs typeface="Cambria Math" panose="02040503050406030204" charset="0"/>
                        <a:sym typeface="+mn-ea"/>
                      </a:rPr>
                      <m:t>+...</m:t>
                    </m:r>
                  </m:oMath>
                </a14:m>
                <a:endParaRPr lang="zh-CN" altLang="en-US" i="1" baseline="-25000" dirty="0">
                  <a:latin typeface="Times New Roman" panose="02020603050405020304" charset="0"/>
                  <a:ea typeface="黑体" panose="02010609060101010101" pitchFamily="49" charset="-122"/>
                  <a:cs typeface="Times New Roman" panose="02020603050405020304" charset="0"/>
                </a:endParaRPr>
              </a:p>
              <a:p>
                <a:endParaRPr lang="zh-CN" altLang="en-US" dirty="0"/>
              </a:p>
              <a:p>
                <a:pPr fontAlgn="auto"/>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1177290" y="3279775"/>
                <a:ext cx="9718040" cy="923330"/>
              </a:xfrm>
              <a:prstGeom prst="rect">
                <a:avLst/>
              </a:prstGeom>
              <a:blipFill rotWithShape="1">
                <a:blip r:embed="rId3"/>
                <a:stretch>
                  <a:fillRect b="-7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1007110" y="4221480"/>
                <a:ext cx="3032125" cy="87503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𝑤</m:t>
                      </m:r>
                      <m:r>
                        <a:rPr lang="en-US" altLang="zh-CN" i="1">
                          <a:latin typeface="Cambria Math" panose="02040503050406030204" charset="0"/>
                          <a:ea typeface="MS Mincho" charset="0"/>
                          <a:cs typeface="Cambria Math" panose="02040503050406030204" charset="0"/>
                        </a:rPr>
                        <m:t>   =</m:t>
                      </m:r>
                      <m:nary>
                        <m:naryPr>
                          <m:chr m:val="∑"/>
                          <m:limLoc m:val="undOvr"/>
                          <m:ctrlPr>
                            <a:rPr lang="en-US" altLang="zh-CN" i="1">
                              <a:latin typeface="Cambria Math" panose="02040503050406030204" charset="0"/>
                              <a:ea typeface="MS Mincho" charset="0"/>
                              <a:cs typeface="Cambria Math" panose="02040503050406030204" charset="0"/>
                            </a:rPr>
                          </m:ctrlPr>
                        </m:naryPr>
                        <m:sub>
                          <m:r>
                            <a:rPr lang="en-US" altLang="zh-CN" i="1">
                              <a:latin typeface="Cambria Math" panose="02040503050406030204" charset="0"/>
                              <a:ea typeface="MS Mincho" charset="0"/>
                              <a:cs typeface="Cambria Math" panose="02040503050406030204" charset="0"/>
                            </a:rPr>
                            <m:t>𝑖</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sub>
                        <m:sup>
                          <m:r>
                            <a:rPr lang="en-US" altLang="zh-CN" i="1">
                              <a:latin typeface="Cambria Math" panose="02040503050406030204" charset="0"/>
                              <a:ea typeface="MS Mincho" charset="0"/>
                              <a:cs typeface="Cambria Math" panose="02040503050406030204" charset="0"/>
                            </a:rPr>
                            <m:t>𝑁</m:t>
                          </m:r>
                        </m:sup>
                        <m:e>
                          <m:r>
                            <a:rPr lang="zh-CN" altLang="en-US">
                              <a:latin typeface="Cambria Math" panose="02040503050406030204" charset="0"/>
                              <a:cs typeface="Cambria Math" panose="02040503050406030204" charset="0"/>
                            </a:rPr>
                            <m:t>𝛼</m:t>
                          </m:r>
                          <m:r>
                            <m:rPr>
                              <m:sty m:val="p"/>
                            </m:rPr>
                            <a:rPr lang="en-US" altLang="zh-CN" baseline="-25000">
                              <a:latin typeface="Cambria Math" panose="02040503050406030204" charset="0"/>
                              <a:cs typeface="Cambria Math" panose="02040503050406030204" charset="0"/>
                            </a:rPr>
                            <m:t>i</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r>
                            <a:rPr lang="en-US" altLang="zh-CN" i="1">
                              <a:latin typeface="Cambria Math" panose="02040503050406030204" charset="0"/>
                              <a:cs typeface="Cambria Math" panose="02040503050406030204" charset="0"/>
                              <a:sym typeface="Symbol" panose="05050102010706020507" charset="0"/>
                            </a:rPr>
                            <m:t>𝑥</m:t>
                          </m:r>
                          <m:r>
                            <a:rPr lang="en-US" altLang="zh-CN" i="1" baseline="-25000">
                              <a:latin typeface="Cambria Math" panose="02040503050406030204" charset="0"/>
                              <a:cs typeface="Cambria Math" panose="02040503050406030204" charset="0"/>
                              <a:sym typeface="Symbol" panose="05050102010706020507" charset="0"/>
                            </a:rPr>
                            <m:t>𝑖</m:t>
                          </m:r>
                        </m:e>
                      </m:nary>
                    </m:oMath>
                  </m:oMathPara>
                </a14:m>
                <a:endParaRPr lang="zh-CN" altLang="en-US" i="1" baseline="-25000">
                  <a:latin typeface="Cambria Math" panose="02040503050406030204" charset="0"/>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1007110" y="4221480"/>
                <a:ext cx="3032125" cy="87503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854710" y="5248910"/>
                <a:ext cx="3032125" cy="87503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ea typeface="MS Mincho"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   =</m:t>
                      </m:r>
                      <m:nary>
                        <m:naryPr>
                          <m:chr m:val="∑"/>
                          <m:limLoc m:val="undOvr"/>
                          <m:ctrlPr>
                            <a:rPr lang="en-US" altLang="zh-CN" i="1">
                              <a:latin typeface="Cambria Math" panose="02040503050406030204" charset="0"/>
                              <a:ea typeface="MS Mincho" charset="0"/>
                              <a:cs typeface="Cambria Math" panose="02040503050406030204" charset="0"/>
                            </a:rPr>
                          </m:ctrlPr>
                        </m:naryPr>
                        <m:sub>
                          <m:r>
                            <a:rPr lang="en-US" altLang="zh-CN" i="1">
                              <a:latin typeface="Cambria Math" panose="02040503050406030204" charset="0"/>
                              <a:ea typeface="MS Mincho" charset="0"/>
                              <a:cs typeface="Cambria Math" panose="02040503050406030204" charset="0"/>
                            </a:rPr>
                            <m:t>𝑖</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sub>
                        <m:sup>
                          <m:r>
                            <a:rPr lang="en-US" altLang="zh-CN" i="1">
                              <a:latin typeface="Cambria Math" panose="02040503050406030204" charset="0"/>
                              <a:ea typeface="MS Mincho" charset="0"/>
                              <a:cs typeface="Cambria Math" panose="02040503050406030204" charset="0"/>
                            </a:rPr>
                            <m:t>𝑁</m:t>
                          </m:r>
                        </m:sup>
                        <m:e>
                          <m:r>
                            <a:rPr lang="zh-CN" altLang="en-US">
                              <a:latin typeface="Cambria Math" panose="02040503050406030204" charset="0"/>
                              <a:cs typeface="Cambria Math" panose="02040503050406030204" charset="0"/>
                            </a:rPr>
                            <m:t>𝛼</m:t>
                          </m:r>
                          <m:r>
                            <m:rPr>
                              <m:sty m:val="p"/>
                            </m:rPr>
                            <a:rPr lang="en-US" altLang="zh-CN" baseline="-25000">
                              <a:latin typeface="Cambria Math" panose="02040503050406030204" charset="0"/>
                              <a:cs typeface="Cambria Math" panose="02040503050406030204" charset="0"/>
                            </a:rPr>
                            <m:t>i</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e>
                      </m:nary>
                    </m:oMath>
                  </m:oMathPara>
                </a14:m>
                <a:endParaRPr lang="zh-CN" altLang="en-US" i="1" baseline="-25000">
                  <a:latin typeface="Cambria Math" panose="02040503050406030204" charset="0"/>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854710" y="5248910"/>
                <a:ext cx="3032125" cy="87503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177290" y="3778250"/>
                <a:ext cx="5929124" cy="369332"/>
              </a:xfrm>
              <a:prstGeom prst="rect">
                <a:avLst/>
              </a:prstGeom>
              <a:noFill/>
            </p:spPr>
            <p:txBody>
              <a:bodyPr wrap="none" rtlCol="0" anchor="t">
                <a:spAutoFit/>
              </a:bodyPr>
              <a:lstStyle/>
              <a:p>
                <a:pPr fontAlgn="auto"/>
                <a:r>
                  <a:rPr lang="zh-CN" altLang="en-US" dirty="0">
                    <a:latin typeface="Times New Roman" panose="02020603050405020304" charset="0"/>
                    <a:ea typeface="黑体" panose="02010609060101010101" pitchFamily="49" charset="-122"/>
                    <a:cs typeface="Times New Roman" panose="02020603050405020304" charset="0"/>
                    <a:sym typeface="+mn-ea"/>
                  </a:rPr>
                  <a:t>设</a:t>
                </a:r>
                <a14:m>
                  <m:oMath xmlns:m="http://schemas.openxmlformats.org/officeDocument/2006/math">
                    <m:r>
                      <a:rPr lang="zh-CN" altLang="en-US">
                        <a:latin typeface="Cambria Math" panose="02040503050406030204" charset="0"/>
                        <a:ea typeface="MS Mincho" charset="0"/>
                        <a:cs typeface="Cambria Math" panose="02040503050406030204" charset="0"/>
                      </a:rPr>
                      <m:t>𝛼</m:t>
                    </m:r>
                    <m:r>
                      <m:rPr>
                        <m:sty m:val="p"/>
                      </m:rPr>
                      <a:rPr lang="en-US" altLang="zh-CN" baseline="-25000">
                        <a:latin typeface="Cambria Math" panose="02040503050406030204" charset="0"/>
                        <a:ea typeface="黑体" panose="02010609060101010101" pitchFamily="49" charset="-122"/>
                        <a:cs typeface="Cambria Math" panose="02040503050406030204" charset="0"/>
                      </a:rPr>
                      <m:t>i</m:t>
                    </m:r>
                  </m:oMath>
                </a14:m>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en-US" altLang="zh-CN" dirty="0" err="1">
                    <a:latin typeface="Times New Roman" panose="02020603050405020304" charset="0"/>
                    <a:ea typeface="黑体" panose="02010609060101010101" pitchFamily="49" charset="-122"/>
                    <a:cs typeface="Times New Roman" panose="02020603050405020304" charset="0"/>
                    <a:sym typeface="+mn-ea"/>
                  </a:rPr>
                  <a:t>n</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14:m>
                  <m:oMath xmlns:m="http://schemas.openxmlformats.org/officeDocument/2006/math">
                    <m:r>
                      <a:rPr lang="zh-CN" altLang="en-US" i="1">
                        <a:latin typeface="Cambria Math" panose="02040503050406030204" charset="0"/>
                        <a:ea typeface="MS Mincho" charset="0"/>
                        <a:cs typeface="Cambria Math" panose="02040503050406030204" charset="0"/>
                        <a:sym typeface="Symbol" panose="05050102010706020507" charset="0"/>
                      </a:rPr>
                      <m:t></m:t>
                    </m:r>
                  </m:oMath>
                </a14:m>
                <a:r>
                  <a:rPr lang="zh-CN" altLang="en-US" dirty="0">
                    <a:latin typeface="Times New Roman" panose="02020603050405020304" charset="0"/>
                    <a:ea typeface="黑体" panose="02010609060101010101" pitchFamily="49" charset="-122"/>
                    <a:cs typeface="Times New Roman" panose="02020603050405020304" charset="0"/>
                    <a:sym typeface="+mn-ea"/>
                  </a:rPr>
                  <a:t>，则w , b 关于 </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en-US" altLang="zh-CN" dirty="0" err="1">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zh-CN" altLang="en-US" dirty="0">
                    <a:latin typeface="Times New Roman" panose="02020603050405020304" charset="0"/>
                    <a:ea typeface="黑体" panose="02010609060101010101" pitchFamily="49" charset="-122"/>
                    <a:cs typeface="Times New Roman" panose="02020603050405020304" charset="0"/>
                    <a:sym typeface="+mn-ea"/>
                  </a:rPr>
                  <a:t> 的增量分别是 </a:t>
                </a:r>
                <a14:m>
                  <m:oMath xmlns:m="http://schemas.openxmlformats.org/officeDocument/2006/math">
                    <m:r>
                      <a:rPr lang="zh-CN" altLang="en-US">
                        <a:latin typeface="Cambria Math" panose="02040503050406030204" charset="0"/>
                        <a:ea typeface="MS Mincho" charset="0"/>
                        <a:cs typeface="Cambria Math" panose="02040503050406030204" charset="0"/>
                      </a:rPr>
                      <m:t>𝛼</m:t>
                    </m:r>
                    <m:r>
                      <m:rPr>
                        <m:sty m:val="p"/>
                      </m:rPr>
                      <a:rPr lang="en-US" altLang="zh-CN" baseline="-25000">
                        <a:latin typeface="Cambria Math" panose="02040503050406030204" charset="0"/>
                        <a:ea typeface="黑体" panose="02010609060101010101" pitchFamily="49" charset="-122"/>
                        <a:cs typeface="Cambria Math" panose="02040503050406030204" charset="0"/>
                      </a:rPr>
                      <m:t>i</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𝑖</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𝑖</m:t>
                    </m:r>
                  </m:oMath>
                </a14:m>
                <a:r>
                  <a:rPr lang="zh-CN" altLang="en-US" dirty="0">
                    <a:latin typeface="Times New Roman" panose="02020603050405020304" charset="0"/>
                    <a:ea typeface="黑体" panose="02010609060101010101" pitchFamily="49" charset="-122"/>
                    <a:cs typeface="Times New Roman" panose="02020603050405020304" charset="0"/>
                    <a:sym typeface="+mn-ea"/>
                  </a:rPr>
                  <a:t> 和α</a:t>
                </a:r>
                <a14:m>
                  <m:oMath xmlns:m="http://schemas.openxmlformats.org/officeDocument/2006/math">
                    <m:r>
                      <m:rPr>
                        <m:sty m:val="p"/>
                      </m:rPr>
                      <a:rPr lang="en-US" altLang="zh-CN" baseline="-25000">
                        <a:latin typeface="Cambria Math" panose="02040503050406030204" charset="0"/>
                        <a:ea typeface="黑体" panose="02010609060101010101" pitchFamily="49" charset="-122"/>
                        <a:cs typeface="Cambria Math" panose="02040503050406030204" charset="0"/>
                      </a:rPr>
                      <m:t>i</m:t>
                    </m:r>
                    <m:r>
                      <m:rPr>
                        <m:sty m:val="p"/>
                      </m:rPr>
                      <a:rPr lang="en-US" altLang="zh-CN">
                        <a:latin typeface="Cambria Math" panose="02040503050406030204" charset="0"/>
                        <a:ea typeface="黑体" panose="02010609060101010101" pitchFamily="49" charset="-122"/>
                        <a:cs typeface="Cambria Math" panose="02040503050406030204" charset="0"/>
                      </a:rPr>
                      <m:t>y</m:t>
                    </m:r>
                    <m:r>
                      <m:rPr>
                        <m:sty m:val="p"/>
                      </m:rPr>
                      <a:rPr lang="en-US" altLang="zh-CN" baseline="-25000">
                        <a:latin typeface="Cambria Math" panose="02040503050406030204" charset="0"/>
                        <a:ea typeface="黑体" panose="02010609060101010101" pitchFamily="49" charset="-122"/>
                        <a:cs typeface="Cambria Math" panose="02040503050406030204" charset="0"/>
                      </a:rPr>
                      <m:t>i</m:t>
                    </m:r>
                  </m:oMath>
                </a14:m>
                <a:r>
                  <a:rPr lang="zh-CN" altLang="en-US" dirty="0">
                    <a:latin typeface="Times New Roman" panose="02020603050405020304" charset="0"/>
                    <a:ea typeface="黑体" panose="02010609060101010101" pitchFamily="49" charset="-122"/>
                    <a:cs typeface="Times New Roman" panose="02020603050405020304" charset="0"/>
                    <a:sym typeface="+mn-ea"/>
                  </a:rPr>
                  <a:t>。</a:t>
                </a:r>
                <a:endParaRPr lang="zh-CN" altLang="en-US" dirty="0">
                  <a:latin typeface="Times New Roman" panose="02020603050405020304" charset="0"/>
                  <a:ea typeface="黑体" panose="02010609060101010101" pitchFamily="49" charset="-122"/>
                  <a:cs typeface="Times New Roman" panose="020206030504050203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1177290" y="3778250"/>
                <a:ext cx="5929124" cy="369332"/>
              </a:xfrm>
              <a:prstGeom prst="rect">
                <a:avLst/>
              </a:prstGeom>
              <a:blipFill rotWithShape="1">
                <a:blip r:embed="rId6"/>
                <a:stretch>
                  <a:fillRect r="2" b="-1571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734695" y="1431290"/>
                <a:ext cx="11046460" cy="4738370"/>
              </a:xfrm>
              <a:prstGeom prst="rect">
                <a:avLst/>
              </a:prstGeom>
              <a:noFill/>
            </p:spPr>
            <p:txBody>
              <a:bodyPr wrap="square" rtlCol="0" anchor="t">
                <a:spAutoFit/>
              </a:bodyPr>
              <a:lstStyle/>
              <a:p>
                <a:r>
                  <a:rPr lang="zh-CN" altLang="en-US" dirty="0">
                    <a:latin typeface="Times New Roman" panose="02020603050405020304" charset="0"/>
                    <a:ea typeface="黑体" panose="02010609060101010101" pitchFamily="49" charset="-122"/>
                    <a:cs typeface="Times New Roman" panose="02020603050405020304" charset="0"/>
                  </a:rPr>
                  <a:t>感知机学习算法的对偶形式：</a:t>
                </a:r>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r>
                  <a:rPr lang="zh-CN" altLang="en-US" dirty="0">
                    <a:latin typeface="Times New Roman" panose="02020603050405020304" charset="0"/>
                    <a:ea typeface="黑体" panose="02010609060101010101" pitchFamily="49" charset="-122"/>
                    <a:cs typeface="Times New Roman" panose="02020603050405020304" charset="0"/>
                  </a:rPr>
                  <a:t>输入： 训练数据集 </a:t>
                </a:r>
                <a:r>
                  <a:rPr lang="en-US" altLang="zh-CN" dirty="0">
                    <a:latin typeface="Times New Roman" panose="02020603050405020304" charset="0"/>
                    <a:ea typeface="黑体" panose="02010609060101010101" pitchFamily="49" charset="-122"/>
                    <a:cs typeface="Times New Roman" panose="02020603050405020304" charset="0"/>
                    <a:sym typeface="+mn-ea"/>
                  </a:rPr>
                  <a:t>T={(x</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1</a:t>
                </a:r>
                <a:r>
                  <a:rPr lang="en-US" altLang="zh-CN" dirty="0">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1</a:t>
                </a:r>
                <a:r>
                  <a:rPr lang="en-US" altLang="zh-CN" dirty="0" smtClean="0">
                    <a:latin typeface="Times New Roman" panose="02020603050405020304" charset="0"/>
                    <a:ea typeface="黑体" panose="02010609060101010101" pitchFamily="49" charset="-122"/>
                    <a:cs typeface="Times New Roman" panose="02020603050405020304" charset="0"/>
                    <a:sym typeface="+mn-ea"/>
                  </a:rPr>
                  <a:t>),(</a:t>
                </a:r>
                <a:r>
                  <a:rPr lang="en-US" altLang="zh-CN" dirty="0">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2</a:t>
                </a:r>
                <a:r>
                  <a:rPr lang="en-US" altLang="zh-CN" dirty="0">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2</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en-US" altLang="zh-CN" dirty="0" err="1">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n</a:t>
                </a:r>
                <a:r>
                  <a:rPr lang="en-US" altLang="zh-CN" dirty="0" err="1">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n</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zh-CN" altLang="en-US" dirty="0">
                    <a:latin typeface="Times New Roman" panose="02020603050405020304" charset="0"/>
                    <a:ea typeface="黑体" panose="02010609060101010101" pitchFamily="49" charset="-122"/>
                    <a:cs typeface="Times New Roman" panose="02020603050405020304" charset="0"/>
                    <a:sym typeface="+mn-ea"/>
                  </a:rPr>
                  <a:t>，其中 </a:t>
                </a:r>
                <a:r>
                  <a:rPr lang="en-US" altLang="zh-CN" dirty="0" err="1">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X</a:t>
                </a:r>
                <a:r>
                  <a:rPr lang="zh-CN" altLang="en-US" dirty="0">
                    <a:latin typeface="Times New Roman" panose="02020603050405020304" charset="0"/>
                    <a:ea typeface="黑体" panose="02010609060101010101" pitchFamily="49" charset="-122"/>
                    <a:cs typeface="Times New Roman" panose="02020603050405020304" charset="0"/>
                    <a:sym typeface="Symbol" panose="05050102010706020507" charset="0"/>
                  </a:rPr>
                  <a:t>，</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y</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Y</a:t>
                </a:r>
                <a:r>
                  <a:rPr lang="en-US" altLang="zh-CN" dirty="0">
                    <a:latin typeface="Times New Roman" panose="02020603050405020304" charset="0"/>
                    <a:ea typeface="黑体" panose="02010609060101010101" pitchFamily="49" charset="-122"/>
                    <a:cs typeface="Times New Roman" panose="02020603050405020304" charset="0"/>
                    <a:sym typeface="Symbol" panose="05050102010706020507" charset="0"/>
                  </a:rPr>
                  <a:t>={+1,-1}</a:t>
                </a:r>
                <a:r>
                  <a:rPr lang="zh-CN" altLang="en-US" dirty="0">
                    <a:latin typeface="Times New Roman" panose="02020603050405020304" charset="0"/>
                    <a:ea typeface="黑体" panose="02010609060101010101" pitchFamily="49" charset="-122"/>
                    <a:cs typeface="Times New Roman" panose="02020603050405020304" charset="0"/>
                    <a:sym typeface="Symbol" panose="05050102010706020507" charset="0"/>
                  </a:rPr>
                  <a:t>，</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i</a:t>
                </a:r>
                <a:r>
                  <a:rPr lang="en-US" altLang="zh-CN" dirty="0">
                    <a:latin typeface="Times New Roman" panose="02020603050405020304" charset="0"/>
                    <a:ea typeface="黑体" panose="02010609060101010101" pitchFamily="49" charset="-122"/>
                    <a:cs typeface="Times New Roman" panose="02020603050405020304" charset="0"/>
                    <a:sym typeface="Symbol" panose="05050102010706020507" charset="0"/>
                  </a:rPr>
                  <a:t>=1,2,...N;</a:t>
                </a:r>
                <a:r>
                  <a:rPr lang="zh-CN" altLang="en-US" dirty="0">
                    <a:latin typeface="Times New Roman" panose="02020603050405020304" charset="0"/>
                    <a:ea typeface="黑体" panose="02010609060101010101" pitchFamily="49" charset="-122"/>
                    <a:cs typeface="Times New Roman" panose="02020603050405020304" charset="0"/>
                    <a:sym typeface="Symbol" panose="05050102010706020507" charset="0"/>
                  </a:rPr>
                  <a:t>学习率</a:t>
                </a:r>
                <a14:m>
                  <m:oMath xmlns:m="http://schemas.openxmlformats.org/officeDocument/2006/math">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ea typeface="MS Mincho" charset="0"/>
                        <a:cs typeface="Cambria Math" panose="02040503050406030204" charset="0"/>
                        <a:sym typeface="Symbol" panose="05050102010706020507" charset="0"/>
                      </a:rPr>
                      <m:t>0</m:t>
                    </m:r>
                    <m:r>
                      <a:rPr lang="en-US" altLang="zh-CN" i="1">
                        <a:latin typeface="Cambria Math" panose="02040503050406030204" charset="0"/>
                        <a:ea typeface="MS Mincho" charset="0"/>
                        <a:cs typeface="Cambria Math" panose="02040503050406030204" charset="0"/>
                        <a:sym typeface="Symbol" panose="05050102010706020507" charset="0"/>
                      </a:rPr>
                      <m:t>&lt;</m:t>
                    </m:r>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ea typeface="MS Mincho" charset="0"/>
                        <a:cs typeface="Cambria Math" panose="02040503050406030204" charset="0"/>
                        <a:sym typeface="Symbol" panose="05050102010706020507" charset="0"/>
                      </a:rPr>
                      <m:t>&lt;</m:t>
                    </m:r>
                    <m:r>
                      <a:rPr lang="en-US" altLang="zh-CN" i="1">
                        <a:latin typeface="Cambria Math" panose="02040503050406030204" charset="0"/>
                        <a:ea typeface="MS Mincho" charset="0"/>
                        <a:cs typeface="Cambria Math" panose="02040503050406030204" charset="0"/>
                        <a:sym typeface="Symbol" panose="05050102010706020507" charset="0"/>
                      </a:rPr>
                      <m:t>1</m:t>
                    </m:r>
                    <m:r>
                      <a:rPr lang="en-US" altLang="zh-CN" i="1">
                        <a:latin typeface="Cambria Math" panose="02040503050406030204" charset="0"/>
                        <a:ea typeface="MS Mincho" charset="0"/>
                        <a:cs typeface="Cambria Math" panose="02040503050406030204" charset="0"/>
                        <a:sym typeface="Symbol" panose="05050102010706020507" charset="0"/>
                      </a:rPr>
                      <m:t>)</m:t>
                    </m:r>
                  </m:oMath>
                </a14:m>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r>
                  <a:rPr lang="zh-CN" altLang="en-US" dirty="0">
                    <a:latin typeface="Times New Roman" panose="02020603050405020304" charset="0"/>
                    <a:ea typeface="黑体" panose="02010609060101010101" pitchFamily="49" charset="-122"/>
                    <a:cs typeface="Times New Roman" panose="02020603050405020304" charset="0"/>
                  </a:rPr>
                  <a:t>输出： </a:t>
                </a:r>
                <a:r>
                  <a:rPr lang="zh-CN" altLang="en-US" dirty="0">
                    <a:latin typeface="Times New Roman" panose="02020603050405020304" charset="0"/>
                    <a:ea typeface="黑体" panose="02010609060101010101" pitchFamily="49" charset="-122"/>
                    <a:cs typeface="Times New Roman" panose="02020603050405020304" charset="0"/>
                    <a:sym typeface="+mn-ea"/>
                  </a:rPr>
                  <a:t>α</a:t>
                </a:r>
                <a:r>
                  <a:rPr lang="zh-CN" altLang="en-US" dirty="0">
                    <a:latin typeface="Times New Roman" panose="02020603050405020304" charset="0"/>
                    <a:ea typeface="黑体" panose="02010609060101010101" pitchFamily="49" charset="-122"/>
                    <a:cs typeface="Times New Roman" panose="02020603050405020304" charset="0"/>
                  </a:rPr>
                  <a:t>, b; 感知机模型 </a:t>
                </a:r>
                <a:r>
                  <a:rPr lang="en-US" altLang="zh-CN" dirty="0">
                    <a:latin typeface="Times New Roman" panose="02020603050405020304" charset="0"/>
                    <a:ea typeface="黑体" panose="02010609060101010101" pitchFamily="49" charset="-122"/>
                    <a:cs typeface="Times New Roman" panose="02020603050405020304" charset="0"/>
                  </a:rPr>
                  <a:t>f(x)=sign(</a:t>
                </a:r>
                <a14:m>
                  <m:oMath xmlns:m="http://schemas.openxmlformats.org/officeDocument/2006/math">
                    <m:nary>
                      <m:naryPr>
                        <m:chr m:val="∑"/>
                        <m:limLoc m:val="undOvr"/>
                        <m:ctrlPr>
                          <a:rPr lang="en-US" altLang="zh-CN" i="1">
                            <a:latin typeface="Cambria Math" panose="02040503050406030204" charset="0"/>
                            <a:ea typeface="黑体" panose="02010609060101010101" pitchFamily="49" charset="-122"/>
                            <a:cs typeface="Cambria Math" panose="02040503050406030204" charset="0"/>
                          </a:rPr>
                        </m:ctrlPr>
                      </m:naryPr>
                      <m:sub>
                        <m:r>
                          <a:rPr lang="en-US" altLang="zh-CN" i="1">
                            <a:latin typeface="Cambria Math" panose="02040503050406030204" charset="0"/>
                            <a:ea typeface="黑体" panose="02010609060101010101" pitchFamily="49" charset="-122"/>
                            <a:cs typeface="Cambria Math" panose="02040503050406030204" charset="0"/>
                          </a:rPr>
                          <m:t>𝑖</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sub>
                      <m:sup>
                        <m:r>
                          <a:rPr lang="en-US" altLang="zh-CN" i="1">
                            <a:latin typeface="Cambria Math" panose="02040503050406030204" charset="0"/>
                            <a:ea typeface="黑体" panose="02010609060101010101" pitchFamily="49" charset="-122"/>
                            <a:cs typeface="Cambria Math" panose="02040503050406030204" charset="0"/>
                          </a:rPr>
                          <m:t>𝑁</m:t>
                        </m:r>
                      </m:sup>
                      <m:e>
                        <m:r>
                          <a:rPr lang="zh-CN" altLang="en-US">
                            <a:latin typeface="Cambria Math" panose="02040503050406030204" charset="0"/>
                            <a:ea typeface="MS Mincho" charset="0"/>
                            <a:cs typeface="Cambria Math" panose="02040503050406030204" charset="0"/>
                          </a:rPr>
                          <m:t>𝛼</m:t>
                        </m:r>
                        <m:r>
                          <m:rPr>
                            <m:sty m:val="p"/>
                          </m:rPr>
                          <a:rPr lang="en-US" altLang="zh-CN" baseline="-25000">
                            <a:latin typeface="Cambria Math" panose="02040503050406030204" charset="0"/>
                            <a:ea typeface="黑体" panose="02010609060101010101" pitchFamily="49" charset="-122"/>
                            <a:cs typeface="Cambria Math" panose="02040503050406030204" charset="0"/>
                          </a:rPr>
                          <m:t>i</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𝑖</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𝑖</m:t>
                        </m:r>
                      </m:e>
                    </m:nary>
                  </m:oMath>
                </a14:m>
                <a:r>
                  <a:rPr lang="en-US" altLang="zh-CN" dirty="0">
                    <a:latin typeface="Times New Roman" panose="02020603050405020304" charset="0"/>
                    <a:ea typeface="黑体" panose="02010609060101010101" pitchFamily="49" charset="-122"/>
                    <a:cs typeface="Times New Roman" panose="02020603050405020304" charset="0"/>
                  </a:rPr>
                  <a:t>·</a:t>
                </a:r>
                <a:r>
                  <a:rPr lang="en-US" altLang="zh-CN" dirty="0" err="1">
                    <a:latin typeface="Times New Roman" panose="02020603050405020304" charset="0"/>
                    <a:ea typeface="黑体" panose="02010609060101010101" pitchFamily="49" charset="-122"/>
                    <a:cs typeface="Times New Roman" panose="02020603050405020304" charset="0"/>
                  </a:rPr>
                  <a:t>x+b</a:t>
                </a:r>
                <a:r>
                  <a:rPr lang="en-US" altLang="zh-CN" dirty="0">
                    <a:latin typeface="Times New Roman" panose="02020603050405020304" charset="0"/>
                    <a:ea typeface="黑体" panose="02010609060101010101" pitchFamily="49" charset="-122"/>
                    <a:cs typeface="Times New Roman" panose="02020603050405020304" charset="0"/>
                  </a:rPr>
                  <a:t>)</a:t>
                </a:r>
                <a:r>
                  <a:rPr lang="zh-CN" altLang="en-US" dirty="0">
                    <a:latin typeface="Times New Roman" panose="02020603050405020304" charset="0"/>
                    <a:ea typeface="黑体" panose="02010609060101010101" pitchFamily="49" charset="-122"/>
                    <a:cs typeface="Times New Roman" panose="02020603050405020304" charset="0"/>
                  </a:rPr>
                  <a:t>，其中</a:t>
                </a:r>
                <a:r>
                  <a:rPr lang="zh-CN" altLang="en-US" dirty="0">
                    <a:latin typeface="Times New Roman" panose="02020603050405020304" charset="0"/>
                    <a:ea typeface="黑体" panose="02010609060101010101" pitchFamily="49" charset="-122"/>
                    <a:cs typeface="Times New Roman" panose="02020603050405020304" charset="0"/>
                    <a:sym typeface="+mn-ea"/>
                  </a:rPr>
                  <a:t>α</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zh-CN" altLang="en-US" dirty="0">
                    <a:latin typeface="Times New Roman" panose="02020603050405020304" charset="0"/>
                    <a:ea typeface="黑体" panose="02010609060101010101" pitchFamily="49" charset="-122"/>
                    <a:cs typeface="Times New Roman" panose="02020603050405020304" charset="0"/>
                    <a:sym typeface="+mn-ea"/>
                  </a:rPr>
                  <a:t>α</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1</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zh-CN" altLang="en-US" dirty="0">
                    <a:latin typeface="Times New Roman" panose="02020603050405020304" charset="0"/>
                    <a:ea typeface="黑体" panose="02010609060101010101" pitchFamily="49" charset="-122"/>
                    <a:cs typeface="Times New Roman" panose="02020603050405020304" charset="0"/>
                    <a:sym typeface="+mn-ea"/>
                  </a:rPr>
                  <a:t>α</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2</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zh-CN" altLang="en-US" dirty="0">
                    <a:latin typeface="Times New Roman" panose="02020603050405020304" charset="0"/>
                    <a:ea typeface="黑体" panose="02010609060101010101" pitchFamily="49" charset="-122"/>
                    <a:cs typeface="Times New Roman" panose="02020603050405020304" charset="0"/>
                    <a:sym typeface="+mn-ea"/>
                  </a:rPr>
                  <a:t>α</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N</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en-US" altLang="zh-CN" baseline="30000" dirty="0">
                    <a:latin typeface="Times New Roman" panose="02020603050405020304" charset="0"/>
                    <a:ea typeface="黑体" panose="02010609060101010101" pitchFamily="49" charset="-122"/>
                    <a:cs typeface="Times New Roman" panose="02020603050405020304" charset="0"/>
                    <a:sym typeface="+mn-ea"/>
                  </a:rPr>
                  <a:t>T</a:t>
                </a:r>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pPr algn="l"/>
                <a:r>
                  <a:rPr dirty="0">
                    <a:latin typeface="Times New Roman" panose="02020603050405020304" charset="0"/>
                    <a:ea typeface="黑体" panose="02010609060101010101" pitchFamily="49" charset="-122"/>
                    <a:cs typeface="Times New Roman" panose="02020603050405020304" charset="0"/>
                  </a:rPr>
                  <a:t>(1) </a:t>
                </a:r>
                <a:r>
                  <a:rPr lang="zh-CN" altLang="en-US" dirty="0">
                    <a:latin typeface="Times New Roman" panose="02020603050405020304" charset="0"/>
                    <a:ea typeface="黑体" panose="02010609060101010101" pitchFamily="49" charset="-122"/>
                    <a:cs typeface="Times New Roman" panose="02020603050405020304" charset="0"/>
                    <a:sym typeface="+mn-ea"/>
                  </a:rPr>
                  <a:t>α</a:t>
                </a:r>
                <a:r>
                  <a:rPr lang="en-US" altLang="zh-CN" baseline="30000" dirty="0">
                    <a:latin typeface="Times New Roman" panose="02020603050405020304" charset="0"/>
                    <a:ea typeface="黑体" panose="02010609060101010101" pitchFamily="49" charset="-122"/>
                    <a:cs typeface="Times New Roman" panose="02020603050405020304" charset="0"/>
                    <a:sym typeface="+mn-ea"/>
                  </a:rPr>
                  <a:t>&lt;0&gt;</a:t>
                </a:r>
                <a:r>
                  <a:rPr lang="en-US" altLang="zh-CN" dirty="0">
                    <a:latin typeface="Times New Roman" panose="02020603050405020304" charset="0"/>
                    <a:ea typeface="黑体" panose="02010609060101010101" pitchFamily="49" charset="-122"/>
                    <a:cs typeface="Times New Roman" panose="02020603050405020304" charset="0"/>
                    <a:sym typeface="+mn-ea"/>
                  </a:rPr>
                  <a:t>=(0,0...,0)</a:t>
                </a:r>
                <a:r>
                  <a:rPr lang="en-US" altLang="zh-CN" baseline="30000" dirty="0">
                    <a:latin typeface="Times New Roman" panose="02020603050405020304" charset="0"/>
                    <a:ea typeface="黑体" panose="02010609060101010101" pitchFamily="49" charset="-122"/>
                    <a:cs typeface="Times New Roman" panose="02020603050405020304" charset="0"/>
                    <a:sym typeface="+mn-ea"/>
                  </a:rPr>
                  <a:t>T</a:t>
                </a:r>
                <a:r>
                  <a:rPr lang="zh-CN" altLang="en-US" dirty="0">
                    <a:latin typeface="Times New Roman" panose="02020603050405020304" charset="0"/>
                    <a:ea typeface="黑体" panose="02010609060101010101" pitchFamily="49" charset="-122"/>
                    <a:cs typeface="Times New Roman" panose="02020603050405020304" charset="0"/>
                    <a:sym typeface="+mn-ea"/>
                  </a:rPr>
                  <a:t>, b</a:t>
                </a:r>
                <a:r>
                  <a:rPr lang="en-US" altLang="zh-CN" baseline="30000" dirty="0">
                    <a:latin typeface="Times New Roman" panose="02020603050405020304" charset="0"/>
                    <a:ea typeface="黑体" panose="02010609060101010101" pitchFamily="49" charset="-122"/>
                    <a:cs typeface="Times New Roman" panose="02020603050405020304" charset="0"/>
                    <a:sym typeface="+mn-ea"/>
                  </a:rPr>
                  <a:t>&lt;0&gt;</a:t>
                </a:r>
                <a:r>
                  <a:rPr lang="en-US" altLang="zh-CN" dirty="0">
                    <a:latin typeface="Times New Roman" panose="02020603050405020304" charset="0"/>
                    <a:ea typeface="黑体" panose="02010609060101010101" pitchFamily="49" charset="-122"/>
                    <a:cs typeface="Times New Roman" panose="02020603050405020304" charset="0"/>
                    <a:sym typeface="+mn-ea"/>
                  </a:rPr>
                  <a:t>=0,</a:t>
                </a:r>
                <a:endParaRPr lang="en-US" altLang="zh-CN" dirty="0">
                  <a:latin typeface="Times New Roman" panose="02020603050405020304" charset="0"/>
                  <a:ea typeface="黑体" panose="02010609060101010101" pitchFamily="49" charset="-122"/>
                  <a:cs typeface="Times New Roman" panose="02020603050405020304" charset="0"/>
                  <a:sym typeface="+mn-ea"/>
                </a:endParaRPr>
              </a:p>
              <a:p>
                <a:pPr algn="l"/>
                <a:endParaRPr dirty="0">
                  <a:latin typeface="Times New Roman" panose="02020603050405020304" charset="0"/>
                  <a:ea typeface="黑体" panose="02010609060101010101" pitchFamily="49" charset="-122"/>
                  <a:cs typeface="Times New Roman" panose="02020603050405020304" charset="0"/>
                </a:endParaRPr>
              </a:p>
              <a:p>
                <a:pPr algn="l"/>
                <a:r>
                  <a:rPr dirty="0">
                    <a:latin typeface="Times New Roman" panose="02020603050405020304" charset="0"/>
                    <a:ea typeface="黑体" panose="02010609060101010101" pitchFamily="49" charset="-122"/>
                    <a:cs typeface="Times New Roman" panose="02020603050405020304" charset="0"/>
                  </a:rPr>
                  <a:t>(2) </a:t>
                </a:r>
                <a:r>
                  <a:rPr dirty="0" err="1">
                    <a:latin typeface="Times New Roman" panose="02020603050405020304" charset="0"/>
                    <a:ea typeface="黑体" panose="02010609060101010101" pitchFamily="49" charset="-122"/>
                    <a:cs typeface="Times New Roman" panose="02020603050405020304" charset="0"/>
                  </a:rPr>
                  <a:t>在训练集中选取数据</a:t>
                </a:r>
                <a:r>
                  <a:rPr dirty="0">
                    <a:latin typeface="Times New Roman" panose="02020603050405020304" charset="0"/>
                    <a:ea typeface="黑体" panose="02010609060101010101" pitchFamily="49" charset="-122"/>
                    <a:cs typeface="Times New Roman" panose="02020603050405020304" charset="0"/>
                  </a:rPr>
                  <a:t> </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en-US" altLang="zh-CN" dirty="0" err="1">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a:latin typeface="Times New Roman" panose="02020603050405020304" charset="0"/>
                    <a:ea typeface="黑体" panose="02010609060101010101" pitchFamily="49" charset="-122"/>
                    <a:cs typeface="Times New Roman" panose="02020603050405020304" charset="0"/>
                    <a:sym typeface="+mn-ea"/>
                  </a:rPr>
                  <a:t>)</a:t>
                </a:r>
                <a:endParaRPr lang="en-US" altLang="zh-CN" dirty="0">
                  <a:latin typeface="Times New Roman" panose="02020603050405020304" charset="0"/>
                  <a:ea typeface="黑体" panose="02010609060101010101" pitchFamily="49" charset="-122"/>
                  <a:cs typeface="Times New Roman" panose="02020603050405020304" charset="0"/>
                  <a:sym typeface="+mn-ea"/>
                </a:endParaRPr>
              </a:p>
              <a:p>
                <a:pPr algn="l"/>
                <a:r>
                  <a:rPr lang="en-US" altLang="zh-CN" dirty="0">
                    <a:latin typeface="Times New Roman" panose="02020603050405020304" charset="0"/>
                    <a:ea typeface="黑体" panose="02010609060101010101" pitchFamily="49" charset="-122"/>
                    <a:cs typeface="Times New Roman" panose="02020603050405020304" charset="0"/>
                    <a:sym typeface="+mn-ea"/>
                  </a:rPr>
                  <a:t>(3) </a:t>
                </a:r>
                <a:r>
                  <a:rPr lang="zh-CN" altLang="en-US" dirty="0">
                    <a:latin typeface="Times New Roman" panose="02020603050405020304" charset="0"/>
                    <a:ea typeface="黑体" panose="02010609060101010101" pitchFamily="49" charset="-122"/>
                    <a:cs typeface="Times New Roman" panose="02020603050405020304" charset="0"/>
                    <a:sym typeface="+mn-ea"/>
                  </a:rPr>
                  <a:t>如果</a:t>
                </a:r>
                <a:endParaRPr lang="zh-CN" altLang="en-US" dirty="0">
                  <a:latin typeface="Times New Roman" panose="02020603050405020304" charset="0"/>
                  <a:ea typeface="黑体" panose="02010609060101010101" pitchFamily="49" charset="-122"/>
                  <a:cs typeface="Times New Roman" panose="02020603050405020304" charset="0"/>
                  <a:sym typeface="+mn-ea"/>
                </a:endParaRPr>
              </a:p>
              <a:p>
                <a:pPr algn="l" fontAlgn="auto"/>
                <a:r>
                  <a:rPr dirty="0">
                    <a:latin typeface="Times New Roman" panose="02020603050405020304" charset="0"/>
                    <a:ea typeface="黑体" panose="02010609060101010101" pitchFamily="49" charset="-122"/>
                    <a:cs typeface="Times New Roman" panose="02020603050405020304" charset="0"/>
                  </a:rPr>
                  <a:t> </a:t>
                </a:r>
                <a:r>
                  <a:rPr lang="en-US" altLang="zh-CN" dirty="0" err="1">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a:latin typeface="Times New Roman" panose="02020603050405020304" charset="0"/>
                    <a:ea typeface="黑体" panose="02010609060101010101" pitchFamily="49" charset="-122"/>
                    <a:cs typeface="Times New Roman" panose="02020603050405020304" charset="0"/>
                    <a:sym typeface="+mn-ea"/>
                  </a:rPr>
                  <a:t>(</a:t>
                </a:r>
                <a14:m>
                  <m:oMath xmlns:m="http://schemas.openxmlformats.org/officeDocument/2006/math">
                    <m:nary>
                      <m:naryPr>
                        <m:chr m:val="∑"/>
                        <m:limLoc m:val="undOvr"/>
                        <m:ctrlPr>
                          <a:rPr lang="en-US" altLang="zh-CN" i="1">
                            <a:latin typeface="Cambria Math" panose="02040503050406030204" charset="0"/>
                            <a:ea typeface="黑体" panose="02010609060101010101" pitchFamily="49" charset="-122"/>
                            <a:cs typeface="Cambria Math" panose="02040503050406030204" charset="0"/>
                          </a:rPr>
                        </m:ctrlPr>
                      </m:naryPr>
                      <m:sub>
                        <m:r>
                          <a:rPr lang="en-US" altLang="zh-CN" i="1">
                            <a:latin typeface="Cambria Math" panose="02040503050406030204" charset="0"/>
                            <a:ea typeface="黑体" panose="02010609060101010101" pitchFamily="49" charset="-122"/>
                            <a:cs typeface="Cambria Math" panose="02040503050406030204" charset="0"/>
                          </a:rPr>
                          <m:t>𝑗</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sub>
                      <m:sup>
                        <m:r>
                          <a:rPr lang="en-US" altLang="zh-CN" i="1">
                            <a:latin typeface="Cambria Math" panose="02040503050406030204" charset="0"/>
                            <a:ea typeface="黑体" panose="02010609060101010101" pitchFamily="49" charset="-122"/>
                            <a:cs typeface="Cambria Math" panose="02040503050406030204" charset="0"/>
                          </a:rPr>
                          <m:t>𝑁</m:t>
                        </m:r>
                      </m:sup>
                      <m:e>
                        <m:r>
                          <a:rPr lang="zh-CN" altLang="en-US">
                            <a:latin typeface="Cambria Math" panose="02040503050406030204" charset="0"/>
                            <a:ea typeface="MS Mincho" charset="0"/>
                            <a:cs typeface="Cambria Math" panose="02040503050406030204" charset="0"/>
                          </a:rPr>
                          <m:t>𝛼</m:t>
                        </m:r>
                        <m:r>
                          <m:rPr>
                            <m:sty m:val="p"/>
                          </m:rPr>
                          <a:rPr lang="en-US" altLang="zh-CN" baseline="-25000">
                            <a:latin typeface="Cambria Math" panose="02040503050406030204" charset="0"/>
                            <a:ea typeface="黑体" panose="02010609060101010101" pitchFamily="49" charset="-122"/>
                            <a:cs typeface="Cambria Math" panose="02040503050406030204" charset="0"/>
                          </a:rPr>
                          <m:t>j</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𝑗</m:t>
                        </m:r>
                        <m:r>
                          <a:rPr lang="en-US" altLang="zh-CN" i="1">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𝑗</m:t>
                        </m:r>
                      </m:e>
                    </m:nary>
                  </m:oMath>
                </a14:m>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en-US" altLang="zh-CN" dirty="0" err="1">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mn-ea"/>
                  </a:rPr>
                  <a:t>+b</a:t>
                </a:r>
                <a:r>
                  <a:rPr lang="en-US" altLang="zh-CN" dirty="0">
                    <a:latin typeface="Times New Roman" panose="02020603050405020304" charset="0"/>
                    <a:ea typeface="黑体" panose="02010609060101010101" pitchFamily="49" charset="-122"/>
                    <a:cs typeface="Times New Roman" panose="02020603050405020304" charset="0"/>
                    <a:sym typeface="+mn-ea"/>
                  </a:rPr>
                  <a:t>)&lt;=0</a:t>
                </a:r>
                <a:endParaRPr lang="en-US" altLang="zh-CN" dirty="0">
                  <a:latin typeface="Times New Roman" panose="02020603050405020304" charset="0"/>
                  <a:ea typeface="黑体" panose="02010609060101010101" pitchFamily="49" charset="-122"/>
                  <a:cs typeface="Times New Roman" panose="02020603050405020304" charset="0"/>
                  <a:sym typeface="+mn-ea"/>
                </a:endParaRPr>
              </a:p>
              <a:p>
                <a:endParaRPr dirty="0">
                  <a:latin typeface="Times New Roman" panose="02020603050405020304" charset="0"/>
                  <a:ea typeface="黑体" panose="02010609060101010101" pitchFamily="49" charset="-122"/>
                  <a:cs typeface="Times New Roman" panose="02020603050405020304" charset="0"/>
                </a:endParaRPr>
              </a:p>
              <a:p>
                <a:endParaRPr dirty="0">
                  <a:latin typeface="Times New Roman" panose="02020603050405020304" charset="0"/>
                  <a:ea typeface="黑体" panose="02010609060101010101" pitchFamily="49" charset="-122"/>
                  <a:cs typeface="Times New Roman" panose="02020603050405020304" charset="0"/>
                </a:endParaRPr>
              </a:p>
              <a:p>
                <a:endParaRPr dirty="0">
                  <a:latin typeface="Times New Roman" panose="02020603050405020304" charset="0"/>
                  <a:ea typeface="黑体" panose="02010609060101010101" pitchFamily="49" charset="-122"/>
                  <a:cs typeface="Times New Roman" panose="02020603050405020304" charset="0"/>
                </a:endParaRPr>
              </a:p>
              <a:p>
                <a:endParaRPr dirty="0">
                  <a:latin typeface="Times New Roman" panose="02020603050405020304" charset="0"/>
                  <a:ea typeface="黑体" panose="02010609060101010101" pitchFamily="49" charset="-122"/>
                  <a:cs typeface="Times New Roman" panose="02020603050405020304" charset="0"/>
                </a:endParaRPr>
              </a:p>
              <a:p>
                <a:r>
                  <a:rPr dirty="0">
                    <a:latin typeface="Times New Roman" panose="02020603050405020304" charset="0"/>
                    <a:ea typeface="黑体" panose="02010609060101010101" pitchFamily="49" charset="-122"/>
                    <a:cs typeface="Times New Roman" panose="02020603050405020304" charset="0"/>
                  </a:rPr>
                  <a:t>(4) </a:t>
                </a:r>
                <a:r>
                  <a:rPr dirty="0" err="1">
                    <a:latin typeface="Times New Roman" panose="02020603050405020304" charset="0"/>
                    <a:ea typeface="黑体" panose="02010609060101010101" pitchFamily="49" charset="-122"/>
                    <a:cs typeface="Times New Roman" panose="02020603050405020304" charset="0"/>
                  </a:rPr>
                  <a:t>转至</a:t>
                </a:r>
                <a:r>
                  <a:rPr dirty="0">
                    <a:latin typeface="Times New Roman" panose="02020603050405020304" charset="0"/>
                    <a:ea typeface="黑体" panose="02010609060101010101" pitchFamily="49" charset="-122"/>
                    <a:cs typeface="Times New Roman" panose="02020603050405020304" charset="0"/>
                  </a:rPr>
                  <a:t>(2)</a:t>
                </a:r>
                <a:r>
                  <a:rPr dirty="0" err="1">
                    <a:latin typeface="Times New Roman" panose="02020603050405020304" charset="0"/>
                    <a:ea typeface="黑体" panose="02010609060101010101" pitchFamily="49" charset="-122"/>
                    <a:cs typeface="Times New Roman" panose="02020603050405020304" charset="0"/>
                  </a:rPr>
                  <a:t>直到没有误分类数据</a:t>
                </a:r>
                <a:r>
                  <a:rPr dirty="0">
                    <a:latin typeface="Times New Roman" panose="02020603050405020304" charset="0"/>
                    <a:ea typeface="黑体" panose="02010609060101010101" pitchFamily="49" charset="-122"/>
                    <a:cs typeface="Times New Roman" panose="02020603050405020304" charset="0"/>
                  </a:rPr>
                  <a:t>。</a:t>
                </a:r>
                <a:endParaRPr dirty="0">
                  <a:latin typeface="Times New Roman" panose="02020603050405020304" charset="0"/>
                  <a:ea typeface="黑体" panose="02010609060101010101" pitchFamily="49" charset="-122"/>
                  <a:cs typeface="Times New Roman" panose="020206030504050203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734695" y="1431290"/>
                <a:ext cx="11046460" cy="473837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2974975" y="4838700"/>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zh-CN" altLang="en-US">
                          <a:latin typeface="Cambria Math" panose="02040503050406030204" charset="0"/>
                          <a:cs typeface="Cambria Math" panose="02040503050406030204" charset="0"/>
                        </a:rPr>
                        <m:t>𝛼</m:t>
                      </m:r>
                      <m:r>
                        <m:rPr>
                          <m:sty m:val="p"/>
                        </m:rPr>
                        <a:rPr lang="en-US" altLang="zh-CN" baseline="-25000">
                          <a:latin typeface="Cambria Math" panose="02040503050406030204" charset="0"/>
                          <a:cs typeface="Cambria Math" panose="02040503050406030204" charset="0"/>
                        </a:rPr>
                        <m:t>i</m:t>
                      </m:r>
                      <m:r>
                        <a:rPr lang="en-US" altLang="zh-CN" i="1">
                          <a:latin typeface="Cambria Math" panose="02040503050406030204" charset="0"/>
                          <a:ea typeface="MS Mincho" charset="0"/>
                          <a:cs typeface="Cambria Math" panose="02040503050406030204" charset="0"/>
                        </a:rPr>
                        <m:t> ←  </m:t>
                      </m:r>
                      <m:r>
                        <a:rPr lang="zh-CN" altLang="en-US">
                          <a:latin typeface="Cambria Math" panose="02040503050406030204" charset="0"/>
                          <a:cs typeface="Cambria Math" panose="02040503050406030204" charset="0"/>
                        </a:rPr>
                        <m:t>𝛼</m:t>
                      </m:r>
                      <m:r>
                        <m:rPr>
                          <m:sty m:val="p"/>
                        </m:rPr>
                        <a:rPr lang="en-US" altLang="zh-CN" baseline="-25000">
                          <a:latin typeface="Cambria Math" panose="02040503050406030204" charset="0"/>
                          <a:cs typeface="Cambria Math" panose="02040503050406030204" charset="0"/>
                        </a:rPr>
                        <m:t>i</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cs typeface="Cambria Math" panose="02040503050406030204" charset="0"/>
                          <a:sym typeface="Symbol" panose="05050102010706020507" charset="0"/>
                        </a:rPr>
                        <m:t></m:t>
                      </m:r>
                    </m:oMath>
                  </m:oMathPara>
                </a14:m>
                <a:endParaRPr lang="zh-CN" altLang="en-US" i="1" baseline="-2500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2974975" y="4838700"/>
                <a:ext cx="3032125" cy="36830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3072130" y="5283200"/>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oMath>
                  </m:oMathPara>
                </a14:m>
                <a:endParaRPr lang="zh-CN" altLang="en-US" i="1" baseline="-2500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3072130" y="5283200"/>
                <a:ext cx="3032125" cy="36830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sym typeface="+mn-ea"/>
              </a:rPr>
            </a:br>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1387475" y="1514475"/>
                <a:ext cx="4911090" cy="461645"/>
              </a:xfrm>
              <a:prstGeom prst="rect">
                <a:avLst/>
              </a:prstGeom>
              <a:noFill/>
            </p:spPr>
            <p:txBody>
              <a:bodyPr wrap="square" rtlCol="0" anchor="t">
                <a:spAutoFit/>
              </a:bodyPr>
              <a:lstStyle/>
              <a:p>
                <a:pPr algn="l" fontAlgn="auto"/>
                <a:r>
                  <a:rPr lang="zh-CN" altLang="en-US">
                    <a:sym typeface="+mn-ea"/>
                  </a:rPr>
                  <a:t>如果</a:t>
                </a:r>
                <a:r>
                  <a:rPr lang="en-US" altLang="zh-CN">
                    <a:sym typeface="+mn-ea"/>
                  </a:rPr>
                  <a:t>y</a:t>
                </a:r>
                <a:r>
                  <a:rPr lang="en-US" altLang="zh-CN" baseline="-25000">
                    <a:sym typeface="+mn-ea"/>
                  </a:rPr>
                  <a:t>i</a:t>
                </a:r>
                <a:r>
                  <a:rPr lang="en-US" altLang="zh-CN">
                    <a:sym typeface="+mn-ea"/>
                  </a:rPr>
                  <a:t>(</a:t>
                </a:r>
                <a14:m>
                  <m:oMath xmlns:m="http://schemas.openxmlformats.org/officeDocument/2006/math">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𝑁</m:t>
                        </m:r>
                      </m:sup>
                      <m:e>
                        <m:r>
                          <a:rPr lang="zh-CN" altLang="en-US">
                            <a:latin typeface="Cambria Math" panose="02040503050406030204" charset="0"/>
                            <a:cs typeface="Cambria Math" panose="02040503050406030204" charset="0"/>
                          </a:rPr>
                          <m:t>𝛼</m:t>
                        </m:r>
                        <m:r>
                          <m:rPr>
                            <m:sty m:val="p"/>
                          </m:rPr>
                          <a:rPr lang="en-US" altLang="zh-CN" baseline="-25000">
                            <a:latin typeface="Cambria Math" panose="02040503050406030204" charset="0"/>
                            <a:cs typeface="Cambria Math" panose="02040503050406030204" charset="0"/>
                          </a:rPr>
                          <m:t>j</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𝑗</m:t>
                        </m:r>
                        <m:r>
                          <a:rPr lang="en-US" altLang="zh-CN" i="1">
                            <a:latin typeface="Cambria Math" panose="02040503050406030204" charset="0"/>
                            <a:cs typeface="Cambria Math" panose="02040503050406030204" charset="0"/>
                            <a:sym typeface="Symbol" panose="05050102010706020507" charset="0"/>
                          </a:rPr>
                          <m:t>𝑥</m:t>
                        </m:r>
                        <m:r>
                          <a:rPr lang="en-US" altLang="zh-CN" i="1" baseline="-25000">
                            <a:latin typeface="Cambria Math" panose="02040503050406030204" charset="0"/>
                            <a:cs typeface="Cambria Math" panose="02040503050406030204" charset="0"/>
                            <a:sym typeface="Symbol" panose="05050102010706020507" charset="0"/>
                          </a:rPr>
                          <m:t>𝑗</m:t>
                        </m:r>
                      </m:e>
                    </m:nary>
                  </m:oMath>
                </a14:m>
                <a:r>
                  <a:rPr lang="en-US" altLang="zh-CN">
                    <a:sym typeface="+mn-ea"/>
                  </a:rPr>
                  <a:t>·x</a:t>
                </a:r>
                <a:r>
                  <a:rPr lang="en-US" altLang="zh-CN" baseline="-25000">
                    <a:sym typeface="+mn-ea"/>
                  </a:rPr>
                  <a:t>i</a:t>
                </a:r>
                <a:r>
                  <a:rPr lang="en-US" altLang="zh-CN">
                    <a:sym typeface="+mn-ea"/>
                  </a:rPr>
                  <a:t>+b)&lt;=0</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1387475" y="1514475"/>
                <a:ext cx="4911090" cy="46164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547370" y="2120265"/>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zh-CN" altLang="en-US">
                          <a:latin typeface="Cambria Math" panose="02040503050406030204" charset="0"/>
                          <a:cs typeface="Cambria Math" panose="02040503050406030204" charset="0"/>
                        </a:rPr>
                        <m:t>𝛼</m:t>
                      </m:r>
                      <m:r>
                        <m:rPr>
                          <m:sty m:val="p"/>
                        </m:rPr>
                        <a:rPr lang="en-US" altLang="zh-CN" baseline="-25000">
                          <a:latin typeface="Cambria Math" panose="02040503050406030204" charset="0"/>
                          <a:cs typeface="Cambria Math" panose="02040503050406030204" charset="0"/>
                        </a:rPr>
                        <m:t>i</m:t>
                      </m:r>
                      <m:r>
                        <a:rPr lang="en-US" altLang="zh-CN" i="1">
                          <a:latin typeface="Cambria Math" panose="02040503050406030204" charset="0"/>
                          <a:ea typeface="MS Mincho" charset="0"/>
                          <a:cs typeface="Cambria Math" panose="02040503050406030204" charset="0"/>
                        </a:rPr>
                        <m:t> ←  </m:t>
                      </m:r>
                      <m:r>
                        <a:rPr lang="zh-CN" altLang="en-US">
                          <a:latin typeface="Cambria Math" panose="02040503050406030204" charset="0"/>
                          <a:cs typeface="Cambria Math" panose="02040503050406030204" charset="0"/>
                        </a:rPr>
                        <m:t>𝛼</m:t>
                      </m:r>
                      <m:r>
                        <m:rPr>
                          <m:sty m:val="p"/>
                        </m:rPr>
                        <a:rPr lang="en-US" altLang="zh-CN" baseline="-25000">
                          <a:latin typeface="Cambria Math" panose="02040503050406030204" charset="0"/>
                          <a:cs typeface="Cambria Math" panose="02040503050406030204" charset="0"/>
                        </a:rPr>
                        <m:t>i</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cs typeface="Cambria Math" panose="02040503050406030204" charset="0"/>
                          <a:sym typeface="Symbol" panose="05050102010706020507" charset="0"/>
                        </a:rPr>
                        <m:t></m:t>
                      </m:r>
                    </m:oMath>
                  </m:oMathPara>
                </a14:m>
                <a:endParaRPr lang="zh-CN" altLang="en-US" i="1" baseline="-2500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547370" y="2120265"/>
                <a:ext cx="3032125" cy="36830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23570" y="2570480"/>
                <a:ext cx="3032125"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   ←  </m:t>
                      </m:r>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ea typeface="MS Mincho" charset="0"/>
                          <a:cs typeface="Cambria Math" panose="02040503050406030204" charset="0"/>
                          <a:sym typeface="Symbol" panose="05050102010706020507" charset="0"/>
                        </a:rPr>
                        <m:t></m:t>
                      </m:r>
                      <m:r>
                        <a:rPr lang="en-US" altLang="zh-CN" i="1">
                          <a:latin typeface="Cambria Math" panose="02040503050406030204" charset="0"/>
                          <a:cs typeface="Cambria Math" panose="02040503050406030204" charset="0"/>
                          <a:sym typeface="Symbol" panose="05050102010706020507" charset="0"/>
                        </a:rPr>
                        <m:t>𝑦</m:t>
                      </m:r>
                      <m:r>
                        <a:rPr lang="en-US" altLang="zh-CN" i="1" baseline="-25000">
                          <a:latin typeface="Cambria Math" panose="02040503050406030204" charset="0"/>
                          <a:cs typeface="Cambria Math" panose="02040503050406030204" charset="0"/>
                          <a:sym typeface="Symbol" panose="05050102010706020507" charset="0"/>
                        </a:rPr>
                        <m:t>𝑖</m:t>
                      </m:r>
                    </m:oMath>
                  </m:oMathPara>
                </a14:m>
                <a:endParaRPr lang="zh-CN" altLang="en-US" i="1" baseline="-25000">
                  <a:latin typeface="Cambria Math" panose="02040503050406030204" charset="0"/>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23570" y="2570480"/>
                <a:ext cx="3032125" cy="36830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328295" y="3020695"/>
                <a:ext cx="6083300" cy="1179830"/>
              </a:xfrm>
              <a:prstGeom prst="rect">
                <a:avLst/>
              </a:prstGeom>
              <a:noFill/>
            </p:spPr>
            <p:txBody>
              <a:bodyPr wrap="square" rtlCol="0" anchor="t">
                <a:spAutoFit/>
              </a:bodyPr>
              <a:lstStyle/>
              <a:p>
                <a:pPr algn="ctr"/>
                <a:r>
                  <a:rPr lang="en-US" altLang="zh-CN" sz="2200" dirty="0" err="1">
                    <a:sym typeface="+mn-ea"/>
                  </a:rPr>
                  <a:t>y</a:t>
                </a:r>
                <a:r>
                  <a:rPr lang="en-US" altLang="zh-CN" sz="2200" baseline="-25000" dirty="0" err="1">
                    <a:sym typeface="+mn-ea"/>
                  </a:rPr>
                  <a:t>i</a:t>
                </a:r>
                <a:r>
                  <a:rPr lang="en-US" altLang="zh-CN" sz="2200" dirty="0">
                    <a:sym typeface="+mn-ea"/>
                  </a:rPr>
                  <a:t>(</a:t>
                </a:r>
                <a14:m>
                  <m:oMath xmlns:m="http://schemas.openxmlformats.org/officeDocument/2006/math">
                    <m:nary>
                      <m:naryPr>
                        <m:chr m:val="∑"/>
                        <m:limLoc m:val="undOvr"/>
                        <m:ctrlPr>
                          <a:rPr lang="en-US" altLang="zh-CN" sz="2200" i="1">
                            <a:latin typeface="Cambria Math" panose="02040503050406030204" charset="0"/>
                            <a:cs typeface="Cambria Math" panose="02040503050406030204" charset="0"/>
                          </a:rPr>
                        </m:ctrlPr>
                      </m:naryPr>
                      <m:sub>
                        <m:r>
                          <a:rPr lang="en-US" altLang="zh-CN" sz="2200" i="1">
                            <a:latin typeface="Cambria Math" panose="02040503050406030204" charset="0"/>
                            <a:cs typeface="Cambria Math" panose="02040503050406030204" charset="0"/>
                          </a:rPr>
                          <m:t>𝑖</m:t>
                        </m:r>
                        <m:r>
                          <a:rPr lang="en-US" altLang="zh-CN" sz="2200" i="1">
                            <a:latin typeface="Cambria Math" panose="02040503050406030204" charset="0"/>
                            <a:cs typeface="Cambria Math" panose="02040503050406030204" charset="0"/>
                          </a:rPr>
                          <m:t>=</m:t>
                        </m:r>
                        <m:r>
                          <a:rPr lang="en-US" altLang="zh-CN" sz="2200" i="1">
                            <a:latin typeface="Cambria Math" panose="02040503050406030204" charset="0"/>
                            <a:cs typeface="Cambria Math" panose="02040503050406030204" charset="0"/>
                          </a:rPr>
                          <m:t>1</m:t>
                        </m:r>
                      </m:sub>
                      <m:sup>
                        <m:r>
                          <a:rPr lang="en-US" altLang="zh-CN" sz="2200" i="1">
                            <a:latin typeface="Cambria Math" panose="02040503050406030204" charset="0"/>
                            <a:cs typeface="Cambria Math" panose="02040503050406030204" charset="0"/>
                          </a:rPr>
                          <m:t>𝑁</m:t>
                        </m:r>
                      </m:sup>
                      <m:e>
                        <m:r>
                          <a:rPr lang="zh-CN" altLang="en-US" sz="2200">
                            <a:latin typeface="Cambria Math" panose="02040503050406030204" charset="0"/>
                            <a:cs typeface="Cambria Math" panose="02040503050406030204" charset="0"/>
                          </a:rPr>
                          <m:t>𝛼</m:t>
                        </m:r>
                        <m:r>
                          <m:rPr>
                            <m:sty m:val="p"/>
                          </m:rPr>
                          <a:rPr lang="en-US" altLang="zh-CN" sz="2200" baseline="-25000">
                            <a:latin typeface="Cambria Math" panose="02040503050406030204" charset="0"/>
                            <a:cs typeface="Cambria Math" panose="02040503050406030204" charset="0"/>
                          </a:rPr>
                          <m:t>i</m:t>
                        </m:r>
                        <m:r>
                          <a:rPr lang="en-US" altLang="zh-CN" sz="2200" i="1">
                            <a:latin typeface="Cambria Math" panose="02040503050406030204" charset="0"/>
                            <a:cs typeface="Cambria Math" panose="02040503050406030204" charset="0"/>
                            <a:sym typeface="Symbol" panose="05050102010706020507" charset="0"/>
                          </a:rPr>
                          <m:t>𝑦</m:t>
                        </m:r>
                        <m:r>
                          <a:rPr lang="en-US" altLang="zh-CN" sz="2200" i="1" baseline="-25000">
                            <a:latin typeface="Cambria Math" panose="02040503050406030204" charset="0"/>
                            <a:cs typeface="Cambria Math" panose="02040503050406030204" charset="0"/>
                            <a:sym typeface="Symbol" panose="05050102010706020507" charset="0"/>
                          </a:rPr>
                          <m:t>𝑖</m:t>
                        </m:r>
                        <m:r>
                          <a:rPr lang="en-US" altLang="zh-CN" sz="2200" i="1">
                            <a:latin typeface="Cambria Math" panose="02040503050406030204" charset="0"/>
                            <a:cs typeface="Cambria Math" panose="02040503050406030204" charset="0"/>
                            <a:sym typeface="Symbol" panose="05050102010706020507" charset="0"/>
                          </a:rPr>
                          <m:t>𝑥</m:t>
                        </m:r>
                        <m:r>
                          <a:rPr lang="en-US" altLang="zh-CN" sz="2200" i="1" baseline="-25000">
                            <a:latin typeface="Cambria Math" panose="02040503050406030204" charset="0"/>
                            <a:cs typeface="Cambria Math" panose="02040503050406030204" charset="0"/>
                            <a:sym typeface="Symbol" panose="05050102010706020507" charset="0"/>
                          </a:rPr>
                          <m:t>𝑖</m:t>
                        </m:r>
                      </m:e>
                    </m:nary>
                  </m:oMath>
                </a14:m>
                <a:r>
                  <a:rPr lang="en-US" altLang="zh-CN" sz="2200" dirty="0">
                    <a:sym typeface="+mn-ea"/>
                  </a:rPr>
                  <a:t>·</a:t>
                </a:r>
                <a:r>
                  <a:rPr lang="en-US" altLang="zh-CN" sz="2200" dirty="0" err="1">
                    <a:sym typeface="+mn-ea"/>
                  </a:rPr>
                  <a:t>x+b</a:t>
                </a:r>
                <a:r>
                  <a:rPr lang="en-US" altLang="zh-CN" sz="2200" dirty="0">
                    <a:sym typeface="+mn-ea"/>
                  </a:rPr>
                  <a:t>)</a:t>
                </a:r>
                <a:endParaRPr lang="en-US" altLang="zh-CN" sz="2200" dirty="0">
                  <a:sym typeface="+mn-ea"/>
                </a:endParaRPr>
              </a:p>
              <a:p>
                <a:pPr algn="ctr"/>
                <a:r>
                  <a:rPr lang="en-US" altLang="zh-CN" sz="2200" dirty="0">
                    <a:sym typeface="+mn-ea"/>
                  </a:rPr>
                  <a:t>=</a:t>
                </a:r>
                <a:r>
                  <a:rPr lang="en-US" altLang="zh-CN" sz="2200" dirty="0" err="1">
                    <a:sym typeface="+mn-ea"/>
                  </a:rPr>
                  <a:t>y</a:t>
                </a:r>
                <a:r>
                  <a:rPr lang="en-US" altLang="zh-CN" sz="2200" baseline="-25000" dirty="0" err="1">
                    <a:sym typeface="+mn-ea"/>
                  </a:rPr>
                  <a:t>i</a:t>
                </a:r>
                <a:r>
                  <a:rPr lang="en-US" altLang="zh-CN" sz="2200" dirty="0">
                    <a:sym typeface="+mn-ea"/>
                  </a:rPr>
                  <a:t>[(</a:t>
                </a:r>
                <a14:m>
                  <m:oMath xmlns:m="http://schemas.openxmlformats.org/officeDocument/2006/math">
                    <m:r>
                      <a:rPr lang="zh-CN" altLang="en-US" sz="2200">
                        <a:latin typeface="Cambria Math" panose="02040503050406030204" charset="0"/>
                        <a:cs typeface="Cambria Math" panose="02040503050406030204" charset="0"/>
                      </a:rPr>
                      <m:t>𝛼</m:t>
                    </m:r>
                    <m:r>
                      <a:rPr lang="en-US" altLang="zh-CN" sz="2200" baseline="-25000">
                        <a:latin typeface="Cambria Math" panose="02040503050406030204" charset="0"/>
                        <a:cs typeface="Cambria Math" panose="02040503050406030204" charset="0"/>
                      </a:rPr>
                      <m:t>1</m:t>
                    </m:r>
                    <m:r>
                      <a:rPr lang="en-US" altLang="zh-CN" sz="2200" i="1">
                        <a:latin typeface="Cambria Math" panose="02040503050406030204" charset="0"/>
                        <a:cs typeface="Cambria Math" panose="02040503050406030204" charset="0"/>
                        <a:sym typeface="Symbol" panose="05050102010706020507" charset="0"/>
                      </a:rPr>
                      <m:t>𝑦</m:t>
                    </m:r>
                    <m:r>
                      <a:rPr lang="en-US" altLang="zh-CN" sz="2200" i="1" baseline="-25000">
                        <a:latin typeface="Cambria Math" panose="02040503050406030204" charset="0"/>
                        <a:cs typeface="Cambria Math" panose="02040503050406030204" charset="0"/>
                        <a:sym typeface="Symbol" panose="05050102010706020507" charset="0"/>
                      </a:rPr>
                      <m:t>1</m:t>
                    </m:r>
                    <m:r>
                      <a:rPr lang="en-US" altLang="zh-CN" sz="2200" i="1">
                        <a:latin typeface="Cambria Math" panose="02040503050406030204" charset="0"/>
                        <a:cs typeface="Cambria Math" panose="02040503050406030204" charset="0"/>
                        <a:sym typeface="Symbol" panose="05050102010706020507" charset="0"/>
                      </a:rPr>
                      <m:t>𝑥</m:t>
                    </m:r>
                    <m:r>
                      <a:rPr lang="en-US" altLang="zh-CN" sz="2200" i="1" baseline="-25000">
                        <a:latin typeface="Cambria Math" panose="02040503050406030204" charset="0"/>
                        <a:cs typeface="Cambria Math" panose="02040503050406030204" charset="0"/>
                        <a:sym typeface="Symbol" panose="05050102010706020507" charset="0"/>
                      </a:rPr>
                      <m:t>1</m:t>
                    </m:r>
                  </m:oMath>
                </a14:m>
                <a:r>
                  <a:rPr lang="en-US" altLang="zh-CN" sz="2200" dirty="0">
                    <a:sym typeface="+mn-ea"/>
                  </a:rPr>
                  <a:t>+</a:t>
                </a:r>
                <a14:m>
                  <m:oMath xmlns:m="http://schemas.openxmlformats.org/officeDocument/2006/math">
                    <m:r>
                      <a:rPr lang="zh-CN" altLang="en-US" sz="2200">
                        <a:latin typeface="Cambria Math" panose="02040503050406030204" charset="0"/>
                        <a:cs typeface="Cambria Math" panose="02040503050406030204" charset="0"/>
                      </a:rPr>
                      <m:t>𝛼</m:t>
                    </m:r>
                    <m:r>
                      <a:rPr lang="en-US" altLang="zh-CN" sz="2200" baseline="-25000">
                        <a:latin typeface="Cambria Math" panose="02040503050406030204" charset="0"/>
                        <a:cs typeface="Cambria Math" panose="02040503050406030204" charset="0"/>
                      </a:rPr>
                      <m:t>2</m:t>
                    </m:r>
                    <m:r>
                      <a:rPr lang="en-US" altLang="zh-CN" sz="2200" i="1">
                        <a:latin typeface="Cambria Math" panose="02040503050406030204" charset="0"/>
                        <a:cs typeface="Cambria Math" panose="02040503050406030204" charset="0"/>
                        <a:sym typeface="Symbol" panose="05050102010706020507" charset="0"/>
                      </a:rPr>
                      <m:t>𝑦</m:t>
                    </m:r>
                    <m:r>
                      <a:rPr lang="en-US" altLang="zh-CN" sz="2200" i="1" baseline="-25000">
                        <a:latin typeface="Cambria Math" panose="02040503050406030204" charset="0"/>
                        <a:cs typeface="Cambria Math" panose="02040503050406030204" charset="0"/>
                        <a:sym typeface="Symbol" panose="05050102010706020507" charset="0"/>
                      </a:rPr>
                      <m:t>2</m:t>
                    </m:r>
                    <m:r>
                      <a:rPr lang="en-US" altLang="zh-CN" sz="2200" i="1">
                        <a:latin typeface="Cambria Math" panose="02040503050406030204" charset="0"/>
                        <a:cs typeface="Cambria Math" panose="02040503050406030204" charset="0"/>
                        <a:sym typeface="Symbol" panose="05050102010706020507" charset="0"/>
                      </a:rPr>
                      <m:t>𝑥</m:t>
                    </m:r>
                    <m:r>
                      <a:rPr lang="en-US" altLang="zh-CN" sz="2200" i="1" baseline="-25000">
                        <a:latin typeface="Cambria Math" panose="02040503050406030204" charset="0"/>
                        <a:cs typeface="Cambria Math" panose="02040503050406030204" charset="0"/>
                        <a:sym typeface="Symbol" panose="05050102010706020507" charset="0"/>
                      </a:rPr>
                      <m:t>2</m:t>
                    </m:r>
                  </m:oMath>
                </a14:m>
                <a:r>
                  <a:rPr lang="en-US" altLang="zh-CN" sz="2200" dirty="0">
                    <a:sym typeface="+mn-ea"/>
                  </a:rPr>
                  <a:t>+...</a:t>
                </a:r>
                <a14:m>
                  <m:oMath xmlns:m="http://schemas.openxmlformats.org/officeDocument/2006/math">
                    <m:r>
                      <a:rPr lang="zh-CN" altLang="en-US" sz="2200">
                        <a:latin typeface="Cambria Math" panose="02040503050406030204" charset="0"/>
                        <a:cs typeface="Cambria Math" panose="02040503050406030204" charset="0"/>
                      </a:rPr>
                      <m:t>𝛼</m:t>
                    </m:r>
                    <m:r>
                      <m:rPr>
                        <m:sty m:val="p"/>
                      </m:rPr>
                      <a:rPr lang="en-US" altLang="zh-CN" sz="2200" baseline="-25000">
                        <a:latin typeface="Cambria Math" panose="02040503050406030204" charset="0"/>
                        <a:cs typeface="Cambria Math" panose="02040503050406030204" charset="0"/>
                      </a:rPr>
                      <m:t>N</m:t>
                    </m:r>
                    <m:r>
                      <a:rPr lang="en-US" altLang="zh-CN" sz="2200" i="1">
                        <a:latin typeface="Cambria Math" panose="02040503050406030204" charset="0"/>
                        <a:cs typeface="Cambria Math" panose="02040503050406030204" charset="0"/>
                        <a:sym typeface="Symbol" panose="05050102010706020507" charset="0"/>
                      </a:rPr>
                      <m:t>𝑦</m:t>
                    </m:r>
                    <m:r>
                      <a:rPr lang="en-US" altLang="zh-CN" sz="2200" i="1" baseline="-25000">
                        <a:latin typeface="Cambria Math" panose="02040503050406030204" charset="0"/>
                        <a:cs typeface="Cambria Math" panose="02040503050406030204" charset="0"/>
                        <a:sym typeface="Symbol" panose="05050102010706020507" charset="0"/>
                      </a:rPr>
                      <m:t>𝑁</m:t>
                    </m:r>
                    <m:r>
                      <a:rPr lang="en-US" altLang="zh-CN" sz="2200" i="1">
                        <a:latin typeface="Cambria Math" panose="02040503050406030204" charset="0"/>
                        <a:cs typeface="Cambria Math" panose="02040503050406030204" charset="0"/>
                        <a:sym typeface="Symbol" panose="05050102010706020507" charset="0"/>
                      </a:rPr>
                      <m:t>𝑥</m:t>
                    </m:r>
                    <m:r>
                      <a:rPr lang="en-US" altLang="zh-CN" sz="2200" i="1" baseline="-25000">
                        <a:latin typeface="Cambria Math" panose="02040503050406030204" charset="0"/>
                        <a:cs typeface="Cambria Math" panose="02040503050406030204" charset="0"/>
                        <a:sym typeface="Symbol" panose="05050102010706020507" charset="0"/>
                      </a:rPr>
                      <m:t>𝑁</m:t>
                    </m:r>
                  </m:oMath>
                </a14:m>
                <a:r>
                  <a:rPr lang="en-US" altLang="zh-CN" sz="2200" dirty="0">
                    <a:sym typeface="+mn-ea"/>
                  </a:rPr>
                  <a:t>)·</a:t>
                </a:r>
                <a:r>
                  <a:rPr lang="en-US" altLang="zh-CN" sz="2200" dirty="0" err="1">
                    <a:sym typeface="+mn-ea"/>
                  </a:rPr>
                  <a:t>x</a:t>
                </a:r>
                <a:r>
                  <a:rPr lang="en-US" altLang="zh-CN" sz="2200" baseline="-25000" dirty="0" err="1">
                    <a:sym typeface="+mn-ea"/>
                  </a:rPr>
                  <a:t>i</a:t>
                </a:r>
                <a:r>
                  <a:rPr lang="en-US" altLang="zh-CN" sz="2200" dirty="0" err="1">
                    <a:sym typeface="+mn-ea"/>
                  </a:rPr>
                  <a:t>+b</a:t>
                </a:r>
                <a:r>
                  <a:rPr lang="en-US" altLang="zh-CN" sz="2200" dirty="0">
                    <a:sym typeface="+mn-ea"/>
                  </a:rPr>
                  <a:t>)]</a:t>
                </a:r>
                <a:endParaRPr lang="en-US" altLang="zh-CN" sz="2200" dirty="0">
                  <a:sym typeface="+mn-ea"/>
                </a:endParaRPr>
              </a:p>
              <a:p>
                <a:pPr algn="ctr"/>
                <a:r>
                  <a:rPr lang="en-US" altLang="zh-CN" sz="2200" dirty="0">
                    <a:sym typeface="+mn-ea"/>
                  </a:rPr>
                  <a:t>=</a:t>
                </a:r>
                <a:r>
                  <a:rPr lang="en-US" altLang="zh-CN" sz="2200" dirty="0" err="1">
                    <a:sym typeface="+mn-ea"/>
                  </a:rPr>
                  <a:t>y</a:t>
                </a:r>
                <a:r>
                  <a:rPr lang="en-US" altLang="zh-CN" sz="2200" baseline="-25000" dirty="0" err="1">
                    <a:sym typeface="+mn-ea"/>
                  </a:rPr>
                  <a:t>i</a:t>
                </a:r>
                <a:r>
                  <a:rPr lang="en-US" altLang="zh-CN" sz="2200" dirty="0">
                    <a:sym typeface="+mn-ea"/>
                  </a:rPr>
                  <a:t>(</a:t>
                </a:r>
                <a14:m>
                  <m:oMath xmlns:m="http://schemas.openxmlformats.org/officeDocument/2006/math">
                    <m:r>
                      <a:rPr lang="zh-CN" altLang="en-US" sz="2200">
                        <a:latin typeface="Cambria Math" panose="02040503050406030204" charset="0"/>
                        <a:cs typeface="Cambria Math" panose="02040503050406030204" charset="0"/>
                      </a:rPr>
                      <m:t>𝛼</m:t>
                    </m:r>
                    <m:r>
                      <a:rPr lang="en-US" altLang="zh-CN" sz="2200" baseline="-25000">
                        <a:latin typeface="Cambria Math" panose="02040503050406030204" charset="0"/>
                        <a:cs typeface="Cambria Math" panose="02040503050406030204" charset="0"/>
                      </a:rPr>
                      <m:t>1</m:t>
                    </m:r>
                    <m:r>
                      <a:rPr lang="en-US" altLang="zh-CN" sz="2200" i="1">
                        <a:latin typeface="Cambria Math" panose="02040503050406030204" charset="0"/>
                        <a:cs typeface="Cambria Math" panose="02040503050406030204" charset="0"/>
                        <a:sym typeface="Symbol" panose="05050102010706020507" charset="0"/>
                      </a:rPr>
                      <m:t>𝑦</m:t>
                    </m:r>
                    <m:r>
                      <a:rPr lang="en-US" altLang="zh-CN" sz="2200" i="1" baseline="-25000">
                        <a:latin typeface="Cambria Math" panose="02040503050406030204" charset="0"/>
                        <a:cs typeface="Cambria Math" panose="02040503050406030204" charset="0"/>
                        <a:sym typeface="Symbol" panose="05050102010706020507" charset="0"/>
                      </a:rPr>
                      <m:t>1</m:t>
                    </m:r>
                    <m:r>
                      <a:rPr lang="en-US" altLang="zh-CN" sz="2200" i="1">
                        <a:latin typeface="Cambria Math" panose="02040503050406030204" charset="0"/>
                        <a:cs typeface="Cambria Math" panose="02040503050406030204" charset="0"/>
                        <a:sym typeface="Symbol" panose="05050102010706020507" charset="0"/>
                      </a:rPr>
                      <m:t>𝑥</m:t>
                    </m:r>
                    <m:r>
                      <a:rPr lang="en-US" altLang="zh-CN" sz="2200" i="1" baseline="-25000">
                        <a:latin typeface="Cambria Math" panose="02040503050406030204" charset="0"/>
                        <a:cs typeface="Cambria Math" panose="02040503050406030204" charset="0"/>
                        <a:sym typeface="Symbol" panose="05050102010706020507" charset="0"/>
                      </a:rPr>
                      <m:t>1</m:t>
                    </m:r>
                  </m:oMath>
                </a14:m>
                <a:r>
                  <a:rPr lang="en-US" altLang="zh-CN" sz="2200" dirty="0">
                    <a:sym typeface="+mn-ea"/>
                  </a:rPr>
                  <a:t>·x</a:t>
                </a:r>
                <a:r>
                  <a:rPr lang="en-US" altLang="zh-CN" sz="2200" baseline="-25000" dirty="0">
                    <a:sym typeface="+mn-ea"/>
                  </a:rPr>
                  <a:t>i</a:t>
                </a:r>
                <a:r>
                  <a:rPr lang="en-US" altLang="zh-CN" sz="2200" dirty="0">
                    <a:sym typeface="+mn-ea"/>
                  </a:rPr>
                  <a:t>+</a:t>
                </a:r>
                <a14:m>
                  <m:oMath xmlns:m="http://schemas.openxmlformats.org/officeDocument/2006/math">
                    <m:r>
                      <a:rPr lang="zh-CN" altLang="en-US" sz="2200">
                        <a:latin typeface="Cambria Math" panose="02040503050406030204" charset="0"/>
                        <a:cs typeface="Cambria Math" panose="02040503050406030204" charset="0"/>
                      </a:rPr>
                      <m:t>𝛼</m:t>
                    </m:r>
                    <m:r>
                      <a:rPr lang="en-US" altLang="zh-CN" sz="2200" baseline="-25000">
                        <a:latin typeface="Cambria Math" panose="02040503050406030204" charset="0"/>
                        <a:cs typeface="Cambria Math" panose="02040503050406030204" charset="0"/>
                      </a:rPr>
                      <m:t>2</m:t>
                    </m:r>
                    <m:r>
                      <a:rPr lang="en-US" altLang="zh-CN" sz="2200" i="1">
                        <a:latin typeface="Cambria Math" panose="02040503050406030204" charset="0"/>
                        <a:cs typeface="Cambria Math" panose="02040503050406030204" charset="0"/>
                        <a:sym typeface="Symbol" panose="05050102010706020507" charset="0"/>
                      </a:rPr>
                      <m:t>𝑦</m:t>
                    </m:r>
                    <m:r>
                      <a:rPr lang="en-US" altLang="zh-CN" sz="2200" i="1" baseline="-25000">
                        <a:latin typeface="Cambria Math" panose="02040503050406030204" charset="0"/>
                        <a:cs typeface="Cambria Math" panose="02040503050406030204" charset="0"/>
                        <a:sym typeface="Symbol" panose="05050102010706020507" charset="0"/>
                      </a:rPr>
                      <m:t>2</m:t>
                    </m:r>
                    <m:r>
                      <a:rPr lang="en-US" altLang="zh-CN" sz="2200" i="1">
                        <a:latin typeface="Cambria Math" panose="02040503050406030204" charset="0"/>
                        <a:cs typeface="Cambria Math" panose="02040503050406030204" charset="0"/>
                        <a:sym typeface="Symbol" panose="05050102010706020507" charset="0"/>
                      </a:rPr>
                      <m:t>𝑥</m:t>
                    </m:r>
                    <m:r>
                      <a:rPr lang="en-US" altLang="zh-CN" sz="2200" i="1" baseline="-25000">
                        <a:latin typeface="Cambria Math" panose="02040503050406030204" charset="0"/>
                        <a:cs typeface="Cambria Math" panose="02040503050406030204" charset="0"/>
                        <a:sym typeface="Symbol" panose="05050102010706020507" charset="0"/>
                      </a:rPr>
                      <m:t>2</m:t>
                    </m:r>
                  </m:oMath>
                </a14:m>
                <a:r>
                  <a:rPr lang="en-US" altLang="zh-CN" sz="2200" dirty="0">
                    <a:sym typeface="+mn-ea"/>
                  </a:rPr>
                  <a:t>·x</a:t>
                </a:r>
                <a:r>
                  <a:rPr lang="en-US" altLang="zh-CN" sz="2200" baseline="-25000" dirty="0">
                    <a:sym typeface="+mn-ea"/>
                  </a:rPr>
                  <a:t>i</a:t>
                </a:r>
                <a:r>
                  <a:rPr lang="en-US" altLang="zh-CN" sz="2200" dirty="0">
                    <a:sym typeface="+mn-ea"/>
                  </a:rPr>
                  <a:t>+...</a:t>
                </a:r>
                <a14:m>
                  <m:oMath xmlns:m="http://schemas.openxmlformats.org/officeDocument/2006/math">
                    <m:r>
                      <a:rPr lang="zh-CN" altLang="en-US" sz="2200">
                        <a:latin typeface="Cambria Math" panose="02040503050406030204" charset="0"/>
                        <a:cs typeface="Cambria Math" panose="02040503050406030204" charset="0"/>
                      </a:rPr>
                      <m:t>𝛼</m:t>
                    </m:r>
                    <m:r>
                      <m:rPr>
                        <m:sty m:val="p"/>
                      </m:rPr>
                      <a:rPr lang="en-US" altLang="zh-CN" sz="2200" baseline="-25000">
                        <a:latin typeface="Cambria Math" panose="02040503050406030204" charset="0"/>
                        <a:cs typeface="Cambria Math" panose="02040503050406030204" charset="0"/>
                      </a:rPr>
                      <m:t>N</m:t>
                    </m:r>
                    <m:r>
                      <a:rPr lang="en-US" altLang="zh-CN" sz="2200" i="1">
                        <a:latin typeface="Cambria Math" panose="02040503050406030204" charset="0"/>
                        <a:cs typeface="Cambria Math" panose="02040503050406030204" charset="0"/>
                        <a:sym typeface="Symbol" panose="05050102010706020507" charset="0"/>
                      </a:rPr>
                      <m:t>𝑦</m:t>
                    </m:r>
                    <m:r>
                      <a:rPr lang="en-US" altLang="zh-CN" sz="2200" i="1" baseline="-25000">
                        <a:latin typeface="Cambria Math" panose="02040503050406030204" charset="0"/>
                        <a:cs typeface="Cambria Math" panose="02040503050406030204" charset="0"/>
                        <a:sym typeface="Symbol" panose="05050102010706020507" charset="0"/>
                      </a:rPr>
                      <m:t>𝑁</m:t>
                    </m:r>
                    <m:r>
                      <a:rPr lang="en-US" altLang="zh-CN" sz="2200" i="1">
                        <a:latin typeface="Cambria Math" panose="02040503050406030204" charset="0"/>
                        <a:cs typeface="Cambria Math" panose="02040503050406030204" charset="0"/>
                        <a:sym typeface="Symbol" panose="05050102010706020507" charset="0"/>
                      </a:rPr>
                      <m:t>𝑥</m:t>
                    </m:r>
                    <m:r>
                      <a:rPr lang="en-US" altLang="zh-CN" sz="2200" i="1" baseline="-25000">
                        <a:latin typeface="Cambria Math" panose="02040503050406030204" charset="0"/>
                        <a:cs typeface="Cambria Math" panose="02040503050406030204" charset="0"/>
                        <a:sym typeface="Symbol" panose="05050102010706020507" charset="0"/>
                      </a:rPr>
                      <m:t>𝑁</m:t>
                    </m:r>
                  </m:oMath>
                </a14:m>
                <a:r>
                  <a:rPr lang="en-US" altLang="zh-CN" sz="2200" dirty="0">
                    <a:sym typeface="+mn-ea"/>
                  </a:rPr>
                  <a:t>·</a:t>
                </a:r>
                <a:r>
                  <a:rPr lang="en-US" altLang="zh-CN" sz="2200" dirty="0" err="1">
                    <a:sym typeface="+mn-ea"/>
                  </a:rPr>
                  <a:t>x</a:t>
                </a:r>
                <a:r>
                  <a:rPr lang="en-US" altLang="zh-CN" sz="2200" baseline="-25000" dirty="0" err="1">
                    <a:sym typeface="+mn-ea"/>
                  </a:rPr>
                  <a:t>i</a:t>
                </a:r>
                <a:r>
                  <a:rPr lang="en-US" altLang="zh-CN" sz="2200" dirty="0" err="1">
                    <a:sym typeface="+mn-ea"/>
                  </a:rPr>
                  <a:t>+b</a:t>
                </a:r>
                <a:r>
                  <a:rPr lang="en-US" altLang="zh-CN" sz="2200" dirty="0">
                    <a:sym typeface="+mn-ea"/>
                  </a:rPr>
                  <a:t>)</a:t>
                </a:r>
                <a:endParaRPr lang="en-US" altLang="zh-CN" sz="2200" dirty="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328295" y="3020695"/>
                <a:ext cx="6083300" cy="1179830"/>
              </a:xfrm>
              <a:prstGeom prst="rect">
                <a:avLst/>
              </a:prstGeom>
              <a:blipFill rotWithShape="1">
                <a:blip r:embed="rId4"/>
                <a:stretch>
                  <a:fillRect/>
                </a:stretch>
              </a:blipFill>
            </p:spPr>
            <p:txBody>
              <a:bodyPr/>
              <a:lstStyle/>
              <a:p>
                <a:r>
                  <a:rPr lang="zh-CN" altLang="en-US">
                    <a:noFill/>
                  </a:rPr>
                  <a:t> </a:t>
                </a:r>
              </a:p>
            </p:txBody>
          </p:sp>
        </mc:Fallback>
      </mc:AlternateContent>
      <p:sp>
        <p:nvSpPr>
          <p:cNvPr id="10" name="文本框 9"/>
          <p:cNvSpPr txBox="1"/>
          <p:nvPr/>
        </p:nvSpPr>
        <p:spPr>
          <a:xfrm>
            <a:off x="1387475" y="4732655"/>
            <a:ext cx="2352675" cy="368300"/>
          </a:xfrm>
          <a:prstGeom prst="rect">
            <a:avLst/>
          </a:prstGeom>
          <a:noFill/>
        </p:spPr>
        <p:txBody>
          <a:bodyPr wrap="square" rtlCol="0">
            <a:spAutoFit/>
          </a:bodyPr>
          <a:lstStyle/>
          <a:p>
            <a:r>
              <a:rPr lang="en-US" altLang="zh-CN"/>
              <a:t>Gram</a:t>
            </a:r>
            <a:r>
              <a:rPr lang="zh-CN" altLang="en-US"/>
              <a:t>矩阵：</a:t>
            </a:r>
            <a:endParaRPr lang="zh-CN" altLang="en-US"/>
          </a:p>
        </p:txBody>
      </p:sp>
      <mc:AlternateContent xmlns:mc="http://schemas.openxmlformats.org/markup-compatibility/2006">
        <mc:Choice xmlns:a14="http://schemas.microsoft.com/office/drawing/2010/main" Requires="a14">
          <p:sp>
            <p:nvSpPr>
              <p:cNvPr id="11" name="文本框 10"/>
              <p:cNvSpPr txBox="1"/>
              <p:nvPr/>
            </p:nvSpPr>
            <p:spPr>
              <a:xfrm>
                <a:off x="1302956" y="5140261"/>
                <a:ext cx="4168775" cy="772795"/>
              </a:xfrm>
              <a:prstGeom prst="rect">
                <a:avLst/>
              </a:prstGeom>
              <a:noFill/>
            </p:spPr>
            <p:txBody>
              <a:bodyPr wrap="none" rtlCol="0" anchor="t">
                <a:spAutoFit/>
              </a:bodyPr>
              <a:lstStyle/>
              <a:p>
                <a:pPr algn="l"/>
                <a14:m>
                  <m:oMath xmlns:m="http://schemas.openxmlformats.org/officeDocument/2006/math">
                    <m:r>
                      <a:rPr lang="en-US" altLang="zh-CN" i="1">
                        <a:latin typeface="Cambria Math" panose="02040503050406030204" charset="0"/>
                        <a:cs typeface="Cambria Math" panose="02040503050406030204" charset="0"/>
                      </a:rPr>
                      <m:t>𝐺</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𝑥𝑗</m:t>
                    </m:r>
                    <m:r>
                      <a:rPr lang="en-US" altLang="zh-CN" i="1">
                        <a:latin typeface="Cambria Math" panose="02040503050406030204" charset="0"/>
                        <a:cs typeface="Cambria Math" panose="02040503050406030204" charset="0"/>
                      </a:rPr>
                      <m:t>]</m:t>
                    </m:r>
                    <m:r>
                      <a:rPr lang="en-US" altLang="zh-CN" i="1" baseline="-25000">
                        <a:latin typeface="Cambria Math" panose="02040503050406030204" charset="0"/>
                        <a:cs typeface="Cambria Math" panose="02040503050406030204" charset="0"/>
                      </a:rPr>
                      <m:t>𝑁</m:t>
                    </m:r>
                    <m:r>
                      <a:rPr lang="en-US" altLang="zh-CN" i="1" baseline="-25000">
                        <a:latin typeface="Cambria Math" panose="02040503050406030204" charset="0"/>
                        <a:cs typeface="Cambria Math" panose="02040503050406030204" charset="0"/>
                        <a:sym typeface="Symbol" panose="05050102010706020507" charset="0"/>
                      </a:rPr>
                      <m:t></m:t>
                    </m:r>
                    <m:r>
                      <a:rPr lang="en-US" altLang="zh-CN" i="1" baseline="-25000">
                        <a:latin typeface="Cambria Math" panose="02040503050406030204" charset="0"/>
                        <a:cs typeface="Cambria Math" panose="02040503050406030204" charset="0"/>
                      </a:rPr>
                      <m:t>𝑁</m:t>
                    </m:r>
                  </m:oMath>
                </a14:m>
                <a:r>
                  <a:rPr lang="en-US" altLang="zh-CN" dirty="0"/>
                  <a:t>=</a:t>
                </a:r>
                <a14:m>
                  <m:oMath xmlns:m="http://schemas.openxmlformats.org/officeDocument/2006/math">
                    <m:r>
                      <a:rPr lang="en-US" altLang="zh-CN">
                        <a:latin typeface="Cambria Math" panose="02040503050406030204" charset="0"/>
                      </a:rPr>
                      <m:t>[    </m:t>
                    </m:r>
                    <m:m>
                      <m:mPr>
                        <m:mcs>
                          <m:mc>
                            <m:mcPr>
                              <m:count m:val="3"/>
                              <m:mcJc m:val="center"/>
                            </m:mcPr>
                          </m:mc>
                        </m:mcs>
                        <m:ctrlPr>
                          <a:rPr lang="en-US" altLang="zh-CN" i="1">
                            <a:latin typeface="Cambria Math" panose="02040503050406030204" charset="0"/>
                            <a:cs typeface="Cambria Math" panose="02040503050406030204" charset="0"/>
                          </a:rPr>
                        </m:ctrlPr>
                      </m:mPr>
                      <m:mr>
                        <m:e>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1</m:t>
                          </m:r>
                        </m:e>
                        <m:e>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2</m:t>
                          </m:r>
                        </m:e>
                        <m:e>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𝑥𝑁</m:t>
                          </m:r>
                        </m:e>
                      </m:mr>
                      <m:mr>
                        <m:e>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1</m:t>
                          </m:r>
                        </m:e>
                        <m:e>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2</m:t>
                          </m:r>
                        </m:e>
                        <m:e>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𝑥𝑁</m:t>
                          </m:r>
                        </m:e>
                      </m:mr>
                      <m:mr>
                        <m:e>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𝑁</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1</m:t>
                          </m:r>
                        </m:e>
                        <m:e>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𝑁</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2</m:t>
                          </m:r>
                        </m:e>
                        <m:e>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𝑁</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𝑥𝑁</m:t>
                          </m:r>
                        </m:e>
                      </m:mr>
                    </m:m>
                    <m:r>
                      <a:rPr lang="en-US" altLang="zh-CN" i="1">
                        <a:latin typeface="Cambria Math" panose="02040503050406030204" charset="0"/>
                        <a:cs typeface="Cambria Math" panose="02040503050406030204" charset="0"/>
                      </a:rPr>
                      <m:t>  ]</m:t>
                    </m:r>
                  </m:oMath>
                </a14:m>
                <a:endParaRPr lang="en-US" altLang="zh-CN" dirty="0"/>
              </a:p>
            </p:txBody>
          </p:sp>
        </mc:Choice>
        <mc:Fallback>
          <p:sp>
            <p:nvSpPr>
              <p:cNvPr id="11" name="文本框 10"/>
              <p:cNvSpPr txBox="1">
                <a:spLocks noRot="1" noChangeAspect="1" noMove="1" noResize="1" noEditPoints="1" noAdjustHandles="1" noChangeArrowheads="1" noChangeShapeType="1" noTextEdit="1"/>
              </p:cNvSpPr>
              <p:nvPr/>
            </p:nvSpPr>
            <p:spPr>
              <a:xfrm>
                <a:off x="1302956" y="5140261"/>
                <a:ext cx="4168775" cy="772795"/>
              </a:xfrm>
              <a:prstGeom prst="rect">
                <a:avLst/>
              </a:prstGeom>
              <a:blipFill rotWithShape="1">
                <a:blip r:embed="rId5"/>
                <a:stretch>
                  <a:fillRect l="-14" t="-74" r="-1890" b="-477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NLP</a:t>
            </a:r>
            <a:r>
              <a:t>中的</a:t>
            </a:r>
            <a:r>
              <a:rPr>
                <a:sym typeface="+mn-ea"/>
              </a:rPr>
              <a:t>感知机</a:t>
            </a:r>
            <a:r>
              <a:rPr lang="en-US" altLang="zh-CN">
                <a:sym typeface="+mn-ea"/>
              </a:rPr>
              <a:t>Perceptron</a:t>
            </a:r>
            <a:endParaRPr lang="en-US" altLang="zh-CN">
              <a:sym typeface="+mn-ea"/>
            </a:endParaRPr>
          </a:p>
        </p:txBody>
      </p:sp>
      <p:sp>
        <p:nvSpPr>
          <p:cNvPr id="3" name="文本框 2"/>
          <p:cNvSpPr txBox="1"/>
          <p:nvPr/>
        </p:nvSpPr>
        <p:spPr>
          <a:xfrm>
            <a:off x="813435" y="1469390"/>
            <a:ext cx="10157460" cy="364617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分词时：</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怎么把二分类拓展到多分类呢？</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可以用多个分类器，对于BMES这4种分类，就是4个感知机了。</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每个感知机分别负责判断“是不是B”“是不是M”“是不是E”“是不是S”这4个二分类问题。</a:t>
            </a:r>
            <a:endParaRPr lang="zh-CN" altLang="en-US" sz="2200">
              <a:latin typeface="黑体" panose="02010609060101010101" pitchFamily="49" charset="-122"/>
              <a:ea typeface="黑体" panose="02010609060101010101" pitchFamily="49" charset="-122"/>
              <a:cs typeface="黑体" panose="02010609060101010101" pitchFamily="49" charset="-122"/>
            </a:endParaRPr>
          </a:p>
          <a:p>
            <a:pPr marL="285750" indent="-285750">
              <a:lnSpc>
                <a:spcPct val="150000"/>
              </a:lnSpc>
              <a:buFont typeface="Arial" panose="020B0604020202020204" pitchFamily="34" charset="0"/>
              <a:buChar char="•"/>
            </a:pPr>
            <a:r>
              <a:rPr lang="zh-CN" altLang="en-US" sz="2200">
                <a:latin typeface="黑体" panose="02010609060101010101" pitchFamily="49" charset="-122"/>
                <a:ea typeface="黑体" panose="02010609060101010101" pitchFamily="49" charset="-122"/>
                <a:cs typeface="黑体" panose="02010609060101010101" pitchFamily="49" charset="-122"/>
              </a:rPr>
              <a:t>把它们的权值向量拼接在一起，就可以输出“是B的分数”“是M的分数”“是E的分数”“是S的分数”。取其最大者，就可以初步实现多分类。</a:t>
            </a:r>
            <a:endParaRPr lang="zh-CN" altLang="en-US" sz="22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br>
            <a:endParaRPr lang="zh-CN" altLang="en-US"/>
          </a:p>
        </p:txBody>
      </p:sp>
      <p:sp>
        <p:nvSpPr>
          <p:cNvPr id="4" name="文本框 3"/>
          <p:cNvSpPr txBox="1"/>
          <p:nvPr/>
        </p:nvSpPr>
        <p:spPr>
          <a:xfrm>
            <a:off x="1070610" y="1242695"/>
            <a:ext cx="9796780" cy="2030095"/>
          </a:xfrm>
          <a:prstGeom prst="rect">
            <a:avLst/>
          </a:prstGeom>
          <a:noFill/>
        </p:spPr>
        <p:txBody>
          <a:bodyPr wrap="square" rtlCol="0" anchor="t">
            <a:spAutoFit/>
          </a:bodyPr>
          <a:lstStyle/>
          <a:p>
            <a:pPr>
              <a:lnSpc>
                <a:spcPct val="150000"/>
              </a:lnSpc>
            </a:pPr>
            <a:r>
              <a:rPr lang="zh-CN" altLang="en-US">
                <a:latin typeface="Times New Roman" panose="02020603050405020304" charset="0"/>
                <a:ea typeface="黑体" panose="02010609060101010101" pitchFamily="49" charset="-122"/>
                <a:cs typeface="Times New Roman" panose="02020603050405020304" charset="0"/>
                <a:sym typeface="Symbol" panose="05050102010706020507" charset="0"/>
              </a:rPr>
              <a:t>线性可分：</a:t>
            </a:r>
            <a:endParaRPr lang="zh-CN" altLang="en-US">
              <a:latin typeface="Times New Roman" panose="02020603050405020304" charset="0"/>
              <a:ea typeface="黑体" panose="02010609060101010101" pitchFamily="49" charset="-122"/>
              <a:cs typeface="Times New Roman" panose="02020603050405020304" charset="0"/>
              <a:sym typeface="Symbol" panose="05050102010706020507" charset="0"/>
            </a:endParaRPr>
          </a:p>
          <a:p>
            <a:pPr>
              <a:lnSpc>
                <a:spcPct val="150000"/>
              </a:lnSpc>
            </a:pPr>
            <a:r>
              <a:rPr lang="zh-CN" altLang="en-US">
                <a:latin typeface="Times New Roman" panose="02020603050405020304" charset="0"/>
                <a:ea typeface="黑体" panose="02010609060101010101" pitchFamily="49" charset="-122"/>
                <a:cs typeface="Times New Roman" panose="02020603050405020304" charset="0"/>
                <a:sym typeface="Symbol" panose="05050102010706020507" charset="0"/>
              </a:rPr>
              <a:t>给定一个数据集</a:t>
            </a:r>
            <a:r>
              <a:rPr lang="en-US" altLang="zh-CN">
                <a:latin typeface="Times New Roman" panose="02020603050405020304" charset="0"/>
                <a:ea typeface="黑体" panose="02010609060101010101" pitchFamily="49" charset="-122"/>
                <a:cs typeface="Times New Roman" panose="02020603050405020304" charset="0"/>
                <a:sym typeface="+mn-ea"/>
              </a:rPr>
              <a:t>T={(x</a:t>
            </a:r>
            <a:r>
              <a:rPr lang="en-US" altLang="zh-CN" baseline="-25000">
                <a:latin typeface="Times New Roman" panose="02020603050405020304" charset="0"/>
                <a:ea typeface="黑体" panose="02010609060101010101" pitchFamily="49" charset="-122"/>
                <a:cs typeface="Times New Roman" panose="02020603050405020304" charset="0"/>
                <a:sym typeface="+mn-ea"/>
              </a:rPr>
              <a:t>1</a:t>
            </a:r>
            <a:r>
              <a:rPr lang="en-US" altLang="zh-CN">
                <a:latin typeface="Times New Roman" panose="02020603050405020304" charset="0"/>
                <a:ea typeface="黑体" panose="02010609060101010101" pitchFamily="49" charset="-122"/>
                <a:cs typeface="Times New Roman" panose="02020603050405020304" charset="0"/>
                <a:sym typeface="+mn-ea"/>
              </a:rPr>
              <a:t>,y</a:t>
            </a:r>
            <a:r>
              <a:rPr lang="en-US" altLang="zh-CN" baseline="-25000">
                <a:latin typeface="Times New Roman" panose="02020603050405020304" charset="0"/>
                <a:ea typeface="黑体" panose="02010609060101010101" pitchFamily="49" charset="-122"/>
                <a:cs typeface="Times New Roman" panose="02020603050405020304" charset="0"/>
                <a:sym typeface="+mn-ea"/>
              </a:rPr>
              <a:t>1</a:t>
            </a:r>
            <a:r>
              <a:rPr lang="en-US" altLang="zh-CN">
                <a:latin typeface="Times New Roman" panose="02020603050405020304" charset="0"/>
                <a:ea typeface="黑体" panose="02010609060101010101" pitchFamily="49" charset="-122"/>
                <a:cs typeface="Times New Roman" panose="02020603050405020304" charset="0"/>
                <a:sym typeface="+mn-ea"/>
              </a:rPr>
              <a:t>),,(x</a:t>
            </a:r>
            <a:r>
              <a:rPr lang="en-US" altLang="zh-CN" baseline="-25000">
                <a:latin typeface="Times New Roman" panose="02020603050405020304" charset="0"/>
                <a:ea typeface="黑体" panose="02010609060101010101" pitchFamily="49" charset="-122"/>
                <a:cs typeface="Times New Roman" panose="02020603050405020304" charset="0"/>
                <a:sym typeface="+mn-ea"/>
              </a:rPr>
              <a:t>2</a:t>
            </a:r>
            <a:r>
              <a:rPr lang="en-US" altLang="zh-CN">
                <a:latin typeface="Times New Roman" panose="02020603050405020304" charset="0"/>
                <a:ea typeface="黑体" panose="02010609060101010101" pitchFamily="49" charset="-122"/>
                <a:cs typeface="Times New Roman" panose="02020603050405020304" charset="0"/>
                <a:sym typeface="+mn-ea"/>
              </a:rPr>
              <a:t>,y</a:t>
            </a:r>
            <a:r>
              <a:rPr lang="en-US" altLang="zh-CN" baseline="-25000">
                <a:latin typeface="Times New Roman" panose="02020603050405020304" charset="0"/>
                <a:ea typeface="黑体" panose="02010609060101010101" pitchFamily="49" charset="-122"/>
                <a:cs typeface="Times New Roman" panose="02020603050405020304" charset="0"/>
                <a:sym typeface="+mn-ea"/>
              </a:rPr>
              <a:t>2</a:t>
            </a:r>
            <a:r>
              <a:rPr lang="en-US" altLang="zh-CN">
                <a:latin typeface="Times New Roman" panose="02020603050405020304" charset="0"/>
                <a:ea typeface="黑体" panose="02010609060101010101" pitchFamily="49" charset="-122"/>
                <a:cs typeface="Times New Roman" panose="02020603050405020304" charset="0"/>
                <a:sym typeface="+mn-ea"/>
              </a:rPr>
              <a:t>)...,(x</a:t>
            </a:r>
            <a:r>
              <a:rPr lang="en-US" altLang="zh-CN" baseline="-25000">
                <a:latin typeface="Times New Roman" panose="02020603050405020304" charset="0"/>
                <a:ea typeface="黑体" panose="02010609060101010101" pitchFamily="49" charset="-122"/>
                <a:cs typeface="Times New Roman" panose="02020603050405020304" charset="0"/>
                <a:sym typeface="+mn-ea"/>
              </a:rPr>
              <a:t>n</a:t>
            </a:r>
            <a:r>
              <a:rPr lang="en-US" altLang="zh-CN">
                <a:latin typeface="Times New Roman" panose="02020603050405020304" charset="0"/>
                <a:ea typeface="黑体" panose="02010609060101010101" pitchFamily="49" charset="-122"/>
                <a:cs typeface="Times New Roman" panose="02020603050405020304" charset="0"/>
                <a:sym typeface="+mn-ea"/>
              </a:rPr>
              <a:t>,y</a:t>
            </a:r>
            <a:r>
              <a:rPr lang="en-US" altLang="zh-CN" baseline="-25000">
                <a:latin typeface="Times New Roman" panose="02020603050405020304" charset="0"/>
                <a:ea typeface="黑体" panose="02010609060101010101" pitchFamily="49" charset="-122"/>
                <a:cs typeface="Times New Roman" panose="02020603050405020304" charset="0"/>
                <a:sym typeface="+mn-ea"/>
              </a:rPr>
              <a:t>n</a:t>
            </a:r>
            <a:r>
              <a:rPr lang="en-US" altLang="zh-CN">
                <a:latin typeface="Times New Roman" panose="02020603050405020304" charset="0"/>
                <a:ea typeface="黑体" panose="02010609060101010101" pitchFamily="49" charset="-122"/>
                <a:cs typeface="Times New Roman" panose="02020603050405020304" charset="0"/>
                <a:sym typeface="+mn-ea"/>
              </a:rPr>
              <a:t>)}</a:t>
            </a:r>
            <a:r>
              <a:rPr lang="zh-CN" altLang="en-US">
                <a:latin typeface="Times New Roman" panose="02020603050405020304" charset="0"/>
                <a:ea typeface="黑体" panose="02010609060101010101" pitchFamily="49" charset="-122"/>
                <a:cs typeface="Times New Roman" panose="02020603050405020304" charset="0"/>
                <a:sym typeface="+mn-ea"/>
              </a:rPr>
              <a:t>，其中 </a:t>
            </a:r>
            <a:r>
              <a:rPr lang="en-US" altLang="zh-CN">
                <a:latin typeface="Times New Roman" panose="02020603050405020304" charset="0"/>
                <a:ea typeface="黑体" panose="02010609060101010101" pitchFamily="49" charset="-122"/>
                <a:cs typeface="Times New Roman" panose="02020603050405020304" charset="0"/>
                <a:sym typeface="+mn-ea"/>
              </a:rPr>
              <a:t>x</a:t>
            </a:r>
            <a:r>
              <a:rPr lang="en-US" altLang="zh-CN" baseline="-25000">
                <a:latin typeface="Times New Roman" panose="02020603050405020304" charset="0"/>
                <a:ea typeface="黑体" panose="02010609060101010101" pitchFamily="49" charset="-122"/>
                <a:cs typeface="Times New Roman" panose="02020603050405020304" charset="0"/>
                <a:sym typeface="+mn-ea"/>
              </a:rPr>
              <a:t>i</a:t>
            </a:r>
            <a:r>
              <a:rPr lang="en-US" altLang="zh-CN">
                <a:latin typeface="Times New Roman" panose="02020603050405020304" charset="0"/>
                <a:ea typeface="黑体" panose="02010609060101010101" pitchFamily="49" charset="-122"/>
                <a:cs typeface="Times New Roman" panose="02020603050405020304" charset="0"/>
                <a:sym typeface="Symbol" panose="05050102010706020507" charset="0"/>
              </a:rPr>
              <a:t>X</a:t>
            </a:r>
            <a:r>
              <a:rPr lang="zh-CN" altLang="en-US">
                <a:latin typeface="Times New Roman" panose="02020603050405020304" charset="0"/>
                <a:ea typeface="黑体" panose="02010609060101010101" pitchFamily="49" charset="-122"/>
                <a:cs typeface="Times New Roman" panose="02020603050405020304" charset="0"/>
                <a:sym typeface="Symbol" panose="05050102010706020507" charset="0"/>
              </a:rPr>
              <a:t>，</a:t>
            </a:r>
            <a:r>
              <a:rPr lang="en-US" altLang="zh-CN">
                <a:latin typeface="Times New Roman" panose="02020603050405020304" charset="0"/>
                <a:ea typeface="黑体" panose="02010609060101010101" pitchFamily="49" charset="-122"/>
                <a:cs typeface="Times New Roman" panose="02020603050405020304" charset="0"/>
                <a:sym typeface="Symbol" panose="05050102010706020507" charset="0"/>
              </a:rPr>
              <a:t>y</a:t>
            </a:r>
            <a:r>
              <a:rPr lang="en-US" altLang="zh-CN" baseline="-25000">
                <a:latin typeface="Times New Roman" panose="02020603050405020304" charset="0"/>
                <a:ea typeface="黑体" panose="02010609060101010101" pitchFamily="49" charset="-122"/>
                <a:cs typeface="Times New Roman" panose="02020603050405020304" charset="0"/>
                <a:sym typeface="+mn-ea"/>
              </a:rPr>
              <a:t>i</a:t>
            </a:r>
            <a:r>
              <a:rPr lang="en-US" altLang="zh-CN">
                <a:latin typeface="Times New Roman" panose="02020603050405020304" charset="0"/>
                <a:ea typeface="黑体" panose="02010609060101010101" pitchFamily="49" charset="-122"/>
                <a:cs typeface="Times New Roman" panose="02020603050405020304" charset="0"/>
                <a:sym typeface="Symbol" panose="05050102010706020507" charset="0"/>
              </a:rPr>
              <a:t>Y={+1,-1}</a:t>
            </a:r>
            <a:r>
              <a:rPr lang="zh-CN" altLang="en-US">
                <a:latin typeface="Times New Roman" panose="02020603050405020304" charset="0"/>
                <a:ea typeface="黑体" panose="02010609060101010101" pitchFamily="49" charset="-122"/>
                <a:cs typeface="Times New Roman" panose="02020603050405020304" charset="0"/>
                <a:sym typeface="Symbol" panose="05050102010706020507" charset="0"/>
              </a:rPr>
              <a:t>，</a:t>
            </a:r>
            <a:r>
              <a:rPr lang="en-US" altLang="zh-CN">
                <a:latin typeface="Times New Roman" panose="02020603050405020304" charset="0"/>
                <a:ea typeface="黑体" panose="02010609060101010101" pitchFamily="49" charset="-122"/>
                <a:cs typeface="Times New Roman" panose="02020603050405020304" charset="0"/>
                <a:sym typeface="Symbol" panose="05050102010706020507" charset="0"/>
              </a:rPr>
              <a:t>i=1,2,...n</a:t>
            </a:r>
            <a:r>
              <a:rPr lang="zh-CN" altLang="en-US">
                <a:latin typeface="Times New Roman" panose="02020603050405020304" charset="0"/>
                <a:ea typeface="黑体" panose="02010609060101010101" pitchFamily="49" charset="-122"/>
                <a:cs typeface="Times New Roman" panose="02020603050405020304" charset="0"/>
                <a:sym typeface="Symbol" panose="05050102010706020507" charset="0"/>
              </a:rPr>
              <a:t>，若存在超平面</a:t>
            </a:r>
            <a:r>
              <a:rPr lang="en-US" altLang="zh-CN">
                <a:latin typeface="Times New Roman" panose="02020603050405020304" charset="0"/>
                <a:ea typeface="黑体" panose="02010609060101010101" pitchFamily="49" charset="-122"/>
                <a:cs typeface="Times New Roman" panose="02020603050405020304" charset="0"/>
                <a:sym typeface="Symbol" panose="05050102010706020507" charset="0"/>
              </a:rPr>
              <a:t>S, w·x+b=0</a:t>
            </a:r>
            <a:r>
              <a:rPr lang="zh-CN" altLang="en-US">
                <a:latin typeface="Times New Roman" panose="02020603050405020304" charset="0"/>
                <a:ea typeface="黑体" panose="02010609060101010101" pitchFamily="49" charset="-122"/>
                <a:cs typeface="Times New Roman" panose="02020603050405020304" charset="0"/>
                <a:sym typeface="Symbol" panose="05050102010706020507" charset="0"/>
              </a:rPr>
              <a:t>能够将数据集的正实例点和负实例点完全正确地划分到超平面的两侧，则称数据集T为线性可分数据集(linearly separable data set)； 否则，成数据集T线性不可分。</a:t>
            </a:r>
            <a:endParaRPr lang="zh-CN" altLang="en-US">
              <a:latin typeface="Times New Roman" panose="02020603050405020304" charset="0"/>
              <a:ea typeface="黑体" panose="02010609060101010101" pitchFamily="49" charset="-122"/>
              <a:cs typeface="Times New Roman" panose="02020603050405020304" charset="0"/>
              <a:sym typeface="Symbol" panose="05050102010706020507" charset="0"/>
            </a:endParaRPr>
          </a:p>
          <a:p>
            <a:endParaRPr lang="zh-CN" altLang="en-US">
              <a:latin typeface="Times New Roman" panose="02020603050405020304" charset="0"/>
              <a:ea typeface="黑体" panose="02010609060101010101" pitchFamily="49" charset="-122"/>
              <a:cs typeface="Times New Roman" panose="02020603050405020304" charset="0"/>
              <a:sym typeface="Symbol" panose="05050102010706020507" charset="0"/>
            </a:endParaRPr>
          </a:p>
        </p:txBody>
      </p:sp>
      <p:grpSp>
        <p:nvGrpSpPr>
          <p:cNvPr id="5" name="组合 4"/>
          <p:cNvGrpSpPr/>
          <p:nvPr/>
        </p:nvGrpSpPr>
        <p:grpSpPr>
          <a:xfrm>
            <a:off x="1180001" y="3166801"/>
            <a:ext cx="4964582" cy="2684708"/>
            <a:chOff x="822183" y="3297238"/>
            <a:chExt cx="5724350" cy="3231081"/>
          </a:xfrm>
        </p:grpSpPr>
        <p:cxnSp>
          <p:nvCxnSpPr>
            <p:cNvPr id="6" name="直接箭头连接符 5"/>
            <p:cNvCxnSpPr/>
            <p:nvPr/>
          </p:nvCxnSpPr>
          <p:spPr>
            <a:xfrm>
              <a:off x="1490663" y="6222076"/>
              <a:ext cx="5055870" cy="114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flipV="1">
              <a:off x="2002155" y="3297238"/>
              <a:ext cx="0" cy="31718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910715" y="4133423"/>
              <a:ext cx="175260"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910715" y="6215196"/>
              <a:ext cx="175260"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822183" y="3911680"/>
              <a:ext cx="1205899" cy="443254"/>
            </a:xfrm>
            <a:prstGeom prst="rect">
              <a:avLst/>
            </a:prstGeom>
            <a:noFill/>
          </p:spPr>
          <p:txBody>
            <a:bodyPr wrap="square" rtlCol="0">
              <a:spAutoFit/>
            </a:bodyPr>
            <a:lstStyle/>
            <a:p>
              <a:r>
                <a:rPr lang="zh-CN" altLang="en-US" dirty="0" smtClean="0"/>
                <a:t>（</a:t>
              </a:r>
              <a:r>
                <a:rPr lang="en-US" altLang="zh-CN" dirty="0" smtClean="0"/>
                <a:t>0</a:t>
              </a:r>
              <a:r>
                <a:rPr lang="zh-CN" altLang="en-US" dirty="0" smtClean="0"/>
                <a:t>，</a:t>
              </a:r>
              <a:r>
                <a:rPr lang="en-US" altLang="zh-CN" dirty="0" smtClean="0"/>
                <a:t>1</a:t>
              </a:r>
              <a:r>
                <a:rPr lang="zh-CN" altLang="en-US" dirty="0" smtClean="0"/>
                <a:t>）</a:t>
              </a:r>
              <a:endParaRPr lang="zh-CN" altLang="en-US" dirty="0" smtClean="0"/>
            </a:p>
          </p:txBody>
        </p:sp>
        <p:sp>
          <p:nvSpPr>
            <p:cNvPr id="14" name="文本框 13"/>
            <p:cNvSpPr txBox="1"/>
            <p:nvPr/>
          </p:nvSpPr>
          <p:spPr>
            <a:xfrm>
              <a:off x="1678463" y="6158987"/>
              <a:ext cx="349568" cy="369332"/>
            </a:xfrm>
            <a:prstGeom prst="rect">
              <a:avLst/>
            </a:prstGeom>
            <a:noFill/>
          </p:spPr>
          <p:txBody>
            <a:bodyPr wrap="square" rtlCol="0">
              <a:spAutoFit/>
            </a:bodyPr>
            <a:lstStyle/>
            <a:p>
              <a:r>
                <a:rPr lang="en-US" dirty="0"/>
                <a:t>0</a:t>
              </a:r>
              <a:endParaRPr lang="en-US" dirty="0"/>
            </a:p>
          </p:txBody>
        </p:sp>
      </p:grpSp>
      <p:sp>
        <p:nvSpPr>
          <p:cNvPr id="25" name="文本框 24"/>
          <p:cNvSpPr txBox="1"/>
          <p:nvPr/>
        </p:nvSpPr>
        <p:spPr>
          <a:xfrm flipH="1">
            <a:off x="3862705" y="5612130"/>
            <a:ext cx="1009015" cy="368300"/>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smtClean="0"/>
              <a:t>0</a:t>
            </a:r>
            <a:r>
              <a:rPr lang="zh-CN" altLang="en-US" dirty="0" smtClean="0"/>
              <a:t>）</a:t>
            </a:r>
            <a:endParaRPr lang="zh-CN" altLang="en-US" dirty="0" smtClean="0"/>
          </a:p>
        </p:txBody>
      </p:sp>
      <p:cxnSp>
        <p:nvCxnSpPr>
          <p:cNvPr id="26" name="直接连接符 25"/>
          <p:cNvCxnSpPr/>
          <p:nvPr/>
        </p:nvCxnSpPr>
        <p:spPr>
          <a:xfrm flipH="1">
            <a:off x="3854450" y="5529580"/>
            <a:ext cx="8255" cy="137160"/>
          </a:xfrm>
          <a:prstGeom prst="line">
            <a:avLst/>
          </a:prstGeom>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4002576" y="3677341"/>
            <a:ext cx="1045845" cy="368300"/>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smtClean="0"/>
              <a:t>1</a:t>
            </a:r>
            <a:r>
              <a:rPr lang="zh-CN" altLang="en-US" dirty="0" smtClean="0"/>
              <a:t>）</a:t>
            </a:r>
            <a:endParaRPr lang="zh-CN" altLang="en-US" dirty="0" smtClean="0"/>
          </a:p>
        </p:txBody>
      </p:sp>
      <p:cxnSp>
        <p:nvCxnSpPr>
          <p:cNvPr id="28" name="直接连接符 27"/>
          <p:cNvCxnSpPr>
            <a:stCxn id="13" idx="3"/>
          </p:cNvCxnSpPr>
          <p:nvPr/>
        </p:nvCxnSpPr>
        <p:spPr>
          <a:xfrm>
            <a:off x="2225675" y="3861435"/>
            <a:ext cx="2186940" cy="508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866515" y="3326130"/>
            <a:ext cx="5715" cy="234061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828165" y="3009265"/>
            <a:ext cx="3968750" cy="29654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069590" y="4455160"/>
            <a:ext cx="666750" cy="553085"/>
          </a:xfrm>
          <a:prstGeom prst="rect">
            <a:avLst/>
          </a:prstGeom>
          <a:noFill/>
        </p:spPr>
        <p:txBody>
          <a:bodyPr wrap="square" rtlCol="0">
            <a:spAutoFit/>
          </a:bodyPr>
          <a:lstStyle/>
          <a:p>
            <a:r>
              <a:rPr lang="en-US" altLang="zh-CN" sz="3000" b="1"/>
              <a:t>-</a:t>
            </a:r>
            <a:endParaRPr lang="en-US" altLang="zh-CN" sz="3000" b="1"/>
          </a:p>
        </p:txBody>
      </p:sp>
      <p:sp>
        <p:nvSpPr>
          <p:cNvPr id="32" name="文本框 31"/>
          <p:cNvSpPr txBox="1"/>
          <p:nvPr/>
        </p:nvSpPr>
        <p:spPr>
          <a:xfrm>
            <a:off x="4034155" y="3950335"/>
            <a:ext cx="666750" cy="553085"/>
          </a:xfrm>
          <a:prstGeom prst="rect">
            <a:avLst/>
          </a:prstGeom>
          <a:noFill/>
        </p:spPr>
        <p:txBody>
          <a:bodyPr wrap="square" rtlCol="0">
            <a:spAutoFit/>
          </a:bodyPr>
          <a:lstStyle/>
          <a:p>
            <a:r>
              <a:rPr lang="en-US" altLang="zh-CN" sz="3000" b="1"/>
              <a:t>+</a:t>
            </a:r>
            <a:endParaRPr lang="en-US" altLang="zh-CN" sz="3000" b="1"/>
          </a:p>
        </p:txBody>
      </p:sp>
      <p:grpSp>
        <p:nvGrpSpPr>
          <p:cNvPr id="33" name="组合 32"/>
          <p:cNvGrpSpPr/>
          <p:nvPr/>
        </p:nvGrpSpPr>
        <p:grpSpPr>
          <a:xfrm>
            <a:off x="6320961" y="3172516"/>
            <a:ext cx="4964582" cy="2684708"/>
            <a:chOff x="822183" y="3297238"/>
            <a:chExt cx="5724350" cy="3231081"/>
          </a:xfrm>
        </p:grpSpPr>
        <p:cxnSp>
          <p:nvCxnSpPr>
            <p:cNvPr id="34" name="直接箭头连接符 33"/>
            <p:cNvCxnSpPr/>
            <p:nvPr/>
          </p:nvCxnSpPr>
          <p:spPr>
            <a:xfrm>
              <a:off x="1490663" y="6222076"/>
              <a:ext cx="5055870" cy="114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flipV="1">
              <a:off x="2002155" y="3297238"/>
              <a:ext cx="0" cy="31718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1910715" y="4133423"/>
              <a:ext cx="175260" cy="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1910715" y="6215196"/>
              <a:ext cx="175260" cy="0"/>
            </a:xfrm>
            <a:prstGeom prst="line">
              <a:avLst/>
            </a:prstGeom>
          </p:spPr>
          <p:style>
            <a:lnRef idx="1">
              <a:schemeClr val="dk1"/>
            </a:lnRef>
            <a:fillRef idx="0">
              <a:schemeClr val="dk1"/>
            </a:fillRef>
            <a:effectRef idx="0">
              <a:schemeClr val="dk1"/>
            </a:effectRef>
            <a:fontRef idx="minor">
              <a:schemeClr val="tx1"/>
            </a:fontRef>
          </p:style>
        </p:cxnSp>
        <p:sp>
          <p:nvSpPr>
            <p:cNvPr id="38" name="文本框 37"/>
            <p:cNvSpPr txBox="1"/>
            <p:nvPr/>
          </p:nvSpPr>
          <p:spPr>
            <a:xfrm>
              <a:off x="822183" y="3911680"/>
              <a:ext cx="1205899" cy="443254"/>
            </a:xfrm>
            <a:prstGeom prst="rect">
              <a:avLst/>
            </a:prstGeom>
            <a:noFill/>
          </p:spPr>
          <p:txBody>
            <a:bodyPr wrap="square" rtlCol="0">
              <a:spAutoFit/>
            </a:bodyPr>
            <a:lstStyle/>
            <a:p>
              <a:r>
                <a:rPr lang="zh-CN" altLang="en-US" dirty="0" smtClean="0"/>
                <a:t>（</a:t>
              </a:r>
              <a:r>
                <a:rPr lang="en-US" altLang="zh-CN" dirty="0" smtClean="0"/>
                <a:t>0</a:t>
              </a:r>
              <a:r>
                <a:rPr lang="zh-CN" altLang="en-US" dirty="0" smtClean="0"/>
                <a:t>，</a:t>
              </a:r>
              <a:r>
                <a:rPr lang="en-US" altLang="zh-CN" dirty="0" smtClean="0"/>
                <a:t>1</a:t>
              </a:r>
              <a:r>
                <a:rPr lang="zh-CN" altLang="en-US" dirty="0" smtClean="0"/>
                <a:t>）</a:t>
              </a:r>
              <a:endParaRPr lang="zh-CN" altLang="en-US" dirty="0" smtClean="0"/>
            </a:p>
          </p:txBody>
        </p:sp>
        <p:sp>
          <p:nvSpPr>
            <p:cNvPr id="39" name="文本框 38"/>
            <p:cNvSpPr txBox="1"/>
            <p:nvPr/>
          </p:nvSpPr>
          <p:spPr>
            <a:xfrm>
              <a:off x="1678463" y="6158987"/>
              <a:ext cx="349568" cy="369332"/>
            </a:xfrm>
            <a:prstGeom prst="rect">
              <a:avLst/>
            </a:prstGeom>
            <a:noFill/>
          </p:spPr>
          <p:txBody>
            <a:bodyPr wrap="square" rtlCol="0">
              <a:spAutoFit/>
            </a:bodyPr>
            <a:lstStyle/>
            <a:p>
              <a:r>
                <a:rPr lang="en-US" dirty="0"/>
                <a:t>0</a:t>
              </a:r>
              <a:endParaRPr lang="en-US" dirty="0"/>
            </a:p>
          </p:txBody>
        </p:sp>
      </p:grpSp>
      <p:sp>
        <p:nvSpPr>
          <p:cNvPr id="40" name="文本框 39"/>
          <p:cNvSpPr txBox="1"/>
          <p:nvPr/>
        </p:nvSpPr>
        <p:spPr>
          <a:xfrm flipH="1">
            <a:off x="9003665" y="5617845"/>
            <a:ext cx="1009015" cy="368300"/>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smtClean="0"/>
              <a:t>0</a:t>
            </a:r>
            <a:r>
              <a:rPr lang="zh-CN" altLang="en-US" dirty="0" smtClean="0"/>
              <a:t>）</a:t>
            </a:r>
            <a:endParaRPr lang="zh-CN" altLang="en-US" dirty="0" smtClean="0"/>
          </a:p>
        </p:txBody>
      </p:sp>
      <p:cxnSp>
        <p:nvCxnSpPr>
          <p:cNvPr id="41" name="直接连接符 40"/>
          <p:cNvCxnSpPr/>
          <p:nvPr/>
        </p:nvCxnSpPr>
        <p:spPr>
          <a:xfrm flipH="1">
            <a:off x="8995410" y="5535295"/>
            <a:ext cx="8255" cy="137160"/>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9143536" y="3683056"/>
            <a:ext cx="1045845" cy="368300"/>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smtClean="0"/>
              <a:t>1</a:t>
            </a:r>
            <a:r>
              <a:rPr lang="zh-CN" altLang="en-US" dirty="0" smtClean="0"/>
              <a:t>）</a:t>
            </a:r>
            <a:endParaRPr lang="zh-CN" altLang="en-US" dirty="0" smtClean="0"/>
          </a:p>
        </p:txBody>
      </p:sp>
      <p:cxnSp>
        <p:nvCxnSpPr>
          <p:cNvPr id="44" name="直接连接符 43"/>
          <p:cNvCxnSpPr/>
          <p:nvPr/>
        </p:nvCxnSpPr>
        <p:spPr>
          <a:xfrm flipV="1">
            <a:off x="9007475" y="3331845"/>
            <a:ext cx="5715" cy="234061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91910" y="3714750"/>
            <a:ext cx="2899410" cy="24809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7416800" y="4976495"/>
            <a:ext cx="666750" cy="553085"/>
          </a:xfrm>
          <a:prstGeom prst="rect">
            <a:avLst/>
          </a:prstGeom>
          <a:noFill/>
        </p:spPr>
        <p:txBody>
          <a:bodyPr wrap="square" rtlCol="0">
            <a:spAutoFit/>
          </a:bodyPr>
          <a:lstStyle/>
          <a:p>
            <a:r>
              <a:rPr lang="en-US" altLang="zh-CN" sz="3000" b="1"/>
              <a:t>-</a:t>
            </a:r>
            <a:endParaRPr lang="en-US" altLang="zh-CN" sz="3000" b="1"/>
          </a:p>
        </p:txBody>
      </p:sp>
      <p:sp>
        <p:nvSpPr>
          <p:cNvPr id="47" name="文本框 46"/>
          <p:cNvSpPr txBox="1"/>
          <p:nvPr/>
        </p:nvSpPr>
        <p:spPr>
          <a:xfrm>
            <a:off x="7940040" y="4356100"/>
            <a:ext cx="666750" cy="553085"/>
          </a:xfrm>
          <a:prstGeom prst="rect">
            <a:avLst/>
          </a:prstGeom>
          <a:noFill/>
        </p:spPr>
        <p:txBody>
          <a:bodyPr wrap="square" rtlCol="0">
            <a:spAutoFit/>
          </a:bodyPr>
          <a:lstStyle/>
          <a:p>
            <a:r>
              <a:rPr lang="en-US" altLang="zh-CN" sz="3000" b="1"/>
              <a:t>+</a:t>
            </a:r>
            <a:endParaRPr lang="en-US" altLang="zh-CN" sz="3000" b="1"/>
          </a:p>
        </p:txBody>
      </p:sp>
      <p:cxnSp>
        <p:nvCxnSpPr>
          <p:cNvPr id="48" name="直接连接符 47"/>
          <p:cNvCxnSpPr/>
          <p:nvPr/>
        </p:nvCxnSpPr>
        <p:spPr>
          <a:xfrm>
            <a:off x="7265035" y="3867150"/>
            <a:ext cx="2186940" cy="508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826125" y="5525135"/>
            <a:ext cx="666750" cy="553085"/>
          </a:xfrm>
          <a:prstGeom prst="rect">
            <a:avLst/>
          </a:prstGeom>
          <a:noFill/>
        </p:spPr>
        <p:txBody>
          <a:bodyPr wrap="square" rtlCol="0">
            <a:spAutoFit/>
          </a:bodyPr>
          <a:lstStyle/>
          <a:p>
            <a:r>
              <a:rPr lang="en-US" altLang="zh-CN" sz="3000" b="1"/>
              <a:t>x</a:t>
            </a:r>
            <a:r>
              <a:rPr lang="en-US" altLang="zh-CN" sz="3000" b="1" baseline="-25000"/>
              <a:t>1</a:t>
            </a:r>
            <a:endParaRPr lang="en-US" altLang="zh-CN" sz="3000" b="1" baseline="-25000"/>
          </a:p>
        </p:txBody>
      </p:sp>
      <p:sp>
        <p:nvSpPr>
          <p:cNvPr id="50" name="文本框 49"/>
          <p:cNvSpPr txBox="1"/>
          <p:nvPr/>
        </p:nvSpPr>
        <p:spPr>
          <a:xfrm>
            <a:off x="1641475" y="2962275"/>
            <a:ext cx="666750" cy="553085"/>
          </a:xfrm>
          <a:prstGeom prst="rect">
            <a:avLst/>
          </a:prstGeom>
          <a:noFill/>
        </p:spPr>
        <p:txBody>
          <a:bodyPr wrap="square" rtlCol="0">
            <a:spAutoFit/>
          </a:bodyPr>
          <a:lstStyle/>
          <a:p>
            <a:r>
              <a:rPr lang="en-US" altLang="zh-CN" sz="3000" b="1"/>
              <a:t>x</a:t>
            </a:r>
            <a:r>
              <a:rPr lang="en-US" altLang="zh-CN" sz="3000" b="1" baseline="-25000"/>
              <a:t>2</a:t>
            </a:r>
            <a:endParaRPr lang="en-US" altLang="zh-CN" sz="3000" b="1" baseline="-25000"/>
          </a:p>
        </p:txBody>
      </p:sp>
      <p:sp>
        <p:nvSpPr>
          <p:cNvPr id="51" name="文本框 50"/>
          <p:cNvSpPr txBox="1"/>
          <p:nvPr/>
        </p:nvSpPr>
        <p:spPr>
          <a:xfrm>
            <a:off x="10982325" y="5529580"/>
            <a:ext cx="666750" cy="553085"/>
          </a:xfrm>
          <a:prstGeom prst="rect">
            <a:avLst/>
          </a:prstGeom>
          <a:noFill/>
        </p:spPr>
        <p:txBody>
          <a:bodyPr wrap="square" rtlCol="0">
            <a:spAutoFit/>
          </a:bodyPr>
          <a:lstStyle/>
          <a:p>
            <a:r>
              <a:rPr lang="en-US" altLang="zh-CN" sz="3000" b="1"/>
              <a:t>x</a:t>
            </a:r>
            <a:r>
              <a:rPr lang="en-US" altLang="zh-CN" sz="3000" b="1" baseline="-25000"/>
              <a:t>1</a:t>
            </a:r>
            <a:endParaRPr lang="en-US" altLang="zh-CN" sz="3000" b="1" baseline="-25000"/>
          </a:p>
        </p:txBody>
      </p:sp>
      <p:sp>
        <p:nvSpPr>
          <p:cNvPr id="52" name="文本框 51"/>
          <p:cNvSpPr txBox="1"/>
          <p:nvPr/>
        </p:nvSpPr>
        <p:spPr>
          <a:xfrm>
            <a:off x="6797675" y="2966720"/>
            <a:ext cx="666750" cy="553085"/>
          </a:xfrm>
          <a:prstGeom prst="rect">
            <a:avLst/>
          </a:prstGeom>
          <a:noFill/>
        </p:spPr>
        <p:txBody>
          <a:bodyPr wrap="square" rtlCol="0">
            <a:spAutoFit/>
          </a:bodyPr>
          <a:lstStyle/>
          <a:p>
            <a:r>
              <a:rPr lang="en-US" altLang="zh-CN" sz="3000" b="1"/>
              <a:t>x</a:t>
            </a:r>
            <a:r>
              <a:rPr lang="en-US" altLang="zh-CN" sz="3000" b="1" baseline="-25000"/>
              <a:t>2</a:t>
            </a:r>
            <a:endParaRPr lang="en-US" altLang="zh-CN" sz="3000" b="1" baseline="-25000"/>
          </a:p>
        </p:txBody>
      </p:sp>
      <p:sp>
        <p:nvSpPr>
          <p:cNvPr id="53" name="文本框 52"/>
          <p:cNvSpPr txBox="1"/>
          <p:nvPr/>
        </p:nvSpPr>
        <p:spPr>
          <a:xfrm>
            <a:off x="3335655" y="5807710"/>
            <a:ext cx="1238250" cy="391160"/>
          </a:xfrm>
          <a:prstGeom prst="rect">
            <a:avLst/>
          </a:prstGeom>
          <a:noFill/>
        </p:spPr>
        <p:txBody>
          <a:bodyPr wrap="square" rtlCol="0">
            <a:spAutoFit/>
          </a:bodyPr>
          <a:lstStyle/>
          <a:p>
            <a:r>
              <a:rPr lang="en-US" altLang="zh-CN" sz="3000" b="1" baseline="-25000"/>
              <a:t>“</a:t>
            </a:r>
            <a:r>
              <a:rPr lang="zh-CN" altLang="en-US" sz="3000" b="1" baseline="-25000"/>
              <a:t>与</a:t>
            </a:r>
            <a:r>
              <a:rPr lang="en-US" altLang="zh-CN" sz="3000" b="1" baseline="-25000"/>
              <a:t>”</a:t>
            </a:r>
            <a:r>
              <a:rPr lang="zh-CN" altLang="en-US" sz="3000" b="1" baseline="-25000"/>
              <a:t>问题</a:t>
            </a:r>
            <a:endParaRPr lang="zh-CN" altLang="en-US" sz="3000" b="1" baseline="-25000"/>
          </a:p>
        </p:txBody>
      </p:sp>
      <p:sp>
        <p:nvSpPr>
          <p:cNvPr id="54" name="文本框 53"/>
          <p:cNvSpPr txBox="1"/>
          <p:nvPr/>
        </p:nvSpPr>
        <p:spPr>
          <a:xfrm>
            <a:off x="8088630" y="5801995"/>
            <a:ext cx="1238250" cy="391160"/>
          </a:xfrm>
          <a:prstGeom prst="rect">
            <a:avLst/>
          </a:prstGeom>
          <a:noFill/>
        </p:spPr>
        <p:txBody>
          <a:bodyPr wrap="square" rtlCol="0">
            <a:spAutoFit/>
          </a:bodyPr>
          <a:lstStyle/>
          <a:p>
            <a:r>
              <a:rPr lang="en-US" altLang="zh-CN" sz="3000" b="1" baseline="-25000"/>
              <a:t>“</a:t>
            </a:r>
            <a:r>
              <a:rPr lang="zh-CN" altLang="en-US" sz="3000" b="1" baseline="-25000"/>
              <a:t>或</a:t>
            </a:r>
            <a:r>
              <a:rPr lang="en-US" altLang="zh-CN" sz="3000" b="1" baseline="-25000"/>
              <a:t>”</a:t>
            </a:r>
            <a:r>
              <a:rPr lang="zh-CN" altLang="en-US" sz="3000" b="1" baseline="-25000"/>
              <a:t>问题</a:t>
            </a:r>
            <a:endParaRPr lang="zh-CN" altLang="en-US" sz="3000" b="1" baseline="-25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br>
            <a:endParaRPr lang="zh-CN" altLang="en-US"/>
          </a:p>
        </p:txBody>
      </p:sp>
      <p:grpSp>
        <p:nvGrpSpPr>
          <p:cNvPr id="5" name="组合 4"/>
          <p:cNvGrpSpPr/>
          <p:nvPr/>
        </p:nvGrpSpPr>
        <p:grpSpPr>
          <a:xfrm>
            <a:off x="3199937" y="2697536"/>
            <a:ext cx="4384826" cy="2684708"/>
            <a:chOff x="1490663" y="3297238"/>
            <a:chExt cx="5055870" cy="3231081"/>
          </a:xfrm>
        </p:grpSpPr>
        <p:cxnSp>
          <p:nvCxnSpPr>
            <p:cNvPr id="6" name="直接箭头连接符 5"/>
            <p:cNvCxnSpPr/>
            <p:nvPr/>
          </p:nvCxnSpPr>
          <p:spPr>
            <a:xfrm>
              <a:off x="1490663" y="6222076"/>
              <a:ext cx="5055870" cy="114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flipV="1">
              <a:off x="2002155" y="3297238"/>
              <a:ext cx="0" cy="31718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910715" y="4133423"/>
              <a:ext cx="175260"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910715" y="6215196"/>
              <a:ext cx="175260"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678463" y="6158987"/>
              <a:ext cx="349568" cy="369332"/>
            </a:xfrm>
            <a:prstGeom prst="rect">
              <a:avLst/>
            </a:prstGeom>
            <a:noFill/>
          </p:spPr>
          <p:txBody>
            <a:bodyPr wrap="square" rtlCol="0">
              <a:spAutoFit/>
            </a:bodyPr>
            <a:lstStyle/>
            <a:p>
              <a:r>
                <a:rPr lang="en-US" dirty="0"/>
                <a:t>0</a:t>
              </a:r>
              <a:endParaRPr lang="en-US" dirty="0"/>
            </a:p>
          </p:txBody>
        </p:sp>
      </p:grpSp>
      <p:cxnSp>
        <p:nvCxnSpPr>
          <p:cNvPr id="26" name="直接连接符 25"/>
          <p:cNvCxnSpPr/>
          <p:nvPr/>
        </p:nvCxnSpPr>
        <p:spPr>
          <a:xfrm flipH="1">
            <a:off x="5294630" y="5060315"/>
            <a:ext cx="8255" cy="13716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flipH="1">
            <a:off x="4412615" y="2560955"/>
            <a:ext cx="10160" cy="35229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716020" y="4209415"/>
            <a:ext cx="666750" cy="553085"/>
          </a:xfrm>
          <a:prstGeom prst="rect">
            <a:avLst/>
          </a:prstGeom>
          <a:noFill/>
        </p:spPr>
        <p:txBody>
          <a:bodyPr wrap="square" rtlCol="0">
            <a:spAutoFit/>
          </a:bodyPr>
          <a:lstStyle/>
          <a:p>
            <a:r>
              <a:rPr lang="en-US" altLang="zh-CN" sz="3000" b="1"/>
              <a:t>-</a:t>
            </a:r>
            <a:endParaRPr lang="en-US" altLang="zh-CN" sz="3000" b="1"/>
          </a:p>
        </p:txBody>
      </p:sp>
      <p:sp>
        <p:nvSpPr>
          <p:cNvPr id="32" name="文本框 31"/>
          <p:cNvSpPr txBox="1"/>
          <p:nvPr/>
        </p:nvSpPr>
        <p:spPr>
          <a:xfrm>
            <a:off x="4627880" y="4290695"/>
            <a:ext cx="666750" cy="553085"/>
          </a:xfrm>
          <a:prstGeom prst="rect">
            <a:avLst/>
          </a:prstGeom>
          <a:noFill/>
        </p:spPr>
        <p:txBody>
          <a:bodyPr wrap="square" rtlCol="0">
            <a:spAutoFit/>
          </a:bodyPr>
          <a:lstStyle/>
          <a:p>
            <a:r>
              <a:rPr lang="en-US" altLang="zh-CN" sz="3000" b="1"/>
              <a:t>+</a:t>
            </a:r>
            <a:endParaRPr lang="en-US" altLang="zh-CN" sz="3000" b="1"/>
          </a:p>
        </p:txBody>
      </p:sp>
      <p:sp>
        <p:nvSpPr>
          <p:cNvPr id="9" name="文本框 8"/>
          <p:cNvSpPr txBox="1"/>
          <p:nvPr/>
        </p:nvSpPr>
        <p:spPr>
          <a:xfrm>
            <a:off x="7266305" y="5055870"/>
            <a:ext cx="666750" cy="553085"/>
          </a:xfrm>
          <a:prstGeom prst="rect">
            <a:avLst/>
          </a:prstGeom>
          <a:noFill/>
        </p:spPr>
        <p:txBody>
          <a:bodyPr wrap="square" rtlCol="0">
            <a:spAutoFit/>
          </a:bodyPr>
          <a:lstStyle/>
          <a:p>
            <a:r>
              <a:rPr lang="en-US" altLang="zh-CN" sz="3000" b="1"/>
              <a:t>x</a:t>
            </a:r>
            <a:r>
              <a:rPr lang="en-US" altLang="zh-CN" sz="3000" b="1" baseline="-25000"/>
              <a:t>1</a:t>
            </a:r>
            <a:endParaRPr lang="en-US" altLang="zh-CN" sz="3000" b="1" baseline="-25000"/>
          </a:p>
        </p:txBody>
      </p:sp>
      <p:sp>
        <p:nvSpPr>
          <p:cNvPr id="10" name="文本框 9"/>
          <p:cNvSpPr txBox="1"/>
          <p:nvPr/>
        </p:nvSpPr>
        <p:spPr>
          <a:xfrm>
            <a:off x="3081655" y="2493010"/>
            <a:ext cx="666750" cy="553085"/>
          </a:xfrm>
          <a:prstGeom prst="rect">
            <a:avLst/>
          </a:prstGeom>
          <a:noFill/>
        </p:spPr>
        <p:txBody>
          <a:bodyPr wrap="square" rtlCol="0">
            <a:spAutoFit/>
          </a:bodyPr>
          <a:lstStyle/>
          <a:p>
            <a:r>
              <a:rPr lang="en-US" altLang="zh-CN" sz="3000" b="1"/>
              <a:t>x</a:t>
            </a:r>
            <a:r>
              <a:rPr lang="en-US" altLang="zh-CN" sz="3000" b="1" baseline="-25000"/>
              <a:t>2</a:t>
            </a:r>
            <a:endParaRPr lang="en-US" altLang="zh-CN" sz="3000" b="1" baseline="-25000"/>
          </a:p>
        </p:txBody>
      </p:sp>
      <p:sp>
        <p:nvSpPr>
          <p:cNvPr id="15" name="文本框 14"/>
          <p:cNvSpPr txBox="1"/>
          <p:nvPr/>
        </p:nvSpPr>
        <p:spPr>
          <a:xfrm>
            <a:off x="7266305" y="5055870"/>
            <a:ext cx="666750" cy="553085"/>
          </a:xfrm>
          <a:prstGeom prst="rect">
            <a:avLst/>
          </a:prstGeom>
          <a:noFill/>
        </p:spPr>
        <p:txBody>
          <a:bodyPr wrap="square" rtlCol="0">
            <a:spAutoFit/>
          </a:bodyPr>
          <a:lstStyle/>
          <a:p>
            <a:r>
              <a:rPr lang="en-US" altLang="zh-CN" sz="3000" b="1"/>
              <a:t>x</a:t>
            </a:r>
            <a:r>
              <a:rPr lang="en-US" altLang="zh-CN" sz="3000" b="1" baseline="-25000"/>
              <a:t>1</a:t>
            </a:r>
            <a:endParaRPr lang="en-US" altLang="zh-CN" sz="3000" b="1" baseline="-25000"/>
          </a:p>
        </p:txBody>
      </p:sp>
      <p:sp>
        <p:nvSpPr>
          <p:cNvPr id="53" name="文本框 52"/>
          <p:cNvSpPr txBox="1"/>
          <p:nvPr/>
        </p:nvSpPr>
        <p:spPr>
          <a:xfrm>
            <a:off x="4775835" y="5338445"/>
            <a:ext cx="1238250" cy="391160"/>
          </a:xfrm>
          <a:prstGeom prst="rect">
            <a:avLst/>
          </a:prstGeom>
          <a:noFill/>
        </p:spPr>
        <p:txBody>
          <a:bodyPr wrap="square" rtlCol="0">
            <a:spAutoFit/>
          </a:bodyPr>
          <a:lstStyle/>
          <a:p>
            <a:r>
              <a:rPr lang="en-US" altLang="zh-CN" sz="3000" b="1" baseline="-25000"/>
              <a:t>“</a:t>
            </a:r>
            <a:r>
              <a:rPr lang="zh-CN" altLang="en-US" sz="3000" b="1" baseline="-25000"/>
              <a:t>非</a:t>
            </a:r>
            <a:r>
              <a:rPr lang="en-US" altLang="zh-CN" sz="3000" b="1" baseline="-25000"/>
              <a:t>”</a:t>
            </a:r>
            <a:r>
              <a:rPr lang="zh-CN" altLang="en-US" sz="3000" b="1" baseline="-25000"/>
              <a:t>问题</a:t>
            </a:r>
            <a:endParaRPr lang="zh-CN" altLang="en-US" sz="3000" b="1" baseline="-25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感知机</a:t>
            </a:r>
            <a:r>
              <a:rPr lang="en-US" altLang="zh-CN">
                <a:sym typeface="+mn-ea"/>
              </a:rPr>
              <a:t>Perceptron</a:t>
            </a:r>
            <a:br>
              <a:rPr lang="en-US" altLang="zh-CN"/>
            </a:br>
            <a:endParaRPr lang="zh-CN" altLang="en-US"/>
          </a:p>
        </p:txBody>
      </p:sp>
      <p:grpSp>
        <p:nvGrpSpPr>
          <p:cNvPr id="33" name="组合 32"/>
          <p:cNvGrpSpPr/>
          <p:nvPr/>
        </p:nvGrpSpPr>
        <p:grpSpPr>
          <a:xfrm>
            <a:off x="1444161" y="1779961"/>
            <a:ext cx="4964582" cy="2684708"/>
            <a:chOff x="822183" y="3297238"/>
            <a:chExt cx="5724350" cy="3231081"/>
          </a:xfrm>
        </p:grpSpPr>
        <p:cxnSp>
          <p:nvCxnSpPr>
            <p:cNvPr id="34" name="直接箭头连接符 33"/>
            <p:cNvCxnSpPr/>
            <p:nvPr/>
          </p:nvCxnSpPr>
          <p:spPr>
            <a:xfrm>
              <a:off x="1490663" y="6222076"/>
              <a:ext cx="5055870" cy="114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flipV="1">
              <a:off x="2002155" y="3297238"/>
              <a:ext cx="0" cy="31718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1910715" y="4133423"/>
              <a:ext cx="175260" cy="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1910715" y="6215196"/>
              <a:ext cx="175260" cy="0"/>
            </a:xfrm>
            <a:prstGeom prst="line">
              <a:avLst/>
            </a:prstGeom>
          </p:spPr>
          <p:style>
            <a:lnRef idx="1">
              <a:schemeClr val="dk1"/>
            </a:lnRef>
            <a:fillRef idx="0">
              <a:schemeClr val="dk1"/>
            </a:fillRef>
            <a:effectRef idx="0">
              <a:schemeClr val="dk1"/>
            </a:effectRef>
            <a:fontRef idx="minor">
              <a:schemeClr val="tx1"/>
            </a:fontRef>
          </p:style>
        </p:cxnSp>
        <p:sp>
          <p:nvSpPr>
            <p:cNvPr id="38" name="文本框 37"/>
            <p:cNvSpPr txBox="1"/>
            <p:nvPr/>
          </p:nvSpPr>
          <p:spPr>
            <a:xfrm>
              <a:off x="822183" y="3911680"/>
              <a:ext cx="1205899" cy="443254"/>
            </a:xfrm>
            <a:prstGeom prst="rect">
              <a:avLst/>
            </a:prstGeom>
            <a:noFill/>
          </p:spPr>
          <p:txBody>
            <a:bodyPr wrap="square" rtlCol="0">
              <a:spAutoFit/>
            </a:bodyPr>
            <a:lstStyle/>
            <a:p>
              <a:r>
                <a:rPr lang="zh-CN" altLang="en-US" dirty="0" smtClean="0"/>
                <a:t>（</a:t>
              </a:r>
              <a:r>
                <a:rPr lang="en-US" altLang="zh-CN" dirty="0" smtClean="0"/>
                <a:t>0</a:t>
              </a:r>
              <a:r>
                <a:rPr lang="zh-CN" altLang="en-US" dirty="0" smtClean="0"/>
                <a:t>，</a:t>
              </a:r>
              <a:r>
                <a:rPr lang="en-US" altLang="zh-CN" dirty="0" smtClean="0"/>
                <a:t>1</a:t>
              </a:r>
              <a:r>
                <a:rPr lang="zh-CN" altLang="en-US" dirty="0" smtClean="0"/>
                <a:t>）</a:t>
              </a:r>
              <a:endParaRPr lang="zh-CN" altLang="en-US" dirty="0" smtClean="0"/>
            </a:p>
          </p:txBody>
        </p:sp>
        <p:sp>
          <p:nvSpPr>
            <p:cNvPr id="39" name="文本框 38"/>
            <p:cNvSpPr txBox="1"/>
            <p:nvPr/>
          </p:nvSpPr>
          <p:spPr>
            <a:xfrm>
              <a:off x="1678463" y="6158987"/>
              <a:ext cx="349568" cy="369332"/>
            </a:xfrm>
            <a:prstGeom prst="rect">
              <a:avLst/>
            </a:prstGeom>
            <a:noFill/>
          </p:spPr>
          <p:txBody>
            <a:bodyPr wrap="square" rtlCol="0">
              <a:spAutoFit/>
            </a:bodyPr>
            <a:lstStyle/>
            <a:p>
              <a:r>
                <a:rPr lang="en-US" dirty="0"/>
                <a:t>0</a:t>
              </a:r>
              <a:endParaRPr lang="en-US" dirty="0"/>
            </a:p>
          </p:txBody>
        </p:sp>
      </p:grpSp>
      <p:sp>
        <p:nvSpPr>
          <p:cNvPr id="40" name="文本框 39"/>
          <p:cNvSpPr txBox="1"/>
          <p:nvPr/>
        </p:nvSpPr>
        <p:spPr>
          <a:xfrm flipH="1">
            <a:off x="4126865" y="4225290"/>
            <a:ext cx="1009015" cy="368300"/>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smtClean="0"/>
              <a:t>0</a:t>
            </a:r>
            <a:r>
              <a:rPr lang="zh-CN" altLang="en-US" dirty="0" smtClean="0"/>
              <a:t>）</a:t>
            </a:r>
            <a:endParaRPr lang="zh-CN" altLang="en-US" dirty="0" smtClean="0"/>
          </a:p>
        </p:txBody>
      </p:sp>
      <p:cxnSp>
        <p:nvCxnSpPr>
          <p:cNvPr id="41" name="直接连接符 40"/>
          <p:cNvCxnSpPr/>
          <p:nvPr/>
        </p:nvCxnSpPr>
        <p:spPr>
          <a:xfrm flipH="1">
            <a:off x="4118610" y="4142740"/>
            <a:ext cx="8255" cy="137160"/>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4266736" y="2290501"/>
            <a:ext cx="1045845" cy="368300"/>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smtClean="0"/>
              <a:t>1</a:t>
            </a:r>
            <a:r>
              <a:rPr lang="zh-CN" altLang="en-US" dirty="0" smtClean="0"/>
              <a:t>）</a:t>
            </a:r>
            <a:endParaRPr lang="zh-CN" altLang="en-US" dirty="0" smtClean="0"/>
          </a:p>
        </p:txBody>
      </p:sp>
      <p:cxnSp>
        <p:nvCxnSpPr>
          <p:cNvPr id="44" name="直接连接符 43"/>
          <p:cNvCxnSpPr/>
          <p:nvPr/>
        </p:nvCxnSpPr>
        <p:spPr>
          <a:xfrm flipV="1">
            <a:off x="4130675" y="1939290"/>
            <a:ext cx="5715" cy="234061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515110" y="2322195"/>
            <a:ext cx="2899410" cy="24809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540000" y="3583940"/>
            <a:ext cx="666750" cy="553085"/>
          </a:xfrm>
          <a:prstGeom prst="rect">
            <a:avLst/>
          </a:prstGeom>
          <a:noFill/>
        </p:spPr>
        <p:txBody>
          <a:bodyPr wrap="square" rtlCol="0">
            <a:spAutoFit/>
          </a:bodyPr>
          <a:lstStyle/>
          <a:p>
            <a:r>
              <a:rPr lang="en-US" altLang="zh-CN" sz="3000" b="1"/>
              <a:t>-</a:t>
            </a:r>
            <a:endParaRPr lang="en-US" altLang="zh-CN" sz="3000" b="1"/>
          </a:p>
        </p:txBody>
      </p:sp>
      <p:sp>
        <p:nvSpPr>
          <p:cNvPr id="47" name="文本框 46"/>
          <p:cNvSpPr txBox="1"/>
          <p:nvPr/>
        </p:nvSpPr>
        <p:spPr>
          <a:xfrm>
            <a:off x="3063240" y="2963545"/>
            <a:ext cx="666750" cy="553085"/>
          </a:xfrm>
          <a:prstGeom prst="rect">
            <a:avLst/>
          </a:prstGeom>
          <a:noFill/>
        </p:spPr>
        <p:txBody>
          <a:bodyPr wrap="square" rtlCol="0">
            <a:spAutoFit/>
          </a:bodyPr>
          <a:lstStyle/>
          <a:p>
            <a:r>
              <a:rPr lang="en-US" altLang="zh-CN" sz="3000" b="1"/>
              <a:t>+</a:t>
            </a:r>
            <a:endParaRPr lang="en-US" altLang="zh-CN" sz="3000" b="1"/>
          </a:p>
        </p:txBody>
      </p:sp>
      <p:cxnSp>
        <p:nvCxnSpPr>
          <p:cNvPr id="48" name="直接连接符 47"/>
          <p:cNvCxnSpPr/>
          <p:nvPr/>
        </p:nvCxnSpPr>
        <p:spPr>
          <a:xfrm>
            <a:off x="2388235" y="2474595"/>
            <a:ext cx="2186940" cy="508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2186940" y="1656080"/>
            <a:ext cx="2899410" cy="24809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747770" y="1934210"/>
            <a:ext cx="666750" cy="553085"/>
          </a:xfrm>
          <a:prstGeom prst="rect">
            <a:avLst/>
          </a:prstGeom>
          <a:noFill/>
        </p:spPr>
        <p:txBody>
          <a:bodyPr wrap="square" rtlCol="0">
            <a:spAutoFit/>
          </a:bodyPr>
          <a:lstStyle/>
          <a:p>
            <a:r>
              <a:rPr lang="en-US" altLang="zh-CN" sz="3000" b="1"/>
              <a:t>-</a:t>
            </a:r>
            <a:endParaRPr lang="en-US" altLang="zh-CN" sz="3000" b="1"/>
          </a:p>
        </p:txBody>
      </p:sp>
      <p:sp>
        <p:nvSpPr>
          <p:cNvPr id="17" name="文本框 16"/>
          <p:cNvSpPr txBox="1"/>
          <p:nvPr/>
        </p:nvSpPr>
        <p:spPr>
          <a:xfrm>
            <a:off x="6049010" y="4132580"/>
            <a:ext cx="666750" cy="553085"/>
          </a:xfrm>
          <a:prstGeom prst="rect">
            <a:avLst/>
          </a:prstGeom>
          <a:noFill/>
        </p:spPr>
        <p:txBody>
          <a:bodyPr wrap="square" rtlCol="0">
            <a:spAutoFit/>
          </a:bodyPr>
          <a:lstStyle/>
          <a:p>
            <a:r>
              <a:rPr lang="en-US" altLang="zh-CN" sz="3000" b="1"/>
              <a:t>x</a:t>
            </a:r>
            <a:r>
              <a:rPr lang="en-US" altLang="zh-CN" sz="3000" b="1" baseline="-25000"/>
              <a:t>1</a:t>
            </a:r>
            <a:endParaRPr lang="en-US" altLang="zh-CN" sz="3000" b="1" baseline="-25000"/>
          </a:p>
        </p:txBody>
      </p:sp>
      <p:sp>
        <p:nvSpPr>
          <p:cNvPr id="18" name="文本框 17"/>
          <p:cNvSpPr txBox="1"/>
          <p:nvPr/>
        </p:nvSpPr>
        <p:spPr>
          <a:xfrm>
            <a:off x="2005330" y="1600835"/>
            <a:ext cx="666750" cy="553085"/>
          </a:xfrm>
          <a:prstGeom prst="rect">
            <a:avLst/>
          </a:prstGeom>
          <a:noFill/>
        </p:spPr>
        <p:txBody>
          <a:bodyPr wrap="square" rtlCol="0">
            <a:spAutoFit/>
          </a:bodyPr>
          <a:lstStyle/>
          <a:p>
            <a:r>
              <a:rPr lang="en-US" altLang="zh-CN" sz="3000" b="1"/>
              <a:t>x</a:t>
            </a:r>
            <a:r>
              <a:rPr lang="en-US" altLang="zh-CN" sz="3000" b="1" baseline="-25000"/>
              <a:t>2</a:t>
            </a:r>
            <a:endParaRPr lang="en-US" altLang="zh-CN" sz="3000" b="1" baseline="-25000"/>
          </a:p>
        </p:txBody>
      </p:sp>
      <p:sp>
        <p:nvSpPr>
          <p:cNvPr id="19" name="文本框 18"/>
          <p:cNvSpPr txBox="1"/>
          <p:nvPr/>
        </p:nvSpPr>
        <p:spPr>
          <a:xfrm>
            <a:off x="2915285" y="4415155"/>
            <a:ext cx="2157095" cy="391160"/>
          </a:xfrm>
          <a:prstGeom prst="rect">
            <a:avLst/>
          </a:prstGeom>
          <a:noFill/>
        </p:spPr>
        <p:txBody>
          <a:bodyPr wrap="square" rtlCol="0">
            <a:spAutoFit/>
          </a:bodyPr>
          <a:lstStyle/>
          <a:p>
            <a:r>
              <a:rPr lang="en-US" altLang="zh-CN" sz="3000" b="1" baseline="-25000"/>
              <a:t>“</a:t>
            </a:r>
            <a:r>
              <a:rPr lang="zh-CN" altLang="en-US" sz="3000" b="1" baseline="-25000"/>
              <a:t>异或</a:t>
            </a:r>
            <a:r>
              <a:rPr lang="en-US" altLang="zh-CN" sz="3000" b="1" baseline="-25000"/>
              <a:t>”</a:t>
            </a:r>
            <a:r>
              <a:rPr lang="zh-CN" altLang="en-US" sz="3000" b="1" baseline="-25000"/>
              <a:t>问题</a:t>
            </a:r>
            <a:endParaRPr lang="zh-CN" altLang="en-US" sz="3000" b="1" baseline="-25000"/>
          </a:p>
        </p:txBody>
      </p:sp>
      <p:sp>
        <p:nvSpPr>
          <p:cNvPr id="4" name="椭圆 3"/>
          <p:cNvSpPr/>
          <p:nvPr/>
        </p:nvSpPr>
        <p:spPr>
          <a:xfrm>
            <a:off x="8173085" y="4845685"/>
            <a:ext cx="371475"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9725660" y="4845685"/>
            <a:ext cx="371475"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173085" y="3823335"/>
            <a:ext cx="371475"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9725660" y="3823335"/>
            <a:ext cx="371475"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939530" y="2898775"/>
            <a:ext cx="371475"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a:stCxn id="4" idx="0"/>
            <a:endCxn id="6" idx="4"/>
          </p:cNvCxnSpPr>
          <p:nvPr/>
        </p:nvCxnSpPr>
        <p:spPr>
          <a:xfrm flipV="1">
            <a:off x="8359140" y="4194810"/>
            <a:ext cx="0" cy="6508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flipV="1">
            <a:off x="9911715" y="4196080"/>
            <a:ext cx="0" cy="6508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6" idx="0"/>
            <a:endCxn id="9" idx="3"/>
          </p:cNvCxnSpPr>
          <p:nvPr/>
        </p:nvCxnSpPr>
        <p:spPr>
          <a:xfrm flipV="1">
            <a:off x="8359140" y="3215640"/>
            <a:ext cx="635000" cy="6076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7" idx="0"/>
            <a:endCxn id="9" idx="5"/>
          </p:cNvCxnSpPr>
          <p:nvPr/>
        </p:nvCxnSpPr>
        <p:spPr>
          <a:xfrm flipH="1" flipV="1">
            <a:off x="9256395" y="3215640"/>
            <a:ext cx="655320" cy="6076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endCxn id="7" idx="3"/>
          </p:cNvCxnSpPr>
          <p:nvPr/>
        </p:nvCxnSpPr>
        <p:spPr>
          <a:xfrm flipV="1">
            <a:off x="8371840" y="4140200"/>
            <a:ext cx="1408430" cy="7054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5" idx="0"/>
            <a:endCxn id="6" idx="5"/>
          </p:cNvCxnSpPr>
          <p:nvPr/>
        </p:nvCxnSpPr>
        <p:spPr>
          <a:xfrm flipH="1" flipV="1">
            <a:off x="8489950" y="4140200"/>
            <a:ext cx="1421765" cy="7054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8173085" y="5217160"/>
            <a:ext cx="654050" cy="553085"/>
          </a:xfrm>
          <a:prstGeom prst="rect">
            <a:avLst/>
          </a:prstGeom>
          <a:noFill/>
        </p:spPr>
        <p:txBody>
          <a:bodyPr wrap="square" rtlCol="0">
            <a:spAutoFit/>
          </a:bodyPr>
          <a:p>
            <a:r>
              <a:rPr lang="en-US" altLang="zh-CN" sz="3000" b="1"/>
              <a:t>x</a:t>
            </a:r>
            <a:r>
              <a:rPr lang="en-US" altLang="zh-CN" sz="3000" b="1" baseline="-25000"/>
              <a:t>1</a:t>
            </a:r>
            <a:endParaRPr lang="en-US" altLang="zh-CN" sz="3000" b="1" baseline="-25000"/>
          </a:p>
        </p:txBody>
      </p:sp>
      <p:sp>
        <p:nvSpPr>
          <p:cNvPr id="21" name="文本框 20"/>
          <p:cNvSpPr txBox="1"/>
          <p:nvPr/>
        </p:nvSpPr>
        <p:spPr>
          <a:xfrm>
            <a:off x="9752965" y="5219700"/>
            <a:ext cx="666750" cy="553085"/>
          </a:xfrm>
          <a:prstGeom prst="rect">
            <a:avLst/>
          </a:prstGeom>
          <a:noFill/>
        </p:spPr>
        <p:txBody>
          <a:bodyPr wrap="square" rtlCol="0">
            <a:spAutoFit/>
          </a:bodyPr>
          <a:p>
            <a:r>
              <a:rPr lang="en-US" altLang="zh-CN" sz="3000" b="1"/>
              <a:t>x</a:t>
            </a:r>
            <a:r>
              <a:rPr lang="en-US" altLang="zh-CN" sz="3000" b="1" baseline="-25000"/>
              <a:t>2</a:t>
            </a:r>
            <a:endParaRPr lang="en-US" altLang="zh-CN" sz="3000" b="1" baseline="-25000"/>
          </a:p>
        </p:txBody>
      </p:sp>
      <p:sp>
        <p:nvSpPr>
          <p:cNvPr id="22" name="文本框 21"/>
          <p:cNvSpPr txBox="1"/>
          <p:nvPr/>
        </p:nvSpPr>
        <p:spPr>
          <a:xfrm>
            <a:off x="8939530" y="2345690"/>
            <a:ext cx="666750" cy="553085"/>
          </a:xfrm>
          <a:prstGeom prst="rect">
            <a:avLst/>
          </a:prstGeom>
          <a:noFill/>
        </p:spPr>
        <p:txBody>
          <a:bodyPr wrap="square" rtlCol="0">
            <a:spAutoFit/>
          </a:bodyPr>
          <a:lstStyle/>
          <a:p>
            <a:r>
              <a:rPr lang="en-US" altLang="zh-CN" sz="3000" b="1"/>
              <a:t>y</a:t>
            </a:r>
            <a:endParaRPr lang="en-US" altLang="zh-CN" sz="3000" b="1" baseline="-25000"/>
          </a:p>
        </p:txBody>
      </p:sp>
      <p:sp>
        <p:nvSpPr>
          <p:cNvPr id="23" name="文本框 22"/>
          <p:cNvSpPr txBox="1"/>
          <p:nvPr/>
        </p:nvSpPr>
        <p:spPr>
          <a:xfrm>
            <a:off x="8031480" y="4119245"/>
            <a:ext cx="654050" cy="429895"/>
          </a:xfrm>
          <a:prstGeom prst="rect">
            <a:avLst/>
          </a:prstGeom>
          <a:noFill/>
        </p:spPr>
        <p:txBody>
          <a:bodyPr wrap="square" rtlCol="0">
            <a:spAutoFit/>
          </a:bodyPr>
          <a:p>
            <a:r>
              <a:rPr lang="en-US" altLang="zh-CN" sz="2200" b="1"/>
              <a:t>1</a:t>
            </a:r>
            <a:endParaRPr lang="en-US" altLang="zh-CN" sz="2200" b="1" baseline="-25000"/>
          </a:p>
        </p:txBody>
      </p:sp>
      <p:sp>
        <p:nvSpPr>
          <p:cNvPr id="24" name="文本框 23"/>
          <p:cNvSpPr txBox="1"/>
          <p:nvPr/>
        </p:nvSpPr>
        <p:spPr>
          <a:xfrm>
            <a:off x="10055860" y="4081145"/>
            <a:ext cx="654050" cy="429895"/>
          </a:xfrm>
          <a:prstGeom prst="rect">
            <a:avLst/>
          </a:prstGeom>
          <a:noFill/>
        </p:spPr>
        <p:txBody>
          <a:bodyPr wrap="square" rtlCol="0">
            <a:spAutoFit/>
          </a:bodyPr>
          <a:p>
            <a:r>
              <a:rPr lang="en-US" altLang="zh-CN" sz="2200" b="1"/>
              <a:t>1</a:t>
            </a:r>
            <a:endParaRPr lang="en-US" altLang="zh-CN" sz="2200" b="1" baseline="-25000"/>
          </a:p>
        </p:txBody>
      </p:sp>
      <p:sp>
        <p:nvSpPr>
          <p:cNvPr id="25" name="文本框 24"/>
          <p:cNvSpPr txBox="1"/>
          <p:nvPr/>
        </p:nvSpPr>
        <p:spPr>
          <a:xfrm>
            <a:off x="9443085" y="4034790"/>
            <a:ext cx="654050" cy="429895"/>
          </a:xfrm>
          <a:prstGeom prst="rect">
            <a:avLst/>
          </a:prstGeom>
          <a:noFill/>
        </p:spPr>
        <p:txBody>
          <a:bodyPr wrap="square" rtlCol="0">
            <a:spAutoFit/>
          </a:bodyPr>
          <a:p>
            <a:r>
              <a:rPr lang="en-US" altLang="zh-CN" sz="2200" b="1"/>
              <a:t>-1</a:t>
            </a:r>
            <a:endParaRPr lang="en-US" altLang="zh-CN" sz="2200" b="1" baseline="-25000"/>
          </a:p>
        </p:txBody>
      </p:sp>
      <p:sp>
        <p:nvSpPr>
          <p:cNvPr id="26" name="文本框 25"/>
          <p:cNvSpPr txBox="1"/>
          <p:nvPr/>
        </p:nvSpPr>
        <p:spPr>
          <a:xfrm>
            <a:off x="8593455" y="4081145"/>
            <a:ext cx="654050" cy="429895"/>
          </a:xfrm>
          <a:prstGeom prst="rect">
            <a:avLst/>
          </a:prstGeom>
          <a:noFill/>
        </p:spPr>
        <p:txBody>
          <a:bodyPr wrap="square" rtlCol="0">
            <a:spAutoFit/>
          </a:bodyPr>
          <a:p>
            <a:r>
              <a:rPr lang="en-US" altLang="zh-CN" sz="2200" b="1"/>
              <a:t>-1</a:t>
            </a:r>
            <a:endParaRPr lang="en-US" altLang="zh-CN" sz="2200" b="1" baseline="-25000"/>
          </a:p>
        </p:txBody>
      </p:sp>
      <p:sp>
        <p:nvSpPr>
          <p:cNvPr id="27" name="文本框 26"/>
          <p:cNvSpPr txBox="1"/>
          <p:nvPr/>
        </p:nvSpPr>
        <p:spPr>
          <a:xfrm>
            <a:off x="8371840" y="3145790"/>
            <a:ext cx="654050" cy="429895"/>
          </a:xfrm>
          <a:prstGeom prst="rect">
            <a:avLst/>
          </a:prstGeom>
          <a:noFill/>
        </p:spPr>
        <p:txBody>
          <a:bodyPr wrap="square" rtlCol="0">
            <a:spAutoFit/>
          </a:bodyPr>
          <a:p>
            <a:r>
              <a:rPr lang="en-US" altLang="zh-CN" sz="2200" b="1"/>
              <a:t>1</a:t>
            </a:r>
            <a:endParaRPr lang="en-US" altLang="zh-CN" sz="2200" b="1" baseline="-25000"/>
          </a:p>
        </p:txBody>
      </p:sp>
      <p:sp>
        <p:nvSpPr>
          <p:cNvPr id="28" name="文本框 27"/>
          <p:cNvSpPr txBox="1"/>
          <p:nvPr/>
        </p:nvSpPr>
        <p:spPr>
          <a:xfrm>
            <a:off x="9606280" y="3145790"/>
            <a:ext cx="654050" cy="429895"/>
          </a:xfrm>
          <a:prstGeom prst="rect">
            <a:avLst/>
          </a:prstGeom>
          <a:noFill/>
        </p:spPr>
        <p:txBody>
          <a:bodyPr wrap="square" rtlCol="0">
            <a:spAutoFit/>
          </a:bodyPr>
          <a:p>
            <a:r>
              <a:rPr lang="en-US" altLang="zh-CN" sz="2200" b="1"/>
              <a:t>1</a:t>
            </a:r>
            <a:endParaRPr lang="en-US" altLang="zh-CN" sz="2200" b="1" baseline="-25000"/>
          </a:p>
        </p:txBody>
      </p:sp>
      <p:sp>
        <p:nvSpPr>
          <p:cNvPr id="29" name="文本框 28"/>
          <p:cNvSpPr txBox="1"/>
          <p:nvPr/>
        </p:nvSpPr>
        <p:spPr>
          <a:xfrm>
            <a:off x="10785475" y="3890645"/>
            <a:ext cx="654050" cy="429895"/>
          </a:xfrm>
          <a:prstGeom prst="rect">
            <a:avLst/>
          </a:prstGeom>
          <a:noFill/>
        </p:spPr>
        <p:txBody>
          <a:bodyPr wrap="square" rtlCol="0">
            <a:spAutoFit/>
          </a:bodyPr>
          <a:p>
            <a:r>
              <a:rPr lang="en-US" altLang="zh-CN" sz="2200" b="1"/>
              <a:t>-0.5</a:t>
            </a:r>
            <a:endParaRPr lang="en-US" altLang="zh-CN" sz="2200" b="1" baseline="-25000"/>
          </a:p>
        </p:txBody>
      </p:sp>
      <p:sp>
        <p:nvSpPr>
          <p:cNvPr id="30" name="文本框 29"/>
          <p:cNvSpPr txBox="1"/>
          <p:nvPr/>
        </p:nvSpPr>
        <p:spPr>
          <a:xfrm>
            <a:off x="10541000" y="2840355"/>
            <a:ext cx="654050" cy="429895"/>
          </a:xfrm>
          <a:prstGeom prst="rect">
            <a:avLst/>
          </a:prstGeom>
          <a:noFill/>
        </p:spPr>
        <p:txBody>
          <a:bodyPr wrap="square" rtlCol="0">
            <a:spAutoFit/>
          </a:bodyPr>
          <a:p>
            <a:r>
              <a:rPr lang="en-US" altLang="zh-CN" sz="2200" b="1"/>
              <a:t>-0.5</a:t>
            </a:r>
            <a:endParaRPr lang="en-US" altLang="zh-CN" sz="2200" b="1" baseline="-25000"/>
          </a:p>
        </p:txBody>
      </p:sp>
      <p:sp>
        <p:nvSpPr>
          <p:cNvPr id="31" name="文本框 30"/>
          <p:cNvSpPr txBox="1"/>
          <p:nvPr/>
        </p:nvSpPr>
        <p:spPr>
          <a:xfrm>
            <a:off x="1408430" y="5495290"/>
            <a:ext cx="1059180" cy="429895"/>
          </a:xfrm>
          <a:prstGeom prst="rect">
            <a:avLst/>
          </a:prstGeom>
          <a:noFill/>
        </p:spPr>
        <p:txBody>
          <a:bodyPr wrap="square" rtlCol="0">
            <a:spAutoFit/>
          </a:bodyPr>
          <a:p>
            <a:r>
              <a:rPr lang="en-US" altLang="zh-CN" sz="2200" b="1"/>
              <a:t>x</a:t>
            </a:r>
            <a:r>
              <a:rPr lang="en-US" altLang="zh-CN" sz="2200" b="1" baseline="-25000"/>
              <a:t>1 </a:t>
            </a:r>
            <a:r>
              <a:rPr lang="en-US" altLang="zh-CN" sz="2200" b="1"/>
              <a:t>⊕x</a:t>
            </a:r>
            <a:r>
              <a:rPr lang="en-US" altLang="zh-CN" sz="2200" b="1" baseline="-25000"/>
              <a:t>2</a:t>
            </a:r>
            <a:endParaRPr lang="en-US" altLang="zh-CN" sz="2200" b="1" baseline="-25000"/>
          </a:p>
        </p:txBody>
      </p:sp>
      <p:sp>
        <p:nvSpPr>
          <p:cNvPr id="32" name="文本框 31"/>
          <p:cNvSpPr txBox="1"/>
          <p:nvPr/>
        </p:nvSpPr>
        <p:spPr>
          <a:xfrm>
            <a:off x="2915285" y="5495290"/>
            <a:ext cx="2769870" cy="429895"/>
          </a:xfrm>
          <a:prstGeom prst="rect">
            <a:avLst/>
          </a:prstGeom>
          <a:noFill/>
        </p:spPr>
        <p:txBody>
          <a:bodyPr wrap="square" rtlCol="0">
            <a:spAutoFit/>
          </a:bodyPr>
          <a:p>
            <a:r>
              <a:rPr lang="en-US" altLang="zh-CN" sz="2200" b="1">
                <a:sym typeface="Symbol" panose="05050102010706020507" charset="0"/>
              </a:rPr>
              <a:t>(</a:t>
            </a:r>
            <a:r>
              <a:rPr lang="en-US" altLang="zh-CN" sz="2200" b="1"/>
              <a:t>x</a:t>
            </a:r>
            <a:r>
              <a:rPr lang="en-US" altLang="zh-CN" sz="2200" b="1" baseline="-25000"/>
              <a:t>1 </a:t>
            </a:r>
            <a:r>
              <a:rPr lang="en-US" altLang="zh-CN" sz="2200" b="1">
                <a:sym typeface="Symbol" panose="05050102010706020507" charset="0"/>
              </a:rPr>
              <a:t></a:t>
            </a:r>
            <a:r>
              <a:rPr lang="en-US" altLang="zh-CN" sz="2200" b="1"/>
              <a:t>x</a:t>
            </a:r>
            <a:r>
              <a:rPr lang="en-US" altLang="zh-CN" sz="2200" b="1" baseline="-25000"/>
              <a:t>2</a:t>
            </a:r>
            <a:r>
              <a:rPr lang="en-US" altLang="zh-CN" sz="2200" b="1"/>
              <a:t>)</a:t>
            </a:r>
            <a:r>
              <a:rPr lang="en-US" altLang="zh-CN" sz="2200" b="1">
                <a:sym typeface="Symbol" panose="05050102010706020507" charset="0"/>
              </a:rPr>
              <a:t>(</a:t>
            </a:r>
            <a:r>
              <a:rPr lang="en-US" altLang="zh-CN" sz="2200" b="1">
                <a:sym typeface="+mn-ea"/>
              </a:rPr>
              <a:t>x</a:t>
            </a:r>
            <a:r>
              <a:rPr lang="en-US" altLang="zh-CN" sz="2200" b="1" baseline="-25000">
                <a:sym typeface="+mn-ea"/>
              </a:rPr>
              <a:t>1 </a:t>
            </a:r>
            <a:r>
              <a:rPr lang="en-US" altLang="zh-CN" sz="2200" b="1">
                <a:sym typeface="Symbol" panose="05050102010706020507" charset="0"/>
              </a:rPr>
              <a:t></a:t>
            </a:r>
            <a:r>
              <a:rPr lang="en-US" altLang="zh-CN" sz="2200" b="1">
                <a:sym typeface="+mn-ea"/>
              </a:rPr>
              <a:t>x</a:t>
            </a:r>
            <a:r>
              <a:rPr lang="en-US" altLang="zh-CN" sz="2200" b="1" baseline="-25000">
                <a:sym typeface="+mn-ea"/>
              </a:rPr>
              <a:t>2</a:t>
            </a:r>
            <a:r>
              <a:rPr lang="en-US" altLang="zh-CN" sz="2200" b="1">
                <a:sym typeface="+mn-ea"/>
              </a:rPr>
              <a:t>)</a:t>
            </a:r>
            <a:endParaRPr lang="en-US" altLang="zh-CN" sz="2200" b="1" baseline="-25000"/>
          </a:p>
        </p:txBody>
      </p:sp>
      <p:cxnSp>
        <p:nvCxnSpPr>
          <p:cNvPr id="43" name="直接箭头连接符 42"/>
          <p:cNvCxnSpPr/>
          <p:nvPr/>
        </p:nvCxnSpPr>
        <p:spPr>
          <a:xfrm flipV="1">
            <a:off x="2565400" y="5735320"/>
            <a:ext cx="190500" cy="8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1" grpId="1"/>
      <p:bldP spid="32" grpId="1"/>
      <p:bldP spid="4" grpId="0" animBg="1"/>
      <p:bldP spid="5" grpId="0" animBg="1"/>
      <p:bldP spid="6" grpId="0" animBg="1"/>
      <p:bldP spid="7" grpId="0" animBg="1"/>
      <p:bldP spid="9" grpId="0" animBg="1"/>
      <p:bldP spid="20" grpId="0"/>
      <p:bldP spid="21" grpId="0"/>
      <p:bldP spid="22" grpId="0"/>
      <p:bldP spid="23" grpId="0"/>
      <p:bldP spid="24" grpId="0"/>
      <p:bldP spid="25" grpId="0"/>
      <p:bldP spid="26" grpId="0"/>
      <p:bldP spid="27" grpId="0"/>
      <p:bldP spid="28" grpId="0"/>
      <p:bldP spid="29" grpId="0"/>
      <p:bldP spid="30" grpId="0"/>
      <p:bldP spid="4" grpId="1" animBg="1"/>
      <p:bldP spid="5" grpId="1" animBg="1"/>
      <p:bldP spid="6" grpId="1" animBg="1"/>
      <p:bldP spid="7" grpId="1" animBg="1"/>
      <p:bldP spid="9" grpId="1" animBg="1"/>
      <p:bldP spid="20" grpId="1"/>
      <p:bldP spid="21" grpId="1"/>
      <p:bldP spid="22" grpId="1"/>
      <p:bldP spid="23" grpId="1"/>
      <p:bldP spid="24" grpId="1"/>
      <p:bldP spid="25" grpId="1"/>
      <p:bldP spid="26" grpId="1"/>
      <p:bldP spid="27" grpId="1"/>
      <p:bldP spid="28" grpId="1"/>
      <p:bldP spid="29" grpId="1"/>
      <p:bldP spid="30"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多分类感知机</a:t>
            </a:r>
            <a:endParaRPr lang="zh-CN" altLang="en-US"/>
          </a:p>
        </p:txBody>
      </p:sp>
      <p:sp>
        <p:nvSpPr>
          <p:cNvPr id="5" name="文本框 4"/>
          <p:cNvSpPr txBox="1"/>
          <p:nvPr/>
        </p:nvSpPr>
        <p:spPr>
          <a:xfrm>
            <a:off x="1049655" y="1661795"/>
            <a:ext cx="7846060"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Calibri" panose="020F0502020204030204" charset="0"/>
                <a:ea typeface="黑体" panose="02010609060101010101" pitchFamily="49" charset="-122"/>
                <a:cs typeface="Calibri" panose="020F0502020204030204" charset="0"/>
              </a:rPr>
              <a:t>one vs rest</a:t>
            </a:r>
            <a:endParaRPr lang="zh-CN" altLang="en-US">
              <a:latin typeface="Calibri" panose="020F0502020204030204" charset="0"/>
              <a:ea typeface="黑体" panose="02010609060101010101" pitchFamily="49" charset="-122"/>
              <a:cs typeface="Calibri" panose="020F0502020204030204" charset="0"/>
            </a:endParaRPr>
          </a:p>
          <a:p>
            <a:r>
              <a:rPr lang="zh-CN" altLang="en-US">
                <a:latin typeface="Calibri" panose="020F0502020204030204" charset="0"/>
                <a:ea typeface="黑体" panose="02010609060101010101" pitchFamily="49" charset="-122"/>
                <a:cs typeface="Calibri" panose="020F0502020204030204" charset="0"/>
              </a:rPr>
              <a:t>对于K(</a:t>
            </a:r>
            <a:r>
              <a:rPr lang="en-US" altLang="zh-CN">
                <a:latin typeface="Calibri" panose="020F0502020204030204" charset="0"/>
                <a:ea typeface="黑体" panose="02010609060101010101" pitchFamily="49" charset="-122"/>
                <a:cs typeface="Calibri" panose="020F0502020204030204" charset="0"/>
              </a:rPr>
              <a:t>K</a:t>
            </a:r>
            <a:r>
              <a:rPr lang="zh-CN" altLang="en-US">
                <a:latin typeface="Calibri" panose="020F0502020204030204" charset="0"/>
                <a:ea typeface="黑体" panose="02010609060101010101" pitchFamily="49" charset="-122"/>
                <a:cs typeface="Calibri" panose="020F0502020204030204" charset="0"/>
              </a:rPr>
              <a:t>&gt;=3)，我们可以用</a:t>
            </a:r>
            <a:r>
              <a:rPr lang="zh-CN" altLang="en-US" b="1">
                <a:solidFill>
                  <a:srgbClr val="FF0000"/>
                </a:solidFill>
                <a:latin typeface="Calibri" panose="020F0502020204030204" charset="0"/>
                <a:ea typeface="黑体" panose="02010609060101010101" pitchFamily="49" charset="-122"/>
                <a:cs typeface="Calibri" panose="020F0502020204030204" charset="0"/>
              </a:rPr>
              <a:t>K-1</a:t>
            </a:r>
            <a:r>
              <a:rPr lang="zh-CN" altLang="en-US">
                <a:latin typeface="Calibri" panose="020F0502020204030204" charset="0"/>
                <a:ea typeface="黑体" panose="02010609060101010101" pitchFamily="49" charset="-122"/>
                <a:cs typeface="Calibri" panose="020F0502020204030204" charset="0"/>
              </a:rPr>
              <a:t>个分类器，组合实现多分类：</a:t>
            </a:r>
            <a:endParaRPr lang="zh-CN" altLang="en-US">
              <a:latin typeface="Calibri" panose="020F0502020204030204" charset="0"/>
              <a:ea typeface="黑体" panose="02010609060101010101" pitchFamily="49" charset="-122"/>
              <a:cs typeface="Calibri" panose="020F0502020204030204" charset="0"/>
            </a:endParaRPr>
          </a:p>
        </p:txBody>
      </p:sp>
      <p:pic>
        <p:nvPicPr>
          <p:cNvPr id="100" name="图片 99"/>
          <p:cNvPicPr/>
          <p:nvPr/>
        </p:nvPicPr>
        <p:blipFill>
          <a:blip r:embed="rId1"/>
          <a:stretch>
            <a:fillRect/>
          </a:stretch>
        </p:blipFill>
        <p:spPr>
          <a:xfrm>
            <a:off x="1143635" y="2702560"/>
            <a:ext cx="3633470" cy="29845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54331"/>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监督学习和无监督学习</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878203" y="1681753"/>
            <a:ext cx="9463875" cy="2738120"/>
          </a:xfrm>
          <a:prstGeom prst="rect">
            <a:avLst/>
          </a:prstGeom>
          <a:noFill/>
        </p:spPr>
        <p:txBody>
          <a:bodyPr wrap="square" rtlCol="0">
            <a:spAutoFit/>
          </a:bodyPr>
          <a:lstStyle/>
          <a:p>
            <a:pPr marL="342900" indent="-342900">
              <a:buFont typeface="Arial" panose="020B0604020202020204" pitchFamily="34" charset="0"/>
              <a:buChar char="•"/>
            </a:pPr>
            <a:r>
              <a:rPr lang="zh-CN" altLang="en-US" sz="3000" b="1" dirty="0" smtClean="0">
                <a:solidFill>
                  <a:srgbClr val="2261A6"/>
                </a:solidFill>
                <a:latin typeface="黑体" panose="02010609060101010101" pitchFamily="49" charset="-122"/>
                <a:ea typeface="黑体" panose="02010609060101010101" pitchFamily="49" charset="-122"/>
                <a:cs typeface="黑体" panose="02010609060101010101" pitchFamily="49" charset="-122"/>
              </a:rPr>
              <a:t>监督学习</a:t>
            </a:r>
            <a:r>
              <a:rPr lang="en-US" altLang="zh-CN" sz="3000" b="1" dirty="0" smtClean="0">
                <a:solidFill>
                  <a:srgbClr val="2261A6"/>
                </a:solidFill>
                <a:latin typeface="黑体" panose="02010609060101010101" pitchFamily="49" charset="-122"/>
                <a:ea typeface="黑体" panose="02010609060101010101" pitchFamily="49" charset="-122"/>
                <a:cs typeface="黑体" panose="02010609060101010101" pitchFamily="49" charset="-122"/>
              </a:rPr>
              <a:t>Supervised Learning</a:t>
            </a:r>
            <a:endParaRPr lang="en-US" altLang="zh-CN" sz="3000" b="1" dirty="0" smtClean="0">
              <a:solidFill>
                <a:srgbClr val="2261A6"/>
              </a:solidFill>
              <a:latin typeface="黑体" panose="02010609060101010101" pitchFamily="49" charset="-122"/>
              <a:ea typeface="黑体" panose="02010609060101010101" pitchFamily="49" charset="-122"/>
              <a:cs typeface="黑体" panose="02010609060101010101" pitchFamily="49" charset="-122"/>
            </a:endParaRPr>
          </a:p>
          <a:p>
            <a:r>
              <a:rPr lang="zh-CN" altLang="en-US" sz="3000" dirty="0" smtClean="0">
                <a:latin typeface="黑体" panose="02010609060101010101" pitchFamily="49" charset="-122"/>
                <a:ea typeface="黑体" panose="02010609060101010101" pitchFamily="49" charset="-122"/>
                <a:cs typeface="黑体" panose="02010609060101010101" pitchFamily="49" charset="-122"/>
              </a:rPr>
              <a:t>有目标变量，即数据是有标签的</a:t>
            </a:r>
            <a:endParaRPr lang="en-US" altLang="zh-CN" sz="3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3000" dirty="0">
              <a:latin typeface="黑体" panose="02010609060101010101" pitchFamily="49" charset="-122"/>
              <a:ea typeface="黑体" panose="02010609060101010101" pitchFamily="49" charset="-122"/>
              <a:cs typeface="黑体" panose="02010609060101010101" pitchFamily="49" charset="-122"/>
            </a:endParaRPr>
          </a:p>
          <a:p>
            <a:pPr marL="342900" indent="-342900">
              <a:buFont typeface="Arial" panose="020B0604020202020204" pitchFamily="34" charset="0"/>
              <a:buChar char="•"/>
            </a:pPr>
            <a:r>
              <a:rPr lang="zh-CN" altLang="en-US" sz="3000" b="1" dirty="0">
                <a:solidFill>
                  <a:srgbClr val="2261A6"/>
                </a:solidFill>
                <a:latin typeface="黑体" panose="02010609060101010101" pitchFamily="49" charset="-122"/>
                <a:ea typeface="黑体" panose="02010609060101010101" pitchFamily="49" charset="-122"/>
                <a:cs typeface="黑体" panose="02010609060101010101" pitchFamily="49" charset="-122"/>
              </a:rPr>
              <a:t>无监督学习</a:t>
            </a:r>
            <a:r>
              <a:rPr lang="en-US" altLang="zh-CN" sz="3000" b="1" dirty="0">
                <a:solidFill>
                  <a:srgbClr val="2261A6"/>
                </a:solidFill>
                <a:latin typeface="黑体" panose="02010609060101010101" pitchFamily="49" charset="-122"/>
                <a:ea typeface="黑体" panose="02010609060101010101" pitchFamily="49" charset="-122"/>
                <a:cs typeface="黑体" panose="02010609060101010101" pitchFamily="49" charset="-122"/>
              </a:rPr>
              <a:t>Unsupervised Learning</a:t>
            </a:r>
            <a:endParaRPr lang="en-US" altLang="zh-CN" sz="3000" b="1" dirty="0">
              <a:solidFill>
                <a:srgbClr val="2261A6"/>
              </a:solidFill>
              <a:latin typeface="黑体" panose="02010609060101010101" pitchFamily="49" charset="-122"/>
              <a:ea typeface="黑体" panose="02010609060101010101" pitchFamily="49" charset="-122"/>
              <a:cs typeface="黑体" panose="02010609060101010101" pitchFamily="49" charset="-122"/>
            </a:endParaRPr>
          </a:p>
          <a:p>
            <a:r>
              <a:rPr lang="zh-CN" altLang="en-US" sz="3000" dirty="0" smtClean="0">
                <a:latin typeface="黑体" panose="02010609060101010101" pitchFamily="49" charset="-122"/>
                <a:ea typeface="黑体" panose="02010609060101010101" pitchFamily="49" charset="-122"/>
                <a:cs typeface="黑体" panose="02010609060101010101" pitchFamily="49" charset="-122"/>
              </a:rPr>
              <a:t>没有目标变量，即没有类别信息</a:t>
            </a:r>
            <a:endParaRPr lang="en-US" altLang="zh-CN" sz="3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200" dirty="0" smtClean="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多分类感知机</a:t>
            </a:r>
            <a:endParaRPr lang="zh-CN" altLang="en-US"/>
          </a:p>
        </p:txBody>
      </p:sp>
      <p:sp>
        <p:nvSpPr>
          <p:cNvPr id="5" name="文本框 4"/>
          <p:cNvSpPr txBox="1"/>
          <p:nvPr/>
        </p:nvSpPr>
        <p:spPr>
          <a:xfrm>
            <a:off x="1058545" y="1575435"/>
            <a:ext cx="9695180"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Calibri" panose="020F0502020204030204" charset="0"/>
                <a:ea typeface="黑体" panose="02010609060101010101" pitchFamily="49" charset="-122"/>
                <a:cs typeface="Calibri" panose="020F0502020204030204" charset="0"/>
              </a:rPr>
              <a:t>one vs </a:t>
            </a:r>
            <a:r>
              <a:rPr lang="en-US" altLang="zh-CN">
                <a:latin typeface="Calibri" panose="020F0502020204030204" charset="0"/>
                <a:ea typeface="黑体" panose="02010609060101010101" pitchFamily="49" charset="-122"/>
                <a:cs typeface="Calibri" panose="020F0502020204030204" charset="0"/>
              </a:rPr>
              <a:t>one</a:t>
            </a:r>
            <a:endParaRPr lang="zh-CN" altLang="en-US">
              <a:latin typeface="Calibri" panose="020F0502020204030204" charset="0"/>
              <a:ea typeface="黑体" panose="02010609060101010101" pitchFamily="49" charset="-122"/>
              <a:cs typeface="Calibri" panose="020F0502020204030204" charset="0"/>
            </a:endParaRPr>
          </a:p>
          <a:p>
            <a:r>
              <a:rPr>
                <a:latin typeface="Calibri" panose="020F0502020204030204" charset="0"/>
                <a:ea typeface="黑体" panose="02010609060101010101" pitchFamily="49" charset="-122"/>
                <a:cs typeface="Calibri" panose="020F0502020204030204" charset="0"/>
              </a:rPr>
              <a:t>这种方法在每一类之间训练一个分类器，对于K分类问题需要训练</a:t>
            </a:r>
            <a:r>
              <a:rPr b="1">
                <a:solidFill>
                  <a:srgbClr val="FF0000"/>
                </a:solidFill>
                <a:latin typeface="Calibri" panose="020F0502020204030204" charset="0"/>
                <a:ea typeface="黑体" panose="02010609060101010101" pitchFamily="49" charset="-122"/>
                <a:cs typeface="Calibri" panose="020F0502020204030204" charset="0"/>
              </a:rPr>
              <a:t>(</a:t>
            </a:r>
            <a:r>
              <a:rPr lang="en-US" b="1">
                <a:solidFill>
                  <a:srgbClr val="FF0000"/>
                </a:solidFill>
                <a:latin typeface="Calibri" panose="020F0502020204030204" charset="0"/>
                <a:ea typeface="黑体" panose="02010609060101010101" pitchFamily="49" charset="-122"/>
                <a:cs typeface="Calibri" panose="020F0502020204030204" charset="0"/>
              </a:rPr>
              <a:t>K</a:t>
            </a:r>
            <a:r>
              <a:rPr b="1">
                <a:solidFill>
                  <a:srgbClr val="FF0000"/>
                </a:solidFill>
                <a:latin typeface="Calibri" panose="020F0502020204030204" charset="0"/>
                <a:ea typeface="黑体" panose="02010609060101010101" pitchFamily="49" charset="-122"/>
                <a:cs typeface="Calibri" panose="020F0502020204030204" charset="0"/>
              </a:rPr>
              <a:t>-1)*</a:t>
            </a:r>
            <a:r>
              <a:rPr lang="en-US" b="1">
                <a:solidFill>
                  <a:srgbClr val="FF0000"/>
                </a:solidFill>
                <a:latin typeface="Calibri" panose="020F0502020204030204" charset="0"/>
                <a:ea typeface="黑体" panose="02010609060101010101" pitchFamily="49" charset="-122"/>
                <a:cs typeface="Calibri" panose="020F0502020204030204" charset="0"/>
              </a:rPr>
              <a:t>K</a:t>
            </a:r>
            <a:r>
              <a:rPr b="1">
                <a:solidFill>
                  <a:srgbClr val="FF0000"/>
                </a:solidFill>
                <a:latin typeface="Calibri" panose="020F0502020204030204" charset="0"/>
                <a:ea typeface="黑体" panose="02010609060101010101" pitchFamily="49" charset="-122"/>
                <a:cs typeface="Calibri" panose="020F0502020204030204" charset="0"/>
              </a:rPr>
              <a:t>/2</a:t>
            </a:r>
            <a:r>
              <a:rPr>
                <a:latin typeface="Calibri" panose="020F0502020204030204" charset="0"/>
                <a:ea typeface="黑体" panose="02010609060101010101" pitchFamily="49" charset="-122"/>
                <a:cs typeface="Calibri" panose="020F0502020204030204" charset="0"/>
              </a:rPr>
              <a:t>个二元分类器</a:t>
            </a:r>
            <a:r>
              <a:rPr lang="zh-CN" altLang="en-US">
                <a:latin typeface="Calibri" panose="020F0502020204030204" charset="0"/>
                <a:ea typeface="黑体" panose="02010609060101010101" pitchFamily="49" charset="-122"/>
                <a:cs typeface="Calibri" panose="020F0502020204030204" charset="0"/>
              </a:rPr>
              <a:t>：</a:t>
            </a:r>
            <a:endParaRPr lang="zh-CN" altLang="en-US">
              <a:latin typeface="Calibri" panose="020F0502020204030204" charset="0"/>
              <a:ea typeface="黑体" panose="02010609060101010101" pitchFamily="49" charset="-122"/>
              <a:cs typeface="Calibri" panose="020F0502020204030204" charset="0"/>
            </a:endParaRPr>
          </a:p>
        </p:txBody>
      </p:sp>
      <p:pic>
        <p:nvPicPr>
          <p:cNvPr id="101" name="图片 100"/>
          <p:cNvPicPr/>
          <p:nvPr/>
        </p:nvPicPr>
        <p:blipFill>
          <a:blip r:embed="rId1"/>
          <a:stretch>
            <a:fillRect/>
          </a:stretch>
        </p:blipFill>
        <p:spPr>
          <a:xfrm>
            <a:off x="1231265" y="2581910"/>
            <a:ext cx="3507105" cy="310388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多分类感知机</a:t>
            </a:r>
            <a:endParaRPr lang="zh-CN" altLang="en-US"/>
          </a:p>
        </p:txBody>
      </p:sp>
      <mc:AlternateContent xmlns:mc="http://schemas.openxmlformats.org/markup-compatibility/2006">
        <mc:Choice xmlns:a14="http://schemas.microsoft.com/office/drawing/2010/main" Requires="a14">
          <p:sp>
            <p:nvSpPr>
              <p:cNvPr id="4" name="文本框 3"/>
              <p:cNvSpPr txBox="1"/>
              <p:nvPr/>
            </p:nvSpPr>
            <p:spPr>
              <a:xfrm>
                <a:off x="1856740" y="1381760"/>
                <a:ext cx="5832475" cy="372110"/>
              </a:xfrm>
              <a:prstGeom prst="rect">
                <a:avLst/>
              </a:prstGeom>
              <a:noFill/>
            </p:spPr>
            <p:txBody>
              <a:bodyPr wrap="square" rtlCol="0">
                <a:spAutoFit/>
              </a:bodyPr>
              <a:p>
                <a:r>
                  <a:rPr lang="en-US" altLang="zh-CN"/>
                  <a:t>Input-based feature vector: </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𝑣</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endParaRPr lang="en-US" altLang="zh-CN"/>
              </a:p>
            </p:txBody>
          </p:sp>
        </mc:Choice>
        <mc:Fallback>
          <p:sp>
            <p:nvSpPr>
              <p:cNvPr id="4" name="文本框 3"/>
              <p:cNvSpPr txBox="1">
                <a:spLocks noRot="1" noChangeAspect="1" noMove="1" noResize="1" noEditPoints="1" noAdjustHandles="1" noChangeArrowheads="1" noChangeShapeType="1" noTextEdit="1"/>
              </p:cNvSpPr>
              <p:nvPr/>
            </p:nvSpPr>
            <p:spPr>
              <a:xfrm>
                <a:off x="1856740" y="1381760"/>
                <a:ext cx="5832475" cy="37211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856740" y="1967230"/>
                <a:ext cx="5832475" cy="3153410"/>
              </a:xfrm>
              <a:prstGeom prst="rect">
                <a:avLst/>
              </a:prstGeom>
              <a:noFill/>
            </p:spPr>
            <p:txBody>
              <a:bodyPr wrap="square" rtlCol="0">
                <a:spAutoFit/>
              </a:bodyPr>
              <a:p>
                <a:r>
                  <a:rPr lang="en-US" altLang="zh-CN"/>
                  <a:t>Output-based feature vector: </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𝑣</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m:t>
                    </m:r>
                    <m:r>
                      <a:rPr lang="en-US" altLang="zh-CN" i="1">
                        <a:latin typeface="Cambria Math" panose="02040503050406030204" charset="0"/>
                        <a:cs typeface="Cambria Math" panose="02040503050406030204" charset="0"/>
                      </a:rPr>
                      <m:t>)</m:t>
                    </m:r>
                  </m:oMath>
                </a14:m>
                <a:endParaRPr lang="en-US" altLang="zh-CN" i="1">
                  <a:latin typeface="Cambria Math" panose="02040503050406030204" charset="0"/>
                  <a:cs typeface="Cambria Math" panose="02040503050406030204" charset="0"/>
                </a:endParaRPr>
              </a:p>
              <a:p>
                <a:endParaRPr lang="en-US" altLang="zh-CN"/>
              </a:p>
              <a:p>
                <a:r>
                  <a:rPr lang="en-US" altLang="zh-CN"/>
                  <a:t>x:input, c:class label</a:t>
                </a:r>
                <a:endParaRPr lang="en-US" altLang="zh-CN"/>
              </a:p>
              <a:p>
                <a:endParaRPr lang="zh-CN" altLang="en-US"/>
              </a:p>
              <a:p>
                <a:r>
                  <a:rPr lang="en-US" altLang="zh-CN"/>
                  <a:t>Cartesian product(count-based vector </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𝑣</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en-US" altLang="zh-CN"/>
                  <a:t> for example</a:t>
                </a:r>
                <a:r>
                  <a:rPr lang="en-US" altLang="zh-CN"/>
                  <a:t>)</a:t>
                </a:r>
                <a:endParaRPr lang="en-US" altLang="zh-CN"/>
              </a:p>
              <a:p>
                <a:r>
                  <a:rPr lang="en-US" altLang="zh-CN">
                    <a:sym typeface="+mn-ea"/>
                  </a:rPr>
                  <a:t> </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𝑣</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en-US" altLang="zh-CN"/>
                  <a:t>=&lt;#w</a:t>
                </a:r>
                <a:r>
                  <a:rPr lang="en-US" altLang="zh-CN" baseline="-25000"/>
                  <a:t>1</a:t>
                </a:r>
                <a:r>
                  <a:rPr lang="en-US" altLang="zh-CN"/>
                  <a:t>,w</a:t>
                </a:r>
                <a:r>
                  <a:rPr lang="en-US" altLang="zh-CN" baseline="-25000"/>
                  <a:t>2</a:t>
                </a:r>
                <a:r>
                  <a:rPr lang="en-US" altLang="zh-CN"/>
                  <a:t>,...,w</a:t>
                </a:r>
                <a:r>
                  <a:rPr lang="en-US" altLang="zh-CN" baseline="-25000"/>
                  <a:t>|v|</a:t>
                </a:r>
                <a:r>
                  <a:rPr lang="en-US" altLang="zh-CN"/>
                  <a:t>&gt;</a:t>
                </a:r>
                <a:endParaRPr lang="en-US" altLang="zh-CN"/>
              </a:p>
              <a:p>
                <a14:m>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𝑣</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m:t>
                    </m:r>
                    <m:r>
                      <a:rPr lang="en-US" altLang="zh-CN" i="1">
                        <a:latin typeface="Cambria Math" panose="02040503050406030204" charset="0"/>
                        <a:cs typeface="Cambria Math" panose="02040503050406030204" charset="0"/>
                      </a:rPr>
                      <m:t>)</m:t>
                    </m:r>
                  </m:oMath>
                </a14:m>
                <a:r>
                  <a:rPr lang="en-US" altLang="zh-CN"/>
                  <a:t>=</a:t>
                </a:r>
                <a:endParaRPr lang="en-US" altLang="zh-CN"/>
              </a:p>
              <a:p>
                <a:r>
                  <a:rPr lang="en-US" altLang="zh-CN"/>
                  <a:t>&lt;</a:t>
                </a:r>
                <a:r>
                  <a:rPr lang="en-US" altLang="zh-CN">
                    <a:sym typeface="+mn-ea"/>
                  </a:rPr>
                  <a:t>#w</a:t>
                </a:r>
                <a:r>
                  <a:rPr lang="en-US" altLang="zh-CN" baseline="-25000">
                    <a:sym typeface="+mn-ea"/>
                  </a:rPr>
                  <a:t>1</a:t>
                </a:r>
                <a:r>
                  <a:rPr lang="en-US" altLang="zh-CN">
                    <a:sym typeface="+mn-ea"/>
                  </a:rPr>
                  <a:t>c</a:t>
                </a:r>
                <a:r>
                  <a:rPr lang="en-US" altLang="zh-CN" baseline="-25000">
                    <a:sym typeface="+mn-ea"/>
                  </a:rPr>
                  <a:t>1</a:t>
                </a:r>
                <a:r>
                  <a:rPr lang="en-US" altLang="zh-CN">
                    <a:sym typeface="+mn-ea"/>
                  </a:rPr>
                  <a:t>,</a:t>
                </a:r>
                <a:r>
                  <a:rPr lang="en-US" altLang="zh-CN">
                    <a:sym typeface="+mn-ea"/>
                  </a:rPr>
                  <a:t>#w</a:t>
                </a:r>
                <a:r>
                  <a:rPr lang="en-US" altLang="zh-CN" baseline="-25000">
                    <a:sym typeface="+mn-ea"/>
                  </a:rPr>
                  <a:t>2</a:t>
                </a:r>
                <a:r>
                  <a:rPr lang="en-US" altLang="zh-CN">
                    <a:sym typeface="+mn-ea"/>
                  </a:rPr>
                  <a:t>c</a:t>
                </a:r>
                <a:r>
                  <a:rPr lang="en-US" altLang="zh-CN" baseline="-25000">
                    <a:sym typeface="+mn-ea"/>
                  </a:rPr>
                  <a:t>1</a:t>
                </a:r>
                <a:r>
                  <a:rPr lang="en-US" altLang="zh-CN">
                    <a:sym typeface="+mn-ea"/>
                  </a:rPr>
                  <a:t>,</a:t>
                </a:r>
                <a:r>
                  <a:rPr lang="en-US" altLang="zh-CN">
                    <a:sym typeface="+mn-ea"/>
                  </a:rPr>
                  <a:t>...,</a:t>
                </a:r>
                <a:r>
                  <a:rPr lang="en-US" altLang="zh-CN">
                    <a:sym typeface="+mn-ea"/>
                  </a:rPr>
                  <a:t>#w</a:t>
                </a:r>
                <a:r>
                  <a:rPr lang="en-US" altLang="zh-CN" baseline="-25000">
                    <a:sym typeface="+mn-ea"/>
                  </a:rPr>
                  <a:t>|v|</a:t>
                </a:r>
                <a:r>
                  <a:rPr lang="en-US" altLang="zh-CN">
                    <a:sym typeface="+mn-ea"/>
                  </a:rPr>
                  <a:t>c</a:t>
                </a:r>
                <a:r>
                  <a:rPr lang="en-US" altLang="zh-CN" baseline="-25000">
                    <a:sym typeface="+mn-ea"/>
                  </a:rPr>
                  <a:t>1</a:t>
                </a:r>
                <a:r>
                  <a:rPr lang="en-US" altLang="zh-CN">
                    <a:sym typeface="+mn-ea"/>
                  </a:rPr>
                  <a:t>,</a:t>
                </a:r>
                <a:endParaRPr lang="en-US" altLang="zh-CN"/>
              </a:p>
              <a:p>
                <a:r>
                  <a:rPr lang="en-US" altLang="zh-CN">
                    <a:sym typeface="+mn-ea"/>
                  </a:rPr>
                  <a:t>#w</a:t>
                </a:r>
                <a:r>
                  <a:rPr lang="en-US" altLang="zh-CN" baseline="-25000">
                    <a:sym typeface="+mn-ea"/>
                  </a:rPr>
                  <a:t>1</a:t>
                </a:r>
                <a:r>
                  <a:rPr lang="en-US" altLang="zh-CN">
                    <a:sym typeface="+mn-ea"/>
                  </a:rPr>
                  <a:t>c</a:t>
                </a:r>
                <a:r>
                  <a:rPr lang="en-US" altLang="zh-CN" baseline="-25000">
                    <a:sym typeface="+mn-ea"/>
                  </a:rPr>
                  <a:t>2</a:t>
                </a:r>
                <a:r>
                  <a:rPr lang="en-US" altLang="zh-CN">
                    <a:sym typeface="+mn-ea"/>
                  </a:rPr>
                  <a:t>,#w</a:t>
                </a:r>
                <a:r>
                  <a:rPr lang="en-US" altLang="zh-CN" baseline="-25000">
                    <a:sym typeface="+mn-ea"/>
                  </a:rPr>
                  <a:t>2</a:t>
                </a:r>
                <a:r>
                  <a:rPr lang="en-US" altLang="zh-CN">
                    <a:sym typeface="+mn-ea"/>
                  </a:rPr>
                  <a:t>c</a:t>
                </a:r>
                <a:r>
                  <a:rPr lang="en-US" altLang="zh-CN" baseline="-25000">
                    <a:sym typeface="+mn-ea"/>
                  </a:rPr>
                  <a:t>2</a:t>
                </a:r>
                <a:r>
                  <a:rPr lang="en-US" altLang="zh-CN">
                    <a:sym typeface="+mn-ea"/>
                  </a:rPr>
                  <a:t>,...,#w</a:t>
                </a:r>
                <a:r>
                  <a:rPr lang="en-US" altLang="zh-CN" baseline="-25000">
                    <a:sym typeface="+mn-ea"/>
                  </a:rPr>
                  <a:t>|v|</a:t>
                </a:r>
                <a:r>
                  <a:rPr lang="en-US" altLang="zh-CN">
                    <a:sym typeface="+mn-ea"/>
                  </a:rPr>
                  <a:t>c</a:t>
                </a:r>
                <a:r>
                  <a:rPr lang="en-US" altLang="zh-CN" baseline="-25000">
                    <a:sym typeface="+mn-ea"/>
                  </a:rPr>
                  <a:t>2</a:t>
                </a:r>
                <a:r>
                  <a:rPr lang="en-US" altLang="zh-CN">
                    <a:sym typeface="+mn-ea"/>
                  </a:rPr>
                  <a:t>,</a:t>
                </a:r>
                <a:endParaRPr lang="en-US" altLang="zh-CN">
                  <a:sym typeface="+mn-ea"/>
                </a:endParaRPr>
              </a:p>
              <a:p>
                <a:r>
                  <a:rPr lang="en-US" altLang="zh-CN">
                    <a:sym typeface="+mn-ea"/>
                  </a:rPr>
                  <a:t>...</a:t>
                </a:r>
                <a:endParaRPr lang="en-US" altLang="zh-CN"/>
              </a:p>
              <a:p>
                <a:r>
                  <a:rPr lang="en-US" altLang="zh-CN">
                    <a:sym typeface="+mn-ea"/>
                  </a:rPr>
                  <a:t>#w</a:t>
                </a:r>
                <a:r>
                  <a:rPr lang="en-US" altLang="zh-CN" baseline="-25000">
                    <a:sym typeface="+mn-ea"/>
                  </a:rPr>
                  <a:t>1</a:t>
                </a:r>
                <a:r>
                  <a:rPr lang="en-US" altLang="zh-CN">
                    <a:sym typeface="+mn-ea"/>
                  </a:rPr>
                  <a:t>c</a:t>
                </a:r>
                <a:r>
                  <a:rPr lang="en-US" altLang="zh-CN" baseline="-25000">
                    <a:sym typeface="+mn-ea"/>
                  </a:rPr>
                  <a:t>|C|</a:t>
                </a:r>
                <a:r>
                  <a:rPr lang="en-US" altLang="zh-CN">
                    <a:sym typeface="+mn-ea"/>
                  </a:rPr>
                  <a:t>,#w</a:t>
                </a:r>
                <a:r>
                  <a:rPr lang="en-US" altLang="zh-CN" baseline="-25000">
                    <a:sym typeface="+mn-ea"/>
                  </a:rPr>
                  <a:t>2</a:t>
                </a:r>
                <a:r>
                  <a:rPr lang="en-US" altLang="zh-CN">
                    <a:sym typeface="+mn-ea"/>
                  </a:rPr>
                  <a:t>c</a:t>
                </a:r>
                <a:r>
                  <a:rPr lang="en-US" altLang="zh-CN" baseline="-25000">
                    <a:sym typeface="+mn-ea"/>
                  </a:rPr>
                  <a:t>|C|</a:t>
                </a:r>
                <a:r>
                  <a:rPr lang="en-US" altLang="zh-CN">
                    <a:sym typeface="+mn-ea"/>
                  </a:rPr>
                  <a:t>,...,#w</a:t>
                </a:r>
                <a:r>
                  <a:rPr lang="en-US" altLang="zh-CN" baseline="-25000">
                    <a:sym typeface="+mn-ea"/>
                  </a:rPr>
                  <a:t>|v|</a:t>
                </a:r>
                <a:r>
                  <a:rPr lang="en-US" altLang="zh-CN">
                    <a:sym typeface="+mn-ea"/>
                  </a:rPr>
                  <a:t>c</a:t>
                </a:r>
                <a:r>
                  <a:rPr lang="en-US" altLang="zh-CN" baseline="-25000">
                    <a:sym typeface="+mn-ea"/>
                  </a:rPr>
                  <a:t>|C|</a:t>
                </a:r>
                <a:r>
                  <a:rPr lang="en-US" altLang="zh-CN"/>
                  <a:t>&gt;</a:t>
                </a:r>
                <a:endParaRPr lang="en-US" altLang="zh-CN"/>
              </a:p>
            </p:txBody>
          </p:sp>
        </mc:Choice>
        <mc:Fallback>
          <p:sp>
            <p:nvSpPr>
              <p:cNvPr id="5" name="文本框 4"/>
              <p:cNvSpPr txBox="1">
                <a:spLocks noRot="1" noChangeAspect="1" noMove="1" noResize="1" noEditPoints="1" noAdjustHandles="1" noChangeArrowheads="1" noChangeShapeType="1" noTextEdit="1"/>
              </p:cNvSpPr>
              <p:nvPr/>
            </p:nvSpPr>
            <p:spPr>
              <a:xfrm>
                <a:off x="1856740" y="1967230"/>
                <a:ext cx="5832475" cy="3153410"/>
              </a:xfrm>
              <a:prstGeom prst="rect">
                <a:avLst/>
              </a:prstGeom>
              <a:blipFill rotWithShape="1">
                <a:blip r:embed="rId2"/>
                <a:stretch>
                  <a:fillRect/>
                </a:stretch>
              </a:blipFill>
            </p:spPr>
            <p:txBody>
              <a:bodyPr/>
              <a:lstStyle/>
              <a:p>
                <a:r>
                  <a:rPr lang="zh-CN" altLang="en-US">
                    <a:noFill/>
                  </a:rPr>
                  <a:t> </a:t>
                </a:r>
              </a:p>
            </p:txBody>
          </p:sp>
        </mc:Fallback>
      </mc:AlternateContent>
      <p:sp>
        <p:nvSpPr>
          <p:cNvPr id="6" name="下箭头 5"/>
          <p:cNvSpPr/>
          <p:nvPr/>
        </p:nvSpPr>
        <p:spPr>
          <a:xfrm>
            <a:off x="4751705" y="1734820"/>
            <a:ext cx="207010" cy="294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多分类感知机</a:t>
            </a:r>
            <a:endParaRPr lang="zh-CN" altLang="en-US"/>
          </a:p>
        </p:txBody>
      </p:sp>
      <p:sp>
        <p:nvSpPr>
          <p:cNvPr id="4" name="文本框 3"/>
          <p:cNvSpPr txBox="1"/>
          <p:nvPr/>
        </p:nvSpPr>
        <p:spPr>
          <a:xfrm>
            <a:off x="923925" y="1678305"/>
            <a:ext cx="10411460" cy="2584450"/>
          </a:xfrm>
          <a:prstGeom prst="rect">
            <a:avLst/>
          </a:prstGeom>
          <a:noFill/>
        </p:spPr>
        <p:txBody>
          <a:bodyPr wrap="square" rtlCol="0">
            <a:spAutoFit/>
          </a:bodyPr>
          <a:p>
            <a:r>
              <a:rPr lang="en-US" altLang="zh-CN"/>
              <a:t>Document:</a:t>
            </a:r>
            <a:endParaRPr lang="en-US" altLang="zh-CN"/>
          </a:p>
          <a:p>
            <a:r>
              <a:rPr lang="en-US" altLang="zh-CN"/>
              <a:t>Peter went outside to have dinner with Jack.</a:t>
            </a:r>
            <a:endParaRPr lang="en-US" altLang="zh-CN"/>
          </a:p>
          <a:p>
            <a:r>
              <a:rPr lang="en-US" altLang="zh-CN"/>
              <a:t>Class label: Life</a:t>
            </a:r>
            <a:endParaRPr lang="en-US" altLang="zh-CN"/>
          </a:p>
          <a:p>
            <a:endParaRPr lang="en-US" altLang="zh-CN"/>
          </a:p>
          <a:p>
            <a:r>
              <a:rPr lang="en-US" altLang="zh-CN"/>
              <a:t>Output-based features:</a:t>
            </a:r>
            <a:endParaRPr lang="en-US" altLang="zh-CN"/>
          </a:p>
          <a:p>
            <a:endParaRPr lang="en-US" altLang="zh-CN"/>
          </a:p>
          <a:p>
            <a:r>
              <a:rPr lang="en-US" altLang="zh-CN">
                <a:sym typeface="+mn-ea"/>
              </a:rPr>
              <a:t>Peter|life  	went</a:t>
            </a:r>
            <a:r>
              <a:rPr lang="en-US" altLang="zh-CN">
                <a:sym typeface="+mn-ea"/>
              </a:rPr>
              <a:t>|life </a:t>
            </a:r>
            <a:r>
              <a:rPr lang="en-US" altLang="zh-CN">
                <a:sym typeface="+mn-ea"/>
              </a:rPr>
              <a:t> 	outside</a:t>
            </a:r>
            <a:r>
              <a:rPr lang="en-US" altLang="zh-CN">
                <a:sym typeface="+mn-ea"/>
              </a:rPr>
              <a:t>|life </a:t>
            </a:r>
            <a:r>
              <a:rPr lang="en-US" altLang="zh-CN">
                <a:sym typeface="+mn-ea"/>
              </a:rPr>
              <a:t> 	to</a:t>
            </a:r>
            <a:r>
              <a:rPr lang="en-US" altLang="zh-CN">
                <a:sym typeface="+mn-ea"/>
              </a:rPr>
              <a:t>|life </a:t>
            </a:r>
            <a:r>
              <a:rPr lang="en-US" altLang="zh-CN">
                <a:sym typeface="+mn-ea"/>
              </a:rPr>
              <a:t> 	have</a:t>
            </a:r>
            <a:r>
              <a:rPr lang="en-US" altLang="zh-CN">
                <a:sym typeface="+mn-ea"/>
              </a:rPr>
              <a:t>|life </a:t>
            </a:r>
            <a:r>
              <a:rPr lang="en-US" altLang="zh-CN">
                <a:sym typeface="+mn-ea"/>
              </a:rPr>
              <a:t> 	dinner</a:t>
            </a:r>
            <a:r>
              <a:rPr lang="en-US" altLang="zh-CN">
                <a:sym typeface="+mn-ea"/>
              </a:rPr>
              <a:t>|life </a:t>
            </a:r>
            <a:r>
              <a:rPr lang="en-US" altLang="zh-CN">
                <a:sym typeface="+mn-ea"/>
              </a:rPr>
              <a:t> 	with</a:t>
            </a:r>
            <a:r>
              <a:rPr lang="en-US" altLang="zh-CN">
                <a:sym typeface="+mn-ea"/>
              </a:rPr>
              <a:t>|life </a:t>
            </a:r>
            <a:r>
              <a:rPr lang="en-US" altLang="zh-CN">
                <a:sym typeface="+mn-ea"/>
              </a:rPr>
              <a:t> 		Jack</a:t>
            </a:r>
            <a:r>
              <a:rPr lang="en-US" altLang="zh-CN">
                <a:sym typeface="+mn-ea"/>
              </a:rPr>
              <a:t>|life </a:t>
            </a:r>
            <a:endParaRPr lang="en-US" altLang="zh-CN">
              <a:sym typeface="+mn-ea"/>
            </a:endParaRPr>
          </a:p>
          <a:p>
            <a:r>
              <a:rPr lang="en-US" altLang="zh-CN"/>
              <a:t>1			1			1			1		1			1			1			1</a:t>
            </a:r>
            <a:endParaRPr lang="en-US" altLang="zh-CN"/>
          </a:p>
          <a:p>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多分类感知机</a:t>
            </a:r>
            <a:endParaRPr lang="zh-CN" altLang="en-US"/>
          </a:p>
        </p:txBody>
      </p:sp>
      <p:sp>
        <p:nvSpPr>
          <p:cNvPr id="5" name="文本框 4"/>
          <p:cNvSpPr txBox="1"/>
          <p:nvPr/>
        </p:nvSpPr>
        <p:spPr>
          <a:xfrm>
            <a:off x="720090" y="1637665"/>
            <a:ext cx="9530080" cy="2030095"/>
          </a:xfrm>
          <a:prstGeom prst="rect">
            <a:avLst/>
          </a:prstGeom>
          <a:noFill/>
        </p:spPr>
        <p:txBody>
          <a:bodyPr wrap="square" rtlCol="0" anchor="t">
            <a:spAutoFit/>
          </a:bodyPr>
          <a:p>
            <a:r>
              <a:rPr lang="zh-CN" altLang="en-US" dirty="0">
                <a:latin typeface="Times New Roman" panose="02020603050405020304" charset="0"/>
                <a:ea typeface="黑体" panose="02010609060101010101" pitchFamily="49" charset="-122"/>
                <a:cs typeface="Times New Roman" panose="02020603050405020304" charset="0"/>
              </a:rPr>
              <a:t>多分类感知机学习算法：</a:t>
            </a:r>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r>
              <a:rPr lang="zh-CN" altLang="en-US" dirty="0">
                <a:latin typeface="Times New Roman" panose="02020603050405020304" charset="0"/>
                <a:ea typeface="黑体" panose="02010609060101010101" pitchFamily="49" charset="-122"/>
                <a:cs typeface="Times New Roman" panose="02020603050405020304" charset="0"/>
              </a:rPr>
              <a:t>输入： 训练数据集 </a:t>
            </a:r>
            <a:r>
              <a:rPr lang="en-US" altLang="zh-CN" dirty="0">
                <a:latin typeface="Times New Roman" panose="02020603050405020304" charset="0"/>
                <a:ea typeface="黑体" panose="02010609060101010101" pitchFamily="49" charset="-122"/>
                <a:cs typeface="Times New Roman" panose="02020603050405020304" charset="0"/>
                <a:sym typeface="+mn-ea"/>
              </a:rPr>
              <a:t>T={(x</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1</a:t>
            </a:r>
            <a:r>
              <a:rPr lang="en-US" altLang="zh-CN" dirty="0">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1</a:t>
            </a:r>
            <a:r>
              <a:rPr lang="en-US" altLang="zh-CN" dirty="0" smtClean="0">
                <a:latin typeface="Times New Roman" panose="02020603050405020304" charset="0"/>
                <a:ea typeface="黑体" panose="02010609060101010101" pitchFamily="49" charset="-122"/>
                <a:cs typeface="Times New Roman" panose="02020603050405020304" charset="0"/>
                <a:sym typeface="+mn-ea"/>
              </a:rPr>
              <a:t>),(</a:t>
            </a:r>
            <a:r>
              <a:rPr lang="en-US" altLang="zh-CN" dirty="0">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2</a:t>
            </a:r>
            <a:r>
              <a:rPr lang="en-US" altLang="zh-CN" dirty="0">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2</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en-US" altLang="zh-CN" dirty="0" err="1">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n</a:t>
            </a:r>
            <a:r>
              <a:rPr lang="en-US" altLang="zh-CN" dirty="0" err="1">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n</a:t>
            </a:r>
            <a:r>
              <a:rPr lang="en-US" altLang="zh-CN" dirty="0">
                <a:latin typeface="Times New Roman" panose="02020603050405020304" charset="0"/>
                <a:ea typeface="黑体" panose="02010609060101010101" pitchFamily="49" charset="-122"/>
                <a:cs typeface="Times New Roman" panose="02020603050405020304" charset="0"/>
                <a:sym typeface="+mn-ea"/>
              </a:rPr>
              <a:t>)}</a:t>
            </a:r>
            <a:r>
              <a:rPr lang="zh-CN" altLang="en-US" dirty="0">
                <a:latin typeface="Times New Roman" panose="02020603050405020304" charset="0"/>
                <a:ea typeface="黑体" panose="02010609060101010101" pitchFamily="49" charset="-122"/>
                <a:cs typeface="Times New Roman" panose="02020603050405020304" charset="0"/>
                <a:sym typeface="+mn-ea"/>
              </a:rPr>
              <a:t>，其中 </a:t>
            </a:r>
            <a:r>
              <a:rPr lang="en-US" altLang="zh-CN" dirty="0" err="1">
                <a:latin typeface="Times New Roman" panose="02020603050405020304" charset="0"/>
                <a:ea typeface="黑体" panose="02010609060101010101" pitchFamily="49" charset="-122"/>
                <a:cs typeface="Times New Roman" panose="02020603050405020304" charset="0"/>
                <a:sym typeface="+mn-ea"/>
              </a:rPr>
              <a:t>x</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X</a:t>
            </a:r>
            <a:r>
              <a:rPr lang="zh-CN" altLang="en-US" dirty="0">
                <a:latin typeface="Times New Roman" panose="02020603050405020304" charset="0"/>
                <a:ea typeface="黑体" panose="02010609060101010101" pitchFamily="49" charset="-122"/>
                <a:cs typeface="Times New Roman" panose="02020603050405020304" charset="0"/>
                <a:sym typeface="Symbol" panose="05050102010706020507" charset="0"/>
              </a:rPr>
              <a:t>，</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y</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a:t>
            </a:r>
            <a:r>
              <a:rPr lang="en-US" altLang="zh-CN" dirty="0">
                <a:latin typeface="Times New Roman" panose="02020603050405020304" charset="0"/>
                <a:ea typeface="黑体" panose="02010609060101010101" pitchFamily="49" charset="-122"/>
                <a:cs typeface="Times New Roman" panose="02020603050405020304" charset="0"/>
                <a:sym typeface="Symbol" panose="05050102010706020507" charset="0"/>
              </a:rPr>
              <a:t>{c</a:t>
            </a:r>
            <a:r>
              <a:rPr lang="en-US" altLang="zh-CN" baseline="-25000" dirty="0">
                <a:latin typeface="Times New Roman" panose="02020603050405020304" charset="0"/>
                <a:ea typeface="黑体" panose="02010609060101010101" pitchFamily="49" charset="-122"/>
                <a:cs typeface="Times New Roman" panose="02020603050405020304" charset="0"/>
                <a:sym typeface="Symbol" panose="05050102010706020507" charset="0"/>
              </a:rPr>
              <a:t>1</a:t>
            </a:r>
            <a:r>
              <a:rPr lang="en-US" altLang="zh-CN" dirty="0">
                <a:latin typeface="Times New Roman" panose="02020603050405020304" charset="0"/>
                <a:ea typeface="黑体" panose="02010609060101010101" pitchFamily="49" charset="-122"/>
                <a:cs typeface="Times New Roman" panose="02020603050405020304" charset="0"/>
                <a:sym typeface="Symbol" panose="05050102010706020507" charset="0"/>
              </a:rPr>
              <a:t>,c</a:t>
            </a:r>
            <a:r>
              <a:rPr lang="en-US" altLang="zh-CN" baseline="-25000" dirty="0">
                <a:latin typeface="Times New Roman" panose="02020603050405020304" charset="0"/>
                <a:ea typeface="黑体" panose="02010609060101010101" pitchFamily="49" charset="-122"/>
                <a:cs typeface="Times New Roman" panose="02020603050405020304" charset="0"/>
                <a:sym typeface="Symbol" panose="05050102010706020507" charset="0"/>
              </a:rPr>
              <a:t>2</a:t>
            </a:r>
            <a:r>
              <a:rPr lang="en-US" altLang="zh-CN" dirty="0">
                <a:latin typeface="Times New Roman" panose="02020603050405020304" charset="0"/>
                <a:ea typeface="黑体" panose="02010609060101010101" pitchFamily="49" charset="-122"/>
                <a:cs typeface="Times New Roman" panose="02020603050405020304" charset="0"/>
                <a:sym typeface="Symbol" panose="05050102010706020507" charset="0"/>
              </a:rPr>
              <a:t>,...c</a:t>
            </a:r>
            <a:r>
              <a:rPr lang="en-US" altLang="zh-CN" baseline="-25000" dirty="0">
                <a:latin typeface="Times New Roman" panose="02020603050405020304" charset="0"/>
                <a:ea typeface="黑体" panose="02010609060101010101" pitchFamily="49" charset="-122"/>
                <a:cs typeface="Times New Roman" panose="02020603050405020304" charset="0"/>
                <a:sym typeface="Symbol" panose="05050102010706020507" charset="0"/>
              </a:rPr>
              <a:t>m</a:t>
            </a:r>
            <a:r>
              <a:rPr lang="en-US" altLang="zh-CN" dirty="0">
                <a:latin typeface="Times New Roman" panose="02020603050405020304" charset="0"/>
                <a:ea typeface="黑体" panose="02010609060101010101" pitchFamily="49" charset="-122"/>
                <a:cs typeface="Times New Roman" panose="02020603050405020304" charset="0"/>
                <a:sym typeface="Symbol" panose="05050102010706020507" charset="0"/>
              </a:rPr>
              <a:t>};</a:t>
            </a:r>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r>
              <a:rPr lang="zh-CN" altLang="en-US" dirty="0">
                <a:latin typeface="Times New Roman" panose="02020603050405020304" charset="0"/>
                <a:ea typeface="黑体" panose="02010609060101010101" pitchFamily="49" charset="-122"/>
                <a:cs typeface="Times New Roman" panose="02020603050405020304" charset="0"/>
              </a:rPr>
              <a:t>输出： w </a:t>
            </a:r>
            <a:endParaRPr lang="zh-CN" altLang="en-US" dirty="0">
              <a:latin typeface="Times New Roman" panose="02020603050405020304" charset="0"/>
              <a:ea typeface="黑体" panose="02010609060101010101" pitchFamily="49" charset="-122"/>
              <a:cs typeface="Times New Roman" panose="02020603050405020304" charset="0"/>
            </a:endParaRPr>
          </a:p>
          <a:p>
            <a:endParaRPr lang="zh-CN" altLang="en-US" dirty="0">
              <a:latin typeface="Times New Roman" panose="02020603050405020304" charset="0"/>
              <a:ea typeface="黑体" panose="02010609060101010101" pitchFamily="49" charset="-122"/>
              <a:cs typeface="Times New Roman" panose="02020603050405020304" charset="0"/>
            </a:endParaRPr>
          </a:p>
          <a:p>
            <a:pPr algn="ctr"/>
            <a:endParaRPr lang="en-US" altLang="zh-CN" dirty="0">
              <a:latin typeface="Times New Roman" panose="02020603050405020304" charset="0"/>
              <a:ea typeface="黑体" panose="02010609060101010101" pitchFamily="49" charset="-122"/>
              <a:cs typeface="Times New Roman" panose="02020603050405020304" charset="0"/>
            </a:endParaRPr>
          </a:p>
        </p:txBody>
      </p:sp>
      <mc:AlternateContent xmlns:mc="http://schemas.openxmlformats.org/markup-compatibility/2006">
        <mc:Choice xmlns:a14="http://schemas.microsoft.com/office/drawing/2010/main" Requires="a14">
          <p:sp>
            <p:nvSpPr>
              <p:cNvPr id="6" name="文本框 5"/>
              <p:cNvSpPr txBox="1"/>
              <p:nvPr/>
            </p:nvSpPr>
            <p:spPr>
              <a:xfrm>
                <a:off x="825500" y="3286760"/>
                <a:ext cx="4838065" cy="2063750"/>
              </a:xfrm>
              <a:prstGeom prst="rect">
                <a:avLst/>
              </a:prstGeom>
              <a:noFill/>
            </p:spPr>
            <p:txBody>
              <a:bodyPr wrap="square" rtlCol="0" anchor="t">
                <a:spAutoFit/>
              </a:bodyPr>
              <a:p>
                <a:pPr algn="l"/>
                <a:r>
                  <a:rPr lang="en-US" altLang="zh-CN" dirty="0">
                    <a:latin typeface="Times New Roman" panose="02020603050405020304" charset="0"/>
                    <a:ea typeface="黑体" panose="02010609060101010101" pitchFamily="49" charset="-122"/>
                    <a:cs typeface="Times New Roman" panose="02020603050405020304" charset="0"/>
                    <a:sym typeface="+mn-ea"/>
                  </a:rPr>
                  <a:t>w</a:t>
                </a:r>
                <a:r>
                  <a:rPr lang="en-US" altLang="zh-CN" baseline="-25000" dirty="0">
                    <a:latin typeface="Times New Roman" panose="02020603050405020304" charset="0"/>
                    <a:ea typeface="黑体" panose="02010609060101010101" pitchFamily="49" charset="-122"/>
                    <a:cs typeface="Times New Roman" panose="02020603050405020304" charset="0"/>
                    <a:sym typeface="+mn-ea"/>
                  </a:rPr>
                  <a:t>0</a:t>
                </a:r>
                <a:r>
                  <a:rPr lang="en-US" altLang="zh-CN" dirty="0">
                    <a:latin typeface="Times New Roman" panose="02020603050405020304" charset="0"/>
                    <a:ea typeface="黑体" panose="02010609060101010101" pitchFamily="49" charset="-122"/>
                    <a:cs typeface="Times New Roman" panose="02020603050405020304" charset="0"/>
                    <a:sym typeface="+mn-ea"/>
                  </a:rPr>
                  <a:t>=0, t=0</a:t>
                </a:r>
                <a:endParaRPr lang="zh-CN" altLang="en-US" dirty="0">
                  <a:latin typeface="Times New Roman" panose="02020603050405020304" charset="0"/>
                  <a:ea typeface="黑体" panose="02010609060101010101" pitchFamily="49" charset="-122"/>
                  <a:cs typeface="Times New Roman" panose="02020603050405020304" charset="0"/>
                </a:endParaRPr>
              </a:p>
              <a:p>
                <a:pPr algn="l"/>
                <a:r>
                  <a:rPr lang="en-US" altLang="zh-CN" dirty="0">
                    <a:latin typeface="Times New Roman" panose="02020603050405020304" charset="0"/>
                    <a:ea typeface="黑体" panose="02010609060101010101" pitchFamily="49" charset="-122"/>
                    <a:cs typeface="Times New Roman" panose="02020603050405020304" charset="0"/>
                    <a:sym typeface="+mn-ea"/>
                  </a:rPr>
                  <a:t>repeat:</a:t>
                </a:r>
                <a:endParaRPr lang="en-US" altLang="zh-CN" dirty="0">
                  <a:latin typeface="Times New Roman" panose="02020603050405020304" charset="0"/>
                  <a:ea typeface="黑体" panose="02010609060101010101" pitchFamily="49" charset="-122"/>
                  <a:cs typeface="Times New Roman" panose="02020603050405020304" charset="0"/>
                </a:endParaRPr>
              </a:p>
              <a:p>
                <a:pPr algn="l"/>
                <a:r>
                  <a:rPr lang="en-US" altLang="zh-CN" dirty="0">
                    <a:latin typeface="Times New Roman" panose="02020603050405020304" charset="0"/>
                    <a:ea typeface="黑体" panose="02010609060101010101" pitchFamily="49" charset="-122"/>
                    <a:cs typeface="Times New Roman" panose="02020603050405020304" charset="0"/>
                    <a:sym typeface="+mn-ea"/>
                  </a:rPr>
                  <a:t>for i</a:t>
                </a:r>
                <a:r>
                  <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rPr>
                  <a:t>{1,...,N}	do</a:t>
                </a:r>
                <a:endParaRPr lang="en-US" altLang="zh-CN" dirty="0" err="1">
                  <a:latin typeface="Times New Roman" panose="02020603050405020304" charset="0"/>
                  <a:ea typeface="黑体" panose="02010609060101010101" pitchFamily="49" charset="-122"/>
                  <a:cs typeface="Times New Roman" panose="02020603050405020304" charset="0"/>
                  <a:sym typeface="Symbol" panose="05050102010706020507" charset="0"/>
                </a:endParaRPr>
              </a:p>
              <a:p>
                <a:pPr algn="l" fontAlgn="auto">
                  <a:buClrTx/>
                  <a:buSzTx/>
                  <a:buNone/>
                </a:pPr>
                <a:r>
                  <a:rPr lang="en-US" altLang="zh-CN" dirty="0" err="1">
                    <a:latin typeface="Times New Roman" panose="02020603050405020304" charset="0"/>
                    <a:ea typeface="黑体" panose="02010609060101010101" pitchFamily="49" charset="-122"/>
                    <a:cs typeface="Times New Roman" panose="02020603050405020304" charset="0"/>
                    <a:sym typeface="+mn-ea"/>
                  </a:rPr>
                  <a:t>z</a:t>
                </a:r>
                <a:r>
                  <a:rPr lang="en-US" altLang="zh-CN" baseline="-25000" dirty="0" err="1">
                    <a:latin typeface="Times New Roman" panose="02020603050405020304" charset="0"/>
                    <a:ea typeface="黑体" panose="02010609060101010101" pitchFamily="49" charset="-122"/>
                    <a:cs typeface="Times New Roman" panose="02020603050405020304" charset="0"/>
                    <a:sym typeface="+mn-ea"/>
                  </a:rPr>
                  <a:t>i</a:t>
                </a:r>
                <a:r>
                  <a:rPr lang="en-US" altLang="zh-CN" dirty="0" err="1">
                    <a:latin typeface="Times New Roman" panose="02020603050405020304" charset="0"/>
                    <a:ea typeface="黑体" panose="02010609060101010101" pitchFamily="49" charset="-122"/>
                    <a:cs typeface="Times New Roman" panose="02020603050405020304" charset="0"/>
                    <a:sym typeface="+mn-ea"/>
                  </a:rPr>
                  <a:t>=argmax w·</a:t>
                </a:r>
                <a14:m>
                  <m:oMath xmlns:m="http://schemas.openxmlformats.org/officeDocument/2006/math">
                    <m:acc>
                      <m:accPr>
                        <m:chr m:val="⃗"/>
                        <m:ctrlPr>
                          <a:rPr lang="en-US" altLang="zh-CN" dirty="0" err="1">
                            <a:latin typeface="Times New Roman" panose="02020603050405020304" charset="0"/>
                            <a:ea typeface="黑体" panose="02010609060101010101" pitchFamily="49" charset="-122"/>
                            <a:cs typeface="Times New Roman" panose="02020603050405020304" charset="0"/>
                          </a:rPr>
                        </m:ctrlPr>
                      </m:accPr>
                      <m:e>
                        <m:r>
                          <a:rPr lang="en-US" altLang="zh-CN" dirty="0" err="1">
                            <a:latin typeface="Times New Roman" panose="02020603050405020304" charset="0"/>
                            <a:ea typeface="黑体" panose="02010609060101010101" pitchFamily="49" charset="-122"/>
                            <a:cs typeface="Times New Roman" panose="02020603050405020304" charset="0"/>
                          </a:rPr>
                          <m:t>𝑣</m:t>
                        </m:r>
                      </m:e>
                    </m:acc>
                    <m:r>
                      <a:rPr lang="en-US" altLang="zh-CN" dirty="0" err="1">
                        <a:latin typeface="Times New Roman" panose="02020603050405020304" charset="0"/>
                        <a:ea typeface="黑体" panose="02010609060101010101" pitchFamily="49" charset="-122"/>
                        <a:cs typeface="Times New Roman" panose="02020603050405020304" charset="0"/>
                      </a:rPr>
                      <m:t>(</m:t>
                    </m:r>
                    <m:r>
                      <a:rPr lang="en-US" altLang="zh-CN" dirty="0" err="1">
                        <a:latin typeface="Times New Roman" panose="02020603050405020304" charset="0"/>
                        <a:ea typeface="黑体" panose="02010609060101010101" pitchFamily="49" charset="-122"/>
                        <a:cs typeface="Times New Roman" panose="02020603050405020304" charset="0"/>
                      </a:rPr>
                      <m:t>𝑥</m:t>
                    </m:r>
                    <m:r>
                      <a:rPr lang="en-US" altLang="zh-CN" baseline="-25000" dirty="0" err="1">
                        <a:latin typeface="Times New Roman" panose="02020603050405020304" charset="0"/>
                        <a:ea typeface="黑体" panose="02010609060101010101" pitchFamily="49" charset="-122"/>
                        <a:cs typeface="Times New Roman" panose="02020603050405020304" charset="0"/>
                      </a:rPr>
                      <m:t>𝑖</m:t>
                    </m:r>
                    <m:r>
                      <a:rPr lang="en-US" altLang="zh-CN" dirty="0" err="1">
                        <a:latin typeface="Times New Roman" panose="02020603050405020304" charset="0"/>
                        <a:ea typeface="黑体" panose="02010609060101010101" pitchFamily="49" charset="-122"/>
                        <a:cs typeface="Times New Roman" panose="02020603050405020304" charset="0"/>
                      </a:rPr>
                      <m:t>,</m:t>
                    </m:r>
                    <m:r>
                      <a:rPr lang="en-US" altLang="zh-CN" dirty="0" err="1">
                        <a:latin typeface="Times New Roman" panose="02020603050405020304" charset="0"/>
                        <a:ea typeface="黑体" panose="02010609060101010101" pitchFamily="49" charset="-122"/>
                        <a:cs typeface="Times New Roman" panose="02020603050405020304" charset="0"/>
                      </a:rPr>
                      <m:t>𝑐</m:t>
                    </m:r>
                    <m:r>
                      <a:rPr lang="en-US" altLang="zh-CN" dirty="0" err="1">
                        <a:latin typeface="Times New Roman" panose="02020603050405020304" charset="0"/>
                        <a:ea typeface="黑体" panose="02010609060101010101" pitchFamily="49" charset="-122"/>
                        <a:cs typeface="Times New Roman" panose="02020603050405020304" charset="0"/>
                      </a:rPr>
                      <m:t>)</m:t>
                    </m:r>
                  </m:oMath>
                </a14:m>
                <a:endParaRPr lang="en-US" altLang="zh-CN" dirty="0" err="1">
                  <a:latin typeface="Times New Roman" panose="02020603050405020304" charset="0"/>
                  <a:ea typeface="黑体" panose="02010609060101010101" pitchFamily="49" charset="-122"/>
                  <a:cs typeface="Times New Roman" panose="02020603050405020304" charset="0"/>
                </a:endParaRPr>
              </a:p>
              <a:p>
                <a:pPr algn="l"/>
                <a:r>
                  <a:rPr lang="en-US" altLang="zh-CN" dirty="0" err="1">
                    <a:latin typeface="Times New Roman" panose="02020603050405020304" charset="0"/>
                    <a:ea typeface="黑体" panose="02010609060101010101" pitchFamily="49" charset="-122"/>
                    <a:cs typeface="Times New Roman" panose="02020603050405020304" charset="0"/>
                    <a:sym typeface="+mn-ea"/>
                  </a:rPr>
                  <a:t>if   </a:t>
                </a:r>
                <a:r>
                  <a:rPr lang="en-US" altLang="zh-CN" dirty="0" err="1">
                    <a:solidFill>
                      <a:srgbClr val="FF0000"/>
                    </a:solidFill>
                    <a:latin typeface="Times New Roman" panose="02020603050405020304" charset="0"/>
                    <a:ea typeface="黑体" panose="02010609060101010101" pitchFamily="49" charset="-122"/>
                    <a:cs typeface="Times New Roman" panose="02020603050405020304" charset="0"/>
                    <a:sym typeface="+mn-ea"/>
                  </a:rPr>
                  <a:t>y</a:t>
                </a:r>
                <a:r>
                  <a:rPr lang="en-US" altLang="zh-CN" baseline="-25000" dirty="0" err="1">
                    <a:solidFill>
                      <a:srgbClr val="FF0000"/>
                    </a:solidFill>
                    <a:latin typeface="Times New Roman" panose="02020603050405020304" charset="0"/>
                    <a:ea typeface="黑体" panose="02010609060101010101" pitchFamily="49" charset="-122"/>
                    <a:cs typeface="Times New Roman" panose="02020603050405020304" charset="0"/>
                    <a:sym typeface="+mn-ea"/>
                  </a:rPr>
                  <a:t>i</a:t>
                </a:r>
                <a:r>
                  <a:rPr lang="en-US" altLang="zh-CN" dirty="0" err="1">
                    <a:solidFill>
                      <a:srgbClr val="FF0000"/>
                    </a:solidFill>
                    <a:latin typeface="Arial" panose="020B0604020202020204" pitchFamily="34" charset="0"/>
                    <a:ea typeface="黑体" panose="02010609060101010101" pitchFamily="49" charset="-122"/>
                    <a:cs typeface="Arial" panose="020B0604020202020204" pitchFamily="34" charset="0"/>
                    <a:sym typeface="+mn-ea"/>
                  </a:rPr>
                  <a:t>≠</a:t>
                </a:r>
                <a:r>
                  <a:rPr lang="en-US" altLang="zh-CN" dirty="0" err="1">
                    <a:solidFill>
                      <a:srgbClr val="FF0000"/>
                    </a:solidFill>
                    <a:latin typeface="Times New Roman" panose="02020603050405020304" charset="0"/>
                    <a:ea typeface="黑体" panose="02010609060101010101" pitchFamily="49" charset="-122"/>
                    <a:cs typeface="Times New Roman" panose="02020603050405020304" charset="0"/>
                    <a:sym typeface="+mn-ea"/>
                  </a:rPr>
                  <a:t>z</a:t>
                </a:r>
                <a:r>
                  <a:rPr lang="en-US" altLang="zh-CN" baseline="-25000" dirty="0" err="1">
                    <a:solidFill>
                      <a:srgbClr val="FF0000"/>
                    </a:solidFill>
                    <a:latin typeface="Times New Roman" panose="02020603050405020304" charset="0"/>
                    <a:ea typeface="黑体" panose="02010609060101010101" pitchFamily="49" charset="-122"/>
                    <a:cs typeface="Times New Roman" panose="02020603050405020304" charset="0"/>
                    <a:sym typeface="+mn-ea"/>
                  </a:rPr>
                  <a:t>i</a:t>
                </a:r>
                <a:r>
                  <a:rPr lang="zh-CN" altLang="en-US" dirty="0">
                    <a:latin typeface="Times New Roman" panose="02020603050405020304" charset="0"/>
                    <a:ea typeface="黑体" panose="02010609060101010101" pitchFamily="49" charset="-122"/>
                    <a:cs typeface="Times New Roman" panose="02020603050405020304" charset="0"/>
                    <a:sym typeface="+mn-ea"/>
                  </a:rPr>
                  <a:t>，</a:t>
                </a:r>
                <a:r>
                  <a:rPr lang="en-US" altLang="zh-CN" dirty="0">
                    <a:latin typeface="Times New Roman" panose="02020603050405020304" charset="0"/>
                    <a:ea typeface="黑体" panose="02010609060101010101" pitchFamily="49" charset="-122"/>
                    <a:cs typeface="Times New Roman" panose="02020603050405020304" charset="0"/>
                    <a:sym typeface="+mn-ea"/>
                  </a:rPr>
                  <a:t>then</a:t>
                </a:r>
                <a:endParaRPr lang="zh-CN" altLang="en-US" dirty="0">
                  <a:latin typeface="Times New Roman" panose="02020603050405020304" charset="0"/>
                  <a:ea typeface="黑体" panose="02010609060101010101" pitchFamily="49" charset="-122"/>
                  <a:cs typeface="Times New Roman" panose="02020603050405020304" charset="0"/>
                </a:endParaRPr>
              </a:p>
              <a:p>
                <a:pPr algn="l"/>
                <a:r>
                  <a:rPr lang="en-US" altLang="zh-CN" dirty="0">
                    <a:latin typeface="Times New Roman" panose="02020603050405020304" charset="0"/>
                    <a:ea typeface="黑体" panose="02010609060101010101" pitchFamily="49" charset="-122"/>
                    <a:cs typeface="Times New Roman" panose="02020603050405020304" charset="0"/>
                    <a:sym typeface="+mn-ea"/>
                  </a:rPr>
                  <a:t>w</a:t>
                </a:r>
                <a14:m>
                  <m:oMath xmlns:m="http://schemas.openxmlformats.org/officeDocument/2006/math">
                    <m:r>
                      <a:rPr lang="en-US" altLang="zh-CN" i="1">
                        <a:latin typeface="Cambria Math" panose="02040503050406030204" charset="0"/>
                        <a:ea typeface="MS Mincho" charset="0"/>
                        <a:cs typeface="Cambria Math" panose="02040503050406030204" charset="0"/>
                      </a:rPr>
                      <m:t>←</m:t>
                    </m:r>
                  </m:oMath>
                </a14:m>
                <a:r>
                  <a:rPr lang="en-US" altLang="zh-CN" dirty="0">
                    <a:latin typeface="Times New Roman" panose="02020603050405020304" charset="0"/>
                    <a:ea typeface="黑体" panose="02010609060101010101" pitchFamily="49" charset="-122"/>
                    <a:cs typeface="Times New Roman" panose="02020603050405020304" charset="0"/>
                    <a:sym typeface="+mn-ea"/>
                  </a:rPr>
                  <a:t>w+</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𝑣</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oMath>
                </a14:m>
                <a:r>
                  <a:rPr lang="en-US" altLang="zh-CN" dirty="0">
                    <a:latin typeface="Times New Roman" panose="02020603050405020304" charset="0"/>
                    <a:ea typeface="黑体" panose="02010609060101010101" pitchFamily="49" charset="-122"/>
                    <a:cs typeface="Times New Roman" panose="02020603050405020304" charset="0"/>
                    <a:sym typeface="+mn-ea"/>
                  </a:rPr>
                  <a:t>-</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𝑣</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𝑧</m:t>
                    </m:r>
                    <m:r>
                      <a:rPr lang="en-US" altLang="zh-CN" i="1" baseline="-25000">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oMath>
                </a14:m>
                <a:endParaRPr lang="zh-CN" altLang="en-US" dirty="0">
                  <a:latin typeface="Times New Roman" panose="02020603050405020304" charset="0"/>
                  <a:ea typeface="黑体" panose="02010609060101010101" pitchFamily="49" charset="-122"/>
                  <a:cs typeface="Times New Roman" panose="02020603050405020304" charset="0"/>
                </a:endParaRPr>
              </a:p>
              <a:p>
                <a:pPr algn="l"/>
                <a:r>
                  <a:rPr lang="en-US" altLang="zh-CN" dirty="0">
                    <a:latin typeface="Times New Roman" panose="02020603050405020304" charset="0"/>
                    <a:ea typeface="黑体" panose="02010609060101010101" pitchFamily="49" charset="-122"/>
                    <a:cs typeface="Times New Roman" panose="02020603050405020304" charset="0"/>
                    <a:sym typeface="+mn-ea"/>
                  </a:rPr>
                  <a:t>t=t+1</a:t>
                </a:r>
                <a:endParaRPr lang="zh-CN" altLang="en-US"/>
              </a:p>
            </p:txBody>
          </p:sp>
        </mc:Choice>
        <mc:Fallback>
          <p:sp>
            <p:nvSpPr>
              <p:cNvPr id="6" name="文本框 5"/>
              <p:cNvSpPr txBox="1">
                <a:spLocks noRot="1" noChangeAspect="1" noMove="1" noResize="1" noEditPoints="1" noAdjustHandles="1" noChangeArrowheads="1" noChangeShapeType="1" noTextEdit="1"/>
              </p:cNvSpPr>
              <p:nvPr/>
            </p:nvSpPr>
            <p:spPr>
              <a:xfrm>
                <a:off x="825500" y="3286760"/>
                <a:ext cx="4838065" cy="206375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266701"/>
            <a:ext cx="10850563" cy="1028699"/>
          </a:xfrm>
        </p:spPr>
        <p:txBody>
          <a:bodyPr/>
          <a:lstStyle/>
          <a:p>
            <a:pPr algn="l" eaLnBrk="0" fontAlgn="base" hangingPunct="0">
              <a:buClrTx/>
              <a:buSzTx/>
              <a:buFontTx/>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rPr>
              <a:t>分类模型的衡量标准</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Content Placeholder 2"/>
          <p:cNvSpPr>
            <a:spLocks noGrp="1"/>
          </p:cNvSpPr>
          <p:nvPr>
            <p:ph idx="1"/>
          </p:nvPr>
        </p:nvSpPr>
        <p:spPr/>
        <p:txBody>
          <a:bodyPr>
            <a:normAutofit/>
          </a:bodyPr>
          <a:lstStyle/>
          <a:p>
            <a:pPr>
              <a:lnSpc>
                <a:spcPct val="150000"/>
              </a:lnSpc>
            </a:pPr>
            <a:r>
              <a:rPr lang="en-US" sz="2400" dirty="0"/>
              <a:t>Evaluation metrics: </a:t>
            </a:r>
            <a:r>
              <a:rPr lang="zh-CN" altLang="en-US" sz="2400" dirty="0" smtClean="0"/>
              <a:t>怎样衡量模型的准确性？</a:t>
            </a:r>
            <a:endParaRPr lang="en-US" altLang="zh-CN" sz="2400" dirty="0" smtClean="0"/>
          </a:p>
          <a:p>
            <a:pPr>
              <a:lnSpc>
                <a:spcPct val="150000"/>
              </a:lnSpc>
            </a:pPr>
            <a:r>
              <a:rPr lang="en-US" altLang="zh-CN" sz="2000" b="1" dirty="0" smtClean="0">
                <a:solidFill>
                  <a:srgbClr val="2261A6"/>
                </a:solidFill>
              </a:rPr>
              <a:t>Confusion Matrix</a:t>
            </a:r>
            <a:r>
              <a:rPr lang="zh-CN" altLang="en-US" sz="2000" b="1" dirty="0" smtClean="0">
                <a:solidFill>
                  <a:srgbClr val="2261A6"/>
                </a:solidFill>
              </a:rPr>
              <a:t>混淆矩阵</a:t>
            </a:r>
            <a:endParaRPr lang="en-US" altLang="zh-CN" sz="2000" b="1" dirty="0" smtClean="0">
              <a:solidFill>
                <a:srgbClr val="2261A6"/>
              </a:solidFill>
            </a:endParaRPr>
          </a:p>
          <a:p>
            <a:pPr>
              <a:lnSpc>
                <a:spcPct val="150000"/>
              </a:lnSpc>
            </a:pPr>
            <a:r>
              <a:rPr lang="en-US" sz="2000" b="1" dirty="0" smtClean="0">
                <a:solidFill>
                  <a:srgbClr val="2261A6"/>
                </a:solidFill>
              </a:rPr>
              <a:t>Accuracy</a:t>
            </a:r>
            <a:r>
              <a:rPr lang="zh-CN" altLang="en-US" sz="2000" b="1" dirty="0" smtClean="0">
                <a:solidFill>
                  <a:srgbClr val="2261A6"/>
                </a:solidFill>
              </a:rPr>
              <a:t>准确度</a:t>
            </a:r>
            <a:endParaRPr lang="en-US" sz="2000" b="1" dirty="0" smtClean="0">
              <a:solidFill>
                <a:srgbClr val="2261A6"/>
              </a:solidFill>
            </a:endParaRPr>
          </a:p>
          <a:p>
            <a:pPr>
              <a:lnSpc>
                <a:spcPct val="150000"/>
              </a:lnSpc>
            </a:pPr>
            <a:r>
              <a:rPr lang="en-US" sz="2000" b="1" dirty="0" smtClean="0">
                <a:solidFill>
                  <a:srgbClr val="2261A6"/>
                </a:solidFill>
              </a:rPr>
              <a:t>Precision</a:t>
            </a:r>
            <a:r>
              <a:rPr lang="zh-CN" altLang="en-US" sz="2000" b="1" dirty="0" smtClean="0">
                <a:solidFill>
                  <a:srgbClr val="2261A6"/>
                </a:solidFill>
              </a:rPr>
              <a:t>精度</a:t>
            </a:r>
            <a:endParaRPr lang="en-US" sz="2000" b="1" dirty="0" smtClean="0">
              <a:solidFill>
                <a:srgbClr val="2261A6"/>
              </a:solidFill>
            </a:endParaRPr>
          </a:p>
          <a:p>
            <a:pPr>
              <a:lnSpc>
                <a:spcPct val="150000"/>
              </a:lnSpc>
            </a:pPr>
            <a:r>
              <a:rPr lang="en-US" sz="2000" b="1" dirty="0" smtClean="0">
                <a:solidFill>
                  <a:srgbClr val="2261A6"/>
                </a:solidFill>
              </a:rPr>
              <a:t>Recall</a:t>
            </a:r>
            <a:r>
              <a:rPr lang="zh-CN" altLang="en-US" sz="2000" b="1" dirty="0" smtClean="0">
                <a:solidFill>
                  <a:srgbClr val="2261A6"/>
                </a:solidFill>
              </a:rPr>
              <a:t>召回率</a:t>
            </a:r>
            <a:endParaRPr lang="en-US" sz="2000" b="1" dirty="0" smtClean="0">
              <a:solidFill>
                <a:srgbClr val="2261A6"/>
              </a:solidFill>
            </a:endParaRPr>
          </a:p>
          <a:p>
            <a:pPr>
              <a:lnSpc>
                <a:spcPct val="150000"/>
              </a:lnSpc>
            </a:pPr>
            <a:r>
              <a:rPr lang="en-US" sz="2000" b="1" dirty="0" smtClean="0">
                <a:solidFill>
                  <a:srgbClr val="2261A6"/>
                </a:solidFill>
              </a:rPr>
              <a:t>F1-score</a:t>
            </a:r>
            <a:endParaRPr lang="en-US" sz="2000" b="1" dirty="0" smtClean="0">
              <a:solidFill>
                <a:srgbClr val="2261A6"/>
              </a:solidFill>
            </a:endParaRPr>
          </a:p>
          <a:p>
            <a:pPr>
              <a:lnSpc>
                <a:spcPct val="150000"/>
              </a:lnSpc>
            </a:pPr>
            <a:r>
              <a:rPr lang="en-US" sz="2000" b="1" dirty="0" smtClean="0">
                <a:solidFill>
                  <a:srgbClr val="2261A6"/>
                </a:solidFill>
              </a:rPr>
              <a:t>ROC</a:t>
            </a:r>
            <a:r>
              <a:rPr lang="zh-CN" altLang="en-US" sz="2000" b="1" dirty="0" smtClean="0">
                <a:solidFill>
                  <a:srgbClr val="2261A6"/>
                </a:solidFill>
              </a:rPr>
              <a:t>曲线</a:t>
            </a:r>
            <a:endParaRPr lang="en-US" sz="2000" b="1" dirty="0" smtClean="0">
              <a:solidFill>
                <a:srgbClr val="2261A6"/>
              </a:solidFill>
            </a:endParaRPr>
          </a:p>
          <a:p>
            <a:pPr>
              <a:lnSpc>
                <a:spcPct val="150000"/>
              </a:lnSpc>
            </a:pPr>
            <a:r>
              <a:rPr lang="en-US" sz="2000" b="1" dirty="0" smtClean="0">
                <a:solidFill>
                  <a:srgbClr val="2261A6"/>
                </a:solidFill>
              </a:rPr>
              <a:t>AUC</a:t>
            </a:r>
            <a:endParaRPr lang="en-US" sz="2000" b="1" dirty="0" smtClean="0">
              <a:solidFill>
                <a:srgbClr val="2261A6"/>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381001"/>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Confusion Matrix混淆矩阵</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6" name="Text Box 66"/>
          <p:cNvSpPr txBox="1">
            <a:spLocks noChangeArrowheads="1"/>
          </p:cNvSpPr>
          <p:nvPr/>
        </p:nvSpPr>
        <p:spPr bwMode="auto">
          <a:xfrm>
            <a:off x="802639" y="1530550"/>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en-US" sz="2400" b="1" dirty="0">
                <a:latin typeface="Calibri" panose="020F0502020204030204" charset="0"/>
              </a:rPr>
              <a:t>Confusion Matrix:</a:t>
            </a:r>
            <a:endParaRPr lang="en-US" sz="2400" b="1" dirty="0">
              <a:latin typeface="Calibri" panose="020F0502020204030204" charset="0"/>
            </a:endParaRPr>
          </a:p>
        </p:txBody>
      </p:sp>
      <p:pic>
        <p:nvPicPr>
          <p:cNvPr id="7" name="table"/>
          <p:cNvPicPr>
            <a:picLocks noChangeAspect="1"/>
          </p:cNvPicPr>
          <p:nvPr/>
        </p:nvPicPr>
        <p:blipFill>
          <a:blip r:embed="rId1"/>
          <a:stretch>
            <a:fillRect/>
          </a:stretch>
        </p:blipFill>
        <p:spPr>
          <a:xfrm>
            <a:off x="2308718" y="2653517"/>
            <a:ext cx="7924800" cy="1235076"/>
          </a:xfrm>
          <a:prstGeom prst="rect">
            <a:avLst/>
          </a:prstGeom>
        </p:spPr>
      </p:pic>
      <p:sp>
        <p:nvSpPr>
          <p:cNvPr id="9" name="Text Box 66"/>
          <p:cNvSpPr txBox="1">
            <a:spLocks noChangeArrowheads="1"/>
          </p:cNvSpPr>
          <p:nvPr/>
        </p:nvSpPr>
        <p:spPr bwMode="auto">
          <a:xfrm>
            <a:off x="1093477" y="3244902"/>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400" b="1" dirty="0" smtClean="0">
                <a:latin typeface="Calibri" panose="020F0502020204030204" charset="0"/>
              </a:rPr>
              <a:t>实际值</a:t>
            </a:r>
            <a:endParaRPr lang="en-US" sz="2400" b="1" dirty="0">
              <a:latin typeface="Calibri" panose="020F0502020204030204" charset="0"/>
            </a:endParaRPr>
          </a:p>
        </p:txBody>
      </p:sp>
      <p:sp>
        <p:nvSpPr>
          <p:cNvPr id="10" name="Text Box 66"/>
          <p:cNvSpPr txBox="1">
            <a:spLocks noChangeArrowheads="1"/>
          </p:cNvSpPr>
          <p:nvPr/>
        </p:nvSpPr>
        <p:spPr bwMode="auto">
          <a:xfrm>
            <a:off x="7207290" y="2114995"/>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400" b="1" dirty="0" smtClean="0">
                <a:latin typeface="Calibri" panose="020F0502020204030204" charset="0"/>
              </a:rPr>
              <a:t>预测值</a:t>
            </a:r>
            <a:endParaRPr lang="en-US" sz="2400" b="1" dirty="0">
              <a:latin typeface="Calibri" panose="020F050202020403020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495301"/>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Confusion Matrix混淆矩阵</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6" name="Rectangle 7"/>
          <p:cNvSpPr>
            <a:spLocks noChangeArrowheads="1"/>
          </p:cNvSpPr>
          <p:nvPr/>
        </p:nvSpPr>
        <p:spPr bwMode="auto">
          <a:xfrm>
            <a:off x="670303" y="144278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zh-CN" altLang="en-US" sz="2400" b="1" dirty="0" smtClean="0"/>
              <a:t>混淆矩阵例子：</a:t>
            </a:r>
            <a:endParaRPr lang="en-US" sz="2400" b="1" dirty="0"/>
          </a:p>
        </p:txBody>
      </p:sp>
      <p:sp>
        <p:nvSpPr>
          <p:cNvPr id="7" name="Text Box 66"/>
          <p:cNvSpPr txBox="1">
            <a:spLocks noChangeArrowheads="1"/>
          </p:cNvSpPr>
          <p:nvPr/>
        </p:nvSpPr>
        <p:spPr bwMode="auto">
          <a:xfrm>
            <a:off x="5409547" y="2314140"/>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400" b="1" dirty="0" smtClean="0">
                <a:latin typeface="Calibri" panose="020F0502020204030204" charset="0"/>
              </a:rPr>
              <a:t>预测值</a:t>
            </a:r>
            <a:endParaRPr lang="en-US" sz="2400" b="1" dirty="0">
              <a:latin typeface="Calibri" panose="020F0502020204030204" charset="0"/>
            </a:endParaRPr>
          </a:p>
        </p:txBody>
      </p:sp>
      <p:sp>
        <p:nvSpPr>
          <p:cNvPr id="8" name="Text Box 66"/>
          <p:cNvSpPr txBox="1">
            <a:spLocks noChangeArrowheads="1"/>
          </p:cNvSpPr>
          <p:nvPr/>
        </p:nvSpPr>
        <p:spPr bwMode="auto">
          <a:xfrm>
            <a:off x="669924" y="3458657"/>
            <a:ext cx="112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400" b="1" dirty="0" smtClean="0">
                <a:latin typeface="Calibri" panose="020F0502020204030204" charset="0"/>
              </a:rPr>
              <a:t>实际值</a:t>
            </a:r>
            <a:endParaRPr lang="en-US" sz="2400" b="1" dirty="0">
              <a:latin typeface="Calibri" panose="020F0502020204030204" charset="0"/>
            </a:endParaRPr>
          </a:p>
        </p:txBody>
      </p:sp>
      <p:graphicFrame>
        <p:nvGraphicFramePr>
          <p:cNvPr id="5" name="表格 4"/>
          <p:cNvGraphicFramePr>
            <a:graphicFrameLocks noGrp="1"/>
          </p:cNvGraphicFramePr>
          <p:nvPr>
            <p:custDataLst>
              <p:tags r:id="rId1"/>
            </p:custDataLst>
          </p:nvPr>
        </p:nvGraphicFramePr>
        <p:xfrm>
          <a:off x="1927588" y="2870370"/>
          <a:ext cx="6626378" cy="1483360"/>
        </p:xfrm>
        <a:graphic>
          <a:graphicData uri="http://schemas.openxmlformats.org/drawingml/2006/table">
            <a:tbl>
              <a:tblPr firstRow="1" bandRow="1">
                <a:tableStyleId>{5C22544A-7EE6-4342-B048-85BDC9FD1C3A}</a:tableStyleId>
              </a:tblPr>
              <a:tblGrid>
                <a:gridCol w="2987675"/>
                <a:gridCol w="1204571"/>
                <a:gridCol w="1316532"/>
                <a:gridCol w="1117600"/>
              </a:tblGrid>
              <a:tr h="370840">
                <a:tc>
                  <a:txBody>
                    <a:bodyPr/>
                    <a:p>
                      <a:r>
                        <a:rPr lang="en-US" dirty="0"/>
                        <a:t>Actual class\ Predicted class</a:t>
                      </a:r>
                      <a:endParaRPr lang="en-US" dirty="0"/>
                    </a:p>
                  </a:txBody>
                  <a:tcPr/>
                </a:tc>
                <a:tc>
                  <a:txBody>
                    <a:bodyPr/>
                    <a:p>
                      <a:r>
                        <a:rPr lang="zh-CN" altLang="en-US" sz="1800" dirty="0" smtClean="0">
                          <a:sym typeface="+mn-ea"/>
                        </a:rPr>
                        <a:t>积极情感</a:t>
                      </a:r>
                      <a:endParaRPr lang="en-US" dirty="0"/>
                    </a:p>
                  </a:txBody>
                  <a:tcPr/>
                </a:tc>
                <a:tc>
                  <a:txBody>
                    <a:bodyPr/>
                    <a:p>
                      <a:r>
                        <a:rPr lang="zh-CN" altLang="en-US" sz="1800" dirty="0" smtClean="0">
                          <a:sym typeface="+mn-ea"/>
                        </a:rPr>
                        <a:t>消极情感</a:t>
                      </a:r>
                      <a:endParaRPr lang="en-US" dirty="0"/>
                    </a:p>
                  </a:txBody>
                  <a:tcPr/>
                </a:tc>
                <a:tc>
                  <a:txBody>
                    <a:bodyPr/>
                    <a:p>
                      <a:pPr>
                        <a:buNone/>
                      </a:pPr>
                      <a:r>
                        <a:rPr lang="en-US" altLang="en-US" dirty="0"/>
                        <a:t>Total</a:t>
                      </a:r>
                      <a:endParaRPr lang="en-US" altLang="en-US" dirty="0"/>
                    </a:p>
                  </a:txBody>
                  <a:tcPr/>
                </a:tc>
              </a:tr>
              <a:tr h="370840">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积极情感</a:t>
                      </a:r>
                      <a:endParaRPr lang="zh-CN" altLang="en-US" dirty="0" smtClean="0"/>
                    </a:p>
                  </a:txBody>
                  <a:tcPr/>
                </a:tc>
                <a:tc>
                  <a:txBody>
                    <a:bodyPr/>
                    <a:p>
                      <a:r>
                        <a:rPr lang="en-US" dirty="0"/>
                        <a:t>6954</a:t>
                      </a:r>
                      <a:endParaRPr lang="en-US" dirty="0"/>
                    </a:p>
                  </a:txBody>
                  <a:tcPr/>
                </a:tc>
                <a:tc>
                  <a:txBody>
                    <a:bodyPr/>
                    <a:p>
                      <a:r>
                        <a:rPr lang="en-US" dirty="0"/>
                        <a:t>46</a:t>
                      </a:r>
                      <a:endParaRPr lang="en-US" dirty="0"/>
                    </a:p>
                  </a:txBody>
                  <a:tcPr/>
                </a:tc>
                <a:tc>
                  <a:txBody>
                    <a:bodyPr/>
                    <a:p>
                      <a:pPr>
                        <a:buNone/>
                      </a:pPr>
                      <a:r>
                        <a:rPr lang="en-US" altLang="en-US" dirty="0"/>
                        <a:t>7000</a:t>
                      </a:r>
                      <a:endParaRPr lang="en-US" altLang="en-US" dirty="0"/>
                    </a:p>
                  </a:txBody>
                  <a:tcPr/>
                </a:tc>
              </a:tr>
              <a:tr h="370840">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消极情感</a:t>
                      </a:r>
                      <a:endParaRPr lang="en-US" dirty="0" smtClean="0"/>
                    </a:p>
                  </a:txBody>
                  <a:tcPr/>
                </a:tc>
                <a:tc>
                  <a:txBody>
                    <a:bodyPr/>
                    <a:p>
                      <a:r>
                        <a:rPr lang="en-US" dirty="0" smtClean="0"/>
                        <a:t>416</a:t>
                      </a:r>
                      <a:endParaRPr lang="en-US" dirty="0"/>
                    </a:p>
                  </a:txBody>
                  <a:tcPr/>
                </a:tc>
                <a:tc>
                  <a:txBody>
                    <a:bodyPr/>
                    <a:p>
                      <a:r>
                        <a:rPr lang="en-US" dirty="0"/>
                        <a:t>2588</a:t>
                      </a:r>
                      <a:endParaRPr lang="en-US" dirty="0"/>
                    </a:p>
                  </a:txBody>
                  <a:tcPr/>
                </a:tc>
                <a:tc>
                  <a:txBody>
                    <a:bodyPr/>
                    <a:p>
                      <a:pPr>
                        <a:buNone/>
                      </a:pPr>
                      <a:r>
                        <a:rPr lang="en-US" altLang="en-US" dirty="0"/>
                        <a:t>3000</a:t>
                      </a:r>
                      <a:endParaRPr lang="en-US" altLang="en-US" dirty="0"/>
                    </a:p>
                  </a:txBody>
                  <a:tcPr/>
                </a:tc>
              </a:tr>
              <a:tr h="370840">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en-US" dirty="0" smtClean="0"/>
                        <a:t>Total</a:t>
                      </a:r>
                      <a:endParaRPr lang="en-US" altLang="en-US" dirty="0" smtClean="0"/>
                    </a:p>
                  </a:txBody>
                  <a:tcPr/>
                </a:tc>
                <a:tc>
                  <a:txBody>
                    <a:bodyPr/>
                    <a:p>
                      <a:pPr>
                        <a:buNone/>
                      </a:pPr>
                      <a:r>
                        <a:rPr lang="en-US" altLang="en-US" dirty="0"/>
                        <a:t>7366</a:t>
                      </a:r>
                      <a:endParaRPr lang="en-US" altLang="en-US" dirty="0"/>
                    </a:p>
                  </a:txBody>
                  <a:tcPr/>
                </a:tc>
                <a:tc>
                  <a:txBody>
                    <a:bodyPr/>
                    <a:p>
                      <a:pPr>
                        <a:buNone/>
                      </a:pPr>
                      <a:r>
                        <a:rPr lang="en-US" altLang="en-US" dirty="0"/>
                        <a:t>2634</a:t>
                      </a:r>
                      <a:endParaRPr lang="en-US" altLang="en-US" dirty="0"/>
                    </a:p>
                  </a:txBody>
                  <a:tcPr/>
                </a:tc>
                <a:tc>
                  <a:txBody>
                    <a:bodyPr/>
                    <a:p>
                      <a:pPr>
                        <a:buNone/>
                      </a:pPr>
                      <a:r>
                        <a:rPr lang="en-US" altLang="en-US" dirty="0"/>
                        <a:t>10000</a:t>
                      </a:r>
                      <a:endParaRPr lang="en-US" altLang="en-US"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406401"/>
            <a:ext cx="10850563" cy="1028699"/>
          </a:xfrm>
        </p:spPr>
        <p:txBody>
          <a:bodyPr>
            <a:normAutofit/>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Accuracy准确度</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6" name="Rectangle 5"/>
          <p:cNvSpPr>
            <a:spLocks noGrp="1" noChangeArrowheads="1"/>
          </p:cNvSpPr>
          <p:nvPr/>
        </p:nvSpPr>
        <p:spPr bwMode="auto">
          <a:xfrm>
            <a:off x="880754" y="3597682"/>
            <a:ext cx="9628908" cy="2264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Calibri" panose="020F050202020403020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Calibri" panose="020F050202020403020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Calibri" panose="020F050202020403020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Calibri" panose="020F050202020403020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r>
              <a:rPr lang="en-US" sz="2400" b="1" dirty="0" smtClean="0"/>
              <a:t>Accuracy</a:t>
            </a:r>
            <a:r>
              <a:rPr lang="zh-CN" altLang="en-US" sz="2400" b="1" dirty="0"/>
              <a:t>准确度</a:t>
            </a:r>
            <a:r>
              <a:rPr lang="en-US" sz="2400" dirty="0" smtClean="0"/>
              <a:t>: </a:t>
            </a:r>
            <a:r>
              <a:rPr lang="zh-CN" altLang="en-US" sz="2400" dirty="0"/>
              <a:t>正确分类的测试</a:t>
            </a:r>
            <a:r>
              <a:rPr lang="zh-CN" altLang="en-US" sz="2400" dirty="0" smtClean="0"/>
              <a:t>集所占的百分比</a:t>
            </a:r>
            <a:endParaRPr lang="en-US" altLang="zh-CN" sz="2400" dirty="0" smtClean="0"/>
          </a:p>
          <a:p>
            <a:r>
              <a:rPr lang="en-US" sz="2400" b="1" dirty="0" smtClean="0"/>
              <a:t>Accuracy </a:t>
            </a:r>
            <a:r>
              <a:rPr lang="en-US" sz="2400" b="1" dirty="0"/>
              <a:t>= </a:t>
            </a:r>
            <a:r>
              <a:rPr lang="en-US" sz="2400" b="1" dirty="0">
                <a:solidFill>
                  <a:srgbClr val="2261A6"/>
                </a:solidFill>
              </a:rPr>
              <a:t>(TP + TN)/All</a:t>
            </a:r>
            <a:endParaRPr lang="en-US" sz="2400" b="1" dirty="0">
              <a:solidFill>
                <a:srgbClr val="2261A6"/>
              </a:solidFill>
            </a:endParaRPr>
          </a:p>
          <a:p>
            <a:r>
              <a:rPr lang="en-US" sz="2400" b="1" dirty="0"/>
              <a:t>Error rate:</a:t>
            </a:r>
            <a:r>
              <a:rPr lang="en-US" sz="2400" dirty="0"/>
              <a:t> </a:t>
            </a:r>
            <a:r>
              <a:rPr lang="en-US" sz="2400" b="1" i="1" dirty="0">
                <a:solidFill>
                  <a:srgbClr val="2261A6"/>
                </a:solidFill>
              </a:rPr>
              <a:t>1 –</a:t>
            </a:r>
            <a:r>
              <a:rPr lang="en-US" sz="2400" b="1" dirty="0">
                <a:solidFill>
                  <a:srgbClr val="2261A6"/>
                </a:solidFill>
              </a:rPr>
              <a:t> </a:t>
            </a:r>
            <a:r>
              <a:rPr lang="en-US" sz="2400" b="1" i="1" dirty="0">
                <a:solidFill>
                  <a:srgbClr val="2261A6"/>
                </a:solidFill>
              </a:rPr>
              <a:t>accuracy</a:t>
            </a:r>
            <a:r>
              <a:rPr lang="en-US" sz="2400" dirty="0"/>
              <a:t>, </a:t>
            </a:r>
            <a:r>
              <a:rPr lang="en-US" sz="2400" dirty="0" smtClean="0"/>
              <a:t>or Error </a:t>
            </a:r>
            <a:r>
              <a:rPr lang="en-US" sz="2400" dirty="0"/>
              <a:t>rate = </a:t>
            </a:r>
            <a:r>
              <a:rPr lang="en-US" sz="2400" b="1" dirty="0">
                <a:solidFill>
                  <a:srgbClr val="2261A6"/>
                </a:solidFill>
              </a:rPr>
              <a:t>(FP + FN)/All</a:t>
            </a:r>
            <a:endParaRPr lang="en-US" sz="2400" b="1" dirty="0">
              <a:solidFill>
                <a:srgbClr val="2261A6"/>
              </a:solidFill>
            </a:endParaRPr>
          </a:p>
        </p:txBody>
      </p:sp>
      <p:pic>
        <p:nvPicPr>
          <p:cNvPr id="9" name="table"/>
          <p:cNvPicPr>
            <a:picLocks noChangeAspect="1"/>
          </p:cNvPicPr>
          <p:nvPr/>
        </p:nvPicPr>
        <p:blipFill>
          <a:blip r:embed="rId1"/>
          <a:stretch>
            <a:fillRect/>
          </a:stretch>
        </p:blipFill>
        <p:spPr>
          <a:xfrm>
            <a:off x="2095995" y="1771221"/>
            <a:ext cx="7924800" cy="1235076"/>
          </a:xfrm>
          <a:prstGeom prst="rect">
            <a:avLst/>
          </a:prstGeom>
        </p:spPr>
      </p:pic>
      <p:sp>
        <p:nvSpPr>
          <p:cNvPr id="10" name="Text Box 66"/>
          <p:cNvSpPr txBox="1">
            <a:spLocks noChangeArrowheads="1"/>
          </p:cNvSpPr>
          <p:nvPr/>
        </p:nvSpPr>
        <p:spPr bwMode="auto">
          <a:xfrm>
            <a:off x="880754" y="2362606"/>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400" b="1" dirty="0" smtClean="0">
                <a:latin typeface="Calibri" panose="020F0502020204030204" charset="0"/>
              </a:rPr>
              <a:t>实际值</a:t>
            </a:r>
            <a:endParaRPr lang="en-US" sz="2400" b="1" dirty="0">
              <a:latin typeface="Calibri" panose="020F0502020204030204" charset="0"/>
            </a:endParaRPr>
          </a:p>
        </p:txBody>
      </p:sp>
      <p:sp>
        <p:nvSpPr>
          <p:cNvPr id="11" name="Text Box 66"/>
          <p:cNvSpPr txBox="1">
            <a:spLocks noChangeArrowheads="1"/>
          </p:cNvSpPr>
          <p:nvPr/>
        </p:nvSpPr>
        <p:spPr bwMode="auto">
          <a:xfrm>
            <a:off x="6994567" y="1232699"/>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400" b="1" dirty="0" smtClean="0">
                <a:latin typeface="Calibri" panose="020F0502020204030204" charset="0"/>
              </a:rPr>
              <a:t>预测值</a:t>
            </a:r>
            <a:endParaRPr lang="en-US" sz="2400" b="1" dirty="0">
              <a:latin typeface="Calibri" panose="020F050202020403020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249556"/>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Sensitivity and Specificity</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4" name="Rectangle 6"/>
          <p:cNvSpPr>
            <a:spLocks noChangeArrowheads="1"/>
          </p:cNvSpPr>
          <p:nvPr/>
        </p:nvSpPr>
        <p:spPr bwMode="auto">
          <a:xfrm>
            <a:off x="492825" y="1278082"/>
            <a:ext cx="10610603" cy="480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marL="342900" indent="-342900" eaLnBrk="0" hangingPunct="0">
              <a:lnSpc>
                <a:spcPct val="150000"/>
              </a:lnSpc>
              <a:spcBef>
                <a:spcPct val="20000"/>
              </a:spcBef>
              <a:buClr>
                <a:schemeClr val="folHlink"/>
              </a:buClr>
              <a:buSzPct val="60000"/>
              <a:buFont typeface="Wingdings" panose="05000000000000000000" pitchFamily="2" charset="2"/>
              <a:buChar char="n"/>
            </a:pPr>
            <a:r>
              <a:rPr lang="zh-CN" altLang="en-US" sz="2000" b="1" dirty="0" smtClean="0">
                <a:latin typeface="Calibri" panose="020F0502020204030204" charset="0"/>
                <a:ea typeface="黑体" panose="02010609060101010101" pitchFamily="49" charset="-122"/>
                <a:cs typeface="Calibri" panose="020F0502020204030204" charset="0"/>
              </a:rPr>
              <a:t>标签不均衡问题</a:t>
            </a:r>
            <a:r>
              <a:rPr lang="en-US" sz="2000" dirty="0" smtClean="0">
                <a:latin typeface="Calibri" panose="020F0502020204030204" charset="0"/>
                <a:ea typeface="黑体" panose="02010609060101010101" pitchFamily="49" charset="-122"/>
                <a:cs typeface="Calibri" panose="020F0502020204030204" charset="0"/>
              </a:rPr>
              <a:t>: </a:t>
            </a:r>
            <a:endParaRPr lang="en-US" sz="2000" dirty="0">
              <a:latin typeface="Calibri" panose="020F0502020204030204" charset="0"/>
              <a:ea typeface="黑体" panose="02010609060101010101" pitchFamily="49" charset="-122"/>
              <a:cs typeface="Calibri" panose="020F0502020204030204" charset="0"/>
            </a:endParaRPr>
          </a:p>
          <a:p>
            <a:pPr marL="742950" lvl="1" indent="-285750" eaLnBrk="0" hangingPunct="0">
              <a:lnSpc>
                <a:spcPct val="150000"/>
              </a:lnSpc>
              <a:spcBef>
                <a:spcPct val="20000"/>
              </a:spcBef>
              <a:buClr>
                <a:schemeClr val="hlink"/>
              </a:buClr>
              <a:buSzPct val="55000"/>
              <a:buFont typeface="Wingdings" panose="05000000000000000000" pitchFamily="2" charset="2"/>
              <a:buChar char="n"/>
            </a:pPr>
            <a:r>
              <a:rPr lang="zh-CN" altLang="en-US" sz="2000" dirty="0">
                <a:latin typeface="Calibri" panose="020F0502020204030204" charset="0"/>
                <a:ea typeface="黑体" panose="02010609060101010101" pitchFamily="49" charset="-122"/>
                <a:cs typeface="Calibri" panose="020F0502020204030204" charset="0"/>
              </a:rPr>
              <a:t>某</a:t>
            </a:r>
            <a:r>
              <a:rPr lang="zh-CN" altLang="en-US" sz="2000" dirty="0" smtClean="0">
                <a:latin typeface="Calibri" panose="020F0502020204030204" charset="0"/>
                <a:ea typeface="黑体" panose="02010609060101010101" pitchFamily="49" charset="-122"/>
                <a:cs typeface="Calibri" panose="020F0502020204030204" charset="0"/>
              </a:rPr>
              <a:t>一类的数量可能</a:t>
            </a:r>
            <a:r>
              <a:rPr lang="zh-CN" altLang="en-US" sz="2000" dirty="0">
                <a:latin typeface="Calibri" panose="020F0502020204030204" charset="0"/>
                <a:ea typeface="黑体" panose="02010609060101010101" pitchFamily="49" charset="-122"/>
                <a:cs typeface="Calibri" panose="020F0502020204030204" charset="0"/>
              </a:rPr>
              <a:t>比</a:t>
            </a:r>
            <a:r>
              <a:rPr lang="zh-CN" altLang="en-US" sz="2000" dirty="0" smtClean="0">
                <a:latin typeface="Calibri" panose="020F0502020204030204" charset="0"/>
                <a:ea typeface="黑体" panose="02010609060101010101" pitchFamily="49" charset="-122"/>
                <a:cs typeface="Calibri" panose="020F0502020204030204" charset="0"/>
              </a:rPr>
              <a:t>较少，</a:t>
            </a:r>
            <a:r>
              <a:rPr lang="zh-CN" altLang="en-US" sz="2000" dirty="0">
                <a:latin typeface="Calibri" panose="020F0502020204030204" charset="0"/>
                <a:ea typeface="黑体" panose="02010609060101010101" pitchFamily="49" charset="-122"/>
                <a:cs typeface="Calibri" panose="020F0502020204030204" charset="0"/>
              </a:rPr>
              <a:t>如欺诈、</a:t>
            </a:r>
            <a:r>
              <a:rPr lang="en-US" altLang="zh-CN" sz="2000" dirty="0" err="1">
                <a:latin typeface="Calibri" panose="020F0502020204030204" charset="0"/>
                <a:ea typeface="黑体" panose="02010609060101010101" pitchFamily="49" charset="-122"/>
                <a:cs typeface="Calibri" panose="020F0502020204030204" charset="0"/>
              </a:rPr>
              <a:t>hiv</a:t>
            </a:r>
            <a:r>
              <a:rPr lang="zh-CN" altLang="en-US" sz="2000" dirty="0">
                <a:latin typeface="Calibri" panose="020F0502020204030204" charset="0"/>
                <a:ea typeface="黑体" panose="02010609060101010101" pitchFamily="49" charset="-122"/>
                <a:cs typeface="Calibri" panose="020F0502020204030204" charset="0"/>
              </a:rPr>
              <a:t>阳性</a:t>
            </a:r>
            <a:r>
              <a:rPr lang="zh-CN" altLang="en-US" sz="2000" dirty="0" smtClean="0">
                <a:latin typeface="Calibri" panose="020F0502020204030204" charset="0"/>
                <a:ea typeface="黑体" panose="02010609060101010101" pitchFamily="49" charset="-122"/>
                <a:cs typeface="Calibri" panose="020F0502020204030204" charset="0"/>
              </a:rPr>
              <a:t>等</a:t>
            </a:r>
            <a:endParaRPr lang="en-US" sz="2000" dirty="0">
              <a:latin typeface="Calibri" panose="020F0502020204030204" charset="0"/>
              <a:ea typeface="黑体" panose="02010609060101010101" pitchFamily="49" charset="-122"/>
              <a:cs typeface="Calibri" panose="020F0502020204030204" charset="0"/>
            </a:endParaRPr>
          </a:p>
          <a:p>
            <a:pPr marL="742950" lvl="1" indent="-285750" eaLnBrk="0" hangingPunct="0">
              <a:lnSpc>
                <a:spcPct val="150000"/>
              </a:lnSpc>
              <a:spcBef>
                <a:spcPct val="20000"/>
              </a:spcBef>
              <a:buClr>
                <a:schemeClr val="hlink"/>
              </a:buClr>
              <a:buSzPct val="55000"/>
              <a:buFont typeface="Wingdings" panose="05000000000000000000" pitchFamily="2" charset="2"/>
              <a:buChar char="n"/>
            </a:pPr>
            <a:r>
              <a:rPr lang="en-US" sz="2000" b="1" dirty="0" smtClean="0">
                <a:latin typeface="Calibri" panose="020F0502020204030204" charset="0"/>
                <a:ea typeface="黑体" panose="02010609060101010101" pitchFamily="49" charset="-122"/>
                <a:cs typeface="Calibri" panose="020F0502020204030204" charset="0"/>
              </a:rPr>
              <a:t>Sensitivity</a:t>
            </a:r>
            <a:r>
              <a:rPr lang="zh-CN" altLang="en-US" sz="2000" b="1" dirty="0" smtClean="0">
                <a:latin typeface="Calibri" panose="020F0502020204030204" charset="0"/>
                <a:ea typeface="黑体" panose="02010609060101010101" pitchFamily="49" charset="-122"/>
                <a:cs typeface="Calibri" panose="020F0502020204030204" charset="0"/>
              </a:rPr>
              <a:t>敏感性</a:t>
            </a:r>
            <a:r>
              <a:rPr lang="en-US" sz="2000" dirty="0" smtClean="0">
                <a:latin typeface="Calibri" panose="020F0502020204030204" charset="0"/>
                <a:ea typeface="黑体" panose="02010609060101010101" pitchFamily="49" charset="-122"/>
                <a:cs typeface="Calibri" panose="020F0502020204030204" charset="0"/>
              </a:rPr>
              <a:t>: </a:t>
            </a:r>
            <a:r>
              <a:rPr lang="zh-CN" altLang="en-US" sz="2000" dirty="0">
                <a:latin typeface="Calibri" panose="020F0502020204030204" charset="0"/>
                <a:ea typeface="黑体" panose="02010609060101010101" pitchFamily="49" charset="-122"/>
                <a:cs typeface="Calibri" panose="020F0502020204030204" charset="0"/>
              </a:rPr>
              <a:t>这个指标是看一下</a:t>
            </a:r>
            <a:r>
              <a:rPr lang="zh-CN" altLang="en-US" sz="2000" b="1" dirty="0">
                <a:solidFill>
                  <a:srgbClr val="FF0000"/>
                </a:solidFill>
                <a:latin typeface="Calibri" panose="020F0502020204030204" charset="0"/>
                <a:ea typeface="黑体" panose="02010609060101010101" pitchFamily="49" charset="-122"/>
                <a:cs typeface="Calibri" panose="020F0502020204030204" charset="0"/>
              </a:rPr>
              <a:t>正样本中预测对的占总正样本的</a:t>
            </a:r>
            <a:r>
              <a:rPr lang="zh-CN" altLang="en-US" sz="2000" b="1" dirty="0" smtClean="0">
                <a:solidFill>
                  <a:srgbClr val="FF0000"/>
                </a:solidFill>
                <a:latin typeface="Calibri" panose="020F0502020204030204" charset="0"/>
                <a:ea typeface="黑体" panose="02010609060101010101" pitchFamily="49" charset="-122"/>
                <a:cs typeface="Calibri" panose="020F0502020204030204" charset="0"/>
              </a:rPr>
              <a:t>比例</a:t>
            </a:r>
            <a:r>
              <a:rPr lang="zh-CN" altLang="en-US" sz="2000" dirty="0" smtClean="0">
                <a:latin typeface="Calibri" panose="020F0502020204030204" charset="0"/>
                <a:ea typeface="黑体" panose="02010609060101010101" pitchFamily="49" charset="-122"/>
                <a:cs typeface="Calibri" panose="020F0502020204030204" charset="0"/>
              </a:rPr>
              <a:t>，预测</a:t>
            </a:r>
            <a:r>
              <a:rPr lang="zh-CN" altLang="en-US" sz="2000" dirty="0">
                <a:latin typeface="Calibri" panose="020F0502020204030204" charset="0"/>
                <a:ea typeface="黑体" panose="02010609060101010101" pitchFamily="49" charset="-122"/>
                <a:cs typeface="Calibri" panose="020F0502020204030204" charset="0"/>
              </a:rPr>
              <a:t>器对正样本的敏感性，越大，说明预测器对正样本越敏感。</a:t>
            </a:r>
            <a:endParaRPr lang="en-US" sz="2000" dirty="0" smtClean="0">
              <a:latin typeface="Calibri" panose="020F0502020204030204" charset="0"/>
              <a:ea typeface="黑体" panose="02010609060101010101" pitchFamily="49" charset="-122"/>
              <a:cs typeface="Calibri" panose="020F0502020204030204" charset="0"/>
            </a:endParaRPr>
          </a:p>
          <a:p>
            <a:pPr marL="742950" lvl="1" indent="-285750" eaLnBrk="0" hangingPunct="0">
              <a:lnSpc>
                <a:spcPct val="150000"/>
              </a:lnSpc>
              <a:spcBef>
                <a:spcPct val="20000"/>
              </a:spcBef>
              <a:buClr>
                <a:schemeClr val="hlink"/>
              </a:buClr>
              <a:buSzPct val="55000"/>
              <a:buFont typeface="Wingdings" panose="05000000000000000000" pitchFamily="2" charset="2"/>
              <a:buChar char="n"/>
            </a:pPr>
            <a:r>
              <a:rPr lang="en-US" sz="2000" dirty="0" smtClean="0">
                <a:latin typeface="Calibri" panose="020F0502020204030204" charset="0"/>
                <a:ea typeface="黑体" panose="02010609060101010101" pitchFamily="49" charset="-122"/>
                <a:cs typeface="Calibri" panose="020F0502020204030204" charset="0"/>
              </a:rPr>
              <a:t>True </a:t>
            </a:r>
            <a:r>
              <a:rPr lang="en-US" sz="2000" dirty="0">
                <a:latin typeface="Calibri" panose="020F0502020204030204" charset="0"/>
                <a:ea typeface="黑体" panose="02010609060101010101" pitchFamily="49" charset="-122"/>
                <a:cs typeface="Calibri" panose="020F0502020204030204" charset="0"/>
              </a:rPr>
              <a:t>Positive recognition rate</a:t>
            </a:r>
            <a:endParaRPr lang="en-US" sz="2000" dirty="0">
              <a:latin typeface="Calibri" panose="020F0502020204030204" charset="0"/>
              <a:ea typeface="黑体" panose="02010609060101010101" pitchFamily="49" charset="-122"/>
              <a:cs typeface="Calibri" panose="020F0502020204030204" charset="0"/>
            </a:endParaRPr>
          </a:p>
          <a:p>
            <a:pPr marL="1143000" lvl="2" indent="-228600" eaLnBrk="0" hangingPunct="0">
              <a:lnSpc>
                <a:spcPct val="150000"/>
              </a:lnSpc>
              <a:spcBef>
                <a:spcPct val="20000"/>
              </a:spcBef>
              <a:buClr>
                <a:schemeClr val="folHlink"/>
              </a:buClr>
              <a:buSzPct val="50000"/>
              <a:buFont typeface="Wingdings" panose="05000000000000000000" pitchFamily="2" charset="2"/>
              <a:buChar char="n"/>
            </a:pPr>
            <a:r>
              <a:rPr lang="en-US" sz="2000" b="1" dirty="0">
                <a:latin typeface="Calibri" panose="020F0502020204030204" charset="0"/>
                <a:ea typeface="黑体" panose="02010609060101010101" pitchFamily="49" charset="-122"/>
                <a:cs typeface="Calibri" panose="020F0502020204030204" charset="0"/>
              </a:rPr>
              <a:t>Sensitivity = TP/P</a:t>
            </a:r>
            <a:endParaRPr lang="en-US" sz="2000" b="1" dirty="0">
              <a:latin typeface="Calibri" panose="020F0502020204030204" charset="0"/>
              <a:ea typeface="黑体" panose="02010609060101010101" pitchFamily="49" charset="-122"/>
              <a:cs typeface="Calibri" panose="020F0502020204030204" charset="0"/>
            </a:endParaRPr>
          </a:p>
          <a:p>
            <a:pPr marL="742950" lvl="1" indent="-285750" eaLnBrk="0" hangingPunct="0">
              <a:lnSpc>
                <a:spcPct val="150000"/>
              </a:lnSpc>
              <a:spcBef>
                <a:spcPct val="20000"/>
              </a:spcBef>
              <a:buClr>
                <a:schemeClr val="hlink"/>
              </a:buClr>
              <a:buSzPct val="55000"/>
              <a:buFont typeface="Wingdings" panose="05000000000000000000" pitchFamily="2" charset="2"/>
              <a:buChar char="n"/>
            </a:pPr>
            <a:r>
              <a:rPr lang="en-US" sz="2000" b="1" dirty="0" smtClean="0">
                <a:latin typeface="Calibri" panose="020F0502020204030204" charset="0"/>
                <a:ea typeface="黑体" panose="02010609060101010101" pitchFamily="49" charset="-122"/>
                <a:cs typeface="Calibri" panose="020F0502020204030204" charset="0"/>
              </a:rPr>
              <a:t>Specificity</a:t>
            </a:r>
            <a:r>
              <a:rPr lang="zh-CN" altLang="en-US" sz="2000" b="1" dirty="0" smtClean="0">
                <a:latin typeface="Calibri" panose="020F0502020204030204" charset="0"/>
                <a:ea typeface="黑体" panose="02010609060101010101" pitchFamily="49" charset="-122"/>
                <a:cs typeface="Calibri" panose="020F0502020204030204" charset="0"/>
              </a:rPr>
              <a:t>特异性</a:t>
            </a:r>
            <a:r>
              <a:rPr lang="en-US" sz="2000" dirty="0" smtClean="0">
                <a:latin typeface="Calibri" panose="020F0502020204030204" charset="0"/>
                <a:ea typeface="黑体" panose="02010609060101010101" pitchFamily="49" charset="-122"/>
                <a:cs typeface="Calibri" panose="020F0502020204030204" charset="0"/>
              </a:rPr>
              <a:t>: </a:t>
            </a:r>
            <a:r>
              <a:rPr lang="zh-CN" altLang="en-US" sz="2000" dirty="0">
                <a:latin typeface="Calibri" panose="020F0502020204030204" charset="0"/>
                <a:ea typeface="黑体" panose="02010609060101010101" pitchFamily="49" charset="-122"/>
                <a:cs typeface="Calibri" panose="020F0502020204030204" charset="0"/>
              </a:rPr>
              <a:t>和敏感性相反，</a:t>
            </a:r>
            <a:r>
              <a:rPr lang="zh-CN" altLang="en-US" sz="2000" b="1" dirty="0">
                <a:solidFill>
                  <a:srgbClr val="FF0000"/>
                </a:solidFill>
                <a:latin typeface="Calibri" panose="020F0502020204030204" charset="0"/>
                <a:ea typeface="黑体" panose="02010609060101010101" pitchFamily="49" charset="-122"/>
                <a:cs typeface="Calibri" panose="020F0502020204030204" charset="0"/>
              </a:rPr>
              <a:t>敏感性算正样本的，而特异性算的是</a:t>
            </a:r>
            <a:r>
              <a:rPr lang="zh-CN" altLang="en-US" sz="2000" b="1" dirty="0">
                <a:solidFill>
                  <a:srgbClr val="FF0000"/>
                </a:solidFill>
                <a:latin typeface="Calibri" panose="020F0502020204030204" charset="0"/>
                <a:ea typeface="黑体" panose="02010609060101010101" pitchFamily="49" charset="-122"/>
                <a:cs typeface="Calibri" panose="020F0502020204030204" charset="0"/>
              </a:rPr>
              <a:t>负样本</a:t>
            </a:r>
            <a:r>
              <a:rPr lang="zh-CN" altLang="en-US" sz="2000" dirty="0" smtClean="0">
                <a:latin typeface="Calibri" panose="020F0502020204030204" charset="0"/>
                <a:ea typeface="黑体" panose="02010609060101010101" pitchFamily="49" charset="-122"/>
                <a:cs typeface="Calibri" panose="020F0502020204030204" charset="0"/>
              </a:rPr>
              <a:t>的，</a:t>
            </a:r>
            <a:r>
              <a:rPr lang="zh-CN" altLang="en-US" sz="2000" dirty="0">
                <a:latin typeface="Calibri" panose="020F0502020204030204" charset="0"/>
                <a:ea typeface="黑体" panose="02010609060101010101" pitchFamily="49" charset="-122"/>
                <a:cs typeface="Calibri" panose="020F0502020204030204" charset="0"/>
              </a:rPr>
              <a:t>它是指负样本的敏感性。</a:t>
            </a:r>
            <a:endParaRPr lang="en-US" sz="2000" dirty="0" smtClean="0">
              <a:latin typeface="Calibri" panose="020F0502020204030204" charset="0"/>
              <a:ea typeface="黑体" panose="02010609060101010101" pitchFamily="49" charset="-122"/>
              <a:cs typeface="Calibri" panose="020F0502020204030204" charset="0"/>
            </a:endParaRPr>
          </a:p>
          <a:p>
            <a:pPr marL="742950" lvl="1" indent="-285750" eaLnBrk="0" hangingPunct="0">
              <a:lnSpc>
                <a:spcPct val="150000"/>
              </a:lnSpc>
              <a:spcBef>
                <a:spcPct val="20000"/>
              </a:spcBef>
              <a:buClr>
                <a:schemeClr val="hlink"/>
              </a:buClr>
              <a:buSzPct val="55000"/>
              <a:buFont typeface="Wingdings" panose="05000000000000000000" pitchFamily="2" charset="2"/>
              <a:buChar char="n"/>
            </a:pPr>
            <a:r>
              <a:rPr lang="en-US" sz="2000" dirty="0" smtClean="0">
                <a:latin typeface="Calibri" panose="020F0502020204030204" charset="0"/>
                <a:ea typeface="黑体" panose="02010609060101010101" pitchFamily="49" charset="-122"/>
                <a:cs typeface="Calibri" panose="020F0502020204030204" charset="0"/>
              </a:rPr>
              <a:t>True </a:t>
            </a:r>
            <a:r>
              <a:rPr lang="en-US" sz="2000" dirty="0">
                <a:latin typeface="Calibri" panose="020F0502020204030204" charset="0"/>
                <a:ea typeface="黑体" panose="02010609060101010101" pitchFamily="49" charset="-122"/>
                <a:cs typeface="Calibri" panose="020F0502020204030204" charset="0"/>
              </a:rPr>
              <a:t>Negative recognition rate</a:t>
            </a:r>
            <a:endParaRPr lang="en-US" sz="2000" dirty="0">
              <a:latin typeface="Calibri" panose="020F0502020204030204" charset="0"/>
              <a:ea typeface="黑体" panose="02010609060101010101" pitchFamily="49" charset="-122"/>
              <a:cs typeface="Calibri" panose="020F0502020204030204" charset="0"/>
            </a:endParaRPr>
          </a:p>
          <a:p>
            <a:pPr marL="1143000" lvl="2" indent="-228600" eaLnBrk="0" hangingPunct="0">
              <a:lnSpc>
                <a:spcPct val="150000"/>
              </a:lnSpc>
              <a:spcBef>
                <a:spcPct val="20000"/>
              </a:spcBef>
              <a:buClr>
                <a:schemeClr val="folHlink"/>
              </a:buClr>
              <a:buSzPct val="50000"/>
              <a:buFont typeface="Wingdings" panose="05000000000000000000" pitchFamily="2" charset="2"/>
              <a:buChar char="n"/>
            </a:pPr>
            <a:r>
              <a:rPr lang="en-US" sz="2000" b="1" dirty="0">
                <a:latin typeface="Calibri" panose="020F0502020204030204" charset="0"/>
                <a:ea typeface="黑体" panose="02010609060101010101" pitchFamily="49" charset="-122"/>
                <a:cs typeface="Calibri" panose="020F0502020204030204" charset="0"/>
              </a:rPr>
              <a:t>Specificity = TN/N</a:t>
            </a:r>
            <a:endParaRPr lang="en-US" sz="2000" b="1" dirty="0">
              <a:latin typeface="Calibri" panose="020F0502020204030204" charset="0"/>
              <a:ea typeface="黑体" panose="02010609060101010101" pitchFamily="49" charset="-122"/>
              <a:cs typeface="Calibri" panose="020F050202020403020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66701"/>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Precision, Recall</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0560" y="1522095"/>
                <a:ext cx="10850880" cy="4417060"/>
              </a:xfrm>
            </p:spPr>
            <p:txBody>
              <a:bodyPr/>
              <a:lstStyle/>
              <a:p>
                <a:pPr>
                  <a:defRPr/>
                </a:pPr>
                <a:r>
                  <a:rPr lang="en-US" sz="2400" b="1" dirty="0" smtClean="0">
                    <a:latin typeface="Calibri" panose="020F0502020204030204" charset="0"/>
                    <a:ea typeface="黑体" panose="02010609060101010101" pitchFamily="49" charset="-122"/>
                    <a:cs typeface="Calibri" panose="020F0502020204030204" charset="0"/>
                  </a:rPr>
                  <a:t>Precision</a:t>
                </a:r>
                <a:r>
                  <a:rPr lang="zh-CN" altLang="en-US" sz="2400" b="1" dirty="0" smtClean="0">
                    <a:latin typeface="Calibri" panose="020F0502020204030204" charset="0"/>
                    <a:ea typeface="黑体" panose="02010609060101010101" pitchFamily="49" charset="-122"/>
                    <a:cs typeface="Calibri" panose="020F0502020204030204" charset="0"/>
                  </a:rPr>
                  <a:t>精度</a:t>
                </a:r>
                <a:r>
                  <a:rPr lang="en-US" sz="2400" dirty="0" smtClean="0">
                    <a:latin typeface="Calibri" panose="020F0502020204030204" charset="0"/>
                    <a:ea typeface="黑体" panose="02010609060101010101" pitchFamily="49" charset="-122"/>
                    <a:cs typeface="Calibri" panose="020F0502020204030204" charset="0"/>
                  </a:rPr>
                  <a:t>: </a:t>
                </a:r>
                <a:r>
                  <a:rPr lang="zh-CN" altLang="en-US" sz="2400" dirty="0" smtClean="0">
                    <a:latin typeface="Calibri" panose="020F0502020204030204" charset="0"/>
                    <a:ea typeface="黑体" panose="02010609060101010101" pitchFamily="49" charset="-122"/>
                    <a:cs typeface="Calibri" panose="020F0502020204030204" charset="0"/>
                  </a:rPr>
                  <a:t>分类器</a:t>
                </a:r>
                <a:r>
                  <a:rPr lang="zh-CN" altLang="en-US" sz="2400" b="1" dirty="0">
                    <a:solidFill>
                      <a:srgbClr val="FF0000"/>
                    </a:solidFill>
                    <a:latin typeface="Calibri" panose="020F0502020204030204" charset="0"/>
                    <a:ea typeface="黑体" panose="02010609060101010101" pitchFamily="49" charset="-122"/>
                    <a:cs typeface="Calibri" panose="020F0502020204030204" charset="0"/>
                  </a:rPr>
                  <a:t>预测</a:t>
                </a:r>
                <a:r>
                  <a:rPr lang="zh-CN" altLang="en-US" sz="2400" b="1" dirty="0" smtClean="0">
                    <a:solidFill>
                      <a:srgbClr val="FF0000"/>
                    </a:solidFill>
                    <a:latin typeface="Calibri" panose="020F0502020204030204" charset="0"/>
                    <a:ea typeface="黑体" panose="02010609060101010101" pitchFamily="49" charset="-122"/>
                    <a:cs typeface="Calibri" panose="020F0502020204030204" charset="0"/>
                  </a:rPr>
                  <a:t>为正且真的为正</a:t>
                </a:r>
                <a:r>
                  <a:rPr lang="zh-CN" altLang="en-US" sz="2400" dirty="0" smtClean="0">
                    <a:latin typeface="Calibri" panose="020F0502020204030204" charset="0"/>
                    <a:ea typeface="黑体" panose="02010609060101010101" pitchFamily="49" charset="-122"/>
                    <a:cs typeface="Calibri" panose="020F0502020204030204" charset="0"/>
                  </a:rPr>
                  <a:t>样本</a:t>
                </a:r>
                <a:r>
                  <a:rPr lang="zh-CN" altLang="en-US" sz="2400" b="1" dirty="0" smtClean="0">
                    <a:solidFill>
                      <a:srgbClr val="FF0000"/>
                    </a:solidFill>
                    <a:latin typeface="Calibri" panose="020F0502020204030204" charset="0"/>
                    <a:ea typeface="黑体" panose="02010609060101010101" pitchFamily="49" charset="-122"/>
                    <a:cs typeface="Calibri" panose="020F0502020204030204" charset="0"/>
                  </a:rPr>
                  <a:t>在所有预测为正</a:t>
                </a:r>
                <a:r>
                  <a:rPr lang="zh-CN" altLang="en-US" sz="2400" b="1" dirty="0">
                    <a:solidFill>
                      <a:srgbClr val="FF0000"/>
                    </a:solidFill>
                    <a:latin typeface="Calibri" panose="020F0502020204030204" charset="0"/>
                    <a:ea typeface="黑体" panose="02010609060101010101" pitchFamily="49" charset="-122"/>
                    <a:cs typeface="Calibri" panose="020F0502020204030204" charset="0"/>
                  </a:rPr>
                  <a:t>样本</a:t>
                </a:r>
                <a:r>
                  <a:rPr lang="zh-CN" altLang="en-US" sz="2400" dirty="0" smtClean="0">
                    <a:latin typeface="Calibri" panose="020F0502020204030204" charset="0"/>
                    <a:ea typeface="黑体" panose="02010609060101010101" pitchFamily="49" charset="-122"/>
                    <a:cs typeface="Calibri" panose="020F0502020204030204" charset="0"/>
                  </a:rPr>
                  <a:t>中所占的比例</a:t>
                </a:r>
                <a:endParaRPr lang="en-US" altLang="zh-CN" sz="2400" dirty="0" smtClean="0">
                  <a:latin typeface="Calibri" panose="020F0502020204030204" charset="0"/>
                  <a:ea typeface="黑体" panose="02010609060101010101" pitchFamily="49" charset="-122"/>
                  <a:cs typeface="Calibri" panose="020F0502020204030204" charset="0"/>
                </a:endParaRPr>
              </a:p>
              <a:p>
                <a:pPr>
                  <a:defRPr/>
                </a:pPr>
                <a:r>
                  <a:rPr lang="en-US" altLang="zh-CN" sz="3000" b="1" i="1" dirty="0" smtClean="0">
                    <a:latin typeface="Calibri" panose="020F0502020204030204" charset="0"/>
                    <a:ea typeface="黑体" panose="02010609060101010101" pitchFamily="49" charset="-122"/>
                    <a:cs typeface="Calibri" panose="020F0502020204030204" charset="0"/>
                  </a:rPr>
                  <a:t>precision</a:t>
                </a:r>
                <a:r>
                  <a:rPr lang="en-US" sz="3000" b="1" i="1" dirty="0" smtClean="0">
                    <a:latin typeface="Calibri" panose="020F0502020204030204" charset="0"/>
                    <a:ea typeface="黑体" panose="02010609060101010101" pitchFamily="49" charset="-122"/>
                    <a:cs typeface="Calibri" panose="020F0502020204030204" charset="0"/>
                  </a:rPr>
                  <a:t> </a:t>
                </a:r>
                <a:r>
                  <a:rPr lang="en-US" sz="3000" b="1" i="1" dirty="0">
                    <a:latin typeface="Calibri" panose="020F0502020204030204" charset="0"/>
                    <a:ea typeface="黑体" panose="02010609060101010101" pitchFamily="49" charset="-122"/>
                    <a:cs typeface="Calibri" panose="020F0502020204030204" charset="0"/>
                  </a:rPr>
                  <a:t>= </a:t>
                </a:r>
                <a14:m>
                  <m:oMath xmlns:m="http://schemas.openxmlformats.org/officeDocument/2006/math">
                    <m:f>
                      <m:fPr>
                        <m:ctrlPr>
                          <a:rPr lang="en-US" sz="3000" b="1" i="1" smtClean="0">
                            <a:latin typeface="Cambria Math" panose="02040503050406030204" charset="0"/>
                            <a:ea typeface="黑体" panose="02010609060101010101" pitchFamily="49" charset="-122"/>
                            <a:cs typeface="Cambria Math" panose="02040503050406030204" charset="0"/>
                          </a:rPr>
                        </m:ctrlPr>
                      </m:fPr>
                      <m:num>
                        <m:r>
                          <a:rPr lang="en-US" sz="3000" b="1" i="1" smtClean="0">
                            <a:latin typeface="Cambria Math" panose="02040503050406030204" charset="0"/>
                            <a:ea typeface="黑体" panose="02010609060101010101" pitchFamily="49" charset="-122"/>
                            <a:cs typeface="Cambria Math" panose="02040503050406030204" charset="0"/>
                          </a:rPr>
                          <m:t>𝑻𝑷</m:t>
                        </m:r>
                      </m:num>
                      <m:den>
                        <m:r>
                          <a:rPr lang="en-US" sz="3000" b="1" i="1" smtClean="0">
                            <a:latin typeface="Cambria Math" panose="02040503050406030204" charset="0"/>
                            <a:ea typeface="黑体" panose="02010609060101010101" pitchFamily="49" charset="-122"/>
                            <a:cs typeface="Cambria Math" panose="02040503050406030204" charset="0"/>
                          </a:rPr>
                          <m:t>𝑻𝑷</m:t>
                        </m:r>
                        <m:r>
                          <a:rPr lang="en-US" sz="3000" b="1" i="1" smtClean="0">
                            <a:latin typeface="Cambria Math" panose="02040503050406030204" charset="0"/>
                            <a:ea typeface="MS Mincho" charset="0"/>
                            <a:cs typeface="Cambria Math" panose="02040503050406030204" charset="0"/>
                          </a:rPr>
                          <m:t>+</m:t>
                        </m:r>
                        <m:r>
                          <a:rPr lang="en-US" sz="3000" b="1" i="1" smtClean="0">
                            <a:latin typeface="Cambria Math" panose="02040503050406030204" charset="0"/>
                            <a:ea typeface="黑体" panose="02010609060101010101" pitchFamily="49" charset="-122"/>
                            <a:cs typeface="Cambria Math" panose="02040503050406030204" charset="0"/>
                          </a:rPr>
                          <m:t>𝑭𝑷</m:t>
                        </m:r>
                      </m:den>
                    </m:f>
                  </m:oMath>
                </a14:m>
                <a:endParaRPr lang="en-US" sz="3000" b="1" i="1" dirty="0">
                  <a:latin typeface="Calibri" panose="020F0502020204030204" charset="0"/>
                  <a:ea typeface="黑体" panose="02010609060101010101" pitchFamily="49" charset="-122"/>
                  <a:cs typeface="Calibri" panose="020F0502020204030204" charset="0"/>
                </a:endParaRPr>
              </a:p>
              <a:p>
                <a:pPr>
                  <a:defRPr/>
                </a:pPr>
                <a:endParaRPr lang="en-US" sz="2400" dirty="0">
                  <a:latin typeface="Calibri" panose="020F0502020204030204" charset="0"/>
                  <a:ea typeface="黑体" panose="02010609060101010101" pitchFamily="49" charset="-122"/>
                  <a:cs typeface="Calibri" panose="020F0502020204030204" charset="0"/>
                </a:endParaRPr>
              </a:p>
              <a:p>
                <a:pPr lvl="1">
                  <a:defRPr/>
                </a:pPr>
                <a:endParaRPr lang="en-US" sz="2400" b="1" dirty="0">
                  <a:latin typeface="Calibri" panose="020F0502020204030204" charset="0"/>
                  <a:ea typeface="黑体" panose="02010609060101010101" pitchFamily="49" charset="-122"/>
                  <a:cs typeface="Calibri" panose="020F0502020204030204" charset="0"/>
                </a:endParaRPr>
              </a:p>
              <a:p>
                <a:pPr>
                  <a:defRPr/>
                </a:pPr>
                <a:r>
                  <a:rPr lang="en-US" sz="2400" b="1" dirty="0" smtClean="0">
                    <a:latin typeface="Calibri" panose="020F0502020204030204" charset="0"/>
                    <a:ea typeface="黑体" panose="02010609060101010101" pitchFamily="49" charset="-122"/>
                    <a:cs typeface="Calibri" panose="020F0502020204030204" charset="0"/>
                  </a:rPr>
                  <a:t>Recall</a:t>
                </a:r>
                <a:r>
                  <a:rPr lang="zh-CN" altLang="en-US" sz="2400" b="1" dirty="0" smtClean="0">
                    <a:latin typeface="Calibri" panose="020F0502020204030204" charset="0"/>
                    <a:ea typeface="黑体" panose="02010609060101010101" pitchFamily="49" charset="-122"/>
                    <a:cs typeface="Calibri" panose="020F0502020204030204" charset="0"/>
                  </a:rPr>
                  <a:t>召回率</a:t>
                </a:r>
                <a:r>
                  <a:rPr lang="en-US" sz="2400" b="1" dirty="0" smtClean="0">
                    <a:latin typeface="Calibri" panose="020F0502020204030204" charset="0"/>
                    <a:ea typeface="黑体" panose="02010609060101010101" pitchFamily="49" charset="-122"/>
                    <a:cs typeface="Calibri" panose="020F0502020204030204" charset="0"/>
                  </a:rPr>
                  <a:t>: </a:t>
                </a:r>
                <a:r>
                  <a:rPr lang="zh-CN" altLang="en-US" sz="2400" dirty="0" smtClean="0">
                    <a:latin typeface="Calibri" panose="020F0502020204030204" charset="0"/>
                    <a:ea typeface="黑体" panose="02010609060101010101" pitchFamily="49" charset="-122"/>
                    <a:cs typeface="Calibri" panose="020F0502020204030204" charset="0"/>
                  </a:rPr>
                  <a:t>分类器</a:t>
                </a:r>
                <a:r>
                  <a:rPr lang="zh-CN" altLang="en-US" sz="2400" b="1" dirty="0" smtClean="0">
                    <a:solidFill>
                      <a:srgbClr val="FF0000"/>
                    </a:solidFill>
                    <a:latin typeface="Calibri" panose="020F0502020204030204" charset="0"/>
                    <a:ea typeface="黑体" panose="02010609060101010101" pitchFamily="49" charset="-122"/>
                    <a:cs typeface="Calibri" panose="020F0502020204030204" charset="0"/>
                  </a:rPr>
                  <a:t>预测为正且真的为正</a:t>
                </a:r>
                <a:r>
                  <a:rPr lang="zh-CN" altLang="en-US" sz="2400" dirty="0" smtClean="0">
                    <a:latin typeface="Calibri" panose="020F0502020204030204" charset="0"/>
                    <a:ea typeface="黑体" panose="02010609060101010101" pitchFamily="49" charset="-122"/>
                    <a:cs typeface="Calibri" panose="020F0502020204030204" charset="0"/>
                  </a:rPr>
                  <a:t>样本在</a:t>
                </a:r>
                <a:r>
                  <a:rPr lang="zh-CN" altLang="en-US" sz="2400" b="1" dirty="0" smtClean="0">
                    <a:solidFill>
                      <a:srgbClr val="FF0000"/>
                    </a:solidFill>
                    <a:latin typeface="Calibri" panose="020F0502020204030204" charset="0"/>
                    <a:ea typeface="黑体" panose="02010609060101010101" pitchFamily="49" charset="-122"/>
                    <a:cs typeface="Calibri" panose="020F0502020204030204" charset="0"/>
                  </a:rPr>
                  <a:t>真正的正样本</a:t>
                </a:r>
                <a:r>
                  <a:rPr lang="zh-CN" altLang="en-US" sz="2400" dirty="0" smtClean="0">
                    <a:latin typeface="Calibri" panose="020F0502020204030204" charset="0"/>
                    <a:ea typeface="黑体" panose="02010609060101010101" pitchFamily="49" charset="-122"/>
                    <a:cs typeface="Calibri" panose="020F0502020204030204" charset="0"/>
                  </a:rPr>
                  <a:t>中</a:t>
                </a:r>
                <a:r>
                  <a:rPr lang="zh-CN" altLang="en-US" sz="2400" dirty="0">
                    <a:latin typeface="Calibri" panose="020F0502020204030204" charset="0"/>
                    <a:ea typeface="黑体" panose="02010609060101010101" pitchFamily="49" charset="-122"/>
                    <a:cs typeface="Calibri" panose="020F0502020204030204" charset="0"/>
                  </a:rPr>
                  <a:t>所占的</a:t>
                </a:r>
                <a:r>
                  <a:rPr lang="zh-CN" altLang="en-US" sz="2400" dirty="0" smtClean="0">
                    <a:latin typeface="Calibri" panose="020F0502020204030204" charset="0"/>
                    <a:ea typeface="黑体" panose="02010609060101010101" pitchFamily="49" charset="-122"/>
                    <a:cs typeface="Calibri" panose="020F0502020204030204" charset="0"/>
                  </a:rPr>
                  <a:t>比例</a:t>
                </a:r>
                <a:endParaRPr lang="en-US" altLang="zh-CN" sz="2400" dirty="0" smtClean="0">
                  <a:latin typeface="Calibri" panose="020F0502020204030204" charset="0"/>
                  <a:ea typeface="黑体" panose="02010609060101010101" pitchFamily="49" charset="-122"/>
                  <a:cs typeface="Calibri" panose="020F0502020204030204" charset="0"/>
                </a:endParaRPr>
              </a:p>
              <a:p>
                <a:pPr>
                  <a:defRPr/>
                </a:pPr>
                <a:r>
                  <a:rPr lang="en-US" sz="3000" b="1" i="1" dirty="0" smtClean="0">
                    <a:latin typeface="Calibri" panose="020F0502020204030204" charset="0"/>
                    <a:ea typeface="黑体" panose="02010609060101010101" pitchFamily="49" charset="-122"/>
                    <a:cs typeface="Calibri" panose="020F0502020204030204" charset="0"/>
                  </a:rPr>
                  <a:t>recall </a:t>
                </a:r>
                <a:r>
                  <a:rPr lang="en-US" sz="3000" b="1" i="1" dirty="0">
                    <a:latin typeface="Calibri" panose="020F0502020204030204" charset="0"/>
                    <a:ea typeface="黑体" panose="02010609060101010101" pitchFamily="49" charset="-122"/>
                    <a:cs typeface="Calibri" panose="020F0502020204030204" charset="0"/>
                  </a:rPr>
                  <a:t>= </a:t>
                </a:r>
                <a14:m>
                  <m:oMath xmlns:m="http://schemas.openxmlformats.org/officeDocument/2006/math">
                    <m:f>
                      <m:fPr>
                        <m:ctrlPr>
                          <a:rPr lang="en-US" sz="3000" b="1" i="1">
                            <a:latin typeface="Cambria Math" panose="02040503050406030204" charset="0"/>
                            <a:ea typeface="黑体" panose="02010609060101010101" pitchFamily="49" charset="-122"/>
                            <a:cs typeface="Cambria Math" panose="02040503050406030204" charset="0"/>
                          </a:rPr>
                        </m:ctrlPr>
                      </m:fPr>
                      <m:num>
                        <m:r>
                          <a:rPr lang="en-US" sz="3000" b="1" i="1">
                            <a:latin typeface="Cambria Math" panose="02040503050406030204" charset="0"/>
                            <a:ea typeface="黑体" panose="02010609060101010101" pitchFamily="49" charset="-122"/>
                            <a:cs typeface="Cambria Math" panose="02040503050406030204" charset="0"/>
                          </a:rPr>
                          <m:t>𝑻𝑷</m:t>
                        </m:r>
                      </m:num>
                      <m:den>
                        <m:r>
                          <a:rPr lang="en-US" sz="3000" b="1" i="1">
                            <a:latin typeface="Cambria Math" panose="02040503050406030204" charset="0"/>
                            <a:ea typeface="黑体" panose="02010609060101010101" pitchFamily="49" charset="-122"/>
                            <a:cs typeface="Cambria Math" panose="02040503050406030204" charset="0"/>
                          </a:rPr>
                          <m:t>𝑻𝑷</m:t>
                        </m:r>
                        <m:r>
                          <a:rPr lang="en-US" sz="3000" b="1" i="1">
                            <a:latin typeface="Cambria Math" panose="02040503050406030204" charset="0"/>
                            <a:ea typeface="MS Mincho" charset="0"/>
                            <a:cs typeface="Cambria Math" panose="02040503050406030204" charset="0"/>
                          </a:rPr>
                          <m:t>+</m:t>
                        </m:r>
                        <m:r>
                          <a:rPr lang="en-US" sz="3000" b="1" i="1">
                            <a:latin typeface="Cambria Math" panose="02040503050406030204" charset="0"/>
                            <a:ea typeface="黑体" panose="02010609060101010101" pitchFamily="49" charset="-122"/>
                            <a:cs typeface="Cambria Math" panose="02040503050406030204" charset="0"/>
                          </a:rPr>
                          <m:t>𝑭𝑵</m:t>
                        </m:r>
                      </m:den>
                    </m:f>
                  </m:oMath>
                </a14:m>
                <a:endParaRPr lang="en-US" altLang="zh-CN" sz="3000" dirty="0" smtClean="0">
                  <a:latin typeface="Calibri" panose="020F0502020204030204" charset="0"/>
                  <a:ea typeface="黑体" panose="02010609060101010101" pitchFamily="49" charset="-122"/>
                  <a:cs typeface="Calibri" panose="020F0502020204030204" charset="0"/>
                </a:endParaRPr>
              </a:p>
              <a:p>
                <a:endParaRPr lang="en-US" dirty="0">
                  <a:latin typeface="Calibri" panose="020F0502020204030204" charset="0"/>
                  <a:ea typeface="黑体" panose="02010609060101010101" pitchFamily="49" charset="-122"/>
                  <a:cs typeface="Calibri" panose="020F0502020204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70560" y="1522095"/>
                <a:ext cx="10850880" cy="4417060"/>
              </a:xfrm>
              <a:blipFill rotWithShape="1">
                <a:blip r:embed="rId1"/>
                <a:stretch>
                  <a:fillRect/>
                </a:stretch>
              </a:blipFill>
            </p:spPr>
            <p:txBody>
              <a:bodyPr/>
              <a:lstStyle/>
              <a:p>
                <a:r>
                  <a:rPr lang="zh-CN" altLang="en-US">
                    <a:noFill/>
                  </a:rPr>
                  <a:t> </a:t>
                </a:r>
              </a:p>
            </p:txBody>
          </p:sp>
        </mc:Fallback>
      </mc:AlternateContent>
      <p:sp>
        <p:nvSpPr>
          <p:cNvPr id="6" name="文本框 5"/>
          <p:cNvSpPr txBox="1"/>
          <p:nvPr/>
        </p:nvSpPr>
        <p:spPr>
          <a:xfrm>
            <a:off x="894943" y="5213783"/>
            <a:ext cx="4192621" cy="369332"/>
          </a:xfrm>
          <a:prstGeom prst="rect">
            <a:avLst/>
          </a:prstGeom>
          <a:noFill/>
        </p:spPr>
        <p:txBody>
          <a:bodyPr wrap="square" rtlCol="0">
            <a:spAutoFit/>
          </a:bodyPr>
          <a:lstStyle/>
          <a:p>
            <a:r>
              <a:rPr lang="zh-CN" altLang="en-US" dirty="0"/>
              <a:t>该</a:t>
            </a:r>
            <a:r>
              <a:rPr lang="zh-CN" altLang="en-US" dirty="0" smtClean="0"/>
              <a:t>类样本，有多少被找出来了？？</a:t>
            </a:r>
            <a:endParaRPr lang="en-US" dirty="0"/>
          </a:p>
        </p:txBody>
      </p:sp>
      <p:sp>
        <p:nvSpPr>
          <p:cNvPr id="7" name="文本框 6"/>
          <p:cNvSpPr txBox="1"/>
          <p:nvPr/>
        </p:nvSpPr>
        <p:spPr>
          <a:xfrm>
            <a:off x="894943" y="3069992"/>
            <a:ext cx="5243210" cy="369332"/>
          </a:xfrm>
          <a:prstGeom prst="rect">
            <a:avLst/>
          </a:prstGeom>
          <a:noFill/>
        </p:spPr>
        <p:txBody>
          <a:bodyPr wrap="square" rtlCol="0">
            <a:spAutoFit/>
          </a:bodyPr>
          <a:lstStyle/>
          <a:p>
            <a:r>
              <a:rPr lang="zh-CN" altLang="en-US" dirty="0" smtClean="0"/>
              <a:t>你认为的该类样本，有多少猜对了？？</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289" y="466726"/>
            <a:ext cx="10850563" cy="1028699"/>
          </a:xfrm>
        </p:spPr>
        <p:txBody>
          <a:bodyPr>
            <a:normAutofit/>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监督学习和无监督学习</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Content Placeholder 2"/>
          <p:cNvSpPr>
            <a:spLocks noGrp="1"/>
          </p:cNvSpPr>
          <p:nvPr>
            <p:ph idx="1"/>
          </p:nvPr>
        </p:nvSpPr>
        <p:spPr>
          <a:xfrm>
            <a:off x="670559" y="1369060"/>
            <a:ext cx="10850563" cy="5019675"/>
          </a:xfrm>
        </p:spPr>
        <p:txBody>
          <a:bodyPr>
            <a:normAutofit/>
          </a:bodyPr>
          <a:lstStyle/>
          <a:p>
            <a:pPr>
              <a:lnSpc>
                <a:spcPct val="130000"/>
              </a:lnSpc>
            </a:pPr>
            <a:r>
              <a:rPr lang="zh-CN" altLang="en-US" sz="2500" b="1" dirty="0" smtClean="0">
                <a:solidFill>
                  <a:srgbClr val="2261A6"/>
                </a:solidFill>
                <a:latin typeface="黑体" panose="02010609060101010101" pitchFamily="49" charset="-122"/>
                <a:ea typeface="黑体" panose="02010609060101010101" pitchFamily="49" charset="-122"/>
                <a:cs typeface="黑体" panose="02010609060101010101" pitchFamily="49" charset="-122"/>
              </a:rPr>
              <a:t>监督学习</a:t>
            </a:r>
            <a:r>
              <a:rPr lang="en-US" sz="2500" b="1" dirty="0" smtClean="0">
                <a:solidFill>
                  <a:srgbClr val="2261A6"/>
                </a:solidFill>
                <a:latin typeface="黑体" panose="02010609060101010101" pitchFamily="49" charset="-122"/>
                <a:ea typeface="黑体" panose="02010609060101010101" pitchFamily="49" charset="-122"/>
                <a:cs typeface="黑体" panose="02010609060101010101" pitchFamily="49" charset="-122"/>
              </a:rPr>
              <a:t>(</a:t>
            </a:r>
            <a:r>
              <a:rPr lang="zh-CN" altLang="en-US" sz="2500" b="1" dirty="0" smtClean="0">
                <a:solidFill>
                  <a:srgbClr val="2261A6"/>
                </a:solidFill>
                <a:latin typeface="黑体" panose="02010609060101010101" pitchFamily="49" charset="-122"/>
                <a:ea typeface="黑体" panose="02010609060101010101" pitchFamily="49" charset="-122"/>
                <a:cs typeface="黑体" panose="02010609060101010101" pitchFamily="49" charset="-122"/>
              </a:rPr>
              <a:t>分类</a:t>
            </a:r>
            <a:r>
              <a:rPr lang="en-US" sz="2500" b="1" dirty="0" smtClean="0">
                <a:solidFill>
                  <a:srgbClr val="2261A6"/>
                </a:solidFill>
                <a:latin typeface="黑体" panose="02010609060101010101" pitchFamily="49" charset="-122"/>
                <a:ea typeface="黑体" panose="02010609060101010101" pitchFamily="49" charset="-122"/>
                <a:cs typeface="黑体" panose="02010609060101010101" pitchFamily="49" charset="-122"/>
              </a:rPr>
              <a:t>)</a:t>
            </a:r>
            <a:endParaRPr lang="en-US" sz="2500" b="1" dirty="0">
              <a:solidFill>
                <a:srgbClr val="2261A6"/>
              </a:solidFill>
              <a:latin typeface="黑体" panose="02010609060101010101" pitchFamily="49" charset="-122"/>
              <a:ea typeface="黑体" panose="02010609060101010101" pitchFamily="49" charset="-122"/>
              <a:cs typeface="黑体" panose="02010609060101010101" pitchFamily="49" charset="-122"/>
            </a:endParaRPr>
          </a:p>
          <a:p>
            <a:pPr lvl="1">
              <a:lnSpc>
                <a:spcPct val="130000"/>
              </a:lnSpc>
            </a:pPr>
            <a:r>
              <a:rPr lang="zh-CN" altLang="en-US" sz="2500" b="1" dirty="0">
                <a:solidFill>
                  <a:srgbClr val="FF0000"/>
                </a:solidFill>
                <a:latin typeface="黑体" panose="02010609060101010101" pitchFamily="49" charset="-122"/>
                <a:ea typeface="黑体" panose="02010609060101010101" pitchFamily="49" charset="-122"/>
                <a:cs typeface="黑体" panose="02010609060101010101" pitchFamily="49" charset="-122"/>
              </a:rPr>
              <a:t>监督</a:t>
            </a:r>
            <a:r>
              <a:rPr lang="en-US" sz="25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500" dirty="0">
                <a:latin typeface="黑体" panose="02010609060101010101" pitchFamily="49" charset="-122"/>
                <a:ea typeface="黑体" panose="02010609060101010101" pitchFamily="49" charset="-122"/>
                <a:cs typeface="黑体" panose="02010609060101010101" pitchFamily="49" charset="-122"/>
              </a:rPr>
              <a:t>训练数据</a:t>
            </a:r>
            <a:r>
              <a:rPr lang="en-US" altLang="zh-CN" sz="2500" dirty="0">
                <a:latin typeface="黑体" panose="02010609060101010101" pitchFamily="49" charset="-122"/>
                <a:ea typeface="黑体" panose="02010609060101010101" pitchFamily="49" charset="-122"/>
                <a:cs typeface="黑体" panose="02010609060101010101" pitchFamily="49" charset="-122"/>
              </a:rPr>
              <a:t>(</a:t>
            </a:r>
            <a:r>
              <a:rPr lang="zh-CN" altLang="en-US" sz="2500" dirty="0">
                <a:latin typeface="黑体" panose="02010609060101010101" pitchFamily="49" charset="-122"/>
                <a:ea typeface="黑体" panose="02010609060101010101" pitchFamily="49" charset="-122"/>
                <a:cs typeface="黑体" panose="02010609060101010101" pitchFamily="49" charset="-122"/>
              </a:rPr>
              <a:t>观察值、测量值等</a:t>
            </a:r>
            <a:r>
              <a:rPr lang="en-US" altLang="zh-CN" sz="25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500" dirty="0" smtClean="0">
                <a:latin typeface="黑体" panose="02010609060101010101" pitchFamily="49" charset="-122"/>
                <a:ea typeface="黑体" panose="02010609060101010101" pitchFamily="49" charset="-122"/>
                <a:cs typeface="黑体" panose="02010609060101010101" pitchFamily="49" charset="-122"/>
              </a:rPr>
              <a:t>有一个类别标签，标明这个数据属于哪个类别</a:t>
            </a:r>
            <a:endParaRPr lang="en-US" altLang="zh-CN" sz="2500" dirty="0" smtClean="0">
              <a:latin typeface="黑体" panose="02010609060101010101" pitchFamily="49" charset="-122"/>
              <a:ea typeface="黑体" panose="02010609060101010101" pitchFamily="49" charset="-122"/>
              <a:cs typeface="黑体" panose="02010609060101010101" pitchFamily="49" charset="-122"/>
            </a:endParaRPr>
          </a:p>
          <a:p>
            <a:pPr lvl="1">
              <a:lnSpc>
                <a:spcPct val="130000"/>
              </a:lnSpc>
            </a:pPr>
            <a:r>
              <a:rPr lang="zh-CN" altLang="en-US" sz="2500" b="1" dirty="0" smtClean="0">
                <a:solidFill>
                  <a:srgbClr val="FF0000"/>
                </a:solidFill>
                <a:latin typeface="黑体" panose="02010609060101010101" pitchFamily="49" charset="-122"/>
                <a:ea typeface="黑体" panose="02010609060101010101" pitchFamily="49" charset="-122"/>
                <a:cs typeface="黑体" panose="02010609060101010101" pitchFamily="49" charset="-122"/>
              </a:rPr>
              <a:t>根据</a:t>
            </a:r>
            <a:r>
              <a:rPr lang="zh-CN" altLang="en-US" sz="2500" b="1" dirty="0">
                <a:solidFill>
                  <a:srgbClr val="FF0000"/>
                </a:solidFill>
                <a:latin typeface="黑体" panose="02010609060101010101" pitchFamily="49" charset="-122"/>
                <a:ea typeface="黑体" panose="02010609060101010101" pitchFamily="49" charset="-122"/>
                <a:cs typeface="黑体" panose="02010609060101010101" pitchFamily="49" charset="-122"/>
              </a:rPr>
              <a:t>训练集对新数据进行分类</a:t>
            </a:r>
            <a:endParaRPr lang="en-US" sz="25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a:lnSpc>
                <a:spcPct val="140000"/>
              </a:lnSpc>
            </a:pPr>
            <a:r>
              <a:rPr lang="zh-CN" altLang="en-US" sz="2500" b="1" dirty="0">
                <a:solidFill>
                  <a:srgbClr val="2261A6"/>
                </a:solidFill>
                <a:latin typeface="黑体" panose="02010609060101010101" pitchFamily="49" charset="-122"/>
                <a:ea typeface="黑体" panose="02010609060101010101" pitchFamily="49" charset="-122"/>
                <a:cs typeface="黑体" panose="02010609060101010101" pitchFamily="49" charset="-122"/>
              </a:rPr>
              <a:t>无监督学习</a:t>
            </a:r>
            <a:r>
              <a:rPr lang="en-US" sz="2500" b="1" dirty="0">
                <a:solidFill>
                  <a:srgbClr val="2261A6"/>
                </a:solidFill>
                <a:latin typeface="黑体" panose="02010609060101010101" pitchFamily="49" charset="-122"/>
                <a:ea typeface="黑体" panose="02010609060101010101" pitchFamily="49" charset="-122"/>
                <a:cs typeface="黑体" panose="02010609060101010101" pitchFamily="49" charset="-122"/>
              </a:rPr>
              <a:t>(</a:t>
            </a:r>
            <a:r>
              <a:rPr lang="zh-CN" altLang="en-US" sz="2500" b="1" dirty="0">
                <a:solidFill>
                  <a:srgbClr val="2261A6"/>
                </a:solidFill>
                <a:latin typeface="黑体" panose="02010609060101010101" pitchFamily="49" charset="-122"/>
                <a:ea typeface="黑体" panose="02010609060101010101" pitchFamily="49" charset="-122"/>
                <a:cs typeface="黑体" panose="02010609060101010101" pitchFamily="49" charset="-122"/>
              </a:rPr>
              <a:t>聚类</a:t>
            </a:r>
            <a:r>
              <a:rPr lang="en-US" sz="2500" b="1" dirty="0">
                <a:solidFill>
                  <a:srgbClr val="2261A6"/>
                </a:solidFill>
                <a:latin typeface="黑体" panose="02010609060101010101" pitchFamily="49" charset="-122"/>
                <a:ea typeface="黑体" panose="02010609060101010101" pitchFamily="49" charset="-122"/>
                <a:cs typeface="黑体" panose="02010609060101010101" pitchFamily="49" charset="-122"/>
              </a:rPr>
              <a:t>)</a:t>
            </a:r>
            <a:endParaRPr lang="en-US" sz="2500" b="1" dirty="0">
              <a:solidFill>
                <a:srgbClr val="2261A6"/>
              </a:solidFill>
              <a:latin typeface="黑体" panose="02010609060101010101" pitchFamily="49" charset="-122"/>
              <a:ea typeface="黑体" panose="02010609060101010101" pitchFamily="49" charset="-122"/>
              <a:cs typeface="黑体" panose="02010609060101010101" pitchFamily="49" charset="-122"/>
            </a:endParaRPr>
          </a:p>
          <a:p>
            <a:pPr lvl="1">
              <a:lnSpc>
                <a:spcPct val="130000"/>
              </a:lnSpc>
            </a:pPr>
            <a:r>
              <a:rPr lang="zh-CN" altLang="en-US" sz="2500" dirty="0" smtClean="0">
                <a:latin typeface="黑体" panose="02010609060101010101" pitchFamily="49" charset="-122"/>
                <a:ea typeface="黑体" panose="02010609060101010101" pitchFamily="49" charset="-122"/>
                <a:cs typeface="黑体" panose="02010609060101010101" pitchFamily="49" charset="-122"/>
              </a:rPr>
              <a:t>训练数据</a:t>
            </a:r>
            <a:r>
              <a:rPr lang="zh-CN" altLang="en-US" sz="2500" b="1" dirty="0">
                <a:solidFill>
                  <a:srgbClr val="FF0000"/>
                </a:solidFill>
                <a:latin typeface="黑体" panose="02010609060101010101" pitchFamily="49" charset="-122"/>
                <a:ea typeface="黑体" panose="02010609060101010101" pitchFamily="49" charset="-122"/>
                <a:cs typeface="黑体" panose="02010609060101010101" pitchFamily="49" charset="-122"/>
              </a:rPr>
              <a:t>没有类别标签</a:t>
            </a:r>
            <a:endParaRPr lang="en-US" altLang="zh-CN" sz="25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lvl="1">
              <a:lnSpc>
                <a:spcPct val="130000"/>
              </a:lnSpc>
            </a:pPr>
            <a:r>
              <a:rPr lang="zh-CN" altLang="en-US" sz="2500" dirty="0">
                <a:latin typeface="黑体" panose="02010609060101010101" pitchFamily="49" charset="-122"/>
                <a:ea typeface="黑体" panose="02010609060101010101" pitchFamily="49" charset="-122"/>
                <a:cs typeface="黑体" panose="02010609060101010101" pitchFamily="49" charset="-122"/>
              </a:rPr>
              <a:t>给定一组测量值、观测值等，目的是确定数据中是否存在</a:t>
            </a:r>
            <a:r>
              <a:rPr lang="zh-CN" altLang="en-US" sz="2500" b="1" dirty="0">
                <a:solidFill>
                  <a:srgbClr val="FF0000"/>
                </a:solidFill>
                <a:latin typeface="黑体" panose="02010609060101010101" pitchFamily="49" charset="-122"/>
                <a:ea typeface="黑体" panose="02010609060101010101" pitchFamily="49" charset="-122"/>
                <a:cs typeface="黑体" panose="02010609060101010101" pitchFamily="49" charset="-122"/>
              </a:rPr>
              <a:t>类或簇</a:t>
            </a:r>
            <a:endParaRPr lang="en-US" sz="25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407671"/>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Precision, Recall</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a:xfrm>
            <a:off x="5652655" y="4013318"/>
            <a:ext cx="2090058" cy="451804"/>
          </a:xfrm>
        </p:spPr>
        <p:txBody>
          <a:bodyPr/>
          <a:lstStyle/>
          <a:p>
            <a:pPr marL="0" indent="0">
              <a:buNone/>
            </a:pPr>
            <a:r>
              <a:rPr lang="en-US" b="1" dirty="0" smtClean="0">
                <a:solidFill>
                  <a:srgbClr val="FF0000"/>
                </a:solidFill>
              </a:rPr>
              <a:t>Precision</a:t>
            </a:r>
            <a:endParaRPr lang="en-US" b="1" dirty="0">
              <a:solidFill>
                <a:srgbClr val="FF0000"/>
              </a:solidFill>
            </a:endParaRPr>
          </a:p>
        </p:txBody>
      </p:sp>
      <p:pic>
        <p:nvPicPr>
          <p:cNvPr id="4" name="table"/>
          <p:cNvPicPr>
            <a:picLocks noChangeAspect="1"/>
          </p:cNvPicPr>
          <p:nvPr/>
        </p:nvPicPr>
        <p:blipFill>
          <a:blip r:embed="rId1"/>
          <a:stretch>
            <a:fillRect/>
          </a:stretch>
        </p:blipFill>
        <p:spPr>
          <a:xfrm>
            <a:off x="2095995" y="1771221"/>
            <a:ext cx="7924800" cy="1235076"/>
          </a:xfrm>
          <a:prstGeom prst="rect">
            <a:avLst/>
          </a:prstGeom>
        </p:spPr>
      </p:pic>
      <p:sp>
        <p:nvSpPr>
          <p:cNvPr id="5" name="Text Box 66"/>
          <p:cNvSpPr txBox="1">
            <a:spLocks noChangeArrowheads="1"/>
          </p:cNvSpPr>
          <p:nvPr/>
        </p:nvSpPr>
        <p:spPr bwMode="auto">
          <a:xfrm>
            <a:off x="880754" y="2362606"/>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400" b="1" dirty="0" smtClean="0">
                <a:latin typeface="Calibri" panose="020F0502020204030204" charset="0"/>
              </a:rPr>
              <a:t>实际值</a:t>
            </a:r>
            <a:endParaRPr lang="en-US" sz="2400" b="1" dirty="0">
              <a:latin typeface="Calibri" panose="020F0502020204030204" charset="0"/>
            </a:endParaRPr>
          </a:p>
        </p:txBody>
      </p:sp>
      <p:sp>
        <p:nvSpPr>
          <p:cNvPr id="6" name="Text Box 66"/>
          <p:cNvSpPr txBox="1">
            <a:spLocks noChangeArrowheads="1"/>
          </p:cNvSpPr>
          <p:nvPr/>
        </p:nvSpPr>
        <p:spPr bwMode="auto">
          <a:xfrm>
            <a:off x="6994567" y="1232699"/>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400" b="1" dirty="0" smtClean="0">
                <a:latin typeface="Calibri" panose="020F0502020204030204" charset="0"/>
              </a:rPr>
              <a:t>预测值</a:t>
            </a:r>
            <a:endParaRPr lang="en-US" sz="2400" b="1" dirty="0">
              <a:latin typeface="Calibri" panose="020F0502020204030204" charset="0"/>
            </a:endParaRPr>
          </a:p>
        </p:txBody>
      </p:sp>
      <p:sp>
        <p:nvSpPr>
          <p:cNvPr id="7" name="椭圆 6"/>
          <p:cNvSpPr/>
          <p:nvPr/>
        </p:nvSpPr>
        <p:spPr>
          <a:xfrm>
            <a:off x="5201391" y="1436309"/>
            <a:ext cx="2090057" cy="2169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61A6"/>
              </a:solidFill>
            </a:endParaRPr>
          </a:p>
        </p:txBody>
      </p:sp>
      <p:sp>
        <p:nvSpPr>
          <p:cNvPr id="8" name="椭圆 7"/>
          <p:cNvSpPr/>
          <p:nvPr/>
        </p:nvSpPr>
        <p:spPr>
          <a:xfrm>
            <a:off x="5201392" y="1893509"/>
            <a:ext cx="4799612" cy="836648"/>
          </a:xfrm>
          <a:prstGeom prst="ellipse">
            <a:avLst/>
          </a:prstGeom>
          <a:noFill/>
          <a:ln w="57150">
            <a:solidFill>
              <a:srgbClr val="226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61A6"/>
              </a:solidFill>
            </a:endParaRPr>
          </a:p>
        </p:txBody>
      </p:sp>
      <p:sp>
        <p:nvSpPr>
          <p:cNvPr id="9" name="内容占位符 2"/>
          <p:cNvSpPr txBox="1"/>
          <p:nvPr/>
        </p:nvSpPr>
        <p:spPr>
          <a:xfrm>
            <a:off x="10330544" y="2162857"/>
            <a:ext cx="1402625" cy="45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2261A6"/>
                </a:solidFill>
              </a:rPr>
              <a:t>Recall</a:t>
            </a:r>
            <a:endParaRPr lang="en-US" b="1" dirty="0">
              <a:solidFill>
                <a:srgbClr val="2261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ldLvl="0" animBg="1"/>
      <p:bldP spid="8" grpId="0" bldLvl="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214" y="356236"/>
            <a:ext cx="10850563" cy="1028699"/>
          </a:xfrm>
        </p:spPr>
        <p:txBody>
          <a:bodyPr/>
          <a:lstStyle/>
          <a:p>
            <a:pPr algn="l" eaLnBrk="0" fontAlgn="base" hangingPunct="0">
              <a:buClrTx/>
              <a:buSzTx/>
              <a:buFontTx/>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mn-cs"/>
              </a:rPr>
              <a:t>Precision, Recall</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a:xfrm>
            <a:off x="1382443" y="3638331"/>
            <a:ext cx="9495353" cy="472697"/>
          </a:xfrm>
        </p:spPr>
        <p:txBody>
          <a:bodyPr>
            <a:normAutofit/>
          </a:bodyPr>
          <a:lstStyle/>
          <a:p>
            <a:pPr marL="0" indent="0">
              <a:buNone/>
            </a:pPr>
            <a:r>
              <a:rPr lang="zh-CN" altLang="en-US" sz="2400" b="1" dirty="0" smtClean="0"/>
              <a:t>精度：</a:t>
            </a:r>
            <a:r>
              <a:rPr lang="en-US" altLang="zh-CN" sz="2400" b="1" dirty="0" smtClean="0"/>
              <a:t>40/</a:t>
            </a:r>
            <a:r>
              <a:rPr lang="zh-CN" altLang="en-US" sz="2400" b="1" dirty="0" smtClean="0"/>
              <a:t>（</a:t>
            </a:r>
            <a:r>
              <a:rPr lang="en-US" altLang="zh-CN" sz="2400" b="1" dirty="0" smtClean="0"/>
              <a:t>40+0</a:t>
            </a:r>
            <a:r>
              <a:rPr lang="zh-CN" altLang="en-US" sz="2400" b="1" dirty="0" smtClean="0"/>
              <a:t>）</a:t>
            </a:r>
            <a:r>
              <a:rPr lang="en-US" altLang="zh-CN" sz="2400" b="1" dirty="0" smtClean="0"/>
              <a:t>=1                  &gt;                         0/</a:t>
            </a:r>
            <a:r>
              <a:rPr lang="zh-CN" altLang="en-US" sz="2400" b="1" dirty="0" smtClean="0"/>
              <a:t>（</a:t>
            </a:r>
            <a:r>
              <a:rPr lang="en-US" altLang="zh-CN" sz="2400" b="1" dirty="0" smtClean="0"/>
              <a:t>0+0</a:t>
            </a:r>
            <a:r>
              <a:rPr lang="zh-CN" altLang="en-US" sz="2400" b="1" dirty="0" smtClean="0"/>
              <a:t>）</a:t>
            </a:r>
            <a:r>
              <a:rPr lang="en-US" altLang="zh-CN" sz="2400" b="1" dirty="0" smtClean="0"/>
              <a:t>=0</a:t>
            </a:r>
            <a:endParaRPr lang="en-US" sz="2400" b="1" dirty="0"/>
          </a:p>
        </p:txBody>
      </p:sp>
      <p:sp>
        <p:nvSpPr>
          <p:cNvPr id="4" name="Rectangle 6"/>
          <p:cNvSpPr>
            <a:spLocks noChangeArrowheads="1"/>
          </p:cNvSpPr>
          <p:nvPr/>
        </p:nvSpPr>
        <p:spPr bwMode="auto">
          <a:xfrm>
            <a:off x="1607043" y="2931713"/>
            <a:ext cx="8870868" cy="60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0" hangingPunct="0">
              <a:spcBef>
                <a:spcPct val="20000"/>
              </a:spcBef>
              <a:buClr>
                <a:schemeClr val="folHlink"/>
              </a:buClr>
              <a:buSzPct val="60000"/>
            </a:pPr>
            <a:r>
              <a:rPr lang="zh-CN" altLang="en-US" sz="2400" b="1" dirty="0" smtClean="0">
                <a:latin typeface="Calibri" panose="020F0502020204030204" charset="0"/>
              </a:rPr>
              <a:t>准确度：</a:t>
            </a:r>
            <a:r>
              <a:rPr lang="en-US" altLang="zh-CN" sz="2400" b="1" dirty="0" smtClean="0">
                <a:latin typeface="Calibri" panose="020F0502020204030204" charset="0"/>
              </a:rPr>
              <a:t>0.9                                       &lt;                                  0.96</a:t>
            </a:r>
            <a:endParaRPr lang="en-US" sz="2400" b="1" dirty="0">
              <a:latin typeface="Calibri" panose="020F0502020204030204" charset="0"/>
            </a:endParaRPr>
          </a:p>
        </p:txBody>
      </p:sp>
      <p:graphicFrame>
        <p:nvGraphicFramePr>
          <p:cNvPr id="5" name="表格 4"/>
          <p:cNvGraphicFramePr>
            <a:graphicFrameLocks noGrp="1"/>
          </p:cNvGraphicFramePr>
          <p:nvPr>
            <p:custDataLst>
              <p:tags r:id="rId1"/>
            </p:custDataLst>
          </p:nvPr>
        </p:nvGraphicFramePr>
        <p:xfrm>
          <a:off x="1535793" y="1385105"/>
          <a:ext cx="4163291" cy="1112520"/>
        </p:xfrm>
        <a:graphic>
          <a:graphicData uri="http://schemas.openxmlformats.org/drawingml/2006/table">
            <a:tbl>
              <a:tblPr firstRow="1" bandRow="1">
                <a:tableStyleId>{5C22544A-7EE6-4342-B048-85BDC9FD1C3A}</a:tableStyleId>
              </a:tblPr>
              <a:tblGrid>
                <a:gridCol w="1325130"/>
                <a:gridCol w="1330036"/>
                <a:gridCol w="1508125"/>
              </a:tblGrid>
              <a:tr h="370840">
                <a:tc>
                  <a:txBody>
                    <a:bodyPr/>
                    <a:lstStyle/>
                    <a:p>
                      <a:endParaRPr lang="en-US" dirty="0"/>
                    </a:p>
                  </a:txBody>
                  <a:tcPr/>
                </a:tc>
                <a:tc>
                  <a:txBody>
                    <a:bodyPr/>
                    <a:lstStyle/>
                    <a:p>
                      <a:r>
                        <a:rPr lang="zh-CN" altLang="en-US" sz="1800" dirty="0" smtClean="0">
                          <a:sym typeface="+mn-ea"/>
                        </a:rPr>
                        <a:t>积极情感</a:t>
                      </a:r>
                      <a:endParaRPr lang="en-US" dirty="0"/>
                    </a:p>
                  </a:txBody>
                  <a:tcPr/>
                </a:tc>
                <a:tc>
                  <a:txBody>
                    <a:bodyPr/>
                    <a:lstStyle/>
                    <a:p>
                      <a:r>
                        <a:rPr lang="zh-CN" altLang="en-US" sz="1800" dirty="0" smtClean="0">
                          <a:sym typeface="+mn-ea"/>
                        </a:rPr>
                        <a:t>消极情感</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积极情感</a:t>
                      </a:r>
                      <a:endParaRPr lang="zh-CN" altLang="en-US" dirty="0" smtClean="0"/>
                    </a:p>
                  </a:txBody>
                  <a:tcPr/>
                </a:tc>
                <a:tc>
                  <a:txBody>
                    <a:bodyPr/>
                    <a:lstStyle/>
                    <a:p>
                      <a:r>
                        <a:rPr lang="en-US" dirty="0" smtClean="0"/>
                        <a:t>40</a:t>
                      </a:r>
                      <a:endParaRPr lang="en-US" dirty="0"/>
                    </a:p>
                  </a:txBody>
                  <a:tcPr/>
                </a:tc>
                <a:tc>
                  <a:txBody>
                    <a:bodyPr/>
                    <a:lstStyle/>
                    <a:p>
                      <a:r>
                        <a:rPr lang="en-US" dirty="0" smtClean="0"/>
                        <a:t>10</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消极情感</a:t>
                      </a:r>
                      <a:endParaRPr lang="en-US" dirty="0" smtClean="0"/>
                    </a:p>
                  </a:txBody>
                  <a:tcPr/>
                </a:tc>
                <a:tc>
                  <a:txBody>
                    <a:bodyPr/>
                    <a:lstStyle/>
                    <a:p>
                      <a:r>
                        <a:rPr lang="en-US" dirty="0" smtClean="0"/>
                        <a:t>0</a:t>
                      </a:r>
                      <a:endParaRPr lang="en-US" dirty="0"/>
                    </a:p>
                  </a:txBody>
                  <a:tcPr/>
                </a:tc>
                <a:tc>
                  <a:txBody>
                    <a:bodyPr/>
                    <a:lstStyle/>
                    <a:p>
                      <a:r>
                        <a:rPr lang="en-US" dirty="0" smtClean="0"/>
                        <a:t>50</a:t>
                      </a:r>
                      <a:endParaRPr lang="en-US" dirty="0"/>
                    </a:p>
                  </a:txBody>
                  <a:tcPr/>
                </a:tc>
              </a:tr>
            </a:tbl>
          </a:graphicData>
        </a:graphic>
      </p:graphicFrame>
      <p:sp>
        <p:nvSpPr>
          <p:cNvPr id="6" name="Text Box 66"/>
          <p:cNvSpPr txBox="1">
            <a:spLocks noChangeArrowheads="1"/>
          </p:cNvSpPr>
          <p:nvPr/>
        </p:nvSpPr>
        <p:spPr bwMode="auto">
          <a:xfrm>
            <a:off x="3854841" y="999693"/>
            <a:ext cx="2608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000" b="1" dirty="0" smtClean="0">
                <a:latin typeface="Calibri" panose="020F0502020204030204" charset="0"/>
              </a:rPr>
              <a:t>预测值</a:t>
            </a:r>
            <a:endParaRPr lang="en-US" sz="2000" b="1" dirty="0">
              <a:latin typeface="Calibri" panose="020F0502020204030204" charset="0"/>
            </a:endParaRPr>
          </a:p>
        </p:txBody>
      </p:sp>
      <p:sp>
        <p:nvSpPr>
          <p:cNvPr id="7" name="Text Box 66"/>
          <p:cNvSpPr txBox="1">
            <a:spLocks noChangeArrowheads="1"/>
          </p:cNvSpPr>
          <p:nvPr/>
        </p:nvSpPr>
        <p:spPr bwMode="auto">
          <a:xfrm>
            <a:off x="362117" y="1814782"/>
            <a:ext cx="1173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000" b="1" dirty="0" smtClean="0">
                <a:latin typeface="Calibri" panose="020F0502020204030204" charset="0"/>
              </a:rPr>
              <a:t>实际值</a:t>
            </a:r>
            <a:endParaRPr lang="en-US" sz="2000" b="1" dirty="0">
              <a:latin typeface="Calibri" panose="020F0502020204030204" charset="0"/>
            </a:endParaRPr>
          </a:p>
        </p:txBody>
      </p:sp>
      <p:graphicFrame>
        <p:nvGraphicFramePr>
          <p:cNvPr id="8" name="表格 7"/>
          <p:cNvGraphicFramePr>
            <a:graphicFrameLocks noGrp="1"/>
          </p:cNvGraphicFramePr>
          <p:nvPr>
            <p:custDataLst>
              <p:tags r:id="rId2"/>
            </p:custDataLst>
          </p:nvPr>
        </p:nvGraphicFramePr>
        <p:xfrm>
          <a:off x="6463104" y="1393175"/>
          <a:ext cx="4163332" cy="1112520"/>
        </p:xfrm>
        <a:graphic>
          <a:graphicData uri="http://schemas.openxmlformats.org/drawingml/2006/table">
            <a:tbl>
              <a:tblPr firstRow="1" bandRow="1">
                <a:tableStyleId>{5C22544A-7EE6-4342-B048-85BDC9FD1C3A}</a:tableStyleId>
              </a:tblPr>
              <a:tblGrid>
                <a:gridCol w="1325130"/>
                <a:gridCol w="1330036"/>
                <a:gridCol w="1508166"/>
              </a:tblGrid>
              <a:tr h="370840">
                <a:tc>
                  <a:txBody>
                    <a:bodyPr/>
                    <a:lstStyle/>
                    <a:p>
                      <a:endParaRPr lang="en-US" dirty="0"/>
                    </a:p>
                  </a:txBody>
                  <a:tcPr/>
                </a:tc>
                <a:tc>
                  <a:txBody>
                    <a:bodyPr/>
                    <a:lstStyle/>
                    <a:p>
                      <a:r>
                        <a:rPr lang="zh-CN" altLang="en-US" sz="1800" dirty="0" smtClean="0">
                          <a:sym typeface="+mn-ea"/>
                        </a:rPr>
                        <a:t>积极情感</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消极情感</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积极情感</a:t>
                      </a:r>
                      <a:endParaRPr lang="en-US" dirty="0" smtClean="0"/>
                    </a:p>
                  </a:txBody>
                  <a:tcPr/>
                </a:tc>
                <a:tc>
                  <a:txBody>
                    <a:bodyPr/>
                    <a:lstStyle/>
                    <a:p>
                      <a:r>
                        <a:rPr lang="en-US" dirty="0" smtClean="0"/>
                        <a:t>0</a:t>
                      </a:r>
                      <a:endParaRPr lang="en-US" dirty="0"/>
                    </a:p>
                  </a:txBody>
                  <a:tcPr/>
                </a:tc>
                <a:tc>
                  <a:txBody>
                    <a:bodyPr/>
                    <a:lstStyle/>
                    <a:p>
                      <a:r>
                        <a:rPr lang="en-US" dirty="0" smtClean="0"/>
                        <a:t>4</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消极情感</a:t>
                      </a:r>
                      <a:endParaRPr lang="en-US" dirty="0" smtClean="0"/>
                    </a:p>
                  </a:txBody>
                  <a:tcPr/>
                </a:tc>
                <a:tc>
                  <a:txBody>
                    <a:bodyPr/>
                    <a:lstStyle/>
                    <a:p>
                      <a:r>
                        <a:rPr lang="en-US" dirty="0" smtClean="0"/>
                        <a:t>0</a:t>
                      </a:r>
                      <a:endParaRPr lang="en-US" dirty="0"/>
                    </a:p>
                  </a:txBody>
                  <a:tcPr/>
                </a:tc>
                <a:tc>
                  <a:txBody>
                    <a:bodyPr/>
                    <a:lstStyle/>
                    <a:p>
                      <a:r>
                        <a:rPr lang="en-US" dirty="0" smtClean="0"/>
                        <a:t>96</a:t>
                      </a:r>
                      <a:endParaRPr lang="en-US" dirty="0"/>
                    </a:p>
                  </a:txBody>
                  <a:tcPr/>
                </a:tc>
              </a:tr>
            </a:tbl>
          </a:graphicData>
        </a:graphic>
      </p:graphicFrame>
      <p:sp>
        <p:nvSpPr>
          <p:cNvPr id="9" name="内容占位符 2"/>
          <p:cNvSpPr txBox="1"/>
          <p:nvPr/>
        </p:nvSpPr>
        <p:spPr>
          <a:xfrm>
            <a:off x="1154833" y="4351826"/>
            <a:ext cx="9495353" cy="472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b="1" dirty="0"/>
              <a:t>召回率</a:t>
            </a:r>
            <a:r>
              <a:rPr lang="zh-CN" altLang="en-US" sz="2400" b="1" dirty="0" smtClean="0"/>
              <a:t>：</a:t>
            </a:r>
            <a:r>
              <a:rPr lang="en-US" altLang="zh-CN" sz="2400" b="1" dirty="0" smtClean="0"/>
              <a:t>40/</a:t>
            </a:r>
            <a:r>
              <a:rPr lang="zh-CN" altLang="en-US" sz="2400" b="1" dirty="0" smtClean="0"/>
              <a:t>（</a:t>
            </a:r>
            <a:r>
              <a:rPr lang="en-US" altLang="zh-CN" sz="2400" b="1" dirty="0" smtClean="0"/>
              <a:t>40+10</a:t>
            </a:r>
            <a:r>
              <a:rPr lang="zh-CN" altLang="en-US" sz="2400" b="1" dirty="0" smtClean="0"/>
              <a:t>）</a:t>
            </a:r>
            <a:r>
              <a:rPr lang="en-US" altLang="zh-CN" sz="2400" b="1" dirty="0" smtClean="0"/>
              <a:t>=0.8            &gt;                         0/0+4=0</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264796"/>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Precision, Recall</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a:xfrm>
            <a:off x="1468734" y="4109156"/>
            <a:ext cx="4626471" cy="1883943"/>
          </a:xfrm>
        </p:spPr>
        <p:txBody>
          <a:bodyPr/>
          <a:lstStyle/>
          <a:p>
            <a:pPr marL="0" indent="0">
              <a:buNone/>
            </a:pPr>
            <a:r>
              <a:rPr lang="zh-CN" altLang="en-US" dirty="0" smtClean="0"/>
              <a:t>如何取两个指标的最佳值？？</a:t>
            </a:r>
            <a:endParaRPr lang="en-US" altLang="zh-CN" dirty="0" smtClean="0"/>
          </a:p>
          <a:p>
            <a:endParaRPr lang="en-US" dirty="0"/>
          </a:p>
        </p:txBody>
      </p:sp>
      <p:sp>
        <p:nvSpPr>
          <p:cNvPr id="5" name="Text Box 66"/>
          <p:cNvSpPr txBox="1">
            <a:spLocks noChangeArrowheads="1"/>
          </p:cNvSpPr>
          <p:nvPr/>
        </p:nvSpPr>
        <p:spPr bwMode="auto">
          <a:xfrm>
            <a:off x="669924" y="1855371"/>
            <a:ext cx="130413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400" b="1" dirty="0" smtClean="0">
                <a:latin typeface="Calibri" panose="020F0502020204030204" charset="0"/>
              </a:rPr>
              <a:t>实际值</a:t>
            </a:r>
            <a:endParaRPr lang="en-US" sz="2400" b="1" dirty="0">
              <a:latin typeface="Calibri" panose="020F0502020204030204" charset="0"/>
            </a:endParaRPr>
          </a:p>
        </p:txBody>
      </p:sp>
      <p:sp>
        <p:nvSpPr>
          <p:cNvPr id="6" name="Text Box 66"/>
          <p:cNvSpPr txBox="1">
            <a:spLocks noChangeArrowheads="1"/>
          </p:cNvSpPr>
          <p:nvPr/>
        </p:nvSpPr>
        <p:spPr bwMode="auto">
          <a:xfrm>
            <a:off x="6662058" y="1063364"/>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zh-CN" altLang="en-US" sz="2400" b="1" dirty="0" smtClean="0">
                <a:latin typeface="Calibri" panose="020F0502020204030204" charset="0"/>
              </a:rPr>
              <a:t>预测值</a:t>
            </a:r>
            <a:endParaRPr lang="en-US" sz="2400" b="1" dirty="0">
              <a:latin typeface="Calibri" panose="020F0502020204030204" charset="0"/>
            </a:endParaRPr>
          </a:p>
        </p:txBody>
      </p:sp>
      <p:pic>
        <p:nvPicPr>
          <p:cNvPr id="12" name="table"/>
          <p:cNvPicPr>
            <a:picLocks noChangeAspect="1"/>
          </p:cNvPicPr>
          <p:nvPr/>
        </p:nvPicPr>
        <p:blipFill>
          <a:blip r:embed="rId1"/>
          <a:stretch>
            <a:fillRect/>
          </a:stretch>
        </p:blipFill>
        <p:spPr>
          <a:xfrm>
            <a:off x="2000992" y="1512176"/>
            <a:ext cx="7924800" cy="1235076"/>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1643831" y="2965251"/>
                <a:ext cx="2558517" cy="491225"/>
              </a:xfrm>
              <a:prstGeom prst="rect">
                <a:avLst/>
              </a:prstGeom>
            </p:spPr>
            <p:txBody>
              <a:bodyPr wrap="square">
                <a:spAutoFit/>
              </a:bodyPr>
              <a:lstStyle/>
              <a:p>
                <a:r>
                  <a:rPr lang="en-US" altLang="zh-CN" b="1" i="1" dirty="0">
                    <a:latin typeface="Calibri" panose="020F0502020204030204" charset="0"/>
                  </a:rPr>
                  <a:t>precision</a:t>
                </a:r>
                <a:r>
                  <a:rPr lang="en-US" b="1" i="1" dirty="0">
                    <a:latin typeface="Calibri" panose="020F0502020204030204" charset="0"/>
                  </a:rPr>
                  <a:t> = </a:t>
                </a:r>
                <a14:m>
                  <m:oMath xmlns:m="http://schemas.openxmlformats.org/officeDocument/2006/math">
                    <m:f>
                      <m:fPr>
                        <m:ctrlPr>
                          <a:rPr lang="en-US" b="1" i="1">
                            <a:latin typeface="Cambria Math" panose="02040503050406030204" charset="0"/>
                          </a:rPr>
                        </m:ctrlPr>
                      </m:fPr>
                      <m:num>
                        <m:r>
                          <a:rPr lang="en-US" b="1" i="1">
                            <a:latin typeface="Cambria Math" panose="02040503050406030204" charset="0"/>
                          </a:rPr>
                          <m:t>𝑻𝑷</m:t>
                        </m:r>
                      </m:num>
                      <m:den>
                        <m:r>
                          <a:rPr lang="en-US" b="1" i="1">
                            <a:latin typeface="Cambria Math" panose="02040503050406030204" charset="0"/>
                          </a:rPr>
                          <m:t>𝑻𝑷</m:t>
                        </m:r>
                        <m:r>
                          <a:rPr lang="en-US" b="1" i="1">
                            <a:latin typeface="Cambria Math" panose="02040503050406030204" charset="0"/>
                          </a:rPr>
                          <m:t>+</m:t>
                        </m:r>
                        <m:r>
                          <a:rPr lang="en-US" b="1" i="1">
                            <a:latin typeface="Cambria Math" panose="02040503050406030204" charset="0"/>
                          </a:rPr>
                          <m:t>𝑭𝑷</m:t>
                        </m:r>
                      </m:den>
                    </m:f>
                  </m:oMath>
                </a14:m>
                <a:endParaRPr lang="en-US" dirty="0"/>
              </a:p>
            </p:txBody>
          </p:sp>
        </mc:Choice>
        <mc:Fallback>
          <p:sp>
            <p:nvSpPr>
              <p:cNvPr id="4" name="矩形 3"/>
              <p:cNvSpPr>
                <a:spLocks noRot="1" noChangeAspect="1" noMove="1" noResize="1" noEditPoints="1" noAdjustHandles="1" noChangeArrowheads="1" noChangeShapeType="1" noTextEdit="1"/>
              </p:cNvSpPr>
              <p:nvPr/>
            </p:nvSpPr>
            <p:spPr>
              <a:xfrm>
                <a:off x="1643831" y="2965251"/>
                <a:ext cx="2558517" cy="491225"/>
              </a:xfrm>
              <a:prstGeom prst="rect">
                <a:avLst/>
              </a:prstGeom>
              <a:blipFill rotWithShape="1">
                <a:blip r:embed="rId2"/>
                <a:stretch>
                  <a:fillRect l="-18" t="-89" r="22"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4097383" y="2965251"/>
                <a:ext cx="1506951" cy="491225"/>
              </a:xfrm>
              <a:prstGeom prst="rect">
                <a:avLst/>
              </a:prstGeom>
            </p:spPr>
            <p:txBody>
              <a:bodyPr wrap="none">
                <a:spAutoFit/>
              </a:bodyPr>
              <a:lstStyle/>
              <a:p>
                <a:r>
                  <a:rPr lang="en-US" b="1" i="1" dirty="0">
                    <a:latin typeface="Calibri" panose="020F0502020204030204" charset="0"/>
                  </a:rPr>
                  <a:t>recall = </a:t>
                </a:r>
                <a14:m>
                  <m:oMath xmlns:m="http://schemas.openxmlformats.org/officeDocument/2006/math">
                    <m:f>
                      <m:fPr>
                        <m:ctrlPr>
                          <a:rPr lang="en-US" b="1" i="1">
                            <a:latin typeface="Cambria Math" panose="02040503050406030204" charset="0"/>
                          </a:rPr>
                        </m:ctrlPr>
                      </m:fPr>
                      <m:num>
                        <m:r>
                          <a:rPr lang="en-US" b="1" i="1">
                            <a:latin typeface="Cambria Math" panose="02040503050406030204" charset="0"/>
                          </a:rPr>
                          <m:t>𝑻𝑷</m:t>
                        </m:r>
                      </m:num>
                      <m:den>
                        <m:r>
                          <a:rPr lang="en-US" b="1" i="1">
                            <a:latin typeface="Cambria Math" panose="02040503050406030204" charset="0"/>
                          </a:rPr>
                          <m:t>𝑻𝑷</m:t>
                        </m:r>
                        <m:r>
                          <a:rPr lang="en-US" b="1" i="1">
                            <a:latin typeface="Cambria Math" panose="02040503050406030204" charset="0"/>
                          </a:rPr>
                          <m:t>+</m:t>
                        </m:r>
                        <m:r>
                          <a:rPr lang="en-US" b="1" i="1">
                            <a:latin typeface="Cambria Math" panose="02040503050406030204" charset="0"/>
                          </a:rPr>
                          <m:t>𝑭𝑵</m:t>
                        </m:r>
                      </m:den>
                    </m:f>
                  </m:oMath>
                </a14:m>
                <a:endParaRPr lang="en-US" dirty="0"/>
              </a:p>
            </p:txBody>
          </p:sp>
        </mc:Choice>
        <mc:Fallback>
          <p:sp>
            <p:nvSpPr>
              <p:cNvPr id="9" name="矩形 8"/>
              <p:cNvSpPr>
                <a:spLocks noRot="1" noChangeAspect="1" noMove="1" noResize="1" noEditPoints="1" noAdjustHandles="1" noChangeArrowheads="1" noChangeShapeType="1" noTextEdit="1"/>
              </p:cNvSpPr>
              <p:nvPr/>
            </p:nvSpPr>
            <p:spPr>
              <a:xfrm>
                <a:off x="4097383" y="2965251"/>
                <a:ext cx="1506951" cy="491225"/>
              </a:xfrm>
              <a:prstGeom prst="rect">
                <a:avLst/>
              </a:prstGeom>
              <a:blipFill rotWithShape="1">
                <a:blip r:embed="rId3"/>
                <a:stretch>
                  <a:fillRect l="-24" t="-89" r="30" b="3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431801"/>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F-measures</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Content Placeholder 2"/>
          <p:cNvSpPr>
            <a:spLocks noGrp="1"/>
          </p:cNvSpPr>
          <p:nvPr>
            <p:ph idx="1"/>
          </p:nvPr>
        </p:nvSpPr>
        <p:spPr>
          <a:xfrm>
            <a:off x="669923" y="1340984"/>
            <a:ext cx="10850563" cy="5019675"/>
          </a:xfrm>
        </p:spPr>
        <p:txBody>
          <a:bodyPr/>
          <a:lstStyle/>
          <a:p>
            <a:pPr>
              <a:lnSpc>
                <a:spcPct val="80000"/>
              </a:lnSpc>
              <a:defRPr/>
            </a:pPr>
            <a:r>
              <a:rPr lang="en-US" sz="2400" b="1" i="1" dirty="0" smtClean="0"/>
              <a:t>F</a:t>
            </a:r>
            <a:r>
              <a:rPr lang="en-US" sz="2400" b="1" dirty="0" smtClean="0"/>
              <a:t> </a:t>
            </a:r>
            <a:r>
              <a:rPr lang="en-US" sz="2400" b="1" dirty="0"/>
              <a:t>measure (</a:t>
            </a:r>
            <a:r>
              <a:rPr lang="en-US" sz="2400" b="1" i="1" dirty="0"/>
              <a:t>F</a:t>
            </a:r>
            <a:r>
              <a:rPr lang="en-US" sz="2400" b="1" i="1" baseline="-25000" dirty="0"/>
              <a:t>1</a:t>
            </a:r>
            <a:r>
              <a:rPr lang="en-US" sz="2400" b="1" dirty="0"/>
              <a:t> </a:t>
            </a:r>
            <a:r>
              <a:rPr lang="en-US" sz="2400" dirty="0"/>
              <a:t>or</a:t>
            </a:r>
            <a:r>
              <a:rPr lang="en-US" sz="2400" b="1" dirty="0"/>
              <a:t> </a:t>
            </a:r>
            <a:r>
              <a:rPr lang="en-US" sz="2400" b="1" i="1" dirty="0" smtClean="0"/>
              <a:t>F</a:t>
            </a:r>
            <a:r>
              <a:rPr lang="en-US" sz="2400" b="1" dirty="0" smtClean="0"/>
              <a:t>-score)</a:t>
            </a:r>
            <a:endParaRPr lang="en-US" sz="2400" b="1" dirty="0" smtClean="0"/>
          </a:p>
          <a:p>
            <a:pPr>
              <a:lnSpc>
                <a:spcPct val="80000"/>
              </a:lnSpc>
              <a:defRPr/>
            </a:pPr>
            <a:endParaRPr lang="en-US" sz="2400" b="1" i="1" dirty="0"/>
          </a:p>
          <a:p>
            <a:pPr>
              <a:lnSpc>
                <a:spcPct val="80000"/>
              </a:lnSpc>
              <a:defRPr/>
            </a:pPr>
            <a:r>
              <a:rPr lang="en-US" sz="2400" b="1" i="1" dirty="0" err="1"/>
              <a:t>F</a:t>
            </a:r>
            <a:r>
              <a:rPr lang="en-US" sz="2400" b="1" i="1" baseline="-25000" dirty="0" err="1">
                <a:cs typeface="Tahoma" panose="020B0604030504040204" pitchFamily="34" charset="0"/>
              </a:rPr>
              <a:t>ß</a:t>
            </a:r>
            <a:r>
              <a:rPr lang="en-US" sz="2400" b="1" dirty="0"/>
              <a:t>:  </a:t>
            </a:r>
            <a:r>
              <a:rPr lang="zh-CN" altLang="en-US" dirty="0" smtClean="0"/>
              <a:t>精度和</a:t>
            </a:r>
            <a:r>
              <a:rPr lang="zh-CN" altLang="en-US" dirty="0"/>
              <a:t>召回率</a:t>
            </a:r>
            <a:r>
              <a:rPr lang="zh-CN" altLang="en-US" dirty="0" smtClean="0"/>
              <a:t>的</a:t>
            </a:r>
            <a:r>
              <a:rPr lang="zh-CN" altLang="en-US" dirty="0"/>
              <a:t>加权度量</a:t>
            </a:r>
            <a:endParaRPr lang="en-US" sz="2400" dirty="0"/>
          </a:p>
          <a:p>
            <a:pPr lvl="1">
              <a:lnSpc>
                <a:spcPct val="80000"/>
              </a:lnSpc>
              <a:defRPr/>
            </a:pPr>
            <a:r>
              <a:rPr lang="en-US" sz="2400" dirty="0"/>
              <a:t>assigns </a:t>
            </a:r>
            <a:r>
              <a:rPr lang="en-US" sz="2400" dirty="0" smtClean="0">
                <a:cs typeface="Tahoma" panose="020B0604030504040204" pitchFamily="34" charset="0"/>
              </a:rPr>
              <a:t>ß</a:t>
            </a:r>
            <a:endParaRPr lang="en-US" dirty="0"/>
          </a:p>
        </p:txBody>
      </p:sp>
      <p:pic>
        <p:nvPicPr>
          <p:cNvPr id="7" name="Picture 6" descr="8Fbeta"/>
          <p:cNvPicPr>
            <a:picLocks noChangeAspect="1" noChangeArrowheads="1"/>
          </p:cNvPicPr>
          <p:nvPr/>
        </p:nvPicPr>
        <p:blipFill>
          <a:blip r:embed="rId1">
            <a:clrChange>
              <a:clrFrom>
                <a:srgbClr val="FAFCF7"/>
              </a:clrFrom>
              <a:clrTo>
                <a:srgbClr val="FAFCF7">
                  <a:alpha val="0"/>
                </a:srgbClr>
              </a:clrTo>
            </a:clrChange>
            <a:extLst>
              <a:ext uri="{28A0092B-C50C-407E-A947-70E740481C1C}">
                <a14:useLocalDpi xmlns:a14="http://schemas.microsoft.com/office/drawing/2010/main" val="0"/>
              </a:ext>
            </a:extLst>
          </a:blip>
          <a:srcRect/>
          <a:stretch>
            <a:fillRect/>
          </a:stretch>
        </p:blipFill>
        <p:spPr bwMode="auto">
          <a:xfrm>
            <a:off x="1004454" y="4584866"/>
            <a:ext cx="579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2"/>
          <a:stretch>
            <a:fillRect/>
          </a:stretch>
        </p:blipFill>
        <p:spPr>
          <a:xfrm>
            <a:off x="1004454" y="3131211"/>
            <a:ext cx="4486399" cy="127977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55601"/>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ROC曲线Receiver Operating Characteristic Curve</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a:xfrm>
            <a:off x="669925" y="1604010"/>
            <a:ext cx="10850880" cy="3151505"/>
          </a:xfrm>
        </p:spPr>
        <p:txBody>
          <a:bodyPr/>
          <a:lstStyle/>
          <a:p>
            <a:r>
              <a:rPr lang="en-US" sz="2200" dirty="0">
                <a:latin typeface="Calibri" panose="020F0502020204030204" charset="0"/>
                <a:ea typeface="黑体" panose="02010609060101010101" pitchFamily="49" charset="-122"/>
                <a:cs typeface="Calibri" panose="020F0502020204030204" charset="0"/>
              </a:rPr>
              <a:t>ROC</a:t>
            </a:r>
            <a:r>
              <a:rPr lang="zh-CN" altLang="en-US" sz="2200" dirty="0">
                <a:latin typeface="Calibri" panose="020F0502020204030204" charset="0"/>
                <a:ea typeface="黑体" panose="02010609060101010101" pitchFamily="49" charset="-122"/>
                <a:cs typeface="Calibri" panose="020F0502020204030204" charset="0"/>
              </a:rPr>
              <a:t>关注两个</a:t>
            </a:r>
            <a:r>
              <a:rPr lang="zh-CN" altLang="en-US" sz="2200" dirty="0" smtClean="0">
                <a:latin typeface="Calibri" panose="020F0502020204030204" charset="0"/>
                <a:ea typeface="黑体" panose="02010609060101010101" pitchFamily="49" charset="-122"/>
                <a:cs typeface="Calibri" panose="020F0502020204030204" charset="0"/>
              </a:rPr>
              <a:t>指标</a:t>
            </a:r>
            <a:endParaRPr lang="zh-CN" altLang="en-US" sz="2200" dirty="0">
              <a:latin typeface="Calibri" panose="020F0502020204030204" charset="0"/>
              <a:ea typeface="黑体" panose="02010609060101010101" pitchFamily="49" charset="-122"/>
              <a:cs typeface="Calibri" panose="020F0502020204030204" charset="0"/>
            </a:endParaRPr>
          </a:p>
          <a:p>
            <a:r>
              <a:rPr lang="zh-CN" altLang="en-US" sz="2200" dirty="0" smtClean="0">
                <a:latin typeface="Calibri" panose="020F0502020204030204" charset="0"/>
                <a:ea typeface="黑体" panose="02010609060101010101" pitchFamily="49" charset="-122"/>
                <a:cs typeface="Calibri" panose="020F0502020204030204" charset="0"/>
              </a:rPr>
              <a:t>假阳性率</a:t>
            </a:r>
            <a:r>
              <a:rPr lang="en-US" sz="2200" dirty="0" smtClean="0">
                <a:latin typeface="Calibri" panose="020F0502020204030204" charset="0"/>
                <a:ea typeface="黑体" panose="02010609060101010101" pitchFamily="49" charset="-122"/>
                <a:cs typeface="Calibri" panose="020F0502020204030204" charset="0"/>
              </a:rPr>
              <a:t>False </a:t>
            </a:r>
            <a:r>
              <a:rPr lang="en-US" sz="2200" dirty="0">
                <a:latin typeface="Calibri" panose="020F0502020204030204" charset="0"/>
                <a:ea typeface="黑体" panose="02010609060101010101" pitchFamily="49" charset="-122"/>
                <a:cs typeface="Calibri" panose="020F0502020204030204" charset="0"/>
              </a:rPr>
              <a:t>Positive Rate( FPR ) = FP / </a:t>
            </a:r>
            <a:r>
              <a:rPr lang="en-US" sz="2200" dirty="0" smtClean="0">
                <a:latin typeface="Calibri" panose="020F0502020204030204" charset="0"/>
                <a:ea typeface="黑体" panose="02010609060101010101" pitchFamily="49" charset="-122"/>
                <a:cs typeface="Calibri" panose="020F0502020204030204" charset="0"/>
              </a:rPr>
              <a:t>N </a:t>
            </a:r>
            <a:r>
              <a:rPr lang="en-US" sz="2200" dirty="0">
                <a:latin typeface="Calibri" panose="020F0502020204030204" charset="0"/>
                <a:ea typeface="黑体" panose="02010609060101010101" pitchFamily="49" charset="-122"/>
                <a:cs typeface="Calibri" panose="020F0502020204030204" charset="0"/>
              </a:rPr>
              <a:t>，FPR</a:t>
            </a:r>
            <a:r>
              <a:rPr lang="zh-CN" altLang="en-US" sz="2200" dirty="0">
                <a:latin typeface="Calibri" panose="020F0502020204030204" charset="0"/>
                <a:ea typeface="黑体" panose="02010609060101010101" pitchFamily="49" charset="-122"/>
                <a:cs typeface="Calibri" panose="020F0502020204030204" charset="0"/>
              </a:rPr>
              <a:t>代表将负例错分为正例的概率</a:t>
            </a:r>
            <a:endParaRPr lang="zh-CN" altLang="en-US" sz="2200" dirty="0">
              <a:latin typeface="Calibri" panose="020F0502020204030204" charset="0"/>
              <a:ea typeface="黑体" panose="02010609060101010101" pitchFamily="49" charset="-122"/>
              <a:cs typeface="Calibri" panose="020F0502020204030204" charset="0"/>
            </a:endParaRPr>
          </a:p>
          <a:p>
            <a:r>
              <a:rPr lang="zh-CN" altLang="en-US" sz="2200" dirty="0" smtClean="0">
                <a:latin typeface="Calibri" panose="020F0502020204030204" charset="0"/>
                <a:ea typeface="黑体" panose="02010609060101010101" pitchFamily="49" charset="-122"/>
                <a:cs typeface="Calibri" panose="020F0502020204030204" charset="0"/>
              </a:rPr>
              <a:t>真阳性率</a:t>
            </a:r>
            <a:r>
              <a:rPr lang="en-US" sz="2200" dirty="0" smtClean="0">
                <a:latin typeface="Calibri" panose="020F0502020204030204" charset="0"/>
                <a:ea typeface="黑体" panose="02010609060101010101" pitchFamily="49" charset="-122"/>
                <a:cs typeface="Calibri" panose="020F0502020204030204" charset="0"/>
              </a:rPr>
              <a:t>True </a:t>
            </a:r>
            <a:r>
              <a:rPr lang="en-US" sz="2200" dirty="0">
                <a:latin typeface="Calibri" panose="020F0502020204030204" charset="0"/>
                <a:ea typeface="黑体" panose="02010609060101010101" pitchFamily="49" charset="-122"/>
                <a:cs typeface="Calibri" panose="020F0502020204030204" charset="0"/>
              </a:rPr>
              <a:t>Positive Rate ( TPR ) = TP </a:t>
            </a:r>
            <a:r>
              <a:rPr lang="en-US" sz="2200" dirty="0" smtClean="0">
                <a:latin typeface="Calibri" panose="020F0502020204030204" charset="0"/>
                <a:ea typeface="黑体" panose="02010609060101010101" pitchFamily="49" charset="-122"/>
                <a:cs typeface="Calibri" panose="020F0502020204030204" charset="0"/>
              </a:rPr>
              <a:t>/ P </a:t>
            </a:r>
            <a:r>
              <a:rPr lang="en-US" sz="2200" dirty="0">
                <a:latin typeface="Calibri" panose="020F0502020204030204" charset="0"/>
                <a:ea typeface="黑体" panose="02010609060101010101" pitchFamily="49" charset="-122"/>
                <a:cs typeface="Calibri" panose="020F0502020204030204" charset="0"/>
              </a:rPr>
              <a:t>，TPR</a:t>
            </a:r>
            <a:r>
              <a:rPr lang="zh-CN" altLang="en-US" sz="2200" dirty="0">
                <a:latin typeface="Calibri" panose="020F0502020204030204" charset="0"/>
                <a:ea typeface="黑体" panose="02010609060101010101" pitchFamily="49" charset="-122"/>
                <a:cs typeface="Calibri" panose="020F0502020204030204" charset="0"/>
              </a:rPr>
              <a:t>代表能将正例分对的</a:t>
            </a:r>
            <a:r>
              <a:rPr lang="zh-CN" altLang="en-US" sz="2200" dirty="0" smtClean="0">
                <a:latin typeface="Calibri" panose="020F0502020204030204" charset="0"/>
                <a:ea typeface="黑体" panose="02010609060101010101" pitchFamily="49" charset="-122"/>
                <a:cs typeface="Calibri" panose="020F0502020204030204" charset="0"/>
              </a:rPr>
              <a:t>概率</a:t>
            </a:r>
            <a:endParaRPr lang="en-US" sz="2200" dirty="0">
              <a:latin typeface="Calibri" panose="020F0502020204030204" charset="0"/>
              <a:ea typeface="黑体" panose="02010609060101010101" pitchFamily="49" charset="-122"/>
              <a:cs typeface="Calibri" panose="020F0502020204030204" charset="0"/>
            </a:endParaRPr>
          </a:p>
        </p:txBody>
      </p:sp>
      <p:pic>
        <p:nvPicPr>
          <p:cNvPr id="5" name="图片 4"/>
          <p:cNvPicPr>
            <a:picLocks noChangeAspect="1"/>
          </p:cNvPicPr>
          <p:nvPr/>
        </p:nvPicPr>
        <p:blipFill>
          <a:blip r:embed="rId1"/>
          <a:stretch>
            <a:fillRect/>
          </a:stretch>
        </p:blipFill>
        <p:spPr>
          <a:xfrm>
            <a:off x="3049270" y="3000375"/>
            <a:ext cx="5269230" cy="364363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55601"/>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衡量标准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a:xfrm>
            <a:off x="669925" y="1708150"/>
            <a:ext cx="10850880" cy="4207510"/>
          </a:xfrm>
        </p:spPr>
        <p:txBody>
          <a:bodyPr/>
          <a:lstStyle/>
          <a:p>
            <a:r>
              <a:rPr lang="zh-CN" altLang="en-US" b="1" dirty="0" smtClean="0">
                <a:latin typeface="Calibri" panose="020F0502020204030204" charset="0"/>
              </a:rPr>
              <a:t>敏感性</a:t>
            </a:r>
            <a:endParaRPr lang="en-US" b="1" dirty="0" smtClean="0">
              <a:latin typeface="Calibri" panose="020F0502020204030204" charset="0"/>
            </a:endParaRPr>
          </a:p>
          <a:p>
            <a:r>
              <a:rPr lang="en-US" b="1" dirty="0" smtClean="0">
                <a:latin typeface="Calibri" panose="020F0502020204030204" charset="0"/>
              </a:rPr>
              <a:t>Sensitivity </a:t>
            </a:r>
            <a:r>
              <a:rPr lang="en-US" b="1" dirty="0">
                <a:latin typeface="Calibri" panose="020F0502020204030204" charset="0"/>
              </a:rPr>
              <a:t>= </a:t>
            </a:r>
            <a:r>
              <a:rPr lang="en-US" b="1" dirty="0" smtClean="0">
                <a:latin typeface="Calibri" panose="020F0502020204030204" charset="0"/>
              </a:rPr>
              <a:t>TP/P</a:t>
            </a:r>
            <a:endParaRPr lang="en-US" b="1" dirty="0" smtClean="0">
              <a:latin typeface="Calibri" panose="020F0502020204030204" charset="0"/>
            </a:endParaRPr>
          </a:p>
          <a:p>
            <a:endParaRPr lang="en-US" b="1" dirty="0">
              <a:latin typeface="Calibri" panose="020F0502020204030204" charset="0"/>
            </a:endParaRPr>
          </a:p>
          <a:p>
            <a:r>
              <a:rPr lang="zh-CN" altLang="en-US" b="1" dirty="0" smtClean="0">
                <a:latin typeface="Calibri" panose="020F0502020204030204" charset="0"/>
              </a:rPr>
              <a:t>召回率</a:t>
            </a:r>
            <a:endParaRPr lang="en-US" altLang="zh-CN" b="1" dirty="0" smtClean="0">
              <a:latin typeface="Calibri" panose="020F0502020204030204" charset="0"/>
            </a:endParaRPr>
          </a:p>
          <a:p>
            <a:r>
              <a:rPr lang="en-US" b="1" dirty="0" smtClean="0">
                <a:latin typeface="Calibri" panose="020F0502020204030204" charset="0"/>
              </a:rPr>
              <a:t>Recall=TP/[TP+FN]</a:t>
            </a:r>
            <a:endParaRPr lang="en-US" b="1" dirty="0" smtClean="0">
              <a:latin typeface="Calibri" panose="020F0502020204030204" charset="0"/>
            </a:endParaRPr>
          </a:p>
          <a:p>
            <a:endParaRPr lang="en-US" b="1" dirty="0">
              <a:latin typeface="Calibri" panose="020F0502020204030204" charset="0"/>
            </a:endParaRPr>
          </a:p>
          <a:p>
            <a:r>
              <a:rPr lang="en-US" b="1" dirty="0">
                <a:latin typeface="Calibri" panose="020F0502020204030204" charset="0"/>
              </a:rPr>
              <a:t>True Positive Rate </a:t>
            </a:r>
            <a:endParaRPr lang="en-US" b="1" dirty="0">
              <a:latin typeface="Calibri" panose="020F0502020204030204" charset="0"/>
            </a:endParaRPr>
          </a:p>
          <a:p>
            <a:r>
              <a:rPr lang="en-US" b="1" dirty="0">
                <a:latin typeface="Calibri" panose="020F0502020204030204" charset="0"/>
              </a:rPr>
              <a:t>( TPR ) = </a:t>
            </a:r>
            <a:r>
              <a:rPr lang="en-US" b="1" dirty="0" smtClean="0">
                <a:latin typeface="Calibri" panose="020F0502020204030204" charset="0"/>
              </a:rPr>
              <a:t>TP/P</a:t>
            </a:r>
            <a:endParaRPr lang="en-US" b="1" dirty="0">
              <a:latin typeface="Calibri" panose="020F0502020204030204" charset="0"/>
            </a:endParaRPr>
          </a:p>
          <a:p>
            <a:endParaRPr lang="en-US" b="1" dirty="0">
              <a:latin typeface="Calibri" panose="020F0502020204030204" charset="0"/>
            </a:endParaRPr>
          </a:p>
          <a:p>
            <a:endParaRPr lang="en-US" b="1" dirty="0">
              <a:latin typeface="Calibri" panose="020F0502020204030204" charset="0"/>
            </a:endParaRP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sym typeface="+mn-ea"/>
              </a:rPr>
              <a:t>衡量标准</a:t>
            </a:r>
            <a:br>
              <a:rPr lang="en-US" altLang="zh-CN">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lang="zh-CN" altLang="en-US"/>
          </a:p>
        </p:txBody>
      </p:sp>
      <p:graphicFrame>
        <p:nvGraphicFramePr>
          <p:cNvPr id="3" name="表格 2"/>
          <p:cNvGraphicFramePr/>
          <p:nvPr>
            <p:custDataLst>
              <p:tags r:id="rId1"/>
            </p:custDataLst>
          </p:nvPr>
        </p:nvGraphicFramePr>
        <p:xfrm>
          <a:off x="1595755" y="1742440"/>
          <a:ext cx="8533765" cy="1783080"/>
        </p:xfrm>
        <a:graphic>
          <a:graphicData uri="http://schemas.openxmlformats.org/drawingml/2006/table">
            <a:tbl>
              <a:tblPr firstRow="1" bandRow="1">
                <a:tableStyleId>{5C22544A-7EE6-4342-B048-85BDC9FD1C3A}</a:tableStyleId>
              </a:tblPr>
              <a:tblGrid>
                <a:gridCol w="2132965"/>
                <a:gridCol w="2132965"/>
                <a:gridCol w="2132965"/>
                <a:gridCol w="2132965"/>
              </a:tblGrid>
              <a:tr h="640080">
                <a:tc>
                  <a:txBody>
                    <a:bodyPr/>
                    <a:p>
                      <a:pPr>
                        <a:buNone/>
                      </a:pPr>
                      <a:r>
                        <a:rPr lang="en-US" sz="1800" dirty="0">
                          <a:sym typeface="+mn-ea"/>
                        </a:rPr>
                        <a:t>Actual class\ Predicted class</a:t>
                      </a:r>
                      <a:endParaRPr lang="zh-CN" altLang="en-US"/>
                    </a:p>
                  </a:txBody>
                  <a:tcPr/>
                </a:tc>
                <a:tc>
                  <a:txBody>
                    <a:bodyPr/>
                    <a:p>
                      <a:pPr>
                        <a:buNone/>
                      </a:pPr>
                      <a:r>
                        <a:rPr lang="en-US" altLang="zh-CN" sz="1800">
                          <a:sym typeface="+mn-ea"/>
                        </a:rPr>
                        <a:t>Chinese</a:t>
                      </a:r>
                      <a:endParaRPr lang="zh-CN" altLang="en-US"/>
                    </a:p>
                  </a:txBody>
                  <a:tcPr/>
                </a:tc>
                <a:tc>
                  <a:txBody>
                    <a:bodyPr/>
                    <a:p>
                      <a:pPr>
                        <a:buNone/>
                      </a:pPr>
                      <a:r>
                        <a:rPr lang="en-US" altLang="zh-CN" sz="1800">
                          <a:sym typeface="+mn-ea"/>
                        </a:rPr>
                        <a:t>English</a:t>
                      </a:r>
                      <a:endParaRPr lang="zh-CN" altLang="en-US"/>
                    </a:p>
                  </a:txBody>
                  <a:tcPr/>
                </a:tc>
                <a:tc>
                  <a:txBody>
                    <a:bodyPr/>
                    <a:p>
                      <a:pPr>
                        <a:buNone/>
                      </a:pPr>
                      <a:r>
                        <a:rPr lang="en-US" altLang="zh-CN" sz="1800">
                          <a:sym typeface="+mn-ea"/>
                        </a:rPr>
                        <a:t>Japanese</a:t>
                      </a:r>
                      <a:endParaRPr lang="zh-CN" altLang="en-US"/>
                    </a:p>
                  </a:txBody>
                  <a:tcPr/>
                </a:tc>
              </a:tr>
              <a:tr h="381000">
                <a:tc>
                  <a:txBody>
                    <a:bodyPr/>
                    <a:p>
                      <a:pPr>
                        <a:buNone/>
                      </a:pPr>
                      <a:r>
                        <a:rPr lang="en-US" altLang="zh-CN"/>
                        <a:t>Chinese</a:t>
                      </a:r>
                      <a:endParaRPr lang="en-US" altLang="zh-CN"/>
                    </a:p>
                  </a:txBody>
                  <a:tcPr/>
                </a:tc>
                <a:tc>
                  <a:txBody>
                    <a:bodyPr/>
                    <a:p>
                      <a:pPr>
                        <a:buNone/>
                      </a:pPr>
                      <a:r>
                        <a:rPr lang="en-US" altLang="zh-CN"/>
                        <a:t>10</a:t>
                      </a:r>
                      <a:endParaRPr lang="en-US" altLang="zh-CN"/>
                    </a:p>
                  </a:txBody>
                  <a:tcPr/>
                </a:tc>
                <a:tc>
                  <a:txBody>
                    <a:bodyPr/>
                    <a:p>
                      <a:pPr>
                        <a:buNone/>
                      </a:pPr>
                      <a:r>
                        <a:rPr lang="en-US" altLang="zh-CN"/>
                        <a:t>10</a:t>
                      </a:r>
                      <a:endParaRPr lang="en-US" altLang="zh-CN"/>
                    </a:p>
                  </a:txBody>
                  <a:tcPr/>
                </a:tc>
                <a:tc>
                  <a:txBody>
                    <a:bodyPr/>
                    <a:p>
                      <a:pPr>
                        <a:buNone/>
                      </a:pPr>
                      <a:r>
                        <a:rPr lang="en-US" altLang="zh-CN"/>
                        <a:t>10</a:t>
                      </a:r>
                      <a:endParaRPr lang="en-US" altLang="zh-CN"/>
                    </a:p>
                  </a:txBody>
                  <a:tcPr/>
                </a:tc>
              </a:tr>
              <a:tr h="381000">
                <a:tc>
                  <a:txBody>
                    <a:bodyPr/>
                    <a:p>
                      <a:pPr>
                        <a:buNone/>
                      </a:pPr>
                      <a:r>
                        <a:rPr lang="en-US" altLang="zh-CN"/>
                        <a:t>English</a:t>
                      </a:r>
                      <a:endParaRPr lang="en-US" altLang="zh-CN"/>
                    </a:p>
                  </a:txBody>
                  <a:tcPr/>
                </a:tc>
                <a:tc>
                  <a:txBody>
                    <a:bodyPr/>
                    <a:p>
                      <a:pPr>
                        <a:buNone/>
                      </a:pPr>
                      <a:r>
                        <a:rPr lang="en-US" altLang="zh-CN"/>
                        <a:t>40</a:t>
                      </a:r>
                      <a:endParaRPr lang="en-US" altLang="zh-CN"/>
                    </a:p>
                  </a:txBody>
                  <a:tcPr/>
                </a:tc>
                <a:tc>
                  <a:txBody>
                    <a:bodyPr/>
                    <a:p>
                      <a:pPr>
                        <a:buNone/>
                      </a:pPr>
                      <a:r>
                        <a:rPr lang="en-US" altLang="zh-CN"/>
                        <a:t>160</a:t>
                      </a:r>
                      <a:endParaRPr lang="en-US" altLang="zh-CN"/>
                    </a:p>
                  </a:txBody>
                  <a:tcPr/>
                </a:tc>
                <a:tc>
                  <a:txBody>
                    <a:bodyPr/>
                    <a:p>
                      <a:pPr>
                        <a:buNone/>
                      </a:pPr>
                      <a:r>
                        <a:rPr lang="en-US" altLang="zh-CN"/>
                        <a:t>40</a:t>
                      </a:r>
                      <a:endParaRPr lang="en-US" altLang="zh-CN"/>
                    </a:p>
                  </a:txBody>
                  <a:tcPr/>
                </a:tc>
              </a:tr>
              <a:tr h="381000">
                <a:tc>
                  <a:txBody>
                    <a:bodyPr/>
                    <a:p>
                      <a:pPr>
                        <a:buNone/>
                      </a:pPr>
                      <a:r>
                        <a:rPr lang="en-US" altLang="zh-CN"/>
                        <a:t>Japanese</a:t>
                      </a:r>
                      <a:endParaRPr lang="en-US" altLang="zh-CN"/>
                    </a:p>
                  </a:txBody>
                  <a:tcPr/>
                </a:tc>
                <a:tc>
                  <a:txBody>
                    <a:bodyPr/>
                    <a:p>
                      <a:pPr>
                        <a:buNone/>
                      </a:pPr>
                      <a:r>
                        <a:rPr lang="en-US" altLang="zh-CN"/>
                        <a:t>5</a:t>
                      </a:r>
                      <a:endParaRPr lang="en-US" altLang="zh-CN"/>
                    </a:p>
                  </a:txBody>
                  <a:tcPr/>
                </a:tc>
                <a:tc>
                  <a:txBody>
                    <a:bodyPr/>
                    <a:p>
                      <a:pPr>
                        <a:buNone/>
                      </a:pPr>
                      <a:r>
                        <a:rPr lang="en-US" altLang="zh-CN"/>
                        <a:t>5</a:t>
                      </a:r>
                      <a:endParaRPr lang="en-US" altLang="zh-CN"/>
                    </a:p>
                  </a:txBody>
                  <a:tcPr/>
                </a:tc>
                <a:tc>
                  <a:txBody>
                    <a:bodyPr/>
                    <a:p>
                      <a:pPr>
                        <a:buNone/>
                      </a:pPr>
                      <a:r>
                        <a:rPr lang="en-US" altLang="zh-CN"/>
                        <a:t>20</a:t>
                      </a:r>
                      <a:endParaRPr lang="en-US" altLang="zh-CN"/>
                    </a:p>
                  </a:txBody>
                  <a:tcPr/>
                </a:tc>
              </a:tr>
            </a:tbl>
          </a:graphicData>
        </a:graphic>
      </p:graphicFrame>
      <p:sp>
        <p:nvSpPr>
          <p:cNvPr id="4" name="文本框 3"/>
          <p:cNvSpPr txBox="1"/>
          <p:nvPr/>
        </p:nvSpPr>
        <p:spPr>
          <a:xfrm>
            <a:off x="1595755" y="3972560"/>
            <a:ext cx="4544695" cy="368300"/>
          </a:xfrm>
          <a:prstGeom prst="rect">
            <a:avLst/>
          </a:prstGeom>
          <a:noFill/>
        </p:spPr>
        <p:txBody>
          <a:bodyPr wrap="none" rtlCol="0">
            <a:spAutoFit/>
          </a:bodyPr>
          <a:p>
            <a:r>
              <a:rPr lang="zh-CN" altLang="en-US"/>
              <a:t>请计算出</a:t>
            </a:r>
            <a:r>
              <a:rPr lang="en-US" altLang="zh-CN"/>
              <a:t>Accuracy, </a:t>
            </a:r>
            <a:r>
              <a:rPr lang="zh-CN" altLang="en-US"/>
              <a:t>每一类的</a:t>
            </a:r>
            <a:r>
              <a:rPr lang="en-US" altLang="zh-CN"/>
              <a:t>Precision</a:t>
            </a:r>
            <a:r>
              <a:rPr lang="zh-CN" altLang="en-US"/>
              <a:t>和</a:t>
            </a:r>
            <a:r>
              <a:rPr lang="en-US" altLang="zh-CN"/>
              <a:t>Recall</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结构化预测</a:t>
            </a:r>
            <a:endParaRPr lang="zh-CN" altLang="en-US"/>
          </a:p>
        </p:txBody>
      </p:sp>
      <p:sp>
        <p:nvSpPr>
          <p:cNvPr id="3" name="文本框 2"/>
          <p:cNvSpPr txBox="1"/>
          <p:nvPr/>
        </p:nvSpPr>
        <p:spPr>
          <a:xfrm>
            <a:off x="3861435" y="1328420"/>
            <a:ext cx="4215130" cy="553085"/>
          </a:xfrm>
          <a:prstGeom prst="rect">
            <a:avLst/>
          </a:prstGeom>
          <a:noFill/>
        </p:spPr>
        <p:txBody>
          <a:bodyPr wrap="square" rtlCol="0">
            <a:spAutoFit/>
          </a:bodyPr>
          <a:lstStyle/>
          <a:p>
            <a:r>
              <a:rPr lang="en-US" altLang="zh-CN" sz="3000"/>
              <a:t>Prediction Problems</a:t>
            </a:r>
            <a:endParaRPr lang="en-US" altLang="zh-CN" sz="3000"/>
          </a:p>
        </p:txBody>
      </p:sp>
      <p:graphicFrame>
        <p:nvGraphicFramePr>
          <p:cNvPr id="5" name="表格 4"/>
          <p:cNvGraphicFramePr/>
          <p:nvPr>
            <p:custDataLst>
              <p:tags r:id="rId1"/>
            </p:custDataLst>
          </p:nvPr>
        </p:nvGraphicFramePr>
        <p:xfrm>
          <a:off x="1787236" y="2005330"/>
          <a:ext cx="7882545" cy="4023360"/>
        </p:xfrm>
        <a:graphic>
          <a:graphicData uri="http://schemas.openxmlformats.org/drawingml/2006/table">
            <a:tbl>
              <a:tblPr firstRow="1" bandRow="1">
                <a:tableStyleId>{5C22544A-7EE6-4342-B048-85BDC9FD1C3A}</a:tableStyleId>
              </a:tblPr>
              <a:tblGrid>
                <a:gridCol w="3541222"/>
                <a:gridCol w="2371182"/>
                <a:gridCol w="1970141"/>
              </a:tblGrid>
              <a:tr h="381000">
                <a:tc>
                  <a:txBody>
                    <a:bodyPr/>
                    <a:lstStyle/>
                    <a:p>
                      <a:pPr>
                        <a:buNone/>
                      </a:pPr>
                      <a:r>
                        <a:rPr lang="en-US" altLang="zh-CN" sz="1800">
                          <a:sym typeface="+mn-ea"/>
                        </a:rPr>
                        <a:t>Given x</a:t>
                      </a:r>
                      <a:endParaRPr lang="zh-CN" altLang="en-US"/>
                    </a:p>
                  </a:txBody>
                  <a:tcPr/>
                </a:tc>
                <a:tc>
                  <a:txBody>
                    <a:bodyPr/>
                    <a:lstStyle/>
                    <a:p>
                      <a:pPr>
                        <a:buNone/>
                      </a:pPr>
                      <a:r>
                        <a:rPr lang="en-US" altLang="zh-CN" sz="1800">
                          <a:sym typeface="+mn-ea"/>
                        </a:rPr>
                        <a:t>Predict y</a:t>
                      </a:r>
                      <a:endParaRPr lang="zh-CN" altLang="en-US"/>
                    </a:p>
                  </a:txBody>
                  <a:tcPr/>
                </a:tc>
                <a:tc>
                  <a:txBody>
                    <a:bodyPr/>
                    <a:lstStyle/>
                    <a:p>
                      <a:pPr>
                        <a:buNone/>
                      </a:pPr>
                      <a:r>
                        <a:rPr lang="en-US" altLang="zh-CN"/>
                        <a:t>Prediction Problem</a:t>
                      </a:r>
                      <a:endParaRPr lang="en-US" altLang="zh-CN"/>
                    </a:p>
                  </a:txBody>
                  <a:tcPr/>
                </a:tc>
              </a:tr>
              <a:tr h="381000">
                <a:tc>
                  <a:txBody>
                    <a:bodyPr/>
                    <a:lstStyle/>
                    <a:p>
                      <a:pPr>
                        <a:buNone/>
                      </a:pPr>
                      <a:r>
                        <a:rPr lang="en-US" altLang="zh-CN"/>
                        <a:t>A review:</a:t>
                      </a:r>
                      <a:endParaRPr lang="en-US" altLang="zh-CN"/>
                    </a:p>
                    <a:p>
                      <a:pPr>
                        <a:buNone/>
                      </a:pPr>
                      <a:r>
                        <a:rPr lang="en-US" altLang="zh-CN"/>
                        <a:t>(1) It tastes good.</a:t>
                      </a:r>
                      <a:endParaRPr lang="en-US" altLang="zh-CN"/>
                    </a:p>
                    <a:p>
                      <a:pPr>
                        <a:buNone/>
                      </a:pPr>
                      <a:r>
                        <a:rPr lang="en-US" altLang="zh-CN"/>
                        <a:t>(2) This book is so boring.</a:t>
                      </a:r>
                      <a:endParaRPr lang="en-US" altLang="zh-CN"/>
                    </a:p>
                  </a:txBody>
                  <a:tcPr/>
                </a:tc>
                <a:tc>
                  <a:txBody>
                    <a:bodyPr/>
                    <a:lstStyle/>
                    <a:p>
                      <a:pPr>
                        <a:buNone/>
                      </a:pPr>
                      <a:r>
                        <a:rPr lang="en-US" altLang="zh-CN"/>
                        <a:t>Is it positive?</a:t>
                      </a:r>
                      <a:endParaRPr lang="en-US" altLang="zh-CN"/>
                    </a:p>
                    <a:p>
                      <a:pPr>
                        <a:buNone/>
                      </a:pPr>
                      <a:r>
                        <a:rPr lang="en-US" altLang="zh-CN"/>
                        <a:t>(1) Yes</a:t>
                      </a:r>
                      <a:endParaRPr lang="en-US" altLang="zh-CN"/>
                    </a:p>
                    <a:p>
                      <a:pPr>
                        <a:buNone/>
                      </a:pPr>
                      <a:r>
                        <a:rPr lang="en-US" altLang="zh-CN"/>
                        <a:t>(2) No</a:t>
                      </a:r>
                      <a:endParaRPr lang="en-US" altLang="zh-CN"/>
                    </a:p>
                  </a:txBody>
                  <a:tcPr/>
                </a:tc>
                <a:tc>
                  <a:txBody>
                    <a:bodyPr/>
                    <a:lstStyle/>
                    <a:p>
                      <a:pPr>
                        <a:buNone/>
                      </a:pPr>
                      <a:r>
                        <a:rPr lang="en-US" altLang="zh-CN" dirty="0"/>
                        <a:t>Binary Prediction</a:t>
                      </a:r>
                      <a:endParaRPr lang="en-US" altLang="zh-CN" dirty="0"/>
                    </a:p>
                  </a:txBody>
                  <a:tcPr/>
                </a:tc>
              </a:tr>
              <a:tr h="381000">
                <a:tc>
                  <a:txBody>
                    <a:bodyPr/>
                    <a:lstStyle/>
                    <a:p>
                      <a:pPr>
                        <a:buNone/>
                      </a:pPr>
                      <a:r>
                        <a:rPr lang="en-US" altLang="zh-CN"/>
                        <a:t>A tweet:</a:t>
                      </a:r>
                      <a:endParaRPr lang="en-US" altLang="zh-CN"/>
                    </a:p>
                    <a:p>
                      <a:pPr>
                        <a:buNone/>
                      </a:pPr>
                      <a:r>
                        <a:rPr lang="en-US" altLang="zh-CN"/>
                        <a:t>(1) </a:t>
                      </a:r>
                      <a:r>
                        <a:rPr lang="zh-CN" altLang="en-US"/>
                        <a:t>小区解封了吗？</a:t>
                      </a:r>
                      <a:endParaRPr lang="zh-CN" altLang="en-US"/>
                    </a:p>
                    <a:p>
                      <a:pPr>
                        <a:buNone/>
                      </a:pPr>
                      <a:r>
                        <a:rPr lang="en-US" altLang="zh-CN"/>
                        <a:t>(2) かわいい</a:t>
                      </a:r>
                      <a:endParaRPr lang="en-US" altLang="zh-CN"/>
                    </a:p>
                  </a:txBody>
                  <a:tcPr/>
                </a:tc>
                <a:tc>
                  <a:txBody>
                    <a:bodyPr/>
                    <a:lstStyle/>
                    <a:p>
                      <a:pPr>
                        <a:buNone/>
                      </a:pPr>
                      <a:r>
                        <a:rPr lang="en-US" altLang="zh-CN" dirty="0"/>
                        <a:t>Its language</a:t>
                      </a:r>
                      <a:endParaRPr lang="en-US" altLang="zh-CN" dirty="0"/>
                    </a:p>
                    <a:p>
                      <a:pPr>
                        <a:buNone/>
                      </a:pPr>
                      <a:r>
                        <a:rPr lang="en-US" altLang="zh-CN" dirty="0"/>
                        <a:t>(1) Chinese</a:t>
                      </a:r>
                      <a:endParaRPr lang="zh-CN" altLang="en-US" dirty="0"/>
                    </a:p>
                    <a:p>
                      <a:pPr>
                        <a:buNone/>
                      </a:pPr>
                      <a:r>
                        <a:rPr lang="en-US" altLang="zh-CN" dirty="0"/>
                        <a:t>(2) Japanese</a:t>
                      </a:r>
                      <a:endParaRPr lang="en-US" altLang="zh-CN" dirty="0"/>
                    </a:p>
                  </a:txBody>
                  <a:tcPr/>
                </a:tc>
                <a:tc>
                  <a:txBody>
                    <a:bodyPr/>
                    <a:lstStyle/>
                    <a:p>
                      <a:pPr>
                        <a:buNone/>
                      </a:pPr>
                      <a:r>
                        <a:rPr lang="en-US" altLang="zh-CN" dirty="0"/>
                        <a:t>Multi-class</a:t>
                      </a:r>
                      <a:endParaRPr lang="en-US" altLang="zh-CN" dirty="0"/>
                    </a:p>
                    <a:p>
                      <a:pPr>
                        <a:buNone/>
                      </a:pPr>
                      <a:r>
                        <a:rPr lang="en-US" altLang="zh-CN" dirty="0"/>
                        <a:t>Prediction</a:t>
                      </a:r>
                      <a:endParaRPr lang="en-US" altLang="zh-CN" dirty="0"/>
                    </a:p>
                  </a:txBody>
                  <a:tcPr/>
                </a:tc>
              </a:tr>
              <a:tr h="381000">
                <a:tc>
                  <a:txBody>
                    <a:bodyPr/>
                    <a:lstStyle/>
                    <a:p>
                      <a:pPr>
                        <a:buNone/>
                      </a:pPr>
                      <a:r>
                        <a:rPr lang="en-US" altLang="zh-CN"/>
                        <a:t>A sentence:</a:t>
                      </a:r>
                      <a:endParaRPr lang="en-US" altLang="zh-CN"/>
                    </a:p>
                    <a:p>
                      <a:pPr>
                        <a:buNone/>
                      </a:pPr>
                      <a:r>
                        <a:rPr lang="en-US" altLang="zh-CN"/>
                        <a:t>I read a book</a:t>
                      </a:r>
                      <a:endParaRPr lang="en-US" altLang="zh-CN"/>
                    </a:p>
                  </a:txBody>
                  <a:tcPr/>
                </a:tc>
                <a:tc>
                  <a:txBody>
                    <a:bodyPr/>
                    <a:lstStyle/>
                    <a:p>
                      <a:pPr>
                        <a:buNone/>
                      </a:pPr>
                      <a:r>
                        <a:rPr lang="en-US" altLang="zh-CN"/>
                        <a:t>Its syntactic parse</a:t>
                      </a:r>
                      <a:endParaRPr lang="en-US" altLang="zh-CN"/>
                    </a:p>
                    <a:p>
                      <a:pPr>
                        <a:buNone/>
                      </a:pPr>
                      <a:r>
                        <a:rPr lang="en-US" altLang="zh-CN"/>
                        <a:t>N VBD DET NN</a:t>
                      </a:r>
                      <a:endParaRPr lang="en-US" altLang="zh-CN"/>
                    </a:p>
                    <a:p>
                      <a:pPr>
                        <a:buNone/>
                      </a:pPr>
                      <a:r>
                        <a:rPr lang="en-US" altLang="zh-CN"/>
                        <a:t>I   read  a    book</a:t>
                      </a:r>
                      <a:endParaRPr lang="en-US" altLang="zh-CN"/>
                    </a:p>
                  </a:txBody>
                  <a:tcPr/>
                </a:tc>
                <a:tc>
                  <a:txBody>
                    <a:bodyPr/>
                    <a:lstStyle/>
                    <a:p>
                      <a:pPr>
                        <a:buNone/>
                      </a:pPr>
                      <a:r>
                        <a:rPr lang="en-US" altLang="zh-CN"/>
                        <a:t>Structured prediction</a:t>
                      </a:r>
                      <a:endParaRPr lang="en-US" altLang="zh-CN"/>
                    </a:p>
                  </a:txBody>
                  <a:tcPr/>
                </a:tc>
              </a:tr>
              <a:tr h="381000">
                <a:tc>
                  <a:txBody>
                    <a:bodyPr/>
                    <a:lstStyle/>
                    <a:p>
                      <a:pPr>
                        <a:buNone/>
                      </a:pPr>
                      <a:r>
                        <a:rPr lang="en-US" altLang="zh-CN"/>
                        <a:t>QA:</a:t>
                      </a:r>
                      <a:endParaRPr lang="en-US" altLang="zh-CN"/>
                    </a:p>
                    <a:p>
                      <a:pPr>
                        <a:buNone/>
                      </a:pPr>
                      <a:r>
                        <a:rPr lang="en-US" altLang="zh-CN"/>
                        <a:t>Q: How are you?</a:t>
                      </a:r>
                      <a:endParaRPr lang="en-US" altLang="zh-CN"/>
                    </a:p>
                  </a:txBody>
                  <a:tcPr/>
                </a:tc>
                <a:tc>
                  <a:txBody>
                    <a:bodyPr/>
                    <a:lstStyle/>
                    <a:p>
                      <a:pPr>
                        <a:buNone/>
                      </a:pPr>
                      <a:r>
                        <a:rPr lang="en-US" altLang="zh-CN"/>
                        <a:t>QA:</a:t>
                      </a:r>
                      <a:endParaRPr lang="en-US" altLang="zh-CN"/>
                    </a:p>
                    <a:p>
                      <a:pPr>
                        <a:buNone/>
                      </a:pPr>
                      <a:r>
                        <a:rPr lang="en-US" altLang="zh-CN"/>
                        <a:t>A: I am fine.</a:t>
                      </a:r>
                      <a:endParaRPr lang="en-US" altLang="zh-CN"/>
                    </a:p>
                  </a:txBody>
                  <a:tcPr/>
                </a:tc>
                <a:tc>
                  <a:txBody>
                    <a:bodyPr/>
                    <a:lstStyle/>
                    <a:p>
                      <a:pPr>
                        <a:buNone/>
                      </a:pPr>
                      <a:r>
                        <a:rPr lang="en-US" altLang="zh-CN" sz="1800" dirty="0">
                          <a:sym typeface="+mn-ea"/>
                        </a:rPr>
                        <a:t>Structured prediction</a:t>
                      </a:r>
                      <a:endParaRPr lang="en-US" altLang="zh-CN" dirty="0"/>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结构化预测</a:t>
            </a:r>
            <a:endParaRPr>
              <a:sym typeface="+mn-ea"/>
            </a:endParaRPr>
          </a:p>
        </p:txBody>
      </p:sp>
      <mc:AlternateContent xmlns:mc="http://schemas.openxmlformats.org/markup-compatibility/2006">
        <mc:Choice xmlns:a14="http://schemas.microsoft.com/office/drawing/2010/main" Requires="a14">
          <p:sp>
            <p:nvSpPr>
              <p:cNvPr id="3" name="文本框 2"/>
              <p:cNvSpPr txBox="1"/>
              <p:nvPr/>
            </p:nvSpPr>
            <p:spPr>
              <a:xfrm>
                <a:off x="897890" y="1361440"/>
                <a:ext cx="10765155" cy="53505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200" b="1" dirty="0"/>
                  <a:t>结构化预测</a:t>
                </a:r>
                <a:r>
                  <a:rPr lang="en-US" altLang="zh-CN" sz="2200" b="1" dirty="0"/>
                  <a:t>structured prediction</a:t>
                </a:r>
                <a:r>
                  <a:rPr lang="zh-CN" altLang="en-US" sz="2200" b="1" dirty="0"/>
                  <a:t>：</a:t>
                </a:r>
                <a:r>
                  <a:rPr lang="zh-CN" altLang="en-US" sz="2200" dirty="0"/>
                  <a:t>预测对象结构的一类监督问题。</a:t>
                </a:r>
                <a:endParaRPr lang="zh-CN" altLang="en-US" sz="2200" dirty="0"/>
              </a:p>
              <a:p>
                <a:pPr marL="285750" indent="-285750">
                  <a:lnSpc>
                    <a:spcPct val="150000"/>
                  </a:lnSpc>
                  <a:buFont typeface="Arial" panose="020B0604020202020204" pitchFamily="34" charset="0"/>
                  <a:buChar char="•"/>
                </a:pPr>
                <a:r>
                  <a:rPr lang="zh-CN" altLang="en-US" sz="2200" b="1" dirty="0"/>
                  <a:t>结构化学习</a:t>
                </a:r>
                <a:r>
                  <a:rPr lang="en-US" altLang="zh-CN" sz="2200" b="1" dirty="0"/>
                  <a:t>structured learning</a:t>
                </a:r>
                <a:r>
                  <a:rPr lang="zh-CN" altLang="en-US" sz="2200" b="1" dirty="0"/>
                  <a:t>：</a:t>
                </a:r>
                <a:r>
                  <a:rPr lang="zh-CN" altLang="en-US" sz="2200" dirty="0"/>
                  <a:t>结构化预测模型的训练过程。</a:t>
                </a:r>
                <a:endParaRPr lang="zh-CN" altLang="en-US" sz="2200" dirty="0"/>
              </a:p>
              <a:p>
                <a:pPr marL="285750" indent="-285750">
                  <a:lnSpc>
                    <a:spcPct val="150000"/>
                  </a:lnSpc>
                  <a:buFont typeface="Arial" panose="020B0604020202020204" pitchFamily="34" charset="0"/>
                  <a:buChar char="•"/>
                </a:pPr>
                <a:endParaRPr lang="zh-CN" altLang="en-US" sz="2200" dirty="0"/>
              </a:p>
              <a:p>
                <a:pPr marL="285750" indent="-285750">
                  <a:lnSpc>
                    <a:spcPct val="150000"/>
                  </a:lnSpc>
                  <a:buFont typeface="Arial" panose="020B0604020202020204" pitchFamily="34" charset="0"/>
                  <a:buChar char="•"/>
                </a:pPr>
                <a:r>
                  <a:rPr lang="zh-CN" altLang="en-US" sz="2200" dirty="0"/>
                  <a:t>分类问题：找到</a:t>
                </a:r>
                <a:r>
                  <a:rPr lang="zh-CN" altLang="en-US" sz="2200" dirty="0">
                    <a:solidFill>
                      <a:srgbClr val="FF0000"/>
                    </a:solidFill>
                  </a:rPr>
                  <a:t>决策边界</a:t>
                </a:r>
                <a:endParaRPr lang="zh-CN" altLang="en-US" sz="2200" dirty="0">
                  <a:solidFill>
                    <a:srgbClr val="FF0000"/>
                  </a:solidFill>
                </a:endParaRPr>
              </a:p>
              <a:p>
                <a:pPr marL="285750" indent="-285750">
                  <a:lnSpc>
                    <a:spcPct val="150000"/>
                  </a:lnSpc>
                  <a:buFont typeface="Arial" panose="020B0604020202020204" pitchFamily="34" charset="0"/>
                  <a:buChar char="•"/>
                </a:pPr>
                <a:r>
                  <a:rPr lang="zh-CN" altLang="en-US" sz="2200" dirty="0"/>
                  <a:t>回归问题：预测结果是一个</a:t>
                </a:r>
                <a:r>
                  <a:rPr lang="zh-CN" altLang="en-US" sz="2200" dirty="0">
                    <a:solidFill>
                      <a:srgbClr val="FF0000"/>
                    </a:solidFill>
                  </a:rPr>
                  <a:t>实际数值</a:t>
                </a:r>
                <a:endParaRPr lang="zh-CN" altLang="en-US" sz="2200" dirty="0">
                  <a:solidFill>
                    <a:srgbClr val="FF0000"/>
                  </a:solidFill>
                </a:endParaRPr>
              </a:p>
              <a:p>
                <a:pPr marL="285750" indent="-285750">
                  <a:lnSpc>
                    <a:spcPct val="150000"/>
                  </a:lnSpc>
                  <a:buFont typeface="Arial" panose="020B0604020202020204" pitchFamily="34" charset="0"/>
                  <a:buChar char="•"/>
                </a:pPr>
                <a:r>
                  <a:rPr lang="zh-CN" altLang="en-US" sz="2200" dirty="0"/>
                  <a:t>结构化预测问题：预测结果是</a:t>
                </a:r>
                <a:r>
                  <a:rPr lang="zh-CN" altLang="en-US" sz="2200" dirty="0">
                    <a:solidFill>
                      <a:srgbClr val="FF0000"/>
                    </a:solidFill>
                  </a:rPr>
                  <a:t>一个完整的结构</a:t>
                </a:r>
                <a:endParaRPr lang="zh-CN" altLang="en-US" sz="2200" dirty="0">
                  <a:solidFill>
                    <a:srgbClr val="FF0000"/>
                  </a:solidFill>
                </a:endParaRPr>
              </a:p>
              <a:p>
                <a:pPr marL="285750" indent="-285750">
                  <a:lnSpc>
                    <a:spcPct val="150000"/>
                  </a:lnSpc>
                  <a:buFont typeface="Arial" panose="020B0604020202020204" pitchFamily="34" charset="0"/>
                  <a:buChar char="•"/>
                </a:pPr>
                <a:r>
                  <a:rPr lang="zh-CN" altLang="en-US" sz="2200" dirty="0"/>
                  <a:t>给定一个模型</a:t>
                </a:r>
                <a:r>
                  <a:rPr lang="zh-CN" altLang="en-US" sz="2200" dirty="0">
                    <a:sym typeface="Symbol" panose="05050102010706020507" charset="0"/>
                  </a:rPr>
                  <a:t>，及打分函数</a:t>
                </a:r>
                <a:r>
                  <a:rPr lang="en-US" altLang="zh-CN" sz="2200" dirty="0">
                    <a:sym typeface="Symbol" panose="05050102010706020507" charset="0"/>
                  </a:rPr>
                  <a:t>score</a:t>
                </a:r>
                <a:r>
                  <a:rPr lang="zh-CN" altLang="en-US" sz="2200" baseline="-25000" dirty="0">
                    <a:sym typeface="Symbol" panose="05050102010706020507" charset="0"/>
                  </a:rPr>
                  <a:t></a:t>
                </a:r>
                <a:r>
                  <a:rPr lang="en-US" altLang="zh-CN" sz="2200" dirty="0">
                    <a:sym typeface="Symbol" panose="05050102010706020507" charset="0"/>
                  </a:rPr>
                  <a:t>(·)</a:t>
                </a:r>
                <a:r>
                  <a:rPr lang="zh-CN" altLang="en-US" sz="2200" dirty="0">
                    <a:sym typeface="Symbol" panose="05050102010706020507" charset="0"/>
                  </a:rPr>
                  <a:t>，利用打分函数给一些备选结构打分，选择分数最高的结构作为预测输出，</a:t>
                </a:r>
                <a:endParaRPr lang="zh-CN" altLang="en-US" sz="2200" dirty="0">
                  <a:sym typeface="Symbol" panose="05050102010706020507" charset="0"/>
                </a:endParaRPr>
              </a:p>
              <a:p>
                <a:pPr indent="0">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trlPr>
                            <a:rPr lang="en-US" altLang="zh-CN" sz="2200" i="1">
                              <a:latin typeface="Cambria Math" panose="02040503050406030204" charset="0"/>
                              <a:cs typeface="Cambria Math" panose="02040503050406030204" charset="0"/>
                              <a:sym typeface="Symbol" panose="05050102010706020507" charset="0"/>
                            </a:rPr>
                          </m:ctrlPr>
                        </m:accPr>
                        <m:e>
                          <m:r>
                            <a:rPr lang="en-US" altLang="zh-CN" sz="2200" i="1">
                              <a:latin typeface="Cambria Math" panose="02040503050406030204" charset="0"/>
                              <a:cs typeface="Cambria Math" panose="02040503050406030204" charset="0"/>
                              <a:sym typeface="Symbol" panose="05050102010706020507" charset="0"/>
                            </a:rPr>
                            <m:t>𝑦</m:t>
                          </m:r>
                        </m:e>
                      </m:acc>
                      <m:r>
                        <a:rPr lang="en-US" altLang="zh-CN" sz="2200" i="1">
                          <a:latin typeface="Cambria Math" panose="02040503050406030204" charset="0"/>
                          <a:cs typeface="Cambria Math" panose="02040503050406030204" charset="0"/>
                          <a:sym typeface="Symbol" panose="05050102010706020507" charset="0"/>
                        </a:rPr>
                        <m:t>=</m:t>
                      </m:r>
                      <m:r>
                        <a:rPr lang="en-US" altLang="zh-CN" sz="2200" i="1">
                          <a:latin typeface="Cambria Math" panose="02040503050406030204" charset="0"/>
                          <a:cs typeface="Cambria Math" panose="02040503050406030204" charset="0"/>
                          <a:sym typeface="Symbol" panose="05050102010706020507" charset="0"/>
                        </a:rPr>
                        <m:t>𝑎𝑟𝑔</m:t>
                      </m:r>
                      <m:r>
                        <a:rPr lang="en-US" altLang="zh-CN" sz="2200" i="1">
                          <a:latin typeface="Cambria Math" panose="02040503050406030204" charset="0"/>
                          <a:cs typeface="Cambria Math" panose="02040503050406030204" charset="0"/>
                          <a:sym typeface="Symbol" panose="05050102010706020507" charset="0"/>
                        </a:rPr>
                        <m:t> </m:t>
                      </m:r>
                      <m:func>
                        <m:funcPr>
                          <m:ctrlPr>
                            <a:rPr lang="en-US" altLang="zh-CN" sz="2200" i="1">
                              <a:latin typeface="Cambria Math" panose="02040503050406030204" charset="0"/>
                              <a:cs typeface="Cambria Math" panose="02040503050406030204" charset="0"/>
                              <a:sym typeface="Symbol" panose="05050102010706020507" charset="0"/>
                            </a:rPr>
                          </m:ctrlPr>
                        </m:funcPr>
                        <m:fName>
                          <m:limLow>
                            <m:limLowPr>
                              <m:ctrlPr>
                                <a:rPr lang="en-US" altLang="zh-CN" sz="2200" i="1">
                                  <a:latin typeface="Cambria Math" panose="02040503050406030204" charset="0"/>
                                  <a:ea typeface="Cambria Math" panose="02040503050406030204" charset="0"/>
                                  <a:cs typeface="Cambria Math" panose="02040503050406030204" charset="0"/>
                                  <a:sym typeface="Symbol" panose="05050102010706020507" charset="0"/>
                                </a:rPr>
                              </m:ctrlPr>
                            </m:limLowPr>
                            <m:e>
                              <m:r>
                                <m:rPr>
                                  <m:sty m:val="p"/>
                                </m:rPr>
                                <a:rPr lang="en-US" altLang="zh-CN" sz="2200">
                                  <a:latin typeface="Cambria Math" panose="02040503050406030204" charset="0"/>
                                  <a:ea typeface="Cambria Math" panose="02040503050406030204" charset="0"/>
                                  <a:cs typeface="Cambria Math" panose="02040503050406030204" charset="0"/>
                                  <a:sym typeface="Symbol" panose="05050102010706020507" charset="0"/>
                                </a:rPr>
                                <m:t>max</m:t>
                              </m:r>
                            </m:e>
                            <m:lim>
                              <m:r>
                                <a:rPr lang="en-US" altLang="zh-CN" sz="2200" i="1">
                                  <a:latin typeface="Cambria Math" panose="02040503050406030204" charset="0"/>
                                  <a:ea typeface="Cambria Math" panose="02040503050406030204" charset="0"/>
                                  <a:cs typeface="Cambria Math" panose="02040503050406030204" charset="0"/>
                                  <a:sym typeface="Symbol" panose="05050102010706020507" charset="0"/>
                                </a:rPr>
                                <m:t>𝑦</m:t>
                              </m:r>
                              <m:r>
                                <a:rPr lang="en-US" altLang="zh-CN" sz="2200" i="1" smtClean="0">
                                  <a:latin typeface="Cambria Math" panose="02040503050406030204" charset="0"/>
                                  <a:ea typeface="Cambria Math" panose="02040503050406030204" charset="0"/>
                                  <a:cs typeface="Cambria Math" panose="02040503050406030204" charset="0"/>
                                  <a:sym typeface="Symbol" panose="05050102010706020507" pitchFamily="18" charset="2"/>
                                </a:rPr>
                                <m:t></m:t>
                              </m:r>
                              <m:r>
                                <a:rPr lang="en-US" altLang="zh-CN" sz="2200" i="1">
                                  <a:latin typeface="Cambria Math" panose="02040503050406030204" charset="0"/>
                                  <a:ea typeface="Cambria Math" panose="02040503050406030204" charset="0"/>
                                  <a:cs typeface="Cambria Math" panose="02040503050406030204" charset="0"/>
                                  <a:sym typeface="Symbol" panose="05050102010706020507" charset="0"/>
                                </a:rPr>
                                <m:t>𝑌</m:t>
                              </m:r>
                            </m:lim>
                          </m:limLow>
                        </m:fName>
                        <m:e>
                          <m:r>
                            <a:rPr lang="en-US" altLang="zh-CN" sz="2200" i="1">
                              <a:latin typeface="Cambria Math" panose="02040503050406030204" charset="0"/>
                              <a:cs typeface="Cambria Math" panose="02040503050406030204" charset="0"/>
                              <a:sym typeface="Symbol" panose="05050102010706020507" charset="0"/>
                            </a:rPr>
                            <m:t>𝑠𝑐𝑜𝑟𝑒</m:t>
                          </m:r>
                          <m:r>
                            <a:rPr lang="zh-CN" altLang="en-US" sz="2200" baseline="-25000">
                              <a:latin typeface="Cambria Math" panose="02040503050406030204" charset="0"/>
                              <a:sym typeface="Symbol" panose="05050102010706020507" charset="0"/>
                            </a:rPr>
                            <m:t></m:t>
                          </m:r>
                          <m:r>
                            <a:rPr lang="en-US" altLang="zh-CN" sz="2200" i="1">
                              <a:latin typeface="Cambria Math" panose="02040503050406030204" charset="0"/>
                              <a:cs typeface="Cambria Math" panose="02040503050406030204" charset="0"/>
                              <a:sym typeface="Symbol" panose="05050102010706020507" charset="0"/>
                            </a:rPr>
                            <m:t>(</m:t>
                          </m:r>
                          <m:r>
                            <a:rPr lang="en-US" altLang="zh-CN" sz="2200" i="1">
                              <a:latin typeface="Cambria Math" panose="02040503050406030204" charset="0"/>
                              <a:cs typeface="Cambria Math" panose="02040503050406030204" charset="0"/>
                              <a:sym typeface="Symbol" panose="05050102010706020507" charset="0"/>
                            </a:rPr>
                            <m:t>𝑥</m:t>
                          </m:r>
                          <m:r>
                            <a:rPr lang="en-US" altLang="zh-CN" sz="2200" i="1">
                              <a:latin typeface="Cambria Math" panose="02040503050406030204" charset="0"/>
                              <a:cs typeface="Cambria Math" panose="02040503050406030204" charset="0"/>
                              <a:sym typeface="Symbol" panose="05050102010706020507" charset="0"/>
                            </a:rPr>
                            <m:t>,</m:t>
                          </m:r>
                          <m:r>
                            <a:rPr lang="en-US" altLang="zh-CN" sz="2200" i="1">
                              <a:latin typeface="Cambria Math" panose="02040503050406030204" charset="0"/>
                              <a:cs typeface="Cambria Math" panose="02040503050406030204" charset="0"/>
                              <a:sym typeface="Symbol" panose="05050102010706020507" charset="0"/>
                            </a:rPr>
                            <m:t>𝑦</m:t>
                          </m:r>
                          <m:r>
                            <a:rPr lang="en-US" altLang="zh-CN" sz="2200" i="1">
                              <a:latin typeface="Cambria Math" panose="02040503050406030204" charset="0"/>
                              <a:cs typeface="Cambria Math" panose="02040503050406030204" charset="0"/>
                              <a:sym typeface="Symbol" panose="05050102010706020507" charset="0"/>
                            </a:rPr>
                            <m:t>)</m:t>
                          </m:r>
                        </m:e>
                      </m:func>
                    </m:oMath>
                  </m:oMathPara>
                </a14:m>
                <a:endParaRPr lang="en-US" altLang="zh-CN" sz="2200" i="1" dirty="0">
                  <a:latin typeface="Cambria Math" panose="02040503050406030204" charset="0"/>
                  <a:cs typeface="Cambria Math" panose="02040503050406030204" charset="0"/>
                  <a:sym typeface="Symbol" panose="05050102010706020507" charset="0"/>
                </a:endParaRPr>
              </a:p>
              <a:p>
                <a:pPr marL="285750" indent="-285750">
                  <a:lnSpc>
                    <a:spcPct val="150000"/>
                  </a:lnSpc>
                  <a:buFont typeface="Arial" panose="020B0604020202020204" pitchFamily="34" charset="0"/>
                  <a:buChar char="•"/>
                </a:pPr>
                <a:r>
                  <a:rPr lang="en-US" altLang="zh-CN" sz="2200" dirty="0">
                    <a:sym typeface="Symbol" panose="05050102010706020507" charset="0"/>
                  </a:rPr>
                  <a:t>Y</a:t>
                </a:r>
                <a:r>
                  <a:rPr lang="zh-CN" altLang="en-US" sz="2200" dirty="0">
                    <a:sym typeface="Symbol" panose="05050102010706020507" charset="0"/>
                  </a:rPr>
                  <a:t>为备选结构的集合，可以是解空间的全集，也可以是一个子集。</a:t>
                </a:r>
                <a:endParaRPr lang="zh-CN" altLang="en-US" sz="2200" dirty="0">
                  <a:sym typeface="Symbol" panose="05050102010706020507"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897890" y="1361440"/>
                <a:ext cx="10765155" cy="535051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结构化预测</a:t>
            </a:r>
            <a:br>
              <a:rPr>
                <a:sym typeface="+mn-ea"/>
              </a:rPr>
            </a:br>
            <a:endParaRPr lang="zh-CN" altLang="en-US"/>
          </a:p>
        </p:txBody>
      </p:sp>
      <p:sp>
        <p:nvSpPr>
          <p:cNvPr id="3" name="文本框 2"/>
          <p:cNvSpPr txBox="1"/>
          <p:nvPr/>
        </p:nvSpPr>
        <p:spPr>
          <a:xfrm>
            <a:off x="1125855" y="1536700"/>
            <a:ext cx="10021570" cy="3784600"/>
          </a:xfrm>
          <a:prstGeom prst="rect">
            <a:avLst/>
          </a:prstGeom>
          <a:noFill/>
        </p:spPr>
        <p:txBody>
          <a:bodyPr wrap="square" rtlCol="0">
            <a:spAutoFit/>
          </a:bodyPr>
          <a:lstStyle/>
          <a:p>
            <a:pPr marL="457200" indent="-457200">
              <a:buFont typeface="Arial" panose="020B0604020202020204" pitchFamily="34" charset="0"/>
              <a:buChar char="•"/>
            </a:pPr>
            <a:r>
              <a:rPr lang="en-US" altLang="zh-CN" sz="3000"/>
              <a:t>Difficulties:</a:t>
            </a:r>
            <a:endParaRPr lang="en-US" altLang="zh-CN" sz="3000"/>
          </a:p>
          <a:p>
            <a:pPr marL="457200" indent="-457200">
              <a:buFont typeface="Arial" panose="020B0604020202020204" pitchFamily="34" charset="0"/>
              <a:buChar char="•"/>
            </a:pPr>
            <a:r>
              <a:rPr lang="en-US" altLang="zh-CN" sz="3000"/>
              <a:t>In classification, each class has some examples.</a:t>
            </a:r>
            <a:endParaRPr lang="en-US" altLang="zh-CN" sz="3000"/>
          </a:p>
          <a:p>
            <a:pPr marL="457200" indent="-457200">
              <a:buFont typeface="Arial" panose="020B0604020202020204" pitchFamily="34" charset="0"/>
              <a:buChar char="•"/>
            </a:pPr>
            <a:r>
              <a:rPr lang="en-US" altLang="zh-CN" sz="3000"/>
              <a:t>In structured learning, </a:t>
            </a:r>
            <a:endParaRPr lang="en-US" altLang="zh-CN" sz="3000"/>
          </a:p>
          <a:p>
            <a:pPr marL="914400" lvl="1" indent="-457200">
              <a:buFont typeface="Arial" panose="020B0604020202020204" pitchFamily="34" charset="0"/>
              <a:buChar char="•"/>
            </a:pPr>
            <a:r>
              <a:rPr lang="en-US" altLang="zh-CN" sz="3000"/>
              <a:t>If you consider each possible output as a class,</a:t>
            </a:r>
            <a:endParaRPr lang="en-US" altLang="zh-CN" sz="3000"/>
          </a:p>
          <a:p>
            <a:pPr marL="914400" lvl="1" indent="-457200">
              <a:buFont typeface="Arial" panose="020B0604020202020204" pitchFamily="34" charset="0"/>
              <a:buChar char="•"/>
            </a:pPr>
            <a:r>
              <a:rPr lang="en-US" altLang="zh-CN" sz="3000"/>
              <a:t>Since the output space is huge, most “classes” has no training data.</a:t>
            </a:r>
            <a:endParaRPr lang="en-US" altLang="zh-CN" sz="3000"/>
          </a:p>
          <a:p>
            <a:pPr marL="914400" lvl="1" indent="-457200">
              <a:buFont typeface="Arial" panose="020B0604020202020204" pitchFamily="34" charset="0"/>
              <a:buChar char="•"/>
            </a:pPr>
            <a:r>
              <a:rPr lang="en-US" altLang="zh-CN" sz="3000"/>
              <a:t>Machine has to create new stuff during testing.</a:t>
            </a:r>
            <a:endParaRPr lang="en-US" altLang="zh-CN" sz="3000"/>
          </a:p>
          <a:p>
            <a:pPr marL="914400" lvl="1" indent="-457200">
              <a:buFont typeface="Arial" panose="020B0604020202020204" pitchFamily="34" charset="0"/>
              <a:buChar char="•"/>
            </a:pPr>
            <a:r>
              <a:rPr lang="en-US" altLang="zh-CN" sz="3000"/>
              <a:t>Need more intelligence.</a:t>
            </a:r>
            <a:endParaRPr lang="en-US" altLang="zh-CN" sz="3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224791"/>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分类算法</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4" name="椭圆 3"/>
          <p:cNvSpPr/>
          <p:nvPr/>
        </p:nvSpPr>
        <p:spPr>
          <a:xfrm>
            <a:off x="4640408" y="1247117"/>
            <a:ext cx="404949" cy="404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45357" y="1225935"/>
            <a:ext cx="2633254" cy="369332"/>
          </a:xfrm>
          <a:prstGeom prst="rect">
            <a:avLst/>
          </a:prstGeom>
          <a:noFill/>
        </p:spPr>
        <p:txBody>
          <a:bodyPr wrap="square" rtlCol="0">
            <a:spAutoFit/>
          </a:bodyPr>
          <a:lstStyle/>
          <a:p>
            <a:r>
              <a:rPr lang="zh-CN" altLang="en-US" dirty="0" smtClean="0"/>
              <a:t>需要预测目标变量的值？</a:t>
            </a:r>
            <a:endParaRPr lang="zh-CN" altLang="en-US" dirty="0"/>
          </a:p>
        </p:txBody>
      </p:sp>
      <p:cxnSp>
        <p:nvCxnSpPr>
          <p:cNvPr id="7" name="直接连接符 6"/>
          <p:cNvCxnSpPr>
            <a:stCxn id="4" idx="4"/>
            <a:endCxn id="10" idx="0"/>
          </p:cNvCxnSpPr>
          <p:nvPr/>
        </p:nvCxnSpPr>
        <p:spPr>
          <a:xfrm flipH="1">
            <a:off x="3144415" y="1652066"/>
            <a:ext cx="1698468" cy="973568"/>
          </a:xfrm>
          <a:prstGeom prst="line">
            <a:avLst/>
          </a:prstGeom>
        </p:spPr>
        <p:style>
          <a:lnRef idx="1">
            <a:schemeClr val="dk1"/>
          </a:lnRef>
          <a:fillRef idx="0">
            <a:schemeClr val="dk1"/>
          </a:fillRef>
          <a:effectRef idx="0">
            <a:schemeClr val="dk1"/>
          </a:effectRef>
          <a:fontRef idx="minor">
            <a:schemeClr val="tx1"/>
          </a:fontRef>
        </p:style>
      </p:cxnSp>
      <p:sp>
        <p:nvSpPr>
          <p:cNvPr id="10" name="矩形 9"/>
          <p:cNvSpPr/>
          <p:nvPr/>
        </p:nvSpPr>
        <p:spPr>
          <a:xfrm>
            <a:off x="2458615" y="2625634"/>
            <a:ext cx="1371600" cy="50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监督学习</a:t>
            </a:r>
            <a:endParaRPr lang="zh-CN" altLang="en-US" dirty="0"/>
          </a:p>
        </p:txBody>
      </p:sp>
      <p:cxnSp>
        <p:nvCxnSpPr>
          <p:cNvPr id="11" name="直接连接符 10"/>
          <p:cNvCxnSpPr>
            <a:stCxn id="4" idx="4"/>
            <a:endCxn id="14" idx="0"/>
          </p:cNvCxnSpPr>
          <p:nvPr/>
        </p:nvCxnSpPr>
        <p:spPr>
          <a:xfrm>
            <a:off x="4842883" y="1652066"/>
            <a:ext cx="1856031" cy="973568"/>
          </a:xfrm>
          <a:prstGeom prst="line">
            <a:avLst/>
          </a:prstGeom>
        </p:spPr>
        <p:style>
          <a:lnRef idx="1">
            <a:schemeClr val="dk1"/>
          </a:lnRef>
          <a:fillRef idx="0">
            <a:schemeClr val="dk1"/>
          </a:fillRef>
          <a:effectRef idx="0">
            <a:schemeClr val="dk1"/>
          </a:effectRef>
          <a:fontRef idx="minor">
            <a:schemeClr val="tx1"/>
          </a:fontRef>
        </p:style>
      </p:cxnSp>
      <p:sp>
        <p:nvSpPr>
          <p:cNvPr id="14" name="矩形 13"/>
          <p:cNvSpPr/>
          <p:nvPr/>
        </p:nvSpPr>
        <p:spPr>
          <a:xfrm>
            <a:off x="6013114" y="2625634"/>
            <a:ext cx="1371600" cy="50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无监督学习</a:t>
            </a:r>
            <a:endParaRPr lang="zh-CN" altLang="en-US" dirty="0"/>
          </a:p>
        </p:txBody>
      </p:sp>
      <p:sp>
        <p:nvSpPr>
          <p:cNvPr id="16" name="文本框 15"/>
          <p:cNvSpPr txBox="1"/>
          <p:nvPr/>
        </p:nvSpPr>
        <p:spPr>
          <a:xfrm>
            <a:off x="3914013" y="1836338"/>
            <a:ext cx="617672" cy="369332"/>
          </a:xfrm>
          <a:prstGeom prst="rect">
            <a:avLst/>
          </a:prstGeom>
          <a:noFill/>
        </p:spPr>
        <p:txBody>
          <a:bodyPr wrap="square" rtlCol="0">
            <a:spAutoFit/>
          </a:bodyPr>
          <a:lstStyle/>
          <a:p>
            <a:r>
              <a:rPr lang="zh-CN" altLang="en-US" dirty="0" smtClean="0"/>
              <a:t>是</a:t>
            </a:r>
            <a:endParaRPr lang="zh-CN" altLang="en-US" dirty="0"/>
          </a:p>
        </p:txBody>
      </p:sp>
      <p:sp>
        <p:nvSpPr>
          <p:cNvPr id="17" name="文本框 16"/>
          <p:cNvSpPr txBox="1"/>
          <p:nvPr/>
        </p:nvSpPr>
        <p:spPr>
          <a:xfrm>
            <a:off x="5487635" y="1830171"/>
            <a:ext cx="617672" cy="369332"/>
          </a:xfrm>
          <a:prstGeom prst="rect">
            <a:avLst/>
          </a:prstGeom>
          <a:noFill/>
        </p:spPr>
        <p:txBody>
          <a:bodyPr wrap="square" rtlCol="0">
            <a:spAutoFit/>
          </a:bodyPr>
          <a:lstStyle/>
          <a:p>
            <a:r>
              <a:rPr lang="zh-CN" altLang="en-US" dirty="0"/>
              <a:t>否</a:t>
            </a:r>
            <a:endParaRPr lang="zh-CN" altLang="en-US" dirty="0"/>
          </a:p>
        </p:txBody>
      </p:sp>
      <p:cxnSp>
        <p:nvCxnSpPr>
          <p:cNvPr id="18" name="直接连接符 17"/>
          <p:cNvCxnSpPr>
            <a:stCxn id="10" idx="2"/>
            <a:endCxn id="22" idx="0"/>
          </p:cNvCxnSpPr>
          <p:nvPr/>
        </p:nvCxnSpPr>
        <p:spPr>
          <a:xfrm flipH="1">
            <a:off x="2316893" y="3135086"/>
            <a:ext cx="827522" cy="1331103"/>
          </a:xfrm>
          <a:prstGeom prst="line">
            <a:avLst/>
          </a:prstGeom>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1649739" y="3334935"/>
            <a:ext cx="1071670" cy="923330"/>
          </a:xfrm>
          <a:prstGeom prst="rect">
            <a:avLst/>
          </a:prstGeom>
          <a:noFill/>
        </p:spPr>
        <p:txBody>
          <a:bodyPr wrap="square" rtlCol="0">
            <a:spAutoFit/>
          </a:bodyPr>
          <a:lstStyle/>
          <a:p>
            <a:r>
              <a:rPr lang="zh-CN" altLang="en-US" dirty="0" smtClean="0"/>
              <a:t>目标变量是离散型</a:t>
            </a:r>
            <a:endParaRPr lang="zh-CN" altLang="en-US" dirty="0"/>
          </a:p>
        </p:txBody>
      </p:sp>
      <p:sp>
        <p:nvSpPr>
          <p:cNvPr id="22" name="矩形 21"/>
          <p:cNvSpPr/>
          <p:nvPr/>
        </p:nvSpPr>
        <p:spPr>
          <a:xfrm>
            <a:off x="1631093" y="4466189"/>
            <a:ext cx="1371600" cy="50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分类算法</a:t>
            </a:r>
            <a:endParaRPr lang="zh-CN" altLang="en-US" dirty="0"/>
          </a:p>
        </p:txBody>
      </p:sp>
      <p:cxnSp>
        <p:nvCxnSpPr>
          <p:cNvPr id="25" name="直接连接符 24"/>
          <p:cNvCxnSpPr>
            <a:stCxn id="10" idx="2"/>
            <a:endCxn id="28" idx="0"/>
          </p:cNvCxnSpPr>
          <p:nvPr/>
        </p:nvCxnSpPr>
        <p:spPr>
          <a:xfrm>
            <a:off x="3144415" y="3135086"/>
            <a:ext cx="732659" cy="1323028"/>
          </a:xfrm>
          <a:prstGeom prst="line">
            <a:avLst/>
          </a:prstGeom>
        </p:spPr>
        <p:style>
          <a:lnRef idx="1">
            <a:schemeClr val="dk1"/>
          </a:lnRef>
          <a:fillRef idx="0">
            <a:schemeClr val="dk1"/>
          </a:fillRef>
          <a:effectRef idx="0">
            <a:schemeClr val="dk1"/>
          </a:effectRef>
          <a:fontRef idx="minor">
            <a:schemeClr val="tx1"/>
          </a:fontRef>
        </p:style>
      </p:cxnSp>
      <p:sp>
        <p:nvSpPr>
          <p:cNvPr id="28" name="矩形 27"/>
          <p:cNvSpPr/>
          <p:nvPr/>
        </p:nvSpPr>
        <p:spPr>
          <a:xfrm>
            <a:off x="3191274" y="4458114"/>
            <a:ext cx="1371600" cy="50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回归算法</a:t>
            </a:r>
            <a:endParaRPr lang="zh-CN" altLang="en-US" dirty="0"/>
          </a:p>
        </p:txBody>
      </p:sp>
      <p:sp>
        <p:nvSpPr>
          <p:cNvPr id="30" name="文本框 29"/>
          <p:cNvSpPr txBox="1"/>
          <p:nvPr/>
        </p:nvSpPr>
        <p:spPr>
          <a:xfrm>
            <a:off x="3596588" y="3334935"/>
            <a:ext cx="879479" cy="923330"/>
          </a:xfrm>
          <a:prstGeom prst="rect">
            <a:avLst/>
          </a:prstGeom>
          <a:noFill/>
        </p:spPr>
        <p:txBody>
          <a:bodyPr wrap="square" rtlCol="0">
            <a:spAutoFit/>
          </a:bodyPr>
          <a:lstStyle/>
          <a:p>
            <a:r>
              <a:rPr lang="zh-CN" altLang="en-US" dirty="0" smtClean="0"/>
              <a:t>目标变量是连续型</a:t>
            </a:r>
            <a:endParaRPr lang="zh-CN" altLang="en-US" dirty="0"/>
          </a:p>
        </p:txBody>
      </p:sp>
      <p:cxnSp>
        <p:nvCxnSpPr>
          <p:cNvPr id="32" name="直接连接符 31"/>
          <p:cNvCxnSpPr>
            <a:stCxn id="14" idx="2"/>
            <a:endCxn id="44" idx="0"/>
          </p:cNvCxnSpPr>
          <p:nvPr/>
        </p:nvCxnSpPr>
        <p:spPr>
          <a:xfrm flipH="1">
            <a:off x="5437255" y="3135086"/>
            <a:ext cx="1261659" cy="1301885"/>
          </a:xfrm>
          <a:prstGeom prst="line">
            <a:avLst/>
          </a:prstGeom>
        </p:spPr>
        <p:style>
          <a:lnRef idx="1">
            <a:schemeClr val="dk1"/>
          </a:lnRef>
          <a:fillRef idx="0">
            <a:schemeClr val="dk1"/>
          </a:fillRef>
          <a:effectRef idx="0">
            <a:schemeClr val="dk1"/>
          </a:effectRef>
          <a:fontRef idx="minor">
            <a:schemeClr val="tx1"/>
          </a:fontRef>
        </p:style>
      </p:cxnSp>
      <p:sp>
        <p:nvSpPr>
          <p:cNvPr id="44" name="矩形 43"/>
          <p:cNvSpPr/>
          <p:nvPr/>
        </p:nvSpPr>
        <p:spPr>
          <a:xfrm>
            <a:off x="4751455" y="4436971"/>
            <a:ext cx="1371600" cy="50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聚类</a:t>
            </a:r>
            <a:r>
              <a:rPr lang="zh-CN" altLang="en-US" dirty="0" smtClean="0"/>
              <a:t>算法</a:t>
            </a:r>
            <a:endParaRPr lang="zh-CN" altLang="en-US" dirty="0"/>
          </a:p>
        </p:txBody>
      </p:sp>
      <p:sp>
        <p:nvSpPr>
          <p:cNvPr id="46" name="文本框 45"/>
          <p:cNvSpPr txBox="1"/>
          <p:nvPr/>
        </p:nvSpPr>
        <p:spPr>
          <a:xfrm>
            <a:off x="5587220" y="3518906"/>
            <a:ext cx="1071670" cy="646331"/>
          </a:xfrm>
          <a:prstGeom prst="rect">
            <a:avLst/>
          </a:prstGeom>
          <a:noFill/>
        </p:spPr>
        <p:txBody>
          <a:bodyPr wrap="square" rtlCol="0">
            <a:spAutoFit/>
          </a:bodyPr>
          <a:lstStyle/>
          <a:p>
            <a:r>
              <a:rPr lang="zh-CN" altLang="en-US" dirty="0" smtClean="0"/>
              <a:t>需要划分数据</a:t>
            </a:r>
            <a:endParaRPr lang="zh-CN" altLang="en-US" dirty="0"/>
          </a:p>
        </p:txBody>
      </p:sp>
      <p:cxnSp>
        <p:nvCxnSpPr>
          <p:cNvPr id="47" name="直接连接符 46"/>
          <p:cNvCxnSpPr>
            <a:stCxn id="14" idx="2"/>
            <a:endCxn id="51" idx="0"/>
          </p:cNvCxnSpPr>
          <p:nvPr/>
        </p:nvCxnSpPr>
        <p:spPr>
          <a:xfrm>
            <a:off x="6698914" y="3135086"/>
            <a:ext cx="275388" cy="1284105"/>
          </a:xfrm>
          <a:prstGeom prst="line">
            <a:avLst/>
          </a:prstGeom>
        </p:spPr>
        <p:style>
          <a:lnRef idx="1">
            <a:schemeClr val="dk1"/>
          </a:lnRef>
          <a:fillRef idx="0">
            <a:schemeClr val="dk1"/>
          </a:fillRef>
          <a:effectRef idx="0">
            <a:schemeClr val="dk1"/>
          </a:effectRef>
          <a:fontRef idx="minor">
            <a:schemeClr val="tx1"/>
          </a:fontRef>
        </p:style>
      </p:cxnSp>
      <p:sp>
        <p:nvSpPr>
          <p:cNvPr id="51" name="矩形 50"/>
          <p:cNvSpPr/>
          <p:nvPr/>
        </p:nvSpPr>
        <p:spPr>
          <a:xfrm>
            <a:off x="6288502" y="4419191"/>
            <a:ext cx="1371600" cy="50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关联分析</a:t>
            </a:r>
            <a:endParaRPr lang="en-US" altLang="zh-CN" dirty="0" smtClean="0"/>
          </a:p>
          <a:p>
            <a:pPr algn="ctr"/>
            <a:r>
              <a:rPr lang="zh-CN" altLang="en-US" dirty="0" smtClean="0"/>
              <a:t>算法</a:t>
            </a:r>
            <a:endParaRPr lang="zh-CN" altLang="en-US" dirty="0"/>
          </a:p>
        </p:txBody>
      </p:sp>
      <p:sp>
        <p:nvSpPr>
          <p:cNvPr id="56" name="文本框 55"/>
          <p:cNvSpPr txBox="1"/>
          <p:nvPr/>
        </p:nvSpPr>
        <p:spPr>
          <a:xfrm>
            <a:off x="6611837" y="3518906"/>
            <a:ext cx="1071670" cy="923330"/>
          </a:xfrm>
          <a:prstGeom prst="rect">
            <a:avLst/>
          </a:prstGeom>
          <a:noFill/>
        </p:spPr>
        <p:txBody>
          <a:bodyPr wrap="square" rtlCol="0">
            <a:spAutoFit/>
          </a:bodyPr>
          <a:lstStyle/>
          <a:p>
            <a:r>
              <a:rPr lang="zh-CN" altLang="en-US" dirty="0" smtClean="0"/>
              <a:t>需要分析数据关联</a:t>
            </a:r>
            <a:endParaRPr lang="zh-CN" altLang="en-US" dirty="0"/>
          </a:p>
        </p:txBody>
      </p:sp>
      <p:sp>
        <p:nvSpPr>
          <p:cNvPr id="66" name="矩形 65"/>
          <p:cNvSpPr/>
          <p:nvPr/>
        </p:nvSpPr>
        <p:spPr>
          <a:xfrm>
            <a:off x="7872088" y="4419191"/>
            <a:ext cx="1371600" cy="50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降维算法</a:t>
            </a:r>
            <a:endParaRPr lang="zh-CN" altLang="en-US" dirty="0"/>
          </a:p>
        </p:txBody>
      </p:sp>
      <p:cxnSp>
        <p:nvCxnSpPr>
          <p:cNvPr id="67" name="直接连接符 66"/>
          <p:cNvCxnSpPr>
            <a:stCxn id="14" idx="2"/>
            <a:endCxn id="66" idx="0"/>
          </p:cNvCxnSpPr>
          <p:nvPr/>
        </p:nvCxnSpPr>
        <p:spPr>
          <a:xfrm>
            <a:off x="6698914" y="3135086"/>
            <a:ext cx="1858974" cy="1284105"/>
          </a:xfrm>
          <a:prstGeom prst="line">
            <a:avLst/>
          </a:prstGeom>
        </p:spPr>
        <p:style>
          <a:lnRef idx="1">
            <a:schemeClr val="dk1"/>
          </a:lnRef>
          <a:fillRef idx="0">
            <a:schemeClr val="dk1"/>
          </a:fillRef>
          <a:effectRef idx="0">
            <a:schemeClr val="dk1"/>
          </a:effectRef>
          <a:fontRef idx="minor">
            <a:schemeClr val="tx1"/>
          </a:fontRef>
        </p:style>
      </p:cxnSp>
      <p:sp>
        <p:nvSpPr>
          <p:cNvPr id="70" name="文本框 69"/>
          <p:cNvSpPr txBox="1"/>
          <p:nvPr/>
        </p:nvSpPr>
        <p:spPr>
          <a:xfrm>
            <a:off x="7709442" y="3558798"/>
            <a:ext cx="1071670" cy="646331"/>
          </a:xfrm>
          <a:prstGeom prst="rect">
            <a:avLst/>
          </a:prstGeom>
          <a:noFill/>
        </p:spPr>
        <p:txBody>
          <a:bodyPr wrap="square" rtlCol="0">
            <a:spAutoFit/>
          </a:bodyPr>
          <a:lstStyle/>
          <a:p>
            <a:r>
              <a:rPr lang="zh-CN" altLang="en-US" dirty="0" smtClean="0"/>
              <a:t>需要降维数据</a:t>
            </a:r>
            <a:endParaRPr lang="zh-CN" altLang="en-US" dirty="0"/>
          </a:p>
        </p:txBody>
      </p:sp>
      <p:sp>
        <p:nvSpPr>
          <p:cNvPr id="6" name="椭圆 5"/>
          <p:cNvSpPr/>
          <p:nvPr/>
        </p:nvSpPr>
        <p:spPr>
          <a:xfrm>
            <a:off x="1453081" y="4296606"/>
            <a:ext cx="1668379" cy="9160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结构化感知机</a:t>
            </a:r>
            <a:br>
              <a:rPr>
                <a:sym typeface="+mn-ea"/>
              </a:rPr>
            </a:b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087120" y="1646555"/>
                <a:ext cx="10314940" cy="3839845"/>
              </a:xfrm>
              <a:prstGeom prst="rect">
                <a:avLst/>
              </a:prstGeom>
              <a:noFill/>
            </p:spPr>
            <p:txBody>
              <a:bodyPr wrap="square" rtlCol="0" anchor="t">
                <a:spAutoFit/>
              </a:bodyPr>
              <a:lstStyle/>
              <a:p>
                <a:pPr>
                  <a:lnSpc>
                    <a:spcPct val="150000"/>
                  </a:lnSpc>
                </a:pPr>
                <a:r>
                  <a:rPr lang="zh-CN" altLang="en-US" sz="2500" b="1">
                    <a:latin typeface="Cambria Math" panose="02040503050406030204" charset="0"/>
                    <a:ea typeface="黑体" panose="02010609060101010101" pitchFamily="49" charset="-122"/>
                    <a:cs typeface="Cambria Math" panose="02040503050406030204" charset="0"/>
                    <a:sym typeface="+mn-ea"/>
                  </a:rPr>
                  <a:t>结构化感知机：</a:t>
                </a:r>
                <a:endParaRPr lang="zh-CN" altLang="en-US" sz="2500" b="1">
                  <a:latin typeface="Cambria Math" panose="02040503050406030204" charset="0"/>
                  <a:ea typeface="黑体" panose="02010609060101010101" pitchFamily="49" charset="-122"/>
                  <a:cs typeface="Cambria Math" panose="02040503050406030204" charset="0"/>
                  <a:sym typeface="+mn-ea"/>
                </a:endParaRPr>
              </a:p>
              <a:p>
                <a:pPr>
                  <a:lnSpc>
                    <a:spcPct val="150000"/>
                  </a:lnSpc>
                </a:pPr>
                <a:r>
                  <a:rPr lang="zh-CN" altLang="en-US" sz="2500">
                    <a:latin typeface="Cambria Math" panose="02040503050406030204" charset="0"/>
                    <a:ea typeface="黑体" panose="02010609060101010101" pitchFamily="49" charset="-122"/>
                    <a:cs typeface="Cambria Math" panose="02040503050406030204" charset="0"/>
                  </a:rPr>
                  <a:t>参数：特征</a:t>
                </a:r>
                <a:r>
                  <a:rPr lang="en-US" altLang="zh-CN" sz="2500">
                    <a:latin typeface="Cambria Math" panose="02040503050406030204" charset="0"/>
                    <a:ea typeface="黑体" panose="02010609060101010101" pitchFamily="49" charset="-122"/>
                    <a:cs typeface="Cambria Math" panose="02040503050406030204" charset="0"/>
                  </a:rPr>
                  <a:t>x</a:t>
                </a:r>
                <a:r>
                  <a:rPr lang="zh-CN" altLang="en-US" sz="2500">
                    <a:latin typeface="Cambria Math" panose="02040503050406030204" charset="0"/>
                    <a:ea typeface="黑体" panose="02010609060101010101" pitchFamily="49" charset="-122"/>
                    <a:cs typeface="Cambria Math" panose="02040503050406030204" charset="0"/>
                  </a:rPr>
                  <a:t>，结构</a:t>
                </a:r>
                <a:r>
                  <a:rPr lang="en-US" altLang="zh-CN" sz="2500">
                    <a:latin typeface="Cambria Math" panose="02040503050406030204" charset="0"/>
                    <a:ea typeface="黑体" panose="02010609060101010101" pitchFamily="49" charset="-122"/>
                    <a:cs typeface="Cambria Math" panose="02040503050406030204" charset="0"/>
                  </a:rPr>
                  <a:t>y</a:t>
                </a:r>
                <a:endParaRPr lang="en-US" altLang="zh-CN" sz="2500">
                  <a:latin typeface="Cambria Math" panose="02040503050406030204" charset="0"/>
                  <a:ea typeface="黑体" panose="02010609060101010101" pitchFamily="49" charset="-122"/>
                  <a:cs typeface="Cambria Math" panose="02040503050406030204" charset="0"/>
                </a:endParaRPr>
              </a:p>
              <a:p>
                <a:pPr>
                  <a:lnSpc>
                    <a:spcPct val="150000"/>
                  </a:lnSpc>
                </a:pPr>
                <a:endParaRPr lang="en-US" altLang="zh-CN" sz="2500">
                  <a:latin typeface="Cambria Math" panose="02040503050406030204" charset="0"/>
                  <a:ea typeface="黑体" panose="02010609060101010101" pitchFamily="49" charset="-122"/>
                  <a:cs typeface="Cambria Math" panose="02040503050406030204" charset="0"/>
                </a:endParaRPr>
              </a:p>
              <a:p>
                <a:pPr>
                  <a:lnSpc>
                    <a:spcPct val="150000"/>
                  </a:lnSpc>
                </a:pPr>
                <a:r>
                  <a:rPr lang="zh-CN" altLang="en-US" sz="2500">
                    <a:latin typeface="Cambria Math" panose="02040503050406030204" charset="0"/>
                    <a:ea typeface="黑体" panose="02010609060101010101" pitchFamily="49" charset="-122"/>
                    <a:cs typeface="Cambria Math" panose="02040503050406030204" charset="0"/>
                  </a:rPr>
                  <a:t>定义新的特征函数：</a:t>
                </a:r>
                <a:r>
                  <a:rPr lang="zh-CN" altLang="en-US" sz="2500" i="1">
                    <a:latin typeface="Cambria Math" panose="02040503050406030204" charset="0"/>
                    <a:ea typeface="黑体" panose="02010609060101010101" pitchFamily="49" charset="-122"/>
                    <a:cs typeface="Cambria Math" panose="02040503050406030204" charset="0"/>
                    <a:sym typeface="Symbol" panose="05050102010706020507" charset="0"/>
                  </a:rPr>
                  <a:t></a:t>
                </a:r>
                <a:r>
                  <a:rPr lang="en-US" altLang="zh-CN" sz="2500">
                    <a:latin typeface="Cambria Math" panose="02040503050406030204" charset="0"/>
                    <a:ea typeface="黑体" panose="02010609060101010101" pitchFamily="49" charset="-122"/>
                    <a:cs typeface="Cambria Math" panose="02040503050406030204" charset="0"/>
                    <a:sym typeface="Symbol" panose="05050102010706020507" charset="0"/>
                  </a:rPr>
                  <a:t>(x,y)</a:t>
                </a:r>
                <a:endParaRPr lang="en-US" altLang="zh-CN" sz="2500">
                  <a:latin typeface="Cambria Math" panose="02040503050406030204" charset="0"/>
                  <a:ea typeface="黑体" panose="02010609060101010101" pitchFamily="49" charset="-122"/>
                  <a:cs typeface="Cambria Math" panose="02040503050406030204" charset="0"/>
                  <a:sym typeface="Symbol" panose="05050102010706020507" charset="0"/>
                </a:endParaRPr>
              </a:p>
              <a:p>
                <a:pPr>
                  <a:lnSpc>
                    <a:spcPct val="150000"/>
                  </a:lnSpc>
                </a:pPr>
                <a:r>
                  <a:rPr lang="zh-CN" altLang="en-US" sz="2500">
                    <a:latin typeface="Cambria Math" panose="02040503050406030204" charset="0"/>
                    <a:ea typeface="黑体" panose="02010609060101010101" pitchFamily="49" charset="-122"/>
                    <a:cs typeface="Cambria Math" panose="02040503050406030204" charset="0"/>
                    <a:sym typeface="Symbol" panose="05050102010706020507" charset="0"/>
                  </a:rPr>
                  <a:t>定义打分函数：</a:t>
                </a:r>
                <a14:m>
                  <m:oMath xmlns:m="http://schemas.openxmlformats.org/officeDocument/2006/math">
                    <m:r>
                      <a:rPr lang="en-US" altLang="zh-CN" sz="2500" i="1">
                        <a:latin typeface="Cambria Math" panose="02040503050406030204" charset="0"/>
                        <a:ea typeface="黑体" panose="02010609060101010101" pitchFamily="49" charset="-122"/>
                        <a:cs typeface="Cambria Math" panose="02040503050406030204" charset="0"/>
                        <a:sym typeface="Symbol" panose="05050102010706020507" charset="0"/>
                      </a:rPr>
                      <m:t>𝑠𝑐𝑜𝑟𝑒</m:t>
                    </m:r>
                    <m:r>
                      <a:rPr lang="en-US" altLang="zh-CN" sz="2500" i="1">
                        <a:latin typeface="Cambria Math" panose="02040503050406030204" charset="0"/>
                        <a:ea typeface="MS Mincho" charset="0"/>
                        <a:cs typeface="Cambria Math" panose="02040503050406030204" charset="0"/>
                        <a:sym typeface="Symbol" panose="05050102010706020507" charset="0"/>
                      </a:rPr>
                      <m:t>(</m:t>
                    </m:r>
                    <m:r>
                      <a:rPr lang="en-US" altLang="zh-CN" sz="2500" i="1">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500" i="1">
                        <a:latin typeface="Cambria Math" panose="02040503050406030204" charset="0"/>
                        <a:ea typeface="MS Mincho" charset="0"/>
                        <a:cs typeface="Cambria Math" panose="02040503050406030204" charset="0"/>
                        <a:sym typeface="Symbol" panose="05050102010706020507" charset="0"/>
                      </a:rPr>
                      <m:t>,</m:t>
                    </m:r>
                    <m:r>
                      <a:rPr lang="en-US" altLang="zh-CN" sz="2500"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500" i="1">
                        <a:latin typeface="Cambria Math" panose="02040503050406030204" charset="0"/>
                        <a:ea typeface="MS Mincho" charset="0"/>
                        <a:cs typeface="Cambria Math" panose="02040503050406030204" charset="0"/>
                        <a:sym typeface="Symbol" panose="05050102010706020507" charset="0"/>
                      </a:rPr>
                      <m:t>)=</m:t>
                    </m:r>
                    <m:r>
                      <a:rPr lang="en-US" altLang="zh-CN" sz="2500" i="1">
                        <a:latin typeface="Cambria Math" panose="02040503050406030204" charset="0"/>
                        <a:ea typeface="黑体" panose="02010609060101010101" pitchFamily="49" charset="-122"/>
                        <a:cs typeface="Cambria Math" panose="02040503050406030204" charset="0"/>
                        <a:sym typeface="Symbol" panose="05050102010706020507" charset="0"/>
                      </a:rPr>
                      <m:t>𝑤</m:t>
                    </m:r>
                    <m:r>
                      <a:rPr lang="en-US" altLang="zh-CN" sz="2500" i="1">
                        <a:latin typeface="Cambria Math" panose="02040503050406030204" charset="0"/>
                        <a:ea typeface="MS Mincho" charset="0"/>
                        <a:cs typeface="Cambria Math" panose="02040503050406030204" charset="0"/>
                        <a:sym typeface="Symbol" panose="05050102010706020507" charset="0"/>
                      </a:rPr>
                      <m:t>·</m:t>
                    </m:r>
                    <m:r>
                      <a:rPr lang="zh-CN" altLang="en-US" sz="2500" i="1">
                        <a:latin typeface="Cambria Math" panose="02040503050406030204" charset="0"/>
                        <a:ea typeface="MS Mincho" charset="0"/>
                        <a:cs typeface="Cambria Math" panose="02040503050406030204" charset="0"/>
                        <a:sym typeface="Symbol" panose="05050102010706020507" charset="0"/>
                      </a:rPr>
                      <m:t></m:t>
                    </m:r>
                    <m:r>
                      <a:rPr lang="en-US" altLang="zh-CN" sz="2500">
                        <a:latin typeface="Cambria Math" panose="02040503050406030204" charset="0"/>
                        <a:ea typeface="MS Mincho" charset="0"/>
                        <a:cs typeface="Cambria Math" panose="02040503050406030204" charset="0"/>
                        <a:sym typeface="Symbol" panose="05050102010706020507" charset="0"/>
                      </a:rPr>
                      <m:t>(</m:t>
                    </m:r>
                    <m:r>
                      <a:rPr lang="en-US" altLang="zh-CN" sz="2500">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500">
                        <a:latin typeface="Cambria Math" panose="02040503050406030204" charset="0"/>
                        <a:ea typeface="MS Mincho" charset="0"/>
                        <a:cs typeface="Cambria Math" panose="02040503050406030204" charset="0"/>
                        <a:sym typeface="Symbol" panose="05050102010706020507" charset="0"/>
                      </a:rPr>
                      <m:t>,</m:t>
                    </m:r>
                    <m:r>
                      <a:rPr lang="en-US" altLang="zh-CN" sz="2500">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500">
                        <a:latin typeface="Cambria Math" panose="02040503050406030204" charset="0"/>
                        <a:ea typeface="MS Mincho" charset="0"/>
                        <a:cs typeface="Cambria Math" panose="02040503050406030204" charset="0"/>
                        <a:sym typeface="Symbol" panose="05050102010706020507" charset="0"/>
                      </a:rPr>
                      <m:t>)</m:t>
                    </m:r>
                  </m:oMath>
                </a14:m>
                <a:endParaRPr lang="en-US" altLang="zh-CN" sz="2500">
                  <a:latin typeface="Cambria Math" panose="02040503050406030204" charset="0"/>
                  <a:ea typeface="黑体" panose="02010609060101010101" pitchFamily="49" charset="-122"/>
                  <a:cs typeface="Cambria Math" panose="02040503050406030204" charset="0"/>
                  <a:sym typeface="Symbol" panose="05050102010706020507" charset="0"/>
                </a:endParaRPr>
              </a:p>
              <a:p>
                <a:pPr>
                  <a:lnSpc>
                    <a:spcPct val="150000"/>
                  </a:lnSpc>
                </a:pPr>
                <a:r>
                  <a:rPr lang="zh-CN" altLang="en-US" sz="2500">
                    <a:latin typeface="Cambria Math" panose="02040503050406030204" charset="0"/>
                    <a:ea typeface="黑体" panose="02010609060101010101" pitchFamily="49" charset="-122"/>
                    <a:cs typeface="Cambria Math" panose="02040503050406030204" charset="0"/>
                    <a:sym typeface="Symbol" panose="05050102010706020507" charset="0"/>
                  </a:rPr>
                  <a:t>结构化预测函数：</a:t>
                </a:r>
                <a14:m>
                  <m:oMath xmlns:m="http://schemas.openxmlformats.org/officeDocument/2006/math">
                    <m:acc>
                      <m:accPr>
                        <m:ctrlPr>
                          <a:rPr lang="en-US" altLang="zh-CN" sz="2500" i="1">
                            <a:latin typeface="Cambria Math" panose="02040503050406030204" charset="0"/>
                            <a:cs typeface="Cambria Math" panose="02040503050406030204" charset="0"/>
                            <a:sym typeface="Symbol" panose="05050102010706020507" charset="0"/>
                          </a:rPr>
                        </m:ctrlPr>
                      </m:accPr>
                      <m:e>
                        <m:r>
                          <a:rPr lang="en-US" altLang="zh-CN" sz="2500" i="1">
                            <a:latin typeface="Cambria Math" panose="02040503050406030204" charset="0"/>
                            <a:cs typeface="Cambria Math" panose="02040503050406030204" charset="0"/>
                            <a:sym typeface="Symbol" panose="05050102010706020507" charset="0"/>
                          </a:rPr>
                          <m:t>𝑦</m:t>
                        </m:r>
                      </m:e>
                    </m:acc>
                    <m:r>
                      <a:rPr lang="en-US" altLang="zh-CN" sz="2500" i="1">
                        <a:latin typeface="Cambria Math" panose="02040503050406030204" charset="0"/>
                        <a:ea typeface="MS Mincho" charset="0"/>
                        <a:cs typeface="Cambria Math" panose="02040503050406030204" charset="0"/>
                        <a:sym typeface="Symbol" panose="05050102010706020507" charset="0"/>
                      </a:rPr>
                      <m:t>=</m:t>
                    </m:r>
                    <m:r>
                      <a:rPr lang="en-US" altLang="zh-CN" sz="2500" i="1">
                        <a:latin typeface="Cambria Math" panose="02040503050406030204" charset="0"/>
                        <a:ea typeface="黑体" panose="02010609060101010101" pitchFamily="49" charset="-122"/>
                        <a:cs typeface="Cambria Math" panose="02040503050406030204" charset="0"/>
                        <a:sym typeface="Symbol" panose="05050102010706020507" charset="0"/>
                      </a:rPr>
                      <m:t>𝑎𝑟𝑔</m:t>
                    </m:r>
                    <m:r>
                      <a:rPr lang="en-US" altLang="zh-CN" sz="2500" i="1">
                        <a:latin typeface="Cambria Math" panose="02040503050406030204" charset="0"/>
                        <a:ea typeface="MS Mincho" charset="0"/>
                        <a:cs typeface="Cambria Math" panose="02040503050406030204" charset="0"/>
                        <a:sym typeface="Symbol" panose="05050102010706020507" charset="0"/>
                      </a:rPr>
                      <m:t> </m:t>
                    </m:r>
                    <m:func>
                      <m:funcPr>
                        <m:ctrlPr>
                          <a:rPr lang="en-US" altLang="zh-CN" sz="2500" i="1">
                            <a:latin typeface="Cambria Math" panose="02040503050406030204" charset="0"/>
                            <a:ea typeface="黑体" panose="02010609060101010101" pitchFamily="49" charset="-122"/>
                            <a:cs typeface="Cambria Math" panose="02040503050406030204" charset="0"/>
                            <a:sym typeface="Symbol" panose="05050102010706020507" charset="0"/>
                          </a:rPr>
                        </m:ctrlPr>
                      </m:funcPr>
                      <m:fName>
                        <m:limLow>
                          <m:limLowPr>
                            <m:ctrlPr>
                              <a:rPr lang="en-US" altLang="zh-CN" sz="2500" i="1">
                                <a:latin typeface="Cambria Math" panose="02040503050406030204" charset="0"/>
                                <a:ea typeface="黑体" panose="02010609060101010101" pitchFamily="49" charset="-122"/>
                                <a:cs typeface="Cambria Math" panose="02040503050406030204" charset="0"/>
                                <a:sym typeface="Symbol" panose="05050102010706020507" charset="0"/>
                              </a:rPr>
                            </m:ctrlPr>
                          </m:limLowPr>
                          <m:e>
                            <m:r>
                              <m:rPr>
                                <m:sty m:val="p"/>
                              </m:rPr>
                              <a:rPr lang="en-US" altLang="zh-CN" sz="2500">
                                <a:latin typeface="Cambria Math" panose="02040503050406030204" charset="0"/>
                                <a:ea typeface="黑体" panose="02010609060101010101" pitchFamily="49" charset="-122"/>
                                <a:cs typeface="Cambria Math" panose="02040503050406030204" charset="0"/>
                                <a:sym typeface="Symbol" panose="05050102010706020507" charset="0"/>
                              </a:rPr>
                              <m:t>max</m:t>
                            </m:r>
                          </m:e>
                          <m:lim>
                            <m:r>
                              <a:rPr lang="en-US" altLang="zh-CN" sz="2500"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500" i="1">
                                <a:latin typeface="Cambria Math" panose="02040503050406030204" charset="0"/>
                                <a:ea typeface="MS Mincho" charset="0"/>
                                <a:cs typeface="Cambria Math" panose="02040503050406030204" charset="0"/>
                                <a:sym typeface="Symbol" panose="05050102010706020507" charset="0"/>
                              </a:rPr>
                              <m:t></m:t>
                            </m:r>
                            <m:r>
                              <a:rPr lang="en-US" altLang="zh-CN" sz="2500" i="1">
                                <a:latin typeface="Cambria Math" panose="02040503050406030204" charset="0"/>
                                <a:ea typeface="黑体" panose="02010609060101010101" pitchFamily="49" charset="-122"/>
                                <a:cs typeface="Cambria Math" panose="02040503050406030204" charset="0"/>
                                <a:sym typeface="Symbol" panose="05050102010706020507" charset="0"/>
                              </a:rPr>
                              <m:t>𝑌</m:t>
                            </m:r>
                          </m:lim>
                        </m:limLow>
                      </m:fName>
                      <m:e>
                        <m:r>
                          <a:rPr lang="en-US" altLang="zh-CN" sz="2500" i="1">
                            <a:latin typeface="Cambria Math" panose="02040503050406030204" charset="0"/>
                            <a:ea typeface="MS Mincho" charset="0"/>
                            <a:cs typeface="Cambria Math" panose="02040503050406030204" charset="0"/>
                            <a:sym typeface="Symbol" panose="05050102010706020507" charset="0"/>
                          </a:rPr>
                          <m:t>(</m:t>
                        </m:r>
                        <m:r>
                          <a:rPr lang="en-US" altLang="zh-CN" sz="2500" i="1">
                            <a:latin typeface="Cambria Math" panose="02040503050406030204" charset="0"/>
                            <a:ea typeface="黑体" panose="02010609060101010101" pitchFamily="49" charset="-122"/>
                            <a:cs typeface="Cambria Math" panose="02040503050406030204" charset="0"/>
                            <a:sym typeface="Symbol" panose="05050102010706020507" charset="0"/>
                          </a:rPr>
                          <m:t>𝑤</m:t>
                        </m:r>
                        <m:r>
                          <a:rPr lang="en-US" altLang="zh-CN" sz="2500" i="1">
                            <a:latin typeface="Cambria Math" panose="02040503050406030204" charset="0"/>
                            <a:ea typeface="MS Mincho" charset="0"/>
                            <a:cs typeface="Cambria Math" panose="02040503050406030204" charset="0"/>
                            <a:sym typeface="Symbol" panose="05050102010706020507" charset="0"/>
                          </a:rPr>
                          <m:t>·</m:t>
                        </m:r>
                        <m:r>
                          <a:rPr lang="zh-CN" altLang="en-US" sz="2500" i="1">
                            <a:latin typeface="Cambria Math" panose="02040503050406030204" charset="0"/>
                            <a:ea typeface="MS Mincho" charset="0"/>
                            <a:cs typeface="Cambria Math" panose="02040503050406030204" charset="0"/>
                            <a:sym typeface="Symbol" panose="05050102010706020507" charset="0"/>
                          </a:rPr>
                          <m:t></m:t>
                        </m:r>
                        <m:r>
                          <a:rPr lang="en-US" altLang="zh-CN" sz="2500">
                            <a:latin typeface="Cambria Math" panose="02040503050406030204" charset="0"/>
                            <a:ea typeface="MS Mincho" charset="0"/>
                            <a:cs typeface="Cambria Math" panose="02040503050406030204" charset="0"/>
                            <a:sym typeface="Symbol" panose="05050102010706020507" charset="0"/>
                          </a:rPr>
                          <m:t>(</m:t>
                        </m:r>
                        <m:r>
                          <a:rPr lang="en-US" altLang="zh-CN" sz="2500">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500">
                            <a:latin typeface="Cambria Math" panose="02040503050406030204" charset="0"/>
                            <a:ea typeface="MS Mincho" charset="0"/>
                            <a:cs typeface="Cambria Math" panose="02040503050406030204" charset="0"/>
                            <a:sym typeface="Symbol" panose="05050102010706020507" charset="0"/>
                          </a:rPr>
                          <m:t>,</m:t>
                        </m:r>
                        <m:r>
                          <a:rPr lang="en-US" altLang="zh-CN" sz="2500">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500">
                            <a:latin typeface="Cambria Math" panose="02040503050406030204" charset="0"/>
                            <a:ea typeface="MS Mincho" charset="0"/>
                            <a:cs typeface="Cambria Math" panose="02040503050406030204" charset="0"/>
                            <a:sym typeface="Symbol" panose="05050102010706020507" charset="0"/>
                          </a:rPr>
                          <m:t>)</m:t>
                        </m:r>
                        <m:r>
                          <a:rPr lang="en-US" altLang="zh-CN" sz="2500" i="1">
                            <a:latin typeface="Cambria Math" panose="02040503050406030204" charset="0"/>
                            <a:ea typeface="MS Mincho" charset="0"/>
                            <a:cs typeface="Cambria Math" panose="02040503050406030204" charset="0"/>
                            <a:sym typeface="Symbol" panose="05050102010706020507" charset="0"/>
                          </a:rPr>
                          <m:t>)</m:t>
                        </m:r>
                      </m:e>
                    </m:func>
                  </m:oMath>
                </a14:m>
                <a:endParaRPr lang="zh-CN" altLang="en-US" sz="2500">
                  <a:latin typeface="Cambria Math" panose="02040503050406030204" charset="0"/>
                  <a:ea typeface="黑体" panose="02010609060101010101" pitchFamily="49" charset="-122"/>
                  <a:cs typeface="Cambria Math" panose="02040503050406030204" charset="0"/>
                  <a:sym typeface="Symbol" panose="05050102010706020507"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087120" y="1646555"/>
                <a:ext cx="10314940" cy="383984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结构化感知机</a:t>
            </a:r>
            <a:br>
              <a:rPr>
                <a:sym typeface="+mn-ea"/>
              </a:rPr>
            </a:b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759460" y="1771015"/>
                <a:ext cx="10419715" cy="4126865"/>
              </a:xfrm>
              <a:prstGeom prst="rect">
                <a:avLst/>
              </a:prstGeom>
              <a:noFill/>
            </p:spPr>
            <p:txBody>
              <a:bodyPr wrap="square" rtlCol="0">
                <a:spAutoFit/>
              </a:bodyPr>
              <a:lstStyle/>
              <a:p>
                <a:pPr>
                  <a:lnSpc>
                    <a:spcPct val="150000"/>
                  </a:lnSpc>
                </a:pPr>
                <a:r>
                  <a:rPr lang="zh-CN" altLang="en-US" sz="2200">
                    <a:latin typeface="Cambria Math" panose="02040503050406030204" charset="0"/>
                    <a:ea typeface="黑体" panose="02010609060101010101" pitchFamily="49" charset="-122"/>
                    <a:cs typeface="Cambria Math" panose="02040503050406030204" charset="0"/>
                  </a:rPr>
                  <a:t>算法：</a:t>
                </a:r>
                <a:endParaRPr lang="zh-CN" altLang="en-US" sz="2200">
                  <a:latin typeface="Cambria Math" panose="02040503050406030204" charset="0"/>
                  <a:ea typeface="黑体" panose="02010609060101010101" pitchFamily="49" charset="-122"/>
                  <a:cs typeface="Cambria Math" panose="02040503050406030204" charset="0"/>
                </a:endParaRPr>
              </a:p>
              <a:p>
                <a:pPr>
                  <a:lnSpc>
                    <a:spcPct val="150000"/>
                  </a:lnSpc>
                </a:pPr>
                <a:r>
                  <a:rPr lang="en-US" altLang="zh-CN" sz="2200">
                    <a:latin typeface="Cambria Math" panose="02040503050406030204" charset="0"/>
                    <a:ea typeface="黑体" panose="02010609060101010101" pitchFamily="49" charset="-122"/>
                    <a:cs typeface="Cambria Math" panose="02040503050406030204" charset="0"/>
                  </a:rPr>
                  <a:t>1. </a:t>
                </a:r>
                <a:r>
                  <a:rPr lang="zh-CN" altLang="en-US" sz="2200">
                    <a:latin typeface="Cambria Math" panose="02040503050406030204" charset="0"/>
                    <a:ea typeface="黑体" panose="02010609060101010101" pitchFamily="49" charset="-122"/>
                    <a:cs typeface="Cambria Math" panose="02040503050406030204" charset="0"/>
                  </a:rPr>
                  <a:t>读入样本</a:t>
                </a:r>
                <a:r>
                  <a:rPr lang="en-US" altLang="zh-CN" sz="2200">
                    <a:latin typeface="Cambria Math" panose="02040503050406030204" charset="0"/>
                    <a:ea typeface="黑体" panose="02010609060101010101" pitchFamily="49" charset="-122"/>
                    <a:cs typeface="Cambria Math" panose="02040503050406030204" charset="0"/>
                  </a:rPr>
                  <a:t> (x</a:t>
                </a:r>
                <a:r>
                  <a:rPr lang="en-US" altLang="zh-CN" sz="2200" baseline="30000">
                    <a:latin typeface="Cambria Math" panose="02040503050406030204" charset="0"/>
                    <a:ea typeface="黑体" panose="02010609060101010101" pitchFamily="49" charset="-122"/>
                    <a:cs typeface="Cambria Math" panose="02040503050406030204" charset="0"/>
                  </a:rPr>
                  <a:t>(i)</a:t>
                </a:r>
                <a:r>
                  <a:rPr lang="en-US" altLang="zh-CN" sz="2200">
                    <a:latin typeface="Cambria Math" panose="02040503050406030204" charset="0"/>
                    <a:ea typeface="黑体" panose="02010609060101010101" pitchFamily="49" charset="-122"/>
                    <a:cs typeface="Cambria Math" panose="02040503050406030204" charset="0"/>
                  </a:rPr>
                  <a:t>,y</a:t>
                </a:r>
                <a:r>
                  <a:rPr lang="en-US" altLang="zh-CN" sz="2200" baseline="30000">
                    <a:latin typeface="Cambria Math" panose="02040503050406030204" charset="0"/>
                    <a:ea typeface="黑体" panose="02010609060101010101" pitchFamily="49" charset="-122"/>
                    <a:cs typeface="Cambria Math" panose="02040503050406030204" charset="0"/>
                  </a:rPr>
                  <a:t>(i)</a:t>
                </a:r>
                <a:r>
                  <a:rPr lang="en-US" altLang="zh-CN" sz="2200">
                    <a:latin typeface="Cambria Math" panose="02040503050406030204" charset="0"/>
                    <a:ea typeface="黑体" panose="02010609060101010101" pitchFamily="49" charset="-122"/>
                    <a:cs typeface="Cambria Math" panose="02040503050406030204" charset="0"/>
                  </a:rPr>
                  <a:t>)</a:t>
                </a:r>
                <a:r>
                  <a:rPr lang="zh-CN" altLang="en-US" sz="2200">
                    <a:latin typeface="Cambria Math" panose="02040503050406030204" charset="0"/>
                    <a:ea typeface="黑体" panose="02010609060101010101" pitchFamily="49" charset="-122"/>
                    <a:cs typeface="Cambria Math" panose="02040503050406030204" charset="0"/>
                  </a:rPr>
                  <a:t>，执行结构化预测</a:t>
                </a:r>
                <a14:m>
                  <m:oMath xmlns:m="http://schemas.openxmlformats.org/officeDocument/2006/math">
                    <m:acc>
                      <m:accPr>
                        <m:ctrlPr>
                          <a:rPr lang="en-US" altLang="zh-CN" sz="2200" i="1">
                            <a:latin typeface="Cambria Math" panose="02040503050406030204" charset="0"/>
                            <a:cs typeface="Cambria Math" panose="02040503050406030204" charset="0"/>
                            <a:sym typeface="Symbol" panose="05050102010706020507" charset="0"/>
                          </a:rPr>
                        </m:ctrlPr>
                      </m:accPr>
                      <m:e>
                        <m:r>
                          <a:rPr lang="en-US" altLang="zh-CN" sz="2200" i="1">
                            <a:latin typeface="Cambria Math" panose="02040503050406030204" charset="0"/>
                            <a:cs typeface="Cambria Math" panose="02040503050406030204" charset="0"/>
                            <a:sym typeface="Symbol" panose="05050102010706020507" charset="0"/>
                          </a:rPr>
                          <m:t>𝑦</m:t>
                        </m:r>
                      </m:e>
                    </m:acc>
                    <m:r>
                      <a:rPr lang="en-US" altLang="zh-CN" sz="2200" i="1">
                        <a:latin typeface="Cambria Math" panose="02040503050406030204" charset="0"/>
                        <a:ea typeface="MS Mincho" charset="0"/>
                        <a:cs typeface="Cambria Math" panose="02040503050406030204" charset="0"/>
                        <a:sym typeface="Symbol" panose="05050102010706020507" charset="0"/>
                      </a:rPr>
                      <m:t>=</m:t>
                    </m:r>
                    <m:r>
                      <a:rPr lang="en-US" altLang="zh-CN" sz="2200" i="1">
                        <a:latin typeface="Cambria Math" panose="02040503050406030204" charset="0"/>
                        <a:ea typeface="黑体" panose="02010609060101010101" pitchFamily="49" charset="-122"/>
                        <a:cs typeface="Cambria Math" panose="02040503050406030204" charset="0"/>
                        <a:sym typeface="Symbol" panose="05050102010706020507" charset="0"/>
                      </a:rPr>
                      <m:t>𝑎𝑟𝑔</m:t>
                    </m:r>
                    <m:r>
                      <a:rPr lang="en-US" altLang="zh-CN" sz="2200" i="1">
                        <a:latin typeface="Cambria Math" panose="02040503050406030204" charset="0"/>
                        <a:ea typeface="MS Mincho" charset="0"/>
                        <a:cs typeface="Cambria Math" panose="02040503050406030204" charset="0"/>
                        <a:sym typeface="Symbol" panose="05050102010706020507" charset="0"/>
                      </a:rPr>
                      <m:t> </m:t>
                    </m:r>
                    <m:func>
                      <m:funcPr>
                        <m:ctrlPr>
                          <a:rPr lang="en-US" altLang="zh-CN" sz="2200" i="1">
                            <a:latin typeface="Cambria Math" panose="02040503050406030204" charset="0"/>
                            <a:ea typeface="黑体" panose="02010609060101010101" pitchFamily="49" charset="-122"/>
                            <a:cs typeface="Cambria Math" panose="02040503050406030204" charset="0"/>
                            <a:sym typeface="Symbol" panose="05050102010706020507" charset="0"/>
                          </a:rPr>
                        </m:ctrlPr>
                      </m:funcPr>
                      <m:fName>
                        <m:limLow>
                          <m:limLowPr>
                            <m:ctrlPr>
                              <a:rPr lang="en-US" altLang="zh-CN" sz="2200" i="1">
                                <a:latin typeface="Cambria Math" panose="02040503050406030204" charset="0"/>
                                <a:ea typeface="黑体" panose="02010609060101010101" pitchFamily="49" charset="-122"/>
                                <a:cs typeface="Cambria Math" panose="02040503050406030204" charset="0"/>
                                <a:sym typeface="Symbol" panose="05050102010706020507" charset="0"/>
                              </a:rPr>
                            </m:ctrlPr>
                          </m:limLowPr>
                          <m:e>
                            <m:r>
                              <m:rPr>
                                <m:sty m:val="p"/>
                              </m:rPr>
                              <a:rPr lang="en-US" altLang="zh-CN" sz="2200">
                                <a:latin typeface="Cambria Math" panose="02040503050406030204" charset="0"/>
                                <a:ea typeface="黑体" panose="02010609060101010101" pitchFamily="49" charset="-122"/>
                                <a:cs typeface="Cambria Math" panose="02040503050406030204" charset="0"/>
                                <a:sym typeface="Symbol" panose="05050102010706020507" charset="0"/>
                              </a:rPr>
                              <m:t>max</m:t>
                            </m:r>
                          </m:e>
                          <m:lim>
                            <m:r>
                              <a:rPr lang="en-US" altLang="zh-CN" sz="2200"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200" i="1">
                                <a:latin typeface="Cambria Math" panose="02040503050406030204" charset="0"/>
                                <a:ea typeface="MS Mincho" charset="0"/>
                                <a:cs typeface="Cambria Math" panose="02040503050406030204" charset="0"/>
                                <a:sym typeface="Symbol" panose="05050102010706020507" charset="0"/>
                              </a:rPr>
                              <m:t></m:t>
                            </m:r>
                            <m:r>
                              <a:rPr lang="en-US" altLang="zh-CN" sz="2200" i="1">
                                <a:latin typeface="Cambria Math" panose="02040503050406030204" charset="0"/>
                                <a:ea typeface="黑体" panose="02010609060101010101" pitchFamily="49" charset="-122"/>
                                <a:cs typeface="Cambria Math" panose="02040503050406030204" charset="0"/>
                                <a:sym typeface="Symbol" panose="05050102010706020507" charset="0"/>
                              </a:rPr>
                              <m:t>𝑌</m:t>
                            </m:r>
                          </m:lim>
                        </m:limLow>
                      </m:fName>
                      <m:e>
                        <m:r>
                          <a:rPr lang="en-US" altLang="zh-CN" sz="2200" i="1">
                            <a:latin typeface="Cambria Math" panose="02040503050406030204" charset="0"/>
                            <a:ea typeface="MS Mincho" charset="0"/>
                            <a:cs typeface="Cambria Math" panose="02040503050406030204" charset="0"/>
                            <a:sym typeface="Symbol" panose="05050102010706020507" charset="0"/>
                          </a:rPr>
                          <m:t>(</m:t>
                        </m:r>
                        <m:r>
                          <a:rPr lang="en-US" altLang="zh-CN" sz="2200" i="1">
                            <a:latin typeface="Cambria Math" panose="02040503050406030204" charset="0"/>
                            <a:ea typeface="黑体" panose="02010609060101010101" pitchFamily="49" charset="-122"/>
                            <a:cs typeface="Cambria Math" panose="02040503050406030204" charset="0"/>
                            <a:sym typeface="Symbol" panose="05050102010706020507" charset="0"/>
                          </a:rPr>
                          <m:t>𝑤</m:t>
                        </m:r>
                        <m:r>
                          <a:rPr lang="en-US" altLang="zh-CN" sz="2200" i="1">
                            <a:latin typeface="Cambria Math" panose="02040503050406030204" charset="0"/>
                            <a:ea typeface="MS Mincho" charset="0"/>
                            <a:cs typeface="Cambria Math" panose="02040503050406030204" charset="0"/>
                            <a:sym typeface="Symbol" panose="05050102010706020507" charset="0"/>
                          </a:rPr>
                          <m:t>·</m:t>
                        </m:r>
                        <m:r>
                          <a:rPr lang="zh-CN" altLang="en-US" sz="2200" i="1">
                            <a:latin typeface="Cambria Math" panose="02040503050406030204" charset="0"/>
                            <a:ea typeface="MS Mincho" charset="0"/>
                            <a:cs typeface="Cambria Math" panose="02040503050406030204" charset="0"/>
                            <a:sym typeface="Symbol" panose="05050102010706020507" charset="0"/>
                          </a:rPr>
                          <m:t></m:t>
                        </m:r>
                        <m:r>
                          <a:rPr lang="en-US" altLang="zh-CN" sz="2200">
                            <a:latin typeface="Cambria Math" panose="02040503050406030204" charset="0"/>
                            <a:ea typeface="MS Mincho" charset="0"/>
                            <a:cs typeface="Cambria Math" panose="02040503050406030204" charset="0"/>
                            <a:sym typeface="Symbol" panose="05050102010706020507" charset="0"/>
                          </a:rPr>
                          <m:t>(</m:t>
                        </m:r>
                        <m:r>
                          <a:rPr lang="en-US" altLang="zh-CN" sz="2200">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200" baseline="30000">
                            <a:latin typeface="Cambria Math" panose="02040503050406030204" charset="0"/>
                            <a:ea typeface="MS Mincho" charset="0"/>
                            <a:cs typeface="Cambria Math" panose="02040503050406030204" charset="0"/>
                            <a:sym typeface="+mn-ea"/>
                          </a:rPr>
                          <m:t>(</m:t>
                        </m:r>
                        <m:r>
                          <a:rPr lang="en-US" altLang="zh-CN" sz="2200" baseline="30000">
                            <a:latin typeface="Cambria Math" panose="02040503050406030204" charset="0"/>
                            <a:ea typeface="黑体" panose="02010609060101010101" pitchFamily="49" charset="-122"/>
                            <a:cs typeface="Cambria Math" panose="02040503050406030204" charset="0"/>
                            <a:sym typeface="+mn-ea"/>
                          </a:rPr>
                          <m:t>𝑖</m:t>
                        </m:r>
                        <m:r>
                          <a:rPr lang="en-US" altLang="zh-CN" sz="2200" baseline="30000">
                            <a:latin typeface="Cambria Math" panose="02040503050406030204" charset="0"/>
                            <a:ea typeface="MS Mincho" charset="0"/>
                            <a:cs typeface="Cambria Math" panose="02040503050406030204" charset="0"/>
                            <a:sym typeface="+mn-ea"/>
                          </a:rPr>
                          <m:t>)</m:t>
                        </m:r>
                        <m:r>
                          <a:rPr lang="en-US" altLang="zh-CN" sz="2200">
                            <a:latin typeface="Cambria Math" panose="02040503050406030204" charset="0"/>
                            <a:ea typeface="MS Mincho" charset="0"/>
                            <a:cs typeface="Cambria Math" panose="02040503050406030204" charset="0"/>
                            <a:sym typeface="Symbol" panose="05050102010706020507" charset="0"/>
                          </a:rPr>
                          <m:t>,</m:t>
                        </m:r>
                        <m:r>
                          <a:rPr lang="en-US" altLang="zh-CN" sz="2200">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200">
                            <a:latin typeface="Cambria Math" panose="02040503050406030204" charset="0"/>
                            <a:ea typeface="MS Mincho" charset="0"/>
                            <a:cs typeface="Cambria Math" panose="02040503050406030204" charset="0"/>
                            <a:sym typeface="Symbol" panose="05050102010706020507" charset="0"/>
                          </a:rPr>
                          <m:t>)</m:t>
                        </m:r>
                        <m:r>
                          <a:rPr lang="en-US" altLang="zh-CN" sz="2200" i="1">
                            <a:latin typeface="Cambria Math" panose="02040503050406030204" charset="0"/>
                            <a:ea typeface="MS Mincho" charset="0"/>
                            <a:cs typeface="Cambria Math" panose="02040503050406030204" charset="0"/>
                            <a:sym typeface="Symbol" panose="05050102010706020507" charset="0"/>
                          </a:rPr>
                          <m:t>)</m:t>
                        </m:r>
                      </m:e>
                    </m:func>
                  </m:oMath>
                </a14:m>
                <a:r>
                  <a:rPr lang="zh-CN" altLang="en-US" sz="2200">
                    <a:latin typeface="Cambria Math" panose="02040503050406030204" charset="0"/>
                    <a:ea typeface="黑体" panose="02010609060101010101" pitchFamily="49" charset="-122"/>
                    <a:cs typeface="Cambria Math" panose="02040503050406030204" charset="0"/>
                    <a:sym typeface="Symbol" panose="05050102010706020507" charset="0"/>
                  </a:rPr>
                  <a:t>。</a:t>
                </a:r>
                <a:endParaRPr lang="zh-CN" altLang="en-US" sz="2200">
                  <a:latin typeface="Cambria Math" panose="02040503050406030204" charset="0"/>
                  <a:ea typeface="黑体" panose="02010609060101010101" pitchFamily="49" charset="-122"/>
                  <a:cs typeface="Cambria Math" panose="02040503050406030204" charset="0"/>
                  <a:sym typeface="Symbol" panose="05050102010706020507" charset="0"/>
                </a:endParaRPr>
              </a:p>
              <a:p>
                <a:pPr>
                  <a:lnSpc>
                    <a:spcPct val="150000"/>
                  </a:lnSpc>
                </a:pPr>
                <a:r>
                  <a:rPr lang="en-US" altLang="zh-CN" sz="2200">
                    <a:latin typeface="Cambria Math" panose="02040503050406030204" charset="0"/>
                    <a:ea typeface="黑体" panose="02010609060101010101" pitchFamily="49" charset="-122"/>
                    <a:cs typeface="Cambria Math" panose="02040503050406030204" charset="0"/>
                    <a:sym typeface="Symbol" panose="05050102010706020507" charset="0"/>
                  </a:rPr>
                  <a:t>2.  </a:t>
                </a:r>
                <a:r>
                  <a:rPr lang="zh-CN" altLang="en-US" sz="2200">
                    <a:latin typeface="Cambria Math" panose="02040503050406030204" charset="0"/>
                    <a:ea typeface="黑体" panose="02010609060101010101" pitchFamily="49" charset="-122"/>
                    <a:cs typeface="Cambria Math" panose="02040503050406030204" charset="0"/>
                    <a:sym typeface="Symbol" panose="05050102010706020507" charset="0"/>
                  </a:rPr>
                  <a:t>与正确答案对比，若</a:t>
                </a:r>
                <a14:m>
                  <m:oMath xmlns:m="http://schemas.openxmlformats.org/officeDocument/2006/math">
                    <m:acc>
                      <m:accPr>
                        <m:ctrlPr>
                          <a:rPr lang="en-US" altLang="zh-CN" sz="2200" i="1">
                            <a:latin typeface="Cambria Math" panose="02040503050406030204" charset="0"/>
                            <a:cs typeface="Cambria Math" panose="02040503050406030204" charset="0"/>
                            <a:sym typeface="Symbol" panose="05050102010706020507" charset="0"/>
                          </a:rPr>
                        </m:ctrlPr>
                      </m:accPr>
                      <m:e>
                        <m:r>
                          <a:rPr lang="en-US" altLang="zh-CN" sz="2200" i="1">
                            <a:latin typeface="Cambria Math" panose="02040503050406030204" charset="0"/>
                            <a:cs typeface="Cambria Math" panose="02040503050406030204" charset="0"/>
                            <a:sym typeface="Symbol" panose="05050102010706020507" charset="0"/>
                          </a:rPr>
                          <m:t>𝑦</m:t>
                        </m:r>
                      </m:e>
                    </m:acc>
                  </m:oMath>
                </a14:m>
                <a:r>
                  <a:rPr lang="en-US" altLang="zh-CN" sz="2200" i="1">
                    <a:latin typeface="Cambria Math" panose="02040503050406030204" charset="0"/>
                    <a:ea typeface="黑体" panose="02010609060101010101" pitchFamily="49" charset="-122"/>
                    <a:cs typeface="Cambria Math" panose="02040503050406030204" charset="0"/>
                    <a:sym typeface="Symbol" panose="05050102010706020507" charset="0"/>
                  </a:rPr>
                  <a:t>≠</a:t>
                </a:r>
                <a:r>
                  <a:rPr lang="en-US" altLang="zh-CN" sz="2200">
                    <a:latin typeface="Cambria Math" panose="02040503050406030204" charset="0"/>
                    <a:ea typeface="黑体" panose="02010609060101010101" pitchFamily="49" charset="-122"/>
                    <a:cs typeface="Cambria Math" panose="02040503050406030204" charset="0"/>
                    <a:sym typeface="+mn-ea"/>
                  </a:rPr>
                  <a:t>y</a:t>
                </a:r>
                <a:r>
                  <a:rPr lang="en-US" altLang="zh-CN" sz="2200" baseline="30000">
                    <a:latin typeface="Cambria Math" panose="02040503050406030204" charset="0"/>
                    <a:ea typeface="黑体" panose="02010609060101010101" pitchFamily="49" charset="-122"/>
                    <a:cs typeface="Cambria Math" panose="02040503050406030204" charset="0"/>
                    <a:sym typeface="+mn-ea"/>
                  </a:rPr>
                  <a:t>(i)</a:t>
                </a:r>
                <a:r>
                  <a:rPr lang="zh-CN" altLang="en-US" sz="2200">
                    <a:latin typeface="Cambria Math" panose="02040503050406030204" charset="0"/>
                    <a:ea typeface="黑体" panose="02010609060101010101" pitchFamily="49" charset="-122"/>
                    <a:cs typeface="Cambria Math" panose="02040503050406030204" charset="0"/>
                    <a:sym typeface="+mn-ea"/>
                  </a:rPr>
                  <a:t>，则更新参数：</a:t>
                </a:r>
                <a:endParaRPr lang="zh-CN" altLang="en-US" sz="2200">
                  <a:latin typeface="Cambria Math" panose="02040503050406030204" charset="0"/>
                  <a:ea typeface="黑体" panose="02010609060101010101" pitchFamily="49" charset="-122"/>
                  <a:cs typeface="Cambria Math" panose="02040503050406030204" charset="0"/>
                  <a:sym typeface="+mn-ea"/>
                </a:endParaRPr>
              </a:p>
              <a:p>
                <a:pPr marL="342900" indent="-342900">
                  <a:lnSpc>
                    <a:spcPct val="150000"/>
                  </a:lnSpc>
                  <a:buFont typeface="Arial" panose="020B0604020202020204" pitchFamily="34" charset="0"/>
                  <a:buChar char="•"/>
                </a:pPr>
                <a:r>
                  <a:rPr lang="zh-CN" altLang="en-US" sz="2200">
                    <a:latin typeface="Cambria Math" panose="02040503050406030204" charset="0"/>
                    <a:ea typeface="黑体" panose="02010609060101010101" pitchFamily="49" charset="-122"/>
                    <a:cs typeface="Cambria Math" panose="02040503050406030204" charset="0"/>
                    <a:sym typeface="+mn-ea"/>
                  </a:rPr>
                  <a:t>奖励正确答案触发的权重</a:t>
                </a:r>
                <a:r>
                  <a:rPr lang="en-US" altLang="zh-CN" sz="2200" i="1">
                    <a:solidFill>
                      <a:srgbClr val="FF0000"/>
                    </a:solidFill>
                    <a:latin typeface="Cambria Math" panose="02040503050406030204" charset="0"/>
                    <a:ea typeface="黑体" panose="02010609060101010101" pitchFamily="49" charset="-122"/>
                    <a:cs typeface="Cambria Math" panose="02040503050406030204" charset="0"/>
                    <a:sym typeface="+mn-ea"/>
                  </a:rPr>
                  <a:t>w</a:t>
                </a:r>
                <a14:m>
                  <m:oMath xmlns:m="http://schemas.openxmlformats.org/officeDocument/2006/math">
                    <m:r>
                      <a:rPr lang="en-US" altLang="zh-CN" sz="2200" i="1">
                        <a:solidFill>
                          <a:srgbClr val="FF0000"/>
                        </a:solidFill>
                        <a:latin typeface="Cambria Math" panose="02040503050406030204" charset="0"/>
                        <a:ea typeface="MS Mincho" charset="0"/>
                        <a:cs typeface="Cambria Math" panose="02040503050406030204" charset="0"/>
                      </a:rPr>
                      <m:t>←</m:t>
                    </m:r>
                  </m:oMath>
                </a14:m>
                <a:r>
                  <a:rPr lang="en-US" altLang="zh-CN" sz="2200" i="1">
                    <a:solidFill>
                      <a:srgbClr val="FF0000"/>
                    </a:solidFill>
                    <a:latin typeface="Cambria Math" panose="02040503050406030204" charset="0"/>
                    <a:ea typeface="黑体" panose="02010609060101010101" pitchFamily="49" charset="-122"/>
                    <a:cs typeface="Cambria Math" panose="02040503050406030204" charset="0"/>
                    <a:sym typeface="+mn-ea"/>
                  </a:rPr>
                  <a:t>w</a:t>
                </a:r>
                <a: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mn-ea"/>
                  </a:rPr>
                  <a:t>+</a:t>
                </a:r>
                <a14:m>
                  <m:oMath xmlns:m="http://schemas.openxmlformats.org/officeDocument/2006/math">
                    <m:r>
                      <a:rPr lang="zh-CN" altLang="en-US" sz="2200" i="1">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baseline="30000">
                        <a:solidFill>
                          <a:srgbClr val="FF0000"/>
                        </a:solidFill>
                        <a:latin typeface="Cambria Math" panose="02040503050406030204" charset="0"/>
                        <a:ea typeface="黑体" panose="02010609060101010101" pitchFamily="49" charset="-122"/>
                        <a:cs typeface="Cambria Math" panose="02040503050406030204" charset="0"/>
                        <a:sym typeface="+mn-ea"/>
                      </a:rPr>
                      <m:t>𝑖</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baseline="30000">
                        <a:solidFill>
                          <a:srgbClr val="FF0000"/>
                        </a:solidFill>
                        <a:latin typeface="Cambria Math" panose="02040503050406030204" charset="0"/>
                        <a:ea typeface="黑体" panose="02010609060101010101" pitchFamily="49" charset="-122"/>
                        <a:cs typeface="Cambria Math" panose="02040503050406030204" charset="0"/>
                        <a:sym typeface="+mn-ea"/>
                      </a:rPr>
                      <m:t>𝑖</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oMath>
                </a14:m>
                <a:r>
                  <a:rPr lang="zh-CN" altLang="en-US" sz="2200">
                    <a:latin typeface="Cambria Math" panose="02040503050406030204" charset="0"/>
                    <a:ea typeface="黑体" panose="02010609060101010101" pitchFamily="49" charset="-122"/>
                    <a:cs typeface="Cambria Math" panose="02040503050406030204" charset="0"/>
                    <a:sym typeface="Symbol" panose="05050102010706020507" charset="0"/>
                  </a:rPr>
                  <a:t>，</a:t>
                </a:r>
                <a:endParaRPr lang="zh-CN" altLang="en-US" sz="2200">
                  <a:latin typeface="Cambria Math" panose="02040503050406030204" charset="0"/>
                  <a:ea typeface="黑体" panose="02010609060101010101" pitchFamily="49" charset="-122"/>
                  <a:cs typeface="Cambria Math" panose="02040503050406030204" charset="0"/>
                  <a:sym typeface="Symbol" panose="05050102010706020507" charset="0"/>
                </a:endParaRPr>
              </a:p>
              <a:p>
                <a:pPr marL="342900" indent="-342900">
                  <a:lnSpc>
                    <a:spcPct val="150000"/>
                  </a:lnSpc>
                  <a:buFont typeface="Arial" panose="020B0604020202020204" pitchFamily="34" charset="0"/>
                  <a:buChar char="•"/>
                </a:pPr>
                <a:r>
                  <a:rPr lang="zh-CN" altLang="en-US" sz="2200">
                    <a:latin typeface="Cambria Math" panose="02040503050406030204" charset="0"/>
                    <a:ea typeface="黑体" panose="02010609060101010101" pitchFamily="49" charset="-122"/>
                    <a:cs typeface="Cambria Math" panose="02040503050406030204" charset="0"/>
                    <a:sym typeface="Symbol" panose="05050102010706020507" charset="0"/>
                  </a:rPr>
                  <a:t>惩罚错误答案触发的特征函数权重</a:t>
                </a:r>
                <a:r>
                  <a:rPr lang="en-US" altLang="zh-CN" sz="2200" i="1">
                    <a:solidFill>
                      <a:srgbClr val="FF0000"/>
                    </a:solidFill>
                    <a:latin typeface="Cambria Math" panose="02040503050406030204" charset="0"/>
                    <a:ea typeface="黑体" panose="02010609060101010101" pitchFamily="49" charset="-122"/>
                    <a:cs typeface="Cambria Math" panose="02040503050406030204" charset="0"/>
                    <a:sym typeface="+mn-ea"/>
                  </a:rPr>
                  <a:t>w</a:t>
                </a:r>
                <a14:m>
                  <m:oMath xmlns:m="http://schemas.openxmlformats.org/officeDocument/2006/math">
                    <m:r>
                      <a:rPr lang="en-US" altLang="zh-CN" sz="2200" i="1">
                        <a:solidFill>
                          <a:srgbClr val="FF0000"/>
                        </a:solidFill>
                        <a:latin typeface="Cambria Math" panose="02040503050406030204" charset="0"/>
                        <a:ea typeface="MS Mincho" charset="0"/>
                        <a:cs typeface="Cambria Math" panose="02040503050406030204" charset="0"/>
                      </a:rPr>
                      <m:t>←</m:t>
                    </m:r>
                  </m:oMath>
                </a14:m>
                <a:r>
                  <a:rPr lang="en-US" altLang="zh-CN" sz="2200" i="1">
                    <a:solidFill>
                      <a:srgbClr val="FF0000"/>
                    </a:solidFill>
                    <a:latin typeface="Cambria Math" panose="02040503050406030204" charset="0"/>
                    <a:ea typeface="黑体" panose="02010609060101010101" pitchFamily="49" charset="-122"/>
                    <a:cs typeface="Cambria Math" panose="02040503050406030204" charset="0"/>
                    <a:sym typeface="+mn-ea"/>
                  </a:rPr>
                  <a:t>w</a:t>
                </a:r>
                <a14:m>
                  <m:oMath xmlns:m="http://schemas.openxmlformats.org/officeDocument/2006/math">
                    <m:r>
                      <a:rPr lang="en-US" altLang="zh-CN" sz="2200" i="1">
                        <a:solidFill>
                          <a:srgbClr val="FF0000"/>
                        </a:solidFill>
                        <a:latin typeface="Cambria Math" panose="02040503050406030204" charset="0"/>
                        <a:ea typeface="MS Mincho" charset="0"/>
                        <a:cs typeface="Cambria Math" panose="02040503050406030204" charset="0"/>
                        <a:sym typeface="Symbol" panose="05050102010706020507" charset="0"/>
                      </a:rPr>
                      <m:t>−</m:t>
                    </m:r>
                    <m:r>
                      <a:rPr lang="zh-CN" altLang="en-US" sz="2200" i="1">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baseline="30000">
                        <a:solidFill>
                          <a:srgbClr val="FF0000"/>
                        </a:solidFill>
                        <a:latin typeface="Cambria Math" panose="02040503050406030204" charset="0"/>
                        <a:ea typeface="黑体" panose="02010609060101010101" pitchFamily="49" charset="-122"/>
                        <a:cs typeface="Cambria Math" panose="02040503050406030204" charset="0"/>
                        <a:sym typeface="+mn-ea"/>
                      </a:rPr>
                      <m:t>𝑖</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acc>
                      <m:accPr>
                        <m:ctrlPr>
                          <a:rPr lang="en-US" altLang="zh-CN" sz="2200" i="1">
                            <a:solidFill>
                              <a:srgbClr val="FF0000"/>
                            </a:solidFill>
                            <a:latin typeface="Cambria Math" panose="02040503050406030204" charset="0"/>
                            <a:cs typeface="Cambria Math" panose="02040503050406030204" charset="0"/>
                            <a:sym typeface="Symbol" panose="05050102010706020507" charset="0"/>
                          </a:rPr>
                        </m:ctrlPr>
                      </m:accPr>
                      <m:e>
                        <m:r>
                          <a:rPr lang="en-US" altLang="zh-CN" sz="2200" i="1">
                            <a:solidFill>
                              <a:srgbClr val="FF0000"/>
                            </a:solidFill>
                            <a:latin typeface="Cambria Math" panose="02040503050406030204" charset="0"/>
                            <a:cs typeface="Cambria Math" panose="02040503050406030204" charset="0"/>
                            <a:sym typeface="Symbol" panose="05050102010706020507" charset="0"/>
                          </a:rPr>
                          <m:t>𝑦</m:t>
                        </m:r>
                      </m:e>
                    </m:acc>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oMath>
                </a14:m>
                <a:r>
                  <a:rPr lang="zh-CN" altLang="en-US" sz="2200">
                    <a:latin typeface="Cambria Math" panose="02040503050406030204" charset="0"/>
                    <a:ea typeface="黑体" panose="02010609060101010101" pitchFamily="49" charset="-122"/>
                    <a:cs typeface="Cambria Math" panose="02040503050406030204" charset="0"/>
                    <a:sym typeface="Symbol" panose="05050102010706020507" charset="0"/>
                  </a:rPr>
                  <a:t>。</a:t>
                </a:r>
                <a:endParaRPr lang="zh-CN" altLang="en-US" sz="2200">
                  <a:latin typeface="Cambria Math" panose="02040503050406030204" charset="0"/>
                  <a:ea typeface="黑体" panose="02010609060101010101" pitchFamily="49" charset="-122"/>
                  <a:cs typeface="Cambria Math" panose="02040503050406030204" charset="0"/>
                  <a:sym typeface="Symbol" panose="05050102010706020507" charset="0"/>
                </a:endParaRPr>
              </a:p>
              <a:p>
                <a:pPr marL="342900" indent="-342900">
                  <a:lnSpc>
                    <a:spcPct val="150000"/>
                  </a:lnSpc>
                  <a:buFont typeface="Arial" panose="020B0604020202020204" pitchFamily="34" charset="0"/>
                  <a:buChar char="•"/>
                </a:pPr>
                <a:r>
                  <a:rPr lang="zh-CN" altLang="en-US" sz="2200">
                    <a:latin typeface="Cambria Math" panose="02040503050406030204" charset="0"/>
                    <a:ea typeface="黑体" panose="02010609060101010101" pitchFamily="49" charset="-122"/>
                    <a:cs typeface="Cambria Math" panose="02040503050406030204" charset="0"/>
                    <a:sym typeface="Symbol" panose="05050102010706020507" charset="0"/>
                  </a:rPr>
                  <a:t>奖惩可合并在一起：</a:t>
                </a:r>
                <a:r>
                  <a:rPr lang="en-US" altLang="zh-CN" sz="2200" i="1">
                    <a:solidFill>
                      <a:srgbClr val="FF0000"/>
                    </a:solidFill>
                    <a:latin typeface="Cambria Math" panose="02040503050406030204" charset="0"/>
                    <a:ea typeface="黑体" panose="02010609060101010101" pitchFamily="49" charset="-122"/>
                    <a:cs typeface="Cambria Math" panose="02040503050406030204" charset="0"/>
                    <a:sym typeface="+mn-ea"/>
                  </a:rPr>
                  <a:t>w</a:t>
                </a:r>
                <a14:m>
                  <m:oMath xmlns:m="http://schemas.openxmlformats.org/officeDocument/2006/math">
                    <m:r>
                      <a:rPr lang="en-US" altLang="zh-CN" sz="2200" i="1">
                        <a:solidFill>
                          <a:srgbClr val="FF0000"/>
                        </a:solidFill>
                        <a:latin typeface="Cambria Math" panose="02040503050406030204" charset="0"/>
                        <a:ea typeface="MS Mincho" charset="0"/>
                        <a:cs typeface="Cambria Math" panose="02040503050406030204" charset="0"/>
                      </a:rPr>
                      <m:t>←</m:t>
                    </m:r>
                  </m:oMath>
                </a14:m>
                <a:r>
                  <a:rPr lang="en-US" altLang="zh-CN" sz="2200" i="1">
                    <a:solidFill>
                      <a:srgbClr val="FF0000"/>
                    </a:solidFill>
                    <a:latin typeface="Cambria Math" panose="02040503050406030204" charset="0"/>
                    <a:ea typeface="黑体" panose="02010609060101010101" pitchFamily="49" charset="-122"/>
                    <a:cs typeface="Cambria Math" panose="02040503050406030204" charset="0"/>
                    <a:sym typeface="+mn-ea"/>
                  </a:rPr>
                  <a:t>w</a:t>
                </a:r>
                <a: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mn-ea"/>
                  </a:rPr>
                  <a:t>+</a:t>
                </a:r>
                <a14:m>
                  <m:oMath xmlns:m="http://schemas.openxmlformats.org/officeDocument/2006/math">
                    <m:r>
                      <a:rPr lang="zh-CN" altLang="en-US" sz="2200" i="1">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baseline="30000">
                        <a:solidFill>
                          <a:srgbClr val="FF0000"/>
                        </a:solidFill>
                        <a:latin typeface="Cambria Math" panose="02040503050406030204" charset="0"/>
                        <a:ea typeface="黑体" panose="02010609060101010101" pitchFamily="49" charset="-122"/>
                        <a:cs typeface="Cambria Math" panose="02040503050406030204" charset="0"/>
                        <a:sym typeface="+mn-ea"/>
                      </a:rPr>
                      <m:t>𝑖</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baseline="30000">
                        <a:solidFill>
                          <a:srgbClr val="FF0000"/>
                        </a:solidFill>
                        <a:latin typeface="Cambria Math" panose="02040503050406030204" charset="0"/>
                        <a:ea typeface="黑体" panose="02010609060101010101" pitchFamily="49" charset="-122"/>
                        <a:cs typeface="Cambria Math" panose="02040503050406030204" charset="0"/>
                        <a:sym typeface="+mn-ea"/>
                      </a:rPr>
                      <m:t>𝑖</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i="1">
                        <a:solidFill>
                          <a:srgbClr val="FF0000"/>
                        </a:solidFill>
                        <a:latin typeface="Cambria Math" panose="02040503050406030204" charset="0"/>
                        <a:ea typeface="MS Mincho" charset="0"/>
                        <a:cs typeface="Cambria Math" panose="02040503050406030204" charset="0"/>
                        <a:sym typeface="Symbol" panose="05050102010706020507" charset="0"/>
                      </a:rPr>
                      <m:t>−</m:t>
                    </m:r>
                    <m:r>
                      <a:rPr lang="zh-CN" altLang="en-US" sz="2200" i="1">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baseline="30000">
                        <a:solidFill>
                          <a:srgbClr val="FF0000"/>
                        </a:solidFill>
                        <a:latin typeface="Cambria Math" panose="02040503050406030204" charset="0"/>
                        <a:ea typeface="黑体" panose="02010609060101010101" pitchFamily="49" charset="-122"/>
                        <a:cs typeface="Cambria Math" panose="02040503050406030204" charset="0"/>
                        <a:sym typeface="+mn-ea"/>
                      </a:rPr>
                      <m:t>𝑖</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acc>
                      <m:accPr>
                        <m:ctrlPr>
                          <a:rPr lang="en-US" altLang="zh-CN" sz="2200" i="1">
                            <a:solidFill>
                              <a:srgbClr val="FF0000"/>
                            </a:solidFill>
                            <a:latin typeface="Cambria Math" panose="02040503050406030204" charset="0"/>
                            <a:cs typeface="Cambria Math" panose="02040503050406030204" charset="0"/>
                            <a:sym typeface="Symbol" panose="05050102010706020507" charset="0"/>
                          </a:rPr>
                        </m:ctrlPr>
                      </m:accPr>
                      <m:e>
                        <m:r>
                          <a:rPr lang="en-US" altLang="zh-CN" sz="2200" i="1">
                            <a:solidFill>
                              <a:srgbClr val="FF0000"/>
                            </a:solidFill>
                            <a:latin typeface="Cambria Math" panose="02040503050406030204" charset="0"/>
                            <a:cs typeface="Cambria Math" panose="02040503050406030204" charset="0"/>
                            <a:sym typeface="Symbol" panose="05050102010706020507" charset="0"/>
                          </a:rPr>
                          <m:t>𝑦</m:t>
                        </m:r>
                      </m:e>
                    </m:acc>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oMath>
                </a14:m>
                <a:r>
                  <a:rPr lang="zh-CN" altLang="en-US" sz="2200">
                    <a:solidFill>
                      <a:srgbClr val="FF0000"/>
                    </a:solidFill>
                    <a:latin typeface="Cambria Math" panose="02040503050406030204" charset="0"/>
                    <a:ea typeface="黑体" panose="02010609060101010101" pitchFamily="49" charset="-122"/>
                    <a:cs typeface="Cambria Math" panose="02040503050406030204" charset="0"/>
                    <a:sym typeface="Symbol" panose="05050102010706020507" charset="0"/>
                  </a:rPr>
                  <a:t>，加上学习率，变成</a:t>
                </a:r>
                <a:r>
                  <a:rPr lang="en-US" altLang="zh-CN" sz="2200" i="1">
                    <a:solidFill>
                      <a:srgbClr val="FF0000"/>
                    </a:solidFill>
                    <a:latin typeface="Cambria Math" panose="02040503050406030204" charset="0"/>
                    <a:ea typeface="黑体" panose="02010609060101010101" pitchFamily="49" charset="-122"/>
                    <a:cs typeface="Cambria Math" panose="02040503050406030204" charset="0"/>
                    <a:sym typeface="+mn-ea"/>
                  </a:rPr>
                  <a:t>w</a:t>
                </a:r>
                <a14:m>
                  <m:oMath xmlns:m="http://schemas.openxmlformats.org/officeDocument/2006/math">
                    <m:r>
                      <a:rPr lang="en-US" altLang="zh-CN" sz="2200" i="1">
                        <a:solidFill>
                          <a:srgbClr val="FF0000"/>
                        </a:solidFill>
                        <a:latin typeface="Cambria Math" panose="02040503050406030204" charset="0"/>
                        <a:ea typeface="MS Mincho" charset="0"/>
                        <a:cs typeface="Cambria Math" panose="02040503050406030204" charset="0"/>
                      </a:rPr>
                      <m:t>←</m:t>
                    </m:r>
                  </m:oMath>
                </a14:m>
                <a:r>
                  <a:rPr lang="en-US" altLang="zh-CN" sz="2200" i="1">
                    <a:solidFill>
                      <a:srgbClr val="FF0000"/>
                    </a:solidFill>
                    <a:latin typeface="Cambria Math" panose="02040503050406030204" charset="0"/>
                    <a:ea typeface="黑体" panose="02010609060101010101" pitchFamily="49" charset="-122"/>
                    <a:cs typeface="Cambria Math" panose="02040503050406030204" charset="0"/>
                    <a:sym typeface="+mn-ea"/>
                  </a:rPr>
                  <a:t>w</a:t>
                </a:r>
                <a: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mn-ea"/>
                  </a:rPr>
                  <a:t>+</a:t>
                </a:r>
                <a14:m>
                  <m:oMath xmlns:m="http://schemas.openxmlformats.org/officeDocument/2006/math">
                    <m:r>
                      <a:rPr lang="en-US" altLang="zh-CN" sz="2200" i="1">
                        <a:solidFill>
                          <a:srgbClr val="FF0000"/>
                        </a:solidFill>
                        <a:latin typeface="Cambria Math" panose="02040503050406030204" charset="0"/>
                        <a:ea typeface="MS Mincho" charset="0"/>
                        <a:cs typeface="Cambria Math" panose="02040503050406030204" charset="0"/>
                        <a:sym typeface="+mn-ea"/>
                      </a:rPr>
                      <m:t>𝛼</m:t>
                    </m:r>
                    <m:r>
                      <a:rPr lang="en-US" altLang="zh-CN" sz="2200" i="1">
                        <a:solidFill>
                          <a:srgbClr val="FF0000"/>
                        </a:solidFill>
                        <a:latin typeface="Cambria Math" panose="02040503050406030204" charset="0"/>
                        <a:ea typeface="MS Mincho" charset="0"/>
                        <a:cs typeface="Cambria Math" panose="02040503050406030204" charset="0"/>
                        <a:sym typeface="+mn-ea"/>
                      </a:rPr>
                      <m:t>(</m:t>
                    </m:r>
                    <m:r>
                      <a:rPr lang="zh-CN" altLang="en-US" sz="2200" i="1">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baseline="30000">
                        <a:solidFill>
                          <a:srgbClr val="FF0000"/>
                        </a:solidFill>
                        <a:latin typeface="Cambria Math" panose="02040503050406030204" charset="0"/>
                        <a:ea typeface="黑体" panose="02010609060101010101" pitchFamily="49" charset="-122"/>
                        <a:cs typeface="Cambria Math" panose="02040503050406030204" charset="0"/>
                        <a:sym typeface="+mn-ea"/>
                      </a:rPr>
                      <m:t>𝑖</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baseline="30000">
                        <a:solidFill>
                          <a:srgbClr val="FF0000"/>
                        </a:solidFill>
                        <a:latin typeface="Cambria Math" panose="02040503050406030204" charset="0"/>
                        <a:ea typeface="黑体" panose="02010609060101010101" pitchFamily="49" charset="-122"/>
                        <a:cs typeface="Cambria Math" panose="02040503050406030204" charset="0"/>
                        <a:sym typeface="+mn-ea"/>
                      </a:rPr>
                      <m:t>𝑖</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i="1">
                        <a:solidFill>
                          <a:srgbClr val="FF0000"/>
                        </a:solidFill>
                        <a:latin typeface="Cambria Math" panose="02040503050406030204" charset="0"/>
                        <a:ea typeface="MS Mincho" charset="0"/>
                        <a:cs typeface="Cambria Math" panose="02040503050406030204" charset="0"/>
                        <a:sym typeface="Symbol" panose="05050102010706020507" charset="0"/>
                      </a:rPr>
                      <m:t>−</m:t>
                    </m:r>
                    <m:r>
                      <a:rPr lang="zh-CN" altLang="en-US" sz="2200" i="1">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r>
                      <a:rPr lang="en-US" altLang="zh-CN" sz="2200">
                        <a:solidFill>
                          <a:srgbClr val="FF0000"/>
                        </a:solidFill>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baseline="30000">
                        <a:solidFill>
                          <a:srgbClr val="FF0000"/>
                        </a:solidFill>
                        <a:latin typeface="Cambria Math" panose="02040503050406030204" charset="0"/>
                        <a:ea typeface="黑体" panose="02010609060101010101" pitchFamily="49" charset="-122"/>
                        <a:cs typeface="Cambria Math" panose="02040503050406030204" charset="0"/>
                        <a:sym typeface="+mn-ea"/>
                      </a:rPr>
                      <m:t>𝑖</m:t>
                    </m:r>
                    <m:r>
                      <a:rPr lang="en-US" altLang="zh-CN" sz="2200" baseline="30000">
                        <a:solidFill>
                          <a:srgbClr val="FF0000"/>
                        </a:solidFill>
                        <a:latin typeface="Cambria Math" panose="02040503050406030204" charset="0"/>
                        <a:ea typeface="MS Mincho" charset="0"/>
                        <a:cs typeface="Cambria Math" panose="02040503050406030204" charset="0"/>
                        <a:sym typeface="+mn-ea"/>
                      </a:rPr>
                      <m:t>)</m:t>
                    </m:r>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acc>
                      <m:accPr>
                        <m:ctrlPr>
                          <a:rPr lang="en-US" altLang="zh-CN" sz="2200" i="1">
                            <a:solidFill>
                              <a:srgbClr val="FF0000"/>
                            </a:solidFill>
                            <a:latin typeface="Cambria Math" panose="02040503050406030204" charset="0"/>
                            <a:cs typeface="Cambria Math" panose="02040503050406030204" charset="0"/>
                            <a:sym typeface="Symbol" panose="05050102010706020507" charset="0"/>
                          </a:rPr>
                        </m:ctrlPr>
                      </m:accPr>
                      <m:e>
                        <m:r>
                          <a:rPr lang="en-US" altLang="zh-CN" sz="2200" i="1">
                            <a:solidFill>
                              <a:srgbClr val="FF0000"/>
                            </a:solidFill>
                            <a:latin typeface="Cambria Math" panose="02040503050406030204" charset="0"/>
                            <a:cs typeface="Cambria Math" panose="02040503050406030204" charset="0"/>
                            <a:sym typeface="Symbol" panose="05050102010706020507" charset="0"/>
                          </a:rPr>
                          <m:t>𝑦</m:t>
                        </m:r>
                      </m:e>
                    </m:acc>
                    <m:r>
                      <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rPr>
                      <m:t>))</m:t>
                    </m:r>
                  </m:oMath>
                </a14:m>
                <a:endParaRPr lang="en-US" altLang="zh-CN" sz="2200">
                  <a:solidFill>
                    <a:srgbClr val="FF0000"/>
                  </a:solidFill>
                  <a:latin typeface="Cambria Math" panose="02040503050406030204" charset="0"/>
                  <a:ea typeface="MS Mincho" charset="0"/>
                  <a:cs typeface="Cambria Math" panose="02040503050406030204" charset="0"/>
                  <a:sym typeface="Symbol" panose="05050102010706020507"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759460" y="1771015"/>
                <a:ext cx="10419715" cy="412686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结构化感知机与序列预测</a:t>
            </a:r>
            <a:endParaRPr lang="en-US" altLang="zh-CN">
              <a:sym typeface="+mn-ea"/>
            </a:endParaRPr>
          </a:p>
        </p:txBody>
      </p:sp>
      <mc:AlternateContent xmlns:mc="http://schemas.openxmlformats.org/markup-compatibility/2006">
        <mc:Choice xmlns:a14="http://schemas.microsoft.com/office/drawing/2010/main" Requires="a14">
          <p:sp>
            <p:nvSpPr>
              <p:cNvPr id="3" name="文本框 2"/>
              <p:cNvSpPr txBox="1"/>
              <p:nvPr/>
            </p:nvSpPr>
            <p:spPr>
              <a:xfrm>
                <a:off x="926465" y="1618615"/>
                <a:ext cx="10528935" cy="4737100"/>
              </a:xfrm>
              <a:prstGeom prst="rect">
                <a:avLst/>
              </a:prstGeom>
              <a:noFill/>
            </p:spPr>
            <p:txBody>
              <a:bodyPr wrap="square" rtlCol="0">
                <a:spAutoFit/>
              </a:bodyPr>
              <a:lstStyle/>
              <a:p>
                <a:r>
                  <a:rPr lang="zh-CN" altLang="en-US" sz="2000">
                    <a:latin typeface="黑体" panose="02010609060101010101" pitchFamily="49" charset="-122"/>
                    <a:ea typeface="黑体" panose="02010609060101010101" pitchFamily="49" charset="-122"/>
                    <a:cs typeface="黑体" panose="02010609060101010101" pitchFamily="49" charset="-122"/>
                  </a:rPr>
                  <a:t>对序列中的连续标签提取如下</a:t>
                </a:r>
                <a:r>
                  <a:rPr lang="zh-CN" altLang="en-US" sz="2000" b="1">
                    <a:solidFill>
                      <a:srgbClr val="FF0000"/>
                    </a:solidFill>
                    <a:latin typeface="黑体" panose="02010609060101010101" pitchFamily="49" charset="-122"/>
                    <a:ea typeface="黑体" panose="02010609060101010101" pitchFamily="49" charset="-122"/>
                    <a:cs typeface="黑体" panose="02010609060101010101" pitchFamily="49" charset="-122"/>
                  </a:rPr>
                  <a:t>转移矩阵：</a:t>
                </a:r>
                <a:endParaRPr lang="zh-CN" altLang="en-US" sz="2000" b="1">
                  <a:solidFill>
                    <a:srgbClr val="FF0000"/>
                  </a:solidFill>
                  <a:latin typeface="黑体" panose="02010609060101010101" pitchFamily="49" charset="-122"/>
                  <a:ea typeface="黑体" panose="02010609060101010101" pitchFamily="49" charset="-122"/>
                  <a:cs typeface="黑体" panose="02010609060101010101" pitchFamily="49" charset="-122"/>
                </a:endParaRPr>
              </a:p>
              <a:p>
                <a14:m>
                  <m:oMathPara xmlns:m="http://schemas.openxmlformats.org/officeDocument/2006/math">
                    <m:oMathParaPr>
                      <m:jc m:val="centerGroup"/>
                    </m:oMathParaPr>
                    <m:oMath xmlns:m="http://schemas.openxmlformats.org/officeDocument/2006/math">
                      <m:r>
                        <a:rPr lang="zh-CN" altLang="en-US" sz="2000" i="1">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𝑦</m:t>
                      </m:r>
                      <m:r>
                        <m:rPr>
                          <m:sty m:val="p"/>
                        </m:rPr>
                        <a:rPr lang="en-US" altLang="zh-CN" sz="2000" baseline="-25000">
                          <a:latin typeface="Cambria Math" panose="02040503050406030204" charset="0"/>
                          <a:ea typeface="黑体" panose="02010609060101010101" pitchFamily="49" charset="-122"/>
                          <a:cs typeface="Cambria Math" panose="02040503050406030204" charset="0"/>
                          <a:sym typeface="Symbol" panose="05050102010706020507" charset="0"/>
                        </a:rPr>
                        <m:t>t</m:t>
                      </m:r>
                      <m:r>
                        <a:rPr lang="en-US" altLang="zh-CN" sz="2000" baseline="-25000">
                          <a:latin typeface="Cambria Math" panose="02040503050406030204" charset="0"/>
                          <a:ea typeface="MS Mincho" charset="0"/>
                          <a:cs typeface="Cambria Math" panose="02040503050406030204" charset="0"/>
                          <a:sym typeface="Symbol" panose="05050102010706020507" charset="0"/>
                        </a:rPr>
                        <m:t>−</m:t>
                      </m:r>
                      <m:r>
                        <a:rPr lang="en-US" altLang="zh-CN" sz="2000" baseline="-25000">
                          <a:latin typeface="Cambria Math" panose="02040503050406030204" charset="0"/>
                          <a:ea typeface="MS Mincho" charset="0"/>
                          <a:cs typeface="Cambria Math" panose="02040503050406030204" charset="0"/>
                          <a:sym typeface="Symbol" panose="05050102010706020507" charset="0"/>
                        </a:rPr>
                        <m:t>1</m:t>
                      </m:r>
                      <m:r>
                        <a:rPr lang="en-US" altLang="zh-CN" sz="2000">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𝑦</m:t>
                      </m:r>
                      <m:r>
                        <m:rPr>
                          <m:sty m:val="p"/>
                        </m:rPr>
                        <a:rPr lang="en-US" altLang="zh-CN" sz="2000" baseline="-25000">
                          <a:latin typeface="Cambria Math" panose="02040503050406030204" charset="0"/>
                          <a:ea typeface="黑体" panose="02010609060101010101" pitchFamily="49" charset="-122"/>
                          <a:cs typeface="Cambria Math" panose="02040503050406030204" charset="0"/>
                          <a:sym typeface="Symbol" panose="05050102010706020507" charset="0"/>
                        </a:rPr>
                        <m:t>t</m:t>
                      </m:r>
                      <m:r>
                        <a:rPr lang="en-US" altLang="zh-CN" sz="2000">
                          <a:latin typeface="Cambria Math" panose="02040503050406030204" charset="0"/>
                          <a:ea typeface="MS Mincho" charset="0"/>
                          <a:cs typeface="Cambria Math" panose="02040503050406030204" charset="0"/>
                          <a:sym typeface="Symbol" panose="05050102010706020507" charset="0"/>
                        </a:rPr>
                        <m:t>)=</m:t>
                      </m:r>
                      <m:d>
                        <m:dPr>
                          <m:begChr m:val="{"/>
                          <m:endChr m:val=""/>
                          <m:ctrlP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ctrlPr>
                        </m:dPr>
                        <m:e>
                          <m:eqArr>
                            <m:eqArrPr>
                              <m:ctrlP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ctrlPr>
                            </m:eqArrPr>
                            <m:e>
                              <m:r>
                                <a:rPr lang="en-US" altLang="zh-CN" sz="2000" i="1">
                                  <a:latin typeface="Cambria Math" panose="02040503050406030204" charset="0"/>
                                  <a:ea typeface="MS Mincho" charset="0"/>
                                  <a:cs typeface="Cambria Math" panose="02040503050406030204" charset="0"/>
                                  <a:sym typeface="Symbol" panose="05050102010706020507" charset="0"/>
                                </a:rPr>
                                <m:t>1</m:t>
                              </m:r>
                              <m:r>
                                <a:rPr lang="en-US" altLang="zh-CN" sz="2000" i="1">
                                  <a:latin typeface="Cambria Math" panose="02040503050406030204" charset="0"/>
                                  <a:ea typeface="MS Mincho" charset="0"/>
                                  <a:cs typeface="Cambria Math" panose="02040503050406030204" charset="0"/>
                                  <a:sym typeface="Symbol" panose="05050102010706020507" charset="0"/>
                                </a:rPr>
                                <m:t>, </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000"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𝑡</m:t>
                              </m:r>
                              <m:r>
                                <a:rPr lang="en-US" altLang="zh-CN" sz="2000" i="1" baseline="-25000">
                                  <a:latin typeface="Cambria Math" panose="02040503050406030204" charset="0"/>
                                  <a:ea typeface="MS Mincho" charset="0"/>
                                  <a:cs typeface="Cambria Math" panose="02040503050406030204" charset="0"/>
                                  <a:sym typeface="Symbol" panose="05050102010706020507" charset="0"/>
                                </a:rPr>
                                <m:t>−</m:t>
                              </m:r>
                              <m:r>
                                <a:rPr lang="en-US" altLang="zh-CN" sz="2000" i="1" baseline="-25000">
                                  <a:latin typeface="Cambria Math" panose="02040503050406030204" charset="0"/>
                                  <a:ea typeface="MS Mincho" charset="0"/>
                                  <a:cs typeface="Cambria Math" panose="02040503050406030204" charset="0"/>
                                  <a:sym typeface="Symbol" panose="05050102010706020507" charset="0"/>
                                </a:rPr>
                                <m:t>1</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𝑠</m:t>
                              </m:r>
                              <m:r>
                                <a:rPr lang="en-US" altLang="zh-CN" sz="2000"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𝑖</m:t>
                              </m:r>
                              <m:r>
                                <a:rPr lang="en-US" altLang="zh-CN" sz="2000" i="1">
                                  <a:latin typeface="Cambria Math" panose="02040503050406030204" charset="0"/>
                                  <a:ea typeface="MS Mincho" charset="0"/>
                                  <a:cs typeface="Cambria Math" panose="02040503050406030204" charset="0"/>
                                  <a:sym typeface="Symbol" panose="05050102010706020507" charset="0"/>
                                </a:rPr>
                                <m:t>且</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000"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𝑡</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𝑠</m:t>
                              </m:r>
                              <m:r>
                                <a:rPr lang="en-US" altLang="zh-CN" sz="2000"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𝑗</m:t>
                              </m:r>
                            </m:e>
                            <m:e>
                              <m:r>
                                <a:rPr lang="en-US" altLang="zh-CN" sz="2000" i="1">
                                  <a:latin typeface="Cambria Math" panose="02040503050406030204" charset="0"/>
                                  <a:ea typeface="MS Mincho" charset="0"/>
                                  <a:cs typeface="Cambria Math" panose="02040503050406030204" charset="0"/>
                                  <a:sym typeface="Symbol" panose="05050102010706020507" charset="0"/>
                                </a:rPr>
                                <m:t>0</m:t>
                              </m:r>
                              <m:r>
                                <a:rPr lang="en-US" altLang="zh-CN" sz="2000" i="1">
                                  <a:latin typeface="Cambria Math" panose="02040503050406030204" charset="0"/>
                                  <a:ea typeface="MS Mincho" charset="0"/>
                                  <a:cs typeface="Cambria Math" panose="02040503050406030204" charset="0"/>
                                  <a:sym typeface="Symbol" panose="05050102010706020507" charset="0"/>
                                </a:rPr>
                                <m:t>, </m:t>
                              </m:r>
                              <m:r>
                                <a:rPr lang="en-US" altLang="zh-CN" sz="2000" i="1">
                                  <a:latin typeface="Cambria Math" panose="02040503050406030204" charset="0"/>
                                  <a:ea typeface="MS Mincho" charset="0"/>
                                  <a:cs typeface="Cambria Math" panose="02040503050406030204" charset="0"/>
                                  <a:sym typeface="Symbol" panose="05050102010706020507" charset="0"/>
                                </a:rPr>
                                <m:t>其他</m:t>
                              </m:r>
                            </m:e>
                          </m:eqArr>
                          <m:r>
                            <a:rPr lang="en-US" altLang="zh-CN" sz="2000" i="1">
                              <a:latin typeface="Cambria Math" panose="02040503050406030204" charset="0"/>
                              <a:ea typeface="MS Mincho" charset="0"/>
                              <a:cs typeface="Cambria Math" panose="02040503050406030204" charset="0"/>
                              <a:sym typeface="Symbol" panose="05050102010706020507" charset="0"/>
                            </a:rPr>
                            <m:t>    </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𝑖</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MS Mincho" charset="0"/>
                              <a:cs typeface="Cambria Math" panose="02040503050406030204" charset="0"/>
                              <a:sym typeface="Symbol" panose="05050102010706020507" charset="0"/>
                            </a:rPr>
                            <m:t>0</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𝑁</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𝑗</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MS Mincho" charset="0"/>
                              <a:cs typeface="Cambria Math" panose="02040503050406030204" charset="0"/>
                              <a:sym typeface="Symbol" panose="05050102010706020507" charset="0"/>
                            </a:rPr>
                            <m:t>1</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𝑁</m:t>
                          </m:r>
                        </m:e>
                      </m:d>
                    </m:oMath>
                  </m:oMathPara>
                </a14:m>
                <a:endParaRPr lang="zh-CN" altLang="en-US" sz="2000">
                  <a:latin typeface="黑体" panose="02010609060101010101" pitchFamily="49" charset="-122"/>
                  <a:ea typeface="黑体" panose="02010609060101010101" pitchFamily="49" charset="-122"/>
                  <a:cs typeface="黑体" panose="02010609060101010101" pitchFamily="49" charset="-122"/>
                </a:endParaRPr>
              </a:p>
              <a:p>
                <a:endParaRPr lang="zh-CN" altLang="en-US" sz="2000">
                  <a:latin typeface="黑体" panose="02010609060101010101" pitchFamily="49" charset="-122"/>
                  <a:ea typeface="黑体" panose="02010609060101010101" pitchFamily="49" charset="-122"/>
                  <a:cs typeface="黑体" panose="02010609060101010101" pitchFamily="49" charset="-122"/>
                </a:endParaRPr>
              </a:p>
              <a:p>
                <a:r>
                  <a:rPr lang="zh-CN" altLang="en-US" sz="2000">
                    <a:latin typeface="黑体" panose="02010609060101010101" pitchFamily="49" charset="-122"/>
                    <a:ea typeface="黑体" panose="02010609060101010101" pitchFamily="49" charset="-122"/>
                    <a:cs typeface="黑体" panose="02010609060101010101" pitchFamily="49" charset="-122"/>
                  </a:rPr>
                  <a:t>其中</a:t>
                </a:r>
                <a14:m>
                  <m:oMath xmlns:m="http://schemas.openxmlformats.org/officeDocument/2006/math">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000"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𝑡</m:t>
                    </m:r>
                  </m:oMath>
                </a14:m>
                <a:r>
                  <a:rPr lang="en-US" altLang="zh-CN" sz="2000">
                    <a:latin typeface="黑体" panose="02010609060101010101" pitchFamily="49" charset="-122"/>
                    <a:ea typeface="黑体" panose="02010609060101010101" pitchFamily="49" charset="-122"/>
                    <a:cs typeface="黑体" panose="02010609060101010101" pitchFamily="49" charset="-122"/>
                  </a:rPr>
                  <a:t> </a:t>
                </a:r>
                <a:r>
                  <a:rPr lang="zh-CN" altLang="en-US" sz="2000">
                    <a:latin typeface="黑体" panose="02010609060101010101" pitchFamily="49" charset="-122"/>
                    <a:ea typeface="黑体" panose="02010609060101010101" pitchFamily="49" charset="-122"/>
                    <a:cs typeface="黑体" panose="02010609060101010101" pitchFamily="49" charset="-122"/>
                  </a:rPr>
                  <a:t>是序列第</a:t>
                </a:r>
                <a:r>
                  <a:rPr lang="en-US" altLang="zh-CN" sz="2000">
                    <a:latin typeface="黑体" panose="02010609060101010101" pitchFamily="49" charset="-122"/>
                    <a:ea typeface="黑体" panose="02010609060101010101" pitchFamily="49" charset="-122"/>
                    <a:cs typeface="黑体" panose="02010609060101010101" pitchFamily="49" charset="-122"/>
                  </a:rPr>
                  <a:t>t</a:t>
                </a:r>
                <a:r>
                  <a:rPr lang="zh-CN" altLang="en-US" sz="2000">
                    <a:latin typeface="黑体" panose="02010609060101010101" pitchFamily="49" charset="-122"/>
                    <a:ea typeface="黑体" panose="02010609060101010101" pitchFamily="49" charset="-122"/>
                    <a:cs typeface="黑体" panose="02010609060101010101" pitchFamily="49" charset="-122"/>
                  </a:rPr>
                  <a:t>个标签，</a:t>
                </a:r>
                <a14:m>
                  <m:oMath xmlns:m="http://schemas.openxmlformats.org/officeDocument/2006/math">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𝑠</m:t>
                    </m:r>
                    <m:r>
                      <a:rPr lang="en-US" altLang="zh-CN" sz="2000" i="1" baseline="-25000">
                        <a:latin typeface="Cambria Math" panose="02040503050406030204" charset="0"/>
                        <a:ea typeface="黑体" panose="02010609060101010101" pitchFamily="49" charset="-122"/>
                        <a:cs typeface="Cambria Math" panose="02040503050406030204" charset="0"/>
                        <a:sym typeface="Symbol" panose="05050102010706020507" charset="0"/>
                      </a:rPr>
                      <m:t>𝑖</m:t>
                    </m:r>
                  </m:oMath>
                </a14:m>
                <a:r>
                  <a:rPr lang="en-US" altLang="zh-CN" sz="2000">
                    <a:latin typeface="黑体" panose="02010609060101010101" pitchFamily="49" charset="-122"/>
                    <a:ea typeface="黑体" panose="02010609060101010101" pitchFamily="49" charset="-122"/>
                    <a:cs typeface="黑体" panose="02010609060101010101" pitchFamily="49" charset="-122"/>
                  </a:rPr>
                  <a:t> </a:t>
                </a:r>
                <a:r>
                  <a:rPr lang="zh-CN" altLang="en-US" sz="2000">
                    <a:latin typeface="黑体" panose="02010609060101010101" pitchFamily="49" charset="-122"/>
                    <a:ea typeface="黑体" panose="02010609060101010101" pitchFamily="49" charset="-122"/>
                    <a:cs typeface="黑体" panose="02010609060101010101" pitchFamily="49" charset="-122"/>
                  </a:rPr>
                  <a:t>为标注集第</a:t>
                </a:r>
                <a:r>
                  <a:rPr lang="en-US" altLang="zh-CN" sz="2000">
                    <a:latin typeface="黑体" panose="02010609060101010101" pitchFamily="49" charset="-122"/>
                    <a:ea typeface="黑体" panose="02010609060101010101" pitchFamily="49" charset="-122"/>
                    <a:cs typeface="黑体" panose="02010609060101010101" pitchFamily="49" charset="-122"/>
                  </a:rPr>
                  <a:t>i</a:t>
                </a:r>
                <a:r>
                  <a:rPr lang="zh-CN" altLang="en-US" sz="2000">
                    <a:latin typeface="黑体" panose="02010609060101010101" pitchFamily="49" charset="-122"/>
                    <a:ea typeface="黑体" panose="02010609060101010101" pitchFamily="49" charset="-122"/>
                    <a:cs typeface="黑体" panose="02010609060101010101" pitchFamily="49" charset="-122"/>
                  </a:rPr>
                  <a:t>种标签，</a:t>
                </a:r>
                <a:r>
                  <a:rPr lang="en-US" altLang="zh-CN" sz="2000">
                    <a:latin typeface="黑体" panose="02010609060101010101" pitchFamily="49" charset="-122"/>
                    <a:ea typeface="黑体" panose="02010609060101010101" pitchFamily="49" charset="-122"/>
                    <a:cs typeface="黑体" panose="02010609060101010101" pitchFamily="49" charset="-122"/>
                  </a:rPr>
                  <a:t>N</a:t>
                </a:r>
                <a:r>
                  <a:rPr lang="zh-CN" altLang="en-US" sz="2000">
                    <a:latin typeface="黑体" panose="02010609060101010101" pitchFamily="49" charset="-122"/>
                    <a:ea typeface="黑体" panose="02010609060101010101" pitchFamily="49" charset="-122"/>
                    <a:cs typeface="黑体" panose="02010609060101010101" pitchFamily="49" charset="-122"/>
                  </a:rPr>
                  <a:t>为标注集大小，定义</a:t>
                </a:r>
                <a:r>
                  <a:rPr lang="en-US" altLang="zh-CN" sz="2000">
                    <a:latin typeface="黑体" panose="02010609060101010101" pitchFamily="49" charset="-122"/>
                    <a:ea typeface="黑体" panose="02010609060101010101" pitchFamily="49" charset="-122"/>
                    <a:cs typeface="黑体" panose="02010609060101010101" pitchFamily="49" charset="-122"/>
                  </a:rPr>
                  <a:t>S</a:t>
                </a:r>
                <a:r>
                  <a:rPr lang="en-US" altLang="zh-CN" sz="2000" baseline="-25000">
                    <a:latin typeface="黑体" panose="02010609060101010101" pitchFamily="49" charset="-122"/>
                    <a:ea typeface="黑体" panose="02010609060101010101" pitchFamily="49" charset="-122"/>
                    <a:cs typeface="黑体" panose="02010609060101010101" pitchFamily="49" charset="-122"/>
                  </a:rPr>
                  <a:t>0</a:t>
                </a:r>
                <a:r>
                  <a:rPr lang="en-US" altLang="zh-CN" sz="2000">
                    <a:latin typeface="黑体" panose="02010609060101010101" pitchFamily="49" charset="-122"/>
                    <a:ea typeface="黑体" panose="02010609060101010101" pitchFamily="49" charset="-122"/>
                    <a:cs typeface="黑体" panose="02010609060101010101" pitchFamily="49" charset="-122"/>
                  </a:rPr>
                  <a:t>=BOS</a:t>
                </a:r>
                <a:r>
                  <a:rPr lang="zh-CN" altLang="en-US" sz="2000">
                    <a:latin typeface="黑体" panose="02010609060101010101" pitchFamily="49" charset="-122"/>
                    <a:ea typeface="黑体" panose="02010609060101010101" pitchFamily="49" charset="-122"/>
                    <a:cs typeface="黑体" panose="02010609060101010101" pitchFamily="49" charset="-122"/>
                  </a:rPr>
                  <a:t>，表示序列第一个元素之前的虚拟标签，模拟隐马尔科夫模型中的初始状态转移概率。共有（</a:t>
                </a:r>
                <a:r>
                  <a:rPr lang="en-US" altLang="zh-CN" sz="2000">
                    <a:latin typeface="黑体" panose="02010609060101010101" pitchFamily="49" charset="-122"/>
                    <a:ea typeface="黑体" panose="02010609060101010101" pitchFamily="49" charset="-122"/>
                    <a:cs typeface="黑体" panose="02010609060101010101" pitchFamily="49" charset="-122"/>
                  </a:rPr>
                  <a:t>N+1</a:t>
                </a:r>
                <a:r>
                  <a:rPr lang="zh-CN" altLang="en-US" sz="2000">
                    <a:latin typeface="黑体" panose="02010609060101010101" pitchFamily="49" charset="-122"/>
                    <a:ea typeface="黑体" panose="02010609060101010101" pitchFamily="49" charset="-122"/>
                    <a:cs typeface="黑体" panose="02010609060101010101" pitchFamily="49" charset="-122"/>
                  </a:rPr>
                  <a:t>）</a:t>
                </a:r>
                <a:r>
                  <a:rPr lang="en-US" altLang="zh-CN" sz="2000">
                    <a:latin typeface="黑体" panose="02010609060101010101" pitchFamily="49" charset="-122"/>
                    <a:ea typeface="黑体" panose="02010609060101010101" pitchFamily="49" charset="-122"/>
                    <a:cs typeface="黑体" panose="02010609060101010101" pitchFamily="49" charset="-122"/>
                  </a:rPr>
                  <a:t>*N</a:t>
                </a:r>
                <a:r>
                  <a:rPr lang="zh-CN" altLang="en-US" sz="2000">
                    <a:latin typeface="黑体" panose="02010609060101010101" pitchFamily="49" charset="-122"/>
                    <a:ea typeface="黑体" panose="02010609060101010101" pitchFamily="49" charset="-122"/>
                    <a:cs typeface="黑体" panose="02010609060101010101" pitchFamily="49" charset="-122"/>
                  </a:rPr>
                  <a:t>种转移矩阵。</a:t>
                </a:r>
                <a:endParaRPr lang="zh-CN" altLang="en-US" sz="2000">
                  <a:latin typeface="黑体" panose="02010609060101010101" pitchFamily="49" charset="-122"/>
                  <a:ea typeface="黑体" panose="02010609060101010101" pitchFamily="49" charset="-122"/>
                  <a:cs typeface="黑体" panose="02010609060101010101" pitchFamily="49" charset="-122"/>
                </a:endParaRPr>
              </a:p>
              <a:p>
                <a:endParaRPr lang="en-US" altLang="zh-CN" sz="2000">
                  <a:latin typeface="黑体" panose="02010609060101010101" pitchFamily="49" charset="-122"/>
                  <a:ea typeface="黑体" panose="02010609060101010101" pitchFamily="49" charset="-122"/>
                  <a:cs typeface="黑体" panose="02010609060101010101" pitchFamily="49" charset="-122"/>
                </a:endParaRPr>
              </a:p>
              <a:p>
                <a:r>
                  <a:rPr lang="zh-CN" altLang="en-US" sz="2000">
                    <a:latin typeface="黑体" panose="02010609060101010101" pitchFamily="49" charset="-122"/>
                    <a:ea typeface="黑体" panose="02010609060101010101" pitchFamily="49" charset="-122"/>
                    <a:cs typeface="黑体" panose="02010609060101010101" pitchFamily="49" charset="-122"/>
                  </a:rPr>
                  <a:t>单独观察序列每个位置（时刻）的输出随机变量</a:t>
                </a:r>
                <a:r>
                  <a:rPr lang="en-US" altLang="zh-CN" sz="2000">
                    <a:latin typeface="黑体" panose="02010609060101010101" pitchFamily="49" charset="-122"/>
                    <a:ea typeface="黑体" panose="02010609060101010101" pitchFamily="49" charset="-122"/>
                    <a:cs typeface="黑体" panose="02010609060101010101" pitchFamily="49" charset="-122"/>
                  </a:rPr>
                  <a:t>y</a:t>
                </a:r>
                <a:r>
                  <a:rPr lang="en-US" altLang="zh-CN" sz="2000" baseline="-25000">
                    <a:latin typeface="黑体" panose="02010609060101010101" pitchFamily="49" charset="-122"/>
                    <a:ea typeface="黑体" panose="02010609060101010101" pitchFamily="49" charset="-122"/>
                    <a:cs typeface="黑体" panose="02010609060101010101" pitchFamily="49" charset="-122"/>
                  </a:rPr>
                  <a:t>t</a:t>
                </a:r>
                <a:r>
                  <a:rPr lang="zh-CN" altLang="en-US" sz="2000">
                    <a:latin typeface="黑体" panose="02010609060101010101" pitchFamily="49" charset="-122"/>
                    <a:ea typeface="黑体" panose="02010609060101010101" pitchFamily="49" charset="-122"/>
                    <a:cs typeface="黑体" panose="02010609060101010101" pitchFamily="49" charset="-122"/>
                  </a:rPr>
                  <a:t>和输入随机变量</a:t>
                </a:r>
                <a:r>
                  <a:rPr lang="en-US" altLang="zh-CN" sz="2000">
                    <a:latin typeface="黑体" panose="02010609060101010101" pitchFamily="49" charset="-122"/>
                    <a:ea typeface="黑体" panose="02010609060101010101" pitchFamily="49" charset="-122"/>
                    <a:cs typeface="黑体" panose="02010609060101010101" pitchFamily="49" charset="-122"/>
                  </a:rPr>
                  <a:t>x</a:t>
                </a:r>
                <a:r>
                  <a:rPr lang="en-US" altLang="zh-CN" sz="2000" baseline="-25000">
                    <a:latin typeface="黑体" panose="02010609060101010101" pitchFamily="49" charset="-122"/>
                    <a:ea typeface="黑体" panose="02010609060101010101" pitchFamily="49" charset="-122"/>
                    <a:cs typeface="黑体" panose="02010609060101010101" pitchFamily="49" charset="-122"/>
                  </a:rPr>
                  <a:t>t</a:t>
                </a:r>
                <a:r>
                  <a:rPr lang="zh-CN" altLang="en-US" sz="2000">
                    <a:latin typeface="黑体" panose="02010609060101010101" pitchFamily="49" charset="-122"/>
                    <a:ea typeface="黑体" panose="02010609060101010101" pitchFamily="49" charset="-122"/>
                    <a:cs typeface="黑体" panose="02010609060101010101" pitchFamily="49" charset="-122"/>
                  </a:rPr>
                  <a:t>，它也是有许多特征的，于是每个时刻的</a:t>
                </a:r>
                <a:r>
                  <a:rPr lang="zh-CN" altLang="en-US" sz="2000" b="1">
                    <a:solidFill>
                      <a:srgbClr val="FF0000"/>
                    </a:solidFill>
                    <a:latin typeface="黑体" panose="02010609060101010101" pitchFamily="49" charset="-122"/>
                    <a:ea typeface="黑体" panose="02010609060101010101" pitchFamily="49" charset="-122"/>
                    <a:cs typeface="黑体" panose="02010609060101010101" pitchFamily="49" charset="-122"/>
                  </a:rPr>
                  <a:t>状态特征</a:t>
                </a:r>
                <a:r>
                  <a:rPr lang="zh-CN" altLang="en-US" sz="2000">
                    <a:latin typeface="黑体" panose="02010609060101010101" pitchFamily="49" charset="-122"/>
                    <a:ea typeface="黑体" panose="02010609060101010101" pitchFamily="49" charset="-122"/>
                    <a:cs typeface="黑体" panose="02010609060101010101" pitchFamily="49" charset="-122"/>
                  </a:rPr>
                  <a:t>为：</a:t>
                </a:r>
                <a:endParaRPr lang="zh-CN" altLang="en-US" sz="2000">
                  <a:latin typeface="黑体" panose="02010609060101010101" pitchFamily="49" charset="-122"/>
                  <a:ea typeface="黑体" panose="02010609060101010101" pitchFamily="49" charset="-122"/>
                  <a:cs typeface="黑体" panose="02010609060101010101" pitchFamily="49" charset="-122"/>
                </a:endParaRPr>
              </a:p>
              <a:p>
                <a14:m>
                  <m:oMathPara xmlns:m="http://schemas.openxmlformats.org/officeDocument/2006/math">
                    <m:oMathParaPr>
                      <m:jc m:val="centerGroup"/>
                    </m:oMathParaPr>
                    <m:oMath xmlns:m="http://schemas.openxmlformats.org/officeDocument/2006/math">
                      <m:r>
                        <a:rPr lang="zh-CN" altLang="en-US" sz="2000" i="1">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MS Mincho" charset="0"/>
                          <a:cs typeface="Cambria Math" panose="02040503050406030204" charset="0"/>
                          <a:sym typeface="Symbol" panose="05050102010706020507" charset="0"/>
                        </a:rPr>
                        <m:t>(</m:t>
                      </m:r>
                      <m:r>
                        <m:rPr>
                          <m:sty m:val="p"/>
                        </m:rP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x</m:t>
                      </m:r>
                      <m:r>
                        <m:rPr>
                          <m:sty m:val="p"/>
                        </m:rPr>
                        <a:rPr lang="en-US" altLang="zh-CN" sz="2000" baseline="-25000">
                          <a:latin typeface="Cambria Math" panose="02040503050406030204" charset="0"/>
                          <a:ea typeface="黑体" panose="02010609060101010101" pitchFamily="49" charset="-122"/>
                          <a:cs typeface="Cambria Math" panose="02040503050406030204" charset="0"/>
                          <a:sym typeface="Symbol" panose="05050102010706020507" charset="0"/>
                        </a:rPr>
                        <m:t>t</m:t>
                      </m:r>
                      <m:r>
                        <a:rPr lang="en-US" altLang="zh-CN" sz="2000">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𝑦</m:t>
                      </m:r>
                      <m:r>
                        <m:rPr>
                          <m:sty m:val="p"/>
                        </m:rPr>
                        <a:rPr lang="en-US" altLang="zh-CN" sz="2000" baseline="-25000">
                          <a:latin typeface="Cambria Math" panose="02040503050406030204" charset="0"/>
                          <a:ea typeface="黑体" panose="02010609060101010101" pitchFamily="49" charset="-122"/>
                          <a:cs typeface="Cambria Math" panose="02040503050406030204" charset="0"/>
                          <a:sym typeface="Symbol" panose="05050102010706020507" charset="0"/>
                        </a:rPr>
                        <m:t>t</m:t>
                      </m:r>
                      <m:r>
                        <a:rPr lang="en-US" altLang="zh-CN" sz="2000">
                          <a:latin typeface="Cambria Math" panose="02040503050406030204" charset="0"/>
                          <a:ea typeface="MS Mincho" charset="0"/>
                          <a:cs typeface="Cambria Math" panose="02040503050406030204" charset="0"/>
                          <a:sym typeface="Symbol" panose="05050102010706020507" charset="0"/>
                        </a:rPr>
                        <m:t>)=</m:t>
                      </m:r>
                      <m:d>
                        <m:dPr>
                          <m:begChr m:val="{"/>
                          <m:endChr m:val=""/>
                          <m:ctrlP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ctrlPr>
                        </m:dPr>
                        <m:e>
                          <m:eqArr>
                            <m:eqArrPr>
                              <m:ctrlP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ctrlPr>
                            </m:eqArrPr>
                            <m:e>
                              <m:r>
                                <a:rPr lang="en-US" altLang="zh-CN" sz="2000" i="1">
                                  <a:latin typeface="Cambria Math" panose="02040503050406030204" charset="0"/>
                                  <a:ea typeface="MS Mincho" charset="0"/>
                                  <a:cs typeface="Cambria Math" panose="02040503050406030204" charset="0"/>
                                  <a:sym typeface="Symbol" panose="05050102010706020507" charset="0"/>
                                </a:rPr>
                                <m:t>1</m:t>
                              </m:r>
                            </m:e>
                            <m:e>
                              <m:r>
                                <a:rPr lang="en-US" altLang="zh-CN" sz="2000" i="1">
                                  <a:latin typeface="Cambria Math" panose="02040503050406030204" charset="0"/>
                                  <a:ea typeface="MS Mincho" charset="0"/>
                                  <a:cs typeface="Cambria Math" panose="02040503050406030204" charset="0"/>
                                  <a:sym typeface="Symbol" panose="05050102010706020507" charset="0"/>
                                </a:rPr>
                                <m:t>0</m:t>
                              </m:r>
                            </m:e>
                          </m:eqArr>
                          <m:r>
                            <a:rPr lang="en-US" altLang="zh-CN" sz="2000" i="1">
                              <a:latin typeface="Cambria Math" panose="02040503050406030204" charset="0"/>
                              <a:ea typeface="MS Mincho" charset="0"/>
                              <a:cs typeface="Cambria Math" panose="02040503050406030204" charset="0"/>
                              <a:sym typeface="Symbol" panose="05050102010706020507" charset="0"/>
                            </a:rPr>
                            <m:t>    </m:t>
                          </m:r>
                        </m:e>
                      </m:d>
                    </m:oMath>
                  </m:oMathPara>
                </a14:m>
                <a:endParaRPr lang="en-US" altLang="zh-CN" sz="2000" i="1">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r>
                  <a:rPr lang="zh-CN" altLang="en-US" sz="2000">
                    <a:latin typeface="黑体" panose="02010609060101010101" pitchFamily="49" charset="-122"/>
                    <a:ea typeface="黑体" panose="02010609060101010101" pitchFamily="49" charset="-122"/>
                    <a:cs typeface="黑体" panose="02010609060101010101" pitchFamily="49" charset="-122"/>
                  </a:rPr>
                  <a:t>结构化感知机的特征函数就是转移矩阵和状态矩阵的合集：</a:t>
                </a:r>
                <a:endParaRPr lang="zh-CN" altLang="en-US" sz="2000">
                  <a:latin typeface="黑体" panose="02010609060101010101" pitchFamily="49" charset="-122"/>
                  <a:ea typeface="黑体" panose="02010609060101010101" pitchFamily="49" charset="-122"/>
                  <a:cs typeface="黑体" panose="02010609060101010101" pitchFamily="49" charset="-122"/>
                </a:endParaRPr>
              </a:p>
              <a:p>
                <a14:m>
                  <m:oMath xmlns:m="http://schemas.openxmlformats.org/officeDocument/2006/math">
                    <m:r>
                      <a:rPr lang="zh-CN" altLang="en-US"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𝑦</m:t>
                    </m:r>
                    <m:r>
                      <m:rPr>
                        <m:sty m:val="p"/>
                      </m:rPr>
                      <a:rPr lang="en-US" altLang="zh-CN" sz="2000" baseline="-25000">
                        <a:latin typeface="Cambria Math" panose="02040503050406030204" charset="0"/>
                        <a:ea typeface="黑体" panose="02010609060101010101" pitchFamily="49" charset="-122"/>
                        <a:cs typeface="Cambria Math" panose="02040503050406030204" charset="0"/>
                        <a:sym typeface="Symbol" panose="05050102010706020507" charset="0"/>
                      </a:rPr>
                      <m:t>t</m:t>
                    </m:r>
                    <m:r>
                      <a:rPr lang="en-US" altLang="zh-CN" sz="2000" baseline="-25000">
                        <a:latin typeface="Cambria Math" panose="02040503050406030204" charset="0"/>
                        <a:ea typeface="MS Mincho" charset="0"/>
                        <a:cs typeface="Cambria Math" panose="02040503050406030204" charset="0"/>
                        <a:sym typeface="Symbol" panose="05050102010706020507" charset="0"/>
                      </a:rPr>
                      <m:t>−</m:t>
                    </m:r>
                    <m:r>
                      <a:rPr lang="en-US" altLang="zh-CN" sz="2000" baseline="-25000">
                        <a:latin typeface="Cambria Math" panose="02040503050406030204" charset="0"/>
                        <a:ea typeface="MS Mincho" charset="0"/>
                        <a:cs typeface="Cambria Math" panose="02040503050406030204" charset="0"/>
                        <a:sym typeface="Symbol" panose="05050102010706020507" charset="0"/>
                      </a:rPr>
                      <m:t>1</m:t>
                    </m:r>
                    <m:r>
                      <a:rPr lang="en-US" altLang="zh-CN" sz="2000">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𝑦</m:t>
                    </m:r>
                    <m:r>
                      <m:rPr>
                        <m:sty m:val="p"/>
                      </m:rPr>
                      <a:rPr lang="en-US" altLang="zh-CN" sz="2000" baseline="-25000">
                        <a:latin typeface="Cambria Math" panose="02040503050406030204" charset="0"/>
                        <a:ea typeface="黑体" panose="02010609060101010101" pitchFamily="49" charset="-122"/>
                        <a:cs typeface="Cambria Math" panose="02040503050406030204" charset="0"/>
                        <a:sym typeface="Symbol" panose="05050102010706020507" charset="0"/>
                      </a:rPr>
                      <m:t>t</m:t>
                    </m:r>
                  </m:oMath>
                </a14:m>
                <a:r>
                  <a:rPr lang="en-US" altLang="zh-CN" sz="200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 </a:t>
                </a:r>
                <a14:m>
                  <m:oMath xmlns:m="http://schemas.openxmlformats.org/officeDocument/2006/math">
                    <m:r>
                      <m:rPr>
                        <m:sty m:val="p"/>
                      </m:rP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x</m:t>
                    </m:r>
                    <m:r>
                      <m:rPr>
                        <m:sty m:val="p"/>
                      </m:rPr>
                      <a:rPr lang="en-US" altLang="zh-CN" sz="2000" baseline="-25000">
                        <a:latin typeface="Cambria Math" panose="02040503050406030204" charset="0"/>
                        <a:ea typeface="黑体" panose="02010609060101010101" pitchFamily="49" charset="-122"/>
                        <a:cs typeface="Cambria Math" panose="02040503050406030204" charset="0"/>
                        <a:sym typeface="Symbol" panose="05050102010706020507" charset="0"/>
                      </a:rPr>
                      <m:t>t</m:t>
                    </m:r>
                    <m:r>
                      <a:rPr lang="en-US" altLang="zh-CN" sz="2000">
                        <a:latin typeface="Cambria Math" panose="02040503050406030204" charset="0"/>
                        <a:ea typeface="MS Mincho" charset="0"/>
                        <a:cs typeface="Cambria Math" panose="02040503050406030204" charset="0"/>
                        <a:sym typeface="Symbol" panose="05050102010706020507" charset="0"/>
                      </a:rPr>
                      <m:t>)</m:t>
                    </m:r>
                  </m:oMath>
                </a14:m>
                <a:endParaRPr lang="en-US" altLang="zh-CN" sz="2000">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14:m>
                  <m:oMath xmlns:m="http://schemas.openxmlformats.org/officeDocument/2006/math">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𝑠𝑐𝑜𝑟𝑒</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𝑤</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zh-CN" altLang="en-US" sz="2000" i="1">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𝑥</m:t>
                    </m:r>
                    <m:r>
                      <a:rPr lang="en-US" altLang="zh-CN" sz="2000">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𝑦</m:t>
                    </m:r>
                    <m:r>
                      <a:rPr lang="en-US" altLang="zh-CN" sz="2000">
                        <a:latin typeface="Cambria Math" panose="02040503050406030204" charset="0"/>
                        <a:ea typeface="MS Mincho" charset="0"/>
                        <a:cs typeface="Cambria Math" panose="02040503050406030204" charset="0"/>
                        <a:sym typeface="Symbol" panose="05050102010706020507" charset="0"/>
                      </a:rPr>
                      <m:t>)</m:t>
                    </m:r>
                  </m:oMath>
                </a14:m>
                <a:r>
                  <a:rPr lang="en-US" altLang="zh-CN" sz="200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a:t>
                </a:r>
                <a14:m>
                  <m:oMath xmlns:m="http://schemas.openxmlformats.org/officeDocument/2006/math">
                    <m:nary>
                      <m:naryPr>
                        <m:chr m:val="∑"/>
                        <m:limLoc m:val="undOvr"/>
                        <m:ctrlP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ctrlPr>
                      </m:naryPr>
                      <m:sub>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𝑡</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MS Mincho" charset="0"/>
                            <a:cs typeface="Cambria Math" panose="02040503050406030204" charset="0"/>
                            <a:sym typeface="Symbol" panose="05050102010706020507" charset="0"/>
                          </a:rPr>
                          <m:t>1</m:t>
                        </m:r>
                      </m:sub>
                      <m:sup>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𝑇</m:t>
                        </m:r>
                      </m:sup>
                      <m:e>
                        <m:r>
                          <a:rPr lang="en-US" altLang="zh-CN" sz="2000" i="1">
                            <a:latin typeface="Cambria Math" panose="02040503050406030204" charset="0"/>
                            <a:ea typeface="黑体" panose="02010609060101010101" pitchFamily="49" charset="-122"/>
                            <a:cs typeface="Cambria Math" panose="02040503050406030204" charset="0"/>
                            <a:sym typeface="Symbol" panose="05050102010706020507" charset="0"/>
                          </a:rPr>
                          <m:t>𝑤</m:t>
                        </m:r>
                        <m:r>
                          <a:rPr lang="en-US" altLang="zh-CN" sz="2000" i="1">
                            <a:latin typeface="Cambria Math" panose="02040503050406030204" charset="0"/>
                            <a:ea typeface="MS Mincho" charset="0"/>
                            <a:cs typeface="Cambria Math" panose="02040503050406030204" charset="0"/>
                            <a:sym typeface="Symbol" panose="05050102010706020507" charset="0"/>
                          </a:rPr>
                          <m:t>·</m:t>
                        </m:r>
                      </m:e>
                    </m:nary>
                    <m:r>
                      <a:rPr lang="zh-CN" altLang="en-US" sz="2000" i="1">
                        <a:latin typeface="Cambria Math" panose="02040503050406030204" charset="0"/>
                        <a:ea typeface="MS Mincho" charset="0"/>
                        <a:cs typeface="Cambria Math" panose="02040503050406030204" charset="0"/>
                        <a:sym typeface="Symbol" panose="05050102010706020507" charset="0"/>
                      </a:rPr>
                      <m:t></m:t>
                    </m:r>
                    <m:r>
                      <a:rPr lang="en-US" altLang="zh-CN" sz="2000" i="1">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𝑦</m:t>
                    </m:r>
                    <m:r>
                      <m:rPr>
                        <m:sty m:val="p"/>
                      </m:rPr>
                      <a:rPr lang="en-US" altLang="zh-CN" sz="2000" baseline="-25000">
                        <a:latin typeface="Cambria Math" panose="02040503050406030204" charset="0"/>
                        <a:ea typeface="黑体" panose="02010609060101010101" pitchFamily="49" charset="-122"/>
                        <a:cs typeface="Cambria Math" panose="02040503050406030204" charset="0"/>
                        <a:sym typeface="Symbol" panose="05050102010706020507" charset="0"/>
                      </a:rPr>
                      <m:t>t</m:t>
                    </m:r>
                    <m:r>
                      <a:rPr lang="en-US" altLang="zh-CN" sz="2000" baseline="-25000">
                        <a:latin typeface="Cambria Math" panose="02040503050406030204" charset="0"/>
                        <a:ea typeface="MS Mincho" charset="0"/>
                        <a:cs typeface="Cambria Math" panose="02040503050406030204" charset="0"/>
                        <a:sym typeface="Symbol" panose="05050102010706020507" charset="0"/>
                      </a:rPr>
                      <m:t>−</m:t>
                    </m:r>
                    <m:r>
                      <a:rPr lang="en-US" altLang="zh-CN" sz="2000" baseline="-25000">
                        <a:latin typeface="Cambria Math" panose="02040503050406030204" charset="0"/>
                        <a:ea typeface="MS Mincho" charset="0"/>
                        <a:cs typeface="Cambria Math" panose="02040503050406030204" charset="0"/>
                        <a:sym typeface="Symbol" panose="05050102010706020507" charset="0"/>
                      </a:rPr>
                      <m:t>1</m:t>
                    </m:r>
                    <m:r>
                      <a:rPr lang="en-US" altLang="zh-CN" sz="2000">
                        <a:latin typeface="Cambria Math" panose="02040503050406030204" charset="0"/>
                        <a:ea typeface="MS Mincho" charset="0"/>
                        <a:cs typeface="Cambria Math" panose="02040503050406030204" charset="0"/>
                        <a:sym typeface="Symbol" panose="05050102010706020507" charset="0"/>
                      </a:rPr>
                      <m:t>,</m:t>
                    </m:r>
                    <m: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𝑦</m:t>
                    </m:r>
                    <m:r>
                      <m:rPr>
                        <m:sty m:val="p"/>
                      </m:rPr>
                      <a:rPr lang="en-US" altLang="zh-CN" sz="2000" baseline="-25000">
                        <a:latin typeface="Cambria Math" panose="02040503050406030204" charset="0"/>
                        <a:ea typeface="黑体" panose="02010609060101010101" pitchFamily="49" charset="-122"/>
                        <a:cs typeface="Cambria Math" panose="02040503050406030204" charset="0"/>
                        <a:sym typeface="Symbol" panose="05050102010706020507" charset="0"/>
                      </a:rPr>
                      <m:t>t</m:t>
                    </m:r>
                    <m:r>
                      <a:rPr lang="en-US" altLang="zh-CN" sz="2000">
                        <a:latin typeface="Cambria Math" panose="02040503050406030204" charset="0"/>
                        <a:ea typeface="MS Mincho" charset="0"/>
                        <a:cs typeface="Cambria Math" panose="02040503050406030204" charset="0"/>
                        <a:sym typeface="Symbol" panose="05050102010706020507" charset="0"/>
                      </a:rPr>
                      <m:t>, </m:t>
                    </m:r>
                    <m:r>
                      <m:rPr>
                        <m:sty m:val="p"/>
                      </m:rPr>
                      <a:rPr lang="en-US" altLang="zh-CN" sz="2000">
                        <a:latin typeface="Cambria Math" panose="02040503050406030204" charset="0"/>
                        <a:ea typeface="黑体" panose="02010609060101010101" pitchFamily="49" charset="-122"/>
                        <a:cs typeface="Cambria Math" panose="02040503050406030204" charset="0"/>
                        <a:sym typeface="Symbol" panose="05050102010706020507" charset="0"/>
                      </a:rPr>
                      <m:t>x</m:t>
                    </m:r>
                    <m:r>
                      <m:rPr>
                        <m:sty m:val="p"/>
                      </m:rPr>
                      <a:rPr lang="en-US" altLang="zh-CN" sz="2000" baseline="-25000">
                        <a:latin typeface="Cambria Math" panose="02040503050406030204" charset="0"/>
                        <a:ea typeface="黑体" panose="02010609060101010101" pitchFamily="49" charset="-122"/>
                        <a:cs typeface="Cambria Math" panose="02040503050406030204" charset="0"/>
                        <a:sym typeface="Symbol" panose="05050102010706020507" charset="0"/>
                      </a:rPr>
                      <m:t>t</m:t>
                    </m:r>
                    <m:r>
                      <a:rPr lang="en-US" altLang="zh-CN" sz="2000">
                        <a:latin typeface="Cambria Math" panose="02040503050406030204" charset="0"/>
                        <a:ea typeface="MS Mincho" charset="0"/>
                        <a:cs typeface="Cambria Math" panose="02040503050406030204" charset="0"/>
                        <a:sym typeface="Symbol" panose="05050102010706020507" charset="0"/>
                      </a:rPr>
                      <m:t>)</m:t>
                    </m:r>
                  </m:oMath>
                </a14:m>
                <a:endParaRPr lang="en-US" altLang="zh-CN" sz="2000">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926465" y="1618615"/>
                <a:ext cx="10528935" cy="473710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289" y="397511"/>
            <a:ext cx="10850563" cy="1028699"/>
          </a:xfrm>
        </p:spPr>
        <p:txBody>
          <a:bodyPr>
            <a:normAutofit/>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分类</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Content Placeholder 2"/>
          <p:cNvSpPr>
            <a:spLocks noGrp="1"/>
          </p:cNvSpPr>
          <p:nvPr>
            <p:ph idx="1"/>
          </p:nvPr>
        </p:nvSpPr>
        <p:spPr>
          <a:xfrm>
            <a:off x="670560" y="1426210"/>
            <a:ext cx="10850880" cy="4530090"/>
          </a:xfrm>
        </p:spPr>
        <p:txBody>
          <a:bodyPr>
            <a:noAutofit/>
          </a:bodyPr>
          <a:lstStyle/>
          <a:p>
            <a:pPr>
              <a:lnSpc>
                <a:spcPct val="150000"/>
              </a:lnSpc>
            </a:pPr>
            <a:r>
              <a:rPr lang="zh-CN" altLang="en-US" sz="2000" b="1" dirty="0">
                <a:solidFill>
                  <a:srgbClr val="FF0000"/>
                </a:solidFill>
                <a:latin typeface="黑体" panose="02010609060101010101" pitchFamily="49" charset="-122"/>
                <a:ea typeface="黑体" panose="02010609060101010101" pitchFamily="49" charset="-122"/>
                <a:cs typeface="黑体" panose="02010609060101010101" pitchFamily="49" charset="-122"/>
              </a:rPr>
              <a:t>分类</a:t>
            </a:r>
            <a:r>
              <a:rPr lang="en-US" sz="2000" dirty="0" smtClean="0">
                <a:latin typeface="黑体" panose="02010609060101010101" pitchFamily="49" charset="-122"/>
                <a:ea typeface="黑体" panose="02010609060101010101" pitchFamily="49" charset="-122"/>
                <a:cs typeface="黑体" panose="02010609060101010101" pitchFamily="49" charset="-122"/>
              </a:rPr>
              <a:t>  </a:t>
            </a:r>
            <a:endParaRPr lang="en-US" sz="2000" dirty="0">
              <a:latin typeface="黑体" panose="02010609060101010101" pitchFamily="49" charset="-122"/>
              <a:ea typeface="黑体" panose="02010609060101010101" pitchFamily="49" charset="-122"/>
              <a:cs typeface="黑体" panose="02010609060101010101" pitchFamily="49" charset="-122"/>
            </a:endParaRPr>
          </a:p>
          <a:p>
            <a:pPr lvl="1">
              <a:lnSpc>
                <a:spcPct val="150000"/>
              </a:lnSpc>
            </a:pPr>
            <a:r>
              <a:rPr lang="zh-CN" altLang="en-US" sz="2000" dirty="0" smtClean="0">
                <a:latin typeface="黑体" panose="02010609060101010101" pitchFamily="49" charset="-122"/>
                <a:ea typeface="黑体" panose="02010609060101010101" pitchFamily="49" charset="-122"/>
                <a:cs typeface="黑体" panose="02010609060101010101" pitchFamily="49" charset="-122"/>
              </a:rPr>
              <a:t>预测分类标签</a:t>
            </a:r>
            <a:r>
              <a:rPr 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b="1" dirty="0" smtClean="0">
                <a:solidFill>
                  <a:srgbClr val="2261A6"/>
                </a:solidFill>
                <a:latin typeface="黑体" panose="02010609060101010101" pitchFamily="49" charset="-122"/>
                <a:ea typeface="黑体" panose="02010609060101010101" pitchFamily="49" charset="-122"/>
                <a:cs typeface="黑体" panose="02010609060101010101" pitchFamily="49" charset="-122"/>
              </a:rPr>
              <a:t>离散的</a:t>
            </a:r>
            <a:r>
              <a:rPr 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sz="2000" dirty="0">
              <a:latin typeface="黑体" panose="02010609060101010101" pitchFamily="49" charset="-122"/>
              <a:ea typeface="黑体" panose="02010609060101010101" pitchFamily="49" charset="-122"/>
              <a:cs typeface="黑体" panose="02010609060101010101" pitchFamily="49" charset="-122"/>
            </a:endParaRPr>
          </a:p>
          <a:p>
            <a:pPr lvl="1">
              <a:lnSpc>
                <a:spcPct val="150000"/>
              </a:lnSpc>
            </a:pPr>
            <a:r>
              <a:rPr lang="zh-CN" altLang="en-US" sz="2000" dirty="0" smtClean="0">
                <a:latin typeface="黑体" panose="02010609060101010101" pitchFamily="49" charset="-122"/>
                <a:ea typeface="黑体" panose="02010609060101010101" pitchFamily="49" charset="-122"/>
                <a:cs typeface="黑体" panose="02010609060101010101" pitchFamily="49" charset="-122"/>
              </a:rPr>
              <a:t>基于训练数据和类别标签给数据分类（构建一个分类模型），然后用这个模型对新的数据进行分类。</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latin typeface="黑体" panose="02010609060101010101" pitchFamily="49" charset="-122"/>
                <a:ea typeface="黑体" panose="02010609060101010101" pitchFamily="49" charset="-122"/>
                <a:cs typeface="黑体" panose="02010609060101010101" pitchFamily="49" charset="-122"/>
              </a:rPr>
              <a:t>二分类、多分类</a:t>
            </a:r>
            <a:endParaRPr lang="zh-CN" altLang="en-US" sz="2000" dirty="0" smtClean="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FF0000"/>
                </a:solidFill>
                <a:latin typeface="黑体" panose="02010609060101010101" pitchFamily="49" charset="-122"/>
                <a:ea typeface="黑体" panose="02010609060101010101" pitchFamily="49" charset="-122"/>
                <a:cs typeface="黑体" panose="02010609060101010101" pitchFamily="49" charset="-122"/>
              </a:rPr>
              <a:t>NLP中的分类问题：</a:t>
            </a:r>
            <a:endParaRPr lang="zh-CN" altLang="en-US" sz="20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latin typeface="黑体" panose="02010609060101010101" pitchFamily="49" charset="-122"/>
                <a:ea typeface="黑体" panose="02010609060101010101" pitchFamily="49" charset="-122"/>
                <a:cs typeface="黑体" panose="02010609060101010101" pitchFamily="49" charset="-122"/>
              </a:rPr>
              <a:t>关键词提取时，判断每个单词是否属于关键词</a:t>
            </a:r>
            <a:endParaRPr lang="zh-CN" altLang="en-US" sz="2000" dirty="0" smtClean="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latin typeface="黑体" panose="02010609060101010101" pitchFamily="49" charset="-122"/>
                <a:ea typeface="黑体" panose="02010609060101010101" pitchFamily="49" charset="-122"/>
                <a:cs typeface="黑体" panose="02010609060101010101" pitchFamily="49" charset="-122"/>
              </a:rPr>
              <a:t>指代消解问题时，对每个代词和每次实体判断是否存在指代关系</a:t>
            </a:r>
            <a:endParaRPr lang="zh-CN" altLang="en-US" sz="2000" dirty="0" smtClean="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28296"/>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分类算法</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a:xfrm>
            <a:off x="670560" y="1728470"/>
            <a:ext cx="10850880" cy="3827780"/>
          </a:xfrm>
        </p:spPr>
        <p:txBody>
          <a:bodyPr>
            <a:normAutofit/>
          </a:bodyPr>
          <a:lstStyle/>
          <a:p>
            <a:r>
              <a:rPr lang="zh-CN" altLang="en-US" sz="2500" b="1" dirty="0">
                <a:solidFill>
                  <a:srgbClr val="FF0000"/>
                </a:solidFill>
              </a:rPr>
              <a:t>模型构造</a:t>
            </a:r>
            <a:r>
              <a:rPr lang="en-US" altLang="zh-CN" sz="2500" b="1" dirty="0">
                <a:solidFill>
                  <a:srgbClr val="FF0000"/>
                </a:solidFill>
              </a:rPr>
              <a:t>:</a:t>
            </a:r>
            <a:r>
              <a:rPr lang="zh-CN" altLang="en-US" sz="2500" b="1" dirty="0">
                <a:solidFill>
                  <a:srgbClr val="FF0000"/>
                </a:solidFill>
              </a:rPr>
              <a:t>描述一组预先确定的类</a:t>
            </a:r>
            <a:br>
              <a:rPr lang="zh-CN" altLang="en-US" sz="2500" dirty="0"/>
            </a:br>
            <a:endParaRPr lang="zh-CN" altLang="en-US" sz="2500" dirty="0"/>
          </a:p>
          <a:p>
            <a:pPr lvl="1"/>
            <a:r>
              <a:rPr lang="zh-CN" altLang="en-US" sz="2500" dirty="0"/>
              <a:t>假设每个元组</a:t>
            </a:r>
            <a:r>
              <a:rPr lang="en-US" altLang="zh-CN" sz="2500" dirty="0"/>
              <a:t>/</a:t>
            </a:r>
            <a:r>
              <a:rPr lang="zh-CN" altLang="en-US" sz="2500" dirty="0"/>
              <a:t>示例都属于一个</a:t>
            </a:r>
            <a:r>
              <a:rPr lang="zh-CN" altLang="en-US" sz="2500" b="1" dirty="0">
                <a:solidFill>
                  <a:srgbClr val="2261A6"/>
                </a:solidFill>
              </a:rPr>
              <a:t>预定义的类</a:t>
            </a:r>
            <a:r>
              <a:rPr lang="zh-CN" altLang="en-US" sz="2500" dirty="0"/>
              <a:t>，由</a:t>
            </a:r>
            <a:r>
              <a:rPr lang="en-US" altLang="zh-CN" sz="2500" dirty="0"/>
              <a:t>class label</a:t>
            </a:r>
            <a:r>
              <a:rPr lang="zh-CN" altLang="en-US" sz="2500" dirty="0"/>
              <a:t>属性确定</a:t>
            </a:r>
            <a:br>
              <a:rPr lang="zh-CN" altLang="en-US" sz="2500" dirty="0"/>
            </a:br>
            <a:endParaRPr lang="zh-CN" altLang="en-US" sz="2500" dirty="0"/>
          </a:p>
          <a:p>
            <a:pPr lvl="1"/>
            <a:r>
              <a:rPr lang="zh-CN" altLang="en-US" sz="2500" dirty="0"/>
              <a:t>用于</a:t>
            </a:r>
            <a:r>
              <a:rPr lang="zh-CN" altLang="en-US" sz="2500" b="1" dirty="0">
                <a:solidFill>
                  <a:srgbClr val="2261A6"/>
                </a:solidFill>
              </a:rPr>
              <a:t>模型构建的数据集合是训练集</a:t>
            </a:r>
            <a:br>
              <a:rPr lang="zh-CN" altLang="en-US" sz="2500" dirty="0"/>
            </a:br>
            <a:endParaRPr lang="zh-CN" altLang="en-US" sz="2500" dirty="0"/>
          </a:p>
          <a:p>
            <a:pPr lvl="1"/>
            <a:r>
              <a:rPr lang="zh-CN" altLang="en-US" sz="2500" dirty="0"/>
              <a:t>该模型表示为分类规则、线性模型、决策树、</a:t>
            </a:r>
            <a:r>
              <a:rPr lang="en-US" altLang="zh-CN" sz="2500" dirty="0"/>
              <a:t>SVM</a:t>
            </a:r>
            <a:r>
              <a:rPr lang="zh-CN" altLang="en-US" sz="2500" dirty="0"/>
              <a:t>等</a:t>
            </a:r>
            <a:endParaRPr lang="zh-CN" altLang="en-US" sz="25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345441"/>
            <a:ext cx="10850563" cy="1028699"/>
          </a:xfrm>
        </p:spPr>
        <p:txBody>
          <a:bodyPr/>
          <a:lstStyle/>
          <a:p>
            <a:pPr algn="l" eaLnBrk="0" fontAlgn="base" hangingPunct="0">
              <a:buClrTx/>
              <a:buSzTx/>
              <a:buFontTx/>
            </a:pP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rPr>
              <a:t>分类算法</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p:txBody>
          <a:bodyPr>
            <a:normAutofit/>
          </a:bodyPr>
          <a:lstStyle/>
          <a:p>
            <a:pPr>
              <a:lnSpc>
                <a:spcPct val="150000"/>
              </a:lnSpc>
            </a:pPr>
            <a:r>
              <a:rPr lang="zh-CN" altLang="en-US" sz="2500" b="1" dirty="0" smtClean="0">
                <a:solidFill>
                  <a:srgbClr val="FF0000"/>
                </a:solidFill>
              </a:rPr>
              <a:t>模型用途：预估未知的数据对象</a:t>
            </a:r>
            <a:endParaRPr lang="en-US" altLang="zh-CN" sz="2500" b="1" dirty="0" smtClean="0">
              <a:solidFill>
                <a:srgbClr val="FF0000"/>
              </a:solidFill>
            </a:endParaRPr>
          </a:p>
          <a:p>
            <a:pPr lvl="1">
              <a:lnSpc>
                <a:spcPct val="150000"/>
              </a:lnSpc>
            </a:pPr>
            <a:r>
              <a:rPr lang="zh-CN" altLang="en-US" sz="2500" dirty="0" smtClean="0"/>
              <a:t>估计</a:t>
            </a:r>
            <a:r>
              <a:rPr lang="zh-CN" altLang="en-US" sz="2500" dirty="0"/>
              <a:t>模型的</a:t>
            </a:r>
            <a:r>
              <a:rPr lang="zh-CN" altLang="en-US" sz="2500" dirty="0" smtClean="0"/>
              <a:t>精度</a:t>
            </a:r>
            <a:endParaRPr lang="zh-CN" altLang="en-US" sz="2500" dirty="0"/>
          </a:p>
          <a:p>
            <a:pPr lvl="2">
              <a:lnSpc>
                <a:spcPct val="150000"/>
              </a:lnSpc>
            </a:pPr>
            <a:r>
              <a:rPr lang="zh-CN" altLang="en-US" sz="2500" dirty="0"/>
              <a:t>将</a:t>
            </a:r>
            <a:r>
              <a:rPr lang="zh-CN" altLang="en-US" sz="2500" b="1" dirty="0">
                <a:solidFill>
                  <a:srgbClr val="2261A6"/>
                </a:solidFill>
              </a:rPr>
              <a:t>测试样本</a:t>
            </a:r>
            <a:r>
              <a:rPr lang="zh-CN" altLang="en-US" sz="2500" dirty="0"/>
              <a:t>的已知标号与模型分类结果进行了</a:t>
            </a:r>
            <a:r>
              <a:rPr lang="zh-CN" altLang="en-US" sz="2500" dirty="0" smtClean="0"/>
              <a:t>比较</a:t>
            </a:r>
            <a:endParaRPr lang="zh-CN" altLang="en-US" sz="2500" dirty="0"/>
          </a:p>
          <a:p>
            <a:pPr lvl="2">
              <a:lnSpc>
                <a:spcPct val="150000"/>
              </a:lnSpc>
            </a:pPr>
            <a:r>
              <a:rPr lang="zh-CN" altLang="en-US" sz="2500" b="1" dirty="0">
                <a:solidFill>
                  <a:srgbClr val="2261A6"/>
                </a:solidFill>
              </a:rPr>
              <a:t>正确率</a:t>
            </a:r>
            <a:r>
              <a:rPr lang="zh-CN" altLang="en-US" sz="2500" dirty="0"/>
              <a:t>是模型正确分类的测试集样本的百分比</a:t>
            </a:r>
            <a:br>
              <a:rPr lang="zh-CN" altLang="en-US" sz="2500" dirty="0"/>
            </a:br>
            <a:endParaRPr lang="zh-CN" altLang="en-US" sz="2500" dirty="0"/>
          </a:p>
          <a:p>
            <a:pPr lvl="1">
              <a:lnSpc>
                <a:spcPct val="150000"/>
              </a:lnSpc>
            </a:pPr>
            <a:r>
              <a:rPr lang="zh-CN" altLang="en-US" sz="2500" b="1" dirty="0">
                <a:solidFill>
                  <a:srgbClr val="2261A6"/>
                </a:solidFill>
              </a:rPr>
              <a:t>测试集</a:t>
            </a:r>
            <a:r>
              <a:rPr lang="zh-CN" altLang="en-US" sz="2500" dirty="0" smtClean="0"/>
              <a:t>是独立</a:t>
            </a:r>
            <a:r>
              <a:rPr lang="zh-CN" altLang="en-US" sz="2500" dirty="0"/>
              <a:t>于</a:t>
            </a:r>
            <a:r>
              <a:rPr lang="zh-CN" altLang="en-US" sz="2500" dirty="0" smtClean="0"/>
              <a:t>训练集的</a:t>
            </a:r>
            <a:r>
              <a:rPr lang="en-US" altLang="zh-CN" sz="2500" dirty="0" smtClean="0"/>
              <a:t>(</a:t>
            </a:r>
            <a:r>
              <a:rPr lang="zh-CN" altLang="en-US" sz="2500" dirty="0"/>
              <a:t>否则过度拟合</a:t>
            </a:r>
            <a:r>
              <a:rPr lang="en-US" altLang="zh-CN" sz="2500" dirty="0" smtClean="0"/>
              <a:t>)</a:t>
            </a:r>
            <a:endParaRPr lang="zh-CN" altLang="en-US" sz="2500" dirty="0"/>
          </a:p>
          <a:p>
            <a:pPr lvl="1">
              <a:lnSpc>
                <a:spcPct val="150000"/>
              </a:lnSpc>
            </a:pPr>
            <a:r>
              <a:rPr lang="zh-CN" altLang="en-US" sz="2500" dirty="0" smtClean="0"/>
              <a:t>如果模型的精度</a:t>
            </a:r>
            <a:r>
              <a:rPr lang="zh-CN" altLang="en-US" sz="2500" dirty="0"/>
              <a:t>可以接受</a:t>
            </a:r>
            <a:r>
              <a:rPr lang="zh-CN" altLang="en-US" sz="2500" dirty="0" smtClean="0"/>
              <a:t>，就可以使用</a:t>
            </a:r>
            <a:r>
              <a:rPr lang="zh-CN" altLang="en-US" sz="2500" dirty="0"/>
              <a:t>该</a:t>
            </a:r>
            <a:r>
              <a:rPr lang="zh-CN" altLang="en-US" sz="2500" dirty="0" smtClean="0"/>
              <a:t>模型</a:t>
            </a:r>
            <a:r>
              <a:rPr lang="zh-CN" altLang="en-US" sz="2500" dirty="0"/>
              <a:t>未知</a:t>
            </a:r>
            <a:r>
              <a:rPr lang="zh-CN" altLang="en-US" sz="2500" dirty="0" smtClean="0"/>
              <a:t>类别标签</a:t>
            </a:r>
            <a:r>
              <a:rPr lang="zh-CN" altLang="en-US" sz="2500" dirty="0"/>
              <a:t>的</a:t>
            </a:r>
            <a:r>
              <a:rPr lang="zh-CN" altLang="en-US" sz="2500" dirty="0" smtClean="0"/>
              <a:t>数据进行</a:t>
            </a:r>
            <a:r>
              <a:rPr lang="zh-CN" altLang="en-US" sz="2500" dirty="0"/>
              <a:t>分类</a:t>
            </a:r>
            <a:endParaRPr lang="zh-CN" altLang="en-US" sz="25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ics0.baidu.com/feed/b8389b504fc2d562db6ef4f4e81898e676c66c52.jpeg?token=efaf0ebc2bec4fc8795a355b15594c69"/>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700852" y="1123950"/>
            <a:ext cx="2788708" cy="50196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482600" y="352358"/>
            <a:ext cx="10972800" cy="533400"/>
          </a:xfrm>
        </p:spPr>
        <p:txBody>
          <a:bodyPr/>
          <a:lstStyle/>
          <a:p>
            <a:pPr eaLnBrk="0" fontAlgn="base" hangingPunct="0">
              <a:spcAft>
                <a:spcPct val="0"/>
              </a:spcAft>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rPr>
              <a:t>感知机</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mn-cs"/>
              </a:rPr>
              <a:t>Perceptron</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tags/tag1.xml><?xml version="1.0" encoding="utf-8"?>
<p:tagLst xmlns:p="http://schemas.openxmlformats.org/presentationml/2006/main">
  <p:tag name="KSO_WM_UNIT_PLACING_PICTURE_USER_VIEWPORT" val="{&quot;height&quot;:6690,&quot;width&quot;:12540}"/>
</p:tagLst>
</file>

<file path=ppt/tags/tag2.xml><?xml version="1.0" encoding="utf-8"?>
<p:tagLst xmlns:p="http://schemas.openxmlformats.org/presentationml/2006/main">
  <p:tag name="KSO_WM_UNIT_TABLE_BEAUTIFY" val="smartTable{2bdd800d-aae4-477d-b1e6-e9a137fca6d2}"/>
</p:tagLst>
</file>

<file path=ppt/tags/tag3.xml><?xml version="1.0" encoding="utf-8"?>
<p:tagLst xmlns:p="http://schemas.openxmlformats.org/presentationml/2006/main">
  <p:tag name="KSO_WM_UNIT_TABLE_BEAUTIFY" val="smartTable{2bdd800d-aae4-477d-b1e6-e9a137fca6d2}"/>
</p:tagLst>
</file>

<file path=ppt/tags/tag4.xml><?xml version="1.0" encoding="utf-8"?>
<p:tagLst xmlns:p="http://schemas.openxmlformats.org/presentationml/2006/main">
  <p:tag name="KSO_WM_UNIT_TABLE_BEAUTIFY" val="smartTable{0e197515-e75b-4894-a823-ccc1d4bbb5b1}"/>
</p:tagLst>
</file>

<file path=ppt/tags/tag5.xml><?xml version="1.0" encoding="utf-8"?>
<p:tagLst xmlns:p="http://schemas.openxmlformats.org/presentationml/2006/main">
  <p:tag name="KSO_WM_UNIT_TABLE_BEAUTIFY" val="smartTable{1f880de4-1f40-4afa-9773-d10bf631721c}"/>
</p:tagLst>
</file>

<file path=ppt/tags/tag6.xml><?xml version="1.0" encoding="utf-8"?>
<p:tagLst xmlns:p="http://schemas.openxmlformats.org/presentationml/2006/main">
  <p:tag name="KSO_WM_UNIT_TABLE_BEAUTIFY" val="smartTable{bb07925f-1230-4c2f-a8eb-969222f9f784}"/>
  <p:tag name="TABLE_ENDDRAG_ORIGIN_RECT" val="513*120"/>
  <p:tag name="TABLE_ENDDRAG_RECT" val="144*210*513*120"/>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37B7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8501</Words>
  <Application>WPS 演示</Application>
  <PresentationFormat>宽屏</PresentationFormat>
  <Paragraphs>812</Paragraphs>
  <Slides>52</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52</vt:i4>
      </vt:variant>
    </vt:vector>
  </HeadingPairs>
  <TitlesOfParts>
    <vt:vector size="70" baseType="lpstr">
      <vt:lpstr>Arial</vt:lpstr>
      <vt:lpstr>宋体</vt:lpstr>
      <vt:lpstr>Wingdings</vt:lpstr>
      <vt:lpstr>微软雅黑</vt:lpstr>
      <vt:lpstr>黑体</vt:lpstr>
      <vt:lpstr>Symbol</vt:lpstr>
      <vt:lpstr>Cambria Math</vt:lpstr>
      <vt:lpstr>MS Mincho</vt:lpstr>
      <vt:lpstr>Arial Unicode MS</vt:lpstr>
      <vt:lpstr>等线</vt:lpstr>
      <vt:lpstr>Symbol</vt:lpstr>
      <vt:lpstr>Times New Roman</vt:lpstr>
      <vt:lpstr>Segoe Print</vt:lpstr>
      <vt:lpstr>Tahoma</vt:lpstr>
      <vt:lpstr>Calibri</vt:lpstr>
      <vt:lpstr>Calibri Light</vt:lpstr>
      <vt:lpstr>等线 Light</vt:lpstr>
      <vt:lpstr>Office Theme</vt:lpstr>
      <vt:lpstr>PowerPoint 演示文稿</vt:lpstr>
      <vt:lpstr>PowerPoint 演示文稿</vt:lpstr>
      <vt:lpstr>监督学习和无监督学习</vt:lpstr>
      <vt:lpstr>监督学习和无监督学习</vt:lpstr>
      <vt:lpstr>分类算法</vt:lpstr>
      <vt:lpstr>分类</vt:lpstr>
      <vt:lpstr>分类算法</vt:lpstr>
      <vt:lpstr>分类算法</vt:lpstr>
      <vt:lpstr>感知机Perceptron</vt:lpstr>
      <vt:lpstr>感知机Perceptron</vt:lpstr>
      <vt:lpstr>感知机Perceptron </vt:lpstr>
      <vt:lpstr>感知机Perceptron </vt:lpstr>
      <vt:lpstr>感知机Perceptron </vt:lpstr>
      <vt:lpstr>感知机Perceptron </vt:lpstr>
      <vt:lpstr>感知机Perceptron </vt:lpstr>
      <vt:lpstr>感知机Perceptron</vt:lpstr>
      <vt:lpstr>感知机Perceptron </vt:lpstr>
      <vt:lpstr>感知机Perceptron </vt:lpstr>
      <vt:lpstr>感知机Perceptron  </vt:lpstr>
      <vt:lpstr>感知机Perceptron  </vt:lpstr>
      <vt:lpstr>感知机Perceptron  </vt:lpstr>
      <vt:lpstr>感知机Perceptron </vt:lpstr>
      <vt:lpstr>感知机Perceptron </vt:lpstr>
      <vt:lpstr>感知机Perceptron </vt:lpstr>
      <vt:lpstr>NLP中的感知机Perceptron</vt:lpstr>
      <vt:lpstr>感知机Perceptron </vt:lpstr>
      <vt:lpstr>感知机Perceptron </vt:lpstr>
      <vt:lpstr>感知机Perceptron </vt:lpstr>
      <vt:lpstr>PowerPoint 演示文稿</vt:lpstr>
      <vt:lpstr>多分类感知机</vt:lpstr>
      <vt:lpstr>PowerPoint 演示文稿</vt:lpstr>
      <vt:lpstr>PowerPoint 演示文稿</vt:lpstr>
      <vt:lpstr>多分类感知机</vt:lpstr>
      <vt:lpstr>分类模型的衡量标准</vt:lpstr>
      <vt:lpstr>Confusion Matrix混淆矩阵</vt:lpstr>
      <vt:lpstr>Confusion Matrix混淆矩阵</vt:lpstr>
      <vt:lpstr>Accuracy准确度</vt:lpstr>
      <vt:lpstr>Sensitivity and Specificity</vt:lpstr>
      <vt:lpstr>Precision, Recall</vt:lpstr>
      <vt:lpstr>Precision, Recall</vt:lpstr>
      <vt:lpstr>Precision, Recall</vt:lpstr>
      <vt:lpstr>Precision, Recall</vt:lpstr>
      <vt:lpstr>F-measures</vt:lpstr>
      <vt:lpstr>ROC曲线Receiver Operating Characteristic Curve</vt:lpstr>
      <vt:lpstr>衡量标准</vt:lpstr>
      <vt:lpstr>衡量标准 </vt:lpstr>
      <vt:lpstr>结构化预测</vt:lpstr>
      <vt:lpstr>结构化预测</vt:lpstr>
      <vt:lpstr>结构化预测 </vt:lpstr>
      <vt:lpstr>结构化感知机 </vt:lpstr>
      <vt:lpstr>结构化感知机 </vt:lpstr>
      <vt:lpstr>结构化感知机与序列预测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镰小刀</cp:lastModifiedBy>
  <cp:revision>529</cp:revision>
  <dcterms:created xsi:type="dcterms:W3CDTF">2019-06-09T06:58:00Z</dcterms:created>
  <dcterms:modified xsi:type="dcterms:W3CDTF">2022-04-07T08:51:14Z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19D4DE08DB424B27AC5643CB2565D453</vt:lpwstr>
  </property>
  <property fmtid="{D5CDD505-2E9C-101B-9397-08002B2CF9AE}" pid="3" name="KSOProductBuildVer">
    <vt:lpwstr>2052-11.1.0.11365</vt:lpwstr>
  </property>
</Properties>
</file>