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2"/>
  </p:handoutMasterIdLst>
  <p:sldIdLst>
    <p:sldId id="257" r:id="rId3"/>
    <p:sldId id="736" r:id="rId4"/>
    <p:sldId id="1176" r:id="rId6"/>
    <p:sldId id="1397" r:id="rId7"/>
    <p:sldId id="1333" r:id="rId8"/>
    <p:sldId id="1334" r:id="rId9"/>
    <p:sldId id="1335" r:id="rId10"/>
    <p:sldId id="1336" r:id="rId11"/>
    <p:sldId id="1337" r:id="rId12"/>
    <p:sldId id="1510" r:id="rId13"/>
    <p:sldId id="1341" r:id="rId14"/>
    <p:sldId id="1342" r:id="rId15"/>
    <p:sldId id="1339" r:id="rId16"/>
    <p:sldId id="1180" r:id="rId17"/>
    <p:sldId id="1181" r:id="rId18"/>
    <p:sldId id="1340" r:id="rId19"/>
    <p:sldId id="1457" r:id="rId20"/>
    <p:sldId id="1184" r:id="rId21"/>
    <p:sldId id="1188" r:id="rId22"/>
    <p:sldId id="1189" r:id="rId23"/>
    <p:sldId id="1398" r:id="rId24"/>
    <p:sldId id="1190" r:id="rId25"/>
    <p:sldId id="1191" r:id="rId26"/>
    <p:sldId id="1204" r:id="rId27"/>
    <p:sldId id="1205" r:id="rId28"/>
    <p:sldId id="1206" r:id="rId29"/>
    <p:sldId id="1399" r:id="rId30"/>
    <p:sldId id="1202" r:id="rId31"/>
    <p:sldId id="1203" r:id="rId32"/>
    <p:sldId id="1212" r:id="rId33"/>
    <p:sldId id="1214" r:id="rId34"/>
    <p:sldId id="1567" r:id="rId35"/>
    <p:sldId id="1215" r:id="rId36"/>
    <p:sldId id="1216" r:id="rId37"/>
    <p:sldId id="1217" r:id="rId38"/>
    <p:sldId id="1220" r:id="rId39"/>
    <p:sldId id="1221" r:id="rId40"/>
    <p:sldId id="1222" r:id="rId41"/>
    <p:sldId id="1223" r:id="rId42"/>
    <p:sldId id="1224" r:id="rId43"/>
    <p:sldId id="1225" r:id="rId44"/>
    <p:sldId id="1226" r:id="rId45"/>
    <p:sldId id="1227" r:id="rId46"/>
    <p:sldId id="1228" r:id="rId47"/>
    <p:sldId id="1229" r:id="rId48"/>
    <p:sldId id="1230" r:id="rId49"/>
    <p:sldId id="1458" r:id="rId50"/>
    <p:sldId id="1459" r:id="rId51"/>
    <p:sldId id="1233" r:id="rId52"/>
    <p:sldId id="1460" r:id="rId53"/>
    <p:sldId id="1462" r:id="rId54"/>
    <p:sldId id="1461" r:id="rId55"/>
    <p:sldId id="1568" r:id="rId56"/>
    <p:sldId id="1463" r:id="rId57"/>
    <p:sldId id="1464" r:id="rId58"/>
    <p:sldId id="1465" r:id="rId59"/>
    <p:sldId id="1466" r:id="rId60"/>
    <p:sldId id="1467" r:id="rId61"/>
    <p:sldId id="1468" r:id="rId62"/>
    <p:sldId id="1294" r:id="rId63"/>
    <p:sldId id="1296" r:id="rId64"/>
    <p:sldId id="1297" r:id="rId65"/>
    <p:sldId id="1298" r:id="rId66"/>
    <p:sldId id="1300" r:id="rId67"/>
    <p:sldId id="1302" r:id="rId68"/>
    <p:sldId id="1303" r:id="rId69"/>
    <p:sldId id="1304" r:id="rId70"/>
    <p:sldId id="1305" r:id="rId71"/>
  </p:sldIdLst>
  <p:sldSz cx="12192000" cy="6858000"/>
  <p:notesSz cx="6858000" cy="9144000"/>
  <p:custDataLst>
    <p:tags r:id="rId7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n Jie" initials="L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96391" autoAdjust="0"/>
  </p:normalViewPr>
  <p:slideViewPr>
    <p:cSldViewPr snapToGrid="0">
      <p:cViewPr varScale="1">
        <p:scale>
          <a:sx n="115" d="100"/>
          <a:sy n="115"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3.xml"/><Relationship Id="rId76" Type="http://schemas.openxmlformats.org/officeDocument/2006/relationships/commentAuthors" Target="commentAuthors.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2247"/>
            <a:ext cx="2324100" cy="8763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a:xfrm>
            <a:off x="669924" y="1123950"/>
            <a:ext cx="10850563" cy="50196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1700"/>
            <a:ext cx="2324100" cy="8763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669924" y="6240463"/>
            <a:ext cx="4140201" cy="206381"/>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8610599" y="6240463"/>
            <a:ext cx="2909888" cy="206381"/>
          </a:xfrm>
        </p:spPr>
        <p:txBody>
          <a:bodyPr/>
          <a:lstStyle>
            <a:lvl1pPr>
              <a:defRPr/>
            </a:lvl1pPr>
          </a:lstStyle>
          <a:p>
            <a:pPr>
              <a:defRPr/>
            </a:pPr>
            <a:fld id="{CD59C0A6-6A09-4FE2-A602-C7F63C099733}"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p:nvPr userDrawn="1"/>
        </p:nvPicPr>
        <p:blipFill>
          <a:blip r:embed="rId8"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tags" Target="../tags/tag2.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1">
            <a:extLst>
              <a:ext uri="{28A0092B-C50C-407E-A947-70E740481C1C}">
                <a14:useLocalDpi xmlns:a14="http://schemas.microsoft.com/office/drawing/2010/main" val="0"/>
              </a:ext>
            </a:extLst>
          </a:blip>
          <a:srcRect t="10522" b="-10522"/>
          <a:stretch>
            <a:fillRect/>
          </a:stretch>
        </p:blipFill>
        <p:spPr>
          <a:xfrm>
            <a:off x="0" y="0"/>
            <a:ext cx="12192000" cy="6811264"/>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p:cNvSpPr txBox="1"/>
          <p:nvPr/>
        </p:nvSpPr>
        <p:spPr>
          <a:xfrm>
            <a:off x="759460" y="5886053"/>
            <a:ext cx="2419350" cy="370840"/>
          </a:xfrm>
          <a:prstGeom prst="rect">
            <a:avLst/>
          </a:prstGeom>
          <a:noFill/>
        </p:spPr>
        <p:txBody>
          <a:bodyPr wrap="none" rtlCol="0">
            <a:spAutoFit/>
          </a:bodyPr>
          <a:lstStyle/>
          <a:p>
            <a:pPr>
              <a:lnSpc>
                <a:spcPct val="130000"/>
              </a:lnSpc>
            </a:pPr>
            <a:r>
              <a:rPr 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廉洁，</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lianjie@shnu.edu.cn</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609600" y="5135560"/>
            <a:ext cx="2926080"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自然语言处理</a:t>
            </a:r>
            <a:endParaRPr lang="zh-CN" altLang="en-US" sz="3600" dirty="0">
              <a:sym typeface="微软雅黑" panose="020B0503020204020204" pitchFamily="34" charset="-122"/>
            </a:endParaRPr>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0160000" y="4889500"/>
            <a:ext cx="1524000"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形式语法的类型</a:t>
            </a:r>
          </a:p>
        </p:txBody>
      </p:sp>
      <p:sp>
        <p:nvSpPr>
          <p:cNvPr id="3" name="文本框 2"/>
          <p:cNvSpPr txBox="1"/>
          <p:nvPr/>
        </p:nvSpPr>
        <p:spPr>
          <a:xfrm>
            <a:off x="616585" y="1368425"/>
            <a:ext cx="11285855" cy="5507990"/>
          </a:xfrm>
          <a:prstGeom prst="rect">
            <a:avLst/>
          </a:prstGeom>
          <a:noFill/>
        </p:spPr>
        <p:txBody>
          <a:bodyPr wrap="square" rtlCol="0" anchor="t">
            <a:spAutoFit/>
          </a:bodyPr>
          <a:p>
            <a:pPr indent="0">
              <a:buFont typeface="Arial" panose="020B0604020202020204" pitchFamily="34" charset="0"/>
              <a:buNone/>
            </a:pPr>
            <a:r>
              <a:rPr lang="en-US" altLang="zh-CN" sz="2200" b="1">
                <a:sym typeface="+mn-ea"/>
              </a:rPr>
              <a:t>3. </a:t>
            </a:r>
            <a:r>
              <a:rPr lang="zh-CN" altLang="en-US" sz="2200" b="1">
                <a:sym typeface="+mn-ea"/>
              </a:rPr>
              <a:t>上下文无关文法</a:t>
            </a:r>
            <a:endParaRPr lang="zh-CN" altLang="en-US" sz="2200"/>
          </a:p>
          <a:p>
            <a:pPr marL="342900" indent="-342900">
              <a:buFont typeface="Arial" panose="020B0604020202020204" pitchFamily="34" charset="0"/>
              <a:buChar char="•"/>
            </a:pPr>
            <a:r>
              <a:rPr lang="zh-CN" altLang="en-US" sz="2200">
                <a:sym typeface="+mn-ea"/>
              </a:rPr>
              <a:t>定义：如果文法G的规则集P中所有规则均满足如下形式：A → α , A ∈ N , α ∈ ( N ∪ Σ ) </a:t>
            </a:r>
            <a:r>
              <a:rPr lang="zh-CN" altLang="en-US" sz="2200" baseline="30000">
                <a:sym typeface="+mn-ea"/>
              </a:rPr>
              <a:t>∗</a:t>
            </a:r>
            <a:r>
              <a:rPr lang="zh-CN" altLang="en-US" sz="2200">
                <a:sym typeface="+mn-ea"/>
              </a:rPr>
              <a:t> ，则称文法G 为</a:t>
            </a:r>
            <a:r>
              <a:rPr lang="zh-CN" altLang="en-US" sz="2200" b="1">
                <a:solidFill>
                  <a:srgbClr val="FF0000"/>
                </a:solidFill>
                <a:sym typeface="+mn-ea"/>
              </a:rPr>
              <a:t>上下文无关文法（context-free grammar,CFG），或称2型文法</a:t>
            </a:r>
            <a:r>
              <a:rPr lang="zh-CN" altLang="en-US" sz="2200">
                <a:sym typeface="+mn-ea"/>
              </a:rPr>
              <a:t>。</a:t>
            </a:r>
            <a:endParaRPr lang="zh-CN" altLang="en-US" sz="2200"/>
          </a:p>
          <a:p>
            <a:pPr marL="342900" indent="-342900">
              <a:buFont typeface="Arial" panose="020B0604020202020204" pitchFamily="34" charset="0"/>
              <a:buChar char="•"/>
            </a:pPr>
            <a:endParaRPr lang="en-US" altLang="zh-CN" sz="2200" b="1"/>
          </a:p>
          <a:p>
            <a:pPr indent="0">
              <a:buFont typeface="Arial" panose="020B0604020202020204" pitchFamily="34" charset="0"/>
              <a:buNone/>
            </a:pPr>
            <a:r>
              <a:rPr lang="en-US" altLang="zh-CN" sz="2200" b="1"/>
              <a:t>4. </a:t>
            </a:r>
            <a:r>
              <a:rPr lang="zh-CN" altLang="en-US" sz="2200" b="1"/>
              <a:t>正则文法</a:t>
            </a:r>
            <a:endParaRPr lang="zh-CN" altLang="en-US" sz="2200" b="1"/>
          </a:p>
          <a:p>
            <a:pPr marL="342900" indent="-342900">
              <a:buFont typeface="Arial" panose="020B0604020202020204" pitchFamily="34" charset="0"/>
              <a:buChar char="•"/>
            </a:pPr>
            <a:r>
              <a:rPr lang="zh-CN" altLang="en-US" sz="2200"/>
              <a:t>定义：如果文法G = ( N , Σ , P , S ) 的P 中的规则满足如下形式： A→Bx或A→x，其中A , B ∈ N,x∈Σ，则称该文法为</a:t>
            </a:r>
            <a:r>
              <a:rPr lang="zh-CN" altLang="en-US" sz="2200" b="1">
                <a:solidFill>
                  <a:srgbClr val="FF0000"/>
                </a:solidFill>
              </a:rPr>
              <a:t>正则文法或3型文法</a:t>
            </a:r>
            <a:r>
              <a:rPr lang="zh-CN" altLang="en-US" sz="2200"/>
              <a:t>。</a:t>
            </a:r>
            <a:endParaRPr lang="zh-CN" altLang="en-US" sz="2200"/>
          </a:p>
          <a:p>
            <a:pPr marL="342900" indent="-342900">
              <a:buFont typeface="Arial" panose="020B0604020202020204" pitchFamily="34" charset="0"/>
              <a:buChar char="•"/>
            </a:pPr>
            <a:endParaRPr lang="zh-CN" altLang="en-US" sz="2200"/>
          </a:p>
          <a:p>
            <a:pPr marL="342900" indent="-342900">
              <a:buFont typeface="Arial" panose="020B0604020202020204" pitchFamily="34" charset="0"/>
              <a:buChar char="•"/>
            </a:pPr>
            <a:r>
              <a:rPr lang="zh-CN" altLang="en-US" sz="2200"/>
              <a:t>在这种书写格式中，由于规则右部的非终结符号（如果有的话）出现在最左边，所以这种形式的正则文法又叫</a:t>
            </a:r>
            <a:r>
              <a:rPr lang="zh-CN" altLang="en-US" sz="2200" b="1"/>
              <a:t>左线性正则文法</a:t>
            </a:r>
            <a:r>
              <a:rPr lang="zh-CN" altLang="en-US" sz="2200"/>
              <a:t>。类似地，如果一正则文法所有含非终结符号的形式规则位A → x B ，则该文法称为</a:t>
            </a:r>
            <a:r>
              <a:rPr lang="zh-CN" altLang="en-US" sz="2200" b="1"/>
              <a:t>右线性正则文法</a:t>
            </a:r>
            <a:r>
              <a:rPr lang="zh-CN" altLang="en-US" sz="2200"/>
              <a:t>。</a:t>
            </a:r>
            <a:endParaRPr lang="zh-CN" altLang="en-US" sz="2200"/>
          </a:p>
          <a:p>
            <a:pPr marL="342900" indent="-342900">
              <a:buFont typeface="Arial" panose="020B0604020202020204" pitchFamily="34" charset="0"/>
              <a:buChar char="•"/>
            </a:pPr>
            <a:endParaRPr lang="zh-CN" altLang="en-US" sz="2200"/>
          </a:p>
          <a:p>
            <a:pPr marL="342900" indent="-342900">
              <a:buFont typeface="Arial" panose="020B0604020202020204" pitchFamily="34" charset="0"/>
              <a:buChar char="•"/>
            </a:pPr>
            <a:r>
              <a:rPr lang="zh-CN" altLang="en-US" sz="2200">
                <a:sym typeface="+mn-ea"/>
              </a:rPr>
              <a:t>显然，每一个正则文法都是上下文无关文法，每一个上下文无关文法都是上下文有关文法，而每一个上下文有关文法都是无约束文法，即：</a:t>
            </a:r>
            <a:endParaRPr lang="zh-CN" altLang="en-US" sz="2200"/>
          </a:p>
          <a:p>
            <a:pPr marL="342900" indent="-342900">
              <a:buFont typeface="Arial" panose="020B0604020202020204" pitchFamily="34" charset="0"/>
              <a:buChar char="•"/>
            </a:pPr>
            <a:r>
              <a:rPr lang="zh-CN" altLang="en-US" sz="2200" b="1">
                <a:solidFill>
                  <a:srgbClr val="FF0000"/>
                </a:solidFill>
                <a:sym typeface="+mn-ea"/>
              </a:rPr>
              <a:t>L(G0)⊇L(G1)⊇L(G2)⊇L(G3)</a:t>
            </a:r>
            <a:endParaRPr lang="zh-CN" altLang="en-US" sz="2200" b="1">
              <a:solidFill>
                <a:srgbClr val="FF0000"/>
              </a:solidFill>
            </a:endParaRPr>
          </a:p>
          <a:p>
            <a:pPr indent="0">
              <a:buFont typeface="Arial" panose="020B0604020202020204" pitchFamily="34" charset="0"/>
              <a:buNone/>
            </a:pPr>
            <a:endParaRPr lang="zh-CN" altLang="en-US" sz="22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举例</a:t>
            </a:r>
            <a:endParaRPr lang="zh-CN" altLang="en-US"/>
          </a:p>
        </p:txBody>
      </p:sp>
      <p:sp>
        <p:nvSpPr>
          <p:cNvPr id="3" name="文本框 2"/>
          <p:cNvSpPr txBox="1"/>
          <p:nvPr/>
        </p:nvSpPr>
        <p:spPr>
          <a:xfrm>
            <a:off x="1434465" y="1567815"/>
            <a:ext cx="4806315" cy="1938020"/>
          </a:xfrm>
          <a:prstGeom prst="rect">
            <a:avLst/>
          </a:prstGeom>
          <a:noFill/>
        </p:spPr>
        <p:txBody>
          <a:bodyPr wrap="square" rtlCol="0" anchor="t">
            <a:spAutoFit/>
          </a:bodyPr>
          <a:p>
            <a:r>
              <a:rPr lang="zh-CN" altLang="en-US" sz="2000" b="1">
                <a:solidFill>
                  <a:srgbClr val="FF0000"/>
                </a:solidFill>
              </a:rPr>
              <a:t>上下文无关文法</a:t>
            </a:r>
            <a:r>
              <a:rPr lang="en-US" altLang="zh-CN" sz="2000" b="1">
                <a:solidFill>
                  <a:srgbClr val="FF0000"/>
                </a:solidFill>
              </a:rPr>
              <a:t> CFG</a:t>
            </a:r>
            <a:r>
              <a:rPr lang="zh-CN" altLang="en-US" sz="2000" b="1">
                <a:solidFill>
                  <a:srgbClr val="FF0000"/>
                </a:solidFill>
              </a:rPr>
              <a:t>：</a:t>
            </a:r>
            <a:endParaRPr lang="zh-CN" altLang="en-US" sz="2000"/>
          </a:p>
          <a:p>
            <a:r>
              <a:rPr lang="zh-CN" altLang="en-US" sz="2000"/>
              <a:t>产生式：</a:t>
            </a:r>
            <a:endParaRPr lang="zh-CN" altLang="en-US" sz="2000"/>
          </a:p>
          <a:p>
            <a:r>
              <a:rPr lang="zh-CN" altLang="en-US" sz="2000"/>
              <a:t>Sent -&gt; S V O</a:t>
            </a:r>
            <a:endParaRPr lang="zh-CN" altLang="en-US" sz="2000"/>
          </a:p>
          <a:p>
            <a:r>
              <a:rPr lang="zh-CN" altLang="en-US" sz="2000"/>
              <a:t>S -&gt; 人 | 天</a:t>
            </a:r>
            <a:endParaRPr lang="zh-CN" altLang="en-US" sz="2000"/>
          </a:p>
          <a:p>
            <a:r>
              <a:rPr lang="zh-CN" altLang="en-US" sz="2000"/>
              <a:t>V -&gt; 吃 | 下</a:t>
            </a:r>
            <a:endParaRPr lang="zh-CN" altLang="en-US" sz="2000"/>
          </a:p>
          <a:p>
            <a:r>
              <a:rPr lang="zh-CN" altLang="en-US" sz="2000"/>
              <a:t>O -&gt; 雨 | 雪 | 饭 | 肉</a:t>
            </a:r>
            <a:endParaRPr lang="zh-CN" altLang="en-US" sz="2000"/>
          </a:p>
        </p:txBody>
      </p:sp>
      <p:sp>
        <p:nvSpPr>
          <p:cNvPr id="4" name="文本框 3"/>
          <p:cNvSpPr txBox="1"/>
          <p:nvPr/>
        </p:nvSpPr>
        <p:spPr>
          <a:xfrm>
            <a:off x="1068705" y="4037965"/>
            <a:ext cx="10054590" cy="1322070"/>
          </a:xfrm>
          <a:prstGeom prst="rect">
            <a:avLst/>
          </a:prstGeom>
          <a:noFill/>
        </p:spPr>
        <p:txBody>
          <a:bodyPr wrap="square" rtlCol="0" anchor="t">
            <a:spAutoFit/>
          </a:bodyPr>
          <a:p>
            <a:pPr marL="342900" indent="-342900">
              <a:buFont typeface="Arial" panose="020B0604020202020204" pitchFamily="34" charset="0"/>
              <a:buChar char="•"/>
            </a:pPr>
            <a:r>
              <a:rPr lang="zh-CN" altLang="en-US" sz="2000"/>
              <a:t>可以看到，其中有一些搭配在语义上是不恰当的，例如“天吃肉”。</a:t>
            </a:r>
            <a:endParaRPr lang="zh-CN" altLang="en-US" sz="2000"/>
          </a:p>
          <a:p>
            <a:pPr marL="342900" indent="-342900">
              <a:buFont typeface="Arial" panose="020B0604020202020204" pitchFamily="34" charset="0"/>
              <a:buChar char="•"/>
            </a:pPr>
            <a:r>
              <a:rPr lang="zh-CN" altLang="en-US" sz="2000"/>
              <a:t>其（最左）推导过程为：</a:t>
            </a:r>
            <a:endParaRPr lang="zh-CN" altLang="en-US" sz="2000"/>
          </a:p>
          <a:p>
            <a:pPr marL="342900" indent="-342900">
              <a:buFont typeface="Arial" panose="020B0604020202020204" pitchFamily="34" charset="0"/>
              <a:buChar char="•"/>
            </a:pPr>
            <a:r>
              <a:rPr lang="zh-CN" altLang="en-US" sz="2000"/>
              <a:t>Sent -&gt; SVO -&gt; 天VO -&gt; 天吃O -&gt; 天吃肉</a:t>
            </a:r>
            <a:endParaRPr lang="zh-CN" altLang="en-US" sz="2000"/>
          </a:p>
          <a:p>
            <a:pPr marL="342900" indent="-342900"/>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举例</a:t>
            </a:r>
            <a:endParaRPr lang="zh-CN" altLang="en-US"/>
          </a:p>
        </p:txBody>
      </p:sp>
      <p:sp>
        <p:nvSpPr>
          <p:cNvPr id="3" name="文本框 2"/>
          <p:cNvSpPr txBox="1"/>
          <p:nvPr/>
        </p:nvSpPr>
        <p:spPr>
          <a:xfrm>
            <a:off x="1438910" y="1242695"/>
            <a:ext cx="7016750" cy="2245360"/>
          </a:xfrm>
          <a:prstGeom prst="rect">
            <a:avLst/>
          </a:prstGeom>
          <a:noFill/>
        </p:spPr>
        <p:txBody>
          <a:bodyPr wrap="square" rtlCol="0" anchor="t">
            <a:spAutoFit/>
          </a:bodyPr>
          <a:p>
            <a:pPr algn="l">
              <a:buClrTx/>
              <a:buSzTx/>
              <a:buFontTx/>
            </a:pPr>
            <a:r>
              <a:rPr lang="zh-CN" altLang="en-US" sz="2000" b="1">
                <a:solidFill>
                  <a:srgbClr val="FF0000"/>
                </a:solidFill>
              </a:rPr>
              <a:t>上下文有关文法 CSG：</a:t>
            </a:r>
            <a:endParaRPr lang="zh-CN" altLang="en-US" sz="2000" b="1">
              <a:solidFill>
                <a:srgbClr val="FF0000"/>
              </a:solidFill>
            </a:endParaRPr>
          </a:p>
          <a:p>
            <a:r>
              <a:rPr lang="zh-CN" altLang="en-US" sz="2000"/>
              <a:t>Sent -&gt; S V O</a:t>
            </a:r>
            <a:endParaRPr lang="zh-CN" altLang="en-US" sz="2000"/>
          </a:p>
          <a:p>
            <a:r>
              <a:rPr lang="zh-CN" altLang="en-US" sz="2000"/>
              <a:t>S -&gt; 人 | 天</a:t>
            </a:r>
            <a:endParaRPr lang="zh-CN" altLang="en-US" sz="2000"/>
          </a:p>
          <a:p>
            <a:r>
              <a:rPr lang="zh-CN" altLang="en-US" sz="2000" b="1">
                <a:solidFill>
                  <a:schemeClr val="accent1"/>
                </a:solidFill>
              </a:rPr>
              <a:t>人V -&gt; 人吃</a:t>
            </a:r>
            <a:endParaRPr lang="zh-CN" altLang="en-US" sz="2000" b="1">
              <a:solidFill>
                <a:schemeClr val="accent1"/>
              </a:solidFill>
            </a:endParaRPr>
          </a:p>
          <a:p>
            <a:r>
              <a:rPr lang="zh-CN" altLang="en-US" sz="2000" b="1">
                <a:solidFill>
                  <a:schemeClr val="accent1"/>
                </a:solidFill>
              </a:rPr>
              <a:t>天V -&gt; 天下</a:t>
            </a:r>
            <a:endParaRPr lang="zh-CN" altLang="en-US" sz="2000" b="1">
              <a:solidFill>
                <a:schemeClr val="accent1"/>
              </a:solidFill>
            </a:endParaRPr>
          </a:p>
          <a:p>
            <a:r>
              <a:rPr lang="zh-CN" altLang="en-US" sz="2000" b="1">
                <a:solidFill>
                  <a:schemeClr val="accent1"/>
                </a:solidFill>
              </a:rPr>
              <a:t>下O -&gt; 下雨 | 下雪</a:t>
            </a:r>
            <a:endParaRPr lang="zh-CN" altLang="en-US" sz="2000" b="1">
              <a:solidFill>
                <a:schemeClr val="accent1"/>
              </a:solidFill>
            </a:endParaRPr>
          </a:p>
          <a:p>
            <a:r>
              <a:rPr lang="zh-CN" altLang="en-US" sz="2000" b="1">
                <a:solidFill>
                  <a:schemeClr val="accent1"/>
                </a:solidFill>
              </a:rPr>
              <a:t>吃O -&gt; 吃饭 | 吃肉</a:t>
            </a:r>
            <a:endParaRPr lang="zh-CN" altLang="en-US" sz="2000" b="1">
              <a:solidFill>
                <a:schemeClr val="accent1"/>
              </a:solidFill>
            </a:endParaRPr>
          </a:p>
        </p:txBody>
      </p:sp>
      <p:sp>
        <p:nvSpPr>
          <p:cNvPr id="4" name="文本框 3"/>
          <p:cNvSpPr txBox="1"/>
          <p:nvPr/>
        </p:nvSpPr>
        <p:spPr>
          <a:xfrm>
            <a:off x="846455" y="3985895"/>
            <a:ext cx="10789285" cy="2030095"/>
          </a:xfrm>
          <a:prstGeom prst="rect">
            <a:avLst/>
          </a:prstGeom>
          <a:noFill/>
        </p:spPr>
        <p:txBody>
          <a:bodyPr wrap="square" rtlCol="0" anchor="t">
            <a:spAutoFit/>
          </a:bodyPr>
          <a:p>
            <a:pPr marL="285750" indent="-285750">
              <a:buFont typeface="Arial" panose="020B0604020202020204" pitchFamily="34" charset="0"/>
              <a:buChar char="•"/>
            </a:pPr>
            <a:r>
              <a:rPr lang="zh-CN" altLang="en-US"/>
              <a:t>这里对 V 的推导过程施加了约束：</a:t>
            </a:r>
            <a:endParaRPr lang="zh-CN" altLang="en-US"/>
          </a:p>
          <a:p>
            <a:pPr marL="285750" indent="-285750">
              <a:buFont typeface="Arial" panose="020B0604020202020204" pitchFamily="34" charset="0"/>
              <a:buChar char="•"/>
            </a:pPr>
            <a:r>
              <a:rPr lang="zh-CN" altLang="en-US"/>
              <a:t>虽然 V 还是能推出”吃“和”下“两个词，但是仅仅当 V 左边是”人“时，才允许它推导出”吃“；而当 V 左边是”天“时，允许它推导出”下“。</a:t>
            </a:r>
            <a:endParaRPr lang="zh-CN" altLang="en-US"/>
          </a:p>
          <a:p>
            <a:pPr marL="285750" indent="-285750">
              <a:buFont typeface="Arial" panose="020B0604020202020204" pitchFamily="34" charset="0"/>
              <a:buChar char="•"/>
            </a:pPr>
            <a:r>
              <a:rPr lang="zh-CN" altLang="en-US"/>
              <a:t>这样通过上下文的约束，就保证了主谓搭配的一致性。</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以”人吃饭“为例，推导过程为：</a:t>
            </a:r>
            <a:endParaRPr lang="zh-CN" altLang="en-US"/>
          </a:p>
          <a:p>
            <a:pPr marL="285750" indent="-285750">
              <a:buFont typeface="Arial" panose="020B0604020202020204" pitchFamily="34" charset="0"/>
              <a:buChar char="•"/>
            </a:pPr>
            <a:r>
              <a:rPr lang="zh-CN" altLang="en-US"/>
              <a:t>Sent -&gt; SVO -&gt; 人VO -&gt; 人吃O -&gt; 人吃饭</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派生树表示</a:t>
            </a:r>
            <a:endParaRPr>
              <a:sym typeface="+mn-ea"/>
            </a:endParaRPr>
          </a:p>
        </p:txBody>
      </p:sp>
      <p:sp>
        <p:nvSpPr>
          <p:cNvPr id="3" name="文本框 2"/>
          <p:cNvSpPr txBox="1"/>
          <p:nvPr/>
        </p:nvSpPr>
        <p:spPr>
          <a:xfrm>
            <a:off x="796925" y="1270635"/>
            <a:ext cx="11273790" cy="516953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000" b="1"/>
              <a:t>CFG产生的语言句子的派生树表示</a:t>
            </a:r>
            <a:r>
              <a:rPr lang="en-US" altLang="zh-CN" sz="2000" b="1"/>
              <a:t>:</a:t>
            </a:r>
            <a:endParaRPr lang="zh-CN" altLang="en-US" sz="2000" b="1"/>
          </a:p>
          <a:p>
            <a:pPr marL="342900" indent="-342900">
              <a:lnSpc>
                <a:spcPct val="150000"/>
              </a:lnSpc>
              <a:buFont typeface="Arial" panose="020B0604020202020204" pitchFamily="34" charset="0"/>
              <a:buChar char="•"/>
            </a:pPr>
            <a:r>
              <a:rPr lang="zh-CN" altLang="en-US" sz="2000"/>
              <a:t>一个上下文无关文法G = ( N , Σ , P , S ) 产生句子的过程可以由派生树表示。</a:t>
            </a:r>
            <a:r>
              <a:rPr lang="zh-CN" altLang="en-US" sz="2000" b="1">
                <a:solidFill>
                  <a:srgbClr val="FF0000"/>
                </a:solidFill>
              </a:rPr>
              <a:t>派生树又称语法树、分析树、推导树</a:t>
            </a:r>
            <a:r>
              <a:rPr lang="zh-CN" altLang="en-US" sz="2000"/>
              <a:t>等。具体步骤如下：</a:t>
            </a:r>
            <a:endParaRPr lang="zh-CN" altLang="en-US" sz="2000"/>
          </a:p>
          <a:p>
            <a:pPr marL="342900" indent="-342900">
              <a:lnSpc>
                <a:spcPct val="150000"/>
              </a:lnSpc>
              <a:buAutoNum type="arabicPeriod"/>
            </a:pPr>
            <a:r>
              <a:rPr lang="zh-CN" altLang="en-US" sz="2000" b="1"/>
              <a:t>对于∀x∈N∪Σ，给一个标记作为节点，令文法的初始符号S作为树的根节点；</a:t>
            </a:r>
            <a:endParaRPr lang="zh-CN" altLang="en-US" sz="2000" b="1"/>
          </a:p>
          <a:p>
            <a:pPr marL="342900" indent="-342900">
              <a:lnSpc>
                <a:spcPct val="150000"/>
              </a:lnSpc>
              <a:buAutoNum type="arabicPeriod"/>
            </a:pPr>
            <a:r>
              <a:rPr lang="zh-CN" altLang="en-US" sz="2000" b="1"/>
              <a:t>如果一个节点的标记为A，并且它至少有一个除它自身以外的后裔，则A ∈ N;</a:t>
            </a:r>
            <a:endParaRPr lang="zh-CN" altLang="en-US" sz="2000" b="1"/>
          </a:p>
          <a:p>
            <a:pPr marL="342900" indent="-342900">
              <a:lnSpc>
                <a:spcPct val="150000"/>
              </a:lnSpc>
              <a:buAutoNum type="arabicPeriod"/>
            </a:pPr>
            <a:r>
              <a:rPr lang="zh-CN" altLang="en-US" sz="2000" b="1"/>
              <a:t>如果一个节点的标记为</a:t>
            </a:r>
            <a:r>
              <a:rPr lang="en-US" altLang="zh-CN" sz="2000" b="1"/>
              <a:t>A</a:t>
            </a:r>
            <a:r>
              <a:rPr lang="zh-CN" altLang="en-US" sz="2000" b="1"/>
              <a:t>，它的</a:t>
            </a:r>
            <a:r>
              <a:rPr lang="en-US" altLang="zh-CN" sz="2000" b="1"/>
              <a:t>k(k&gt;0)</a:t>
            </a:r>
            <a:r>
              <a:rPr lang="zh-CN" altLang="en-US" sz="2000" b="1"/>
              <a:t>个直接后裔节点按从左到右的词序依次标记为</a:t>
            </a:r>
            <a:endParaRPr lang="zh-CN" altLang="en-US" sz="2000" b="1"/>
          </a:p>
          <a:p>
            <a:pPr indent="0">
              <a:lnSpc>
                <a:spcPct val="150000"/>
              </a:lnSpc>
              <a:buNone/>
            </a:pPr>
            <a:r>
              <a:rPr lang="en-US" altLang="zh-CN" sz="2000" b="1"/>
              <a:t>A</a:t>
            </a:r>
            <a:r>
              <a:rPr lang="en-US" altLang="zh-CN" sz="2000" b="1" baseline="-25000"/>
              <a:t>1</a:t>
            </a:r>
            <a:r>
              <a:rPr lang="en-US" altLang="zh-CN" sz="2000" b="1"/>
              <a:t>,A</a:t>
            </a:r>
            <a:r>
              <a:rPr lang="en-US" altLang="zh-CN" sz="2000" b="1" baseline="-25000"/>
              <a:t>2</a:t>
            </a:r>
            <a:r>
              <a:rPr lang="en-US" altLang="zh-CN" sz="2000" b="1"/>
              <a:t>,...,A</a:t>
            </a:r>
            <a:r>
              <a:rPr lang="en-US" altLang="zh-CN" sz="2000" b="1" baseline="-25000"/>
              <a:t>k</a:t>
            </a:r>
            <a:r>
              <a:rPr lang="zh-CN" altLang="en-US" sz="2000" b="1"/>
              <a:t>，则</a:t>
            </a:r>
            <a:r>
              <a:rPr lang="en-US" altLang="zh-CN" sz="2000" b="1"/>
              <a:t>A</a:t>
            </a:r>
            <a:r>
              <a:rPr lang="zh-CN" altLang="en-US" sz="2000" b="1">
                <a:sym typeface="+mn-ea"/>
              </a:rPr>
              <a:t>→</a:t>
            </a:r>
            <a:r>
              <a:rPr lang="en-US" altLang="zh-CN" sz="2000" b="1">
                <a:sym typeface="+mn-ea"/>
              </a:rPr>
              <a:t>A</a:t>
            </a:r>
            <a:r>
              <a:rPr lang="en-US" altLang="zh-CN" sz="2000" b="1" baseline="-25000">
                <a:sym typeface="+mn-ea"/>
              </a:rPr>
              <a:t>1</a:t>
            </a:r>
            <a:r>
              <a:rPr lang="en-US" altLang="zh-CN" sz="2000" b="1">
                <a:sym typeface="+mn-ea"/>
              </a:rPr>
              <a:t>A</a:t>
            </a:r>
            <a:r>
              <a:rPr lang="en-US" altLang="zh-CN" sz="2000" b="1" baseline="-25000">
                <a:sym typeface="+mn-ea"/>
              </a:rPr>
              <a:t>2</a:t>
            </a:r>
            <a:r>
              <a:rPr lang="en-US" altLang="zh-CN" sz="2000" b="1">
                <a:sym typeface="+mn-ea"/>
              </a:rPr>
              <a:t>...A</a:t>
            </a:r>
            <a:r>
              <a:rPr lang="en-US" altLang="zh-CN" sz="2000" b="1" baseline="-25000">
                <a:sym typeface="+mn-ea"/>
              </a:rPr>
              <a:t>k</a:t>
            </a:r>
            <a:r>
              <a:rPr lang="zh-CN" altLang="en-US" sz="2000" b="1">
                <a:sym typeface="+mn-ea"/>
              </a:rPr>
              <a:t>一定是</a:t>
            </a:r>
            <a:r>
              <a:rPr lang="en-US" altLang="zh-CN" sz="2000" b="1">
                <a:sym typeface="+mn-ea"/>
              </a:rPr>
              <a:t>P</a:t>
            </a:r>
            <a:r>
              <a:rPr lang="zh-CN" altLang="en-US" sz="2000" b="1">
                <a:sym typeface="+mn-ea"/>
              </a:rPr>
              <a:t>中的一个产生式。</a:t>
            </a:r>
            <a:endParaRPr lang="zh-CN" altLang="en-US" sz="2000">
              <a:sym typeface="+mn-ea"/>
            </a:endParaRPr>
          </a:p>
          <a:p>
            <a:pPr indent="0">
              <a:lnSpc>
                <a:spcPct val="150000"/>
              </a:lnSpc>
              <a:buNone/>
            </a:pPr>
            <a:r>
              <a:rPr lang="zh-CN" altLang="en-US" sz="2000">
                <a:sym typeface="+mn-ea"/>
              </a:rPr>
              <a:t>示例：</a:t>
            </a:r>
            <a:endParaRPr lang="zh-CN" altLang="en-US" sz="2000">
              <a:sym typeface="+mn-ea"/>
            </a:endParaRPr>
          </a:p>
          <a:p>
            <a:pPr indent="0">
              <a:lnSpc>
                <a:spcPct val="150000"/>
              </a:lnSpc>
              <a:buNone/>
            </a:pPr>
            <a:r>
              <a:rPr lang="en-US" altLang="zh-CN" sz="2000">
                <a:sym typeface="+mn-ea"/>
              </a:rPr>
              <a:t>G=({S,A},{a,b},P,S), P:{S</a:t>
            </a:r>
            <a:r>
              <a:rPr lang="zh-CN" altLang="en-US" sz="2000">
                <a:sym typeface="+mn-ea"/>
              </a:rPr>
              <a:t>→</a:t>
            </a:r>
            <a:r>
              <a:rPr lang="en-US" altLang="zh-CN" sz="2000">
                <a:sym typeface="+mn-ea"/>
              </a:rPr>
              <a:t>bA,A</a:t>
            </a:r>
            <a:r>
              <a:rPr lang="zh-CN" altLang="en-US" sz="2000">
                <a:sym typeface="+mn-ea"/>
              </a:rPr>
              <a:t>→</a:t>
            </a:r>
            <a:r>
              <a:rPr lang="en-US" altLang="zh-CN" sz="2000">
                <a:sym typeface="+mn-ea"/>
              </a:rPr>
              <a:t>bAA,A</a:t>
            </a:r>
            <a:r>
              <a:rPr lang="zh-CN" altLang="en-US" sz="2000">
                <a:sym typeface="+mn-ea"/>
              </a:rPr>
              <a:t>→</a:t>
            </a:r>
            <a:r>
              <a:rPr lang="en-US" altLang="zh-CN" sz="2000">
                <a:sym typeface="+mn-ea"/>
              </a:rPr>
              <a:t>a}</a:t>
            </a:r>
            <a:r>
              <a:rPr lang="zh-CN" altLang="en-US" sz="2000">
                <a:sym typeface="+mn-ea"/>
              </a:rPr>
              <a:t>，</a:t>
            </a:r>
            <a:endParaRPr lang="zh-CN" altLang="en-US" sz="2000">
              <a:sym typeface="+mn-ea"/>
            </a:endParaRPr>
          </a:p>
          <a:p>
            <a:pPr indent="0">
              <a:lnSpc>
                <a:spcPct val="150000"/>
              </a:lnSpc>
              <a:buNone/>
            </a:pPr>
            <a:r>
              <a:rPr lang="zh-CN" altLang="en-US" sz="2000">
                <a:sym typeface="+mn-ea"/>
              </a:rPr>
              <a:t>则</a:t>
            </a:r>
            <a:r>
              <a:rPr lang="en-US" altLang="zh-CN" sz="2000">
                <a:sym typeface="+mn-ea"/>
              </a:rPr>
              <a:t>G</a:t>
            </a:r>
            <a:r>
              <a:rPr lang="zh-CN" altLang="en-US" sz="2000">
                <a:sym typeface="+mn-ea"/>
              </a:rPr>
              <a:t>所产生的句子可以由下面的生成树表示：</a:t>
            </a:r>
            <a:endParaRPr lang="zh-CN" altLang="en-US" sz="2000">
              <a:sym typeface="+mn-ea"/>
            </a:endParaRPr>
          </a:p>
          <a:p>
            <a:pPr indent="0">
              <a:lnSpc>
                <a:spcPct val="150000"/>
              </a:lnSpc>
              <a:buNone/>
            </a:pPr>
            <a:r>
              <a:rPr lang="en-US" altLang="zh-CN" sz="2000">
                <a:sym typeface="+mn-ea"/>
              </a:rPr>
              <a:t>S</a:t>
            </a:r>
            <a:r>
              <a:rPr lang="zh-CN" altLang="en-US" sz="2000">
                <a:sym typeface="+mn-ea"/>
              </a:rPr>
              <a:t>⇒</a:t>
            </a:r>
            <a:r>
              <a:rPr lang="en-US" altLang="zh-CN" sz="2000">
                <a:sym typeface="+mn-ea"/>
              </a:rPr>
              <a:t>bA</a:t>
            </a:r>
            <a:r>
              <a:rPr lang="zh-CN" altLang="en-US" sz="2000">
                <a:sym typeface="+mn-ea"/>
              </a:rPr>
              <a:t>⇒</a:t>
            </a:r>
            <a:r>
              <a:rPr lang="en-US" altLang="zh-CN" sz="2000">
                <a:sym typeface="+mn-ea"/>
              </a:rPr>
              <a:t>bbAA</a:t>
            </a:r>
            <a:r>
              <a:rPr lang="zh-CN" altLang="en-US" sz="2000">
                <a:sym typeface="+mn-ea"/>
              </a:rPr>
              <a:t>⇒</a:t>
            </a:r>
            <a:r>
              <a:rPr lang="en-US" altLang="zh-CN" sz="2000">
                <a:sym typeface="+mn-ea"/>
              </a:rPr>
              <a:t>bbaA</a:t>
            </a:r>
            <a:r>
              <a:rPr lang="zh-CN" altLang="en-US" sz="2000">
                <a:sym typeface="+mn-ea"/>
              </a:rPr>
              <a:t>⇒</a:t>
            </a:r>
            <a:r>
              <a:rPr lang="en-US" altLang="zh-CN" sz="2000">
                <a:sym typeface="+mn-ea"/>
              </a:rPr>
              <a:t>bbaa</a:t>
            </a:r>
            <a:endParaRPr lang="en-US" altLang="zh-CN" sz="2000">
              <a:sym typeface="+mn-ea"/>
            </a:endParaRPr>
          </a:p>
        </p:txBody>
      </p:sp>
      <p:pic>
        <p:nvPicPr>
          <p:cNvPr id="100" name="图片 99"/>
          <p:cNvPicPr/>
          <p:nvPr/>
        </p:nvPicPr>
        <p:blipFill>
          <a:blip r:embed="rId1"/>
          <a:stretch>
            <a:fillRect/>
          </a:stretch>
        </p:blipFill>
        <p:spPr>
          <a:xfrm>
            <a:off x="6741795" y="4181475"/>
            <a:ext cx="3674110" cy="233426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205814" y="1596974"/>
            <a:ext cx="1807845" cy="442595"/>
          </a:xfrm>
          <a:prstGeom prst="rect">
            <a:avLst/>
          </a:prstGeom>
        </p:spPr>
        <p:txBody>
          <a:bodyPr vert="horz" wrap="square" lIns="0" tIns="12065" rIns="0" bIns="0" rtlCol="0">
            <a:spAutoFit/>
          </a:bodyPr>
          <a:lstStyle/>
          <a:p>
            <a:pPr marL="12700">
              <a:lnSpc>
                <a:spcPct val="100000"/>
              </a:lnSpc>
              <a:spcBef>
                <a:spcPts val="95"/>
              </a:spcBef>
            </a:pPr>
            <a:r>
              <a:rPr sz="2800" b="1" dirty="0">
                <a:solidFill>
                  <a:schemeClr val="tx1"/>
                </a:solidFill>
                <a:uFill>
                  <a:solidFill>
                    <a:srgbClr val="0000FF"/>
                  </a:solidFill>
                </a:uFill>
                <a:latin typeface="+mn-ea"/>
                <a:cs typeface="Microsoft JhengHei" panose="020B0604030504040204" charset="-120"/>
              </a:rPr>
              <a:t>树状表</a:t>
            </a:r>
            <a:r>
              <a:rPr sz="2800" b="1" spc="5" dirty="0">
                <a:solidFill>
                  <a:schemeClr val="tx1"/>
                </a:solidFill>
                <a:uFill>
                  <a:solidFill>
                    <a:srgbClr val="0000FF"/>
                  </a:solidFill>
                </a:uFill>
                <a:latin typeface="+mn-ea"/>
                <a:cs typeface="Microsoft JhengHei" panose="020B0604030504040204" charset="-120"/>
              </a:rPr>
              <a:t>示</a:t>
            </a:r>
            <a:r>
              <a:rPr sz="2800" b="1" spc="-5" dirty="0">
                <a:solidFill>
                  <a:schemeClr val="tx1"/>
                </a:solidFill>
                <a:latin typeface="+mn-ea"/>
                <a:cs typeface="Microsoft JhengHei" panose="020B0604030504040204" charset="-120"/>
              </a:rPr>
              <a:t>：</a:t>
            </a:r>
            <a:endParaRPr sz="2800" b="1" spc="-5" dirty="0">
              <a:solidFill>
                <a:schemeClr val="tx1"/>
              </a:solidFill>
              <a:latin typeface="+mn-ea"/>
              <a:cs typeface="Microsoft JhengHei" panose="020B0604030504040204" charset="-120"/>
            </a:endParaRPr>
          </a:p>
        </p:txBody>
      </p:sp>
      <p:sp>
        <p:nvSpPr>
          <p:cNvPr id="2" name="标题 1"/>
          <p:cNvSpPr/>
          <p:nvPr>
            <p:ph type="title"/>
          </p:nvPr>
        </p:nvSpPr>
        <p:spPr>
          <a:xfrm>
            <a:off x="592455" y="320040"/>
            <a:ext cx="10850880" cy="559435"/>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短语结构句法分析</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3183890" y="711835"/>
            <a:ext cx="4536440" cy="506730"/>
          </a:xfrm>
          <a:prstGeom prst="rect">
            <a:avLst/>
          </a:prstGeom>
          <a:noFill/>
        </p:spPr>
        <p:txBody>
          <a:bodyPr wrap="square" rtlCol="0" anchor="t">
            <a:spAutoFit/>
          </a:bodyPr>
          <a:p>
            <a:pPr marL="12065" indent="0">
              <a:lnSpc>
                <a:spcPct val="150000"/>
              </a:lnSpc>
              <a:spcBef>
                <a:spcPts val="105"/>
              </a:spcBef>
              <a:buFont typeface="Arial" panose="020B0604020202020204" pitchFamily="34" charset="0"/>
              <a:buNone/>
              <a:tabLst>
                <a:tab pos="534035" algn="l"/>
              </a:tabLst>
            </a:pPr>
            <a:r>
              <a:rPr lang="en-US" b="1" spc="20" dirty="0">
                <a:solidFill>
                  <a:srgbClr val="FF0000"/>
                </a:solidFill>
                <a:latin typeface="+mn-ea"/>
                <a:cs typeface="+mn-ea"/>
                <a:sym typeface="+mn-ea"/>
              </a:rPr>
              <a:t>[</a:t>
            </a:r>
            <a:r>
              <a:rPr b="1" spc="15" dirty="0">
                <a:solidFill>
                  <a:srgbClr val="FF0000"/>
                </a:solidFill>
                <a:latin typeface="+mn-ea"/>
                <a:cs typeface="+mn-ea"/>
                <a:sym typeface="+mn-ea"/>
              </a:rPr>
              <a:t>他</a:t>
            </a:r>
            <a:r>
              <a:rPr b="1" dirty="0">
                <a:solidFill>
                  <a:srgbClr val="FF0000"/>
                </a:solidFill>
                <a:latin typeface="+mn-ea"/>
                <a:cs typeface="+mn-ea"/>
                <a:sym typeface="+mn-ea"/>
              </a:rPr>
              <a:t>还提出</a:t>
            </a:r>
            <a:r>
              <a:rPr b="1" spc="15" dirty="0">
                <a:solidFill>
                  <a:srgbClr val="FF0000"/>
                </a:solidFill>
                <a:latin typeface="+mn-ea"/>
                <a:cs typeface="+mn-ea"/>
                <a:sym typeface="+mn-ea"/>
              </a:rPr>
              <a:t>一</a:t>
            </a:r>
            <a:r>
              <a:rPr b="1" dirty="0">
                <a:solidFill>
                  <a:srgbClr val="FF0000"/>
                </a:solidFill>
                <a:latin typeface="+mn-ea"/>
                <a:cs typeface="+mn-ea"/>
                <a:sym typeface="+mn-ea"/>
              </a:rPr>
              <a:t>系列具</a:t>
            </a:r>
            <a:r>
              <a:rPr b="1" spc="15" dirty="0">
                <a:solidFill>
                  <a:srgbClr val="FF0000"/>
                </a:solidFill>
                <a:latin typeface="+mn-ea"/>
                <a:cs typeface="+mn-ea"/>
                <a:sym typeface="+mn-ea"/>
              </a:rPr>
              <a:t>体</a:t>
            </a:r>
            <a:r>
              <a:rPr b="1" dirty="0">
                <a:solidFill>
                  <a:srgbClr val="FF0000"/>
                </a:solidFill>
                <a:latin typeface="+mn-ea"/>
                <a:cs typeface="+mn-ea"/>
                <a:sym typeface="+mn-ea"/>
              </a:rPr>
              <a:t>措施的</a:t>
            </a:r>
            <a:r>
              <a:rPr b="1" spc="15" dirty="0">
                <a:solidFill>
                  <a:srgbClr val="FF0000"/>
                </a:solidFill>
                <a:latin typeface="+mn-ea"/>
                <a:cs typeface="+mn-ea"/>
                <a:sym typeface="+mn-ea"/>
              </a:rPr>
              <a:t>政</a:t>
            </a:r>
            <a:r>
              <a:rPr b="1" dirty="0">
                <a:solidFill>
                  <a:srgbClr val="FF0000"/>
                </a:solidFill>
                <a:latin typeface="+mn-ea"/>
                <a:cs typeface="+mn-ea"/>
                <a:sym typeface="+mn-ea"/>
              </a:rPr>
              <a:t>策要点</a:t>
            </a:r>
            <a:r>
              <a:rPr b="1" spc="-5" dirty="0">
                <a:solidFill>
                  <a:srgbClr val="FF0000"/>
                </a:solidFill>
                <a:latin typeface="+mn-ea"/>
                <a:cs typeface="+mn-ea"/>
                <a:sym typeface="+mn-ea"/>
              </a:rPr>
              <a:t>。</a:t>
            </a:r>
            <a:r>
              <a:rPr lang="en-US" b="1" spc="-5" dirty="0">
                <a:solidFill>
                  <a:srgbClr val="FF0000"/>
                </a:solidFill>
                <a:latin typeface="+mn-ea"/>
                <a:cs typeface="+mn-ea"/>
                <a:sym typeface="+mn-ea"/>
              </a:rPr>
              <a:t>]</a:t>
            </a:r>
            <a:endParaRPr lang="en-US" altLang="en-US" b="1" spc="-5" dirty="0">
              <a:solidFill>
                <a:srgbClr val="FF0000"/>
              </a:solidFill>
              <a:latin typeface="+mn-ea"/>
              <a:cs typeface="+mn-ea"/>
              <a:sym typeface="+mn-ea"/>
            </a:endParaRPr>
          </a:p>
        </p:txBody>
      </p:sp>
      <p:pic>
        <p:nvPicPr>
          <p:cNvPr id="4" name="图片 3"/>
          <p:cNvPicPr>
            <a:picLocks noChangeAspect="1"/>
          </p:cNvPicPr>
          <p:nvPr/>
        </p:nvPicPr>
        <p:blipFill>
          <a:blip r:embed="rId1"/>
          <a:stretch>
            <a:fillRect/>
          </a:stretch>
        </p:blipFill>
        <p:spPr>
          <a:xfrm>
            <a:off x="2678430" y="1270635"/>
            <a:ext cx="6678930" cy="5060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41705" y="1557020"/>
            <a:ext cx="10737215" cy="1022350"/>
          </a:xfrm>
          <a:prstGeom prst="rect">
            <a:avLst/>
          </a:prstGeom>
        </p:spPr>
        <p:txBody>
          <a:bodyPr vert="horz" wrap="square" lIns="0" tIns="61594" rIns="0" bIns="0" rtlCol="0">
            <a:spAutoFit/>
          </a:bodyPr>
          <a:lstStyle/>
          <a:p>
            <a:pPr marL="469900" indent="-457200">
              <a:lnSpc>
                <a:spcPct val="100000"/>
              </a:lnSpc>
              <a:spcBef>
                <a:spcPts val="485"/>
              </a:spcBef>
              <a:buFont typeface="Arial" panose="020B0604020202020204" pitchFamily="34" charset="0"/>
              <a:buChar char="•"/>
              <a:tabLst>
                <a:tab pos="462280" algn="l"/>
              </a:tabLst>
            </a:pPr>
            <a:r>
              <a:rPr sz="2500" b="1" spc="25" dirty="0">
                <a:uFill>
                  <a:solidFill>
                    <a:srgbClr val="000000"/>
                  </a:solidFill>
                </a:uFill>
                <a:latin typeface="等线" panose="02010600030101010101" charset="-122"/>
                <a:ea typeface="等线" panose="02010600030101010101" charset="-122"/>
                <a:cs typeface="等线" panose="02010600030101010101" charset="-122"/>
              </a:rPr>
              <a:t>目标</a:t>
            </a:r>
            <a:r>
              <a:rPr sz="2500" b="1" spc="10" dirty="0">
                <a:latin typeface="等线" panose="02010600030101010101" charset="-122"/>
                <a:ea typeface="等线" panose="02010600030101010101" charset="-122"/>
                <a:cs typeface="等线" panose="02010600030101010101" charset="-122"/>
              </a:rPr>
              <a:t>：</a:t>
            </a:r>
            <a:r>
              <a:rPr sz="2500" spc="10" dirty="0">
                <a:latin typeface="等线" panose="02010600030101010101" charset="-122"/>
                <a:ea typeface="等线" panose="02010600030101010101" charset="-122"/>
                <a:cs typeface="等线" panose="02010600030101010101" charset="-122"/>
              </a:rPr>
              <a:t>实现</a:t>
            </a:r>
            <a:r>
              <a:rPr sz="2500" spc="5" dirty="0">
                <a:latin typeface="等线" panose="02010600030101010101" charset="-122"/>
                <a:ea typeface="等线" panose="02010600030101010101" charset="-122"/>
                <a:cs typeface="等线" panose="02010600030101010101" charset="-122"/>
              </a:rPr>
              <a:t>高</a:t>
            </a:r>
            <a:r>
              <a:rPr sz="2500" spc="10" dirty="0">
                <a:latin typeface="等线" panose="02010600030101010101" charset="-122"/>
                <a:ea typeface="等线" panose="02010600030101010101" charset="-122"/>
                <a:cs typeface="等线" panose="02010600030101010101" charset="-122"/>
              </a:rPr>
              <a:t>正确</a:t>
            </a:r>
            <a:r>
              <a:rPr sz="2500" spc="5" dirty="0">
                <a:latin typeface="等线" panose="02010600030101010101" charset="-122"/>
                <a:ea typeface="等线" panose="02010600030101010101" charset="-122"/>
                <a:cs typeface="等线" panose="02010600030101010101" charset="-122"/>
              </a:rPr>
              <a:t>率</a:t>
            </a:r>
            <a:r>
              <a:rPr sz="2500" spc="10" dirty="0">
                <a:latin typeface="等线" panose="02010600030101010101" charset="-122"/>
                <a:ea typeface="等线" panose="02010600030101010101" charset="-122"/>
                <a:cs typeface="等线" panose="02010600030101010101" charset="-122"/>
              </a:rPr>
              <a:t>、高鲁</a:t>
            </a:r>
            <a:r>
              <a:rPr sz="2500" spc="5" dirty="0">
                <a:latin typeface="等线" panose="02010600030101010101" charset="-122"/>
                <a:ea typeface="等线" panose="02010600030101010101" charset="-122"/>
                <a:cs typeface="等线" panose="02010600030101010101" charset="-122"/>
              </a:rPr>
              <a:t>棒性</a:t>
            </a:r>
            <a:r>
              <a:rPr sz="2500" spc="10" dirty="0">
                <a:latin typeface="等线" panose="02010600030101010101" charset="-122"/>
                <a:ea typeface="等线" panose="02010600030101010101" charset="-122"/>
                <a:cs typeface="等线" panose="02010600030101010101" charset="-122"/>
              </a:rPr>
              <a:t>、</a:t>
            </a:r>
            <a:r>
              <a:rPr sz="2500" dirty="0">
                <a:latin typeface="等线" panose="02010600030101010101" charset="-122"/>
                <a:ea typeface="等线" panose="02010600030101010101" charset="-122"/>
                <a:cs typeface="等线" panose="02010600030101010101" charset="-122"/>
              </a:rPr>
              <a:t>高</a:t>
            </a:r>
            <a:r>
              <a:rPr sz="2500" spc="5" dirty="0">
                <a:latin typeface="等线" panose="02010600030101010101" charset="-122"/>
                <a:ea typeface="等线" panose="02010600030101010101" charset="-122"/>
                <a:cs typeface="等线" panose="02010600030101010101" charset="-122"/>
              </a:rPr>
              <a:t>速度的</a:t>
            </a:r>
            <a:r>
              <a:rPr sz="2500" dirty="0">
                <a:latin typeface="等线" panose="02010600030101010101" charset="-122"/>
                <a:ea typeface="等线" panose="02010600030101010101" charset="-122"/>
                <a:cs typeface="等线" panose="02010600030101010101" charset="-122"/>
              </a:rPr>
              <a:t>自</a:t>
            </a:r>
            <a:r>
              <a:rPr sz="2500" spc="5" dirty="0">
                <a:latin typeface="等线" panose="02010600030101010101" charset="-122"/>
                <a:ea typeface="等线" panose="02010600030101010101" charset="-122"/>
                <a:cs typeface="等线" panose="02010600030101010101" charset="-122"/>
              </a:rPr>
              <a:t>动句</a:t>
            </a:r>
            <a:r>
              <a:rPr sz="2500" dirty="0">
                <a:latin typeface="等线" panose="02010600030101010101" charset="-122"/>
                <a:ea typeface="等线" panose="02010600030101010101" charset="-122"/>
                <a:cs typeface="等线" panose="02010600030101010101" charset="-122"/>
              </a:rPr>
              <a:t>法</a:t>
            </a:r>
            <a:r>
              <a:rPr sz="2500" spc="5" dirty="0">
                <a:latin typeface="等线" panose="02010600030101010101" charset="-122"/>
                <a:ea typeface="等线" panose="02010600030101010101" charset="-122"/>
                <a:cs typeface="等线" panose="02010600030101010101" charset="-122"/>
              </a:rPr>
              <a:t>分析过</a:t>
            </a:r>
            <a:r>
              <a:rPr sz="2500" dirty="0">
                <a:latin typeface="等线" panose="02010600030101010101" charset="-122"/>
                <a:ea typeface="等线" panose="02010600030101010101" charset="-122"/>
                <a:cs typeface="等线" panose="02010600030101010101" charset="-122"/>
              </a:rPr>
              <a:t>程。</a:t>
            </a:r>
            <a:endParaRPr sz="2500">
              <a:latin typeface="等线" panose="02010600030101010101" charset="-122"/>
              <a:ea typeface="等线" panose="02010600030101010101" charset="-122"/>
              <a:cs typeface="等线" panose="02010600030101010101" charset="-122"/>
            </a:endParaRPr>
          </a:p>
          <a:p>
            <a:pPr marL="469265" marR="5080" indent="-457200">
              <a:lnSpc>
                <a:spcPct val="110000"/>
              </a:lnSpc>
              <a:spcBef>
                <a:spcPts val="1200"/>
              </a:spcBef>
              <a:buFont typeface="Arial" panose="020B0604020202020204" pitchFamily="34" charset="0"/>
              <a:buChar char="•"/>
              <a:tabLst>
                <a:tab pos="462280" algn="l"/>
              </a:tabLst>
            </a:pPr>
            <a:r>
              <a:rPr sz="2500" b="1" spc="25" dirty="0">
                <a:uFill>
                  <a:solidFill>
                    <a:srgbClr val="000000"/>
                  </a:solidFill>
                </a:uFill>
                <a:latin typeface="等线" panose="02010600030101010101" charset="-122"/>
                <a:ea typeface="等线" panose="02010600030101010101" charset="-122"/>
                <a:cs typeface="等线" panose="02010600030101010101" charset="-122"/>
              </a:rPr>
              <a:t>困难</a:t>
            </a:r>
            <a:r>
              <a:rPr sz="2500" b="1" spc="10" dirty="0">
                <a:latin typeface="等线" panose="02010600030101010101" charset="-122"/>
                <a:ea typeface="等线" panose="02010600030101010101" charset="-122"/>
                <a:cs typeface="等线" panose="02010600030101010101" charset="-122"/>
              </a:rPr>
              <a:t>：</a:t>
            </a:r>
            <a:r>
              <a:rPr sz="2500" spc="10" dirty="0">
                <a:latin typeface="等线" panose="02010600030101010101" charset="-122"/>
                <a:ea typeface="等线" panose="02010600030101010101" charset="-122"/>
                <a:cs typeface="等线" panose="02010600030101010101" charset="-122"/>
              </a:rPr>
              <a:t>自然</a:t>
            </a:r>
            <a:r>
              <a:rPr sz="2500" spc="5" dirty="0">
                <a:latin typeface="等线" panose="02010600030101010101" charset="-122"/>
                <a:ea typeface="等线" panose="02010600030101010101" charset="-122"/>
                <a:cs typeface="等线" panose="02010600030101010101" charset="-122"/>
              </a:rPr>
              <a:t>语</a:t>
            </a:r>
            <a:r>
              <a:rPr sz="2500" spc="10" dirty="0">
                <a:latin typeface="等线" panose="02010600030101010101" charset="-122"/>
                <a:ea typeface="等线" panose="02010600030101010101" charset="-122"/>
                <a:cs typeface="等线" panose="02010600030101010101" charset="-122"/>
              </a:rPr>
              <a:t>言中</a:t>
            </a:r>
            <a:r>
              <a:rPr sz="2500" spc="5" dirty="0">
                <a:latin typeface="等线" panose="02010600030101010101" charset="-122"/>
                <a:ea typeface="等线" panose="02010600030101010101" charset="-122"/>
                <a:cs typeface="等线" panose="02010600030101010101" charset="-122"/>
              </a:rPr>
              <a:t>存</a:t>
            </a:r>
            <a:r>
              <a:rPr sz="2500" spc="10" dirty="0">
                <a:latin typeface="等线" panose="02010600030101010101" charset="-122"/>
                <a:ea typeface="等线" panose="02010600030101010101" charset="-122"/>
                <a:cs typeface="等线" panose="02010600030101010101" charset="-122"/>
              </a:rPr>
              <a:t>在大量</a:t>
            </a:r>
            <a:r>
              <a:rPr sz="2500" spc="5" dirty="0">
                <a:latin typeface="等线" panose="02010600030101010101" charset="-122"/>
                <a:ea typeface="等线" panose="02010600030101010101" charset="-122"/>
                <a:cs typeface="等线" panose="02010600030101010101" charset="-122"/>
              </a:rPr>
              <a:t>的</a:t>
            </a:r>
            <a:r>
              <a:rPr sz="2500" spc="10" dirty="0">
                <a:latin typeface="等线" panose="02010600030101010101" charset="-122"/>
                <a:ea typeface="等线" panose="02010600030101010101" charset="-122"/>
                <a:cs typeface="等线" panose="02010600030101010101" charset="-122"/>
              </a:rPr>
              <a:t>复杂</a:t>
            </a:r>
            <a:r>
              <a:rPr sz="2500" spc="5" dirty="0">
                <a:latin typeface="等线" panose="02010600030101010101" charset="-122"/>
                <a:ea typeface="等线" panose="02010600030101010101" charset="-122"/>
                <a:cs typeface="等线" panose="02010600030101010101" charset="-122"/>
              </a:rPr>
              <a:t>的</a:t>
            </a:r>
            <a:r>
              <a:rPr sz="2500" spc="10" dirty="0">
                <a:latin typeface="等线" panose="02010600030101010101" charset="-122"/>
                <a:ea typeface="等线" panose="02010600030101010101" charset="-122"/>
                <a:cs typeface="等线" panose="02010600030101010101" charset="-122"/>
              </a:rPr>
              <a:t>结构</a:t>
            </a:r>
            <a:r>
              <a:rPr sz="2500" dirty="0">
                <a:latin typeface="等线" panose="02010600030101010101" charset="-122"/>
                <a:ea typeface="等线" panose="02010600030101010101" charset="-122"/>
                <a:cs typeface="等线" panose="02010600030101010101" charset="-122"/>
              </a:rPr>
              <a:t>歧</a:t>
            </a:r>
            <a:r>
              <a:rPr sz="2500" spc="730" dirty="0">
                <a:latin typeface="等线" panose="02010600030101010101" charset="-122"/>
                <a:ea typeface="等线" panose="02010600030101010101" charset="-122"/>
                <a:cs typeface="等线" panose="02010600030101010101" charset="-122"/>
              </a:rPr>
              <a:t>义</a:t>
            </a:r>
            <a:r>
              <a:rPr sz="2500" dirty="0">
                <a:latin typeface="等线" panose="02010600030101010101" charset="-122"/>
                <a:ea typeface="等线" panose="02010600030101010101" charset="-122"/>
                <a:cs typeface="等线" panose="02010600030101010101" charset="-122"/>
              </a:rPr>
              <a:t>(structural</a:t>
            </a:r>
            <a:r>
              <a:rPr sz="2500" spc="-20" dirty="0">
                <a:latin typeface="等线" panose="02010600030101010101" charset="-122"/>
                <a:ea typeface="等线" panose="02010600030101010101" charset="-122"/>
                <a:cs typeface="等线" panose="02010600030101010101" charset="-122"/>
              </a:rPr>
              <a:t> </a:t>
            </a:r>
            <a:r>
              <a:rPr sz="2500" spc="-5" dirty="0">
                <a:latin typeface="等线" panose="02010600030101010101" charset="-122"/>
                <a:ea typeface="等线" panose="02010600030101010101" charset="-122"/>
                <a:cs typeface="等线" panose="02010600030101010101" charset="-122"/>
              </a:rPr>
              <a:t>ambiguity)</a:t>
            </a:r>
            <a:r>
              <a:rPr sz="2500" dirty="0">
                <a:latin typeface="等线" panose="02010600030101010101" charset="-122"/>
                <a:ea typeface="等线" panose="02010600030101010101" charset="-122"/>
                <a:cs typeface="等线" panose="02010600030101010101" charset="-122"/>
              </a:rPr>
              <a:t>。</a:t>
            </a:r>
            <a:endParaRPr sz="2500">
              <a:latin typeface="等线" panose="02010600030101010101" charset="-122"/>
              <a:ea typeface="等线" panose="02010600030101010101" charset="-122"/>
              <a:cs typeface="等线" panose="02010600030101010101" charset="-122"/>
            </a:endParaRPr>
          </a:p>
        </p:txBody>
      </p:sp>
      <p:sp>
        <p:nvSpPr>
          <p:cNvPr id="17" name="标题 16"/>
          <p:cNvSpPr/>
          <p:nvPr>
            <p:ph type="title"/>
          </p:nvPr>
        </p:nvSpPr>
        <p:spPr>
          <a:xfrm>
            <a:off x="670559" y="440691"/>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短语结构句法分析</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14" name="object 14"/>
          <p:cNvSpPr txBox="1"/>
          <p:nvPr/>
        </p:nvSpPr>
        <p:spPr>
          <a:xfrm>
            <a:off x="941857" y="2579509"/>
            <a:ext cx="7733030" cy="3496310"/>
          </a:xfrm>
          <a:prstGeom prst="rect">
            <a:avLst/>
          </a:prstGeom>
        </p:spPr>
        <p:txBody>
          <a:bodyPr vert="horz" wrap="square" lIns="0" tIns="181610" rIns="0" bIns="0" rtlCol="0">
            <a:spAutoFit/>
          </a:bodyPr>
          <a:p>
            <a:pPr marL="469265" indent="-457200">
              <a:lnSpc>
                <a:spcPct val="100000"/>
              </a:lnSpc>
              <a:spcBef>
                <a:spcPts val="1430"/>
              </a:spcBef>
              <a:buSzPct val="97000"/>
              <a:buFont typeface="Arial" panose="020B0604020202020204" pitchFamily="34" charset="0"/>
              <a:buChar char="•"/>
              <a:tabLst>
                <a:tab pos="415290" algn="l"/>
              </a:tabLst>
            </a:pPr>
            <a:r>
              <a:rPr sz="2000" b="1" spc="5" dirty="0">
                <a:latin typeface="等线" panose="02010600030101010101" charset="-122"/>
                <a:ea typeface="等线" panose="02010600030101010101" charset="-122"/>
                <a:cs typeface="等线" panose="02010600030101010101" charset="-122"/>
              </a:rPr>
              <a:t>结</a:t>
            </a:r>
            <a:r>
              <a:rPr sz="2000" b="1" spc="20" dirty="0">
                <a:latin typeface="等线" panose="02010600030101010101" charset="-122"/>
                <a:ea typeface="等线" panose="02010600030101010101" charset="-122"/>
                <a:cs typeface="等线" panose="02010600030101010101" charset="-122"/>
              </a:rPr>
              <a:t>构</a:t>
            </a:r>
            <a:r>
              <a:rPr sz="2000" b="1" spc="5" dirty="0">
                <a:latin typeface="等线" panose="02010600030101010101" charset="-122"/>
                <a:ea typeface="等线" panose="02010600030101010101" charset="-122"/>
                <a:cs typeface="等线" panose="02010600030101010101" charset="-122"/>
              </a:rPr>
              <a:t>歧义</a:t>
            </a:r>
            <a:endParaRPr sz="2000" b="1">
              <a:latin typeface="等线" panose="02010600030101010101" charset="-122"/>
              <a:ea typeface="等线" panose="02010600030101010101" charset="-122"/>
              <a:cs typeface="等线" panose="02010600030101010101" charset="-122"/>
            </a:endParaRPr>
          </a:p>
          <a:p>
            <a:pPr marL="588645" indent="0">
              <a:lnSpc>
                <a:spcPct val="100000"/>
              </a:lnSpc>
              <a:spcBef>
                <a:spcPts val="1155"/>
              </a:spcBef>
              <a:buNone/>
              <a:tabLst>
                <a:tab pos="2346960" algn="l"/>
              </a:tabLst>
            </a:pPr>
            <a:r>
              <a:rPr sz="2000" spc="5" dirty="0">
                <a:latin typeface="等线" panose="02010600030101010101" charset="-122"/>
                <a:ea typeface="等线" panose="02010600030101010101" charset="-122"/>
                <a:cs typeface="等线" panose="02010600030101010101" charset="-122"/>
              </a:rPr>
              <a:t>例如</a:t>
            </a:r>
            <a:r>
              <a:rPr sz="2000" spc="-5" dirty="0">
                <a:latin typeface="等线" panose="02010600030101010101" charset="-122"/>
                <a:ea typeface="等线" panose="02010600030101010101" charset="-122"/>
                <a:cs typeface="等线" panose="02010600030101010101" charset="-122"/>
              </a:rPr>
              <a:t>：	I </a:t>
            </a:r>
            <a:r>
              <a:rPr sz="2000" spc="-10" dirty="0">
                <a:latin typeface="等线" panose="02010600030101010101" charset="-122"/>
                <a:ea typeface="等线" panose="02010600030101010101" charset="-122"/>
                <a:cs typeface="等线" panose="02010600030101010101" charset="-122"/>
              </a:rPr>
              <a:t>saw </a:t>
            </a:r>
            <a:r>
              <a:rPr sz="2000" spc="-5" dirty="0">
                <a:latin typeface="等线" panose="02010600030101010101" charset="-122"/>
                <a:ea typeface="等线" panose="02010600030101010101" charset="-122"/>
                <a:cs typeface="等线" panose="02010600030101010101" charset="-122"/>
              </a:rPr>
              <a:t>a boy </a:t>
            </a:r>
            <a:r>
              <a:rPr sz="2000" spc="-5" dirty="0">
                <a:solidFill>
                  <a:srgbClr val="FF0000"/>
                </a:solidFill>
                <a:latin typeface="等线" panose="02010600030101010101" charset="-122"/>
                <a:ea typeface="等线" panose="02010600030101010101" charset="-122"/>
                <a:cs typeface="等线" panose="02010600030101010101" charset="-122"/>
              </a:rPr>
              <a:t>in the</a:t>
            </a:r>
            <a:r>
              <a:rPr sz="2000" spc="40" dirty="0">
                <a:solidFill>
                  <a:srgbClr val="FF0000"/>
                </a:solidFill>
                <a:latin typeface="等线" panose="02010600030101010101" charset="-122"/>
                <a:ea typeface="等线" panose="02010600030101010101" charset="-122"/>
                <a:cs typeface="等线" panose="02010600030101010101" charset="-122"/>
              </a:rPr>
              <a:t> </a:t>
            </a:r>
            <a:r>
              <a:rPr sz="2000" spc="-5" dirty="0">
                <a:solidFill>
                  <a:srgbClr val="FF0000"/>
                </a:solidFill>
                <a:latin typeface="等线" panose="02010600030101010101" charset="-122"/>
                <a:ea typeface="等线" panose="02010600030101010101" charset="-122"/>
                <a:cs typeface="等线" panose="02010600030101010101" charset="-122"/>
              </a:rPr>
              <a:t>park</a:t>
            </a:r>
            <a:r>
              <a:rPr sz="2000" spc="-5" dirty="0">
                <a:latin typeface="等线" panose="02010600030101010101" charset="-122"/>
                <a:ea typeface="等线" panose="02010600030101010101" charset="-122"/>
                <a:cs typeface="等线" panose="02010600030101010101" charset="-122"/>
              </a:rPr>
              <a:t>.</a:t>
            </a:r>
            <a:endParaRPr sz="2000">
              <a:latin typeface="等线" panose="02010600030101010101" charset="-122"/>
              <a:ea typeface="等线" panose="02010600030101010101" charset="-122"/>
              <a:cs typeface="等线" panose="02010600030101010101" charset="-122"/>
            </a:endParaRPr>
          </a:p>
          <a:p>
            <a:pPr marL="2280285" marR="1320800" indent="0">
              <a:lnSpc>
                <a:spcPts val="4370"/>
              </a:lnSpc>
              <a:spcBef>
                <a:spcPts val="290"/>
              </a:spcBef>
              <a:buNone/>
            </a:pPr>
            <a:r>
              <a:rPr sz="2000" spc="-5" dirty="0">
                <a:latin typeface="等线" panose="02010600030101010101" charset="-122"/>
                <a:ea typeface="等线" panose="02010600030101010101" charset="-122"/>
                <a:cs typeface="等线" panose="02010600030101010101" charset="-122"/>
              </a:rPr>
              <a:t>[I </a:t>
            </a:r>
            <a:r>
              <a:rPr sz="2000" spc="-10" dirty="0">
                <a:latin typeface="等线" panose="02010600030101010101" charset="-122"/>
                <a:ea typeface="等线" panose="02010600030101010101" charset="-122"/>
                <a:cs typeface="等线" panose="02010600030101010101" charset="-122"/>
              </a:rPr>
              <a:t>saw </a:t>
            </a:r>
            <a:r>
              <a:rPr sz="2000" spc="-5" dirty="0">
                <a:latin typeface="等线" panose="02010600030101010101" charset="-122"/>
                <a:ea typeface="等线" panose="02010600030101010101" charset="-122"/>
                <a:cs typeface="等线" panose="02010600030101010101" charset="-122"/>
              </a:rPr>
              <a:t>a boy] in the park.  </a:t>
            </a:r>
            <a:endParaRPr sz="2000" spc="-5" dirty="0">
              <a:latin typeface="等线" panose="02010600030101010101" charset="-122"/>
              <a:ea typeface="等线" panose="02010600030101010101" charset="-122"/>
              <a:cs typeface="等线" panose="02010600030101010101" charset="-122"/>
            </a:endParaRPr>
          </a:p>
          <a:p>
            <a:pPr marL="2280285" marR="1320800" indent="0">
              <a:lnSpc>
                <a:spcPts val="4370"/>
              </a:lnSpc>
              <a:spcBef>
                <a:spcPts val="290"/>
              </a:spcBef>
              <a:buNone/>
            </a:pPr>
            <a:r>
              <a:rPr sz="2000" spc="-5" dirty="0">
                <a:latin typeface="等线" panose="02010600030101010101" charset="-122"/>
                <a:ea typeface="等线" panose="02010600030101010101" charset="-122"/>
                <a:cs typeface="等线" panose="02010600030101010101" charset="-122"/>
              </a:rPr>
              <a:t>I </a:t>
            </a:r>
            <a:r>
              <a:rPr sz="2000" spc="-10" dirty="0">
                <a:latin typeface="等线" panose="02010600030101010101" charset="-122"/>
                <a:ea typeface="等线" panose="02010600030101010101" charset="-122"/>
                <a:cs typeface="等线" panose="02010600030101010101" charset="-122"/>
              </a:rPr>
              <a:t>saw </a:t>
            </a:r>
            <a:r>
              <a:rPr sz="2000" spc="-5" dirty="0">
                <a:latin typeface="等线" panose="02010600030101010101" charset="-122"/>
                <a:ea typeface="等线" panose="02010600030101010101" charset="-122"/>
                <a:cs typeface="等线" panose="02010600030101010101" charset="-122"/>
              </a:rPr>
              <a:t>a </a:t>
            </a:r>
            <a:r>
              <a:rPr sz="2000" spc="-10" dirty="0">
                <a:latin typeface="等线" panose="02010600030101010101" charset="-122"/>
                <a:ea typeface="等线" panose="02010600030101010101" charset="-122"/>
                <a:cs typeface="等线" panose="02010600030101010101" charset="-122"/>
              </a:rPr>
              <a:t>[boy </a:t>
            </a:r>
            <a:r>
              <a:rPr sz="2000" spc="-5" dirty="0">
                <a:latin typeface="等线" panose="02010600030101010101" charset="-122"/>
                <a:ea typeface="等线" panose="02010600030101010101" charset="-122"/>
                <a:cs typeface="等线" panose="02010600030101010101" charset="-122"/>
              </a:rPr>
              <a:t>in </a:t>
            </a:r>
            <a:r>
              <a:rPr sz="2000" spc="-10" dirty="0">
                <a:latin typeface="等线" panose="02010600030101010101" charset="-122"/>
                <a:ea typeface="等线" panose="02010600030101010101" charset="-122"/>
                <a:cs typeface="等线" panose="02010600030101010101" charset="-122"/>
              </a:rPr>
              <a:t>the</a:t>
            </a:r>
            <a:r>
              <a:rPr sz="2000" spc="30" dirty="0">
                <a:latin typeface="等线" panose="02010600030101010101" charset="-122"/>
                <a:ea typeface="等线" panose="02010600030101010101" charset="-122"/>
                <a:cs typeface="等线" panose="02010600030101010101" charset="-122"/>
              </a:rPr>
              <a:t> </a:t>
            </a:r>
            <a:r>
              <a:rPr sz="2000" spc="-5" dirty="0">
                <a:latin typeface="等线" panose="02010600030101010101" charset="-122"/>
                <a:ea typeface="等线" panose="02010600030101010101" charset="-122"/>
                <a:cs typeface="等线" panose="02010600030101010101" charset="-122"/>
              </a:rPr>
              <a:t>park].</a:t>
            </a:r>
            <a:endParaRPr sz="2000">
              <a:latin typeface="等线" panose="02010600030101010101" charset="-122"/>
              <a:ea typeface="等线" panose="02010600030101010101" charset="-122"/>
              <a:cs typeface="等线" panose="02010600030101010101" charset="-122"/>
            </a:endParaRPr>
          </a:p>
          <a:p>
            <a:pPr marL="737235" lvl="1" indent="0">
              <a:lnSpc>
                <a:spcPct val="100000"/>
              </a:lnSpc>
              <a:spcBef>
                <a:spcPts val="1190"/>
              </a:spcBef>
              <a:buNone/>
              <a:tabLst>
                <a:tab pos="1315720" algn="l"/>
              </a:tabLst>
            </a:pPr>
            <a:r>
              <a:rPr sz="2000" spc="-5" dirty="0">
                <a:latin typeface="等线" panose="02010600030101010101" charset="-122"/>
                <a:ea typeface="等线" panose="02010600030101010101" charset="-122"/>
                <a:cs typeface="等线" panose="02010600030101010101" charset="-122"/>
              </a:rPr>
              <a:t>I </a:t>
            </a:r>
            <a:r>
              <a:rPr sz="2000" spc="-10" dirty="0">
                <a:latin typeface="等线" panose="02010600030101010101" charset="-122"/>
                <a:ea typeface="等线" panose="02010600030101010101" charset="-122"/>
                <a:cs typeface="等线" panose="02010600030101010101" charset="-122"/>
              </a:rPr>
              <a:t>saw </a:t>
            </a:r>
            <a:r>
              <a:rPr sz="2000" spc="-5" dirty="0">
                <a:latin typeface="等线" panose="02010600030101010101" charset="-122"/>
                <a:ea typeface="等线" panose="02010600030101010101" charset="-122"/>
                <a:cs typeface="等线" panose="02010600030101010101" charset="-122"/>
              </a:rPr>
              <a:t>a boy </a:t>
            </a:r>
            <a:r>
              <a:rPr sz="2000" spc="-5" dirty="0">
                <a:solidFill>
                  <a:srgbClr val="FF0000"/>
                </a:solidFill>
                <a:latin typeface="等线" panose="02010600030101010101" charset="-122"/>
                <a:ea typeface="等线" panose="02010600030101010101" charset="-122"/>
                <a:cs typeface="等线" panose="02010600030101010101" charset="-122"/>
              </a:rPr>
              <a:t>in </a:t>
            </a:r>
            <a:r>
              <a:rPr sz="2000" spc="-10" dirty="0">
                <a:solidFill>
                  <a:srgbClr val="FF0000"/>
                </a:solidFill>
                <a:latin typeface="等线" panose="02010600030101010101" charset="-122"/>
                <a:ea typeface="等线" panose="02010600030101010101" charset="-122"/>
                <a:cs typeface="等线" panose="02010600030101010101" charset="-122"/>
              </a:rPr>
              <a:t>the </a:t>
            </a:r>
            <a:r>
              <a:rPr sz="2000" spc="-5" dirty="0">
                <a:solidFill>
                  <a:srgbClr val="FF0000"/>
                </a:solidFill>
                <a:latin typeface="等线" panose="02010600030101010101" charset="-122"/>
                <a:ea typeface="等线" panose="02010600030101010101" charset="-122"/>
                <a:cs typeface="等线" panose="02010600030101010101" charset="-122"/>
              </a:rPr>
              <a:t>park </a:t>
            </a:r>
            <a:r>
              <a:rPr sz="2000" spc="-10" dirty="0">
                <a:solidFill>
                  <a:srgbClr val="000099"/>
                </a:solidFill>
                <a:latin typeface="等线" panose="02010600030101010101" charset="-122"/>
                <a:ea typeface="等线" panose="02010600030101010101" charset="-122"/>
                <a:cs typeface="等线" panose="02010600030101010101" charset="-122"/>
              </a:rPr>
              <a:t>with </a:t>
            </a:r>
            <a:r>
              <a:rPr sz="2000" spc="-5" dirty="0">
                <a:solidFill>
                  <a:srgbClr val="000099"/>
                </a:solidFill>
                <a:latin typeface="等线" panose="02010600030101010101" charset="-122"/>
                <a:ea typeface="等线" panose="02010600030101010101" charset="-122"/>
                <a:cs typeface="等线" panose="02010600030101010101" charset="-122"/>
              </a:rPr>
              <a:t>a</a:t>
            </a:r>
            <a:r>
              <a:rPr sz="2000" spc="125" dirty="0">
                <a:solidFill>
                  <a:srgbClr val="000099"/>
                </a:solidFill>
                <a:latin typeface="等线" panose="02010600030101010101" charset="-122"/>
                <a:ea typeface="等线" panose="02010600030101010101" charset="-122"/>
                <a:cs typeface="等线" panose="02010600030101010101" charset="-122"/>
              </a:rPr>
              <a:t> </a:t>
            </a:r>
            <a:r>
              <a:rPr sz="2000" spc="-5" dirty="0">
                <a:solidFill>
                  <a:srgbClr val="000099"/>
                </a:solidFill>
                <a:latin typeface="等线" panose="02010600030101010101" charset="-122"/>
                <a:ea typeface="等线" panose="02010600030101010101" charset="-122"/>
                <a:cs typeface="等线" panose="02010600030101010101" charset="-122"/>
              </a:rPr>
              <a:t>telescope</a:t>
            </a:r>
            <a:r>
              <a:rPr sz="2000" spc="-5" dirty="0">
                <a:latin typeface="等线" panose="02010600030101010101" charset="-122"/>
                <a:ea typeface="等线" panose="02010600030101010101" charset="-122"/>
                <a:cs typeface="等线" panose="02010600030101010101" charset="-122"/>
              </a:rPr>
              <a:t>.</a:t>
            </a:r>
            <a:endParaRPr sz="2000">
              <a:latin typeface="等线" panose="02010600030101010101" charset="-122"/>
              <a:ea typeface="等线" panose="02010600030101010101" charset="-122"/>
              <a:cs typeface="等线" panose="02010600030101010101" charset="-122"/>
            </a:endParaRPr>
          </a:p>
          <a:p>
            <a:pPr marL="737235" lvl="1" indent="0">
              <a:lnSpc>
                <a:spcPct val="100000"/>
              </a:lnSpc>
              <a:spcBef>
                <a:spcPts val="1175"/>
              </a:spcBef>
              <a:buNone/>
              <a:tabLst>
                <a:tab pos="1315720" algn="l"/>
              </a:tabLst>
            </a:pPr>
            <a:r>
              <a:rPr sz="2000" spc="-5" dirty="0">
                <a:latin typeface="等线" panose="02010600030101010101" charset="-122"/>
                <a:ea typeface="等线" panose="02010600030101010101" charset="-122"/>
                <a:cs typeface="等线" panose="02010600030101010101" charset="-122"/>
              </a:rPr>
              <a:t>I </a:t>
            </a:r>
            <a:r>
              <a:rPr sz="2000" spc="-10" dirty="0">
                <a:latin typeface="等线" panose="02010600030101010101" charset="-122"/>
                <a:ea typeface="等线" panose="02010600030101010101" charset="-122"/>
                <a:cs typeface="等线" panose="02010600030101010101" charset="-122"/>
              </a:rPr>
              <a:t>saw </a:t>
            </a:r>
            <a:r>
              <a:rPr sz="2000" spc="-5" dirty="0">
                <a:latin typeface="等线" panose="02010600030101010101" charset="-122"/>
                <a:ea typeface="等线" panose="02010600030101010101" charset="-122"/>
                <a:cs typeface="等线" panose="02010600030101010101" charset="-122"/>
              </a:rPr>
              <a:t>a boy </a:t>
            </a:r>
            <a:r>
              <a:rPr sz="2000" spc="-10" dirty="0">
                <a:latin typeface="等线" panose="02010600030101010101" charset="-122"/>
                <a:ea typeface="等线" panose="02010600030101010101" charset="-122"/>
                <a:cs typeface="等线" panose="02010600030101010101" charset="-122"/>
              </a:rPr>
              <a:t>swimming </a:t>
            </a:r>
            <a:r>
              <a:rPr sz="2000" spc="-5" dirty="0">
                <a:solidFill>
                  <a:srgbClr val="FF0000"/>
                </a:solidFill>
                <a:latin typeface="等线" panose="02010600030101010101" charset="-122"/>
                <a:ea typeface="等线" panose="02010600030101010101" charset="-122"/>
                <a:cs typeface="等线" panose="02010600030101010101" charset="-122"/>
              </a:rPr>
              <a:t>on the</a:t>
            </a:r>
            <a:r>
              <a:rPr sz="2000" spc="70" dirty="0">
                <a:solidFill>
                  <a:srgbClr val="FF0000"/>
                </a:solidFill>
                <a:latin typeface="等线" panose="02010600030101010101" charset="-122"/>
                <a:ea typeface="等线" panose="02010600030101010101" charset="-122"/>
                <a:cs typeface="等线" panose="02010600030101010101" charset="-122"/>
              </a:rPr>
              <a:t> </a:t>
            </a:r>
            <a:r>
              <a:rPr sz="2000" spc="-5" dirty="0">
                <a:solidFill>
                  <a:srgbClr val="FF0000"/>
                </a:solidFill>
                <a:latin typeface="等线" panose="02010600030101010101" charset="-122"/>
                <a:ea typeface="等线" panose="02010600030101010101" charset="-122"/>
                <a:cs typeface="等线" panose="02010600030101010101" charset="-122"/>
              </a:rPr>
              <a:t>bridge</a:t>
            </a:r>
            <a:r>
              <a:rPr sz="2000" spc="-5" dirty="0">
                <a:latin typeface="等线" panose="02010600030101010101" charset="-122"/>
                <a:ea typeface="等线" panose="02010600030101010101" charset="-122"/>
                <a:cs typeface="等线" panose="02010600030101010101" charset="-122"/>
              </a:rPr>
              <a:t>.</a:t>
            </a:r>
            <a:endParaRPr sz="2000">
              <a:latin typeface="等线" panose="02010600030101010101" charset="-122"/>
              <a:ea typeface="等线" panose="02010600030101010101" charset="-122"/>
              <a:cs typeface="等线" panose="02010600030101010101" charset="-122"/>
            </a:endParaRPr>
          </a:p>
          <a:p>
            <a:pPr marL="737235" lvl="1" indent="0">
              <a:lnSpc>
                <a:spcPct val="100000"/>
              </a:lnSpc>
              <a:spcBef>
                <a:spcPts val="1010"/>
              </a:spcBef>
              <a:buNone/>
              <a:tabLst>
                <a:tab pos="1316355" algn="l"/>
              </a:tabLst>
            </a:pPr>
            <a:r>
              <a:rPr sz="2000" spc="15" dirty="0">
                <a:latin typeface="等线" panose="02010600030101010101" charset="-122"/>
                <a:ea typeface="等线" panose="02010600030101010101" charset="-122"/>
                <a:cs typeface="等线" panose="02010600030101010101" charset="-122"/>
              </a:rPr>
              <a:t>把重要的书</a:t>
            </a:r>
            <a:r>
              <a:rPr sz="2000" spc="5" dirty="0">
                <a:latin typeface="等线" panose="02010600030101010101" charset="-122"/>
                <a:ea typeface="等线" panose="02010600030101010101" charset="-122"/>
                <a:cs typeface="等线" panose="02010600030101010101" charset="-122"/>
              </a:rPr>
              <a:t>籍</a:t>
            </a:r>
            <a:r>
              <a:rPr sz="2000" spc="15" dirty="0">
                <a:latin typeface="等线" panose="02010600030101010101" charset="-122"/>
                <a:ea typeface="等线" panose="02010600030101010101" charset="-122"/>
                <a:cs typeface="等线" panose="02010600030101010101" charset="-122"/>
              </a:rPr>
              <a:t>和</a:t>
            </a:r>
            <a:r>
              <a:rPr sz="2000" spc="5" dirty="0">
                <a:latin typeface="等线" panose="02010600030101010101" charset="-122"/>
                <a:ea typeface="等线" panose="02010600030101010101" charset="-122"/>
                <a:cs typeface="等线" panose="02010600030101010101" charset="-122"/>
              </a:rPr>
              <a:t>手稿</a:t>
            </a:r>
            <a:r>
              <a:rPr sz="2000" spc="15" dirty="0">
                <a:latin typeface="等线" panose="02010600030101010101" charset="-122"/>
                <a:ea typeface="等线" panose="02010600030101010101" charset="-122"/>
                <a:cs typeface="等线" panose="02010600030101010101" charset="-122"/>
              </a:rPr>
              <a:t>带</a:t>
            </a:r>
            <a:r>
              <a:rPr sz="2000" spc="5" dirty="0">
                <a:latin typeface="等线" panose="02010600030101010101" charset="-122"/>
                <a:ea typeface="等线" panose="02010600030101010101" charset="-122"/>
                <a:cs typeface="等线" panose="02010600030101010101" charset="-122"/>
              </a:rPr>
              <a:t>走</a:t>
            </a:r>
            <a:r>
              <a:rPr sz="2000" spc="15" dirty="0">
                <a:latin typeface="等线" panose="02010600030101010101" charset="-122"/>
                <a:ea typeface="等线" panose="02010600030101010101" charset="-122"/>
                <a:cs typeface="等线" panose="02010600030101010101" charset="-122"/>
              </a:rPr>
              <a:t>了</a:t>
            </a:r>
            <a:r>
              <a:rPr sz="2000" spc="-5" dirty="0">
                <a:latin typeface="等线" panose="02010600030101010101" charset="-122"/>
                <a:ea typeface="等线" panose="02010600030101010101" charset="-122"/>
                <a:cs typeface="等线" panose="02010600030101010101" charset="-122"/>
              </a:rPr>
              <a:t>。</a:t>
            </a:r>
            <a:endParaRPr sz="2000">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上下文无关文法的二义性</a:t>
            </a:r>
            <a:endParaRPr lang="zh-CN" altLang="en-US"/>
          </a:p>
        </p:txBody>
      </p:sp>
      <p:sp>
        <p:nvSpPr>
          <p:cNvPr id="3" name="文本框 2"/>
          <p:cNvSpPr txBox="1"/>
          <p:nvPr/>
        </p:nvSpPr>
        <p:spPr>
          <a:xfrm>
            <a:off x="1393825" y="1528445"/>
            <a:ext cx="9150350" cy="706755"/>
          </a:xfrm>
          <a:prstGeom prst="rect">
            <a:avLst/>
          </a:prstGeom>
          <a:noFill/>
        </p:spPr>
        <p:txBody>
          <a:bodyPr wrap="square" rtlCol="0" anchor="t">
            <a:spAutoFit/>
          </a:bodyPr>
          <a:p>
            <a:pPr marL="342900" indent="-342900">
              <a:buFont typeface="Arial" panose="020B0604020202020204" pitchFamily="34" charset="0"/>
              <a:buChar char="•"/>
            </a:pPr>
            <a:r>
              <a:rPr lang="zh-CN" altLang="en-US" sz="2000"/>
              <a:t>一个文法G，如果存在某个句子有不止一棵派生树与之对应，那么称这个文法是二义的。</a:t>
            </a:r>
            <a:endParaRPr lang="zh-CN" altLang="en-US" sz="2000"/>
          </a:p>
        </p:txBody>
      </p:sp>
      <p:pic>
        <p:nvPicPr>
          <p:cNvPr id="101" name="图片 100"/>
          <p:cNvPicPr/>
          <p:nvPr/>
        </p:nvPicPr>
        <p:blipFill>
          <a:blip r:embed="rId1"/>
          <a:stretch>
            <a:fillRect/>
          </a:stretch>
        </p:blipFill>
        <p:spPr>
          <a:xfrm>
            <a:off x="1549400" y="2235200"/>
            <a:ext cx="7620000" cy="359981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短语结构句法分析</a:t>
            </a:r>
            <a:endParaRPr lang="zh-CN" altLang="en-US"/>
          </a:p>
        </p:txBody>
      </p:sp>
      <p:sp>
        <p:nvSpPr>
          <p:cNvPr id="3" name="文本框 2"/>
          <p:cNvSpPr txBox="1"/>
          <p:nvPr/>
        </p:nvSpPr>
        <p:spPr>
          <a:xfrm>
            <a:off x="915035" y="1407160"/>
            <a:ext cx="10262870" cy="286131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000"/>
              <a:t>Ambiguity is an astonishingly severe problem for natural languages. </a:t>
            </a:r>
            <a:endParaRPr lang="zh-CN" altLang="en-US" sz="2000"/>
          </a:p>
          <a:p>
            <a:pPr marL="285750" indent="-285750">
              <a:lnSpc>
                <a:spcPct val="150000"/>
              </a:lnSpc>
              <a:buFont typeface="Arial" panose="020B0604020202020204" pitchFamily="34" charset="0"/>
              <a:buChar char="•"/>
            </a:pPr>
            <a:r>
              <a:rPr lang="zh-CN" altLang="en-US" sz="2000"/>
              <a:t>When</a:t>
            </a:r>
            <a:r>
              <a:rPr lang="en-US" altLang="zh-CN" sz="2000"/>
              <a:t> </a:t>
            </a:r>
            <a:r>
              <a:rPr lang="zh-CN" altLang="en-US" sz="2000"/>
              <a:t>researchers first started building reasonably large grammars for languages such as</a:t>
            </a:r>
            <a:r>
              <a:rPr lang="en-US" altLang="zh-CN" sz="2000"/>
              <a:t> </a:t>
            </a:r>
            <a:r>
              <a:rPr lang="zh-CN" altLang="en-US" sz="2000"/>
              <a:t>English, they were surprised to see that </a:t>
            </a:r>
            <a:r>
              <a:rPr lang="zh-CN" altLang="en-US" sz="2000" b="1">
                <a:solidFill>
                  <a:srgbClr val="FF0000"/>
                </a:solidFill>
              </a:rPr>
              <a:t>sentences often had a very large number</a:t>
            </a:r>
            <a:r>
              <a:rPr lang="en-US" altLang="zh-CN" sz="2000" b="1">
                <a:solidFill>
                  <a:srgbClr val="FF0000"/>
                </a:solidFill>
              </a:rPr>
              <a:t> </a:t>
            </a:r>
            <a:r>
              <a:rPr lang="zh-CN" altLang="en-US" sz="2000" b="1">
                <a:solidFill>
                  <a:srgbClr val="FF0000"/>
                </a:solidFill>
              </a:rPr>
              <a:t>of possible parse trees</a:t>
            </a:r>
            <a:r>
              <a:rPr lang="zh-CN" altLang="en-US" sz="2000"/>
              <a:t>: </a:t>
            </a:r>
            <a:endParaRPr lang="zh-CN" altLang="en-US" sz="2000"/>
          </a:p>
          <a:p>
            <a:pPr marL="285750" indent="-285750">
              <a:lnSpc>
                <a:spcPct val="150000"/>
              </a:lnSpc>
              <a:buFont typeface="Arial" panose="020B0604020202020204" pitchFamily="34" charset="0"/>
              <a:buChar char="•"/>
            </a:pPr>
            <a:r>
              <a:rPr lang="en-US" altLang="zh-CN" sz="2000"/>
              <a:t>I</a:t>
            </a:r>
            <a:r>
              <a:rPr lang="zh-CN" altLang="en-US" sz="2000"/>
              <a:t>t is not uncommon for a moderate-length sentence (say </a:t>
            </a:r>
            <a:r>
              <a:rPr lang="zh-CN" altLang="en-US" sz="2000">
                <a:solidFill>
                  <a:srgbClr val="FF0000"/>
                </a:solidFill>
              </a:rPr>
              <a:t>20</a:t>
            </a:r>
            <a:r>
              <a:rPr lang="en-US" altLang="zh-CN" sz="2000">
                <a:solidFill>
                  <a:srgbClr val="FF0000"/>
                </a:solidFill>
              </a:rPr>
              <a:t> </a:t>
            </a:r>
            <a:r>
              <a:rPr lang="zh-CN" altLang="en-US" sz="2000">
                <a:solidFill>
                  <a:srgbClr val="FF0000"/>
                </a:solidFill>
              </a:rPr>
              <a:t>or 30 words in length</a:t>
            </a:r>
            <a:r>
              <a:rPr lang="zh-CN" altLang="en-US" sz="2000"/>
              <a:t>) to have </a:t>
            </a:r>
            <a:r>
              <a:rPr lang="zh-CN" altLang="en-US" sz="2000">
                <a:solidFill>
                  <a:srgbClr val="FF0000"/>
                </a:solidFill>
              </a:rPr>
              <a:t>hundreds, thousands, or even tens of thousands of</a:t>
            </a:r>
            <a:r>
              <a:rPr lang="en-US" altLang="zh-CN" sz="2000">
                <a:solidFill>
                  <a:srgbClr val="FF0000"/>
                </a:solidFill>
              </a:rPr>
              <a:t> </a:t>
            </a:r>
            <a:r>
              <a:rPr lang="zh-CN" altLang="en-US" sz="2000"/>
              <a:t>possible parses.</a:t>
            </a:r>
            <a:endParaRPr lang="zh-CN" altLang="en-US" sz="2000"/>
          </a:p>
        </p:txBody>
      </p:sp>
      <p:sp>
        <p:nvSpPr>
          <p:cNvPr id="14" name="object 14"/>
          <p:cNvSpPr txBox="1"/>
          <p:nvPr/>
        </p:nvSpPr>
        <p:spPr>
          <a:xfrm>
            <a:off x="1001395" y="4462145"/>
            <a:ext cx="10735310" cy="936625"/>
          </a:xfrm>
          <a:prstGeom prst="rect">
            <a:avLst/>
          </a:prstGeom>
        </p:spPr>
        <p:txBody>
          <a:bodyPr vert="horz" wrap="square" lIns="0" tIns="13335" rIns="0" bIns="0" rtlCol="0">
            <a:spAutoFit/>
          </a:bodyPr>
          <a:p>
            <a:pPr marL="342900" marR="30480" indent="-342900" fontAlgn="auto">
              <a:lnSpc>
                <a:spcPct val="150000"/>
              </a:lnSpc>
              <a:spcBef>
                <a:spcPts val="0"/>
              </a:spcBef>
              <a:buFont typeface="Arial" panose="020B0604020202020204" pitchFamily="34" charset="0"/>
              <a:buChar char="•"/>
            </a:pPr>
            <a:r>
              <a:rPr sz="2000" dirty="0">
                <a:latin typeface="等线" panose="02010600030101010101" charset="-122"/>
                <a:ea typeface="等线" panose="02010600030101010101" charset="-122"/>
                <a:cs typeface="等线" panose="02010600030101010101" charset="-122"/>
              </a:rPr>
              <a:t>英语中的结构歧义随</a:t>
            </a:r>
            <a:r>
              <a:rPr sz="2000" b="1" dirty="0">
                <a:solidFill>
                  <a:srgbClr val="FF0000"/>
                </a:solidFill>
                <a:latin typeface="等线" panose="02010600030101010101" charset="-122"/>
                <a:ea typeface="等线" panose="02010600030101010101" charset="-122"/>
                <a:cs typeface="等线" panose="02010600030101010101" charset="-122"/>
              </a:rPr>
              <a:t>介词短</a:t>
            </a:r>
            <a:r>
              <a:rPr sz="2000" b="1" spc="10" dirty="0">
                <a:solidFill>
                  <a:srgbClr val="FF0000"/>
                </a:solidFill>
                <a:latin typeface="等线" panose="02010600030101010101" charset="-122"/>
                <a:ea typeface="等线" panose="02010600030101010101" charset="-122"/>
                <a:cs typeface="等线" panose="02010600030101010101" charset="-122"/>
              </a:rPr>
              <a:t>语</a:t>
            </a:r>
            <a:r>
              <a:rPr sz="2000" b="1" dirty="0">
                <a:solidFill>
                  <a:srgbClr val="FF0000"/>
                </a:solidFill>
                <a:latin typeface="等线" panose="02010600030101010101" charset="-122"/>
                <a:ea typeface="等线" panose="02010600030101010101" charset="-122"/>
                <a:cs typeface="等线" panose="02010600030101010101" charset="-122"/>
              </a:rPr>
              <a:t>组合</a:t>
            </a:r>
            <a:r>
              <a:rPr sz="2000" b="1" spc="10" dirty="0">
                <a:solidFill>
                  <a:srgbClr val="FF0000"/>
                </a:solidFill>
                <a:latin typeface="等线" panose="02010600030101010101" charset="-122"/>
                <a:ea typeface="等线" panose="02010600030101010101" charset="-122"/>
                <a:cs typeface="等线" panose="02010600030101010101" charset="-122"/>
              </a:rPr>
              <a:t>个</a:t>
            </a:r>
            <a:r>
              <a:rPr sz="2000" b="1" dirty="0">
                <a:solidFill>
                  <a:srgbClr val="FF0000"/>
                </a:solidFill>
                <a:latin typeface="等线" panose="02010600030101010101" charset="-122"/>
                <a:ea typeface="等线" panose="02010600030101010101" charset="-122"/>
                <a:cs typeface="等线" panose="02010600030101010101" charset="-122"/>
              </a:rPr>
              <a:t>数</a:t>
            </a:r>
            <a:r>
              <a:rPr sz="2000" dirty="0">
                <a:latin typeface="等线" panose="02010600030101010101" charset="-122"/>
                <a:ea typeface="等线" panose="02010600030101010101" charset="-122"/>
                <a:cs typeface="等线" panose="02010600030101010101" charset="-122"/>
              </a:rPr>
              <a:t>的</a:t>
            </a:r>
            <a:r>
              <a:rPr sz="2000" spc="10" dirty="0">
                <a:latin typeface="等线" panose="02010600030101010101" charset="-122"/>
                <a:ea typeface="等线" panose="02010600030101010101" charset="-122"/>
                <a:cs typeface="等线" panose="02010600030101010101" charset="-122"/>
              </a:rPr>
              <a:t>增</a:t>
            </a:r>
            <a:r>
              <a:rPr sz="2000" spc="-5" dirty="0">
                <a:latin typeface="等线" panose="02010600030101010101" charset="-122"/>
                <a:ea typeface="等线" panose="02010600030101010101" charset="-122"/>
                <a:cs typeface="等线" panose="02010600030101010101" charset="-122"/>
              </a:rPr>
              <a:t>加</a:t>
            </a:r>
            <a:r>
              <a:rPr sz="2000" spc="5" dirty="0">
                <a:latin typeface="等线" panose="02010600030101010101" charset="-122"/>
                <a:ea typeface="等线" panose="02010600030101010101" charset="-122"/>
                <a:cs typeface="等线" panose="02010600030101010101" charset="-122"/>
              </a:rPr>
              <a:t>而不断加深的，这个组合个数</a:t>
            </a:r>
            <a:r>
              <a:rPr sz="2000" spc="15" dirty="0">
                <a:latin typeface="等线" panose="02010600030101010101" charset="-122"/>
                <a:ea typeface="等线" panose="02010600030101010101" charset="-122"/>
                <a:cs typeface="等线" panose="02010600030101010101" charset="-122"/>
              </a:rPr>
              <a:t>我</a:t>
            </a:r>
            <a:r>
              <a:rPr sz="2000" spc="5" dirty="0">
                <a:latin typeface="等线" panose="02010600030101010101" charset="-122"/>
                <a:ea typeface="等线" panose="02010600030101010101" charset="-122"/>
                <a:cs typeface="等线" panose="02010600030101010101" charset="-122"/>
              </a:rPr>
              <a:t>们称</a:t>
            </a:r>
            <a:r>
              <a:rPr sz="2000" spc="15" dirty="0">
                <a:latin typeface="等线" panose="02010600030101010101" charset="-122"/>
                <a:ea typeface="等线" panose="02010600030101010101" charset="-122"/>
                <a:cs typeface="等线" panose="02010600030101010101" charset="-122"/>
              </a:rPr>
              <a:t>之</a:t>
            </a:r>
            <a:r>
              <a:rPr sz="2000" spc="5" dirty="0">
                <a:latin typeface="等线" panose="02010600030101010101" charset="-122"/>
                <a:ea typeface="等线" panose="02010600030101010101" charset="-122"/>
                <a:cs typeface="等线" panose="02010600030101010101" charset="-122"/>
              </a:rPr>
              <a:t>为</a:t>
            </a:r>
            <a:r>
              <a:rPr sz="2000" b="1" spc="15" dirty="0">
                <a:solidFill>
                  <a:srgbClr val="FF0000"/>
                </a:solidFill>
                <a:latin typeface="等线" panose="02010600030101010101" charset="-122"/>
                <a:ea typeface="等线" panose="02010600030101010101" charset="-122"/>
                <a:cs typeface="等线" panose="02010600030101010101" charset="-122"/>
              </a:rPr>
              <a:t>开</a:t>
            </a:r>
            <a:r>
              <a:rPr sz="2000" b="1" spc="5" dirty="0">
                <a:solidFill>
                  <a:srgbClr val="FF0000"/>
                </a:solidFill>
                <a:latin typeface="等线" panose="02010600030101010101" charset="-122"/>
                <a:ea typeface="等线" panose="02010600030101010101" charset="-122"/>
                <a:cs typeface="等线" panose="02010600030101010101" charset="-122"/>
              </a:rPr>
              <a:t>塔兰数</a:t>
            </a:r>
            <a:r>
              <a:rPr sz="2000" b="1" dirty="0">
                <a:solidFill>
                  <a:srgbClr val="FF0000"/>
                </a:solidFill>
                <a:latin typeface="等线" panose="02010600030101010101" charset="-122"/>
                <a:ea typeface="等线" panose="02010600030101010101" charset="-122"/>
                <a:cs typeface="等线" panose="02010600030101010101" charset="-122"/>
              </a:rPr>
              <a:t>(Catalan</a:t>
            </a:r>
            <a:r>
              <a:rPr sz="2000" b="1" spc="5" dirty="0">
                <a:solidFill>
                  <a:srgbClr val="FF0000"/>
                </a:solidFill>
                <a:latin typeface="等线" panose="02010600030101010101" charset="-122"/>
                <a:ea typeface="等线" panose="02010600030101010101" charset="-122"/>
                <a:cs typeface="等线" panose="02010600030101010101" charset="-122"/>
              </a:rPr>
              <a:t> </a:t>
            </a:r>
            <a:r>
              <a:rPr sz="2000" b="1" dirty="0">
                <a:solidFill>
                  <a:srgbClr val="FF0000"/>
                </a:solidFill>
                <a:latin typeface="等线" panose="02010600030101010101" charset="-122"/>
                <a:ea typeface="等线" panose="02010600030101010101" charset="-122"/>
                <a:cs typeface="等线" panose="02010600030101010101" charset="-122"/>
              </a:rPr>
              <a:t>number，</a:t>
            </a:r>
            <a:r>
              <a:rPr sz="2000" b="1" spc="5" dirty="0">
                <a:solidFill>
                  <a:srgbClr val="FF0000"/>
                </a:solidFill>
                <a:latin typeface="等线" panose="02010600030101010101" charset="-122"/>
                <a:ea typeface="等线" panose="02010600030101010101" charset="-122"/>
                <a:cs typeface="等线" panose="02010600030101010101" charset="-122"/>
              </a:rPr>
              <a:t>记作</a:t>
            </a:r>
            <a:r>
              <a:rPr sz="2000" b="1" i="1" dirty="0">
                <a:solidFill>
                  <a:srgbClr val="FF0000"/>
                </a:solidFill>
                <a:latin typeface="等线" panose="02010600030101010101" charset="-122"/>
                <a:ea typeface="等线" panose="02010600030101010101" charset="-122"/>
                <a:cs typeface="等线" panose="02010600030101010101" charset="-122"/>
              </a:rPr>
              <a:t>C</a:t>
            </a:r>
            <a:r>
              <a:rPr sz="2000" b="1" i="1" baseline="-21000" dirty="0">
                <a:solidFill>
                  <a:srgbClr val="FF0000"/>
                </a:solidFill>
                <a:latin typeface="等线" panose="02010600030101010101" charset="-122"/>
                <a:ea typeface="等线" panose="02010600030101010101" charset="-122"/>
                <a:cs typeface="等线" panose="02010600030101010101" charset="-122"/>
              </a:rPr>
              <a:t>N</a:t>
            </a:r>
            <a:r>
              <a:rPr sz="2000" b="1" dirty="0">
                <a:solidFill>
                  <a:srgbClr val="FF0000"/>
                </a:solidFill>
                <a:latin typeface="等线" panose="02010600030101010101" charset="-122"/>
                <a:ea typeface="等线" panose="02010600030101010101" charset="-122"/>
                <a:cs typeface="等线" panose="02010600030101010101" charset="-122"/>
              </a:rPr>
              <a:t>)</a:t>
            </a:r>
            <a:r>
              <a:rPr lang="en-US" sz="2000" b="1" dirty="0">
                <a:solidFill>
                  <a:srgbClr val="FF0000"/>
                </a:solidFill>
                <a:latin typeface="等线" panose="02010600030101010101" charset="-122"/>
                <a:ea typeface="等线" panose="02010600030101010101" charset="-122"/>
                <a:cs typeface="等线" panose="02010600030101010101" charset="-122"/>
              </a:rPr>
              <a:t>,</a:t>
            </a:r>
            <a:r>
              <a:rPr sz="2000" spc="15" dirty="0">
                <a:latin typeface="等线" panose="02010600030101010101" charset="-122"/>
                <a:ea typeface="等线" panose="02010600030101010101" charset="-122"/>
                <a:cs typeface="等线" panose="02010600030101010101" charset="-122"/>
              </a:rPr>
              <a:t> </a:t>
            </a:r>
            <a:r>
              <a:rPr sz="2000" i="1" spc="-5" dirty="0">
                <a:latin typeface="等线" panose="02010600030101010101" charset="-122"/>
                <a:ea typeface="等线" panose="02010600030101010101" charset="-122"/>
                <a:cs typeface="等线" panose="02010600030101010101" charset="-122"/>
              </a:rPr>
              <a:t>n</a:t>
            </a:r>
            <a:r>
              <a:rPr sz="2000" i="1" spc="-25" dirty="0">
                <a:latin typeface="等线" panose="02010600030101010101" charset="-122"/>
                <a:ea typeface="等线" panose="02010600030101010101" charset="-122"/>
                <a:cs typeface="等线" panose="02010600030101010101" charset="-122"/>
              </a:rPr>
              <a:t> </a:t>
            </a:r>
            <a:r>
              <a:rPr sz="2000" dirty="0">
                <a:latin typeface="等线" panose="02010600030101010101" charset="-122"/>
                <a:ea typeface="等线" panose="02010600030101010101" charset="-122"/>
                <a:cs typeface="等线" panose="02010600030101010101" charset="-122"/>
              </a:rPr>
              <a:t>(</a:t>
            </a:r>
            <a:r>
              <a:rPr sz="2000" i="1" dirty="0">
                <a:latin typeface="等线" panose="02010600030101010101" charset="-122"/>
                <a:ea typeface="等线" panose="02010600030101010101" charset="-122"/>
                <a:cs typeface="等线" panose="02010600030101010101" charset="-122"/>
              </a:rPr>
              <a:t>n</a:t>
            </a:r>
            <a:r>
              <a:rPr sz="2000" spc="5" dirty="0">
                <a:latin typeface="等线" panose="02010600030101010101" charset="-122"/>
                <a:ea typeface="等线" panose="02010600030101010101" charset="-122"/>
                <a:cs typeface="等线" panose="02010600030101010101" charset="-122"/>
              </a:rPr>
              <a:t>为自然数</a:t>
            </a:r>
            <a:r>
              <a:rPr sz="2000" spc="-5" dirty="0">
                <a:latin typeface="等线" panose="02010600030101010101" charset="-122"/>
                <a:ea typeface="等线" panose="02010600030101010101" charset="-122"/>
                <a:cs typeface="等线" panose="02010600030101010101" charset="-122"/>
              </a:rPr>
              <a:t>)</a:t>
            </a:r>
            <a:r>
              <a:rPr sz="2000" spc="5" dirty="0">
                <a:latin typeface="等线" panose="02010600030101010101" charset="-122"/>
                <a:ea typeface="等线" panose="02010600030101010101" charset="-122"/>
                <a:cs typeface="等线" panose="02010600030101010101" charset="-122"/>
              </a:rPr>
              <a:t>个介词短语</a:t>
            </a:r>
            <a:endParaRPr sz="2000">
              <a:latin typeface="等线" panose="02010600030101010101" charset="-122"/>
              <a:ea typeface="等线" panose="02010600030101010101" charset="-122"/>
              <a:cs typeface="等线" panose="02010600030101010101" charset="-122"/>
            </a:endParaRPr>
          </a:p>
        </p:txBody>
      </p:sp>
      <mc:AlternateContent xmlns:mc="http://schemas.openxmlformats.org/markup-compatibility/2006">
        <mc:Choice xmlns:a14="http://schemas.microsoft.com/office/drawing/2010/main" Requires="a14">
          <p:sp>
            <p:nvSpPr>
              <p:cNvPr id="4" name="文本框 3"/>
              <p:cNvSpPr txBox="1"/>
              <p:nvPr/>
            </p:nvSpPr>
            <p:spPr>
              <a:xfrm>
                <a:off x="3733101" y="5592381"/>
                <a:ext cx="2137410" cy="387350"/>
              </a:xfrm>
              <a:prstGeom prst="rect">
                <a:avLst/>
              </a:prstGeom>
              <a:noFill/>
            </p:spPr>
            <p:txBody>
              <a:bodyPr wrap="none" rtlCol="0" anchor="t">
                <a:spAutoFit/>
              </a:bodyPr>
              <a:p>
                <a:pPr algn="l"/>
                <a14:m>
                  <m:oMath xmlns:m="http://schemas.openxmlformats.org/officeDocument/2006/math">
                    <m:r>
                      <a:rPr lang="en-US" altLang="zh-CN" i="1">
                        <a:latin typeface="Cambria Math" panose="02040503050406030204" charset="0"/>
                        <a:cs typeface="Cambria Math" panose="02040503050406030204" charset="0"/>
                      </a:rPr>
                      <m:t>𝐶𝑎𝑡𝑙𝑎𝑛</m:t>
                    </m:r>
                    <m:r>
                      <a:rPr lang="en-US" altLang="zh-CN" i="1" baseline="-25000">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𝑛</m:t>
                        </m:r>
                      </m:sup>
                    </m:sSubSup>
                  </m:oMath>
                </a14:m>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p:txBody>
          </p:sp>
        </mc:Choice>
        <mc:Fallback>
          <p:sp>
            <p:nvSpPr>
              <p:cNvPr id="4" name="文本框 3"/>
              <p:cNvSpPr txBox="1">
                <a:spLocks noRot="1" noChangeAspect="1" noMove="1" noResize="1" noEditPoints="1" noAdjustHandles="1" noChangeArrowheads="1" noChangeShapeType="1" noTextEdit="1"/>
              </p:cNvSpPr>
              <p:nvPr/>
            </p:nvSpPr>
            <p:spPr>
              <a:xfrm>
                <a:off x="3733101" y="5592381"/>
                <a:ext cx="2137410" cy="387350"/>
              </a:xfrm>
              <a:prstGeom prst="rect">
                <a:avLst/>
              </a:prstGeom>
              <a:blipFill rotWithShape="1">
                <a:blip r:embed="rId1"/>
                <a:stretch>
                  <a:fillRect l="-27" t="-147" r="27" b="147"/>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560705" y="450850"/>
            <a:ext cx="6600825" cy="344170"/>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短语结构句法分析</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方法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14" name="object 14"/>
          <p:cNvSpPr txBox="1"/>
          <p:nvPr/>
        </p:nvSpPr>
        <p:spPr>
          <a:xfrm>
            <a:off x="1425575" y="1628140"/>
            <a:ext cx="9044940" cy="4041140"/>
          </a:xfrm>
          <a:prstGeom prst="rect">
            <a:avLst/>
          </a:prstGeom>
        </p:spPr>
        <p:txBody>
          <a:bodyPr vert="horz" wrap="square" lIns="0" tIns="149860" rIns="0" bIns="0" rtlCol="0">
            <a:spAutoFit/>
          </a:bodyPr>
          <a:lstStyle/>
          <a:p>
            <a:pPr marL="355600" lvl="1" indent="-342900" algn="l">
              <a:lnSpc>
                <a:spcPct val="100000"/>
              </a:lnSpc>
              <a:spcBef>
                <a:spcPts val="1070"/>
              </a:spcBef>
              <a:buClrTx/>
              <a:buSzTx/>
              <a:buFont typeface="Arial" panose="020B0604020202020204" pitchFamily="34" charset="0"/>
              <a:buChar char="•"/>
              <a:tabLst>
                <a:tab pos="461645" algn="l"/>
                <a:tab pos="462280" algn="l"/>
              </a:tabLst>
            </a:pPr>
            <a:r>
              <a:rPr sz="2200" b="1" spc="15" dirty="0">
                <a:latin typeface="等线" panose="02010600030101010101" charset="-122"/>
                <a:ea typeface="等线" panose="02010600030101010101" charset="-122"/>
                <a:cs typeface="等线" panose="02010600030101010101" charset="-122"/>
              </a:rPr>
              <a:t>基于CFG规则的分析方法：</a:t>
            </a:r>
            <a:endParaRPr sz="2200" b="1" spc="15" dirty="0">
              <a:latin typeface="等线" panose="02010600030101010101" charset="-122"/>
              <a:ea typeface="等线" panose="02010600030101010101" charset="-122"/>
              <a:cs typeface="等线" panose="02010600030101010101" charset="-122"/>
            </a:endParaRPr>
          </a:p>
          <a:p>
            <a:pPr marL="893445" marR="5080" lvl="2" indent="-342900" algn="l" defTabSz="457200">
              <a:lnSpc>
                <a:spcPct val="119000"/>
              </a:lnSpc>
              <a:spcBef>
                <a:spcPts val="330"/>
              </a:spcBef>
              <a:buClrTx/>
              <a:buSzTx/>
              <a:buFont typeface="Arial" panose="020B0604020202020204" pitchFamily="34" charset="0"/>
              <a:buChar char="•"/>
            </a:pPr>
            <a:r>
              <a:rPr sz="2200" spc="15" dirty="0">
                <a:latin typeface="等线" panose="02010600030101010101" charset="-122"/>
                <a:ea typeface="等线" panose="02010600030101010101" charset="-122"/>
                <a:cs typeface="等线" panose="02010600030101010101" charset="-122"/>
              </a:rPr>
              <a:t>线图分析法(chart parsing)</a:t>
            </a:r>
            <a:endParaRPr sz="2200" spc="15" dirty="0">
              <a:latin typeface="等线" panose="02010600030101010101" charset="-122"/>
              <a:ea typeface="等线" panose="02010600030101010101" charset="-122"/>
              <a:cs typeface="等线" panose="02010600030101010101" charset="-122"/>
            </a:endParaRPr>
          </a:p>
          <a:p>
            <a:pPr marL="893445" marR="5080" lvl="2" indent="-342900" algn="l" defTabSz="457200">
              <a:lnSpc>
                <a:spcPct val="119000"/>
              </a:lnSpc>
              <a:spcBef>
                <a:spcPts val="330"/>
              </a:spcBef>
              <a:buClrTx/>
              <a:buSzTx/>
              <a:buFont typeface="Arial" panose="020B0604020202020204" pitchFamily="34" charset="0"/>
              <a:buChar char="•"/>
            </a:pPr>
            <a:r>
              <a:rPr sz="2200" spc="15" dirty="0">
                <a:latin typeface="等线" panose="02010600030101010101" charset="-122"/>
                <a:ea typeface="等线" panose="02010600030101010101" charset="-122"/>
                <a:cs typeface="等线" panose="02010600030101010101" charset="-122"/>
              </a:rPr>
              <a:t>CYK 算法</a:t>
            </a:r>
            <a:endParaRPr sz="2200" spc="15" dirty="0">
              <a:latin typeface="等线" panose="02010600030101010101" charset="-122"/>
              <a:ea typeface="等线" panose="02010600030101010101" charset="-122"/>
              <a:cs typeface="等线" panose="02010600030101010101" charset="-122"/>
            </a:endParaRPr>
          </a:p>
          <a:p>
            <a:pPr marL="893445" marR="5080" lvl="2" indent="-342900" algn="l" defTabSz="457200">
              <a:lnSpc>
                <a:spcPct val="119000"/>
              </a:lnSpc>
              <a:spcBef>
                <a:spcPts val="330"/>
              </a:spcBef>
              <a:buClrTx/>
              <a:buSzTx/>
              <a:buFont typeface="Arial" panose="020B0604020202020204" pitchFamily="34" charset="0"/>
              <a:buChar char="•"/>
            </a:pPr>
            <a:r>
              <a:rPr sz="2200" spc="15" dirty="0">
                <a:latin typeface="等线" panose="02010600030101010101" charset="-122"/>
                <a:ea typeface="等线" panose="02010600030101010101" charset="-122"/>
                <a:cs typeface="等线" panose="02010600030101010101" charset="-122"/>
              </a:rPr>
              <a:t>Earley (厄尔利)算法</a:t>
            </a:r>
            <a:endParaRPr sz="2200" spc="15" dirty="0">
              <a:latin typeface="等线" panose="02010600030101010101" charset="-122"/>
              <a:ea typeface="等线" panose="02010600030101010101" charset="-122"/>
              <a:cs typeface="等线" panose="02010600030101010101" charset="-122"/>
            </a:endParaRPr>
          </a:p>
          <a:p>
            <a:pPr marL="893445" marR="5080" lvl="2" indent="-342900" algn="l" defTabSz="457200">
              <a:lnSpc>
                <a:spcPct val="119000"/>
              </a:lnSpc>
              <a:spcBef>
                <a:spcPts val="330"/>
              </a:spcBef>
              <a:buClrTx/>
              <a:buSzTx/>
              <a:buFont typeface="Arial" panose="020B0604020202020204" pitchFamily="34" charset="0"/>
              <a:buChar char="•"/>
            </a:pPr>
            <a:r>
              <a:rPr sz="2200" spc="15" dirty="0">
                <a:latin typeface="等线" panose="02010600030101010101" charset="-122"/>
                <a:ea typeface="等线" panose="02010600030101010101" charset="-122"/>
                <a:cs typeface="等线" panose="02010600030101010101" charset="-122"/>
              </a:rPr>
              <a:t>LR 算法 / Tomita 算法	</a:t>
            </a:r>
            <a:endParaRPr sz="2200" spc="15" dirty="0">
              <a:latin typeface="等线" panose="02010600030101010101" charset="-122"/>
              <a:ea typeface="等线" panose="02010600030101010101" charset="-122"/>
              <a:cs typeface="等线" panose="02010600030101010101" charset="-122"/>
            </a:endParaRPr>
          </a:p>
          <a:p>
            <a:pPr marL="355600" indent="-342900">
              <a:lnSpc>
                <a:spcPct val="100000"/>
              </a:lnSpc>
              <a:spcBef>
                <a:spcPts val="1070"/>
              </a:spcBef>
              <a:buFont typeface="Arial" panose="020B0604020202020204" pitchFamily="34" charset="0"/>
              <a:buChar char="•"/>
              <a:tabLst>
                <a:tab pos="461645" algn="l"/>
                <a:tab pos="462280" algn="l"/>
              </a:tabLst>
            </a:pPr>
            <a:r>
              <a:rPr sz="2200" b="1" spc="15" dirty="0">
                <a:latin typeface="等线" panose="02010600030101010101" charset="-122"/>
                <a:ea typeface="等线" panose="02010600030101010101" charset="-122"/>
                <a:cs typeface="等线" panose="02010600030101010101" charset="-122"/>
                <a:sym typeface="+mn-ea"/>
              </a:rPr>
              <a:t>基于 PCFG 的分析方法</a:t>
            </a:r>
            <a:r>
              <a:rPr lang="en-US" sz="2200" b="1" spc="15" dirty="0">
                <a:latin typeface="等线" panose="02010600030101010101" charset="-122"/>
                <a:ea typeface="等线" panose="02010600030101010101" charset="-122"/>
                <a:cs typeface="等线" panose="02010600030101010101" charset="-122"/>
                <a:sym typeface="+mn-ea"/>
              </a:rPr>
              <a:t>:</a:t>
            </a:r>
            <a:endParaRPr sz="2200" b="1" spc="15" dirty="0">
              <a:latin typeface="等线" panose="02010600030101010101" charset="-122"/>
              <a:ea typeface="等线" panose="02010600030101010101" charset="-122"/>
              <a:cs typeface="等线" panose="02010600030101010101" charset="-122"/>
            </a:endParaRPr>
          </a:p>
          <a:p>
            <a:pPr marL="893445" marR="5080" indent="-342900">
              <a:lnSpc>
                <a:spcPct val="119000"/>
              </a:lnSpc>
              <a:spcBef>
                <a:spcPts val="330"/>
              </a:spcBef>
              <a:buFont typeface="Arial" panose="020B0604020202020204" pitchFamily="34" charset="0"/>
              <a:buChar char="•"/>
            </a:pPr>
            <a:r>
              <a:rPr sz="2200" spc="15" dirty="0">
                <a:latin typeface="等线" panose="02010600030101010101" charset="-122"/>
                <a:ea typeface="等线" panose="02010600030101010101" charset="-122"/>
                <a:cs typeface="等线" panose="02010600030101010101" charset="-122"/>
                <a:sym typeface="+mn-ea"/>
              </a:rPr>
              <a:t>PCFG: Probabilistic Context-Free Grammar  (有时也写作Stochastic CFG, SCFG)</a:t>
            </a:r>
            <a:endParaRPr sz="2200" spc="15" dirty="0">
              <a:latin typeface="等线" panose="02010600030101010101" charset="-122"/>
              <a:ea typeface="等线" panose="02010600030101010101" charset="-122"/>
              <a:cs typeface="等线" panose="02010600030101010101" charset="-122"/>
            </a:endParaRPr>
          </a:p>
          <a:p>
            <a:pPr marL="1634490" lvl="3" indent="-342900">
              <a:lnSpc>
                <a:spcPct val="100000"/>
              </a:lnSpc>
              <a:spcBef>
                <a:spcPts val="865"/>
              </a:spcBef>
              <a:buNone/>
              <a:tabLst>
                <a:tab pos="1675130" algn="l"/>
              </a:tabLst>
            </a:pPr>
            <a:endParaRPr sz="2200">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1952244" y="1499616"/>
            <a:ext cx="7703820" cy="2246630"/>
          </a:xfrm>
          <a:custGeom>
            <a:avLst/>
            <a:gdLst/>
            <a:ahLst/>
            <a:cxnLst/>
            <a:rect l="l" t="t" r="r" b="b"/>
            <a:pathLst>
              <a:path w="7703820" h="2246629">
                <a:moveTo>
                  <a:pt x="0" y="2246375"/>
                </a:moveTo>
                <a:lnTo>
                  <a:pt x="7703820" y="2246375"/>
                </a:lnTo>
                <a:lnTo>
                  <a:pt x="7703820" y="0"/>
                </a:lnTo>
                <a:lnTo>
                  <a:pt x="0" y="0"/>
                </a:lnTo>
                <a:lnTo>
                  <a:pt x="0" y="2246375"/>
                </a:lnTo>
                <a:close/>
              </a:path>
            </a:pathLst>
          </a:custGeom>
          <a:solidFill>
            <a:srgbClr val="FFFFFF"/>
          </a:solidFill>
        </p:spPr>
        <p:txBody>
          <a:bodyPr wrap="square" lIns="0" tIns="0" rIns="0" bIns="0" rtlCol="0"/>
          <a:lstStyle/>
          <a:p/>
        </p:txBody>
      </p:sp>
      <p:sp>
        <p:nvSpPr>
          <p:cNvPr id="15" name="object 15"/>
          <p:cNvSpPr/>
          <p:nvPr/>
        </p:nvSpPr>
        <p:spPr>
          <a:xfrm>
            <a:off x="3456432" y="4427220"/>
            <a:ext cx="198119" cy="213360"/>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4524755" y="4427220"/>
            <a:ext cx="198119" cy="21336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5593079" y="4427220"/>
            <a:ext cx="196595" cy="213360"/>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7373111" y="4427220"/>
            <a:ext cx="198119" cy="213360"/>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8263128" y="4427220"/>
            <a:ext cx="196596" cy="213360"/>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3644645" y="4437126"/>
            <a:ext cx="890269" cy="0"/>
          </a:xfrm>
          <a:custGeom>
            <a:avLst/>
            <a:gdLst/>
            <a:ahLst/>
            <a:cxnLst/>
            <a:rect l="l" t="t" r="r" b="b"/>
            <a:pathLst>
              <a:path w="890269">
                <a:moveTo>
                  <a:pt x="0" y="0"/>
                </a:moveTo>
                <a:lnTo>
                  <a:pt x="890016" y="0"/>
                </a:lnTo>
              </a:path>
            </a:pathLst>
          </a:custGeom>
          <a:ln w="19812">
            <a:solidFill>
              <a:srgbClr val="0000FF"/>
            </a:solidFill>
          </a:ln>
        </p:spPr>
        <p:txBody>
          <a:bodyPr wrap="square" lIns="0" tIns="0" rIns="0" bIns="0" rtlCol="0"/>
          <a:lstStyle/>
          <a:p/>
        </p:txBody>
      </p:sp>
      <p:sp>
        <p:nvSpPr>
          <p:cNvPr id="21" name="object 21"/>
          <p:cNvSpPr/>
          <p:nvPr/>
        </p:nvSpPr>
        <p:spPr>
          <a:xfrm>
            <a:off x="4712970" y="4437126"/>
            <a:ext cx="890269" cy="0"/>
          </a:xfrm>
          <a:custGeom>
            <a:avLst/>
            <a:gdLst/>
            <a:ahLst/>
            <a:cxnLst/>
            <a:rect l="l" t="t" r="r" b="b"/>
            <a:pathLst>
              <a:path w="890270">
                <a:moveTo>
                  <a:pt x="0" y="0"/>
                </a:moveTo>
                <a:lnTo>
                  <a:pt x="890016" y="0"/>
                </a:lnTo>
              </a:path>
            </a:pathLst>
          </a:custGeom>
          <a:ln w="19812">
            <a:solidFill>
              <a:srgbClr val="0000FF"/>
            </a:solidFill>
          </a:ln>
        </p:spPr>
        <p:txBody>
          <a:bodyPr wrap="square" lIns="0" tIns="0" rIns="0" bIns="0" rtlCol="0"/>
          <a:lstStyle/>
          <a:p/>
        </p:txBody>
      </p:sp>
      <p:sp>
        <p:nvSpPr>
          <p:cNvPr id="22" name="object 22"/>
          <p:cNvSpPr/>
          <p:nvPr/>
        </p:nvSpPr>
        <p:spPr>
          <a:xfrm>
            <a:off x="5779770" y="4437126"/>
            <a:ext cx="1603375" cy="0"/>
          </a:xfrm>
          <a:custGeom>
            <a:avLst/>
            <a:gdLst/>
            <a:ahLst/>
            <a:cxnLst/>
            <a:rect l="l" t="t" r="r" b="b"/>
            <a:pathLst>
              <a:path w="1603375">
                <a:moveTo>
                  <a:pt x="0" y="0"/>
                </a:moveTo>
                <a:lnTo>
                  <a:pt x="1603247" y="0"/>
                </a:lnTo>
              </a:path>
            </a:pathLst>
          </a:custGeom>
          <a:ln w="19812">
            <a:solidFill>
              <a:srgbClr val="0000FF"/>
            </a:solidFill>
            <a:prstDash val="sysDash"/>
          </a:ln>
        </p:spPr>
        <p:txBody>
          <a:bodyPr wrap="square" lIns="0" tIns="0" rIns="0" bIns="0" rtlCol="0"/>
          <a:lstStyle/>
          <a:p/>
        </p:txBody>
      </p:sp>
      <p:sp>
        <p:nvSpPr>
          <p:cNvPr id="23" name="object 23"/>
          <p:cNvSpPr/>
          <p:nvPr/>
        </p:nvSpPr>
        <p:spPr>
          <a:xfrm>
            <a:off x="7561326" y="4437126"/>
            <a:ext cx="711835" cy="0"/>
          </a:xfrm>
          <a:custGeom>
            <a:avLst/>
            <a:gdLst/>
            <a:ahLst/>
            <a:cxnLst/>
            <a:rect l="l" t="t" r="r" b="b"/>
            <a:pathLst>
              <a:path w="711834">
                <a:moveTo>
                  <a:pt x="0" y="0"/>
                </a:moveTo>
                <a:lnTo>
                  <a:pt x="711707" y="0"/>
                </a:lnTo>
              </a:path>
            </a:pathLst>
          </a:custGeom>
          <a:ln w="19812">
            <a:solidFill>
              <a:srgbClr val="0000FF"/>
            </a:solidFill>
          </a:ln>
        </p:spPr>
        <p:txBody>
          <a:bodyPr wrap="square" lIns="0" tIns="0" rIns="0" bIns="0" rtlCol="0"/>
          <a:lstStyle/>
          <a:p/>
        </p:txBody>
      </p:sp>
      <p:sp>
        <p:nvSpPr>
          <p:cNvPr id="24" name="object 24"/>
          <p:cNvSpPr txBox="1"/>
          <p:nvPr/>
        </p:nvSpPr>
        <p:spPr>
          <a:xfrm>
            <a:off x="3315842" y="3887215"/>
            <a:ext cx="5050155" cy="1115695"/>
          </a:xfrm>
          <a:prstGeom prst="rect">
            <a:avLst/>
          </a:prstGeom>
        </p:spPr>
        <p:txBody>
          <a:bodyPr vert="horz" wrap="square" lIns="0" tIns="12700" rIns="0" bIns="0" rtlCol="0">
            <a:spAutoFit/>
          </a:bodyPr>
          <a:lstStyle/>
          <a:p>
            <a:pPr marL="568325">
              <a:lnSpc>
                <a:spcPct val="100000"/>
              </a:lnSpc>
              <a:spcBef>
                <a:spcPts val="100"/>
              </a:spcBef>
              <a:tabLst>
                <a:tab pos="1635125" algn="l"/>
              </a:tabLst>
            </a:pPr>
            <a:r>
              <a:rPr sz="2000" b="1" i="1" dirty="0">
                <a:solidFill>
                  <a:srgbClr val="0000FF"/>
                </a:solidFill>
                <a:latin typeface="Times New Roman" panose="02020603050405020304"/>
                <a:cs typeface="Times New Roman" panose="02020603050405020304"/>
              </a:rPr>
              <a:t>W</a:t>
            </a:r>
            <a:r>
              <a:rPr sz="1950" b="1" baseline="-21000" dirty="0">
                <a:solidFill>
                  <a:srgbClr val="0000FF"/>
                </a:solidFill>
                <a:latin typeface="Times New Roman" panose="02020603050405020304"/>
                <a:cs typeface="Times New Roman" panose="02020603050405020304"/>
              </a:rPr>
              <a:t>1	</a:t>
            </a:r>
            <a:r>
              <a:rPr sz="2000" b="1" i="1" spc="5" dirty="0">
                <a:solidFill>
                  <a:srgbClr val="0000FF"/>
                </a:solidFill>
                <a:latin typeface="Times New Roman" panose="02020603050405020304"/>
                <a:cs typeface="Times New Roman" panose="02020603050405020304"/>
              </a:rPr>
              <a:t>W</a:t>
            </a:r>
            <a:r>
              <a:rPr sz="1950" b="1" spc="7" baseline="-21000" dirty="0">
                <a:solidFill>
                  <a:srgbClr val="0000FF"/>
                </a:solidFill>
                <a:latin typeface="Times New Roman" panose="02020603050405020304"/>
                <a:cs typeface="Times New Roman" panose="02020603050405020304"/>
              </a:rPr>
              <a:t>2</a:t>
            </a:r>
            <a:endParaRPr sz="1950" baseline="-21000">
              <a:latin typeface="Times New Roman" panose="02020603050405020304"/>
              <a:cs typeface="Times New Roman" panose="02020603050405020304"/>
            </a:endParaRPr>
          </a:p>
          <a:p>
            <a:pPr>
              <a:lnSpc>
                <a:spcPct val="100000"/>
              </a:lnSpc>
              <a:spcBef>
                <a:spcPts val="25"/>
              </a:spcBef>
            </a:pPr>
            <a:endParaRPr sz="3150">
              <a:latin typeface="Times New Roman" panose="02020603050405020304"/>
              <a:cs typeface="Times New Roman" panose="02020603050405020304"/>
            </a:endParaRPr>
          </a:p>
          <a:p>
            <a:pPr marL="63500">
              <a:lnSpc>
                <a:spcPct val="100000"/>
              </a:lnSpc>
              <a:tabLst>
                <a:tab pos="1130935" algn="l"/>
                <a:tab pos="2199005" algn="l"/>
                <a:tab pos="3979545" algn="l"/>
                <a:tab pos="4869815" algn="l"/>
              </a:tabLst>
            </a:pPr>
            <a:r>
              <a:rPr sz="2000" b="1" dirty="0">
                <a:solidFill>
                  <a:srgbClr val="0000FF"/>
                </a:solidFill>
                <a:latin typeface="Times New Roman" panose="02020603050405020304"/>
                <a:cs typeface="Times New Roman" panose="02020603050405020304"/>
              </a:rPr>
              <a:t>0	1	2	</a:t>
            </a:r>
            <a:r>
              <a:rPr sz="2000" b="1" i="1" dirty="0">
                <a:solidFill>
                  <a:srgbClr val="0000FF"/>
                </a:solidFill>
                <a:latin typeface="Times New Roman" panose="02020603050405020304"/>
                <a:cs typeface="Times New Roman" panose="02020603050405020304"/>
              </a:rPr>
              <a:t>n</a:t>
            </a:r>
            <a:r>
              <a:rPr sz="2000" b="1" dirty="0">
                <a:solidFill>
                  <a:srgbClr val="0000FF"/>
                </a:solidFill>
                <a:latin typeface="Times New Roman" panose="02020603050405020304"/>
                <a:cs typeface="Times New Roman" panose="02020603050405020304"/>
              </a:rPr>
              <a:t>-1	</a:t>
            </a:r>
            <a:r>
              <a:rPr sz="2000" b="1" i="1" dirty="0">
                <a:solidFill>
                  <a:srgbClr val="0000FF"/>
                </a:solidFill>
                <a:latin typeface="Times New Roman" panose="02020603050405020304"/>
                <a:cs typeface="Times New Roman" panose="02020603050405020304"/>
              </a:rPr>
              <a:t>n</a:t>
            </a:r>
            <a:endParaRPr sz="2000">
              <a:latin typeface="Times New Roman" panose="02020603050405020304"/>
              <a:cs typeface="Times New Roman" panose="02020603050405020304"/>
            </a:endParaRPr>
          </a:p>
        </p:txBody>
      </p:sp>
      <p:sp>
        <p:nvSpPr>
          <p:cNvPr id="25" name="object 25"/>
          <p:cNvSpPr txBox="1"/>
          <p:nvPr/>
        </p:nvSpPr>
        <p:spPr>
          <a:xfrm>
            <a:off x="7633080" y="3960367"/>
            <a:ext cx="396240" cy="320040"/>
          </a:xfrm>
          <a:prstGeom prst="rect">
            <a:avLst/>
          </a:prstGeom>
        </p:spPr>
        <p:txBody>
          <a:bodyPr vert="horz" wrap="square" lIns="0" tIns="12700" rIns="0" bIns="0" rtlCol="0">
            <a:spAutoFit/>
          </a:bodyPr>
          <a:lstStyle/>
          <a:p>
            <a:pPr marL="38100">
              <a:lnSpc>
                <a:spcPct val="100000"/>
              </a:lnSpc>
              <a:spcBef>
                <a:spcPts val="100"/>
              </a:spcBef>
            </a:pPr>
            <a:r>
              <a:rPr sz="2000" b="1" i="1" spc="5" dirty="0">
                <a:solidFill>
                  <a:srgbClr val="0000FF"/>
                </a:solidFill>
                <a:latin typeface="Times New Roman" panose="02020603050405020304"/>
                <a:cs typeface="Times New Roman" panose="02020603050405020304"/>
              </a:rPr>
              <a:t>W</a:t>
            </a:r>
            <a:r>
              <a:rPr sz="1950" b="1" i="1" spc="7" baseline="-21000" dirty="0">
                <a:solidFill>
                  <a:srgbClr val="0000FF"/>
                </a:solidFill>
                <a:latin typeface="Times New Roman" panose="02020603050405020304"/>
                <a:cs typeface="Times New Roman" panose="02020603050405020304"/>
              </a:rPr>
              <a:t>n</a:t>
            </a:r>
            <a:endParaRPr sz="1950" baseline="-21000">
              <a:latin typeface="Times New Roman" panose="02020603050405020304"/>
              <a:cs typeface="Times New Roman" panose="02020603050405020304"/>
            </a:endParaRPr>
          </a:p>
        </p:txBody>
      </p:sp>
      <p:sp>
        <p:nvSpPr>
          <p:cNvPr id="26" name="object 26"/>
          <p:cNvSpPr txBox="1"/>
          <p:nvPr/>
        </p:nvSpPr>
        <p:spPr>
          <a:xfrm>
            <a:off x="1980565" y="1385570"/>
            <a:ext cx="9540240" cy="2242185"/>
          </a:xfrm>
          <a:prstGeom prst="rect">
            <a:avLst/>
          </a:prstGeom>
        </p:spPr>
        <p:txBody>
          <a:bodyPr vert="horz" wrap="square" lIns="0" tIns="156210" rIns="0" bIns="0" rtlCol="0">
            <a:spAutoFit/>
          </a:bodyPr>
          <a:lstStyle/>
          <a:p>
            <a:pPr marL="405765" indent="-342900">
              <a:lnSpc>
                <a:spcPct val="100000"/>
              </a:lnSpc>
              <a:spcBef>
                <a:spcPts val="1230"/>
              </a:spcBef>
              <a:buFont typeface="Arial" panose="020B0604020202020204" pitchFamily="34" charset="0"/>
              <a:buChar char="•"/>
              <a:tabLst>
                <a:tab pos="557530" algn="l"/>
              </a:tabLst>
            </a:pPr>
            <a:r>
              <a:rPr sz="2200" b="1" spc="20" dirty="0">
                <a:latin typeface="等线" panose="02010600030101010101" charset="-122"/>
                <a:ea typeface="等线" panose="02010600030101010101" charset="-122"/>
                <a:cs typeface="等线" panose="02010600030101010101" charset="-122"/>
              </a:rPr>
              <a:t>自底</a:t>
            </a:r>
            <a:r>
              <a:rPr sz="2200" b="1" spc="5" dirty="0">
                <a:latin typeface="等线" panose="02010600030101010101" charset="-122"/>
                <a:ea typeface="等线" panose="02010600030101010101" charset="-122"/>
                <a:cs typeface="等线" panose="02010600030101010101" charset="-122"/>
              </a:rPr>
              <a:t>向</a:t>
            </a:r>
            <a:r>
              <a:rPr sz="2200" b="1" spc="20" dirty="0">
                <a:latin typeface="等线" panose="02010600030101010101" charset="-122"/>
                <a:ea typeface="等线" panose="02010600030101010101" charset="-122"/>
                <a:cs typeface="等线" panose="02010600030101010101" charset="-122"/>
              </a:rPr>
              <a:t>上</a:t>
            </a:r>
            <a:r>
              <a:rPr sz="2200" b="1" spc="705" dirty="0">
                <a:latin typeface="等线" panose="02010600030101010101" charset="-122"/>
                <a:ea typeface="等线" panose="02010600030101010101" charset="-122"/>
                <a:cs typeface="等线" panose="02010600030101010101" charset="-122"/>
              </a:rPr>
              <a:t>的</a:t>
            </a:r>
            <a:r>
              <a:rPr sz="2200" b="1" dirty="0">
                <a:latin typeface="等线" panose="02010600030101010101" charset="-122"/>
                <a:ea typeface="等线" panose="02010600030101010101" charset="-122"/>
                <a:cs typeface="等线" panose="02010600030101010101" charset="-122"/>
              </a:rPr>
              <a:t>Chart</a:t>
            </a:r>
            <a:r>
              <a:rPr sz="2200" b="1" spc="-10" dirty="0">
                <a:latin typeface="等线" panose="02010600030101010101" charset="-122"/>
                <a:ea typeface="等线" panose="02010600030101010101" charset="-122"/>
                <a:cs typeface="等线" panose="02010600030101010101" charset="-122"/>
              </a:rPr>
              <a:t> </a:t>
            </a:r>
            <a:r>
              <a:rPr sz="2200" b="1" spc="20" dirty="0">
                <a:latin typeface="等线" panose="02010600030101010101" charset="-122"/>
                <a:ea typeface="等线" panose="02010600030101010101" charset="-122"/>
                <a:cs typeface="等线" panose="02010600030101010101" charset="-122"/>
              </a:rPr>
              <a:t>分析</a:t>
            </a:r>
            <a:r>
              <a:rPr sz="2200" b="1" spc="5" dirty="0">
                <a:latin typeface="等线" panose="02010600030101010101" charset="-122"/>
                <a:ea typeface="等线" panose="02010600030101010101" charset="-122"/>
                <a:cs typeface="等线" panose="02010600030101010101" charset="-122"/>
              </a:rPr>
              <a:t>算法</a:t>
            </a:r>
            <a:endParaRPr sz="2200">
              <a:latin typeface="等线" panose="02010600030101010101" charset="-122"/>
              <a:ea typeface="等线" panose="02010600030101010101" charset="-122"/>
              <a:cs typeface="等线" panose="02010600030101010101" charset="-122"/>
            </a:endParaRPr>
          </a:p>
          <a:p>
            <a:pPr marL="863600" lvl="1" indent="-342900">
              <a:lnSpc>
                <a:spcPct val="100000"/>
              </a:lnSpc>
              <a:spcBef>
                <a:spcPts val="980"/>
              </a:spcBef>
              <a:buFont typeface="Arial" panose="020B0604020202020204" pitchFamily="34" charset="0"/>
              <a:buChar char="•"/>
              <a:tabLst>
                <a:tab pos="787400" algn="l"/>
                <a:tab pos="4193540" algn="l"/>
                <a:tab pos="6442075" algn="l"/>
              </a:tabLst>
            </a:pPr>
            <a:r>
              <a:rPr sz="2200" b="1" spc="15" dirty="0">
                <a:latin typeface="等线" panose="02010600030101010101" charset="-122"/>
                <a:ea typeface="等线" panose="02010600030101010101" charset="-122"/>
                <a:cs typeface="等线" panose="02010600030101010101" charset="-122"/>
              </a:rPr>
              <a:t>给定一</a:t>
            </a:r>
            <a:r>
              <a:rPr sz="2200" b="1" spc="-5" dirty="0">
                <a:latin typeface="等线" panose="02010600030101010101" charset="-122"/>
                <a:ea typeface="等线" panose="02010600030101010101" charset="-122"/>
                <a:cs typeface="等线" panose="02010600030101010101" charset="-122"/>
              </a:rPr>
              <a:t>组</a:t>
            </a:r>
            <a:r>
              <a:rPr sz="2200" b="1" spc="165" dirty="0">
                <a:latin typeface="等线" panose="02010600030101010101" charset="-122"/>
                <a:ea typeface="等线" panose="02010600030101010101" charset="-122"/>
                <a:cs typeface="等线" panose="02010600030101010101" charset="-122"/>
              </a:rPr>
              <a:t> </a:t>
            </a:r>
            <a:r>
              <a:rPr sz="2200" b="1" spc="-5" dirty="0">
                <a:latin typeface="等线" panose="02010600030101010101" charset="-122"/>
                <a:ea typeface="等线" panose="02010600030101010101" charset="-122"/>
                <a:cs typeface="等线" panose="02010600030101010101" charset="-122"/>
              </a:rPr>
              <a:t>CFG</a:t>
            </a:r>
            <a:r>
              <a:rPr sz="2200" b="1" spc="145" dirty="0">
                <a:latin typeface="等线" panose="02010600030101010101" charset="-122"/>
                <a:ea typeface="等线" panose="02010600030101010101" charset="-122"/>
                <a:cs typeface="等线" panose="02010600030101010101" charset="-122"/>
              </a:rPr>
              <a:t> </a:t>
            </a:r>
            <a:r>
              <a:rPr sz="2200" b="1" spc="15" dirty="0">
                <a:latin typeface="等线" panose="02010600030101010101" charset="-122"/>
                <a:ea typeface="等线" panose="02010600030101010101" charset="-122"/>
                <a:cs typeface="等线" panose="02010600030101010101" charset="-122"/>
              </a:rPr>
              <a:t>规则</a:t>
            </a:r>
            <a:r>
              <a:rPr sz="2200" b="1" spc="-5" dirty="0">
                <a:latin typeface="等线" panose="02010600030101010101" charset="-122"/>
                <a:ea typeface="等线" panose="02010600030101010101" charset="-122"/>
                <a:cs typeface="等线" panose="02010600030101010101" charset="-122"/>
              </a:rPr>
              <a:t>:	</a:t>
            </a:r>
            <a:r>
              <a:rPr sz="2200" spc="-5" dirty="0">
                <a:latin typeface="Cambria Math" panose="02040503050406030204" charset="0"/>
                <a:ea typeface="等线" panose="02010600030101010101" charset="-122"/>
                <a:cs typeface="Cambria Math" panose="02040503050406030204" charset="0"/>
              </a:rPr>
              <a:t>XP</a:t>
            </a:r>
            <a:r>
              <a:rPr sz="2200" spc="-85" dirty="0">
                <a:latin typeface="Cambria Math" panose="02040503050406030204" charset="0"/>
                <a:ea typeface="等线" panose="02010600030101010101" charset="-122"/>
                <a:cs typeface="Cambria Math" panose="02040503050406030204" charset="0"/>
              </a:rPr>
              <a:t> </a:t>
            </a:r>
            <a:r>
              <a:rPr sz="2200" spc="-85" dirty="0">
                <a:latin typeface="Arial" panose="020B0604020202020204" pitchFamily="34" charset="0"/>
                <a:ea typeface="等线" panose="02010600030101010101" charset="-122"/>
                <a:cs typeface="Arial" panose="020B0604020202020204" pitchFamily="34" charset="0"/>
              </a:rPr>
              <a:t>→</a:t>
            </a:r>
            <a:r>
              <a:rPr sz="2200" spc="-5" dirty="0">
                <a:latin typeface="Cambria Math" panose="02040503050406030204" charset="0"/>
                <a:cs typeface="Cambria Math" panose="02040503050406030204" charset="0"/>
                <a:sym typeface="+mn-ea"/>
              </a:rPr>
              <a:t>α</a:t>
            </a:r>
            <a:r>
              <a:rPr sz="2200" baseline="-21000" dirty="0">
                <a:latin typeface="Cambria Math" panose="02040503050406030204" charset="0"/>
                <a:ea typeface="等线" panose="02010600030101010101" charset="-122"/>
                <a:cs typeface="Cambria Math" panose="02040503050406030204" charset="0"/>
              </a:rPr>
              <a:t>1</a:t>
            </a:r>
            <a:r>
              <a:rPr sz="2200" dirty="0">
                <a:latin typeface="Cambria Math" panose="02040503050406030204" charset="0"/>
                <a:ea typeface="等线" panose="02010600030101010101" charset="-122"/>
                <a:cs typeface="Cambria Math" panose="02040503050406030204" charset="0"/>
              </a:rPr>
              <a:t>…</a:t>
            </a:r>
            <a:r>
              <a:rPr sz="2200" spc="-5" dirty="0">
                <a:latin typeface="Cambria Math" panose="02040503050406030204" charset="0"/>
                <a:cs typeface="Cambria Math" panose="02040503050406030204" charset="0"/>
                <a:sym typeface="+mn-ea"/>
              </a:rPr>
              <a:t>α</a:t>
            </a:r>
            <a:r>
              <a:rPr sz="2200" i="1" baseline="-21000" dirty="0">
                <a:latin typeface="Cambria Math" panose="02040503050406030204" charset="0"/>
                <a:ea typeface="等线" panose="02010600030101010101" charset="-122"/>
                <a:cs typeface="Cambria Math" panose="02040503050406030204" charset="0"/>
              </a:rPr>
              <a:t>n</a:t>
            </a:r>
            <a:r>
              <a:rPr lang="en-US" sz="2200" i="1" baseline="-21000" dirty="0">
                <a:latin typeface="Cambria Math" panose="02040503050406030204" charset="0"/>
                <a:ea typeface="等线" panose="02010600030101010101" charset="-122"/>
                <a:cs typeface="Cambria Math" panose="02040503050406030204" charset="0"/>
              </a:rPr>
              <a:t>  </a:t>
            </a:r>
            <a:r>
              <a:rPr sz="2200" dirty="0">
                <a:latin typeface="Cambria Math" panose="02040503050406030204" charset="0"/>
                <a:ea typeface="等线" panose="02010600030101010101" charset="-122"/>
                <a:cs typeface="Cambria Math" panose="02040503050406030204" charset="0"/>
              </a:rPr>
              <a:t>(</a:t>
            </a:r>
            <a:r>
              <a:rPr sz="2200" i="1" dirty="0">
                <a:latin typeface="Cambria Math" panose="02040503050406030204" charset="0"/>
                <a:ea typeface="等线" panose="02010600030101010101" charset="-122"/>
                <a:cs typeface="Cambria Math" panose="02040503050406030204" charset="0"/>
              </a:rPr>
              <a:t>n</a:t>
            </a:r>
            <a:r>
              <a:rPr lang="en-US" sz="2200" i="1" dirty="0">
                <a:latin typeface="Cambria Math" panose="02040503050406030204" charset="0"/>
                <a:ea typeface="等线" panose="02010600030101010101" charset="-122"/>
                <a:cs typeface="Cambria Math" panose="02040503050406030204" charset="0"/>
              </a:rPr>
              <a:t>&gt;=</a:t>
            </a:r>
            <a:r>
              <a:rPr sz="2200" dirty="0">
                <a:latin typeface="Cambria Math" panose="02040503050406030204" charset="0"/>
                <a:ea typeface="等线" panose="02010600030101010101" charset="-122"/>
                <a:cs typeface="Cambria Math" panose="02040503050406030204" charset="0"/>
              </a:rPr>
              <a:t>1)</a:t>
            </a:r>
            <a:r>
              <a:rPr lang="en-US" sz="2200" dirty="0">
                <a:latin typeface="Cambria Math" panose="02040503050406030204" charset="0"/>
                <a:ea typeface="等线" panose="02010600030101010101" charset="-122"/>
                <a:cs typeface="Cambria Math" panose="02040503050406030204" charset="0"/>
              </a:rPr>
              <a:t>,</a:t>
            </a:r>
            <a:r>
              <a:rPr sz="2200" spc="-5" dirty="0">
                <a:latin typeface="Cambria Math" panose="02040503050406030204" charset="0"/>
                <a:cs typeface="Cambria Math" panose="02040503050406030204" charset="0"/>
                <a:sym typeface="+mn-ea"/>
              </a:rPr>
              <a:t>α</a:t>
            </a:r>
            <a:r>
              <a:rPr lang="zh-CN" sz="2200" spc="-5" dirty="0">
                <a:latin typeface="Arial" panose="020B0604020202020204" pitchFamily="34" charset="0"/>
                <a:cs typeface="Arial" panose="020B0604020202020204" pitchFamily="34" charset="0"/>
                <a:sym typeface="+mn-ea"/>
              </a:rPr>
              <a:t>既可以是终结符也可以是非终结符</a:t>
            </a:r>
            <a:endParaRPr sz="2200">
              <a:latin typeface="等线" panose="02010600030101010101" charset="-122"/>
              <a:ea typeface="等线" panose="02010600030101010101" charset="-122"/>
              <a:cs typeface="等线" panose="02010600030101010101" charset="-122"/>
            </a:endParaRPr>
          </a:p>
          <a:p>
            <a:pPr marL="862965" lvl="1" indent="-342900">
              <a:lnSpc>
                <a:spcPct val="100000"/>
              </a:lnSpc>
              <a:spcBef>
                <a:spcPts val="1120"/>
              </a:spcBef>
              <a:buFont typeface="Arial" panose="020B0604020202020204" pitchFamily="34" charset="0"/>
              <a:buChar char="•"/>
              <a:tabLst>
                <a:tab pos="793750" algn="l"/>
              </a:tabLst>
            </a:pPr>
            <a:r>
              <a:rPr sz="2200" b="1" spc="10" dirty="0">
                <a:latin typeface="等线" panose="02010600030101010101" charset="-122"/>
                <a:ea typeface="等线" panose="02010600030101010101" charset="-122"/>
                <a:cs typeface="等线" panose="02010600030101010101" charset="-122"/>
              </a:rPr>
              <a:t>给定一个句</a:t>
            </a:r>
            <a:r>
              <a:rPr sz="2200" b="1" dirty="0">
                <a:latin typeface="等线" panose="02010600030101010101" charset="-122"/>
                <a:ea typeface="等线" panose="02010600030101010101" charset="-122"/>
                <a:cs typeface="等线" panose="02010600030101010101" charset="-122"/>
              </a:rPr>
              <a:t>子</a:t>
            </a:r>
            <a:r>
              <a:rPr sz="2200" b="1" spc="30" dirty="0">
                <a:latin typeface="等线" panose="02010600030101010101" charset="-122"/>
                <a:ea typeface="等线" panose="02010600030101010101" charset="-122"/>
                <a:cs typeface="等线" panose="02010600030101010101" charset="-122"/>
              </a:rPr>
              <a:t>的</a:t>
            </a:r>
            <a:r>
              <a:rPr sz="2200" b="1" dirty="0">
                <a:solidFill>
                  <a:srgbClr val="FF0000"/>
                </a:solidFill>
                <a:uFill>
                  <a:solidFill>
                    <a:srgbClr val="000066"/>
                  </a:solidFill>
                </a:uFill>
                <a:latin typeface="等线" panose="02010600030101010101" charset="-122"/>
                <a:ea typeface="等线" panose="02010600030101010101" charset="-122"/>
                <a:cs typeface="等线" panose="02010600030101010101" charset="-122"/>
              </a:rPr>
              <a:t>词性</a:t>
            </a:r>
            <a:r>
              <a:rPr sz="2200" b="1" spc="10" dirty="0">
                <a:solidFill>
                  <a:srgbClr val="FF0000"/>
                </a:solidFill>
                <a:uFill>
                  <a:solidFill>
                    <a:srgbClr val="000066"/>
                  </a:solidFill>
                </a:uFill>
                <a:latin typeface="等线" panose="02010600030101010101" charset="-122"/>
                <a:ea typeface="等线" panose="02010600030101010101" charset="-122"/>
                <a:cs typeface="等线" panose="02010600030101010101" charset="-122"/>
              </a:rPr>
              <a:t>序</a:t>
            </a:r>
            <a:r>
              <a:rPr sz="2200" b="1" spc="15" dirty="0">
                <a:solidFill>
                  <a:srgbClr val="FF0000"/>
                </a:solidFill>
                <a:uFill>
                  <a:solidFill>
                    <a:srgbClr val="000066"/>
                  </a:solidFill>
                </a:uFill>
                <a:latin typeface="等线" panose="02010600030101010101" charset="-122"/>
                <a:ea typeface="等线" panose="02010600030101010101" charset="-122"/>
                <a:cs typeface="等线" panose="02010600030101010101" charset="-122"/>
              </a:rPr>
              <a:t>列</a:t>
            </a:r>
            <a:r>
              <a:rPr sz="2200" spc="-5" dirty="0">
                <a:latin typeface="等线" panose="02010600030101010101" charset="-122"/>
                <a:ea typeface="等线" panose="02010600030101010101" charset="-122"/>
                <a:cs typeface="等线" panose="02010600030101010101" charset="-122"/>
              </a:rPr>
              <a:t>：</a:t>
            </a:r>
            <a:r>
              <a:rPr sz="2200" spc="-685" dirty="0">
                <a:latin typeface="Cambria Math" panose="02040503050406030204" charset="0"/>
                <a:ea typeface="等线" panose="02010600030101010101" charset="-122"/>
                <a:cs typeface="Cambria Math" panose="02040503050406030204" charset="0"/>
              </a:rPr>
              <a:t> </a:t>
            </a:r>
            <a:r>
              <a:rPr sz="2200" i="1" spc="232" baseline="14000" dirty="0">
                <a:latin typeface="Cambria Math" panose="02040503050406030204" charset="0"/>
                <a:ea typeface="等线" panose="02010600030101010101" charset="-122"/>
                <a:cs typeface="Cambria Math" panose="02040503050406030204" charset="0"/>
              </a:rPr>
              <a:t>S</a:t>
            </a:r>
            <a:r>
              <a:rPr lang="en-US" sz="2200" i="1" spc="232" baseline="14000" dirty="0">
                <a:latin typeface="Cambria Math" panose="02040503050406030204" charset="0"/>
                <a:ea typeface="等线" panose="02010600030101010101" charset="-122"/>
                <a:cs typeface="Cambria Math" panose="02040503050406030204" charset="0"/>
              </a:rPr>
              <a:t>=</a:t>
            </a:r>
            <a:r>
              <a:rPr sz="2200" i="1" spc="82" baseline="14000" dirty="0">
                <a:latin typeface="Cambria Math" panose="02040503050406030204" charset="0"/>
                <a:ea typeface="等线" panose="02010600030101010101" charset="-122"/>
                <a:cs typeface="Cambria Math" panose="02040503050406030204" charset="0"/>
              </a:rPr>
              <a:t>W</a:t>
            </a:r>
            <a:r>
              <a:rPr sz="2200" spc="55" baseline="-25000" dirty="0">
                <a:latin typeface="Cambria Math" panose="02040503050406030204" charset="0"/>
                <a:ea typeface="等线" panose="02010600030101010101" charset="-122"/>
                <a:cs typeface="Cambria Math" panose="02040503050406030204" charset="0"/>
              </a:rPr>
              <a:t>1</a:t>
            </a:r>
            <a:r>
              <a:rPr sz="2200" i="1" spc="82" baseline="14000" dirty="0">
                <a:latin typeface="Cambria Math" panose="02040503050406030204" charset="0"/>
                <a:ea typeface="等线" panose="02010600030101010101" charset="-122"/>
                <a:cs typeface="Cambria Math" panose="02040503050406030204" charset="0"/>
              </a:rPr>
              <a:t>W</a:t>
            </a:r>
            <a:r>
              <a:rPr sz="2200" spc="55" baseline="-25000" dirty="0">
                <a:latin typeface="Cambria Math" panose="02040503050406030204" charset="0"/>
                <a:ea typeface="等线" panose="02010600030101010101" charset="-122"/>
                <a:cs typeface="Cambria Math" panose="02040503050406030204" charset="0"/>
              </a:rPr>
              <a:t>2</a:t>
            </a:r>
            <a:r>
              <a:rPr lang="en-US" sz="2200" spc="55" dirty="0">
                <a:latin typeface="Cambria Math" panose="02040503050406030204" charset="0"/>
                <a:ea typeface="等线" panose="02010600030101010101" charset="-122"/>
                <a:cs typeface="Cambria Math" panose="02040503050406030204" charset="0"/>
              </a:rPr>
              <a:t>...</a:t>
            </a:r>
            <a:r>
              <a:rPr sz="2200" i="1" spc="202" baseline="14000" dirty="0">
                <a:latin typeface="Cambria Math" panose="02040503050406030204" charset="0"/>
                <a:ea typeface="等线" panose="02010600030101010101" charset="-122"/>
                <a:cs typeface="Cambria Math" panose="02040503050406030204" charset="0"/>
              </a:rPr>
              <a:t>W</a:t>
            </a:r>
            <a:r>
              <a:rPr sz="2200" spc="55" baseline="-25000" dirty="0">
                <a:latin typeface="Cambria Math" panose="02040503050406030204" charset="0"/>
                <a:ea typeface="等线" panose="02010600030101010101" charset="-122"/>
                <a:cs typeface="Cambria Math" panose="02040503050406030204" charset="0"/>
              </a:rPr>
              <a:t>n</a:t>
            </a:r>
            <a:endParaRPr sz="2200">
              <a:latin typeface="Cambria Math" panose="02040503050406030204" charset="0"/>
              <a:ea typeface="等线" panose="02010600030101010101" charset="-122"/>
              <a:cs typeface="Cambria Math" panose="02040503050406030204" charset="0"/>
            </a:endParaRPr>
          </a:p>
          <a:p>
            <a:pPr marL="863600" lvl="1" indent="-342900">
              <a:lnSpc>
                <a:spcPct val="100000"/>
              </a:lnSpc>
              <a:spcBef>
                <a:spcPts val="970"/>
              </a:spcBef>
              <a:buFont typeface="Arial" panose="020B0604020202020204" pitchFamily="34" charset="0"/>
              <a:buChar char="•"/>
              <a:tabLst>
                <a:tab pos="787400" algn="l"/>
              </a:tabLst>
            </a:pPr>
            <a:r>
              <a:rPr sz="2200" b="1" spc="15" dirty="0">
                <a:latin typeface="等线" panose="02010600030101010101" charset="-122"/>
                <a:ea typeface="等线" panose="02010600030101010101" charset="-122"/>
                <a:cs typeface="等线" panose="02010600030101010101" charset="-122"/>
              </a:rPr>
              <a:t>构造一</a:t>
            </a:r>
            <a:r>
              <a:rPr sz="2200" b="1" spc="20" dirty="0">
                <a:latin typeface="等线" panose="02010600030101010101" charset="-122"/>
                <a:ea typeface="等线" panose="02010600030101010101" charset="-122"/>
                <a:cs typeface="等线" panose="02010600030101010101" charset="-122"/>
              </a:rPr>
              <a:t>个</a:t>
            </a:r>
            <a:r>
              <a:rPr sz="2200" b="1" spc="15" dirty="0">
                <a:solidFill>
                  <a:srgbClr val="000066"/>
                </a:solidFill>
                <a:latin typeface="等线" panose="02010600030101010101" charset="-122"/>
                <a:ea typeface="等线" panose="02010600030101010101" charset="-122"/>
                <a:cs typeface="等线" panose="02010600030101010101" charset="-122"/>
              </a:rPr>
              <a:t>线</a:t>
            </a:r>
            <a:r>
              <a:rPr sz="2200" b="1" spc="5" dirty="0">
                <a:solidFill>
                  <a:srgbClr val="000066"/>
                </a:solidFill>
                <a:latin typeface="等线" panose="02010600030101010101" charset="-122"/>
                <a:ea typeface="等线" panose="02010600030101010101" charset="-122"/>
                <a:cs typeface="等线" panose="02010600030101010101" charset="-122"/>
              </a:rPr>
              <a:t>图</a:t>
            </a:r>
            <a:r>
              <a:rPr sz="2200" b="1" dirty="0">
                <a:latin typeface="等线" panose="02010600030101010101" charset="-122"/>
                <a:ea typeface="等线" panose="02010600030101010101" charset="-122"/>
                <a:cs typeface="等线" panose="02010600030101010101" charset="-122"/>
              </a:rPr>
              <a:t>：</a:t>
            </a:r>
            <a:r>
              <a:rPr sz="2200" b="1" spc="15" dirty="0">
                <a:latin typeface="等线" panose="02010600030101010101" charset="-122"/>
                <a:ea typeface="等线" panose="02010600030101010101" charset="-122"/>
                <a:cs typeface="等线" panose="02010600030101010101" charset="-122"/>
              </a:rPr>
              <a:t>一</a:t>
            </a:r>
            <a:r>
              <a:rPr sz="2200" b="1" dirty="0">
                <a:latin typeface="等线" panose="02010600030101010101" charset="-122"/>
                <a:ea typeface="等线" panose="02010600030101010101" charset="-122"/>
                <a:cs typeface="等线" panose="02010600030101010101" charset="-122"/>
              </a:rPr>
              <a:t>组</a:t>
            </a:r>
            <a:r>
              <a:rPr sz="2200" b="1" spc="15" dirty="0">
                <a:latin typeface="等线" panose="02010600030101010101" charset="-122"/>
                <a:ea typeface="等线" panose="02010600030101010101" charset="-122"/>
                <a:cs typeface="等线" panose="02010600030101010101" charset="-122"/>
              </a:rPr>
              <a:t>结</a:t>
            </a:r>
            <a:r>
              <a:rPr sz="2200" b="1" dirty="0">
                <a:latin typeface="等线" panose="02010600030101010101" charset="-122"/>
                <a:ea typeface="等线" panose="02010600030101010101" charset="-122"/>
                <a:cs typeface="等线" panose="02010600030101010101" charset="-122"/>
              </a:rPr>
              <a:t>点和</a:t>
            </a:r>
            <a:r>
              <a:rPr sz="2200" b="1" spc="15" dirty="0">
                <a:latin typeface="等线" panose="02010600030101010101" charset="-122"/>
                <a:ea typeface="等线" panose="02010600030101010101" charset="-122"/>
                <a:cs typeface="等线" panose="02010600030101010101" charset="-122"/>
              </a:rPr>
              <a:t>边</a:t>
            </a:r>
            <a:r>
              <a:rPr sz="2200" b="1" dirty="0">
                <a:latin typeface="等线" panose="02010600030101010101" charset="-122"/>
                <a:ea typeface="等线" panose="02010600030101010101" charset="-122"/>
                <a:cs typeface="等线" panose="02010600030101010101" charset="-122"/>
              </a:rPr>
              <a:t>的集</a:t>
            </a:r>
            <a:r>
              <a:rPr sz="2200" b="1" spc="50" dirty="0">
                <a:latin typeface="等线" panose="02010600030101010101" charset="-122"/>
                <a:ea typeface="等线" panose="02010600030101010101" charset="-122"/>
                <a:cs typeface="等线" panose="02010600030101010101" charset="-122"/>
              </a:rPr>
              <a:t>合</a:t>
            </a:r>
            <a:r>
              <a:rPr sz="2200" spc="-5" dirty="0">
                <a:latin typeface="等线" panose="02010600030101010101" charset="-122"/>
                <a:ea typeface="等线" panose="02010600030101010101" charset="-122"/>
                <a:cs typeface="等线" panose="02010600030101010101" charset="-122"/>
              </a:rPr>
              <a:t>；</a:t>
            </a:r>
            <a:endParaRPr sz="2200">
              <a:latin typeface="等线" panose="02010600030101010101" charset="-122"/>
              <a:ea typeface="等线" panose="02010600030101010101" charset="-122"/>
              <a:cs typeface="等线" panose="02010600030101010101" charset="-122"/>
            </a:endParaRPr>
          </a:p>
        </p:txBody>
      </p:sp>
      <p:sp>
        <p:nvSpPr>
          <p:cNvPr id="27" name="object 27"/>
          <p:cNvSpPr txBox="1"/>
          <p:nvPr/>
        </p:nvSpPr>
        <p:spPr>
          <a:xfrm>
            <a:off x="1951990" y="5229860"/>
            <a:ext cx="8392795" cy="418465"/>
          </a:xfrm>
          <a:prstGeom prst="rect">
            <a:avLst/>
          </a:prstGeom>
        </p:spPr>
        <p:txBody>
          <a:bodyPr vert="horz" wrap="square" lIns="0" tIns="12700" rIns="0" bIns="0" rtlCol="0">
            <a:spAutoFit/>
          </a:bodyPr>
          <a:lstStyle/>
          <a:p>
            <a:pPr marL="377190" marR="5080" indent="-365125">
              <a:lnSpc>
                <a:spcPct val="120000"/>
              </a:lnSpc>
              <a:spcBef>
                <a:spcPts val="100"/>
              </a:spcBef>
              <a:buSzPct val="59000"/>
              <a:buFont typeface="Wingdings" panose="05000000000000000000"/>
              <a:buChar char=""/>
              <a:tabLst>
                <a:tab pos="376555" algn="l"/>
                <a:tab pos="377825" algn="l"/>
              </a:tabLst>
            </a:pPr>
            <a:r>
              <a:rPr sz="2200" b="1" spc="15" dirty="0">
                <a:latin typeface="等线" panose="02010600030101010101" charset="-122"/>
                <a:ea typeface="等线" panose="02010600030101010101" charset="-122"/>
                <a:cs typeface="等线" panose="02010600030101010101" charset="-122"/>
              </a:rPr>
              <a:t>建立一个二维表：记录每一条边的起始位置和终止位置。</a:t>
            </a:r>
            <a:endParaRPr sz="2200" b="1" spc="15" dirty="0">
              <a:latin typeface="等线" panose="02010600030101010101" charset="-122"/>
              <a:ea typeface="等线" panose="02010600030101010101" charset="-122"/>
              <a:cs typeface="等线" panose="02010600030101010101" charset="-122"/>
            </a:endParaRPr>
          </a:p>
        </p:txBody>
      </p:sp>
      <p:sp>
        <p:nvSpPr>
          <p:cNvPr id="30" name="标题 29"/>
          <p:cNvSpPr/>
          <p:nvPr>
            <p:ph type="title"/>
          </p:nvPr>
        </p:nvSpPr>
        <p:spPr>
          <a:xfrm>
            <a:off x="670559" y="362586"/>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nvPicPr>
        <p:blipFill>
          <a:blip r:embed="rId1">
            <a:extLst>
              <a:ext uri="{28A0092B-C50C-407E-A947-70E740481C1C}">
                <a14:useLocalDpi xmlns:a14="http://schemas.microsoft.com/office/drawing/2010/main" val="0"/>
              </a:ext>
            </a:extLst>
          </a:blip>
          <a:stretch>
            <a:fillRect/>
          </a:stretch>
        </p:blipFill>
        <p:spPr>
          <a:xfrm>
            <a:off x="0" y="1477282"/>
            <a:ext cx="5312229" cy="3905382"/>
          </a:xfrm>
          <a:prstGeom prst="rect">
            <a:avLst/>
          </a:prstGeom>
        </p:spPr>
      </p:pic>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0" y="1476018"/>
            <a:ext cx="6648450" cy="3905964"/>
          </a:xfrm>
          <a:prstGeom prst="rect">
            <a:avLst/>
          </a:prstGeom>
        </p:spPr>
      </p:pic>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4579620" y="-753745"/>
            <a:ext cx="6868795" cy="8354060"/>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句法分析</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7756816" y="4876179"/>
            <a:ext cx="1706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buClrTx/>
              <a:buSzTx/>
              <a:buFontTx/>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句法分析方法</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010535"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en-US" sz="3600" dirty="0">
                <a:sym typeface="微软雅黑" panose="020B0503020204020204" pitchFamily="34" charset="-122"/>
              </a:rPr>
              <a:t>Lecture Plan</a:t>
            </a:r>
            <a:endParaRPr lang="en-US" sz="3600" dirty="0">
              <a:sym typeface="微软雅黑" panose="020B0503020204020204" pitchFamily="34" charset="-122"/>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9906000" y="825500"/>
            <a:ext cx="1397000" cy="1397000"/>
          </a:xfrm>
          <a:prstGeom prst="rect">
            <a:avLst/>
          </a:prstGeom>
        </p:spPr>
      </p:pic>
      <p:sp>
        <p:nvSpPr>
          <p:cNvPr id="2" name="矩形 1"/>
          <p:cNvSpPr/>
          <p:nvPr/>
        </p:nvSpPr>
        <p:spPr>
          <a:xfrm>
            <a:off x="7294012" y="491668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7294012" y="5380870"/>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7756816" y="5367034"/>
            <a:ext cx="2722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l">
              <a:buClrTx/>
              <a:buSzTx/>
              <a:buFontTx/>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句法分析方法评价指标</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007745" y="1588135"/>
            <a:ext cx="9915525" cy="1229995"/>
          </a:xfrm>
          <a:prstGeom prst="rect">
            <a:avLst/>
          </a:prstGeom>
        </p:spPr>
        <p:txBody>
          <a:bodyPr vert="horz" wrap="square" lIns="0" tIns="12700" rIns="0" bIns="0" rtlCol="0">
            <a:spAutoFit/>
          </a:bodyPr>
          <a:lstStyle/>
          <a:p>
            <a:pPr marL="12700" marR="5080">
              <a:lnSpc>
                <a:spcPct val="120000"/>
              </a:lnSpc>
              <a:spcBef>
                <a:spcPts val="100"/>
              </a:spcBef>
            </a:pPr>
            <a:r>
              <a:rPr sz="2200" spc="15" dirty="0">
                <a:latin typeface="等线" panose="02010600030101010101" charset="-122"/>
                <a:ea typeface="等线" panose="02010600030101010101" charset="-122"/>
                <a:cs typeface="等线" panose="02010600030101010101" charset="-122"/>
              </a:rPr>
              <a:t>执行操作：</a:t>
            </a:r>
            <a:r>
              <a:rPr sz="2200" b="1" spc="15" dirty="0">
                <a:latin typeface="等线" panose="02010600030101010101" charset="-122"/>
                <a:ea typeface="等线" panose="02010600030101010101" charset="-122"/>
                <a:cs typeface="等线" panose="02010600030101010101" charset="-122"/>
              </a:rPr>
              <a:t>查看任意相邻几条边上的词性串是否与某条重写规则的</a:t>
            </a:r>
            <a:r>
              <a:rPr sz="2200" b="1" spc="15" dirty="0">
                <a:solidFill>
                  <a:srgbClr val="FF0000"/>
                </a:solidFill>
                <a:latin typeface="等线" panose="02010600030101010101" charset="-122"/>
                <a:ea typeface="等线" panose="02010600030101010101" charset="-122"/>
                <a:cs typeface="等线" panose="02010600030101010101" charset="-122"/>
              </a:rPr>
              <a:t>右部</a:t>
            </a:r>
            <a:r>
              <a:rPr sz="2200" b="1" spc="15" dirty="0">
                <a:latin typeface="等线" panose="02010600030101010101" charset="-122"/>
                <a:ea typeface="等线" panose="02010600030101010101" charset="-122"/>
                <a:cs typeface="等线" panose="02010600030101010101" charset="-122"/>
              </a:rPr>
              <a:t>相同</a:t>
            </a:r>
            <a:r>
              <a:rPr sz="2200" spc="15" dirty="0">
                <a:latin typeface="等线" panose="02010600030101010101" charset="-122"/>
                <a:ea typeface="等线" panose="02010600030101010101" charset="-122"/>
                <a:cs typeface="等线" panose="02010600030101010101" charset="-122"/>
              </a:rPr>
              <a:t>，如果相同，则增加一条新的边跨越原来相应的边，新增加边上的标记为这条重写规则的头(左部)。重复这个过程，直到没有新的边产生。</a:t>
            </a:r>
            <a:endParaRPr sz="2200" spc="15" dirty="0">
              <a:latin typeface="等线" panose="02010600030101010101" charset="-122"/>
              <a:ea typeface="等线" panose="02010600030101010101" charset="-122"/>
              <a:cs typeface="等线" panose="02010600030101010101" charset="-122"/>
            </a:endParaRPr>
          </a:p>
        </p:txBody>
      </p:sp>
      <p:sp>
        <p:nvSpPr>
          <p:cNvPr id="16" name="object 16"/>
          <p:cNvSpPr txBox="1"/>
          <p:nvPr/>
        </p:nvSpPr>
        <p:spPr>
          <a:xfrm>
            <a:off x="3284093" y="4108831"/>
            <a:ext cx="153035" cy="32004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00FF"/>
                </a:solidFill>
                <a:latin typeface="Times New Roman" panose="02020603050405020304"/>
                <a:cs typeface="Times New Roman" panose="02020603050405020304"/>
              </a:rPr>
              <a:t>0</a:t>
            </a:r>
            <a:endParaRPr sz="2000">
              <a:latin typeface="Times New Roman" panose="02020603050405020304"/>
              <a:cs typeface="Times New Roman" panose="02020603050405020304"/>
            </a:endParaRPr>
          </a:p>
        </p:txBody>
      </p:sp>
      <p:sp>
        <p:nvSpPr>
          <p:cNvPr id="17" name="object 17"/>
          <p:cNvSpPr txBox="1"/>
          <p:nvPr/>
        </p:nvSpPr>
        <p:spPr>
          <a:xfrm>
            <a:off x="5569458" y="4252671"/>
            <a:ext cx="153035" cy="32067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FF"/>
                </a:solidFill>
                <a:latin typeface="Times New Roman" panose="02020603050405020304"/>
                <a:cs typeface="Times New Roman" panose="02020603050405020304"/>
              </a:rPr>
              <a:t>2</a:t>
            </a:r>
            <a:endParaRPr sz="2000">
              <a:latin typeface="Times New Roman" panose="02020603050405020304"/>
              <a:cs typeface="Times New Roman" panose="02020603050405020304"/>
            </a:endParaRPr>
          </a:p>
        </p:txBody>
      </p:sp>
      <p:sp>
        <p:nvSpPr>
          <p:cNvPr id="18" name="object 18"/>
          <p:cNvSpPr txBox="1"/>
          <p:nvPr/>
        </p:nvSpPr>
        <p:spPr>
          <a:xfrm>
            <a:off x="4355465" y="4182363"/>
            <a:ext cx="3022600" cy="320040"/>
          </a:xfrm>
          <a:prstGeom prst="rect">
            <a:avLst/>
          </a:prstGeom>
        </p:spPr>
        <p:txBody>
          <a:bodyPr vert="horz" wrap="square" lIns="0" tIns="12700" rIns="0" bIns="0" rtlCol="0">
            <a:spAutoFit/>
          </a:bodyPr>
          <a:lstStyle/>
          <a:p>
            <a:pPr marL="12700">
              <a:lnSpc>
                <a:spcPct val="100000"/>
              </a:lnSpc>
              <a:spcBef>
                <a:spcPts val="100"/>
              </a:spcBef>
              <a:tabLst>
                <a:tab pos="2654935" algn="l"/>
              </a:tabLst>
            </a:pPr>
            <a:r>
              <a:rPr sz="2000" b="1" dirty="0">
                <a:solidFill>
                  <a:srgbClr val="0000FF"/>
                </a:solidFill>
                <a:latin typeface="Times New Roman" panose="02020603050405020304"/>
                <a:cs typeface="Times New Roman" panose="02020603050405020304"/>
              </a:rPr>
              <a:t>1</a:t>
            </a:r>
            <a:r>
              <a:rPr sz="2000" b="1" dirty="0">
                <a:solidFill>
                  <a:srgbClr val="0000FF"/>
                </a:solidFill>
                <a:latin typeface="Times New Roman" panose="02020603050405020304"/>
                <a:cs typeface="Times New Roman" panose="02020603050405020304"/>
              </a:rPr>
              <a:t>	</a:t>
            </a:r>
            <a:r>
              <a:rPr sz="2000" b="1" i="1" dirty="0">
                <a:solidFill>
                  <a:srgbClr val="0000FF"/>
                </a:solidFill>
                <a:latin typeface="Times New Roman" panose="02020603050405020304"/>
                <a:cs typeface="Times New Roman" panose="02020603050405020304"/>
              </a:rPr>
              <a:t>n</a:t>
            </a:r>
            <a:r>
              <a:rPr sz="2000" b="1" dirty="0">
                <a:solidFill>
                  <a:srgbClr val="0000FF"/>
                </a:solidFill>
                <a:latin typeface="Times New Roman" panose="02020603050405020304"/>
                <a:cs typeface="Times New Roman" panose="02020603050405020304"/>
              </a:rPr>
              <a:t>-1</a:t>
            </a:r>
            <a:endParaRPr sz="2000">
              <a:latin typeface="Times New Roman" panose="02020603050405020304"/>
              <a:cs typeface="Times New Roman" panose="02020603050405020304"/>
            </a:endParaRPr>
          </a:p>
        </p:txBody>
      </p:sp>
      <p:sp>
        <p:nvSpPr>
          <p:cNvPr id="19" name="object 19"/>
          <p:cNvSpPr txBox="1"/>
          <p:nvPr/>
        </p:nvSpPr>
        <p:spPr>
          <a:xfrm>
            <a:off x="8212963" y="4251147"/>
            <a:ext cx="167640" cy="320675"/>
          </a:xfrm>
          <a:prstGeom prst="rect">
            <a:avLst/>
          </a:prstGeom>
        </p:spPr>
        <p:txBody>
          <a:bodyPr vert="horz" wrap="square" lIns="0" tIns="13335" rIns="0" bIns="0" rtlCol="0">
            <a:spAutoFit/>
          </a:bodyPr>
          <a:lstStyle/>
          <a:p>
            <a:pPr marL="12700">
              <a:lnSpc>
                <a:spcPct val="100000"/>
              </a:lnSpc>
              <a:spcBef>
                <a:spcPts val="105"/>
              </a:spcBef>
            </a:pPr>
            <a:r>
              <a:rPr sz="2000" b="1" i="1" dirty="0">
                <a:solidFill>
                  <a:srgbClr val="0000FF"/>
                </a:solidFill>
                <a:latin typeface="Times New Roman" panose="02020603050405020304"/>
                <a:cs typeface="Times New Roman" panose="02020603050405020304"/>
              </a:rPr>
              <a:t>n</a:t>
            </a:r>
            <a:endParaRPr sz="2000">
              <a:latin typeface="Times New Roman" panose="02020603050405020304"/>
              <a:cs typeface="Times New Roman" panose="02020603050405020304"/>
            </a:endParaRPr>
          </a:p>
        </p:txBody>
      </p:sp>
      <p:sp>
        <p:nvSpPr>
          <p:cNvPr id="20" name="object 20"/>
          <p:cNvSpPr/>
          <p:nvPr/>
        </p:nvSpPr>
        <p:spPr>
          <a:xfrm>
            <a:off x="3422015" y="4097781"/>
            <a:ext cx="195072" cy="190500"/>
          </a:xfrm>
          <a:prstGeom prst="rect">
            <a:avLst/>
          </a:prstGeom>
          <a:blipFill>
            <a:blip r:embed="rId1" cstate="print"/>
            <a:stretch>
              <a:fillRect/>
            </a:stretch>
          </a:blipFill>
        </p:spPr>
        <p:txBody>
          <a:bodyPr wrap="square" lIns="0" tIns="0" rIns="0" bIns="0" rtlCol="0"/>
          <a:lstStyle/>
          <a:p/>
        </p:txBody>
      </p:sp>
      <p:sp>
        <p:nvSpPr>
          <p:cNvPr id="21" name="object 21"/>
          <p:cNvSpPr/>
          <p:nvPr/>
        </p:nvSpPr>
        <p:spPr>
          <a:xfrm>
            <a:off x="4478147" y="4102354"/>
            <a:ext cx="182880" cy="179832"/>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5525135" y="4097781"/>
            <a:ext cx="193547" cy="190500"/>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7276210" y="4097781"/>
            <a:ext cx="196595" cy="190500"/>
          </a:xfrm>
          <a:prstGeom prst="rect">
            <a:avLst/>
          </a:prstGeom>
          <a:blipFill>
            <a:blip r:embed="rId4" cstate="print"/>
            <a:stretch>
              <a:fillRect/>
            </a:stretch>
          </a:blipFill>
        </p:spPr>
        <p:txBody>
          <a:bodyPr wrap="square" lIns="0" tIns="0" rIns="0" bIns="0" rtlCol="0"/>
          <a:lstStyle/>
          <a:p/>
        </p:txBody>
      </p:sp>
      <p:sp>
        <p:nvSpPr>
          <p:cNvPr id="24" name="object 24"/>
          <p:cNvSpPr/>
          <p:nvPr/>
        </p:nvSpPr>
        <p:spPr>
          <a:xfrm>
            <a:off x="8152511" y="4097781"/>
            <a:ext cx="195071" cy="190500"/>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3607180" y="4107688"/>
            <a:ext cx="876300" cy="0"/>
          </a:xfrm>
          <a:custGeom>
            <a:avLst/>
            <a:gdLst/>
            <a:ahLst/>
            <a:cxnLst/>
            <a:rect l="l" t="t" r="r" b="b"/>
            <a:pathLst>
              <a:path w="876300">
                <a:moveTo>
                  <a:pt x="0" y="0"/>
                </a:moveTo>
                <a:lnTo>
                  <a:pt x="876300" y="0"/>
                </a:lnTo>
              </a:path>
            </a:pathLst>
          </a:custGeom>
          <a:ln w="19812">
            <a:solidFill>
              <a:srgbClr val="0000FF"/>
            </a:solidFill>
          </a:ln>
        </p:spPr>
        <p:txBody>
          <a:bodyPr wrap="square" lIns="0" tIns="0" rIns="0" bIns="0" rtlCol="0"/>
          <a:lstStyle/>
          <a:p/>
        </p:txBody>
      </p:sp>
      <p:sp>
        <p:nvSpPr>
          <p:cNvPr id="26" name="object 26"/>
          <p:cNvSpPr/>
          <p:nvPr/>
        </p:nvSpPr>
        <p:spPr>
          <a:xfrm>
            <a:off x="4657216" y="4107688"/>
            <a:ext cx="878205" cy="0"/>
          </a:xfrm>
          <a:custGeom>
            <a:avLst/>
            <a:gdLst/>
            <a:ahLst/>
            <a:cxnLst/>
            <a:rect l="l" t="t" r="r" b="b"/>
            <a:pathLst>
              <a:path w="878204">
                <a:moveTo>
                  <a:pt x="0" y="0"/>
                </a:moveTo>
                <a:lnTo>
                  <a:pt x="877824" y="0"/>
                </a:lnTo>
              </a:path>
            </a:pathLst>
          </a:custGeom>
          <a:ln w="19812">
            <a:solidFill>
              <a:srgbClr val="0000FF"/>
            </a:solidFill>
          </a:ln>
        </p:spPr>
        <p:txBody>
          <a:bodyPr wrap="square" lIns="0" tIns="0" rIns="0" bIns="0" rtlCol="0"/>
          <a:lstStyle/>
          <a:p/>
        </p:txBody>
      </p:sp>
      <p:sp>
        <p:nvSpPr>
          <p:cNvPr id="27" name="object 27"/>
          <p:cNvSpPr/>
          <p:nvPr/>
        </p:nvSpPr>
        <p:spPr>
          <a:xfrm>
            <a:off x="5708777" y="4107688"/>
            <a:ext cx="1577340" cy="0"/>
          </a:xfrm>
          <a:custGeom>
            <a:avLst/>
            <a:gdLst/>
            <a:ahLst/>
            <a:cxnLst/>
            <a:rect l="l" t="t" r="r" b="b"/>
            <a:pathLst>
              <a:path w="1577339">
                <a:moveTo>
                  <a:pt x="0" y="0"/>
                </a:moveTo>
                <a:lnTo>
                  <a:pt x="1577339" y="0"/>
                </a:lnTo>
              </a:path>
            </a:pathLst>
          </a:custGeom>
          <a:ln w="19812">
            <a:solidFill>
              <a:srgbClr val="0000FF"/>
            </a:solidFill>
            <a:prstDash val="sysDash"/>
          </a:ln>
        </p:spPr>
        <p:txBody>
          <a:bodyPr wrap="square" lIns="0" tIns="0" rIns="0" bIns="0" rtlCol="0"/>
          <a:lstStyle/>
          <a:p/>
        </p:txBody>
      </p:sp>
      <p:sp>
        <p:nvSpPr>
          <p:cNvPr id="28" name="object 28"/>
          <p:cNvSpPr/>
          <p:nvPr/>
        </p:nvSpPr>
        <p:spPr>
          <a:xfrm>
            <a:off x="7462900" y="4107688"/>
            <a:ext cx="699770" cy="0"/>
          </a:xfrm>
          <a:custGeom>
            <a:avLst/>
            <a:gdLst/>
            <a:ahLst/>
            <a:cxnLst/>
            <a:rect l="l" t="t" r="r" b="b"/>
            <a:pathLst>
              <a:path w="699770">
                <a:moveTo>
                  <a:pt x="0" y="0"/>
                </a:moveTo>
                <a:lnTo>
                  <a:pt x="699516" y="0"/>
                </a:lnTo>
              </a:path>
            </a:pathLst>
          </a:custGeom>
          <a:ln w="19812">
            <a:solidFill>
              <a:srgbClr val="0000FF"/>
            </a:solidFill>
          </a:ln>
        </p:spPr>
        <p:txBody>
          <a:bodyPr wrap="square" lIns="0" tIns="0" rIns="0" bIns="0" rtlCol="0"/>
          <a:lstStyle/>
          <a:p/>
        </p:txBody>
      </p:sp>
      <p:sp>
        <p:nvSpPr>
          <p:cNvPr id="29" name="object 29"/>
          <p:cNvSpPr txBox="1"/>
          <p:nvPr/>
        </p:nvSpPr>
        <p:spPr>
          <a:xfrm>
            <a:off x="5044821" y="3751580"/>
            <a:ext cx="386715" cy="320040"/>
          </a:xfrm>
          <a:prstGeom prst="rect">
            <a:avLst/>
          </a:prstGeom>
        </p:spPr>
        <p:txBody>
          <a:bodyPr vert="horz" wrap="square" lIns="0" tIns="12700" rIns="0" bIns="0" rtlCol="0">
            <a:spAutoFit/>
          </a:bodyPr>
          <a:lstStyle/>
          <a:p>
            <a:pPr marL="38100">
              <a:lnSpc>
                <a:spcPct val="100000"/>
              </a:lnSpc>
              <a:spcBef>
                <a:spcPts val="100"/>
              </a:spcBef>
            </a:pPr>
            <a:r>
              <a:rPr sz="2000" b="1" i="1" dirty="0">
                <a:solidFill>
                  <a:srgbClr val="0000FF"/>
                </a:solidFill>
                <a:latin typeface="Times New Roman" panose="02020603050405020304"/>
                <a:cs typeface="Times New Roman" panose="02020603050405020304"/>
              </a:rPr>
              <a:t>W</a:t>
            </a:r>
            <a:r>
              <a:rPr sz="1950" baseline="-21000" dirty="0">
                <a:solidFill>
                  <a:srgbClr val="0000FF"/>
                </a:solidFill>
                <a:latin typeface="Times New Roman" panose="02020603050405020304"/>
                <a:cs typeface="Times New Roman" panose="02020603050405020304"/>
              </a:rPr>
              <a:t>2</a:t>
            </a:r>
            <a:endParaRPr sz="1950" baseline="-21000">
              <a:latin typeface="Times New Roman" panose="02020603050405020304"/>
              <a:cs typeface="Times New Roman" panose="02020603050405020304"/>
            </a:endParaRPr>
          </a:p>
        </p:txBody>
      </p:sp>
      <p:sp>
        <p:nvSpPr>
          <p:cNvPr id="30" name="object 30"/>
          <p:cNvSpPr txBox="1"/>
          <p:nvPr/>
        </p:nvSpPr>
        <p:spPr>
          <a:xfrm>
            <a:off x="3801618" y="3687952"/>
            <a:ext cx="4103370" cy="320040"/>
          </a:xfrm>
          <a:prstGeom prst="rect">
            <a:avLst/>
          </a:prstGeom>
        </p:spPr>
        <p:txBody>
          <a:bodyPr vert="horz" wrap="square" lIns="0" tIns="12700" rIns="0" bIns="0" rtlCol="0">
            <a:spAutoFit/>
          </a:bodyPr>
          <a:lstStyle/>
          <a:p>
            <a:pPr marL="50800">
              <a:lnSpc>
                <a:spcPct val="100000"/>
              </a:lnSpc>
              <a:spcBef>
                <a:spcPts val="100"/>
              </a:spcBef>
              <a:tabLst>
                <a:tab pos="3731895" algn="l"/>
              </a:tabLst>
            </a:pPr>
            <a:r>
              <a:rPr sz="2000" b="1" i="1" dirty="0">
                <a:solidFill>
                  <a:srgbClr val="0000FF"/>
                </a:solidFill>
                <a:latin typeface="Times New Roman" panose="02020603050405020304"/>
                <a:cs typeface="Times New Roman" panose="02020603050405020304"/>
              </a:rPr>
              <a:t>W</a:t>
            </a:r>
            <a:r>
              <a:rPr sz="1950" baseline="-21000" dirty="0">
                <a:solidFill>
                  <a:srgbClr val="0000FF"/>
                </a:solidFill>
                <a:latin typeface="Times New Roman" panose="02020603050405020304"/>
                <a:cs typeface="Times New Roman" panose="02020603050405020304"/>
              </a:rPr>
              <a:t>1	</a:t>
            </a:r>
            <a:r>
              <a:rPr sz="2000" b="1" i="1" spc="5" dirty="0">
                <a:solidFill>
                  <a:srgbClr val="0000FF"/>
                </a:solidFill>
                <a:latin typeface="Times New Roman" panose="02020603050405020304"/>
                <a:cs typeface="Times New Roman" panose="02020603050405020304"/>
              </a:rPr>
              <a:t>W</a:t>
            </a:r>
            <a:r>
              <a:rPr sz="1950" b="1" i="1" spc="7" baseline="-21000" dirty="0">
                <a:solidFill>
                  <a:srgbClr val="0000FF"/>
                </a:solidFill>
                <a:latin typeface="Times New Roman" panose="02020603050405020304"/>
                <a:cs typeface="Times New Roman" panose="02020603050405020304"/>
              </a:rPr>
              <a:t>n</a:t>
            </a:r>
            <a:endParaRPr sz="1950" baseline="-21000">
              <a:latin typeface="Times New Roman" panose="02020603050405020304"/>
              <a:cs typeface="Times New Roman" panose="02020603050405020304"/>
            </a:endParaRPr>
          </a:p>
        </p:txBody>
      </p:sp>
      <p:sp>
        <p:nvSpPr>
          <p:cNvPr id="31" name="object 31"/>
          <p:cNvSpPr/>
          <p:nvPr/>
        </p:nvSpPr>
        <p:spPr>
          <a:xfrm>
            <a:off x="3641471" y="4266945"/>
            <a:ext cx="1932939" cy="326390"/>
          </a:xfrm>
          <a:custGeom>
            <a:avLst/>
            <a:gdLst/>
            <a:ahLst/>
            <a:cxnLst/>
            <a:rect l="l" t="t" r="r" b="b"/>
            <a:pathLst>
              <a:path w="1932939" h="326389">
                <a:moveTo>
                  <a:pt x="0" y="0"/>
                </a:moveTo>
                <a:lnTo>
                  <a:pt x="49061" y="24083"/>
                </a:lnTo>
                <a:lnTo>
                  <a:pt x="98052" y="48038"/>
                </a:lnTo>
                <a:lnTo>
                  <a:pt x="146905" y="71738"/>
                </a:lnTo>
                <a:lnTo>
                  <a:pt x="195549" y="95055"/>
                </a:lnTo>
                <a:lnTo>
                  <a:pt x="243915" y="117860"/>
                </a:lnTo>
                <a:lnTo>
                  <a:pt x="291933" y="140027"/>
                </a:lnTo>
                <a:lnTo>
                  <a:pt x="339534" y="161426"/>
                </a:lnTo>
                <a:lnTo>
                  <a:pt x="386648" y="181932"/>
                </a:lnTo>
                <a:lnTo>
                  <a:pt x="433206" y="201414"/>
                </a:lnTo>
                <a:lnTo>
                  <a:pt x="479138" y="219747"/>
                </a:lnTo>
                <a:lnTo>
                  <a:pt x="524374" y="236802"/>
                </a:lnTo>
                <a:lnTo>
                  <a:pt x="568846" y="252451"/>
                </a:lnTo>
                <a:lnTo>
                  <a:pt x="612483" y="266567"/>
                </a:lnTo>
                <a:lnTo>
                  <a:pt x="655216" y="279021"/>
                </a:lnTo>
                <a:lnTo>
                  <a:pt x="696976" y="289687"/>
                </a:lnTo>
                <a:lnTo>
                  <a:pt x="751397" y="301746"/>
                </a:lnTo>
                <a:lnTo>
                  <a:pt x="802633" y="311394"/>
                </a:lnTo>
                <a:lnTo>
                  <a:pt x="851392" y="318630"/>
                </a:lnTo>
                <a:lnTo>
                  <a:pt x="898380" y="323454"/>
                </a:lnTo>
                <a:lnTo>
                  <a:pt x="944304" y="325866"/>
                </a:lnTo>
                <a:lnTo>
                  <a:pt x="989872" y="325866"/>
                </a:lnTo>
                <a:lnTo>
                  <a:pt x="1035790" y="323454"/>
                </a:lnTo>
                <a:lnTo>
                  <a:pt x="1082765" y="318630"/>
                </a:lnTo>
                <a:lnTo>
                  <a:pt x="1131505" y="311394"/>
                </a:lnTo>
                <a:lnTo>
                  <a:pt x="1182717" y="301746"/>
                </a:lnTo>
                <a:lnTo>
                  <a:pt x="1237107" y="289687"/>
                </a:lnTo>
                <a:lnTo>
                  <a:pt x="1278845" y="279021"/>
                </a:lnTo>
                <a:lnTo>
                  <a:pt x="1321519" y="266567"/>
                </a:lnTo>
                <a:lnTo>
                  <a:pt x="1365065" y="252451"/>
                </a:lnTo>
                <a:lnTo>
                  <a:pt x="1409418" y="236802"/>
                </a:lnTo>
                <a:lnTo>
                  <a:pt x="1454516" y="219747"/>
                </a:lnTo>
                <a:lnTo>
                  <a:pt x="1500295" y="201414"/>
                </a:lnTo>
                <a:lnTo>
                  <a:pt x="1546691" y="181932"/>
                </a:lnTo>
                <a:lnTo>
                  <a:pt x="1593640" y="161426"/>
                </a:lnTo>
                <a:lnTo>
                  <a:pt x="1641079" y="140027"/>
                </a:lnTo>
                <a:lnTo>
                  <a:pt x="1688944" y="117860"/>
                </a:lnTo>
                <a:lnTo>
                  <a:pt x="1737172" y="95055"/>
                </a:lnTo>
                <a:lnTo>
                  <a:pt x="1785698" y="71738"/>
                </a:lnTo>
                <a:lnTo>
                  <a:pt x="1834459" y="48038"/>
                </a:lnTo>
                <a:lnTo>
                  <a:pt x="1883391" y="24083"/>
                </a:lnTo>
                <a:lnTo>
                  <a:pt x="1932432" y="0"/>
                </a:lnTo>
              </a:path>
            </a:pathLst>
          </a:custGeom>
          <a:ln w="12192">
            <a:solidFill>
              <a:srgbClr val="FF0000"/>
            </a:solidFill>
          </a:ln>
        </p:spPr>
        <p:txBody>
          <a:bodyPr wrap="square" lIns="0" tIns="0" rIns="0" bIns="0" rtlCol="0"/>
          <a:lstStyle/>
          <a:p/>
        </p:txBody>
      </p:sp>
      <p:sp>
        <p:nvSpPr>
          <p:cNvPr id="32" name="object 32"/>
          <p:cNvSpPr/>
          <p:nvPr/>
        </p:nvSpPr>
        <p:spPr>
          <a:xfrm>
            <a:off x="4645786" y="3677380"/>
            <a:ext cx="2243455" cy="337185"/>
          </a:xfrm>
          <a:custGeom>
            <a:avLst/>
            <a:gdLst/>
            <a:ahLst/>
            <a:cxnLst/>
            <a:rect l="l" t="t" r="r" b="b"/>
            <a:pathLst>
              <a:path w="2243454" h="337185">
                <a:moveTo>
                  <a:pt x="0" y="336581"/>
                </a:moveTo>
                <a:lnTo>
                  <a:pt x="49545" y="313044"/>
                </a:lnTo>
                <a:lnTo>
                  <a:pt x="99096" y="289652"/>
                </a:lnTo>
                <a:lnTo>
                  <a:pt x="148620" y="266513"/>
                </a:lnTo>
                <a:lnTo>
                  <a:pt x="198080" y="243732"/>
                </a:lnTo>
                <a:lnTo>
                  <a:pt x="247442" y="221418"/>
                </a:lnTo>
                <a:lnTo>
                  <a:pt x="296671" y="199676"/>
                </a:lnTo>
                <a:lnTo>
                  <a:pt x="345731" y="178613"/>
                </a:lnTo>
                <a:lnTo>
                  <a:pt x="394588" y="158337"/>
                </a:lnTo>
                <a:lnTo>
                  <a:pt x="443208" y="138953"/>
                </a:lnTo>
                <a:lnTo>
                  <a:pt x="491554" y="120570"/>
                </a:lnTo>
                <a:lnTo>
                  <a:pt x="539592" y="103292"/>
                </a:lnTo>
                <a:lnTo>
                  <a:pt x="587287" y="87229"/>
                </a:lnTo>
                <a:lnTo>
                  <a:pt x="634604" y="72485"/>
                </a:lnTo>
                <a:lnTo>
                  <a:pt x="681508" y="59168"/>
                </a:lnTo>
                <a:lnTo>
                  <a:pt x="727964" y="47385"/>
                </a:lnTo>
                <a:lnTo>
                  <a:pt x="773938" y="37242"/>
                </a:lnTo>
                <a:lnTo>
                  <a:pt x="825641" y="27362"/>
                </a:lnTo>
                <a:lnTo>
                  <a:pt x="876409" y="19001"/>
                </a:lnTo>
                <a:lnTo>
                  <a:pt x="926396" y="12160"/>
                </a:lnTo>
                <a:lnTo>
                  <a:pt x="975759" y="6840"/>
                </a:lnTo>
                <a:lnTo>
                  <a:pt x="1024654" y="3040"/>
                </a:lnTo>
                <a:lnTo>
                  <a:pt x="1073237" y="760"/>
                </a:lnTo>
                <a:lnTo>
                  <a:pt x="1121664" y="0"/>
                </a:lnTo>
                <a:lnTo>
                  <a:pt x="1170090" y="760"/>
                </a:lnTo>
                <a:lnTo>
                  <a:pt x="1218673" y="3040"/>
                </a:lnTo>
                <a:lnTo>
                  <a:pt x="1267568" y="6840"/>
                </a:lnTo>
                <a:lnTo>
                  <a:pt x="1316931" y="12160"/>
                </a:lnTo>
                <a:lnTo>
                  <a:pt x="1366918" y="19001"/>
                </a:lnTo>
                <a:lnTo>
                  <a:pt x="1417686" y="27362"/>
                </a:lnTo>
                <a:lnTo>
                  <a:pt x="1469390" y="37242"/>
                </a:lnTo>
                <a:lnTo>
                  <a:pt x="1515343" y="47385"/>
                </a:lnTo>
                <a:lnTo>
                  <a:pt x="1561746" y="59168"/>
                </a:lnTo>
                <a:lnTo>
                  <a:pt x="1608570" y="72485"/>
                </a:lnTo>
                <a:lnTo>
                  <a:pt x="1655790" y="87229"/>
                </a:lnTo>
                <a:lnTo>
                  <a:pt x="1703377" y="103292"/>
                </a:lnTo>
                <a:lnTo>
                  <a:pt x="1751304" y="120570"/>
                </a:lnTo>
                <a:lnTo>
                  <a:pt x="1799545" y="138953"/>
                </a:lnTo>
                <a:lnTo>
                  <a:pt x="1848072" y="158337"/>
                </a:lnTo>
                <a:lnTo>
                  <a:pt x="1896858" y="178613"/>
                </a:lnTo>
                <a:lnTo>
                  <a:pt x="1945875" y="199676"/>
                </a:lnTo>
                <a:lnTo>
                  <a:pt x="1995097" y="221418"/>
                </a:lnTo>
                <a:lnTo>
                  <a:pt x="2044497" y="243732"/>
                </a:lnTo>
                <a:lnTo>
                  <a:pt x="2094047" y="266513"/>
                </a:lnTo>
                <a:lnTo>
                  <a:pt x="2143720" y="289652"/>
                </a:lnTo>
                <a:lnTo>
                  <a:pt x="2193489" y="313044"/>
                </a:lnTo>
                <a:lnTo>
                  <a:pt x="2243328" y="336581"/>
                </a:lnTo>
              </a:path>
            </a:pathLst>
          </a:custGeom>
          <a:ln w="12191">
            <a:solidFill>
              <a:srgbClr val="FF0000"/>
            </a:solidFill>
          </a:ln>
        </p:spPr>
        <p:txBody>
          <a:bodyPr wrap="square" lIns="0" tIns="0" rIns="0" bIns="0" rtlCol="0"/>
          <a:lstStyle/>
          <a:p/>
        </p:txBody>
      </p:sp>
      <p:sp>
        <p:nvSpPr>
          <p:cNvPr id="33" name="object 33"/>
          <p:cNvSpPr/>
          <p:nvPr/>
        </p:nvSpPr>
        <p:spPr>
          <a:xfrm>
            <a:off x="5729350" y="4192269"/>
            <a:ext cx="2395855" cy="520065"/>
          </a:xfrm>
          <a:custGeom>
            <a:avLst/>
            <a:gdLst/>
            <a:ahLst/>
            <a:cxnLst/>
            <a:rect l="l" t="t" r="r" b="b"/>
            <a:pathLst>
              <a:path w="2395854" h="520064">
                <a:moveTo>
                  <a:pt x="0" y="102869"/>
                </a:moveTo>
                <a:lnTo>
                  <a:pt x="42605" y="129725"/>
                </a:lnTo>
                <a:lnTo>
                  <a:pt x="85253" y="156502"/>
                </a:lnTo>
                <a:lnTo>
                  <a:pt x="127967" y="183098"/>
                </a:lnTo>
                <a:lnTo>
                  <a:pt x="170770" y="209412"/>
                </a:lnTo>
                <a:lnTo>
                  <a:pt x="213687" y="235341"/>
                </a:lnTo>
                <a:lnTo>
                  <a:pt x="256740" y="260782"/>
                </a:lnTo>
                <a:lnTo>
                  <a:pt x="299953" y="285634"/>
                </a:lnTo>
                <a:lnTo>
                  <a:pt x="343351" y="309795"/>
                </a:lnTo>
                <a:lnTo>
                  <a:pt x="386956" y="333162"/>
                </a:lnTo>
                <a:lnTo>
                  <a:pt x="430793" y="355633"/>
                </a:lnTo>
                <a:lnTo>
                  <a:pt x="474885" y="377105"/>
                </a:lnTo>
                <a:lnTo>
                  <a:pt x="519255" y="397478"/>
                </a:lnTo>
                <a:lnTo>
                  <a:pt x="563927" y="416648"/>
                </a:lnTo>
                <a:lnTo>
                  <a:pt x="608926" y="434513"/>
                </a:lnTo>
                <a:lnTo>
                  <a:pt x="654274" y="450971"/>
                </a:lnTo>
                <a:lnTo>
                  <a:pt x="699995" y="465920"/>
                </a:lnTo>
                <a:lnTo>
                  <a:pt x="746113" y="479258"/>
                </a:lnTo>
                <a:lnTo>
                  <a:pt x="792652" y="490882"/>
                </a:lnTo>
                <a:lnTo>
                  <a:pt x="839635" y="500691"/>
                </a:lnTo>
                <a:lnTo>
                  <a:pt x="887086" y="508582"/>
                </a:lnTo>
                <a:lnTo>
                  <a:pt x="935028" y="514452"/>
                </a:lnTo>
                <a:lnTo>
                  <a:pt x="983485" y="518201"/>
                </a:lnTo>
                <a:lnTo>
                  <a:pt x="1032481" y="519724"/>
                </a:lnTo>
                <a:lnTo>
                  <a:pt x="1082040" y="518921"/>
                </a:lnTo>
                <a:lnTo>
                  <a:pt x="1124972" y="516317"/>
                </a:lnTo>
                <a:lnTo>
                  <a:pt x="1168333" y="511974"/>
                </a:lnTo>
                <a:lnTo>
                  <a:pt x="1212107" y="505959"/>
                </a:lnTo>
                <a:lnTo>
                  <a:pt x="1256280" y="498334"/>
                </a:lnTo>
                <a:lnTo>
                  <a:pt x="1300835" y="489165"/>
                </a:lnTo>
                <a:lnTo>
                  <a:pt x="1345757" y="478516"/>
                </a:lnTo>
                <a:lnTo>
                  <a:pt x="1391031" y="466451"/>
                </a:lnTo>
                <a:lnTo>
                  <a:pt x="1436641" y="453034"/>
                </a:lnTo>
                <a:lnTo>
                  <a:pt x="1482571" y="438330"/>
                </a:lnTo>
                <a:lnTo>
                  <a:pt x="1528808" y="422404"/>
                </a:lnTo>
                <a:lnTo>
                  <a:pt x="1575334" y="405319"/>
                </a:lnTo>
                <a:lnTo>
                  <a:pt x="1622135" y="387140"/>
                </a:lnTo>
                <a:lnTo>
                  <a:pt x="1669196" y="367931"/>
                </a:lnTo>
                <a:lnTo>
                  <a:pt x="1716500" y="347757"/>
                </a:lnTo>
                <a:lnTo>
                  <a:pt x="1764032" y="326682"/>
                </a:lnTo>
                <a:lnTo>
                  <a:pt x="1811778" y="304771"/>
                </a:lnTo>
                <a:lnTo>
                  <a:pt x="1859721" y="282087"/>
                </a:lnTo>
                <a:lnTo>
                  <a:pt x="1907846" y="258695"/>
                </a:lnTo>
                <a:lnTo>
                  <a:pt x="1956138" y="234660"/>
                </a:lnTo>
                <a:lnTo>
                  <a:pt x="2004582" y="210045"/>
                </a:lnTo>
                <a:lnTo>
                  <a:pt x="2053161" y="184915"/>
                </a:lnTo>
                <a:lnTo>
                  <a:pt x="2101861" y="159336"/>
                </a:lnTo>
                <a:lnTo>
                  <a:pt x="2150666" y="133369"/>
                </a:lnTo>
                <a:lnTo>
                  <a:pt x="2199560" y="107082"/>
                </a:lnTo>
                <a:lnTo>
                  <a:pt x="2248529" y="80536"/>
                </a:lnTo>
                <a:lnTo>
                  <a:pt x="2297557" y="53798"/>
                </a:lnTo>
                <a:lnTo>
                  <a:pt x="2346628" y="26931"/>
                </a:lnTo>
                <a:lnTo>
                  <a:pt x="2395728" y="0"/>
                </a:lnTo>
              </a:path>
            </a:pathLst>
          </a:custGeom>
          <a:ln w="12191">
            <a:solidFill>
              <a:srgbClr val="FF0000"/>
            </a:solidFill>
          </a:ln>
        </p:spPr>
        <p:txBody>
          <a:bodyPr wrap="square" lIns="0" tIns="0" rIns="0" bIns="0" rtlCol="0"/>
          <a:lstStyle/>
          <a:p/>
        </p:txBody>
      </p:sp>
      <p:sp>
        <p:nvSpPr>
          <p:cNvPr id="34" name="object 34"/>
          <p:cNvSpPr/>
          <p:nvPr/>
        </p:nvSpPr>
        <p:spPr>
          <a:xfrm>
            <a:off x="3563746" y="4266945"/>
            <a:ext cx="4640580" cy="980440"/>
          </a:xfrm>
          <a:custGeom>
            <a:avLst/>
            <a:gdLst/>
            <a:ahLst/>
            <a:cxnLst/>
            <a:rect l="l" t="t" r="r" b="b"/>
            <a:pathLst>
              <a:path w="4640580" h="980439">
                <a:moveTo>
                  <a:pt x="0" y="0"/>
                </a:moveTo>
                <a:lnTo>
                  <a:pt x="39279" y="31631"/>
                </a:lnTo>
                <a:lnTo>
                  <a:pt x="78587" y="63226"/>
                </a:lnTo>
                <a:lnTo>
                  <a:pt x="117938" y="94750"/>
                </a:lnTo>
                <a:lnTo>
                  <a:pt x="157348" y="126166"/>
                </a:lnTo>
                <a:lnTo>
                  <a:pt x="196830" y="157437"/>
                </a:lnTo>
                <a:lnTo>
                  <a:pt x="236401" y="188528"/>
                </a:lnTo>
                <a:lnTo>
                  <a:pt x="276074" y="219402"/>
                </a:lnTo>
                <a:lnTo>
                  <a:pt x="315864" y="250022"/>
                </a:lnTo>
                <a:lnTo>
                  <a:pt x="355788" y="280352"/>
                </a:lnTo>
                <a:lnTo>
                  <a:pt x="395858" y="310356"/>
                </a:lnTo>
                <a:lnTo>
                  <a:pt x="436091" y="339997"/>
                </a:lnTo>
                <a:lnTo>
                  <a:pt x="476501" y="369240"/>
                </a:lnTo>
                <a:lnTo>
                  <a:pt x="517102" y="398047"/>
                </a:lnTo>
                <a:lnTo>
                  <a:pt x="557910" y="426383"/>
                </a:lnTo>
                <a:lnTo>
                  <a:pt x="598940" y="454211"/>
                </a:lnTo>
                <a:lnTo>
                  <a:pt x="640207" y="481494"/>
                </a:lnTo>
                <a:lnTo>
                  <a:pt x="681725" y="508197"/>
                </a:lnTo>
                <a:lnTo>
                  <a:pt x="723509" y="534283"/>
                </a:lnTo>
                <a:lnTo>
                  <a:pt x="765573" y="559716"/>
                </a:lnTo>
                <a:lnTo>
                  <a:pt x="807934" y="584459"/>
                </a:lnTo>
                <a:lnTo>
                  <a:pt x="850606" y="608476"/>
                </a:lnTo>
                <a:lnTo>
                  <a:pt x="893603" y="631730"/>
                </a:lnTo>
                <a:lnTo>
                  <a:pt x="936941" y="654186"/>
                </a:lnTo>
                <a:lnTo>
                  <a:pt x="980634" y="675806"/>
                </a:lnTo>
                <a:lnTo>
                  <a:pt x="1024697" y="696556"/>
                </a:lnTo>
                <a:lnTo>
                  <a:pt x="1069145" y="716397"/>
                </a:lnTo>
                <a:lnTo>
                  <a:pt x="1113993" y="735294"/>
                </a:lnTo>
                <a:lnTo>
                  <a:pt x="1159256" y="753211"/>
                </a:lnTo>
                <a:lnTo>
                  <a:pt x="1205190" y="770302"/>
                </a:lnTo>
                <a:lnTo>
                  <a:pt x="1251971" y="786732"/>
                </a:lnTo>
                <a:lnTo>
                  <a:pt x="1299535" y="802499"/>
                </a:lnTo>
                <a:lnTo>
                  <a:pt x="1347816" y="817604"/>
                </a:lnTo>
                <a:lnTo>
                  <a:pt x="1396749" y="832044"/>
                </a:lnTo>
                <a:lnTo>
                  <a:pt x="1446268" y="845820"/>
                </a:lnTo>
                <a:lnTo>
                  <a:pt x="1496310" y="858930"/>
                </a:lnTo>
                <a:lnTo>
                  <a:pt x="1546807" y="871373"/>
                </a:lnTo>
                <a:lnTo>
                  <a:pt x="1597695" y="883149"/>
                </a:lnTo>
                <a:lnTo>
                  <a:pt x="1648910" y="894256"/>
                </a:lnTo>
                <a:lnTo>
                  <a:pt x="1700385" y="904694"/>
                </a:lnTo>
                <a:lnTo>
                  <a:pt x="1752056" y="914462"/>
                </a:lnTo>
                <a:lnTo>
                  <a:pt x="1803857" y="923558"/>
                </a:lnTo>
                <a:lnTo>
                  <a:pt x="1855724" y="931983"/>
                </a:lnTo>
                <a:lnTo>
                  <a:pt x="1907590" y="939734"/>
                </a:lnTo>
                <a:lnTo>
                  <a:pt x="1959391" y="946812"/>
                </a:lnTo>
                <a:lnTo>
                  <a:pt x="2011062" y="953214"/>
                </a:lnTo>
                <a:lnTo>
                  <a:pt x="2062537" y="958942"/>
                </a:lnTo>
                <a:lnTo>
                  <a:pt x="2113752" y="963992"/>
                </a:lnTo>
                <a:lnTo>
                  <a:pt x="2164640" y="968365"/>
                </a:lnTo>
                <a:lnTo>
                  <a:pt x="2215137" y="972060"/>
                </a:lnTo>
                <a:lnTo>
                  <a:pt x="2265179" y="975075"/>
                </a:lnTo>
                <a:lnTo>
                  <a:pt x="2314698" y="977410"/>
                </a:lnTo>
                <a:lnTo>
                  <a:pt x="2363631" y="979065"/>
                </a:lnTo>
                <a:lnTo>
                  <a:pt x="2411912" y="980037"/>
                </a:lnTo>
                <a:lnTo>
                  <a:pt x="2459476" y="980326"/>
                </a:lnTo>
                <a:lnTo>
                  <a:pt x="2506257" y="979931"/>
                </a:lnTo>
                <a:lnTo>
                  <a:pt x="2552192" y="978852"/>
                </a:lnTo>
                <a:lnTo>
                  <a:pt x="2605051" y="976611"/>
                </a:lnTo>
                <a:lnTo>
                  <a:pt x="2657519" y="973228"/>
                </a:lnTo>
                <a:lnTo>
                  <a:pt x="2709595" y="968736"/>
                </a:lnTo>
                <a:lnTo>
                  <a:pt x="2761279" y="963167"/>
                </a:lnTo>
                <a:lnTo>
                  <a:pt x="2812570" y="956557"/>
                </a:lnTo>
                <a:lnTo>
                  <a:pt x="2863467" y="948936"/>
                </a:lnTo>
                <a:lnTo>
                  <a:pt x="2913969" y="940340"/>
                </a:lnTo>
                <a:lnTo>
                  <a:pt x="2964076" y="930799"/>
                </a:lnTo>
                <a:lnTo>
                  <a:pt x="3013787" y="920349"/>
                </a:lnTo>
                <a:lnTo>
                  <a:pt x="3063102" y="909022"/>
                </a:lnTo>
                <a:lnTo>
                  <a:pt x="3112019" y="896851"/>
                </a:lnTo>
                <a:lnTo>
                  <a:pt x="3160537" y="883869"/>
                </a:lnTo>
                <a:lnTo>
                  <a:pt x="3208657" y="870109"/>
                </a:lnTo>
                <a:lnTo>
                  <a:pt x="3256378" y="855605"/>
                </a:lnTo>
                <a:lnTo>
                  <a:pt x="3303698" y="840390"/>
                </a:lnTo>
                <a:lnTo>
                  <a:pt x="3350617" y="824496"/>
                </a:lnTo>
                <a:lnTo>
                  <a:pt x="3397134" y="807958"/>
                </a:lnTo>
                <a:lnTo>
                  <a:pt x="3443249" y="790807"/>
                </a:lnTo>
                <a:lnTo>
                  <a:pt x="3488961" y="773078"/>
                </a:lnTo>
                <a:lnTo>
                  <a:pt x="3534269" y="754803"/>
                </a:lnTo>
                <a:lnTo>
                  <a:pt x="3579172" y="736015"/>
                </a:lnTo>
                <a:lnTo>
                  <a:pt x="3623670" y="716749"/>
                </a:lnTo>
                <a:lnTo>
                  <a:pt x="3667762" y="697036"/>
                </a:lnTo>
                <a:lnTo>
                  <a:pt x="3711448" y="676910"/>
                </a:lnTo>
                <a:lnTo>
                  <a:pt x="3756480" y="655177"/>
                </a:lnTo>
                <a:lnTo>
                  <a:pt x="3800887" y="632418"/>
                </a:lnTo>
                <a:lnTo>
                  <a:pt x="3844696" y="608680"/>
                </a:lnTo>
                <a:lnTo>
                  <a:pt x="3887938" y="584008"/>
                </a:lnTo>
                <a:lnTo>
                  <a:pt x="3930642" y="558450"/>
                </a:lnTo>
                <a:lnTo>
                  <a:pt x="3972836" y="532052"/>
                </a:lnTo>
                <a:lnTo>
                  <a:pt x="4014551" y="504861"/>
                </a:lnTo>
                <a:lnTo>
                  <a:pt x="4055815" y="476923"/>
                </a:lnTo>
                <a:lnTo>
                  <a:pt x="4096657" y="448285"/>
                </a:lnTo>
                <a:lnTo>
                  <a:pt x="4137107" y="418994"/>
                </a:lnTo>
                <a:lnTo>
                  <a:pt x="4177195" y="389097"/>
                </a:lnTo>
                <a:lnTo>
                  <a:pt x="4216948" y="358639"/>
                </a:lnTo>
                <a:lnTo>
                  <a:pt x="4256397" y="327669"/>
                </a:lnTo>
                <a:lnTo>
                  <a:pt x="4295571" y="296232"/>
                </a:lnTo>
                <a:lnTo>
                  <a:pt x="4334499" y="264375"/>
                </a:lnTo>
                <a:lnTo>
                  <a:pt x="4373211" y="232144"/>
                </a:lnTo>
                <a:lnTo>
                  <a:pt x="4411735" y="199587"/>
                </a:lnTo>
                <a:lnTo>
                  <a:pt x="4450100" y="166750"/>
                </a:lnTo>
                <a:lnTo>
                  <a:pt x="4488337" y="133680"/>
                </a:lnTo>
                <a:lnTo>
                  <a:pt x="4526474" y="100423"/>
                </a:lnTo>
                <a:lnTo>
                  <a:pt x="4564541" y="67026"/>
                </a:lnTo>
                <a:lnTo>
                  <a:pt x="4602566" y="33536"/>
                </a:lnTo>
                <a:lnTo>
                  <a:pt x="4640580" y="0"/>
                </a:lnTo>
              </a:path>
            </a:pathLst>
          </a:custGeom>
          <a:ln w="12191">
            <a:solidFill>
              <a:srgbClr val="FF0000"/>
            </a:solidFill>
          </a:ln>
        </p:spPr>
        <p:txBody>
          <a:bodyPr wrap="square" lIns="0" tIns="0" rIns="0" bIns="0" rtlCol="0"/>
          <a:lstStyle/>
          <a:p/>
        </p:txBody>
      </p:sp>
      <p:sp>
        <p:nvSpPr>
          <p:cNvPr id="37" name="标题 36"/>
          <p:cNvSpPr/>
          <p:nvPr>
            <p:ph type="title"/>
          </p:nvPr>
        </p:nvSpPr>
        <p:spPr>
          <a:xfrm>
            <a:off x="634999" y="294006"/>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0560" y="215900"/>
            <a:ext cx="10850880" cy="622300"/>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endParaRPr lang="zh-CN" altLang="en-US"/>
          </a:p>
        </p:txBody>
      </p:sp>
      <p:sp>
        <p:nvSpPr>
          <p:cNvPr id="3" name="内容占位符 2"/>
          <p:cNvSpPr>
            <a:spLocks noGrp="1"/>
          </p:cNvSpPr>
          <p:nvPr>
            <p:ph idx="1"/>
          </p:nvPr>
        </p:nvSpPr>
        <p:spPr>
          <a:xfrm>
            <a:off x="670560" y="1426210"/>
            <a:ext cx="10850880" cy="4217035"/>
          </a:xfrm>
        </p:spPr>
        <p:txBody>
          <a:bodyPr/>
          <a:p>
            <a:pPr>
              <a:lnSpc>
                <a:spcPct val="150000"/>
              </a:lnSpc>
            </a:pPr>
            <a:r>
              <a:rPr sz="2200" b="1" spc="15" dirty="0">
                <a:uFill>
                  <a:solidFill>
                    <a:srgbClr val="0000FF"/>
                  </a:solidFill>
                </a:uFill>
                <a:latin typeface="等线" panose="02010600030101010101" charset="-122"/>
                <a:ea typeface="等线" panose="02010600030101010101" charset="-122"/>
                <a:cs typeface="等线" panose="02010600030101010101" charset="-122"/>
                <a:sym typeface="+mn-ea"/>
              </a:rPr>
              <a:t>点规则</a:t>
            </a:r>
            <a:r>
              <a:rPr sz="2200" b="1" dirty="0">
                <a:latin typeface="等线" panose="02010600030101010101" charset="-122"/>
                <a:ea typeface="等线" panose="02010600030101010101" charset="-122"/>
                <a:cs typeface="等线" panose="02010600030101010101" charset="-122"/>
                <a:sym typeface="+mn-ea"/>
              </a:rPr>
              <a:t>：</a:t>
            </a:r>
            <a:r>
              <a:rPr sz="2200" b="1" spc="10" dirty="0">
                <a:latin typeface="等线" panose="02010600030101010101" charset="-122"/>
                <a:ea typeface="等线" panose="02010600030101010101" charset="-122"/>
                <a:cs typeface="等线" panose="02010600030101010101" charset="-122"/>
                <a:sym typeface="+mn-ea"/>
              </a:rPr>
              <a:t>用于</a:t>
            </a:r>
            <a:r>
              <a:rPr sz="2200" b="1" dirty="0">
                <a:latin typeface="等线" panose="02010600030101010101" charset="-122"/>
                <a:ea typeface="等线" panose="02010600030101010101" charset="-122"/>
                <a:cs typeface="等线" panose="02010600030101010101" charset="-122"/>
                <a:sym typeface="+mn-ea"/>
              </a:rPr>
              <a:t>表</a:t>
            </a:r>
            <a:r>
              <a:rPr sz="2200" b="1" spc="10" dirty="0">
                <a:latin typeface="等线" panose="02010600030101010101" charset="-122"/>
                <a:ea typeface="等线" panose="02010600030101010101" charset="-122"/>
                <a:cs typeface="等线" panose="02010600030101010101" charset="-122"/>
                <a:sym typeface="+mn-ea"/>
              </a:rPr>
              <a:t>示</a:t>
            </a:r>
            <a:r>
              <a:rPr sz="2200" b="1" dirty="0">
                <a:latin typeface="等线" panose="02010600030101010101" charset="-122"/>
                <a:ea typeface="等线" panose="02010600030101010101" charset="-122"/>
                <a:cs typeface="等线" panose="02010600030101010101" charset="-122"/>
                <a:sym typeface="+mn-ea"/>
              </a:rPr>
              <a:t>规则</a:t>
            </a:r>
            <a:r>
              <a:rPr sz="2200" b="1" spc="10" dirty="0">
                <a:latin typeface="等线" panose="02010600030101010101" charset="-122"/>
                <a:ea typeface="等线" panose="02010600030101010101" charset="-122"/>
                <a:cs typeface="等线" panose="02010600030101010101" charset="-122"/>
                <a:sym typeface="+mn-ea"/>
              </a:rPr>
              <a:t>右</a:t>
            </a:r>
            <a:r>
              <a:rPr sz="2200" b="1" dirty="0">
                <a:latin typeface="等线" panose="02010600030101010101" charset="-122"/>
                <a:ea typeface="等线" panose="02010600030101010101" charset="-122"/>
                <a:cs typeface="等线" panose="02010600030101010101" charset="-122"/>
                <a:sym typeface="+mn-ea"/>
              </a:rPr>
              <a:t>部</a:t>
            </a:r>
            <a:r>
              <a:rPr sz="2200" b="1" spc="10" dirty="0">
                <a:latin typeface="等线" panose="02010600030101010101" charset="-122"/>
                <a:ea typeface="等线" panose="02010600030101010101" charset="-122"/>
                <a:cs typeface="等线" panose="02010600030101010101" charset="-122"/>
                <a:sym typeface="+mn-ea"/>
              </a:rPr>
              <a:t>被</a:t>
            </a:r>
            <a:r>
              <a:rPr sz="2200" b="1" dirty="0">
                <a:latin typeface="等线" panose="02010600030101010101" charset="-122"/>
                <a:ea typeface="等线" panose="02010600030101010101" charset="-122"/>
                <a:cs typeface="等线" panose="02010600030101010101" charset="-122"/>
                <a:sym typeface="+mn-ea"/>
              </a:rPr>
              <a:t>归</a:t>
            </a:r>
            <a:r>
              <a:rPr sz="2200" b="1" spc="35" dirty="0">
                <a:latin typeface="等线" panose="02010600030101010101" charset="-122"/>
                <a:ea typeface="等线" panose="02010600030101010101" charset="-122"/>
                <a:cs typeface="等线" panose="02010600030101010101" charset="-122"/>
                <a:sym typeface="+mn-ea"/>
              </a:rPr>
              <a:t>约</a:t>
            </a:r>
            <a:r>
              <a:rPr sz="2200" b="1" dirty="0">
                <a:latin typeface="等线" panose="02010600030101010101" charset="-122"/>
                <a:ea typeface="等线" panose="02010600030101010101" charset="-122"/>
                <a:cs typeface="等线" panose="02010600030101010101" charset="-122"/>
                <a:sym typeface="+mn-ea"/>
              </a:rPr>
              <a:t>(reduce)的</a:t>
            </a:r>
            <a:r>
              <a:rPr sz="2200" b="1" spc="15" dirty="0">
                <a:latin typeface="等线" panose="02010600030101010101" charset="-122"/>
                <a:ea typeface="等线" panose="02010600030101010101" charset="-122"/>
                <a:cs typeface="等线" panose="02010600030101010101" charset="-122"/>
                <a:sym typeface="+mn-ea"/>
              </a:rPr>
              <a:t>程</a:t>
            </a:r>
            <a:r>
              <a:rPr sz="2200" b="1" dirty="0">
                <a:latin typeface="等线" panose="02010600030101010101" charset="-122"/>
                <a:ea typeface="等线" panose="02010600030101010101" charset="-122"/>
                <a:cs typeface="等线" panose="02010600030101010101" charset="-122"/>
                <a:sym typeface="+mn-ea"/>
              </a:rPr>
              <a:t>度</a:t>
            </a:r>
            <a:r>
              <a:rPr sz="2200" b="1" spc="-5" dirty="0">
                <a:latin typeface="等线" panose="02010600030101010101" charset="-122"/>
                <a:ea typeface="等线" panose="02010600030101010101" charset="-122"/>
                <a:cs typeface="等线" panose="02010600030101010101" charset="-122"/>
                <a:sym typeface="+mn-ea"/>
              </a:rPr>
              <a:t>。可以理解为点的位置</a:t>
            </a:r>
            <a:r>
              <a:rPr sz="2200" b="1" spc="-5" dirty="0">
                <a:solidFill>
                  <a:srgbClr val="FF0000"/>
                </a:solidFill>
                <a:latin typeface="等线" panose="02010600030101010101" charset="-122"/>
                <a:ea typeface="等线" panose="02010600030101010101" charset="-122"/>
                <a:cs typeface="等线" panose="02010600030101010101" charset="-122"/>
                <a:sym typeface="+mn-ea"/>
              </a:rPr>
              <a:t>左边都是匹配到的规则的一部分</a:t>
            </a:r>
            <a:r>
              <a:rPr sz="2200" b="1" spc="-5" dirty="0">
                <a:latin typeface="等线" panose="02010600030101010101" charset="-122"/>
                <a:ea typeface="等线" panose="02010600030101010101" charset="-122"/>
                <a:cs typeface="等线" panose="02010600030101010101" charset="-122"/>
                <a:sym typeface="+mn-ea"/>
              </a:rPr>
              <a:t>，如果点的左边是规则右部的所有内容，那么就说明规则右边已经被完全匹配。根据点规则，可有以下两种边：</a:t>
            </a:r>
            <a:endParaRPr lang="zh-CN" altLang="en-US" sz="2200">
              <a:latin typeface="等线" panose="02010600030101010101" charset="-122"/>
              <a:ea typeface="等线" panose="02010600030101010101" charset="-122"/>
              <a:cs typeface="等线" panose="02010600030101010101" charset="-122"/>
            </a:endParaRPr>
          </a:p>
          <a:p>
            <a:pPr>
              <a:lnSpc>
                <a:spcPct val="150000"/>
              </a:lnSpc>
            </a:pPr>
            <a:r>
              <a:rPr lang="zh-CN" altLang="en-US" sz="2200">
                <a:latin typeface="等线" panose="02010600030101010101" charset="-122"/>
                <a:ea typeface="等线" panose="02010600030101010101" charset="-122"/>
                <a:cs typeface="等线" panose="02010600030101010101" charset="-122"/>
              </a:rPr>
              <a:t>活性边（活动弧）：规则右部未被完全匹配</a:t>
            </a:r>
            <a:endParaRPr lang="zh-CN" altLang="en-US" sz="2200">
              <a:latin typeface="等线" panose="02010600030101010101" charset="-122"/>
              <a:ea typeface="等线" panose="02010600030101010101" charset="-122"/>
              <a:cs typeface="等线" panose="02010600030101010101" charset="-122"/>
            </a:endParaRPr>
          </a:p>
          <a:p>
            <a:pPr>
              <a:lnSpc>
                <a:spcPct val="150000"/>
              </a:lnSpc>
            </a:pPr>
            <a:r>
              <a:rPr lang="zh-CN" altLang="en-US" sz="2200">
                <a:latin typeface="等线" panose="02010600030101010101" charset="-122"/>
                <a:ea typeface="等线" panose="02010600030101010101" charset="-122"/>
                <a:cs typeface="等线" panose="02010600030101010101" charset="-122"/>
              </a:rPr>
              <a:t>非活性边（非活动弧，或完成弧）：规则右部已被完全匹配</a:t>
            </a:r>
            <a:endParaRPr lang="zh-CN" altLang="en-US" sz="2200">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918715" y="1459991"/>
            <a:ext cx="8498205" cy="2545080"/>
          </a:xfrm>
          <a:custGeom>
            <a:avLst/>
            <a:gdLst/>
            <a:ahLst/>
            <a:cxnLst/>
            <a:rect l="l" t="t" r="r" b="b"/>
            <a:pathLst>
              <a:path w="8498205" h="2545079">
                <a:moveTo>
                  <a:pt x="0" y="2545079"/>
                </a:moveTo>
                <a:lnTo>
                  <a:pt x="8497824" y="2545079"/>
                </a:lnTo>
                <a:lnTo>
                  <a:pt x="8497824" y="0"/>
                </a:lnTo>
                <a:lnTo>
                  <a:pt x="0" y="0"/>
                </a:lnTo>
                <a:lnTo>
                  <a:pt x="0" y="2545079"/>
                </a:lnTo>
                <a:close/>
              </a:path>
            </a:pathLst>
          </a:custGeom>
          <a:solidFill>
            <a:srgbClr val="FFFFFF"/>
          </a:solidFill>
        </p:spPr>
        <p:txBody>
          <a:bodyPr wrap="square" lIns="0" tIns="0" rIns="0" bIns="0" rtlCol="0"/>
          <a:lstStyle/>
          <a:p/>
        </p:txBody>
      </p:sp>
      <p:sp>
        <p:nvSpPr>
          <p:cNvPr id="11" name="object 11"/>
          <p:cNvSpPr/>
          <p:nvPr/>
        </p:nvSpPr>
        <p:spPr>
          <a:xfrm>
            <a:off x="3864101" y="3516249"/>
            <a:ext cx="1153795" cy="144780"/>
          </a:xfrm>
          <a:custGeom>
            <a:avLst/>
            <a:gdLst/>
            <a:ahLst/>
            <a:cxnLst/>
            <a:rect l="l" t="t" r="r" b="b"/>
            <a:pathLst>
              <a:path w="1153795" h="144779">
                <a:moveTo>
                  <a:pt x="1095756" y="72389"/>
                </a:moveTo>
                <a:lnTo>
                  <a:pt x="1066800" y="144779"/>
                </a:lnTo>
                <a:lnTo>
                  <a:pt x="1136294" y="86867"/>
                </a:lnTo>
                <a:lnTo>
                  <a:pt x="1095756" y="86867"/>
                </a:lnTo>
                <a:lnTo>
                  <a:pt x="1095756" y="72389"/>
                </a:lnTo>
                <a:close/>
              </a:path>
              <a:path w="1153795" h="144779">
                <a:moveTo>
                  <a:pt x="1089964" y="57911"/>
                </a:moveTo>
                <a:lnTo>
                  <a:pt x="0" y="57911"/>
                </a:lnTo>
                <a:lnTo>
                  <a:pt x="0" y="86867"/>
                </a:lnTo>
                <a:lnTo>
                  <a:pt x="1089964" y="86867"/>
                </a:lnTo>
                <a:lnTo>
                  <a:pt x="1095756" y="72389"/>
                </a:lnTo>
                <a:lnTo>
                  <a:pt x="1089964" y="57911"/>
                </a:lnTo>
                <a:close/>
              </a:path>
              <a:path w="1153795" h="144779">
                <a:moveTo>
                  <a:pt x="1136294" y="57911"/>
                </a:moveTo>
                <a:lnTo>
                  <a:pt x="1095756" y="57911"/>
                </a:lnTo>
                <a:lnTo>
                  <a:pt x="1095756" y="86867"/>
                </a:lnTo>
                <a:lnTo>
                  <a:pt x="1136294" y="86867"/>
                </a:lnTo>
                <a:lnTo>
                  <a:pt x="1153668" y="72389"/>
                </a:lnTo>
                <a:lnTo>
                  <a:pt x="1136294" y="57911"/>
                </a:lnTo>
                <a:close/>
              </a:path>
              <a:path w="1153795" h="144779">
                <a:moveTo>
                  <a:pt x="1066800" y="0"/>
                </a:moveTo>
                <a:lnTo>
                  <a:pt x="1095756" y="72389"/>
                </a:lnTo>
                <a:lnTo>
                  <a:pt x="1095756" y="57911"/>
                </a:lnTo>
                <a:lnTo>
                  <a:pt x="1136294" y="57911"/>
                </a:lnTo>
                <a:lnTo>
                  <a:pt x="1066800" y="0"/>
                </a:lnTo>
                <a:close/>
              </a:path>
            </a:pathLst>
          </a:custGeom>
          <a:solidFill>
            <a:srgbClr val="000000"/>
          </a:solidFill>
        </p:spPr>
        <p:txBody>
          <a:bodyPr wrap="square" lIns="0" tIns="0" rIns="0" bIns="0" rtlCol="0"/>
          <a:lstStyle/>
          <a:p/>
        </p:txBody>
      </p:sp>
      <p:sp>
        <p:nvSpPr>
          <p:cNvPr id="12" name="object 12"/>
          <p:cNvSpPr txBox="1"/>
          <p:nvPr/>
        </p:nvSpPr>
        <p:spPr>
          <a:xfrm>
            <a:off x="1996795" y="1290306"/>
            <a:ext cx="8198484" cy="4318635"/>
          </a:xfrm>
          <a:prstGeom prst="rect">
            <a:avLst/>
          </a:prstGeom>
        </p:spPr>
        <p:txBody>
          <a:bodyPr vert="horz" wrap="square" lIns="0" tIns="12700" rIns="0" bIns="0" rtlCol="0">
            <a:spAutoFit/>
          </a:bodyPr>
          <a:lstStyle/>
          <a:p>
            <a:pPr marL="12700" marR="5080">
              <a:lnSpc>
                <a:spcPct val="113000"/>
              </a:lnSpc>
              <a:spcBef>
                <a:spcPts val="100"/>
              </a:spcBef>
              <a:tabLst>
                <a:tab pos="3407410" algn="l"/>
                <a:tab pos="3823970" algn="l"/>
              </a:tabLst>
            </a:pPr>
            <a:r>
              <a:rPr sz="2800" b="1" spc="15" dirty="0">
                <a:solidFill>
                  <a:schemeClr val="tx1"/>
                </a:solidFill>
                <a:latin typeface="等线" panose="02010600030101010101" charset="-122"/>
                <a:ea typeface="等线" panose="02010600030101010101" charset="-122"/>
                <a:cs typeface="等线" panose="02010600030101010101" charset="-122"/>
              </a:rPr>
              <a:t>设有规</a:t>
            </a:r>
            <a:r>
              <a:rPr sz="2800" b="1" spc="20" dirty="0">
                <a:solidFill>
                  <a:schemeClr val="tx1"/>
                </a:solidFill>
                <a:latin typeface="等线" panose="02010600030101010101" charset="-122"/>
                <a:ea typeface="等线" panose="02010600030101010101" charset="-122"/>
                <a:cs typeface="等线" panose="02010600030101010101" charset="-122"/>
              </a:rPr>
              <a:t>则</a:t>
            </a:r>
            <a:r>
              <a:rPr sz="2800" b="1" dirty="0">
                <a:solidFill>
                  <a:schemeClr val="tx1"/>
                </a:solidFill>
                <a:latin typeface="等线" panose="02010600030101010101" charset="-122"/>
                <a:ea typeface="等线" panose="02010600030101010101" charset="-122"/>
                <a:cs typeface="等线" panose="02010600030101010101" charset="-122"/>
              </a:rPr>
              <a:t>：</a:t>
            </a:r>
            <a:r>
              <a:rPr sz="2800" b="1" dirty="0">
                <a:solidFill>
                  <a:srgbClr val="FF0000"/>
                </a:solidFill>
                <a:latin typeface="Times New Roman" panose="02020603050405020304"/>
                <a:cs typeface="Times New Roman" panose="02020603050405020304"/>
              </a:rPr>
              <a:t>NP</a:t>
            </a:r>
            <a:r>
              <a:rPr sz="2800" b="1" spc="-110" dirty="0">
                <a:solidFill>
                  <a:srgbClr val="FF0000"/>
                </a:solidFill>
                <a:latin typeface="Times New Roman" panose="02020603050405020304"/>
                <a:cs typeface="Times New Roman" panose="02020603050405020304"/>
              </a:rPr>
              <a:t> </a:t>
            </a:r>
            <a:r>
              <a:rPr sz="2800" b="1" spc="-5" dirty="0">
                <a:solidFill>
                  <a:srgbClr val="FF0000"/>
                </a:solidFill>
                <a:latin typeface="Wingdings 3" panose="05040102010807070707"/>
                <a:cs typeface="Wingdings 3" panose="05040102010807070707"/>
              </a:rPr>
              <a:t></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Det	A	N</a:t>
            </a:r>
            <a:endParaRPr sz="2800" b="1">
              <a:solidFill>
                <a:srgbClr val="FF0000"/>
              </a:solidFill>
              <a:latin typeface="Times New Roman" panose="02020603050405020304"/>
              <a:cs typeface="Times New Roman" panose="02020603050405020304"/>
            </a:endParaRPr>
          </a:p>
          <a:p>
            <a:pPr marL="1815465">
              <a:lnSpc>
                <a:spcPct val="100000"/>
              </a:lnSpc>
              <a:spcBef>
                <a:spcPts val="650"/>
              </a:spcBef>
              <a:tabLst>
                <a:tab pos="3445510" algn="l"/>
                <a:tab pos="4593590" algn="l"/>
                <a:tab pos="5923915" algn="l"/>
              </a:tabLst>
            </a:pPr>
            <a:r>
              <a:rPr sz="2800" b="1" spc="-5" dirty="0">
                <a:solidFill>
                  <a:srgbClr val="FF0000"/>
                </a:solidFill>
                <a:latin typeface="Times New Roman" panose="02020603050405020304"/>
                <a:cs typeface="Times New Roman" panose="02020603050405020304"/>
              </a:rPr>
              <a:t>NP</a:t>
            </a:r>
            <a:r>
              <a:rPr sz="2800" b="1" spc="-90" dirty="0">
                <a:solidFill>
                  <a:srgbClr val="FF0000"/>
                </a:solidFill>
                <a:latin typeface="Times New Roman" panose="02020603050405020304"/>
                <a:cs typeface="Times New Roman" panose="02020603050405020304"/>
              </a:rPr>
              <a:t> </a:t>
            </a:r>
            <a:r>
              <a:rPr sz="2800" b="1" spc="-5" dirty="0">
                <a:solidFill>
                  <a:srgbClr val="FF0000"/>
                </a:solidFill>
                <a:latin typeface="Wingdings 3" panose="05040102010807070707"/>
                <a:cs typeface="Wingdings 3" panose="05040102010807070707"/>
              </a:rPr>
              <a:t></a:t>
            </a:r>
            <a:r>
              <a:rPr sz="2800" b="1" spc="1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Det	N	NP</a:t>
            </a:r>
            <a:r>
              <a:rPr sz="2800" b="1" spc="-120" dirty="0">
                <a:solidFill>
                  <a:srgbClr val="FF0000"/>
                </a:solidFill>
                <a:latin typeface="Times New Roman" panose="02020603050405020304"/>
                <a:cs typeface="Times New Roman" panose="02020603050405020304"/>
              </a:rPr>
              <a:t> </a:t>
            </a:r>
            <a:r>
              <a:rPr sz="2800" b="1" spc="-5" dirty="0">
                <a:solidFill>
                  <a:srgbClr val="FF0000"/>
                </a:solidFill>
                <a:latin typeface="Wingdings 3" panose="05040102010807070707"/>
                <a:cs typeface="Wingdings 3" panose="05040102010807070707"/>
              </a:rPr>
              <a:t></a:t>
            </a:r>
            <a:r>
              <a:rPr sz="2800" b="1" spc="-140"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A	N</a:t>
            </a:r>
            <a:endParaRPr sz="2800" b="1">
              <a:solidFill>
                <a:srgbClr val="FF0000"/>
              </a:solidFill>
              <a:latin typeface="Times New Roman" panose="02020603050405020304"/>
              <a:cs typeface="Times New Roman" panose="02020603050405020304"/>
            </a:endParaRPr>
          </a:p>
          <a:p>
            <a:pPr marL="723900" algn="l">
              <a:lnSpc>
                <a:spcPct val="100000"/>
              </a:lnSpc>
              <a:spcBef>
                <a:spcPts val="695"/>
              </a:spcBef>
              <a:buClrTx/>
              <a:buSzTx/>
              <a:buFontTx/>
              <a:tabLst>
                <a:tab pos="1728470" algn="l"/>
                <a:tab pos="2547620" algn="l"/>
                <a:tab pos="3436620" algn="l"/>
              </a:tabLst>
            </a:pPr>
            <a:r>
              <a:rPr sz="2800" b="1" spc="15" dirty="0">
                <a:solidFill>
                  <a:schemeClr val="tx1"/>
                </a:solidFill>
                <a:latin typeface="等线" panose="02010600030101010101" charset="-122"/>
                <a:ea typeface="等线" panose="02010600030101010101" charset="-122"/>
                <a:cs typeface="等线" panose="02010600030101010101" charset="-122"/>
              </a:rPr>
              <a:t>句子</a:t>
            </a:r>
            <a:r>
              <a:rPr sz="2800" b="1" spc="-5" dirty="0">
                <a:solidFill>
                  <a:schemeClr val="tx1"/>
                </a:solidFill>
                <a:latin typeface="等线" panose="02010600030101010101" charset="-122"/>
                <a:ea typeface="等线" panose="02010600030101010101" charset="-122"/>
                <a:cs typeface="等线" panose="02010600030101010101" charset="-122"/>
              </a:rPr>
              <a:t>:	</a:t>
            </a:r>
            <a:r>
              <a:rPr sz="2000" b="1" spc="-5" dirty="0">
                <a:solidFill>
                  <a:schemeClr val="tx1"/>
                </a:solidFill>
                <a:latin typeface="Calibri" panose="020F0502020204030204" charset="0"/>
                <a:ea typeface="等线" panose="02010600030101010101" charset="-122"/>
                <a:cs typeface="Calibri" panose="020F0502020204030204" charset="0"/>
              </a:rPr>
              <a:t>The	good	book</a:t>
            </a:r>
            <a:endParaRPr sz="2000" b="1" spc="-5" dirty="0">
              <a:solidFill>
                <a:schemeClr val="tx1"/>
              </a:solidFill>
              <a:latin typeface="Calibri" panose="020F0502020204030204" charset="0"/>
              <a:ea typeface="等线" panose="02010600030101010101" charset="-122"/>
              <a:cs typeface="Calibri" panose="020F0502020204030204" charset="0"/>
            </a:endParaRPr>
          </a:p>
          <a:p>
            <a:pPr marL="723900">
              <a:lnSpc>
                <a:spcPct val="100000"/>
              </a:lnSpc>
              <a:spcBef>
                <a:spcPts val="695"/>
              </a:spcBef>
              <a:tabLst>
                <a:tab pos="1728470" algn="l"/>
                <a:tab pos="2547620" algn="l"/>
                <a:tab pos="3436620" algn="l"/>
              </a:tabLst>
            </a:pPr>
            <a:r>
              <a:rPr lang="en-US" sz="2800" dirty="0">
                <a:solidFill>
                  <a:schemeClr val="tx1"/>
                </a:solidFill>
                <a:latin typeface="Times New Roman" panose="02020603050405020304"/>
                <a:cs typeface="Times New Roman" panose="02020603050405020304"/>
              </a:rPr>
              <a:t>	</a:t>
            </a:r>
            <a:r>
              <a:rPr sz="2400" spc="-5" dirty="0">
                <a:latin typeface="Tahoma" panose="020B0604030504040204"/>
                <a:cs typeface="Tahoma" panose="020B0604030504040204"/>
              </a:rPr>
              <a:t>Det	</a:t>
            </a:r>
            <a:r>
              <a:rPr sz="2400" dirty="0">
                <a:latin typeface="Tahoma" panose="020B0604030504040204"/>
                <a:cs typeface="Tahoma" panose="020B0604030504040204"/>
              </a:rPr>
              <a:t>A	N</a:t>
            </a:r>
            <a:endParaRPr sz="2400">
              <a:latin typeface="Tahoma" panose="020B0604030504040204"/>
              <a:cs typeface="Tahoma" panose="020B0604030504040204"/>
            </a:endParaRPr>
          </a:p>
          <a:p>
            <a:pPr marL="1885950">
              <a:lnSpc>
                <a:spcPct val="100000"/>
              </a:lnSpc>
              <a:spcBef>
                <a:spcPts val="2580"/>
              </a:spcBef>
              <a:tabLst>
                <a:tab pos="3842385" algn="l"/>
              </a:tabLst>
            </a:pPr>
            <a:r>
              <a:rPr sz="2000" dirty="0">
                <a:latin typeface="Times New Roman" panose="02020603050405020304"/>
                <a:cs typeface="Times New Roman" panose="02020603050405020304"/>
              </a:rPr>
              <a:t>NP </a:t>
            </a:r>
            <a:r>
              <a:rPr sz="2000" dirty="0">
                <a:latin typeface="Wingdings 3" panose="05040102010807070707"/>
                <a:cs typeface="Wingdings 3" panose="05040102010807070707"/>
              </a:rPr>
              <a:t></a:t>
            </a:r>
            <a:r>
              <a:rPr sz="2000" dirty="0">
                <a:latin typeface="Times New Roman" panose="02020603050405020304"/>
                <a:cs typeface="Times New Roman" panose="02020603050405020304"/>
              </a:rPr>
              <a:t> Det</a:t>
            </a:r>
            <a:r>
              <a:rPr sz="2000" spc="-75" dirty="0">
                <a:latin typeface="Times New Roman" panose="02020603050405020304"/>
                <a:cs typeface="Times New Roman" panose="02020603050405020304"/>
              </a:rPr>
              <a:t> </a:t>
            </a:r>
            <a:r>
              <a:rPr sz="2000" b="1" spc="-200" dirty="0">
                <a:latin typeface="Courier New" panose="02070309020205020404"/>
                <a:cs typeface="Courier New" panose="02070309020205020404"/>
              </a:rPr>
              <a:t>◦</a:t>
            </a:r>
            <a:r>
              <a:rPr sz="2000" b="1" spc="-290" dirty="0">
                <a:latin typeface="Courier New" panose="02070309020205020404"/>
                <a:cs typeface="Courier New" panose="02070309020205020404"/>
              </a:rPr>
              <a:t> </a:t>
            </a:r>
            <a:r>
              <a:rPr sz="2000" dirty="0">
                <a:latin typeface="Times New Roman" panose="02020603050405020304"/>
                <a:cs typeface="Times New Roman" panose="02020603050405020304"/>
              </a:rPr>
              <a:t>A	N</a:t>
            </a:r>
            <a:endParaRPr sz="2000">
              <a:latin typeface="Times New Roman" panose="02020603050405020304"/>
              <a:cs typeface="Times New Roman" panose="02020603050405020304"/>
            </a:endParaRPr>
          </a:p>
          <a:p>
            <a:pPr marL="1877060" marR="3820795" indent="8890">
              <a:lnSpc>
                <a:spcPct val="144000"/>
              </a:lnSpc>
              <a:spcBef>
                <a:spcPts val="940"/>
              </a:spcBef>
              <a:tabLst>
                <a:tab pos="3216275" algn="l"/>
                <a:tab pos="3577590" algn="l"/>
                <a:tab pos="3832225" algn="l"/>
                <a:tab pos="3876675" algn="l"/>
                <a:tab pos="4207510" algn="l"/>
              </a:tabLst>
            </a:pPr>
            <a:r>
              <a:rPr sz="2000" dirty="0">
                <a:latin typeface="Times New Roman" panose="02020603050405020304"/>
                <a:cs typeface="Times New Roman" panose="02020603050405020304"/>
              </a:rPr>
              <a:t>NP </a:t>
            </a:r>
            <a:r>
              <a:rPr sz="2000" dirty="0">
                <a:latin typeface="Wingdings 3" panose="05040102010807070707"/>
                <a:cs typeface="Wingdings 3" panose="05040102010807070707"/>
              </a:rPr>
              <a:t></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Det</a:t>
            </a:r>
            <a:r>
              <a:rPr sz="2000" spc="-10" dirty="0">
                <a:latin typeface="Times New Roman" panose="02020603050405020304"/>
                <a:cs typeface="Times New Roman" panose="02020603050405020304"/>
              </a:rPr>
              <a:t> </a:t>
            </a:r>
            <a:r>
              <a:rPr sz="2000" b="1" spc="-200" dirty="0">
                <a:latin typeface="Courier New" panose="02070309020205020404"/>
                <a:cs typeface="Courier New" panose="02070309020205020404"/>
              </a:rPr>
              <a:t>◦				</a:t>
            </a:r>
            <a:r>
              <a:rPr sz="2000" dirty="0">
                <a:latin typeface="Times New Roman" panose="02020603050405020304"/>
                <a:cs typeface="Times New Roman" panose="02020603050405020304"/>
              </a:rPr>
              <a:t>N  NP</a:t>
            </a:r>
            <a:r>
              <a:rPr sz="2000" spc="-75" dirty="0">
                <a:latin typeface="Times New Roman" panose="02020603050405020304"/>
                <a:cs typeface="Times New Roman" panose="02020603050405020304"/>
              </a:rPr>
              <a:t> </a:t>
            </a:r>
            <a:r>
              <a:rPr sz="2000" dirty="0">
                <a:latin typeface="Wingdings 3" panose="05040102010807070707"/>
                <a:cs typeface="Wingdings 3" panose="05040102010807070707"/>
              </a:rPr>
              <a:t></a:t>
            </a:r>
            <a:r>
              <a:rPr sz="2000" dirty="0">
                <a:latin typeface="Times New Roman" panose="02020603050405020304"/>
                <a:cs typeface="Times New Roman" panose="02020603050405020304"/>
              </a:rPr>
              <a:t> Det	A	</a:t>
            </a:r>
            <a:r>
              <a:rPr sz="2400" b="1" spc="-245" dirty="0">
                <a:latin typeface="Courier New" panose="02070309020205020404"/>
                <a:cs typeface="Courier New" panose="02070309020205020404"/>
              </a:rPr>
              <a:t>◦ </a:t>
            </a:r>
            <a:r>
              <a:rPr sz="2000" dirty="0">
                <a:latin typeface="Times New Roman" panose="02020603050405020304"/>
                <a:cs typeface="Times New Roman" panose="02020603050405020304"/>
              </a:rPr>
              <a:t>N  </a:t>
            </a:r>
            <a:r>
              <a:rPr sz="2000" dirty="0">
                <a:latin typeface="Times New Roman" panose="02020603050405020304"/>
                <a:cs typeface="Times New Roman" panose="02020603050405020304"/>
              </a:rPr>
              <a:t>NP</a:t>
            </a:r>
            <a:r>
              <a:rPr sz="2000" spc="-80" dirty="0">
                <a:latin typeface="Times New Roman" panose="02020603050405020304"/>
                <a:cs typeface="Times New Roman" panose="02020603050405020304"/>
              </a:rPr>
              <a:t> </a:t>
            </a:r>
            <a:r>
              <a:rPr sz="2000" spc="5" dirty="0">
                <a:latin typeface="Wingdings 3" panose="05040102010807070707"/>
                <a:cs typeface="Wingdings 3" panose="05040102010807070707"/>
              </a:rPr>
              <a:t></a:t>
            </a:r>
            <a:r>
              <a:rPr sz="2000" dirty="0">
                <a:latin typeface="Times New Roman" panose="02020603050405020304"/>
                <a:cs typeface="Times New Roman" panose="02020603050405020304"/>
              </a:rPr>
              <a:t> </a:t>
            </a:r>
            <a:r>
              <a:rPr sz="2000" dirty="0">
                <a:latin typeface="Times New Roman" panose="02020603050405020304"/>
                <a:cs typeface="Times New Roman" panose="02020603050405020304"/>
              </a:rPr>
              <a:t>Det</a:t>
            </a:r>
            <a:r>
              <a:rPr sz="200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dirty="0">
                <a:latin typeface="Times New Roman" panose="02020603050405020304"/>
                <a:cs typeface="Times New Roman" panose="02020603050405020304"/>
              </a:rPr>
              <a:t>		</a:t>
            </a:r>
            <a:r>
              <a:rPr sz="2000" dirty="0">
                <a:latin typeface="Times New Roman" panose="02020603050405020304"/>
                <a:cs typeface="Times New Roman" panose="02020603050405020304"/>
              </a:rPr>
              <a:t>N</a:t>
            </a:r>
            <a:r>
              <a:rPr sz="2000" dirty="0">
                <a:latin typeface="Times New Roman" panose="02020603050405020304"/>
                <a:cs typeface="Times New Roman" panose="02020603050405020304"/>
              </a:rPr>
              <a:t>	</a:t>
            </a:r>
            <a:r>
              <a:rPr sz="2400" b="1" spc="-240" dirty="0">
                <a:latin typeface="Courier New" panose="02070309020205020404"/>
                <a:cs typeface="Courier New" panose="02070309020205020404"/>
              </a:rPr>
              <a:t>◦</a:t>
            </a:r>
            <a:endParaRPr sz="2400">
              <a:latin typeface="Courier New" panose="02070309020205020404"/>
              <a:cs typeface="Courier New" panose="02070309020205020404"/>
            </a:endParaRPr>
          </a:p>
        </p:txBody>
      </p:sp>
      <p:sp>
        <p:nvSpPr>
          <p:cNvPr id="16" name="object 16"/>
          <p:cNvSpPr/>
          <p:nvPr/>
        </p:nvSpPr>
        <p:spPr>
          <a:xfrm>
            <a:off x="3864101" y="4020693"/>
            <a:ext cx="1203960" cy="144780"/>
          </a:xfrm>
          <a:custGeom>
            <a:avLst/>
            <a:gdLst/>
            <a:ahLst/>
            <a:cxnLst/>
            <a:rect l="l" t="t" r="r" b="b"/>
            <a:pathLst>
              <a:path w="1203960" h="144779">
                <a:moveTo>
                  <a:pt x="1146048" y="72389"/>
                </a:moveTo>
                <a:lnTo>
                  <a:pt x="1117092" y="144780"/>
                </a:lnTo>
                <a:lnTo>
                  <a:pt x="1186586" y="86868"/>
                </a:lnTo>
                <a:lnTo>
                  <a:pt x="1146048" y="86868"/>
                </a:lnTo>
                <a:lnTo>
                  <a:pt x="1146048" y="72389"/>
                </a:lnTo>
                <a:close/>
              </a:path>
              <a:path w="1203960" h="144779">
                <a:moveTo>
                  <a:pt x="1140256" y="57912"/>
                </a:moveTo>
                <a:lnTo>
                  <a:pt x="0" y="57912"/>
                </a:lnTo>
                <a:lnTo>
                  <a:pt x="0" y="86868"/>
                </a:lnTo>
                <a:lnTo>
                  <a:pt x="1140256" y="86868"/>
                </a:lnTo>
                <a:lnTo>
                  <a:pt x="1146048" y="72389"/>
                </a:lnTo>
                <a:lnTo>
                  <a:pt x="1140256" y="57912"/>
                </a:lnTo>
                <a:close/>
              </a:path>
              <a:path w="1203960" h="144779">
                <a:moveTo>
                  <a:pt x="1186586" y="57912"/>
                </a:moveTo>
                <a:lnTo>
                  <a:pt x="1146048" y="57912"/>
                </a:lnTo>
                <a:lnTo>
                  <a:pt x="1146048" y="86868"/>
                </a:lnTo>
                <a:lnTo>
                  <a:pt x="1186586" y="86868"/>
                </a:lnTo>
                <a:lnTo>
                  <a:pt x="1203960" y="72389"/>
                </a:lnTo>
                <a:lnTo>
                  <a:pt x="1186586" y="57912"/>
                </a:lnTo>
                <a:close/>
              </a:path>
              <a:path w="1203960" h="144779">
                <a:moveTo>
                  <a:pt x="1117092" y="0"/>
                </a:moveTo>
                <a:lnTo>
                  <a:pt x="1146048" y="72389"/>
                </a:lnTo>
                <a:lnTo>
                  <a:pt x="1146048" y="57912"/>
                </a:lnTo>
                <a:lnTo>
                  <a:pt x="1186586" y="57912"/>
                </a:lnTo>
                <a:lnTo>
                  <a:pt x="1117092" y="0"/>
                </a:lnTo>
                <a:close/>
              </a:path>
            </a:pathLst>
          </a:custGeom>
          <a:solidFill>
            <a:srgbClr val="000000"/>
          </a:solidFill>
        </p:spPr>
        <p:txBody>
          <a:bodyPr wrap="square" lIns="0" tIns="0" rIns="0" bIns="0" rtlCol="0"/>
          <a:lstStyle/>
          <a:p/>
        </p:txBody>
      </p:sp>
      <p:sp>
        <p:nvSpPr>
          <p:cNvPr id="17" name="object 17"/>
          <p:cNvSpPr/>
          <p:nvPr/>
        </p:nvSpPr>
        <p:spPr>
          <a:xfrm>
            <a:off x="3864101" y="4525137"/>
            <a:ext cx="1729739" cy="144780"/>
          </a:xfrm>
          <a:custGeom>
            <a:avLst/>
            <a:gdLst/>
            <a:ahLst/>
            <a:cxnLst/>
            <a:rect l="l" t="t" r="r" b="b"/>
            <a:pathLst>
              <a:path w="1729739" h="144779">
                <a:moveTo>
                  <a:pt x="1671827" y="72390"/>
                </a:moveTo>
                <a:lnTo>
                  <a:pt x="1642872" y="144780"/>
                </a:lnTo>
                <a:lnTo>
                  <a:pt x="1712366" y="86868"/>
                </a:lnTo>
                <a:lnTo>
                  <a:pt x="1671827" y="86868"/>
                </a:lnTo>
                <a:lnTo>
                  <a:pt x="1671827" y="72390"/>
                </a:lnTo>
                <a:close/>
              </a:path>
              <a:path w="1729739" h="144779">
                <a:moveTo>
                  <a:pt x="1666036" y="57912"/>
                </a:moveTo>
                <a:lnTo>
                  <a:pt x="0" y="57912"/>
                </a:lnTo>
                <a:lnTo>
                  <a:pt x="0" y="86868"/>
                </a:lnTo>
                <a:lnTo>
                  <a:pt x="1666036" y="86868"/>
                </a:lnTo>
                <a:lnTo>
                  <a:pt x="1671827" y="72390"/>
                </a:lnTo>
                <a:lnTo>
                  <a:pt x="1666036" y="57912"/>
                </a:lnTo>
                <a:close/>
              </a:path>
              <a:path w="1729739" h="144779">
                <a:moveTo>
                  <a:pt x="1712366" y="57912"/>
                </a:moveTo>
                <a:lnTo>
                  <a:pt x="1671827" y="57912"/>
                </a:lnTo>
                <a:lnTo>
                  <a:pt x="1671827" y="86868"/>
                </a:lnTo>
                <a:lnTo>
                  <a:pt x="1712366" y="86868"/>
                </a:lnTo>
                <a:lnTo>
                  <a:pt x="1729739" y="72390"/>
                </a:lnTo>
                <a:lnTo>
                  <a:pt x="1712366" y="57912"/>
                </a:lnTo>
                <a:close/>
              </a:path>
              <a:path w="1729739" h="144779">
                <a:moveTo>
                  <a:pt x="1642872" y="0"/>
                </a:moveTo>
                <a:lnTo>
                  <a:pt x="1671827" y="72390"/>
                </a:lnTo>
                <a:lnTo>
                  <a:pt x="1671827" y="57912"/>
                </a:lnTo>
                <a:lnTo>
                  <a:pt x="1712366" y="57912"/>
                </a:lnTo>
                <a:lnTo>
                  <a:pt x="1642872" y="0"/>
                </a:lnTo>
                <a:close/>
              </a:path>
            </a:pathLst>
          </a:custGeom>
          <a:solidFill>
            <a:srgbClr val="000000"/>
          </a:solidFill>
        </p:spPr>
        <p:txBody>
          <a:bodyPr wrap="square" lIns="0" tIns="0" rIns="0" bIns="0" rtlCol="0"/>
          <a:lstStyle/>
          <a:p/>
        </p:txBody>
      </p:sp>
      <p:sp>
        <p:nvSpPr>
          <p:cNvPr id="18" name="object 18"/>
          <p:cNvSpPr/>
          <p:nvPr/>
        </p:nvSpPr>
        <p:spPr>
          <a:xfrm>
            <a:off x="3864101" y="5029581"/>
            <a:ext cx="2449195" cy="144780"/>
          </a:xfrm>
          <a:custGeom>
            <a:avLst/>
            <a:gdLst/>
            <a:ahLst/>
            <a:cxnLst/>
            <a:rect l="l" t="t" r="r" b="b"/>
            <a:pathLst>
              <a:path w="2449195" h="144779">
                <a:moveTo>
                  <a:pt x="2391156" y="72390"/>
                </a:moveTo>
                <a:lnTo>
                  <a:pt x="2362200" y="144780"/>
                </a:lnTo>
                <a:lnTo>
                  <a:pt x="2431694" y="86868"/>
                </a:lnTo>
                <a:lnTo>
                  <a:pt x="2391156" y="86868"/>
                </a:lnTo>
                <a:lnTo>
                  <a:pt x="2391156" y="72390"/>
                </a:lnTo>
                <a:close/>
              </a:path>
              <a:path w="2449195" h="144779">
                <a:moveTo>
                  <a:pt x="2385364" y="57912"/>
                </a:moveTo>
                <a:lnTo>
                  <a:pt x="0" y="57912"/>
                </a:lnTo>
                <a:lnTo>
                  <a:pt x="0" y="86868"/>
                </a:lnTo>
                <a:lnTo>
                  <a:pt x="2385364" y="86868"/>
                </a:lnTo>
                <a:lnTo>
                  <a:pt x="2391156" y="72390"/>
                </a:lnTo>
                <a:lnTo>
                  <a:pt x="2385364" y="57912"/>
                </a:lnTo>
                <a:close/>
              </a:path>
              <a:path w="2449195" h="144779">
                <a:moveTo>
                  <a:pt x="2431694" y="57912"/>
                </a:moveTo>
                <a:lnTo>
                  <a:pt x="2391156" y="57912"/>
                </a:lnTo>
                <a:lnTo>
                  <a:pt x="2391156" y="86868"/>
                </a:lnTo>
                <a:lnTo>
                  <a:pt x="2431694" y="86868"/>
                </a:lnTo>
                <a:lnTo>
                  <a:pt x="2449068" y="72390"/>
                </a:lnTo>
                <a:lnTo>
                  <a:pt x="2431694" y="57912"/>
                </a:lnTo>
                <a:close/>
              </a:path>
              <a:path w="2449195" h="144779">
                <a:moveTo>
                  <a:pt x="2362200" y="0"/>
                </a:moveTo>
                <a:lnTo>
                  <a:pt x="2391156" y="72390"/>
                </a:lnTo>
                <a:lnTo>
                  <a:pt x="2391156" y="57912"/>
                </a:lnTo>
                <a:lnTo>
                  <a:pt x="2431694" y="57912"/>
                </a:lnTo>
                <a:lnTo>
                  <a:pt x="2362200" y="0"/>
                </a:lnTo>
                <a:close/>
              </a:path>
            </a:pathLst>
          </a:custGeom>
          <a:solidFill>
            <a:srgbClr val="000000"/>
          </a:solidFill>
        </p:spPr>
        <p:txBody>
          <a:bodyPr wrap="square" lIns="0" tIns="0" rIns="0" bIns="0" rtlCol="0"/>
          <a:lstStyle/>
          <a:p/>
        </p:txBody>
      </p:sp>
      <p:sp>
        <p:nvSpPr>
          <p:cNvPr id="19" name="object 19"/>
          <p:cNvSpPr/>
          <p:nvPr/>
        </p:nvSpPr>
        <p:spPr>
          <a:xfrm>
            <a:off x="5052060" y="2874517"/>
            <a:ext cx="676910" cy="144780"/>
          </a:xfrm>
          <a:custGeom>
            <a:avLst/>
            <a:gdLst/>
            <a:ahLst/>
            <a:cxnLst/>
            <a:rect l="l" t="t" r="r" b="b"/>
            <a:pathLst>
              <a:path w="676910" h="144779">
                <a:moveTo>
                  <a:pt x="659348" y="57784"/>
                </a:moveTo>
                <a:lnTo>
                  <a:pt x="618743" y="57784"/>
                </a:lnTo>
                <a:lnTo>
                  <a:pt x="618743" y="86740"/>
                </a:lnTo>
                <a:lnTo>
                  <a:pt x="612983" y="86754"/>
                </a:lnTo>
                <a:lnTo>
                  <a:pt x="589914" y="144779"/>
                </a:lnTo>
                <a:lnTo>
                  <a:pt x="676655" y="72135"/>
                </a:lnTo>
                <a:lnTo>
                  <a:pt x="659348" y="57784"/>
                </a:lnTo>
                <a:close/>
              </a:path>
              <a:path w="676910" h="144779">
                <a:moveTo>
                  <a:pt x="612922" y="57798"/>
                </a:moveTo>
                <a:lnTo>
                  <a:pt x="0" y="59181"/>
                </a:lnTo>
                <a:lnTo>
                  <a:pt x="0" y="88137"/>
                </a:lnTo>
                <a:lnTo>
                  <a:pt x="612983" y="86754"/>
                </a:lnTo>
                <a:lnTo>
                  <a:pt x="618743" y="72262"/>
                </a:lnTo>
                <a:lnTo>
                  <a:pt x="612922" y="57798"/>
                </a:lnTo>
                <a:close/>
              </a:path>
              <a:path w="676910" h="144779">
                <a:moveTo>
                  <a:pt x="618743" y="72262"/>
                </a:moveTo>
                <a:lnTo>
                  <a:pt x="612983" y="86754"/>
                </a:lnTo>
                <a:lnTo>
                  <a:pt x="618743" y="86740"/>
                </a:lnTo>
                <a:lnTo>
                  <a:pt x="618743" y="72262"/>
                </a:lnTo>
                <a:close/>
              </a:path>
              <a:path w="676910" h="144779">
                <a:moveTo>
                  <a:pt x="618743" y="57784"/>
                </a:moveTo>
                <a:lnTo>
                  <a:pt x="612922" y="57798"/>
                </a:lnTo>
                <a:lnTo>
                  <a:pt x="618743" y="72262"/>
                </a:lnTo>
                <a:lnTo>
                  <a:pt x="618743" y="57784"/>
                </a:lnTo>
                <a:close/>
              </a:path>
              <a:path w="676910" h="144779">
                <a:moveTo>
                  <a:pt x="589660" y="0"/>
                </a:moveTo>
                <a:lnTo>
                  <a:pt x="612922" y="57798"/>
                </a:lnTo>
                <a:lnTo>
                  <a:pt x="659348" y="57784"/>
                </a:lnTo>
                <a:lnTo>
                  <a:pt x="589660" y="0"/>
                </a:lnTo>
                <a:close/>
              </a:path>
            </a:pathLst>
          </a:custGeom>
          <a:solidFill>
            <a:srgbClr val="000000"/>
          </a:solidFill>
        </p:spPr>
        <p:txBody>
          <a:bodyPr wrap="square" lIns="0" tIns="0" rIns="0" bIns="0" rtlCol="0"/>
          <a:lstStyle/>
          <a:p/>
        </p:txBody>
      </p:sp>
      <p:sp>
        <p:nvSpPr>
          <p:cNvPr id="20" name="object 20"/>
          <p:cNvSpPr/>
          <p:nvPr/>
        </p:nvSpPr>
        <p:spPr>
          <a:xfrm>
            <a:off x="3668268" y="2862452"/>
            <a:ext cx="118871" cy="156971"/>
          </a:xfrm>
          <a:prstGeom prst="rect">
            <a:avLst/>
          </a:prstGeom>
          <a:blipFill>
            <a:blip r:embed="rId1" cstate="print"/>
            <a:stretch>
              <a:fillRect/>
            </a:stretch>
          </a:blipFill>
        </p:spPr>
        <p:txBody>
          <a:bodyPr wrap="square" lIns="0" tIns="0" rIns="0" bIns="0" rtlCol="0"/>
          <a:lstStyle/>
          <a:p/>
        </p:txBody>
      </p:sp>
      <p:sp>
        <p:nvSpPr>
          <p:cNvPr id="21" name="object 21"/>
          <p:cNvSpPr/>
          <p:nvPr/>
        </p:nvSpPr>
        <p:spPr>
          <a:xfrm>
            <a:off x="4949952" y="2862452"/>
            <a:ext cx="118872" cy="155447"/>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5766180" y="2870072"/>
            <a:ext cx="120396" cy="155447"/>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4238751" y="2874517"/>
            <a:ext cx="120396" cy="155447"/>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3781806" y="2870072"/>
            <a:ext cx="469900" cy="144780"/>
          </a:xfrm>
          <a:custGeom>
            <a:avLst/>
            <a:gdLst/>
            <a:ahLst/>
            <a:cxnLst/>
            <a:rect l="l" t="t" r="r" b="b"/>
            <a:pathLst>
              <a:path w="469900" h="144779">
                <a:moveTo>
                  <a:pt x="411479" y="72389"/>
                </a:moveTo>
                <a:lnTo>
                  <a:pt x="382524" y="144779"/>
                </a:lnTo>
                <a:lnTo>
                  <a:pt x="452018" y="86867"/>
                </a:lnTo>
                <a:lnTo>
                  <a:pt x="411479" y="86867"/>
                </a:lnTo>
                <a:lnTo>
                  <a:pt x="411479" y="72389"/>
                </a:lnTo>
                <a:close/>
              </a:path>
              <a:path w="469900" h="144779">
                <a:moveTo>
                  <a:pt x="405688" y="57911"/>
                </a:moveTo>
                <a:lnTo>
                  <a:pt x="0" y="57911"/>
                </a:lnTo>
                <a:lnTo>
                  <a:pt x="0" y="86867"/>
                </a:lnTo>
                <a:lnTo>
                  <a:pt x="405688" y="86867"/>
                </a:lnTo>
                <a:lnTo>
                  <a:pt x="411479" y="72389"/>
                </a:lnTo>
                <a:lnTo>
                  <a:pt x="405688" y="57911"/>
                </a:lnTo>
                <a:close/>
              </a:path>
              <a:path w="469900" h="144779">
                <a:moveTo>
                  <a:pt x="452018" y="57911"/>
                </a:moveTo>
                <a:lnTo>
                  <a:pt x="411479" y="57911"/>
                </a:lnTo>
                <a:lnTo>
                  <a:pt x="411479" y="86867"/>
                </a:lnTo>
                <a:lnTo>
                  <a:pt x="452018" y="86867"/>
                </a:lnTo>
                <a:lnTo>
                  <a:pt x="469391" y="72389"/>
                </a:lnTo>
                <a:lnTo>
                  <a:pt x="452018" y="57911"/>
                </a:lnTo>
                <a:close/>
              </a:path>
              <a:path w="469900" h="144779">
                <a:moveTo>
                  <a:pt x="382524" y="0"/>
                </a:moveTo>
                <a:lnTo>
                  <a:pt x="411479" y="72389"/>
                </a:lnTo>
                <a:lnTo>
                  <a:pt x="411479" y="57911"/>
                </a:lnTo>
                <a:lnTo>
                  <a:pt x="452018" y="57911"/>
                </a:lnTo>
                <a:lnTo>
                  <a:pt x="382524" y="0"/>
                </a:lnTo>
                <a:close/>
              </a:path>
            </a:pathLst>
          </a:custGeom>
          <a:solidFill>
            <a:srgbClr val="000000"/>
          </a:solidFill>
        </p:spPr>
        <p:txBody>
          <a:bodyPr wrap="square" lIns="0" tIns="0" rIns="0" bIns="0" rtlCol="0"/>
          <a:lstStyle/>
          <a:p/>
        </p:txBody>
      </p:sp>
      <p:sp>
        <p:nvSpPr>
          <p:cNvPr id="25" name="object 25"/>
          <p:cNvSpPr/>
          <p:nvPr/>
        </p:nvSpPr>
        <p:spPr>
          <a:xfrm>
            <a:off x="4370070" y="2870072"/>
            <a:ext cx="535305" cy="144780"/>
          </a:xfrm>
          <a:custGeom>
            <a:avLst/>
            <a:gdLst/>
            <a:ahLst/>
            <a:cxnLst/>
            <a:rect l="l" t="t" r="r" b="b"/>
            <a:pathLst>
              <a:path w="535304" h="144779">
                <a:moveTo>
                  <a:pt x="477012" y="72389"/>
                </a:moveTo>
                <a:lnTo>
                  <a:pt x="448056" y="144779"/>
                </a:lnTo>
                <a:lnTo>
                  <a:pt x="517550" y="86867"/>
                </a:lnTo>
                <a:lnTo>
                  <a:pt x="477012" y="86867"/>
                </a:lnTo>
                <a:lnTo>
                  <a:pt x="477012" y="72389"/>
                </a:lnTo>
                <a:close/>
              </a:path>
              <a:path w="535304" h="144779">
                <a:moveTo>
                  <a:pt x="471220" y="57911"/>
                </a:moveTo>
                <a:lnTo>
                  <a:pt x="0" y="57911"/>
                </a:lnTo>
                <a:lnTo>
                  <a:pt x="0" y="86867"/>
                </a:lnTo>
                <a:lnTo>
                  <a:pt x="471220" y="86867"/>
                </a:lnTo>
                <a:lnTo>
                  <a:pt x="477012" y="72389"/>
                </a:lnTo>
                <a:lnTo>
                  <a:pt x="471220" y="57911"/>
                </a:lnTo>
                <a:close/>
              </a:path>
              <a:path w="535304" h="144779">
                <a:moveTo>
                  <a:pt x="517550" y="57911"/>
                </a:moveTo>
                <a:lnTo>
                  <a:pt x="477012" y="57911"/>
                </a:lnTo>
                <a:lnTo>
                  <a:pt x="477012" y="86867"/>
                </a:lnTo>
                <a:lnTo>
                  <a:pt x="517550" y="86867"/>
                </a:lnTo>
                <a:lnTo>
                  <a:pt x="534924" y="72389"/>
                </a:lnTo>
                <a:lnTo>
                  <a:pt x="517550" y="57911"/>
                </a:lnTo>
                <a:close/>
              </a:path>
              <a:path w="535304" h="144779">
                <a:moveTo>
                  <a:pt x="448056" y="0"/>
                </a:moveTo>
                <a:lnTo>
                  <a:pt x="477012" y="72389"/>
                </a:lnTo>
                <a:lnTo>
                  <a:pt x="477012" y="57911"/>
                </a:lnTo>
                <a:lnTo>
                  <a:pt x="517550" y="57911"/>
                </a:lnTo>
                <a:lnTo>
                  <a:pt x="448056" y="0"/>
                </a:lnTo>
                <a:close/>
              </a:path>
            </a:pathLst>
          </a:custGeom>
          <a:solidFill>
            <a:srgbClr val="000000"/>
          </a:solidFill>
        </p:spPr>
        <p:txBody>
          <a:bodyPr wrap="square" lIns="0" tIns="0" rIns="0" bIns="0" rtlCol="0"/>
          <a:lstStyle/>
          <a:p/>
        </p:txBody>
      </p:sp>
      <p:sp>
        <p:nvSpPr>
          <p:cNvPr id="28" name="标题 27"/>
          <p:cNvSpPr/>
          <p:nvPr>
            <p:ph type="title"/>
          </p:nvPr>
        </p:nvSpPr>
        <p:spPr>
          <a:xfrm>
            <a:off x="669289" y="261621"/>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3561841" y="2928239"/>
            <a:ext cx="1153795" cy="144780"/>
          </a:xfrm>
          <a:custGeom>
            <a:avLst/>
            <a:gdLst/>
            <a:ahLst/>
            <a:cxnLst/>
            <a:rect l="l" t="t" r="r" b="b"/>
            <a:pathLst>
              <a:path w="1153795" h="144779">
                <a:moveTo>
                  <a:pt x="1095756" y="72389"/>
                </a:moveTo>
                <a:lnTo>
                  <a:pt x="1066800" y="144779"/>
                </a:lnTo>
                <a:lnTo>
                  <a:pt x="1136294" y="86867"/>
                </a:lnTo>
                <a:lnTo>
                  <a:pt x="1095756" y="86867"/>
                </a:lnTo>
                <a:lnTo>
                  <a:pt x="1095756" y="72389"/>
                </a:lnTo>
                <a:close/>
              </a:path>
              <a:path w="1153795" h="144779">
                <a:moveTo>
                  <a:pt x="1089964" y="57911"/>
                </a:moveTo>
                <a:lnTo>
                  <a:pt x="0" y="57911"/>
                </a:lnTo>
                <a:lnTo>
                  <a:pt x="0" y="86867"/>
                </a:lnTo>
                <a:lnTo>
                  <a:pt x="1089964" y="86867"/>
                </a:lnTo>
                <a:lnTo>
                  <a:pt x="1095756" y="72389"/>
                </a:lnTo>
                <a:lnTo>
                  <a:pt x="1089964" y="57911"/>
                </a:lnTo>
                <a:close/>
              </a:path>
              <a:path w="1153795" h="144779">
                <a:moveTo>
                  <a:pt x="1136294" y="57911"/>
                </a:moveTo>
                <a:lnTo>
                  <a:pt x="1095756" y="57911"/>
                </a:lnTo>
                <a:lnTo>
                  <a:pt x="1095756" y="86867"/>
                </a:lnTo>
                <a:lnTo>
                  <a:pt x="1136294" y="86867"/>
                </a:lnTo>
                <a:lnTo>
                  <a:pt x="1153668" y="72389"/>
                </a:lnTo>
                <a:lnTo>
                  <a:pt x="1136294" y="57911"/>
                </a:lnTo>
                <a:close/>
              </a:path>
              <a:path w="1153795" h="144779">
                <a:moveTo>
                  <a:pt x="1066800" y="0"/>
                </a:moveTo>
                <a:lnTo>
                  <a:pt x="1095756" y="72389"/>
                </a:lnTo>
                <a:lnTo>
                  <a:pt x="1095756" y="57911"/>
                </a:lnTo>
                <a:lnTo>
                  <a:pt x="1136294" y="57911"/>
                </a:lnTo>
                <a:lnTo>
                  <a:pt x="1066800" y="0"/>
                </a:lnTo>
                <a:close/>
              </a:path>
            </a:pathLst>
          </a:custGeom>
          <a:solidFill>
            <a:srgbClr val="000000"/>
          </a:solidFill>
        </p:spPr>
        <p:txBody>
          <a:bodyPr wrap="square" lIns="0" tIns="0" rIns="0" bIns="0" rtlCol="0"/>
          <a:lstStyle/>
          <a:p/>
        </p:txBody>
      </p:sp>
      <p:sp>
        <p:nvSpPr>
          <p:cNvPr id="13" name="object 13"/>
          <p:cNvSpPr txBox="1"/>
          <p:nvPr/>
        </p:nvSpPr>
        <p:spPr>
          <a:xfrm>
            <a:off x="3569462" y="1903602"/>
            <a:ext cx="2207260" cy="1584325"/>
          </a:xfrm>
          <a:prstGeom prst="rect">
            <a:avLst/>
          </a:prstGeom>
        </p:spPr>
        <p:txBody>
          <a:bodyPr vert="horz" wrap="square" lIns="0" tIns="12700" rIns="0" bIns="0" rtlCol="0">
            <a:spAutoFit/>
          </a:bodyPr>
          <a:lstStyle/>
          <a:p>
            <a:pPr marL="577215">
              <a:lnSpc>
                <a:spcPct val="100000"/>
              </a:lnSpc>
              <a:spcBef>
                <a:spcPts val="100"/>
              </a:spcBef>
              <a:tabLst>
                <a:tab pos="1332230" algn="l"/>
                <a:tab pos="1990725" algn="l"/>
              </a:tabLst>
            </a:pPr>
            <a:r>
              <a:rPr sz="2400" spc="-5" dirty="0">
                <a:latin typeface="Tahoma" panose="020B0604030504040204"/>
                <a:cs typeface="Tahoma" panose="020B0604030504040204"/>
              </a:rPr>
              <a:t>De</a:t>
            </a:r>
            <a:r>
              <a:rPr sz="2400" dirty="0">
                <a:latin typeface="Tahoma" panose="020B0604030504040204"/>
                <a:cs typeface="Tahoma" panose="020B0604030504040204"/>
              </a:rPr>
              <a:t>t	A	N</a:t>
            </a:r>
            <a:endParaRPr sz="2400">
              <a:latin typeface="Tahoma" panose="020B0604030504040204"/>
              <a:cs typeface="Tahoma" panose="020B0604030504040204"/>
            </a:endParaRPr>
          </a:p>
          <a:p>
            <a:pPr marL="12700">
              <a:lnSpc>
                <a:spcPct val="100000"/>
              </a:lnSpc>
              <a:spcBef>
                <a:spcPts val="2580"/>
              </a:spcBef>
              <a:tabLst>
                <a:tab pos="1969135" algn="l"/>
              </a:tabLst>
            </a:pPr>
            <a:r>
              <a:rPr sz="2000" dirty="0">
                <a:latin typeface="Times New Roman" panose="02020603050405020304"/>
                <a:cs typeface="Times New Roman" panose="02020603050405020304"/>
              </a:rPr>
              <a:t>NP </a:t>
            </a:r>
            <a:r>
              <a:rPr sz="2000" dirty="0">
                <a:latin typeface="Wingdings 3" panose="05040102010807070707"/>
                <a:cs typeface="Wingdings 3" panose="05040102010807070707"/>
              </a:rPr>
              <a:t></a:t>
            </a:r>
            <a:r>
              <a:rPr sz="2000" dirty="0">
                <a:latin typeface="Times New Roman" panose="02020603050405020304"/>
                <a:cs typeface="Times New Roman" panose="02020603050405020304"/>
              </a:rPr>
              <a:t> Det</a:t>
            </a:r>
            <a:r>
              <a:rPr sz="2000" spc="-75" dirty="0">
                <a:latin typeface="Times New Roman" panose="02020603050405020304"/>
                <a:cs typeface="Times New Roman" panose="02020603050405020304"/>
              </a:rPr>
              <a:t> </a:t>
            </a:r>
            <a:r>
              <a:rPr sz="2000" b="1" spc="-200" dirty="0">
                <a:latin typeface="Courier New" panose="02070309020205020404"/>
                <a:cs typeface="Courier New" panose="02070309020205020404"/>
              </a:rPr>
              <a:t>◦</a:t>
            </a:r>
            <a:r>
              <a:rPr sz="2000" b="1" spc="-290" dirty="0">
                <a:latin typeface="Courier New" panose="02070309020205020404"/>
                <a:cs typeface="Courier New" panose="02070309020205020404"/>
              </a:rPr>
              <a:t> </a:t>
            </a:r>
            <a:r>
              <a:rPr sz="2000" dirty="0">
                <a:latin typeface="Times New Roman" panose="02020603050405020304"/>
                <a:cs typeface="Times New Roman" panose="02020603050405020304"/>
              </a:rPr>
              <a:t>A	N</a:t>
            </a:r>
            <a:endParaRPr sz="2000">
              <a:latin typeface="Times New Roman" panose="02020603050405020304"/>
              <a:cs typeface="Times New Roman" panose="02020603050405020304"/>
            </a:endParaRPr>
          </a:p>
          <a:p>
            <a:pPr marL="12700">
              <a:lnSpc>
                <a:spcPct val="100000"/>
              </a:lnSpc>
              <a:spcBef>
                <a:spcPts val="1995"/>
              </a:spcBef>
              <a:tabLst>
                <a:tab pos="2002155" algn="l"/>
              </a:tabLst>
            </a:pPr>
            <a:r>
              <a:rPr sz="2000" dirty="0">
                <a:latin typeface="Times New Roman" panose="02020603050405020304"/>
                <a:cs typeface="Times New Roman" panose="02020603050405020304"/>
              </a:rPr>
              <a:t>NP </a:t>
            </a:r>
            <a:r>
              <a:rPr sz="2000" dirty="0">
                <a:latin typeface="Wingdings 3" panose="05040102010807070707"/>
                <a:cs typeface="Wingdings 3" panose="05040102010807070707"/>
              </a:rPr>
              <a:t></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Det</a:t>
            </a:r>
            <a:r>
              <a:rPr sz="2000" spc="-10" dirty="0">
                <a:latin typeface="Times New Roman" panose="02020603050405020304"/>
                <a:cs typeface="Times New Roman" panose="02020603050405020304"/>
              </a:rPr>
              <a:t> </a:t>
            </a:r>
            <a:r>
              <a:rPr sz="2000" b="1" spc="-200" dirty="0">
                <a:latin typeface="Courier New" panose="02070309020205020404"/>
                <a:cs typeface="Courier New" panose="02070309020205020404"/>
              </a:rPr>
              <a:t>◦	</a:t>
            </a:r>
            <a:r>
              <a:rPr sz="2000" dirty="0">
                <a:latin typeface="Times New Roman" panose="02020603050405020304"/>
                <a:cs typeface="Times New Roman" panose="02020603050405020304"/>
              </a:rPr>
              <a:t>N</a:t>
            </a:r>
            <a:endParaRPr sz="2000">
              <a:latin typeface="Times New Roman" panose="02020603050405020304"/>
              <a:cs typeface="Times New Roman" panose="02020603050405020304"/>
            </a:endParaRPr>
          </a:p>
        </p:txBody>
      </p:sp>
      <p:sp>
        <p:nvSpPr>
          <p:cNvPr id="14" name="object 14"/>
          <p:cNvSpPr txBox="1"/>
          <p:nvPr/>
        </p:nvSpPr>
        <p:spPr>
          <a:xfrm>
            <a:off x="3560317" y="3472140"/>
            <a:ext cx="2517775" cy="1029970"/>
          </a:xfrm>
          <a:prstGeom prst="rect">
            <a:avLst/>
          </a:prstGeom>
        </p:spPr>
        <p:txBody>
          <a:bodyPr vert="horz" wrap="square" lIns="0" tIns="151130" rIns="0" bIns="0" rtlCol="0">
            <a:spAutoFit/>
          </a:bodyPr>
          <a:lstStyle/>
          <a:p>
            <a:pPr marL="12700">
              <a:lnSpc>
                <a:spcPct val="100000"/>
              </a:lnSpc>
              <a:spcBef>
                <a:spcPts val="1190"/>
              </a:spcBef>
              <a:tabLst>
                <a:tab pos="1351915" algn="l"/>
                <a:tab pos="1713230" algn="l"/>
              </a:tabLst>
            </a:pPr>
            <a:r>
              <a:rPr sz="2000" dirty="0">
                <a:latin typeface="Times New Roman" panose="02020603050405020304"/>
                <a:cs typeface="Times New Roman" panose="02020603050405020304"/>
              </a:rPr>
              <a:t>NP</a:t>
            </a:r>
            <a:r>
              <a:rPr sz="2000" spc="-75" dirty="0">
                <a:latin typeface="Times New Roman" panose="02020603050405020304"/>
                <a:cs typeface="Times New Roman" panose="02020603050405020304"/>
              </a:rPr>
              <a:t> </a:t>
            </a:r>
            <a:r>
              <a:rPr sz="2000" dirty="0">
                <a:latin typeface="Wingdings 3" panose="05040102010807070707"/>
                <a:cs typeface="Wingdings 3" panose="05040102010807070707"/>
              </a:rPr>
              <a:t></a:t>
            </a:r>
            <a:r>
              <a:rPr sz="2000" dirty="0">
                <a:latin typeface="Times New Roman" panose="02020603050405020304"/>
                <a:cs typeface="Times New Roman" panose="02020603050405020304"/>
              </a:rPr>
              <a:t> Det	A	</a:t>
            </a:r>
            <a:r>
              <a:rPr sz="2400" b="1" spc="-245" dirty="0">
                <a:latin typeface="Courier New" panose="02070309020205020404"/>
                <a:cs typeface="Courier New" panose="02070309020205020404"/>
              </a:rPr>
              <a:t>◦</a:t>
            </a:r>
            <a:r>
              <a:rPr sz="2400" b="1" spc="-265" dirty="0">
                <a:latin typeface="Courier New" panose="02070309020205020404"/>
                <a:cs typeface="Courier New" panose="02070309020205020404"/>
              </a:rPr>
              <a:t> </a:t>
            </a:r>
            <a:r>
              <a:rPr sz="2000" dirty="0">
                <a:latin typeface="Times New Roman" panose="02020603050405020304"/>
                <a:cs typeface="Times New Roman" panose="02020603050405020304"/>
              </a:rPr>
              <a:t>N</a:t>
            </a:r>
            <a:endParaRPr sz="2000">
              <a:latin typeface="Times New Roman" panose="02020603050405020304"/>
              <a:cs typeface="Times New Roman" panose="02020603050405020304"/>
            </a:endParaRPr>
          </a:p>
          <a:p>
            <a:pPr marL="21590">
              <a:lnSpc>
                <a:spcPct val="100000"/>
              </a:lnSpc>
              <a:spcBef>
                <a:spcPts val="1095"/>
              </a:spcBef>
              <a:tabLst>
                <a:tab pos="1360805" algn="l"/>
                <a:tab pos="1976755" algn="l"/>
                <a:tab pos="2352040" algn="l"/>
              </a:tabLst>
            </a:pPr>
            <a:r>
              <a:rPr sz="2000" dirty="0">
                <a:latin typeface="Times New Roman" panose="02020603050405020304"/>
                <a:cs typeface="Times New Roman" panose="02020603050405020304"/>
              </a:rPr>
              <a:t>NP</a:t>
            </a:r>
            <a:r>
              <a:rPr sz="2000" spc="-80" dirty="0">
                <a:latin typeface="Times New Roman" panose="02020603050405020304"/>
                <a:cs typeface="Times New Roman" panose="02020603050405020304"/>
              </a:rPr>
              <a:t> </a:t>
            </a:r>
            <a:r>
              <a:rPr sz="2000" spc="5" dirty="0">
                <a:latin typeface="Wingdings 3" panose="05040102010807070707"/>
                <a:cs typeface="Wingdings 3" panose="05040102010807070707"/>
              </a:rPr>
              <a:t></a:t>
            </a:r>
            <a:r>
              <a:rPr sz="2000" dirty="0">
                <a:latin typeface="Times New Roman" panose="02020603050405020304"/>
                <a:cs typeface="Times New Roman" panose="02020603050405020304"/>
              </a:rPr>
              <a:t> </a:t>
            </a:r>
            <a:r>
              <a:rPr sz="2000" dirty="0">
                <a:latin typeface="Times New Roman" panose="02020603050405020304"/>
                <a:cs typeface="Times New Roman" panose="02020603050405020304"/>
              </a:rPr>
              <a:t>Det</a:t>
            </a:r>
            <a:r>
              <a:rPr sz="200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dirty="0">
                <a:latin typeface="Times New Roman" panose="02020603050405020304"/>
                <a:cs typeface="Times New Roman" panose="02020603050405020304"/>
              </a:rPr>
              <a:t>	</a:t>
            </a:r>
            <a:r>
              <a:rPr sz="2000" dirty="0">
                <a:latin typeface="Times New Roman" panose="02020603050405020304"/>
                <a:cs typeface="Times New Roman" panose="02020603050405020304"/>
              </a:rPr>
              <a:t>N</a:t>
            </a:r>
            <a:r>
              <a:rPr sz="2000" dirty="0">
                <a:latin typeface="Times New Roman" panose="02020603050405020304"/>
                <a:cs typeface="Times New Roman" panose="02020603050405020304"/>
              </a:rPr>
              <a:t>	</a:t>
            </a:r>
            <a:r>
              <a:rPr sz="2400" b="1" spc="-240" dirty="0">
                <a:latin typeface="Courier New" panose="02070309020205020404"/>
                <a:cs typeface="Courier New" panose="02070309020205020404"/>
              </a:rPr>
              <a:t>◦</a:t>
            </a:r>
            <a:endParaRPr sz="2400">
              <a:latin typeface="Courier New" panose="02070309020205020404"/>
              <a:cs typeface="Courier New" panose="02070309020205020404"/>
            </a:endParaRPr>
          </a:p>
        </p:txBody>
      </p:sp>
      <p:sp>
        <p:nvSpPr>
          <p:cNvPr id="18" name="object 18"/>
          <p:cNvSpPr/>
          <p:nvPr/>
        </p:nvSpPr>
        <p:spPr>
          <a:xfrm>
            <a:off x="3561841" y="3432683"/>
            <a:ext cx="1203960" cy="144780"/>
          </a:xfrm>
          <a:custGeom>
            <a:avLst/>
            <a:gdLst/>
            <a:ahLst/>
            <a:cxnLst/>
            <a:rect l="l" t="t" r="r" b="b"/>
            <a:pathLst>
              <a:path w="1203960" h="144779">
                <a:moveTo>
                  <a:pt x="1146048" y="72389"/>
                </a:moveTo>
                <a:lnTo>
                  <a:pt x="1117092" y="144780"/>
                </a:lnTo>
                <a:lnTo>
                  <a:pt x="1186586" y="86868"/>
                </a:lnTo>
                <a:lnTo>
                  <a:pt x="1146048" y="86868"/>
                </a:lnTo>
                <a:lnTo>
                  <a:pt x="1146048" y="72389"/>
                </a:lnTo>
                <a:close/>
              </a:path>
              <a:path w="1203960" h="144779">
                <a:moveTo>
                  <a:pt x="1140256" y="57912"/>
                </a:moveTo>
                <a:lnTo>
                  <a:pt x="0" y="57912"/>
                </a:lnTo>
                <a:lnTo>
                  <a:pt x="0" y="86868"/>
                </a:lnTo>
                <a:lnTo>
                  <a:pt x="1140256" y="86868"/>
                </a:lnTo>
                <a:lnTo>
                  <a:pt x="1146048" y="72389"/>
                </a:lnTo>
                <a:lnTo>
                  <a:pt x="1140256" y="57912"/>
                </a:lnTo>
                <a:close/>
              </a:path>
              <a:path w="1203960" h="144779">
                <a:moveTo>
                  <a:pt x="1186586" y="57912"/>
                </a:moveTo>
                <a:lnTo>
                  <a:pt x="1146048" y="57912"/>
                </a:lnTo>
                <a:lnTo>
                  <a:pt x="1146048" y="86868"/>
                </a:lnTo>
                <a:lnTo>
                  <a:pt x="1186586" y="86868"/>
                </a:lnTo>
                <a:lnTo>
                  <a:pt x="1203960" y="72389"/>
                </a:lnTo>
                <a:lnTo>
                  <a:pt x="1186586" y="57912"/>
                </a:lnTo>
                <a:close/>
              </a:path>
              <a:path w="1203960" h="144779">
                <a:moveTo>
                  <a:pt x="1117092" y="0"/>
                </a:moveTo>
                <a:lnTo>
                  <a:pt x="1146048" y="72389"/>
                </a:lnTo>
                <a:lnTo>
                  <a:pt x="1146048" y="57912"/>
                </a:lnTo>
                <a:lnTo>
                  <a:pt x="1186586" y="57912"/>
                </a:lnTo>
                <a:lnTo>
                  <a:pt x="1117092" y="0"/>
                </a:lnTo>
                <a:close/>
              </a:path>
            </a:pathLst>
          </a:custGeom>
          <a:solidFill>
            <a:srgbClr val="000000"/>
          </a:solidFill>
        </p:spPr>
        <p:txBody>
          <a:bodyPr wrap="square" lIns="0" tIns="0" rIns="0" bIns="0" rtlCol="0"/>
          <a:lstStyle/>
          <a:p/>
        </p:txBody>
      </p:sp>
      <p:sp>
        <p:nvSpPr>
          <p:cNvPr id="19" name="object 19"/>
          <p:cNvSpPr/>
          <p:nvPr/>
        </p:nvSpPr>
        <p:spPr>
          <a:xfrm>
            <a:off x="3561841" y="3937127"/>
            <a:ext cx="1729739" cy="144780"/>
          </a:xfrm>
          <a:custGeom>
            <a:avLst/>
            <a:gdLst/>
            <a:ahLst/>
            <a:cxnLst/>
            <a:rect l="l" t="t" r="r" b="b"/>
            <a:pathLst>
              <a:path w="1729739" h="144779">
                <a:moveTo>
                  <a:pt x="1671827" y="72390"/>
                </a:moveTo>
                <a:lnTo>
                  <a:pt x="1642872" y="144780"/>
                </a:lnTo>
                <a:lnTo>
                  <a:pt x="1712366" y="86868"/>
                </a:lnTo>
                <a:lnTo>
                  <a:pt x="1671827" y="86868"/>
                </a:lnTo>
                <a:lnTo>
                  <a:pt x="1671827" y="72390"/>
                </a:lnTo>
                <a:close/>
              </a:path>
              <a:path w="1729739" h="144779">
                <a:moveTo>
                  <a:pt x="1666036" y="57912"/>
                </a:moveTo>
                <a:lnTo>
                  <a:pt x="0" y="57912"/>
                </a:lnTo>
                <a:lnTo>
                  <a:pt x="0" y="86868"/>
                </a:lnTo>
                <a:lnTo>
                  <a:pt x="1666036" y="86868"/>
                </a:lnTo>
                <a:lnTo>
                  <a:pt x="1671827" y="72390"/>
                </a:lnTo>
                <a:lnTo>
                  <a:pt x="1666036" y="57912"/>
                </a:lnTo>
                <a:close/>
              </a:path>
              <a:path w="1729739" h="144779">
                <a:moveTo>
                  <a:pt x="1712366" y="57912"/>
                </a:moveTo>
                <a:lnTo>
                  <a:pt x="1671827" y="57912"/>
                </a:lnTo>
                <a:lnTo>
                  <a:pt x="1671827" y="86868"/>
                </a:lnTo>
                <a:lnTo>
                  <a:pt x="1712366" y="86868"/>
                </a:lnTo>
                <a:lnTo>
                  <a:pt x="1729739" y="72390"/>
                </a:lnTo>
                <a:lnTo>
                  <a:pt x="1712366" y="57912"/>
                </a:lnTo>
                <a:close/>
              </a:path>
              <a:path w="1729739" h="144779">
                <a:moveTo>
                  <a:pt x="1642872" y="0"/>
                </a:moveTo>
                <a:lnTo>
                  <a:pt x="1671827" y="72390"/>
                </a:lnTo>
                <a:lnTo>
                  <a:pt x="1671827" y="57912"/>
                </a:lnTo>
                <a:lnTo>
                  <a:pt x="1712366" y="57912"/>
                </a:lnTo>
                <a:lnTo>
                  <a:pt x="1642872" y="0"/>
                </a:lnTo>
                <a:close/>
              </a:path>
            </a:pathLst>
          </a:custGeom>
          <a:solidFill>
            <a:srgbClr val="000000"/>
          </a:solidFill>
        </p:spPr>
        <p:txBody>
          <a:bodyPr wrap="square" lIns="0" tIns="0" rIns="0" bIns="0" rtlCol="0"/>
          <a:lstStyle/>
          <a:p/>
        </p:txBody>
      </p:sp>
      <p:sp>
        <p:nvSpPr>
          <p:cNvPr id="20" name="object 20"/>
          <p:cNvSpPr/>
          <p:nvPr/>
        </p:nvSpPr>
        <p:spPr>
          <a:xfrm>
            <a:off x="3561841" y="4441571"/>
            <a:ext cx="2449195" cy="144780"/>
          </a:xfrm>
          <a:custGeom>
            <a:avLst/>
            <a:gdLst/>
            <a:ahLst/>
            <a:cxnLst/>
            <a:rect l="l" t="t" r="r" b="b"/>
            <a:pathLst>
              <a:path w="2449195" h="144779">
                <a:moveTo>
                  <a:pt x="2391156" y="72390"/>
                </a:moveTo>
                <a:lnTo>
                  <a:pt x="2362200" y="144780"/>
                </a:lnTo>
                <a:lnTo>
                  <a:pt x="2431694" y="86868"/>
                </a:lnTo>
                <a:lnTo>
                  <a:pt x="2391156" y="86868"/>
                </a:lnTo>
                <a:lnTo>
                  <a:pt x="2391156" y="72390"/>
                </a:lnTo>
                <a:close/>
              </a:path>
              <a:path w="2449195" h="144779">
                <a:moveTo>
                  <a:pt x="2385364" y="57912"/>
                </a:moveTo>
                <a:lnTo>
                  <a:pt x="0" y="57912"/>
                </a:lnTo>
                <a:lnTo>
                  <a:pt x="0" y="86868"/>
                </a:lnTo>
                <a:lnTo>
                  <a:pt x="2385364" y="86868"/>
                </a:lnTo>
                <a:lnTo>
                  <a:pt x="2391156" y="72390"/>
                </a:lnTo>
                <a:lnTo>
                  <a:pt x="2385364" y="57912"/>
                </a:lnTo>
                <a:close/>
              </a:path>
              <a:path w="2449195" h="144779">
                <a:moveTo>
                  <a:pt x="2431694" y="57912"/>
                </a:moveTo>
                <a:lnTo>
                  <a:pt x="2391156" y="57912"/>
                </a:lnTo>
                <a:lnTo>
                  <a:pt x="2391156" y="86868"/>
                </a:lnTo>
                <a:lnTo>
                  <a:pt x="2431694" y="86868"/>
                </a:lnTo>
                <a:lnTo>
                  <a:pt x="2449068" y="72390"/>
                </a:lnTo>
                <a:lnTo>
                  <a:pt x="2431694" y="57912"/>
                </a:lnTo>
                <a:close/>
              </a:path>
              <a:path w="2449195" h="144779">
                <a:moveTo>
                  <a:pt x="2362200" y="0"/>
                </a:moveTo>
                <a:lnTo>
                  <a:pt x="2391156" y="72390"/>
                </a:lnTo>
                <a:lnTo>
                  <a:pt x="2391156" y="57912"/>
                </a:lnTo>
                <a:lnTo>
                  <a:pt x="2431694" y="57912"/>
                </a:lnTo>
                <a:lnTo>
                  <a:pt x="2362200" y="0"/>
                </a:lnTo>
                <a:close/>
              </a:path>
            </a:pathLst>
          </a:custGeom>
          <a:solidFill>
            <a:srgbClr val="000000"/>
          </a:solidFill>
        </p:spPr>
        <p:txBody>
          <a:bodyPr wrap="square" lIns="0" tIns="0" rIns="0" bIns="0" rtlCol="0"/>
          <a:lstStyle/>
          <a:p/>
        </p:txBody>
      </p:sp>
      <p:sp>
        <p:nvSpPr>
          <p:cNvPr id="21" name="object 21"/>
          <p:cNvSpPr/>
          <p:nvPr/>
        </p:nvSpPr>
        <p:spPr>
          <a:xfrm>
            <a:off x="5363210" y="2280792"/>
            <a:ext cx="676910" cy="144780"/>
          </a:xfrm>
          <a:custGeom>
            <a:avLst/>
            <a:gdLst/>
            <a:ahLst/>
            <a:cxnLst/>
            <a:rect l="l" t="t" r="r" b="b"/>
            <a:pathLst>
              <a:path w="676910" h="144779">
                <a:moveTo>
                  <a:pt x="659348" y="57784"/>
                </a:moveTo>
                <a:lnTo>
                  <a:pt x="618743" y="57784"/>
                </a:lnTo>
                <a:lnTo>
                  <a:pt x="618743" y="86740"/>
                </a:lnTo>
                <a:lnTo>
                  <a:pt x="612983" y="86754"/>
                </a:lnTo>
                <a:lnTo>
                  <a:pt x="589914" y="144779"/>
                </a:lnTo>
                <a:lnTo>
                  <a:pt x="676655" y="72135"/>
                </a:lnTo>
                <a:lnTo>
                  <a:pt x="659348" y="57784"/>
                </a:lnTo>
                <a:close/>
              </a:path>
              <a:path w="676910" h="144779">
                <a:moveTo>
                  <a:pt x="612922" y="57798"/>
                </a:moveTo>
                <a:lnTo>
                  <a:pt x="0" y="59181"/>
                </a:lnTo>
                <a:lnTo>
                  <a:pt x="0" y="88137"/>
                </a:lnTo>
                <a:lnTo>
                  <a:pt x="612983" y="86754"/>
                </a:lnTo>
                <a:lnTo>
                  <a:pt x="618743" y="72262"/>
                </a:lnTo>
                <a:lnTo>
                  <a:pt x="612922" y="57798"/>
                </a:lnTo>
                <a:close/>
              </a:path>
              <a:path w="676910" h="144779">
                <a:moveTo>
                  <a:pt x="618743" y="72262"/>
                </a:moveTo>
                <a:lnTo>
                  <a:pt x="612983" y="86754"/>
                </a:lnTo>
                <a:lnTo>
                  <a:pt x="618743" y="86740"/>
                </a:lnTo>
                <a:lnTo>
                  <a:pt x="618743" y="72262"/>
                </a:lnTo>
                <a:close/>
              </a:path>
              <a:path w="676910" h="144779">
                <a:moveTo>
                  <a:pt x="618743" y="57784"/>
                </a:moveTo>
                <a:lnTo>
                  <a:pt x="612922" y="57798"/>
                </a:lnTo>
                <a:lnTo>
                  <a:pt x="618743" y="72262"/>
                </a:lnTo>
                <a:lnTo>
                  <a:pt x="618743" y="57784"/>
                </a:lnTo>
                <a:close/>
              </a:path>
              <a:path w="676910" h="144779">
                <a:moveTo>
                  <a:pt x="589660" y="0"/>
                </a:moveTo>
                <a:lnTo>
                  <a:pt x="612922" y="57798"/>
                </a:lnTo>
                <a:lnTo>
                  <a:pt x="659348" y="57784"/>
                </a:lnTo>
                <a:lnTo>
                  <a:pt x="589660" y="0"/>
                </a:lnTo>
                <a:close/>
              </a:path>
            </a:pathLst>
          </a:custGeom>
          <a:solidFill>
            <a:srgbClr val="000000"/>
          </a:solidFill>
        </p:spPr>
        <p:txBody>
          <a:bodyPr wrap="square" lIns="0" tIns="0" rIns="0" bIns="0" rtlCol="0"/>
          <a:lstStyle/>
          <a:p/>
        </p:txBody>
      </p:sp>
      <p:sp>
        <p:nvSpPr>
          <p:cNvPr id="22" name="object 22"/>
          <p:cNvSpPr/>
          <p:nvPr/>
        </p:nvSpPr>
        <p:spPr>
          <a:xfrm>
            <a:off x="4059428" y="2274442"/>
            <a:ext cx="118871" cy="156971"/>
          </a:xfrm>
          <a:prstGeom prst="rect">
            <a:avLst/>
          </a:prstGeom>
          <a:blipFill>
            <a:blip r:embed="rId1" cstate="print"/>
            <a:stretch>
              <a:fillRect/>
            </a:stretch>
          </a:blipFill>
        </p:spPr>
        <p:txBody>
          <a:bodyPr wrap="square" lIns="0" tIns="0" rIns="0" bIns="0" rtlCol="0"/>
          <a:lstStyle/>
          <a:p/>
        </p:txBody>
      </p:sp>
      <p:sp>
        <p:nvSpPr>
          <p:cNvPr id="23" name="object 23"/>
          <p:cNvSpPr/>
          <p:nvPr/>
        </p:nvSpPr>
        <p:spPr>
          <a:xfrm>
            <a:off x="4647692" y="2274442"/>
            <a:ext cx="118872" cy="155447"/>
          </a:xfrm>
          <a:prstGeom prst="rect">
            <a:avLst/>
          </a:prstGeom>
          <a:blipFill>
            <a:blip r:embed="rId2" cstate="print"/>
            <a:stretch>
              <a:fillRect/>
            </a:stretch>
          </a:blipFill>
        </p:spPr>
        <p:txBody>
          <a:bodyPr wrap="square" lIns="0" tIns="0" rIns="0" bIns="0" rtlCol="0"/>
          <a:lstStyle/>
          <a:p/>
        </p:txBody>
      </p:sp>
      <p:sp>
        <p:nvSpPr>
          <p:cNvPr id="24" name="object 24"/>
          <p:cNvSpPr/>
          <p:nvPr/>
        </p:nvSpPr>
        <p:spPr>
          <a:xfrm>
            <a:off x="5289295" y="2274442"/>
            <a:ext cx="120396" cy="155447"/>
          </a:xfrm>
          <a:prstGeom prst="rect">
            <a:avLst/>
          </a:prstGeom>
          <a:blipFill>
            <a:blip r:embed="rId3" cstate="print"/>
            <a:stretch>
              <a:fillRect/>
            </a:stretch>
          </a:blipFill>
        </p:spPr>
        <p:txBody>
          <a:bodyPr wrap="square" lIns="0" tIns="0" rIns="0" bIns="0" rtlCol="0"/>
          <a:lstStyle/>
          <a:p/>
        </p:txBody>
      </p:sp>
      <p:sp>
        <p:nvSpPr>
          <p:cNvPr id="25" name="object 25"/>
          <p:cNvSpPr/>
          <p:nvPr/>
        </p:nvSpPr>
        <p:spPr>
          <a:xfrm>
            <a:off x="6004051" y="2274442"/>
            <a:ext cx="120396" cy="155447"/>
          </a:xfrm>
          <a:prstGeom prst="rect">
            <a:avLst/>
          </a:prstGeom>
          <a:blipFill>
            <a:blip r:embed="rId3" cstate="print"/>
            <a:stretch>
              <a:fillRect/>
            </a:stretch>
          </a:blipFill>
        </p:spPr>
        <p:txBody>
          <a:bodyPr wrap="square" lIns="0" tIns="0" rIns="0" bIns="0" rtlCol="0"/>
          <a:lstStyle/>
          <a:p/>
        </p:txBody>
      </p:sp>
      <p:sp>
        <p:nvSpPr>
          <p:cNvPr id="26" name="object 26"/>
          <p:cNvSpPr/>
          <p:nvPr/>
        </p:nvSpPr>
        <p:spPr>
          <a:xfrm>
            <a:off x="4172966" y="2282062"/>
            <a:ext cx="469900" cy="144780"/>
          </a:xfrm>
          <a:custGeom>
            <a:avLst/>
            <a:gdLst/>
            <a:ahLst/>
            <a:cxnLst/>
            <a:rect l="l" t="t" r="r" b="b"/>
            <a:pathLst>
              <a:path w="469900" h="144779">
                <a:moveTo>
                  <a:pt x="411479" y="72389"/>
                </a:moveTo>
                <a:lnTo>
                  <a:pt x="382524" y="144779"/>
                </a:lnTo>
                <a:lnTo>
                  <a:pt x="452018" y="86867"/>
                </a:lnTo>
                <a:lnTo>
                  <a:pt x="411479" y="86867"/>
                </a:lnTo>
                <a:lnTo>
                  <a:pt x="411479" y="72389"/>
                </a:lnTo>
                <a:close/>
              </a:path>
              <a:path w="469900" h="144779">
                <a:moveTo>
                  <a:pt x="405688" y="57911"/>
                </a:moveTo>
                <a:lnTo>
                  <a:pt x="0" y="57911"/>
                </a:lnTo>
                <a:lnTo>
                  <a:pt x="0" y="86867"/>
                </a:lnTo>
                <a:lnTo>
                  <a:pt x="405688" y="86867"/>
                </a:lnTo>
                <a:lnTo>
                  <a:pt x="411479" y="72389"/>
                </a:lnTo>
                <a:lnTo>
                  <a:pt x="405688" y="57911"/>
                </a:lnTo>
                <a:close/>
              </a:path>
              <a:path w="469900" h="144779">
                <a:moveTo>
                  <a:pt x="452018" y="57911"/>
                </a:moveTo>
                <a:lnTo>
                  <a:pt x="411479" y="57911"/>
                </a:lnTo>
                <a:lnTo>
                  <a:pt x="411479" y="86867"/>
                </a:lnTo>
                <a:lnTo>
                  <a:pt x="452018" y="86867"/>
                </a:lnTo>
                <a:lnTo>
                  <a:pt x="469391" y="72389"/>
                </a:lnTo>
                <a:lnTo>
                  <a:pt x="452018" y="57911"/>
                </a:lnTo>
                <a:close/>
              </a:path>
              <a:path w="469900" h="144779">
                <a:moveTo>
                  <a:pt x="382524" y="0"/>
                </a:moveTo>
                <a:lnTo>
                  <a:pt x="411479" y="72389"/>
                </a:lnTo>
                <a:lnTo>
                  <a:pt x="411479" y="57911"/>
                </a:lnTo>
                <a:lnTo>
                  <a:pt x="452018" y="57911"/>
                </a:lnTo>
                <a:lnTo>
                  <a:pt x="382524" y="0"/>
                </a:lnTo>
                <a:close/>
              </a:path>
            </a:pathLst>
          </a:custGeom>
          <a:solidFill>
            <a:srgbClr val="000000"/>
          </a:solidFill>
        </p:spPr>
        <p:txBody>
          <a:bodyPr wrap="square" lIns="0" tIns="0" rIns="0" bIns="0" rtlCol="0"/>
          <a:lstStyle/>
          <a:p/>
        </p:txBody>
      </p:sp>
      <p:sp>
        <p:nvSpPr>
          <p:cNvPr id="27" name="object 27"/>
          <p:cNvSpPr/>
          <p:nvPr/>
        </p:nvSpPr>
        <p:spPr>
          <a:xfrm>
            <a:off x="4761230" y="2282062"/>
            <a:ext cx="535305" cy="144780"/>
          </a:xfrm>
          <a:custGeom>
            <a:avLst/>
            <a:gdLst/>
            <a:ahLst/>
            <a:cxnLst/>
            <a:rect l="l" t="t" r="r" b="b"/>
            <a:pathLst>
              <a:path w="535304" h="144779">
                <a:moveTo>
                  <a:pt x="477012" y="72389"/>
                </a:moveTo>
                <a:lnTo>
                  <a:pt x="448056" y="144779"/>
                </a:lnTo>
                <a:lnTo>
                  <a:pt x="517550" y="86867"/>
                </a:lnTo>
                <a:lnTo>
                  <a:pt x="477012" y="86867"/>
                </a:lnTo>
                <a:lnTo>
                  <a:pt x="477012" y="72389"/>
                </a:lnTo>
                <a:close/>
              </a:path>
              <a:path w="535304" h="144779">
                <a:moveTo>
                  <a:pt x="471220" y="57911"/>
                </a:moveTo>
                <a:lnTo>
                  <a:pt x="0" y="57911"/>
                </a:lnTo>
                <a:lnTo>
                  <a:pt x="0" y="86867"/>
                </a:lnTo>
                <a:lnTo>
                  <a:pt x="471220" y="86867"/>
                </a:lnTo>
                <a:lnTo>
                  <a:pt x="477012" y="72389"/>
                </a:lnTo>
                <a:lnTo>
                  <a:pt x="471220" y="57911"/>
                </a:lnTo>
                <a:close/>
              </a:path>
              <a:path w="535304" h="144779">
                <a:moveTo>
                  <a:pt x="517550" y="57911"/>
                </a:moveTo>
                <a:lnTo>
                  <a:pt x="477012" y="57911"/>
                </a:lnTo>
                <a:lnTo>
                  <a:pt x="477012" y="86867"/>
                </a:lnTo>
                <a:lnTo>
                  <a:pt x="517550" y="86867"/>
                </a:lnTo>
                <a:lnTo>
                  <a:pt x="534924" y="72389"/>
                </a:lnTo>
                <a:lnTo>
                  <a:pt x="517550" y="57911"/>
                </a:lnTo>
                <a:close/>
              </a:path>
              <a:path w="535304" h="144779">
                <a:moveTo>
                  <a:pt x="448056" y="0"/>
                </a:moveTo>
                <a:lnTo>
                  <a:pt x="477012" y="72389"/>
                </a:lnTo>
                <a:lnTo>
                  <a:pt x="477012" y="57911"/>
                </a:lnTo>
                <a:lnTo>
                  <a:pt x="517550" y="57911"/>
                </a:lnTo>
                <a:lnTo>
                  <a:pt x="448056" y="0"/>
                </a:lnTo>
                <a:close/>
              </a:path>
            </a:pathLst>
          </a:custGeom>
          <a:solidFill>
            <a:srgbClr val="000000"/>
          </a:solidFill>
        </p:spPr>
        <p:txBody>
          <a:bodyPr wrap="square" lIns="0" tIns="0" rIns="0" bIns="0" rtlCol="0"/>
          <a:lstStyle/>
          <a:p/>
        </p:txBody>
      </p:sp>
      <p:sp>
        <p:nvSpPr>
          <p:cNvPr id="28" name="object 28"/>
          <p:cNvSpPr/>
          <p:nvPr/>
        </p:nvSpPr>
        <p:spPr>
          <a:xfrm>
            <a:off x="4731511" y="2568574"/>
            <a:ext cx="0" cy="1150620"/>
          </a:xfrm>
          <a:custGeom>
            <a:avLst/>
            <a:gdLst/>
            <a:ahLst/>
            <a:cxnLst/>
            <a:rect l="l" t="t" r="r" b="b"/>
            <a:pathLst>
              <a:path h="1150620">
                <a:moveTo>
                  <a:pt x="0" y="0"/>
                </a:moveTo>
                <a:lnTo>
                  <a:pt x="0" y="1150620"/>
                </a:lnTo>
              </a:path>
            </a:pathLst>
          </a:custGeom>
          <a:ln w="12192">
            <a:solidFill>
              <a:srgbClr val="0000FF"/>
            </a:solidFill>
            <a:prstDash val="sysDash"/>
          </a:ln>
        </p:spPr>
        <p:txBody>
          <a:bodyPr wrap="square" lIns="0" tIns="0" rIns="0" bIns="0" rtlCol="0"/>
          <a:lstStyle/>
          <a:p/>
        </p:txBody>
      </p:sp>
      <p:sp>
        <p:nvSpPr>
          <p:cNvPr id="29" name="object 29"/>
          <p:cNvSpPr/>
          <p:nvPr/>
        </p:nvSpPr>
        <p:spPr>
          <a:xfrm>
            <a:off x="5397499" y="2495423"/>
            <a:ext cx="0" cy="1656714"/>
          </a:xfrm>
          <a:custGeom>
            <a:avLst/>
            <a:gdLst/>
            <a:ahLst/>
            <a:cxnLst/>
            <a:rect l="l" t="t" r="r" b="b"/>
            <a:pathLst>
              <a:path h="1656714">
                <a:moveTo>
                  <a:pt x="0" y="0"/>
                </a:moveTo>
                <a:lnTo>
                  <a:pt x="0" y="1656588"/>
                </a:lnTo>
              </a:path>
            </a:pathLst>
          </a:custGeom>
          <a:ln w="12192">
            <a:solidFill>
              <a:srgbClr val="0000FF"/>
            </a:solidFill>
            <a:prstDash val="sysDash"/>
          </a:ln>
        </p:spPr>
        <p:txBody>
          <a:bodyPr wrap="square" lIns="0" tIns="0" rIns="0" bIns="0" rtlCol="0"/>
          <a:lstStyle/>
          <a:p/>
        </p:txBody>
      </p:sp>
      <p:sp>
        <p:nvSpPr>
          <p:cNvPr id="30" name="object 30"/>
          <p:cNvSpPr/>
          <p:nvPr/>
        </p:nvSpPr>
        <p:spPr>
          <a:xfrm>
            <a:off x="6081775" y="2496947"/>
            <a:ext cx="0" cy="2161540"/>
          </a:xfrm>
          <a:custGeom>
            <a:avLst/>
            <a:gdLst/>
            <a:ahLst/>
            <a:cxnLst/>
            <a:rect l="l" t="t" r="r" b="b"/>
            <a:pathLst>
              <a:path h="2161540">
                <a:moveTo>
                  <a:pt x="0" y="0"/>
                </a:moveTo>
                <a:lnTo>
                  <a:pt x="0" y="2161032"/>
                </a:lnTo>
              </a:path>
            </a:pathLst>
          </a:custGeom>
          <a:ln w="12192">
            <a:solidFill>
              <a:srgbClr val="0000FF"/>
            </a:solidFill>
            <a:prstDash val="sysDash"/>
          </a:ln>
        </p:spPr>
        <p:txBody>
          <a:bodyPr wrap="square" lIns="0" tIns="0" rIns="0" bIns="0" rtlCol="0"/>
          <a:lstStyle/>
          <a:p/>
        </p:txBody>
      </p:sp>
      <p:sp>
        <p:nvSpPr>
          <p:cNvPr id="31" name="object 31"/>
          <p:cNvSpPr/>
          <p:nvPr/>
        </p:nvSpPr>
        <p:spPr>
          <a:xfrm>
            <a:off x="2913379" y="2713354"/>
            <a:ext cx="433070" cy="1727200"/>
          </a:xfrm>
          <a:custGeom>
            <a:avLst/>
            <a:gdLst/>
            <a:ahLst/>
            <a:cxnLst/>
            <a:rect l="l" t="t" r="r" b="b"/>
            <a:pathLst>
              <a:path w="433069" h="1727200">
                <a:moveTo>
                  <a:pt x="432816" y="1726691"/>
                </a:moveTo>
                <a:lnTo>
                  <a:pt x="375290" y="1721538"/>
                </a:lnTo>
                <a:lnTo>
                  <a:pt x="323596" y="1706994"/>
                </a:lnTo>
                <a:lnTo>
                  <a:pt x="279796" y="1684435"/>
                </a:lnTo>
                <a:lnTo>
                  <a:pt x="245956" y="1655237"/>
                </a:lnTo>
                <a:lnTo>
                  <a:pt x="224139" y="1620773"/>
                </a:lnTo>
                <a:lnTo>
                  <a:pt x="216408" y="1582420"/>
                </a:lnTo>
                <a:lnTo>
                  <a:pt x="216408" y="1007617"/>
                </a:lnTo>
                <a:lnTo>
                  <a:pt x="208676" y="969282"/>
                </a:lnTo>
                <a:lnTo>
                  <a:pt x="186859" y="934823"/>
                </a:lnTo>
                <a:lnTo>
                  <a:pt x="153019" y="905621"/>
                </a:lnTo>
                <a:lnTo>
                  <a:pt x="109220" y="883054"/>
                </a:lnTo>
                <a:lnTo>
                  <a:pt x="57525" y="868503"/>
                </a:lnTo>
                <a:lnTo>
                  <a:pt x="0" y="863345"/>
                </a:lnTo>
                <a:lnTo>
                  <a:pt x="57525" y="858188"/>
                </a:lnTo>
                <a:lnTo>
                  <a:pt x="109219" y="843637"/>
                </a:lnTo>
                <a:lnTo>
                  <a:pt x="153019" y="821070"/>
                </a:lnTo>
                <a:lnTo>
                  <a:pt x="186859" y="791868"/>
                </a:lnTo>
                <a:lnTo>
                  <a:pt x="208676" y="757409"/>
                </a:lnTo>
                <a:lnTo>
                  <a:pt x="216408" y="719073"/>
                </a:lnTo>
                <a:lnTo>
                  <a:pt x="216408" y="144271"/>
                </a:lnTo>
                <a:lnTo>
                  <a:pt x="224139" y="105936"/>
                </a:lnTo>
                <a:lnTo>
                  <a:pt x="245956" y="71477"/>
                </a:lnTo>
                <a:lnTo>
                  <a:pt x="279796" y="42275"/>
                </a:lnTo>
                <a:lnTo>
                  <a:pt x="323595" y="19708"/>
                </a:lnTo>
                <a:lnTo>
                  <a:pt x="375290" y="5157"/>
                </a:lnTo>
                <a:lnTo>
                  <a:pt x="432816" y="0"/>
                </a:lnTo>
              </a:path>
            </a:pathLst>
          </a:custGeom>
          <a:ln w="12192">
            <a:solidFill>
              <a:srgbClr val="0000FF"/>
            </a:solidFill>
          </a:ln>
        </p:spPr>
        <p:txBody>
          <a:bodyPr wrap="square" lIns="0" tIns="0" rIns="0" bIns="0" rtlCol="0"/>
          <a:lstStyle/>
          <a:p/>
        </p:txBody>
      </p:sp>
      <p:sp>
        <p:nvSpPr>
          <p:cNvPr id="32" name="object 32"/>
          <p:cNvSpPr/>
          <p:nvPr/>
        </p:nvSpPr>
        <p:spPr>
          <a:xfrm>
            <a:off x="2337307" y="2352166"/>
            <a:ext cx="611505" cy="2232660"/>
          </a:xfrm>
          <a:custGeom>
            <a:avLst/>
            <a:gdLst/>
            <a:ahLst/>
            <a:cxnLst/>
            <a:rect l="l" t="t" r="r" b="b"/>
            <a:pathLst>
              <a:path w="611505" h="2232660">
                <a:moveTo>
                  <a:pt x="0" y="2232660"/>
                </a:moveTo>
                <a:lnTo>
                  <a:pt x="611124" y="2232660"/>
                </a:lnTo>
                <a:lnTo>
                  <a:pt x="611124" y="0"/>
                </a:lnTo>
                <a:lnTo>
                  <a:pt x="0" y="0"/>
                </a:lnTo>
                <a:lnTo>
                  <a:pt x="0" y="2232660"/>
                </a:lnTo>
                <a:close/>
              </a:path>
            </a:pathLst>
          </a:custGeom>
          <a:solidFill>
            <a:srgbClr val="FFFFFF"/>
          </a:solidFill>
        </p:spPr>
        <p:txBody>
          <a:bodyPr wrap="square" lIns="0" tIns="0" rIns="0" bIns="0" rtlCol="0"/>
          <a:lstStyle/>
          <a:p/>
        </p:txBody>
      </p:sp>
      <p:sp>
        <p:nvSpPr>
          <p:cNvPr id="33" name="object 33"/>
          <p:cNvSpPr txBox="1"/>
          <p:nvPr/>
        </p:nvSpPr>
        <p:spPr>
          <a:xfrm>
            <a:off x="2438222" y="2879217"/>
            <a:ext cx="381000" cy="1148715"/>
          </a:xfrm>
          <a:prstGeom prst="rect">
            <a:avLst/>
          </a:prstGeom>
        </p:spPr>
        <p:txBody>
          <a:bodyPr vert="horz" wrap="square" lIns="0" tIns="86995" rIns="0" bIns="0" rtlCol="0">
            <a:spAutoFit/>
          </a:bodyPr>
          <a:lstStyle/>
          <a:p>
            <a:pPr marL="12700" marR="5080" algn="just">
              <a:lnSpc>
                <a:spcPts val="2760"/>
              </a:lnSpc>
              <a:spcBef>
                <a:spcPts val="685"/>
              </a:spcBef>
            </a:pPr>
            <a:r>
              <a:rPr sz="2800" b="1" spc="-5" dirty="0">
                <a:solidFill>
                  <a:srgbClr val="0000FF"/>
                </a:solidFill>
                <a:latin typeface="Microsoft JhengHei" panose="020B0604030504040204" charset="-120"/>
                <a:cs typeface="Microsoft JhengHei" panose="020B0604030504040204" charset="-120"/>
              </a:rPr>
              <a:t>点 规 则</a:t>
            </a:r>
            <a:endParaRPr sz="2800">
              <a:latin typeface="Microsoft JhengHei" panose="020B0604030504040204" charset="-120"/>
              <a:cs typeface="Microsoft JhengHei" panose="020B0604030504040204" charset="-120"/>
            </a:endParaRPr>
          </a:p>
        </p:txBody>
      </p:sp>
      <p:sp>
        <p:nvSpPr>
          <p:cNvPr id="37" name="object 34"/>
          <p:cNvSpPr txBox="1"/>
          <p:nvPr/>
        </p:nvSpPr>
        <p:spPr>
          <a:xfrm>
            <a:off x="6586219" y="1992503"/>
            <a:ext cx="3421379" cy="895985"/>
          </a:xfrm>
          <a:prstGeom prst="rect">
            <a:avLst/>
          </a:prstGeom>
          <a:ln w="12192">
            <a:solidFill>
              <a:srgbClr val="0000FF"/>
            </a:solidFill>
          </a:ln>
        </p:spPr>
        <p:txBody>
          <a:bodyPr vert="horz" wrap="square" lIns="0" tIns="40005" rIns="0" bIns="0" rtlCol="0">
            <a:spAutoFit/>
          </a:bodyPr>
          <a:p>
            <a:pPr marL="92075">
              <a:lnSpc>
                <a:spcPct val="100000"/>
              </a:lnSpc>
              <a:spcBef>
                <a:spcPts val="315"/>
              </a:spcBef>
            </a:pPr>
            <a:r>
              <a:rPr sz="2400" b="1" u="heavy" spc="10" dirty="0">
                <a:solidFill>
                  <a:srgbClr val="FF3300"/>
                </a:solidFill>
                <a:uFill>
                  <a:solidFill>
                    <a:srgbClr val="FF3300"/>
                  </a:solidFill>
                </a:uFill>
                <a:latin typeface="Microsoft JhengHei" panose="020B0604030504040204" charset="-120"/>
                <a:cs typeface="Microsoft JhengHei" panose="020B0604030504040204" charset="-120"/>
              </a:rPr>
              <a:t>活性边</a:t>
            </a:r>
            <a:r>
              <a:rPr sz="2400" b="1" u="heavy" dirty="0">
                <a:solidFill>
                  <a:srgbClr val="FF3300"/>
                </a:solidFill>
                <a:uFill>
                  <a:solidFill>
                    <a:srgbClr val="FF3300"/>
                  </a:solidFill>
                </a:uFill>
                <a:latin typeface="Times New Roman" panose="02020603050405020304"/>
                <a:cs typeface="Times New Roman" panose="02020603050405020304"/>
              </a:rPr>
              <a:t>(</a:t>
            </a:r>
            <a:r>
              <a:rPr sz="2400" b="1" u="heavy" spc="10" dirty="0">
                <a:solidFill>
                  <a:srgbClr val="FF3300"/>
                </a:solidFill>
                <a:uFill>
                  <a:solidFill>
                    <a:srgbClr val="FF3300"/>
                  </a:solidFill>
                </a:uFill>
                <a:latin typeface="Microsoft JhengHei" panose="020B0604030504040204" charset="-120"/>
                <a:cs typeface="Microsoft JhengHei" panose="020B0604030504040204" charset="-120"/>
              </a:rPr>
              <a:t>活动弧</a:t>
            </a:r>
            <a:r>
              <a:rPr sz="2400" b="1" u="heavy" dirty="0">
                <a:solidFill>
                  <a:srgbClr val="FF3300"/>
                </a:solidFill>
                <a:uFill>
                  <a:solidFill>
                    <a:srgbClr val="FF3300"/>
                  </a:solidFill>
                </a:uFill>
                <a:latin typeface="Times New Roman" panose="02020603050405020304"/>
                <a:cs typeface="Times New Roman" panose="02020603050405020304"/>
              </a:rPr>
              <a:t>)</a:t>
            </a:r>
            <a:r>
              <a:rPr sz="2400" b="1" dirty="0">
                <a:solidFill>
                  <a:srgbClr val="FF3399"/>
                </a:solidFill>
                <a:latin typeface="Microsoft JhengHei" panose="020B0604030504040204" charset="-120"/>
                <a:cs typeface="Microsoft JhengHei" panose="020B0604030504040204" charset="-120"/>
              </a:rPr>
              <a:t>：</a:t>
            </a:r>
            <a:endParaRPr sz="2400">
              <a:latin typeface="Microsoft JhengHei" panose="020B0604030504040204" charset="-120"/>
              <a:cs typeface="Microsoft JhengHei" panose="020B0604030504040204" charset="-120"/>
            </a:endParaRPr>
          </a:p>
          <a:p>
            <a:pPr marL="92075">
              <a:lnSpc>
                <a:spcPct val="100000"/>
              </a:lnSpc>
              <a:spcBef>
                <a:spcPts val="915"/>
              </a:spcBef>
            </a:pPr>
            <a:r>
              <a:rPr sz="2400" b="1" spc="10" dirty="0">
                <a:solidFill>
                  <a:srgbClr val="000066"/>
                </a:solidFill>
                <a:latin typeface="Microsoft JhengHei" panose="020B0604030504040204" charset="-120"/>
                <a:cs typeface="Microsoft JhengHei" panose="020B0604030504040204" charset="-120"/>
              </a:rPr>
              <a:t>规则右部未被完全匹配</a:t>
            </a:r>
            <a:endParaRPr sz="2400">
              <a:latin typeface="Microsoft JhengHei" panose="020B0604030504040204" charset="-120"/>
              <a:cs typeface="Microsoft JhengHei" panose="020B0604030504040204" charset="-120"/>
            </a:endParaRPr>
          </a:p>
        </p:txBody>
      </p:sp>
      <p:sp>
        <p:nvSpPr>
          <p:cNvPr id="38" name="object 38"/>
          <p:cNvSpPr txBox="1"/>
          <p:nvPr/>
        </p:nvSpPr>
        <p:spPr>
          <a:xfrm>
            <a:off x="6586219" y="3071495"/>
            <a:ext cx="3456940" cy="1259205"/>
          </a:xfrm>
          <a:prstGeom prst="rect">
            <a:avLst/>
          </a:prstGeom>
          <a:ln w="12192">
            <a:solidFill>
              <a:srgbClr val="000099"/>
            </a:solidFill>
          </a:ln>
        </p:spPr>
        <p:txBody>
          <a:bodyPr vert="horz" wrap="square" lIns="0" tIns="40640" rIns="0" bIns="0" rtlCol="0">
            <a:spAutoFit/>
          </a:bodyPr>
          <a:p>
            <a:pPr marL="92075" marR="346075">
              <a:lnSpc>
                <a:spcPct val="100000"/>
              </a:lnSpc>
              <a:spcBef>
                <a:spcPts val="320"/>
              </a:spcBef>
            </a:pPr>
            <a:r>
              <a:rPr sz="2400" b="1" spc="10" dirty="0">
                <a:solidFill>
                  <a:srgbClr val="FF0000"/>
                </a:solidFill>
                <a:latin typeface="Microsoft JhengHei" panose="020B0604030504040204" charset="-120"/>
                <a:cs typeface="Microsoft JhengHei" panose="020B0604030504040204" charset="-120"/>
              </a:rPr>
              <a:t>非活性边</a:t>
            </a:r>
            <a:r>
              <a:rPr sz="2400" b="1" dirty="0">
                <a:solidFill>
                  <a:srgbClr val="FF0000"/>
                </a:solidFill>
                <a:latin typeface="Times New Roman" panose="02020603050405020304"/>
                <a:cs typeface="Times New Roman" panose="02020603050405020304"/>
              </a:rPr>
              <a:t>(</a:t>
            </a:r>
            <a:r>
              <a:rPr sz="2400" b="1" spc="10" dirty="0">
                <a:solidFill>
                  <a:srgbClr val="FF0000"/>
                </a:solidFill>
                <a:latin typeface="Microsoft JhengHei" panose="020B0604030504040204" charset="-120"/>
                <a:cs typeface="Microsoft JhengHei" panose="020B0604030504040204" charset="-120"/>
              </a:rPr>
              <a:t>非活动弧</a:t>
            </a:r>
            <a:r>
              <a:rPr sz="2400" b="1" dirty="0">
                <a:solidFill>
                  <a:srgbClr val="FF0000"/>
                </a:solidFill>
                <a:latin typeface="Times New Roman" panose="02020603050405020304"/>
                <a:cs typeface="Times New Roman" panose="02020603050405020304"/>
              </a:rPr>
              <a:t>,</a:t>
            </a:r>
            <a:r>
              <a:rPr sz="2400" b="1" spc="-95" dirty="0">
                <a:solidFill>
                  <a:srgbClr val="FF0000"/>
                </a:solidFill>
                <a:latin typeface="Times New Roman" panose="02020603050405020304"/>
                <a:cs typeface="Times New Roman" panose="02020603050405020304"/>
              </a:rPr>
              <a:t> </a:t>
            </a:r>
            <a:r>
              <a:rPr sz="2400" b="1" dirty="0">
                <a:solidFill>
                  <a:srgbClr val="FF0000"/>
                </a:solidFill>
                <a:latin typeface="Microsoft JhengHei" panose="020B0604030504040204" charset="-120"/>
                <a:cs typeface="Microsoft JhengHei" panose="020B0604030504040204" charset="-120"/>
              </a:rPr>
              <a:t>或 </a:t>
            </a:r>
            <a:r>
              <a:rPr sz="2400" b="1" spc="5" dirty="0">
                <a:solidFill>
                  <a:srgbClr val="FF0000"/>
                </a:solidFill>
                <a:latin typeface="Microsoft JhengHei" panose="020B0604030504040204" charset="-120"/>
                <a:cs typeface="Microsoft JhengHei" panose="020B0604030504040204" charset="-120"/>
              </a:rPr>
              <a:t>完成弧</a:t>
            </a:r>
            <a:r>
              <a:rPr sz="2400" b="1" dirty="0">
                <a:solidFill>
                  <a:srgbClr val="FF0000"/>
                </a:solidFill>
                <a:latin typeface="Times New Roman" panose="02020603050405020304"/>
                <a:cs typeface="Times New Roman" panose="02020603050405020304"/>
              </a:rPr>
              <a:t>)</a:t>
            </a:r>
            <a:r>
              <a:rPr sz="2400" b="1" dirty="0">
                <a:solidFill>
                  <a:srgbClr val="FF0000"/>
                </a:solidFill>
                <a:latin typeface="Microsoft JhengHei" panose="020B0604030504040204" charset="-120"/>
                <a:cs typeface="Microsoft JhengHei" panose="020B0604030504040204" charset="-120"/>
              </a:rPr>
              <a:t>：</a:t>
            </a:r>
            <a:endParaRPr sz="2400">
              <a:latin typeface="Microsoft JhengHei" panose="020B0604030504040204" charset="-120"/>
              <a:cs typeface="Microsoft JhengHei" panose="020B0604030504040204" charset="-120"/>
            </a:endParaRPr>
          </a:p>
          <a:p>
            <a:pPr marL="92075">
              <a:lnSpc>
                <a:spcPct val="100000"/>
              </a:lnSpc>
              <a:spcBef>
                <a:spcPts val="865"/>
              </a:spcBef>
            </a:pPr>
            <a:r>
              <a:rPr sz="2400" b="1" spc="10" dirty="0">
                <a:solidFill>
                  <a:srgbClr val="000066"/>
                </a:solidFill>
                <a:latin typeface="Microsoft JhengHei" panose="020B0604030504040204" charset="-120"/>
                <a:cs typeface="Microsoft JhengHei" panose="020B0604030504040204" charset="-120"/>
              </a:rPr>
              <a:t>规则右部已被完全匹配</a:t>
            </a:r>
            <a:endParaRPr sz="2400">
              <a:latin typeface="Microsoft JhengHei" panose="020B0604030504040204" charset="-120"/>
              <a:cs typeface="Microsoft JhengHei" panose="020B0604030504040204" charset="-120"/>
            </a:endParaRPr>
          </a:p>
        </p:txBody>
      </p:sp>
      <p:sp>
        <p:nvSpPr>
          <p:cNvPr id="39" name="object 35"/>
          <p:cNvSpPr/>
          <p:nvPr/>
        </p:nvSpPr>
        <p:spPr>
          <a:xfrm>
            <a:off x="3979926" y="2489453"/>
            <a:ext cx="2738755" cy="523875"/>
          </a:xfrm>
          <a:custGeom>
            <a:avLst/>
            <a:gdLst/>
            <a:ahLst/>
            <a:cxnLst/>
            <a:rect l="l" t="t" r="r" b="b"/>
            <a:pathLst>
              <a:path w="2738754" h="523875">
                <a:moveTo>
                  <a:pt x="2735961" y="0"/>
                </a:moveTo>
                <a:lnTo>
                  <a:pt x="2686050" y="9144"/>
                </a:lnTo>
                <a:lnTo>
                  <a:pt x="2688336" y="21590"/>
                </a:lnTo>
                <a:lnTo>
                  <a:pt x="2738247" y="12446"/>
                </a:lnTo>
                <a:lnTo>
                  <a:pt x="2735961" y="0"/>
                </a:lnTo>
                <a:close/>
              </a:path>
              <a:path w="2738754" h="523875">
                <a:moveTo>
                  <a:pt x="2648458" y="16002"/>
                </a:moveTo>
                <a:lnTo>
                  <a:pt x="2598547" y="25273"/>
                </a:lnTo>
                <a:lnTo>
                  <a:pt x="2600833" y="37719"/>
                </a:lnTo>
                <a:lnTo>
                  <a:pt x="2650871" y="28575"/>
                </a:lnTo>
                <a:lnTo>
                  <a:pt x="2648458" y="16002"/>
                </a:lnTo>
                <a:close/>
              </a:path>
              <a:path w="2738754" h="523875">
                <a:moveTo>
                  <a:pt x="2561082" y="32131"/>
                </a:moveTo>
                <a:lnTo>
                  <a:pt x="2511171" y="41275"/>
                </a:lnTo>
                <a:lnTo>
                  <a:pt x="2513457" y="53721"/>
                </a:lnTo>
                <a:lnTo>
                  <a:pt x="2563368" y="44577"/>
                </a:lnTo>
                <a:lnTo>
                  <a:pt x="2561082" y="32131"/>
                </a:lnTo>
                <a:close/>
              </a:path>
              <a:path w="2738754" h="523875">
                <a:moveTo>
                  <a:pt x="2473706" y="48133"/>
                </a:moveTo>
                <a:lnTo>
                  <a:pt x="2423668" y="57404"/>
                </a:lnTo>
                <a:lnTo>
                  <a:pt x="2425954" y="69850"/>
                </a:lnTo>
                <a:lnTo>
                  <a:pt x="2475991" y="60706"/>
                </a:lnTo>
                <a:lnTo>
                  <a:pt x="2473706" y="48133"/>
                </a:lnTo>
                <a:close/>
              </a:path>
              <a:path w="2738754" h="523875">
                <a:moveTo>
                  <a:pt x="2386203" y="64262"/>
                </a:moveTo>
                <a:lnTo>
                  <a:pt x="2336291" y="73406"/>
                </a:lnTo>
                <a:lnTo>
                  <a:pt x="2338578" y="85852"/>
                </a:lnTo>
                <a:lnTo>
                  <a:pt x="2388489" y="76708"/>
                </a:lnTo>
                <a:lnTo>
                  <a:pt x="2386203" y="64262"/>
                </a:lnTo>
                <a:close/>
              </a:path>
              <a:path w="2738754" h="523875">
                <a:moveTo>
                  <a:pt x="2298827" y="80264"/>
                </a:moveTo>
                <a:lnTo>
                  <a:pt x="2248789" y="89535"/>
                </a:lnTo>
                <a:lnTo>
                  <a:pt x="2251075" y="101981"/>
                </a:lnTo>
                <a:lnTo>
                  <a:pt x="2301113" y="92837"/>
                </a:lnTo>
                <a:lnTo>
                  <a:pt x="2298827" y="80264"/>
                </a:lnTo>
                <a:close/>
              </a:path>
              <a:path w="2738754" h="523875">
                <a:moveTo>
                  <a:pt x="2211324" y="96393"/>
                </a:moveTo>
                <a:lnTo>
                  <a:pt x="2161413" y="105537"/>
                </a:lnTo>
                <a:lnTo>
                  <a:pt x="2163699" y="117983"/>
                </a:lnTo>
                <a:lnTo>
                  <a:pt x="2213610" y="108839"/>
                </a:lnTo>
                <a:lnTo>
                  <a:pt x="2211324" y="96393"/>
                </a:lnTo>
                <a:close/>
              </a:path>
              <a:path w="2738754" h="523875">
                <a:moveTo>
                  <a:pt x="2123948" y="112395"/>
                </a:moveTo>
                <a:lnTo>
                  <a:pt x="2073910" y="121666"/>
                </a:lnTo>
                <a:lnTo>
                  <a:pt x="2076196" y="134112"/>
                </a:lnTo>
                <a:lnTo>
                  <a:pt x="2126234" y="124968"/>
                </a:lnTo>
                <a:lnTo>
                  <a:pt x="2123948" y="112395"/>
                </a:lnTo>
                <a:close/>
              </a:path>
              <a:path w="2738754" h="523875">
                <a:moveTo>
                  <a:pt x="2036445" y="128524"/>
                </a:moveTo>
                <a:lnTo>
                  <a:pt x="1986534" y="137668"/>
                </a:lnTo>
                <a:lnTo>
                  <a:pt x="1988820" y="150114"/>
                </a:lnTo>
                <a:lnTo>
                  <a:pt x="2038731" y="140970"/>
                </a:lnTo>
                <a:lnTo>
                  <a:pt x="2036445" y="128524"/>
                </a:lnTo>
                <a:close/>
              </a:path>
              <a:path w="2738754" h="523875">
                <a:moveTo>
                  <a:pt x="1949069" y="144526"/>
                </a:moveTo>
                <a:lnTo>
                  <a:pt x="1899031" y="153797"/>
                </a:lnTo>
                <a:lnTo>
                  <a:pt x="1901316" y="166243"/>
                </a:lnTo>
                <a:lnTo>
                  <a:pt x="1951354" y="157099"/>
                </a:lnTo>
                <a:lnTo>
                  <a:pt x="1949069" y="144526"/>
                </a:lnTo>
                <a:close/>
              </a:path>
              <a:path w="2738754" h="523875">
                <a:moveTo>
                  <a:pt x="1861565" y="160655"/>
                </a:moveTo>
                <a:lnTo>
                  <a:pt x="1811654" y="169799"/>
                </a:lnTo>
                <a:lnTo>
                  <a:pt x="1813940" y="182245"/>
                </a:lnTo>
                <a:lnTo>
                  <a:pt x="1863852" y="173101"/>
                </a:lnTo>
                <a:lnTo>
                  <a:pt x="1861565" y="160655"/>
                </a:lnTo>
                <a:close/>
              </a:path>
              <a:path w="2738754" h="523875">
                <a:moveTo>
                  <a:pt x="1774189" y="176657"/>
                </a:moveTo>
                <a:lnTo>
                  <a:pt x="1724152" y="185928"/>
                </a:lnTo>
                <a:lnTo>
                  <a:pt x="1726438" y="198374"/>
                </a:lnTo>
                <a:lnTo>
                  <a:pt x="1776476" y="189230"/>
                </a:lnTo>
                <a:lnTo>
                  <a:pt x="1774189" y="176657"/>
                </a:lnTo>
                <a:close/>
              </a:path>
              <a:path w="2738754" h="523875">
                <a:moveTo>
                  <a:pt x="1686687" y="192786"/>
                </a:moveTo>
                <a:lnTo>
                  <a:pt x="1636776" y="201930"/>
                </a:lnTo>
                <a:lnTo>
                  <a:pt x="1639062" y="214376"/>
                </a:lnTo>
                <a:lnTo>
                  <a:pt x="1688973" y="205232"/>
                </a:lnTo>
                <a:lnTo>
                  <a:pt x="1686687" y="192786"/>
                </a:lnTo>
                <a:close/>
              </a:path>
              <a:path w="2738754" h="523875">
                <a:moveTo>
                  <a:pt x="1599311" y="208788"/>
                </a:moveTo>
                <a:lnTo>
                  <a:pt x="1549273" y="218059"/>
                </a:lnTo>
                <a:lnTo>
                  <a:pt x="1551559" y="230505"/>
                </a:lnTo>
                <a:lnTo>
                  <a:pt x="1601597" y="221361"/>
                </a:lnTo>
                <a:lnTo>
                  <a:pt x="1599311" y="208788"/>
                </a:lnTo>
                <a:close/>
              </a:path>
              <a:path w="2738754" h="523875">
                <a:moveTo>
                  <a:pt x="1511808" y="224917"/>
                </a:moveTo>
                <a:lnTo>
                  <a:pt x="1461897" y="234061"/>
                </a:lnTo>
                <a:lnTo>
                  <a:pt x="1464183" y="246507"/>
                </a:lnTo>
                <a:lnTo>
                  <a:pt x="1514094" y="237363"/>
                </a:lnTo>
                <a:lnTo>
                  <a:pt x="1511808" y="224917"/>
                </a:lnTo>
                <a:close/>
              </a:path>
              <a:path w="2738754" h="523875">
                <a:moveTo>
                  <a:pt x="1424432" y="240919"/>
                </a:moveTo>
                <a:lnTo>
                  <a:pt x="1374394" y="250190"/>
                </a:lnTo>
                <a:lnTo>
                  <a:pt x="1376807" y="262636"/>
                </a:lnTo>
                <a:lnTo>
                  <a:pt x="1426718" y="253492"/>
                </a:lnTo>
                <a:lnTo>
                  <a:pt x="1424432" y="240919"/>
                </a:lnTo>
                <a:close/>
              </a:path>
              <a:path w="2738754" h="523875">
                <a:moveTo>
                  <a:pt x="1336928" y="257048"/>
                </a:moveTo>
                <a:lnTo>
                  <a:pt x="1287018" y="266192"/>
                </a:lnTo>
                <a:lnTo>
                  <a:pt x="1289303" y="278638"/>
                </a:lnTo>
                <a:lnTo>
                  <a:pt x="1339214" y="269494"/>
                </a:lnTo>
                <a:lnTo>
                  <a:pt x="1336928" y="257048"/>
                </a:lnTo>
                <a:close/>
              </a:path>
              <a:path w="2738754" h="523875">
                <a:moveTo>
                  <a:pt x="1249552" y="273050"/>
                </a:moveTo>
                <a:lnTo>
                  <a:pt x="1199514" y="282321"/>
                </a:lnTo>
                <a:lnTo>
                  <a:pt x="1201927" y="294767"/>
                </a:lnTo>
                <a:lnTo>
                  <a:pt x="1251839" y="285623"/>
                </a:lnTo>
                <a:lnTo>
                  <a:pt x="1249552" y="273050"/>
                </a:lnTo>
                <a:close/>
              </a:path>
              <a:path w="2738754" h="523875">
                <a:moveTo>
                  <a:pt x="1162050" y="289179"/>
                </a:moveTo>
                <a:lnTo>
                  <a:pt x="1112139" y="298323"/>
                </a:lnTo>
                <a:lnTo>
                  <a:pt x="1114425" y="310769"/>
                </a:lnTo>
                <a:lnTo>
                  <a:pt x="1164463" y="301625"/>
                </a:lnTo>
                <a:lnTo>
                  <a:pt x="1162050" y="289179"/>
                </a:lnTo>
                <a:close/>
              </a:path>
              <a:path w="2738754" h="523875">
                <a:moveTo>
                  <a:pt x="1074674" y="305181"/>
                </a:moveTo>
                <a:lnTo>
                  <a:pt x="1024763" y="314452"/>
                </a:lnTo>
                <a:lnTo>
                  <a:pt x="1027049" y="326898"/>
                </a:lnTo>
                <a:lnTo>
                  <a:pt x="1076960" y="317754"/>
                </a:lnTo>
                <a:lnTo>
                  <a:pt x="1074674" y="305181"/>
                </a:lnTo>
                <a:close/>
              </a:path>
              <a:path w="2738754" h="523875">
                <a:moveTo>
                  <a:pt x="987171" y="321310"/>
                </a:moveTo>
                <a:lnTo>
                  <a:pt x="937260" y="330454"/>
                </a:lnTo>
                <a:lnTo>
                  <a:pt x="939546" y="342900"/>
                </a:lnTo>
                <a:lnTo>
                  <a:pt x="989584" y="333756"/>
                </a:lnTo>
                <a:lnTo>
                  <a:pt x="987171" y="321310"/>
                </a:lnTo>
                <a:close/>
              </a:path>
              <a:path w="2738754" h="523875">
                <a:moveTo>
                  <a:pt x="899795" y="337312"/>
                </a:moveTo>
                <a:lnTo>
                  <a:pt x="849884" y="346583"/>
                </a:lnTo>
                <a:lnTo>
                  <a:pt x="852170" y="359029"/>
                </a:lnTo>
                <a:lnTo>
                  <a:pt x="902081" y="349885"/>
                </a:lnTo>
                <a:lnTo>
                  <a:pt x="899795" y="337312"/>
                </a:lnTo>
                <a:close/>
              </a:path>
              <a:path w="2738754" h="523875">
                <a:moveTo>
                  <a:pt x="812419" y="353441"/>
                </a:moveTo>
                <a:lnTo>
                  <a:pt x="762381" y="362585"/>
                </a:lnTo>
                <a:lnTo>
                  <a:pt x="764666" y="375031"/>
                </a:lnTo>
                <a:lnTo>
                  <a:pt x="814704" y="365887"/>
                </a:lnTo>
                <a:lnTo>
                  <a:pt x="812419" y="353441"/>
                </a:lnTo>
                <a:close/>
              </a:path>
              <a:path w="2738754" h="523875">
                <a:moveTo>
                  <a:pt x="724915" y="369443"/>
                </a:moveTo>
                <a:lnTo>
                  <a:pt x="675004" y="378714"/>
                </a:lnTo>
                <a:lnTo>
                  <a:pt x="677290" y="391160"/>
                </a:lnTo>
                <a:lnTo>
                  <a:pt x="727201" y="382016"/>
                </a:lnTo>
                <a:lnTo>
                  <a:pt x="724915" y="369443"/>
                </a:lnTo>
                <a:close/>
              </a:path>
              <a:path w="2738754" h="523875">
                <a:moveTo>
                  <a:pt x="637539" y="385572"/>
                </a:moveTo>
                <a:lnTo>
                  <a:pt x="587501" y="394716"/>
                </a:lnTo>
                <a:lnTo>
                  <a:pt x="589788" y="407162"/>
                </a:lnTo>
                <a:lnTo>
                  <a:pt x="639826" y="398018"/>
                </a:lnTo>
                <a:lnTo>
                  <a:pt x="637539" y="385572"/>
                </a:lnTo>
                <a:close/>
              </a:path>
              <a:path w="2738754" h="523875">
                <a:moveTo>
                  <a:pt x="550037" y="401574"/>
                </a:moveTo>
                <a:lnTo>
                  <a:pt x="500125" y="410845"/>
                </a:lnTo>
                <a:lnTo>
                  <a:pt x="502412" y="423291"/>
                </a:lnTo>
                <a:lnTo>
                  <a:pt x="552323" y="414147"/>
                </a:lnTo>
                <a:lnTo>
                  <a:pt x="550037" y="401574"/>
                </a:lnTo>
                <a:close/>
              </a:path>
              <a:path w="2738754" h="523875">
                <a:moveTo>
                  <a:pt x="462661" y="417703"/>
                </a:moveTo>
                <a:lnTo>
                  <a:pt x="412623" y="426847"/>
                </a:lnTo>
                <a:lnTo>
                  <a:pt x="414909" y="439293"/>
                </a:lnTo>
                <a:lnTo>
                  <a:pt x="464947" y="430149"/>
                </a:lnTo>
                <a:lnTo>
                  <a:pt x="462661" y="417703"/>
                </a:lnTo>
                <a:close/>
              </a:path>
              <a:path w="2738754" h="523875">
                <a:moveTo>
                  <a:pt x="375157" y="433705"/>
                </a:moveTo>
                <a:lnTo>
                  <a:pt x="325247" y="442976"/>
                </a:lnTo>
                <a:lnTo>
                  <a:pt x="327532" y="455422"/>
                </a:lnTo>
                <a:lnTo>
                  <a:pt x="377444" y="446278"/>
                </a:lnTo>
                <a:lnTo>
                  <a:pt x="375157" y="433705"/>
                </a:lnTo>
                <a:close/>
              </a:path>
              <a:path w="2738754" h="523875">
                <a:moveTo>
                  <a:pt x="287781" y="449834"/>
                </a:moveTo>
                <a:lnTo>
                  <a:pt x="237744" y="458978"/>
                </a:lnTo>
                <a:lnTo>
                  <a:pt x="240030" y="471424"/>
                </a:lnTo>
                <a:lnTo>
                  <a:pt x="290068" y="462280"/>
                </a:lnTo>
                <a:lnTo>
                  <a:pt x="287781" y="449834"/>
                </a:lnTo>
                <a:close/>
              </a:path>
              <a:path w="2738754" h="523875">
                <a:moveTo>
                  <a:pt x="200279" y="465836"/>
                </a:moveTo>
                <a:lnTo>
                  <a:pt x="150368" y="475107"/>
                </a:lnTo>
                <a:lnTo>
                  <a:pt x="152654" y="487553"/>
                </a:lnTo>
                <a:lnTo>
                  <a:pt x="202565" y="478409"/>
                </a:lnTo>
                <a:lnTo>
                  <a:pt x="200279" y="465836"/>
                </a:lnTo>
                <a:close/>
              </a:path>
              <a:path w="2738754" h="523875">
                <a:moveTo>
                  <a:pt x="117982" y="448691"/>
                </a:moveTo>
                <a:lnTo>
                  <a:pt x="0" y="509143"/>
                </a:lnTo>
                <a:lnTo>
                  <a:pt x="131825" y="523621"/>
                </a:lnTo>
                <a:lnTo>
                  <a:pt x="87488" y="501650"/>
                </a:lnTo>
                <a:lnTo>
                  <a:pt x="76073" y="501650"/>
                </a:lnTo>
                <a:lnTo>
                  <a:pt x="73787" y="489077"/>
                </a:lnTo>
                <a:lnTo>
                  <a:pt x="82186" y="487549"/>
                </a:lnTo>
                <a:lnTo>
                  <a:pt x="117982" y="448691"/>
                </a:lnTo>
                <a:close/>
              </a:path>
              <a:path w="2738754" h="523875">
                <a:moveTo>
                  <a:pt x="74942" y="495433"/>
                </a:moveTo>
                <a:lnTo>
                  <a:pt x="76073" y="501650"/>
                </a:lnTo>
                <a:lnTo>
                  <a:pt x="84384" y="500111"/>
                </a:lnTo>
                <a:lnTo>
                  <a:pt x="74942" y="495433"/>
                </a:lnTo>
                <a:close/>
              </a:path>
              <a:path w="2738754" h="523875">
                <a:moveTo>
                  <a:pt x="84384" y="500111"/>
                </a:moveTo>
                <a:lnTo>
                  <a:pt x="76073" y="501650"/>
                </a:lnTo>
                <a:lnTo>
                  <a:pt x="87488" y="501650"/>
                </a:lnTo>
                <a:lnTo>
                  <a:pt x="84384" y="500111"/>
                </a:lnTo>
                <a:close/>
              </a:path>
              <a:path w="2738754" h="523875">
                <a:moveTo>
                  <a:pt x="112903" y="481965"/>
                </a:moveTo>
                <a:lnTo>
                  <a:pt x="82186" y="487549"/>
                </a:lnTo>
                <a:lnTo>
                  <a:pt x="74939" y="495416"/>
                </a:lnTo>
                <a:lnTo>
                  <a:pt x="84384" y="500111"/>
                </a:lnTo>
                <a:lnTo>
                  <a:pt x="115188" y="494411"/>
                </a:lnTo>
                <a:lnTo>
                  <a:pt x="112903" y="481965"/>
                </a:lnTo>
                <a:close/>
              </a:path>
              <a:path w="2738754" h="523875">
                <a:moveTo>
                  <a:pt x="82186" y="487549"/>
                </a:moveTo>
                <a:lnTo>
                  <a:pt x="73787" y="489077"/>
                </a:lnTo>
                <a:lnTo>
                  <a:pt x="74939" y="495416"/>
                </a:lnTo>
                <a:lnTo>
                  <a:pt x="82186" y="487549"/>
                </a:lnTo>
                <a:close/>
              </a:path>
            </a:pathLst>
          </a:custGeom>
          <a:solidFill>
            <a:srgbClr val="FF0000"/>
          </a:solidFill>
        </p:spPr>
        <p:txBody>
          <a:bodyPr wrap="square" lIns="0" tIns="0" rIns="0" bIns="0" rtlCol="0"/>
          <a:p/>
        </p:txBody>
      </p:sp>
      <p:sp>
        <p:nvSpPr>
          <p:cNvPr id="40" name="object 35"/>
          <p:cNvSpPr/>
          <p:nvPr/>
        </p:nvSpPr>
        <p:spPr>
          <a:xfrm>
            <a:off x="4173855" y="2567940"/>
            <a:ext cx="2472690" cy="904875"/>
          </a:xfrm>
          <a:custGeom>
            <a:avLst/>
            <a:gdLst/>
            <a:ahLst/>
            <a:cxnLst/>
            <a:rect l="l" t="t" r="r" b="b"/>
            <a:pathLst>
              <a:path w="2738754" h="523875">
                <a:moveTo>
                  <a:pt x="2735961" y="0"/>
                </a:moveTo>
                <a:lnTo>
                  <a:pt x="2686050" y="9144"/>
                </a:lnTo>
                <a:lnTo>
                  <a:pt x="2688336" y="21590"/>
                </a:lnTo>
                <a:lnTo>
                  <a:pt x="2738247" y="12446"/>
                </a:lnTo>
                <a:lnTo>
                  <a:pt x="2735961" y="0"/>
                </a:lnTo>
                <a:close/>
              </a:path>
              <a:path w="2738754" h="523875">
                <a:moveTo>
                  <a:pt x="2648458" y="16002"/>
                </a:moveTo>
                <a:lnTo>
                  <a:pt x="2598547" y="25273"/>
                </a:lnTo>
                <a:lnTo>
                  <a:pt x="2600833" y="37719"/>
                </a:lnTo>
                <a:lnTo>
                  <a:pt x="2650871" y="28575"/>
                </a:lnTo>
                <a:lnTo>
                  <a:pt x="2648458" y="16002"/>
                </a:lnTo>
                <a:close/>
              </a:path>
              <a:path w="2738754" h="523875">
                <a:moveTo>
                  <a:pt x="2561082" y="32131"/>
                </a:moveTo>
                <a:lnTo>
                  <a:pt x="2511171" y="41275"/>
                </a:lnTo>
                <a:lnTo>
                  <a:pt x="2513457" y="53721"/>
                </a:lnTo>
                <a:lnTo>
                  <a:pt x="2563368" y="44577"/>
                </a:lnTo>
                <a:lnTo>
                  <a:pt x="2561082" y="32131"/>
                </a:lnTo>
                <a:close/>
              </a:path>
              <a:path w="2738754" h="523875">
                <a:moveTo>
                  <a:pt x="2473706" y="48133"/>
                </a:moveTo>
                <a:lnTo>
                  <a:pt x="2423668" y="57404"/>
                </a:lnTo>
                <a:lnTo>
                  <a:pt x="2425954" y="69850"/>
                </a:lnTo>
                <a:lnTo>
                  <a:pt x="2475991" y="60706"/>
                </a:lnTo>
                <a:lnTo>
                  <a:pt x="2473706" y="48133"/>
                </a:lnTo>
                <a:close/>
              </a:path>
              <a:path w="2738754" h="523875">
                <a:moveTo>
                  <a:pt x="2386203" y="64262"/>
                </a:moveTo>
                <a:lnTo>
                  <a:pt x="2336291" y="73406"/>
                </a:lnTo>
                <a:lnTo>
                  <a:pt x="2338578" y="85852"/>
                </a:lnTo>
                <a:lnTo>
                  <a:pt x="2388489" y="76708"/>
                </a:lnTo>
                <a:lnTo>
                  <a:pt x="2386203" y="64262"/>
                </a:lnTo>
                <a:close/>
              </a:path>
              <a:path w="2738754" h="523875">
                <a:moveTo>
                  <a:pt x="2298827" y="80264"/>
                </a:moveTo>
                <a:lnTo>
                  <a:pt x="2248789" y="89535"/>
                </a:lnTo>
                <a:lnTo>
                  <a:pt x="2251075" y="101981"/>
                </a:lnTo>
                <a:lnTo>
                  <a:pt x="2301113" y="92837"/>
                </a:lnTo>
                <a:lnTo>
                  <a:pt x="2298827" y="80264"/>
                </a:lnTo>
                <a:close/>
              </a:path>
              <a:path w="2738754" h="523875">
                <a:moveTo>
                  <a:pt x="2211324" y="96393"/>
                </a:moveTo>
                <a:lnTo>
                  <a:pt x="2161413" y="105537"/>
                </a:lnTo>
                <a:lnTo>
                  <a:pt x="2163699" y="117983"/>
                </a:lnTo>
                <a:lnTo>
                  <a:pt x="2213610" y="108839"/>
                </a:lnTo>
                <a:lnTo>
                  <a:pt x="2211324" y="96393"/>
                </a:lnTo>
                <a:close/>
              </a:path>
              <a:path w="2738754" h="523875">
                <a:moveTo>
                  <a:pt x="2123948" y="112395"/>
                </a:moveTo>
                <a:lnTo>
                  <a:pt x="2073910" y="121666"/>
                </a:lnTo>
                <a:lnTo>
                  <a:pt x="2076196" y="134112"/>
                </a:lnTo>
                <a:lnTo>
                  <a:pt x="2126234" y="124968"/>
                </a:lnTo>
                <a:lnTo>
                  <a:pt x="2123948" y="112395"/>
                </a:lnTo>
                <a:close/>
              </a:path>
              <a:path w="2738754" h="523875">
                <a:moveTo>
                  <a:pt x="2036445" y="128524"/>
                </a:moveTo>
                <a:lnTo>
                  <a:pt x="1986534" y="137668"/>
                </a:lnTo>
                <a:lnTo>
                  <a:pt x="1988820" y="150114"/>
                </a:lnTo>
                <a:lnTo>
                  <a:pt x="2038731" y="140970"/>
                </a:lnTo>
                <a:lnTo>
                  <a:pt x="2036445" y="128524"/>
                </a:lnTo>
                <a:close/>
              </a:path>
              <a:path w="2738754" h="523875">
                <a:moveTo>
                  <a:pt x="1949069" y="144526"/>
                </a:moveTo>
                <a:lnTo>
                  <a:pt x="1899031" y="153797"/>
                </a:lnTo>
                <a:lnTo>
                  <a:pt x="1901316" y="166243"/>
                </a:lnTo>
                <a:lnTo>
                  <a:pt x="1951354" y="157099"/>
                </a:lnTo>
                <a:lnTo>
                  <a:pt x="1949069" y="144526"/>
                </a:lnTo>
                <a:close/>
              </a:path>
              <a:path w="2738754" h="523875">
                <a:moveTo>
                  <a:pt x="1861565" y="160655"/>
                </a:moveTo>
                <a:lnTo>
                  <a:pt x="1811654" y="169799"/>
                </a:lnTo>
                <a:lnTo>
                  <a:pt x="1813940" y="182245"/>
                </a:lnTo>
                <a:lnTo>
                  <a:pt x="1863852" y="173101"/>
                </a:lnTo>
                <a:lnTo>
                  <a:pt x="1861565" y="160655"/>
                </a:lnTo>
                <a:close/>
              </a:path>
              <a:path w="2738754" h="523875">
                <a:moveTo>
                  <a:pt x="1774189" y="176657"/>
                </a:moveTo>
                <a:lnTo>
                  <a:pt x="1724152" y="185928"/>
                </a:lnTo>
                <a:lnTo>
                  <a:pt x="1726438" y="198374"/>
                </a:lnTo>
                <a:lnTo>
                  <a:pt x="1776476" y="189230"/>
                </a:lnTo>
                <a:lnTo>
                  <a:pt x="1774189" y="176657"/>
                </a:lnTo>
                <a:close/>
              </a:path>
              <a:path w="2738754" h="523875">
                <a:moveTo>
                  <a:pt x="1686687" y="192786"/>
                </a:moveTo>
                <a:lnTo>
                  <a:pt x="1636776" y="201930"/>
                </a:lnTo>
                <a:lnTo>
                  <a:pt x="1639062" y="214376"/>
                </a:lnTo>
                <a:lnTo>
                  <a:pt x="1688973" y="205232"/>
                </a:lnTo>
                <a:lnTo>
                  <a:pt x="1686687" y="192786"/>
                </a:lnTo>
                <a:close/>
              </a:path>
              <a:path w="2738754" h="523875">
                <a:moveTo>
                  <a:pt x="1599311" y="208788"/>
                </a:moveTo>
                <a:lnTo>
                  <a:pt x="1549273" y="218059"/>
                </a:lnTo>
                <a:lnTo>
                  <a:pt x="1551559" y="230505"/>
                </a:lnTo>
                <a:lnTo>
                  <a:pt x="1601597" y="221361"/>
                </a:lnTo>
                <a:lnTo>
                  <a:pt x="1599311" y="208788"/>
                </a:lnTo>
                <a:close/>
              </a:path>
              <a:path w="2738754" h="523875">
                <a:moveTo>
                  <a:pt x="1511808" y="224917"/>
                </a:moveTo>
                <a:lnTo>
                  <a:pt x="1461897" y="234061"/>
                </a:lnTo>
                <a:lnTo>
                  <a:pt x="1464183" y="246507"/>
                </a:lnTo>
                <a:lnTo>
                  <a:pt x="1514094" y="237363"/>
                </a:lnTo>
                <a:lnTo>
                  <a:pt x="1511808" y="224917"/>
                </a:lnTo>
                <a:close/>
              </a:path>
              <a:path w="2738754" h="523875">
                <a:moveTo>
                  <a:pt x="1424432" y="240919"/>
                </a:moveTo>
                <a:lnTo>
                  <a:pt x="1374394" y="250190"/>
                </a:lnTo>
                <a:lnTo>
                  <a:pt x="1376807" y="262636"/>
                </a:lnTo>
                <a:lnTo>
                  <a:pt x="1426718" y="253492"/>
                </a:lnTo>
                <a:lnTo>
                  <a:pt x="1424432" y="240919"/>
                </a:lnTo>
                <a:close/>
              </a:path>
              <a:path w="2738754" h="523875">
                <a:moveTo>
                  <a:pt x="1336928" y="257048"/>
                </a:moveTo>
                <a:lnTo>
                  <a:pt x="1287018" y="266192"/>
                </a:lnTo>
                <a:lnTo>
                  <a:pt x="1289303" y="278638"/>
                </a:lnTo>
                <a:lnTo>
                  <a:pt x="1339214" y="269494"/>
                </a:lnTo>
                <a:lnTo>
                  <a:pt x="1336928" y="257048"/>
                </a:lnTo>
                <a:close/>
              </a:path>
              <a:path w="2738754" h="523875">
                <a:moveTo>
                  <a:pt x="1249552" y="273050"/>
                </a:moveTo>
                <a:lnTo>
                  <a:pt x="1199514" y="282321"/>
                </a:lnTo>
                <a:lnTo>
                  <a:pt x="1201927" y="294767"/>
                </a:lnTo>
                <a:lnTo>
                  <a:pt x="1251839" y="285623"/>
                </a:lnTo>
                <a:lnTo>
                  <a:pt x="1249552" y="273050"/>
                </a:lnTo>
                <a:close/>
              </a:path>
              <a:path w="2738754" h="523875">
                <a:moveTo>
                  <a:pt x="1162050" y="289179"/>
                </a:moveTo>
                <a:lnTo>
                  <a:pt x="1112139" y="298323"/>
                </a:lnTo>
                <a:lnTo>
                  <a:pt x="1114425" y="310769"/>
                </a:lnTo>
                <a:lnTo>
                  <a:pt x="1164463" y="301625"/>
                </a:lnTo>
                <a:lnTo>
                  <a:pt x="1162050" y="289179"/>
                </a:lnTo>
                <a:close/>
              </a:path>
              <a:path w="2738754" h="523875">
                <a:moveTo>
                  <a:pt x="1074674" y="305181"/>
                </a:moveTo>
                <a:lnTo>
                  <a:pt x="1024763" y="314452"/>
                </a:lnTo>
                <a:lnTo>
                  <a:pt x="1027049" y="326898"/>
                </a:lnTo>
                <a:lnTo>
                  <a:pt x="1076960" y="317754"/>
                </a:lnTo>
                <a:lnTo>
                  <a:pt x="1074674" y="305181"/>
                </a:lnTo>
                <a:close/>
              </a:path>
              <a:path w="2738754" h="523875">
                <a:moveTo>
                  <a:pt x="987171" y="321310"/>
                </a:moveTo>
                <a:lnTo>
                  <a:pt x="937260" y="330454"/>
                </a:lnTo>
                <a:lnTo>
                  <a:pt x="939546" y="342900"/>
                </a:lnTo>
                <a:lnTo>
                  <a:pt x="989584" y="333756"/>
                </a:lnTo>
                <a:lnTo>
                  <a:pt x="987171" y="321310"/>
                </a:lnTo>
                <a:close/>
              </a:path>
              <a:path w="2738754" h="523875">
                <a:moveTo>
                  <a:pt x="899795" y="337312"/>
                </a:moveTo>
                <a:lnTo>
                  <a:pt x="849884" y="346583"/>
                </a:lnTo>
                <a:lnTo>
                  <a:pt x="852170" y="359029"/>
                </a:lnTo>
                <a:lnTo>
                  <a:pt x="902081" y="349885"/>
                </a:lnTo>
                <a:lnTo>
                  <a:pt x="899795" y="337312"/>
                </a:lnTo>
                <a:close/>
              </a:path>
              <a:path w="2738754" h="523875">
                <a:moveTo>
                  <a:pt x="812419" y="353441"/>
                </a:moveTo>
                <a:lnTo>
                  <a:pt x="762381" y="362585"/>
                </a:lnTo>
                <a:lnTo>
                  <a:pt x="764666" y="375031"/>
                </a:lnTo>
                <a:lnTo>
                  <a:pt x="814704" y="365887"/>
                </a:lnTo>
                <a:lnTo>
                  <a:pt x="812419" y="353441"/>
                </a:lnTo>
                <a:close/>
              </a:path>
              <a:path w="2738754" h="523875">
                <a:moveTo>
                  <a:pt x="724915" y="369443"/>
                </a:moveTo>
                <a:lnTo>
                  <a:pt x="675004" y="378714"/>
                </a:lnTo>
                <a:lnTo>
                  <a:pt x="677290" y="391160"/>
                </a:lnTo>
                <a:lnTo>
                  <a:pt x="727201" y="382016"/>
                </a:lnTo>
                <a:lnTo>
                  <a:pt x="724915" y="369443"/>
                </a:lnTo>
                <a:close/>
              </a:path>
              <a:path w="2738754" h="523875">
                <a:moveTo>
                  <a:pt x="637539" y="385572"/>
                </a:moveTo>
                <a:lnTo>
                  <a:pt x="587501" y="394716"/>
                </a:lnTo>
                <a:lnTo>
                  <a:pt x="589788" y="407162"/>
                </a:lnTo>
                <a:lnTo>
                  <a:pt x="639826" y="398018"/>
                </a:lnTo>
                <a:lnTo>
                  <a:pt x="637539" y="385572"/>
                </a:lnTo>
                <a:close/>
              </a:path>
              <a:path w="2738754" h="523875">
                <a:moveTo>
                  <a:pt x="550037" y="401574"/>
                </a:moveTo>
                <a:lnTo>
                  <a:pt x="500125" y="410845"/>
                </a:lnTo>
                <a:lnTo>
                  <a:pt x="502412" y="423291"/>
                </a:lnTo>
                <a:lnTo>
                  <a:pt x="552323" y="414147"/>
                </a:lnTo>
                <a:lnTo>
                  <a:pt x="550037" y="401574"/>
                </a:lnTo>
                <a:close/>
              </a:path>
              <a:path w="2738754" h="523875">
                <a:moveTo>
                  <a:pt x="462661" y="417703"/>
                </a:moveTo>
                <a:lnTo>
                  <a:pt x="412623" y="426847"/>
                </a:lnTo>
                <a:lnTo>
                  <a:pt x="414909" y="439293"/>
                </a:lnTo>
                <a:lnTo>
                  <a:pt x="464947" y="430149"/>
                </a:lnTo>
                <a:lnTo>
                  <a:pt x="462661" y="417703"/>
                </a:lnTo>
                <a:close/>
              </a:path>
              <a:path w="2738754" h="523875">
                <a:moveTo>
                  <a:pt x="375157" y="433705"/>
                </a:moveTo>
                <a:lnTo>
                  <a:pt x="325247" y="442976"/>
                </a:lnTo>
                <a:lnTo>
                  <a:pt x="327532" y="455422"/>
                </a:lnTo>
                <a:lnTo>
                  <a:pt x="377444" y="446278"/>
                </a:lnTo>
                <a:lnTo>
                  <a:pt x="375157" y="433705"/>
                </a:lnTo>
                <a:close/>
              </a:path>
              <a:path w="2738754" h="523875">
                <a:moveTo>
                  <a:pt x="287781" y="449834"/>
                </a:moveTo>
                <a:lnTo>
                  <a:pt x="237744" y="458978"/>
                </a:lnTo>
                <a:lnTo>
                  <a:pt x="240030" y="471424"/>
                </a:lnTo>
                <a:lnTo>
                  <a:pt x="290068" y="462280"/>
                </a:lnTo>
                <a:lnTo>
                  <a:pt x="287781" y="449834"/>
                </a:lnTo>
                <a:close/>
              </a:path>
              <a:path w="2738754" h="523875">
                <a:moveTo>
                  <a:pt x="200279" y="465836"/>
                </a:moveTo>
                <a:lnTo>
                  <a:pt x="150368" y="475107"/>
                </a:lnTo>
                <a:lnTo>
                  <a:pt x="152654" y="487553"/>
                </a:lnTo>
                <a:lnTo>
                  <a:pt x="202565" y="478409"/>
                </a:lnTo>
                <a:lnTo>
                  <a:pt x="200279" y="465836"/>
                </a:lnTo>
                <a:close/>
              </a:path>
              <a:path w="2738754" h="523875">
                <a:moveTo>
                  <a:pt x="117982" y="448691"/>
                </a:moveTo>
                <a:lnTo>
                  <a:pt x="0" y="509143"/>
                </a:lnTo>
                <a:lnTo>
                  <a:pt x="131825" y="523621"/>
                </a:lnTo>
                <a:lnTo>
                  <a:pt x="87488" y="501650"/>
                </a:lnTo>
                <a:lnTo>
                  <a:pt x="76073" y="501650"/>
                </a:lnTo>
                <a:lnTo>
                  <a:pt x="73787" y="489077"/>
                </a:lnTo>
                <a:lnTo>
                  <a:pt x="82186" y="487549"/>
                </a:lnTo>
                <a:lnTo>
                  <a:pt x="117982" y="448691"/>
                </a:lnTo>
                <a:close/>
              </a:path>
              <a:path w="2738754" h="523875">
                <a:moveTo>
                  <a:pt x="74942" y="495433"/>
                </a:moveTo>
                <a:lnTo>
                  <a:pt x="76073" y="501650"/>
                </a:lnTo>
                <a:lnTo>
                  <a:pt x="84384" y="500111"/>
                </a:lnTo>
                <a:lnTo>
                  <a:pt x="74942" y="495433"/>
                </a:lnTo>
                <a:close/>
              </a:path>
              <a:path w="2738754" h="523875">
                <a:moveTo>
                  <a:pt x="84384" y="500111"/>
                </a:moveTo>
                <a:lnTo>
                  <a:pt x="76073" y="501650"/>
                </a:lnTo>
                <a:lnTo>
                  <a:pt x="87488" y="501650"/>
                </a:lnTo>
                <a:lnTo>
                  <a:pt x="84384" y="500111"/>
                </a:lnTo>
                <a:close/>
              </a:path>
              <a:path w="2738754" h="523875">
                <a:moveTo>
                  <a:pt x="112903" y="481965"/>
                </a:moveTo>
                <a:lnTo>
                  <a:pt x="82186" y="487549"/>
                </a:lnTo>
                <a:lnTo>
                  <a:pt x="74939" y="495416"/>
                </a:lnTo>
                <a:lnTo>
                  <a:pt x="84384" y="500111"/>
                </a:lnTo>
                <a:lnTo>
                  <a:pt x="115188" y="494411"/>
                </a:lnTo>
                <a:lnTo>
                  <a:pt x="112903" y="481965"/>
                </a:lnTo>
                <a:close/>
              </a:path>
              <a:path w="2738754" h="523875">
                <a:moveTo>
                  <a:pt x="82186" y="487549"/>
                </a:moveTo>
                <a:lnTo>
                  <a:pt x="73787" y="489077"/>
                </a:lnTo>
                <a:lnTo>
                  <a:pt x="74939" y="495416"/>
                </a:lnTo>
                <a:lnTo>
                  <a:pt x="82186" y="487549"/>
                </a:lnTo>
                <a:close/>
              </a:path>
            </a:pathLst>
          </a:custGeom>
          <a:solidFill>
            <a:srgbClr val="FF0000"/>
          </a:solidFill>
        </p:spPr>
        <p:txBody>
          <a:bodyPr wrap="square" lIns="0" tIns="0" rIns="0" bIns="0" rtlCol="0"/>
          <a:p/>
        </p:txBody>
      </p:sp>
      <p:sp>
        <p:nvSpPr>
          <p:cNvPr id="41" name="object 35"/>
          <p:cNvSpPr/>
          <p:nvPr/>
        </p:nvSpPr>
        <p:spPr>
          <a:xfrm>
            <a:off x="4497070" y="2568575"/>
            <a:ext cx="2149475" cy="1459865"/>
          </a:xfrm>
          <a:custGeom>
            <a:avLst/>
            <a:gdLst/>
            <a:ahLst/>
            <a:cxnLst/>
            <a:rect l="l" t="t" r="r" b="b"/>
            <a:pathLst>
              <a:path w="2738754" h="523875">
                <a:moveTo>
                  <a:pt x="2735961" y="0"/>
                </a:moveTo>
                <a:lnTo>
                  <a:pt x="2686050" y="9144"/>
                </a:lnTo>
                <a:lnTo>
                  <a:pt x="2688336" y="21590"/>
                </a:lnTo>
                <a:lnTo>
                  <a:pt x="2738247" y="12446"/>
                </a:lnTo>
                <a:lnTo>
                  <a:pt x="2735961" y="0"/>
                </a:lnTo>
                <a:close/>
              </a:path>
              <a:path w="2738754" h="523875">
                <a:moveTo>
                  <a:pt x="2648458" y="16002"/>
                </a:moveTo>
                <a:lnTo>
                  <a:pt x="2598547" y="25273"/>
                </a:lnTo>
                <a:lnTo>
                  <a:pt x="2600833" y="37719"/>
                </a:lnTo>
                <a:lnTo>
                  <a:pt x="2650871" y="28575"/>
                </a:lnTo>
                <a:lnTo>
                  <a:pt x="2648458" y="16002"/>
                </a:lnTo>
                <a:close/>
              </a:path>
              <a:path w="2738754" h="523875">
                <a:moveTo>
                  <a:pt x="2561082" y="32131"/>
                </a:moveTo>
                <a:lnTo>
                  <a:pt x="2511171" y="41275"/>
                </a:lnTo>
                <a:lnTo>
                  <a:pt x="2513457" y="53721"/>
                </a:lnTo>
                <a:lnTo>
                  <a:pt x="2563368" y="44577"/>
                </a:lnTo>
                <a:lnTo>
                  <a:pt x="2561082" y="32131"/>
                </a:lnTo>
                <a:close/>
              </a:path>
              <a:path w="2738754" h="523875">
                <a:moveTo>
                  <a:pt x="2473706" y="48133"/>
                </a:moveTo>
                <a:lnTo>
                  <a:pt x="2423668" y="57404"/>
                </a:lnTo>
                <a:lnTo>
                  <a:pt x="2425954" y="69850"/>
                </a:lnTo>
                <a:lnTo>
                  <a:pt x="2475991" y="60706"/>
                </a:lnTo>
                <a:lnTo>
                  <a:pt x="2473706" y="48133"/>
                </a:lnTo>
                <a:close/>
              </a:path>
              <a:path w="2738754" h="523875">
                <a:moveTo>
                  <a:pt x="2386203" y="64262"/>
                </a:moveTo>
                <a:lnTo>
                  <a:pt x="2336291" y="73406"/>
                </a:lnTo>
                <a:lnTo>
                  <a:pt x="2338578" y="85852"/>
                </a:lnTo>
                <a:lnTo>
                  <a:pt x="2388489" y="76708"/>
                </a:lnTo>
                <a:lnTo>
                  <a:pt x="2386203" y="64262"/>
                </a:lnTo>
                <a:close/>
              </a:path>
              <a:path w="2738754" h="523875">
                <a:moveTo>
                  <a:pt x="2298827" y="80264"/>
                </a:moveTo>
                <a:lnTo>
                  <a:pt x="2248789" y="89535"/>
                </a:lnTo>
                <a:lnTo>
                  <a:pt x="2251075" y="101981"/>
                </a:lnTo>
                <a:lnTo>
                  <a:pt x="2301113" y="92837"/>
                </a:lnTo>
                <a:lnTo>
                  <a:pt x="2298827" y="80264"/>
                </a:lnTo>
                <a:close/>
              </a:path>
              <a:path w="2738754" h="523875">
                <a:moveTo>
                  <a:pt x="2211324" y="96393"/>
                </a:moveTo>
                <a:lnTo>
                  <a:pt x="2161413" y="105537"/>
                </a:lnTo>
                <a:lnTo>
                  <a:pt x="2163699" y="117983"/>
                </a:lnTo>
                <a:lnTo>
                  <a:pt x="2213610" y="108839"/>
                </a:lnTo>
                <a:lnTo>
                  <a:pt x="2211324" y="96393"/>
                </a:lnTo>
                <a:close/>
              </a:path>
              <a:path w="2738754" h="523875">
                <a:moveTo>
                  <a:pt x="2123948" y="112395"/>
                </a:moveTo>
                <a:lnTo>
                  <a:pt x="2073910" y="121666"/>
                </a:lnTo>
                <a:lnTo>
                  <a:pt x="2076196" y="134112"/>
                </a:lnTo>
                <a:lnTo>
                  <a:pt x="2126234" y="124968"/>
                </a:lnTo>
                <a:lnTo>
                  <a:pt x="2123948" y="112395"/>
                </a:lnTo>
                <a:close/>
              </a:path>
              <a:path w="2738754" h="523875">
                <a:moveTo>
                  <a:pt x="2036445" y="128524"/>
                </a:moveTo>
                <a:lnTo>
                  <a:pt x="1986534" y="137668"/>
                </a:lnTo>
                <a:lnTo>
                  <a:pt x="1988820" y="150114"/>
                </a:lnTo>
                <a:lnTo>
                  <a:pt x="2038731" y="140970"/>
                </a:lnTo>
                <a:lnTo>
                  <a:pt x="2036445" y="128524"/>
                </a:lnTo>
                <a:close/>
              </a:path>
              <a:path w="2738754" h="523875">
                <a:moveTo>
                  <a:pt x="1949069" y="144526"/>
                </a:moveTo>
                <a:lnTo>
                  <a:pt x="1899031" y="153797"/>
                </a:lnTo>
                <a:lnTo>
                  <a:pt x="1901316" y="166243"/>
                </a:lnTo>
                <a:lnTo>
                  <a:pt x="1951354" y="157099"/>
                </a:lnTo>
                <a:lnTo>
                  <a:pt x="1949069" y="144526"/>
                </a:lnTo>
                <a:close/>
              </a:path>
              <a:path w="2738754" h="523875">
                <a:moveTo>
                  <a:pt x="1861565" y="160655"/>
                </a:moveTo>
                <a:lnTo>
                  <a:pt x="1811654" y="169799"/>
                </a:lnTo>
                <a:lnTo>
                  <a:pt x="1813940" y="182245"/>
                </a:lnTo>
                <a:lnTo>
                  <a:pt x="1863852" y="173101"/>
                </a:lnTo>
                <a:lnTo>
                  <a:pt x="1861565" y="160655"/>
                </a:lnTo>
                <a:close/>
              </a:path>
              <a:path w="2738754" h="523875">
                <a:moveTo>
                  <a:pt x="1774189" y="176657"/>
                </a:moveTo>
                <a:lnTo>
                  <a:pt x="1724152" y="185928"/>
                </a:lnTo>
                <a:lnTo>
                  <a:pt x="1726438" y="198374"/>
                </a:lnTo>
                <a:lnTo>
                  <a:pt x="1776476" y="189230"/>
                </a:lnTo>
                <a:lnTo>
                  <a:pt x="1774189" y="176657"/>
                </a:lnTo>
                <a:close/>
              </a:path>
              <a:path w="2738754" h="523875">
                <a:moveTo>
                  <a:pt x="1686687" y="192786"/>
                </a:moveTo>
                <a:lnTo>
                  <a:pt x="1636776" y="201930"/>
                </a:lnTo>
                <a:lnTo>
                  <a:pt x="1639062" y="214376"/>
                </a:lnTo>
                <a:lnTo>
                  <a:pt x="1688973" y="205232"/>
                </a:lnTo>
                <a:lnTo>
                  <a:pt x="1686687" y="192786"/>
                </a:lnTo>
                <a:close/>
              </a:path>
              <a:path w="2738754" h="523875">
                <a:moveTo>
                  <a:pt x="1599311" y="208788"/>
                </a:moveTo>
                <a:lnTo>
                  <a:pt x="1549273" y="218059"/>
                </a:lnTo>
                <a:lnTo>
                  <a:pt x="1551559" y="230505"/>
                </a:lnTo>
                <a:lnTo>
                  <a:pt x="1601597" y="221361"/>
                </a:lnTo>
                <a:lnTo>
                  <a:pt x="1599311" y="208788"/>
                </a:lnTo>
                <a:close/>
              </a:path>
              <a:path w="2738754" h="523875">
                <a:moveTo>
                  <a:pt x="1511808" y="224917"/>
                </a:moveTo>
                <a:lnTo>
                  <a:pt x="1461897" y="234061"/>
                </a:lnTo>
                <a:lnTo>
                  <a:pt x="1464183" y="246507"/>
                </a:lnTo>
                <a:lnTo>
                  <a:pt x="1514094" y="237363"/>
                </a:lnTo>
                <a:lnTo>
                  <a:pt x="1511808" y="224917"/>
                </a:lnTo>
                <a:close/>
              </a:path>
              <a:path w="2738754" h="523875">
                <a:moveTo>
                  <a:pt x="1424432" y="240919"/>
                </a:moveTo>
                <a:lnTo>
                  <a:pt x="1374394" y="250190"/>
                </a:lnTo>
                <a:lnTo>
                  <a:pt x="1376807" y="262636"/>
                </a:lnTo>
                <a:lnTo>
                  <a:pt x="1426718" y="253492"/>
                </a:lnTo>
                <a:lnTo>
                  <a:pt x="1424432" y="240919"/>
                </a:lnTo>
                <a:close/>
              </a:path>
              <a:path w="2738754" h="523875">
                <a:moveTo>
                  <a:pt x="1336928" y="257048"/>
                </a:moveTo>
                <a:lnTo>
                  <a:pt x="1287018" y="266192"/>
                </a:lnTo>
                <a:lnTo>
                  <a:pt x="1289303" y="278638"/>
                </a:lnTo>
                <a:lnTo>
                  <a:pt x="1339214" y="269494"/>
                </a:lnTo>
                <a:lnTo>
                  <a:pt x="1336928" y="257048"/>
                </a:lnTo>
                <a:close/>
              </a:path>
              <a:path w="2738754" h="523875">
                <a:moveTo>
                  <a:pt x="1249552" y="273050"/>
                </a:moveTo>
                <a:lnTo>
                  <a:pt x="1199514" y="282321"/>
                </a:lnTo>
                <a:lnTo>
                  <a:pt x="1201927" y="294767"/>
                </a:lnTo>
                <a:lnTo>
                  <a:pt x="1251839" y="285623"/>
                </a:lnTo>
                <a:lnTo>
                  <a:pt x="1249552" y="273050"/>
                </a:lnTo>
                <a:close/>
              </a:path>
              <a:path w="2738754" h="523875">
                <a:moveTo>
                  <a:pt x="1162050" y="289179"/>
                </a:moveTo>
                <a:lnTo>
                  <a:pt x="1112139" y="298323"/>
                </a:lnTo>
                <a:lnTo>
                  <a:pt x="1114425" y="310769"/>
                </a:lnTo>
                <a:lnTo>
                  <a:pt x="1164463" y="301625"/>
                </a:lnTo>
                <a:lnTo>
                  <a:pt x="1162050" y="289179"/>
                </a:lnTo>
                <a:close/>
              </a:path>
              <a:path w="2738754" h="523875">
                <a:moveTo>
                  <a:pt x="1074674" y="305181"/>
                </a:moveTo>
                <a:lnTo>
                  <a:pt x="1024763" y="314452"/>
                </a:lnTo>
                <a:lnTo>
                  <a:pt x="1027049" y="326898"/>
                </a:lnTo>
                <a:lnTo>
                  <a:pt x="1076960" y="317754"/>
                </a:lnTo>
                <a:lnTo>
                  <a:pt x="1074674" y="305181"/>
                </a:lnTo>
                <a:close/>
              </a:path>
              <a:path w="2738754" h="523875">
                <a:moveTo>
                  <a:pt x="987171" y="321310"/>
                </a:moveTo>
                <a:lnTo>
                  <a:pt x="937260" y="330454"/>
                </a:lnTo>
                <a:lnTo>
                  <a:pt x="939546" y="342900"/>
                </a:lnTo>
                <a:lnTo>
                  <a:pt x="989584" y="333756"/>
                </a:lnTo>
                <a:lnTo>
                  <a:pt x="987171" y="321310"/>
                </a:lnTo>
                <a:close/>
              </a:path>
              <a:path w="2738754" h="523875">
                <a:moveTo>
                  <a:pt x="899795" y="337312"/>
                </a:moveTo>
                <a:lnTo>
                  <a:pt x="849884" y="346583"/>
                </a:lnTo>
                <a:lnTo>
                  <a:pt x="852170" y="359029"/>
                </a:lnTo>
                <a:lnTo>
                  <a:pt x="902081" y="349885"/>
                </a:lnTo>
                <a:lnTo>
                  <a:pt x="899795" y="337312"/>
                </a:lnTo>
                <a:close/>
              </a:path>
              <a:path w="2738754" h="523875">
                <a:moveTo>
                  <a:pt x="812419" y="353441"/>
                </a:moveTo>
                <a:lnTo>
                  <a:pt x="762381" y="362585"/>
                </a:lnTo>
                <a:lnTo>
                  <a:pt x="764666" y="375031"/>
                </a:lnTo>
                <a:lnTo>
                  <a:pt x="814704" y="365887"/>
                </a:lnTo>
                <a:lnTo>
                  <a:pt x="812419" y="353441"/>
                </a:lnTo>
                <a:close/>
              </a:path>
              <a:path w="2738754" h="523875">
                <a:moveTo>
                  <a:pt x="724915" y="369443"/>
                </a:moveTo>
                <a:lnTo>
                  <a:pt x="675004" y="378714"/>
                </a:lnTo>
                <a:lnTo>
                  <a:pt x="677290" y="391160"/>
                </a:lnTo>
                <a:lnTo>
                  <a:pt x="727201" y="382016"/>
                </a:lnTo>
                <a:lnTo>
                  <a:pt x="724915" y="369443"/>
                </a:lnTo>
                <a:close/>
              </a:path>
              <a:path w="2738754" h="523875">
                <a:moveTo>
                  <a:pt x="637539" y="385572"/>
                </a:moveTo>
                <a:lnTo>
                  <a:pt x="587501" y="394716"/>
                </a:lnTo>
                <a:lnTo>
                  <a:pt x="589788" y="407162"/>
                </a:lnTo>
                <a:lnTo>
                  <a:pt x="639826" y="398018"/>
                </a:lnTo>
                <a:lnTo>
                  <a:pt x="637539" y="385572"/>
                </a:lnTo>
                <a:close/>
              </a:path>
              <a:path w="2738754" h="523875">
                <a:moveTo>
                  <a:pt x="550037" y="401574"/>
                </a:moveTo>
                <a:lnTo>
                  <a:pt x="500125" y="410845"/>
                </a:lnTo>
                <a:lnTo>
                  <a:pt x="502412" y="423291"/>
                </a:lnTo>
                <a:lnTo>
                  <a:pt x="552323" y="414147"/>
                </a:lnTo>
                <a:lnTo>
                  <a:pt x="550037" y="401574"/>
                </a:lnTo>
                <a:close/>
              </a:path>
              <a:path w="2738754" h="523875">
                <a:moveTo>
                  <a:pt x="462661" y="417703"/>
                </a:moveTo>
                <a:lnTo>
                  <a:pt x="412623" y="426847"/>
                </a:lnTo>
                <a:lnTo>
                  <a:pt x="414909" y="439293"/>
                </a:lnTo>
                <a:lnTo>
                  <a:pt x="464947" y="430149"/>
                </a:lnTo>
                <a:lnTo>
                  <a:pt x="462661" y="417703"/>
                </a:lnTo>
                <a:close/>
              </a:path>
              <a:path w="2738754" h="523875">
                <a:moveTo>
                  <a:pt x="375157" y="433705"/>
                </a:moveTo>
                <a:lnTo>
                  <a:pt x="325247" y="442976"/>
                </a:lnTo>
                <a:lnTo>
                  <a:pt x="327532" y="455422"/>
                </a:lnTo>
                <a:lnTo>
                  <a:pt x="377444" y="446278"/>
                </a:lnTo>
                <a:lnTo>
                  <a:pt x="375157" y="433705"/>
                </a:lnTo>
                <a:close/>
              </a:path>
              <a:path w="2738754" h="523875">
                <a:moveTo>
                  <a:pt x="287781" y="449834"/>
                </a:moveTo>
                <a:lnTo>
                  <a:pt x="237744" y="458978"/>
                </a:lnTo>
                <a:lnTo>
                  <a:pt x="240030" y="471424"/>
                </a:lnTo>
                <a:lnTo>
                  <a:pt x="290068" y="462280"/>
                </a:lnTo>
                <a:lnTo>
                  <a:pt x="287781" y="449834"/>
                </a:lnTo>
                <a:close/>
              </a:path>
              <a:path w="2738754" h="523875">
                <a:moveTo>
                  <a:pt x="200279" y="465836"/>
                </a:moveTo>
                <a:lnTo>
                  <a:pt x="150368" y="475107"/>
                </a:lnTo>
                <a:lnTo>
                  <a:pt x="152654" y="487553"/>
                </a:lnTo>
                <a:lnTo>
                  <a:pt x="202565" y="478409"/>
                </a:lnTo>
                <a:lnTo>
                  <a:pt x="200279" y="465836"/>
                </a:lnTo>
                <a:close/>
              </a:path>
              <a:path w="2738754" h="523875">
                <a:moveTo>
                  <a:pt x="117982" y="448691"/>
                </a:moveTo>
                <a:lnTo>
                  <a:pt x="0" y="509143"/>
                </a:lnTo>
                <a:lnTo>
                  <a:pt x="131825" y="523621"/>
                </a:lnTo>
                <a:lnTo>
                  <a:pt x="87488" y="501650"/>
                </a:lnTo>
                <a:lnTo>
                  <a:pt x="76073" y="501650"/>
                </a:lnTo>
                <a:lnTo>
                  <a:pt x="73787" y="489077"/>
                </a:lnTo>
                <a:lnTo>
                  <a:pt x="82186" y="487549"/>
                </a:lnTo>
                <a:lnTo>
                  <a:pt x="117982" y="448691"/>
                </a:lnTo>
                <a:close/>
              </a:path>
              <a:path w="2738754" h="523875">
                <a:moveTo>
                  <a:pt x="74942" y="495433"/>
                </a:moveTo>
                <a:lnTo>
                  <a:pt x="76073" y="501650"/>
                </a:lnTo>
                <a:lnTo>
                  <a:pt x="84384" y="500111"/>
                </a:lnTo>
                <a:lnTo>
                  <a:pt x="74942" y="495433"/>
                </a:lnTo>
                <a:close/>
              </a:path>
              <a:path w="2738754" h="523875">
                <a:moveTo>
                  <a:pt x="84384" y="500111"/>
                </a:moveTo>
                <a:lnTo>
                  <a:pt x="76073" y="501650"/>
                </a:lnTo>
                <a:lnTo>
                  <a:pt x="87488" y="501650"/>
                </a:lnTo>
                <a:lnTo>
                  <a:pt x="84384" y="500111"/>
                </a:lnTo>
                <a:close/>
              </a:path>
              <a:path w="2738754" h="523875">
                <a:moveTo>
                  <a:pt x="112903" y="481965"/>
                </a:moveTo>
                <a:lnTo>
                  <a:pt x="82186" y="487549"/>
                </a:lnTo>
                <a:lnTo>
                  <a:pt x="74939" y="495416"/>
                </a:lnTo>
                <a:lnTo>
                  <a:pt x="84384" y="500111"/>
                </a:lnTo>
                <a:lnTo>
                  <a:pt x="115188" y="494411"/>
                </a:lnTo>
                <a:lnTo>
                  <a:pt x="112903" y="481965"/>
                </a:lnTo>
                <a:close/>
              </a:path>
              <a:path w="2738754" h="523875">
                <a:moveTo>
                  <a:pt x="82186" y="487549"/>
                </a:moveTo>
                <a:lnTo>
                  <a:pt x="73787" y="489077"/>
                </a:lnTo>
                <a:lnTo>
                  <a:pt x="74939" y="495416"/>
                </a:lnTo>
                <a:lnTo>
                  <a:pt x="82186" y="487549"/>
                </a:lnTo>
                <a:close/>
              </a:path>
            </a:pathLst>
          </a:custGeom>
          <a:solidFill>
            <a:srgbClr val="FF0000"/>
          </a:solidFill>
        </p:spPr>
        <p:txBody>
          <a:bodyPr wrap="square" lIns="0" tIns="0" rIns="0" bIns="0" rtlCol="0"/>
          <a:p/>
        </p:txBody>
      </p:sp>
      <p:sp>
        <p:nvSpPr>
          <p:cNvPr id="42" name="object 35"/>
          <p:cNvSpPr/>
          <p:nvPr/>
        </p:nvSpPr>
        <p:spPr>
          <a:xfrm>
            <a:off x="4797425" y="3576320"/>
            <a:ext cx="1722120" cy="974090"/>
          </a:xfrm>
          <a:custGeom>
            <a:avLst/>
            <a:gdLst/>
            <a:ahLst/>
            <a:cxnLst/>
            <a:rect l="l" t="t" r="r" b="b"/>
            <a:pathLst>
              <a:path w="2738754" h="523875">
                <a:moveTo>
                  <a:pt x="2735961" y="0"/>
                </a:moveTo>
                <a:lnTo>
                  <a:pt x="2686050" y="9144"/>
                </a:lnTo>
                <a:lnTo>
                  <a:pt x="2688336" y="21590"/>
                </a:lnTo>
                <a:lnTo>
                  <a:pt x="2738247" y="12446"/>
                </a:lnTo>
                <a:lnTo>
                  <a:pt x="2735961" y="0"/>
                </a:lnTo>
                <a:close/>
              </a:path>
              <a:path w="2738754" h="523875">
                <a:moveTo>
                  <a:pt x="2648458" y="16002"/>
                </a:moveTo>
                <a:lnTo>
                  <a:pt x="2598547" y="25273"/>
                </a:lnTo>
                <a:lnTo>
                  <a:pt x="2600833" y="37719"/>
                </a:lnTo>
                <a:lnTo>
                  <a:pt x="2650871" y="28575"/>
                </a:lnTo>
                <a:lnTo>
                  <a:pt x="2648458" y="16002"/>
                </a:lnTo>
                <a:close/>
              </a:path>
              <a:path w="2738754" h="523875">
                <a:moveTo>
                  <a:pt x="2561082" y="32131"/>
                </a:moveTo>
                <a:lnTo>
                  <a:pt x="2511171" y="41275"/>
                </a:lnTo>
                <a:lnTo>
                  <a:pt x="2513457" y="53721"/>
                </a:lnTo>
                <a:lnTo>
                  <a:pt x="2563368" y="44577"/>
                </a:lnTo>
                <a:lnTo>
                  <a:pt x="2561082" y="32131"/>
                </a:lnTo>
                <a:close/>
              </a:path>
              <a:path w="2738754" h="523875">
                <a:moveTo>
                  <a:pt x="2473706" y="48133"/>
                </a:moveTo>
                <a:lnTo>
                  <a:pt x="2423668" y="57404"/>
                </a:lnTo>
                <a:lnTo>
                  <a:pt x="2425954" y="69850"/>
                </a:lnTo>
                <a:lnTo>
                  <a:pt x="2475991" y="60706"/>
                </a:lnTo>
                <a:lnTo>
                  <a:pt x="2473706" y="48133"/>
                </a:lnTo>
                <a:close/>
              </a:path>
              <a:path w="2738754" h="523875">
                <a:moveTo>
                  <a:pt x="2386203" y="64262"/>
                </a:moveTo>
                <a:lnTo>
                  <a:pt x="2336291" y="73406"/>
                </a:lnTo>
                <a:lnTo>
                  <a:pt x="2338578" y="85852"/>
                </a:lnTo>
                <a:lnTo>
                  <a:pt x="2388489" y="76708"/>
                </a:lnTo>
                <a:lnTo>
                  <a:pt x="2386203" y="64262"/>
                </a:lnTo>
                <a:close/>
              </a:path>
              <a:path w="2738754" h="523875">
                <a:moveTo>
                  <a:pt x="2298827" y="80264"/>
                </a:moveTo>
                <a:lnTo>
                  <a:pt x="2248789" y="89535"/>
                </a:lnTo>
                <a:lnTo>
                  <a:pt x="2251075" y="101981"/>
                </a:lnTo>
                <a:lnTo>
                  <a:pt x="2301113" y="92837"/>
                </a:lnTo>
                <a:lnTo>
                  <a:pt x="2298827" y="80264"/>
                </a:lnTo>
                <a:close/>
              </a:path>
              <a:path w="2738754" h="523875">
                <a:moveTo>
                  <a:pt x="2211324" y="96393"/>
                </a:moveTo>
                <a:lnTo>
                  <a:pt x="2161413" y="105537"/>
                </a:lnTo>
                <a:lnTo>
                  <a:pt x="2163699" y="117983"/>
                </a:lnTo>
                <a:lnTo>
                  <a:pt x="2213610" y="108839"/>
                </a:lnTo>
                <a:lnTo>
                  <a:pt x="2211324" y="96393"/>
                </a:lnTo>
                <a:close/>
              </a:path>
              <a:path w="2738754" h="523875">
                <a:moveTo>
                  <a:pt x="2123948" y="112395"/>
                </a:moveTo>
                <a:lnTo>
                  <a:pt x="2073910" y="121666"/>
                </a:lnTo>
                <a:lnTo>
                  <a:pt x="2076196" y="134112"/>
                </a:lnTo>
                <a:lnTo>
                  <a:pt x="2126234" y="124968"/>
                </a:lnTo>
                <a:lnTo>
                  <a:pt x="2123948" y="112395"/>
                </a:lnTo>
                <a:close/>
              </a:path>
              <a:path w="2738754" h="523875">
                <a:moveTo>
                  <a:pt x="2036445" y="128524"/>
                </a:moveTo>
                <a:lnTo>
                  <a:pt x="1986534" y="137668"/>
                </a:lnTo>
                <a:lnTo>
                  <a:pt x="1988820" y="150114"/>
                </a:lnTo>
                <a:lnTo>
                  <a:pt x="2038731" y="140970"/>
                </a:lnTo>
                <a:lnTo>
                  <a:pt x="2036445" y="128524"/>
                </a:lnTo>
                <a:close/>
              </a:path>
              <a:path w="2738754" h="523875">
                <a:moveTo>
                  <a:pt x="1949069" y="144526"/>
                </a:moveTo>
                <a:lnTo>
                  <a:pt x="1899031" y="153797"/>
                </a:lnTo>
                <a:lnTo>
                  <a:pt x="1901316" y="166243"/>
                </a:lnTo>
                <a:lnTo>
                  <a:pt x="1951354" y="157099"/>
                </a:lnTo>
                <a:lnTo>
                  <a:pt x="1949069" y="144526"/>
                </a:lnTo>
                <a:close/>
              </a:path>
              <a:path w="2738754" h="523875">
                <a:moveTo>
                  <a:pt x="1861565" y="160655"/>
                </a:moveTo>
                <a:lnTo>
                  <a:pt x="1811654" y="169799"/>
                </a:lnTo>
                <a:lnTo>
                  <a:pt x="1813940" y="182245"/>
                </a:lnTo>
                <a:lnTo>
                  <a:pt x="1863852" y="173101"/>
                </a:lnTo>
                <a:lnTo>
                  <a:pt x="1861565" y="160655"/>
                </a:lnTo>
                <a:close/>
              </a:path>
              <a:path w="2738754" h="523875">
                <a:moveTo>
                  <a:pt x="1774189" y="176657"/>
                </a:moveTo>
                <a:lnTo>
                  <a:pt x="1724152" y="185928"/>
                </a:lnTo>
                <a:lnTo>
                  <a:pt x="1726438" y="198374"/>
                </a:lnTo>
                <a:lnTo>
                  <a:pt x="1776476" y="189230"/>
                </a:lnTo>
                <a:lnTo>
                  <a:pt x="1774189" y="176657"/>
                </a:lnTo>
                <a:close/>
              </a:path>
              <a:path w="2738754" h="523875">
                <a:moveTo>
                  <a:pt x="1686687" y="192786"/>
                </a:moveTo>
                <a:lnTo>
                  <a:pt x="1636776" y="201930"/>
                </a:lnTo>
                <a:lnTo>
                  <a:pt x="1639062" y="214376"/>
                </a:lnTo>
                <a:lnTo>
                  <a:pt x="1688973" y="205232"/>
                </a:lnTo>
                <a:lnTo>
                  <a:pt x="1686687" y="192786"/>
                </a:lnTo>
                <a:close/>
              </a:path>
              <a:path w="2738754" h="523875">
                <a:moveTo>
                  <a:pt x="1599311" y="208788"/>
                </a:moveTo>
                <a:lnTo>
                  <a:pt x="1549273" y="218059"/>
                </a:lnTo>
                <a:lnTo>
                  <a:pt x="1551559" y="230505"/>
                </a:lnTo>
                <a:lnTo>
                  <a:pt x="1601597" y="221361"/>
                </a:lnTo>
                <a:lnTo>
                  <a:pt x="1599311" y="208788"/>
                </a:lnTo>
                <a:close/>
              </a:path>
              <a:path w="2738754" h="523875">
                <a:moveTo>
                  <a:pt x="1511808" y="224917"/>
                </a:moveTo>
                <a:lnTo>
                  <a:pt x="1461897" y="234061"/>
                </a:lnTo>
                <a:lnTo>
                  <a:pt x="1464183" y="246507"/>
                </a:lnTo>
                <a:lnTo>
                  <a:pt x="1514094" y="237363"/>
                </a:lnTo>
                <a:lnTo>
                  <a:pt x="1511808" y="224917"/>
                </a:lnTo>
                <a:close/>
              </a:path>
              <a:path w="2738754" h="523875">
                <a:moveTo>
                  <a:pt x="1424432" y="240919"/>
                </a:moveTo>
                <a:lnTo>
                  <a:pt x="1374394" y="250190"/>
                </a:lnTo>
                <a:lnTo>
                  <a:pt x="1376807" y="262636"/>
                </a:lnTo>
                <a:lnTo>
                  <a:pt x="1426718" y="253492"/>
                </a:lnTo>
                <a:lnTo>
                  <a:pt x="1424432" y="240919"/>
                </a:lnTo>
                <a:close/>
              </a:path>
              <a:path w="2738754" h="523875">
                <a:moveTo>
                  <a:pt x="1336928" y="257048"/>
                </a:moveTo>
                <a:lnTo>
                  <a:pt x="1287018" y="266192"/>
                </a:lnTo>
                <a:lnTo>
                  <a:pt x="1289303" y="278638"/>
                </a:lnTo>
                <a:lnTo>
                  <a:pt x="1339214" y="269494"/>
                </a:lnTo>
                <a:lnTo>
                  <a:pt x="1336928" y="257048"/>
                </a:lnTo>
                <a:close/>
              </a:path>
              <a:path w="2738754" h="523875">
                <a:moveTo>
                  <a:pt x="1249552" y="273050"/>
                </a:moveTo>
                <a:lnTo>
                  <a:pt x="1199514" y="282321"/>
                </a:lnTo>
                <a:lnTo>
                  <a:pt x="1201927" y="294767"/>
                </a:lnTo>
                <a:lnTo>
                  <a:pt x="1251839" y="285623"/>
                </a:lnTo>
                <a:lnTo>
                  <a:pt x="1249552" y="273050"/>
                </a:lnTo>
                <a:close/>
              </a:path>
              <a:path w="2738754" h="523875">
                <a:moveTo>
                  <a:pt x="1162050" y="289179"/>
                </a:moveTo>
                <a:lnTo>
                  <a:pt x="1112139" y="298323"/>
                </a:lnTo>
                <a:lnTo>
                  <a:pt x="1114425" y="310769"/>
                </a:lnTo>
                <a:lnTo>
                  <a:pt x="1164463" y="301625"/>
                </a:lnTo>
                <a:lnTo>
                  <a:pt x="1162050" y="289179"/>
                </a:lnTo>
                <a:close/>
              </a:path>
              <a:path w="2738754" h="523875">
                <a:moveTo>
                  <a:pt x="1074674" y="305181"/>
                </a:moveTo>
                <a:lnTo>
                  <a:pt x="1024763" y="314452"/>
                </a:lnTo>
                <a:lnTo>
                  <a:pt x="1027049" y="326898"/>
                </a:lnTo>
                <a:lnTo>
                  <a:pt x="1076960" y="317754"/>
                </a:lnTo>
                <a:lnTo>
                  <a:pt x="1074674" y="305181"/>
                </a:lnTo>
                <a:close/>
              </a:path>
              <a:path w="2738754" h="523875">
                <a:moveTo>
                  <a:pt x="987171" y="321310"/>
                </a:moveTo>
                <a:lnTo>
                  <a:pt x="937260" y="330454"/>
                </a:lnTo>
                <a:lnTo>
                  <a:pt x="939546" y="342900"/>
                </a:lnTo>
                <a:lnTo>
                  <a:pt x="989584" y="333756"/>
                </a:lnTo>
                <a:lnTo>
                  <a:pt x="987171" y="321310"/>
                </a:lnTo>
                <a:close/>
              </a:path>
              <a:path w="2738754" h="523875">
                <a:moveTo>
                  <a:pt x="899795" y="337312"/>
                </a:moveTo>
                <a:lnTo>
                  <a:pt x="849884" y="346583"/>
                </a:lnTo>
                <a:lnTo>
                  <a:pt x="852170" y="359029"/>
                </a:lnTo>
                <a:lnTo>
                  <a:pt x="902081" y="349885"/>
                </a:lnTo>
                <a:lnTo>
                  <a:pt x="899795" y="337312"/>
                </a:lnTo>
                <a:close/>
              </a:path>
              <a:path w="2738754" h="523875">
                <a:moveTo>
                  <a:pt x="812419" y="353441"/>
                </a:moveTo>
                <a:lnTo>
                  <a:pt x="762381" y="362585"/>
                </a:lnTo>
                <a:lnTo>
                  <a:pt x="764666" y="375031"/>
                </a:lnTo>
                <a:lnTo>
                  <a:pt x="814704" y="365887"/>
                </a:lnTo>
                <a:lnTo>
                  <a:pt x="812419" y="353441"/>
                </a:lnTo>
                <a:close/>
              </a:path>
              <a:path w="2738754" h="523875">
                <a:moveTo>
                  <a:pt x="724915" y="369443"/>
                </a:moveTo>
                <a:lnTo>
                  <a:pt x="675004" y="378714"/>
                </a:lnTo>
                <a:lnTo>
                  <a:pt x="677290" y="391160"/>
                </a:lnTo>
                <a:lnTo>
                  <a:pt x="727201" y="382016"/>
                </a:lnTo>
                <a:lnTo>
                  <a:pt x="724915" y="369443"/>
                </a:lnTo>
                <a:close/>
              </a:path>
              <a:path w="2738754" h="523875">
                <a:moveTo>
                  <a:pt x="637539" y="385572"/>
                </a:moveTo>
                <a:lnTo>
                  <a:pt x="587501" y="394716"/>
                </a:lnTo>
                <a:lnTo>
                  <a:pt x="589788" y="407162"/>
                </a:lnTo>
                <a:lnTo>
                  <a:pt x="639826" y="398018"/>
                </a:lnTo>
                <a:lnTo>
                  <a:pt x="637539" y="385572"/>
                </a:lnTo>
                <a:close/>
              </a:path>
              <a:path w="2738754" h="523875">
                <a:moveTo>
                  <a:pt x="550037" y="401574"/>
                </a:moveTo>
                <a:lnTo>
                  <a:pt x="500125" y="410845"/>
                </a:lnTo>
                <a:lnTo>
                  <a:pt x="502412" y="423291"/>
                </a:lnTo>
                <a:lnTo>
                  <a:pt x="552323" y="414147"/>
                </a:lnTo>
                <a:lnTo>
                  <a:pt x="550037" y="401574"/>
                </a:lnTo>
                <a:close/>
              </a:path>
              <a:path w="2738754" h="523875">
                <a:moveTo>
                  <a:pt x="462661" y="417703"/>
                </a:moveTo>
                <a:lnTo>
                  <a:pt x="412623" y="426847"/>
                </a:lnTo>
                <a:lnTo>
                  <a:pt x="414909" y="439293"/>
                </a:lnTo>
                <a:lnTo>
                  <a:pt x="464947" y="430149"/>
                </a:lnTo>
                <a:lnTo>
                  <a:pt x="462661" y="417703"/>
                </a:lnTo>
                <a:close/>
              </a:path>
              <a:path w="2738754" h="523875">
                <a:moveTo>
                  <a:pt x="375157" y="433705"/>
                </a:moveTo>
                <a:lnTo>
                  <a:pt x="325247" y="442976"/>
                </a:lnTo>
                <a:lnTo>
                  <a:pt x="327532" y="455422"/>
                </a:lnTo>
                <a:lnTo>
                  <a:pt x="377444" y="446278"/>
                </a:lnTo>
                <a:lnTo>
                  <a:pt x="375157" y="433705"/>
                </a:lnTo>
                <a:close/>
              </a:path>
              <a:path w="2738754" h="523875">
                <a:moveTo>
                  <a:pt x="287781" y="449834"/>
                </a:moveTo>
                <a:lnTo>
                  <a:pt x="237744" y="458978"/>
                </a:lnTo>
                <a:lnTo>
                  <a:pt x="240030" y="471424"/>
                </a:lnTo>
                <a:lnTo>
                  <a:pt x="290068" y="462280"/>
                </a:lnTo>
                <a:lnTo>
                  <a:pt x="287781" y="449834"/>
                </a:lnTo>
                <a:close/>
              </a:path>
              <a:path w="2738754" h="523875">
                <a:moveTo>
                  <a:pt x="200279" y="465836"/>
                </a:moveTo>
                <a:lnTo>
                  <a:pt x="150368" y="475107"/>
                </a:lnTo>
                <a:lnTo>
                  <a:pt x="152654" y="487553"/>
                </a:lnTo>
                <a:lnTo>
                  <a:pt x="202565" y="478409"/>
                </a:lnTo>
                <a:lnTo>
                  <a:pt x="200279" y="465836"/>
                </a:lnTo>
                <a:close/>
              </a:path>
              <a:path w="2738754" h="523875">
                <a:moveTo>
                  <a:pt x="117982" y="448691"/>
                </a:moveTo>
                <a:lnTo>
                  <a:pt x="0" y="509143"/>
                </a:lnTo>
                <a:lnTo>
                  <a:pt x="131825" y="523621"/>
                </a:lnTo>
                <a:lnTo>
                  <a:pt x="87488" y="501650"/>
                </a:lnTo>
                <a:lnTo>
                  <a:pt x="76073" y="501650"/>
                </a:lnTo>
                <a:lnTo>
                  <a:pt x="73787" y="489077"/>
                </a:lnTo>
                <a:lnTo>
                  <a:pt x="82186" y="487549"/>
                </a:lnTo>
                <a:lnTo>
                  <a:pt x="117982" y="448691"/>
                </a:lnTo>
                <a:close/>
              </a:path>
              <a:path w="2738754" h="523875">
                <a:moveTo>
                  <a:pt x="74942" y="495433"/>
                </a:moveTo>
                <a:lnTo>
                  <a:pt x="76073" y="501650"/>
                </a:lnTo>
                <a:lnTo>
                  <a:pt x="84384" y="500111"/>
                </a:lnTo>
                <a:lnTo>
                  <a:pt x="74942" y="495433"/>
                </a:lnTo>
                <a:close/>
              </a:path>
              <a:path w="2738754" h="523875">
                <a:moveTo>
                  <a:pt x="84384" y="500111"/>
                </a:moveTo>
                <a:lnTo>
                  <a:pt x="76073" y="501650"/>
                </a:lnTo>
                <a:lnTo>
                  <a:pt x="87488" y="501650"/>
                </a:lnTo>
                <a:lnTo>
                  <a:pt x="84384" y="500111"/>
                </a:lnTo>
                <a:close/>
              </a:path>
              <a:path w="2738754" h="523875">
                <a:moveTo>
                  <a:pt x="112903" y="481965"/>
                </a:moveTo>
                <a:lnTo>
                  <a:pt x="82186" y="487549"/>
                </a:lnTo>
                <a:lnTo>
                  <a:pt x="74939" y="495416"/>
                </a:lnTo>
                <a:lnTo>
                  <a:pt x="84384" y="500111"/>
                </a:lnTo>
                <a:lnTo>
                  <a:pt x="115188" y="494411"/>
                </a:lnTo>
                <a:lnTo>
                  <a:pt x="112903" y="481965"/>
                </a:lnTo>
                <a:close/>
              </a:path>
              <a:path w="2738754" h="523875">
                <a:moveTo>
                  <a:pt x="82186" y="487549"/>
                </a:moveTo>
                <a:lnTo>
                  <a:pt x="73787" y="489077"/>
                </a:lnTo>
                <a:lnTo>
                  <a:pt x="74939" y="495416"/>
                </a:lnTo>
                <a:lnTo>
                  <a:pt x="82186" y="487549"/>
                </a:lnTo>
                <a:close/>
              </a:path>
            </a:pathLst>
          </a:custGeom>
          <a:solidFill>
            <a:srgbClr val="FF0000"/>
          </a:solidFill>
        </p:spPr>
        <p:txBody>
          <a:bodyPr wrap="square" lIns="0" tIns="0" rIns="0" bIns="0" rtlCol="0"/>
          <a:p/>
        </p:txBody>
      </p:sp>
      <p:sp>
        <p:nvSpPr>
          <p:cNvPr id="2" name="标题 1"/>
          <p:cNvSpPr/>
          <p:nvPr>
            <p:ph type="title"/>
          </p:nvPr>
        </p:nvSpPr>
        <p:spPr>
          <a:xfrm>
            <a:off x="669289" y="261621"/>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
        <p:nvSpPr>
          <p:cNvPr id="3" name="文本框 2"/>
          <p:cNvSpPr txBox="1"/>
          <p:nvPr/>
        </p:nvSpPr>
        <p:spPr>
          <a:xfrm>
            <a:off x="2262505" y="1397635"/>
            <a:ext cx="4150995" cy="398780"/>
          </a:xfrm>
          <a:prstGeom prst="rect">
            <a:avLst/>
          </a:prstGeom>
          <a:noFill/>
        </p:spPr>
        <p:txBody>
          <a:bodyPr wrap="none" rtlCol="0" anchor="t">
            <a:spAutoFit/>
          </a:bodyPr>
          <a:p>
            <a:pPr marL="723900">
              <a:lnSpc>
                <a:spcPct val="100000"/>
              </a:lnSpc>
              <a:spcBef>
                <a:spcPts val="695"/>
              </a:spcBef>
              <a:tabLst>
                <a:tab pos="1728470" algn="l"/>
                <a:tab pos="2547620" algn="l"/>
                <a:tab pos="3436620" algn="l"/>
              </a:tabLst>
            </a:pPr>
            <a:r>
              <a:rPr sz="2000" b="1" spc="15" dirty="0">
                <a:latin typeface="等线" panose="02010600030101010101" charset="-122"/>
                <a:ea typeface="等线" panose="02010600030101010101" charset="-122"/>
                <a:cs typeface="等线" panose="02010600030101010101" charset="-122"/>
                <a:sym typeface="+mn-ea"/>
              </a:rPr>
              <a:t>句子</a:t>
            </a:r>
            <a:r>
              <a:rPr sz="2000" b="1" spc="-5" dirty="0">
                <a:latin typeface="等线" panose="02010600030101010101" charset="-122"/>
                <a:ea typeface="等线" panose="02010600030101010101" charset="-122"/>
                <a:cs typeface="等线" panose="02010600030101010101" charset="-122"/>
                <a:sym typeface="+mn-ea"/>
              </a:rPr>
              <a:t>:	</a:t>
            </a:r>
            <a:r>
              <a:rPr sz="2000" b="1" spc="-5" dirty="0">
                <a:latin typeface="Calibri" panose="020F0502020204030204" charset="0"/>
                <a:ea typeface="等线" panose="02010600030101010101" charset="-122"/>
                <a:cs typeface="Calibri" panose="020F0502020204030204" charset="0"/>
                <a:sym typeface="+mn-ea"/>
              </a:rPr>
              <a:t>The	</a:t>
            </a:r>
            <a:r>
              <a:rPr sz="2000" b="1" dirty="0">
                <a:latin typeface="Calibri" panose="020F0502020204030204" charset="0"/>
                <a:ea typeface="等线" panose="02010600030101010101" charset="-122"/>
                <a:cs typeface="Calibri" panose="020F0502020204030204" charset="0"/>
                <a:sym typeface="+mn-ea"/>
              </a:rPr>
              <a:t>good	book</a:t>
            </a:r>
            <a:endParaRPr lang="zh-CN" altLang="en-US" sz="2000" b="1">
              <a:latin typeface="Calibri" panose="020F0502020204030204" charset="0"/>
              <a:ea typeface="等线" panose="02010600030101010101" charset="-122"/>
              <a:cs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703831" y="1412747"/>
            <a:ext cx="8784590" cy="3717290"/>
          </a:xfrm>
          <a:custGeom>
            <a:avLst/>
            <a:gdLst/>
            <a:ahLst/>
            <a:cxnLst/>
            <a:rect l="l" t="t" r="r" b="b"/>
            <a:pathLst>
              <a:path w="8784590" h="3717290">
                <a:moveTo>
                  <a:pt x="0" y="3717035"/>
                </a:moveTo>
                <a:lnTo>
                  <a:pt x="8784336" y="3717035"/>
                </a:lnTo>
                <a:lnTo>
                  <a:pt x="8784336" y="0"/>
                </a:lnTo>
                <a:lnTo>
                  <a:pt x="0" y="0"/>
                </a:lnTo>
                <a:lnTo>
                  <a:pt x="0" y="3717035"/>
                </a:lnTo>
                <a:close/>
              </a:path>
            </a:pathLst>
          </a:custGeom>
          <a:solidFill>
            <a:srgbClr val="FFFFFF"/>
          </a:solidFill>
        </p:spPr>
        <p:txBody>
          <a:bodyPr wrap="square" lIns="0" tIns="0" rIns="0" bIns="0" rtlCol="0"/>
          <a:lstStyle/>
          <a:p/>
        </p:txBody>
      </p:sp>
      <p:sp>
        <p:nvSpPr>
          <p:cNvPr id="14" name="object 14"/>
          <p:cNvSpPr txBox="1"/>
          <p:nvPr/>
        </p:nvSpPr>
        <p:spPr>
          <a:xfrm>
            <a:off x="669925" y="1412240"/>
            <a:ext cx="11036300" cy="4210050"/>
          </a:xfrm>
          <a:prstGeom prst="rect">
            <a:avLst/>
          </a:prstGeom>
        </p:spPr>
        <p:txBody>
          <a:bodyPr vert="horz" wrap="square" lIns="0" tIns="46990" rIns="0" bIns="0" rtlCol="0">
            <a:spAutoFit/>
          </a:bodyPr>
          <a:lstStyle/>
          <a:p>
            <a:pPr marL="12700" indent="0" algn="just">
              <a:lnSpc>
                <a:spcPct val="150000"/>
              </a:lnSpc>
              <a:spcBef>
                <a:spcPts val="370"/>
              </a:spcBef>
              <a:buNone/>
              <a:tabLst>
                <a:tab pos="462280" algn="l"/>
              </a:tabLst>
            </a:pPr>
            <a:r>
              <a:rPr sz="2200" b="1" spc="5" dirty="0">
                <a:solidFill>
                  <a:schemeClr val="tx1"/>
                </a:solidFill>
                <a:latin typeface="等线" panose="02010600030101010101" charset="-122"/>
                <a:ea typeface="等线" panose="02010600030101010101" charset="-122"/>
                <a:cs typeface="等线" panose="02010600030101010101" charset="-122"/>
              </a:rPr>
              <a:t>数据</a:t>
            </a:r>
            <a:r>
              <a:rPr sz="2200" b="1" dirty="0">
                <a:solidFill>
                  <a:schemeClr val="tx1"/>
                </a:solidFill>
                <a:latin typeface="等线" panose="02010600030101010101" charset="-122"/>
                <a:ea typeface="等线" panose="02010600030101010101" charset="-122"/>
                <a:cs typeface="等线" panose="02010600030101010101" charset="-122"/>
              </a:rPr>
              <a:t>结构</a:t>
            </a:r>
            <a:endParaRPr sz="2200">
              <a:solidFill>
                <a:schemeClr val="tx1"/>
              </a:solidFill>
              <a:latin typeface="等线" panose="02010600030101010101" charset="-122"/>
              <a:ea typeface="等线" panose="02010600030101010101" charset="-122"/>
              <a:cs typeface="等线" panose="02010600030101010101" charset="-122"/>
            </a:endParaRPr>
          </a:p>
          <a:p>
            <a:pPr marL="731520" marR="231775" lvl="1" indent="-457200" algn="just">
              <a:lnSpc>
                <a:spcPct val="150000"/>
              </a:lnSpc>
              <a:spcBef>
                <a:spcPts val="230"/>
              </a:spcBef>
              <a:buFont typeface="Arial" panose="020B0604020202020204" pitchFamily="34" charset="0"/>
              <a:buChar char="•"/>
              <a:tabLst>
                <a:tab pos="637540" algn="l"/>
              </a:tabLst>
            </a:pPr>
            <a:r>
              <a:rPr sz="2200" b="1" spc="15" dirty="0">
                <a:solidFill>
                  <a:schemeClr val="tx1"/>
                </a:solidFill>
                <a:latin typeface="等线" panose="02010600030101010101" charset="-122"/>
                <a:ea typeface="等线" panose="02010600030101010101" charset="-122"/>
                <a:cs typeface="等线" panose="02010600030101010101" charset="-122"/>
              </a:rPr>
              <a:t>线图</a:t>
            </a:r>
            <a:r>
              <a:rPr sz="2200" b="1" dirty="0">
                <a:solidFill>
                  <a:schemeClr val="tx1"/>
                </a:solidFill>
                <a:latin typeface="等线" panose="02010600030101010101" charset="-122"/>
                <a:ea typeface="等线" panose="02010600030101010101" charset="-122"/>
                <a:cs typeface="等线" panose="02010600030101010101" charset="-122"/>
              </a:rPr>
              <a:t>(Chart)：</a:t>
            </a:r>
            <a:r>
              <a:rPr sz="2200" spc="10" dirty="0">
                <a:solidFill>
                  <a:schemeClr val="tx1"/>
                </a:solidFill>
                <a:latin typeface="等线" panose="02010600030101010101" charset="-122"/>
                <a:ea typeface="等线" panose="02010600030101010101" charset="-122"/>
                <a:cs typeface="等线" panose="02010600030101010101" charset="-122"/>
              </a:rPr>
              <a:t>保存分析</a:t>
            </a:r>
            <a:r>
              <a:rPr sz="2200" dirty="0">
                <a:solidFill>
                  <a:schemeClr val="tx1"/>
                </a:solidFill>
                <a:latin typeface="等线" panose="02010600030101010101" charset="-122"/>
                <a:ea typeface="等线" panose="02010600030101010101" charset="-122"/>
                <a:cs typeface="等线" panose="02010600030101010101" charset="-122"/>
              </a:rPr>
              <a:t>过</a:t>
            </a:r>
            <a:r>
              <a:rPr sz="2200" spc="10" dirty="0">
                <a:solidFill>
                  <a:schemeClr val="tx1"/>
                </a:solidFill>
                <a:latin typeface="等线" panose="02010600030101010101" charset="-122"/>
                <a:ea typeface="等线" panose="02010600030101010101" charset="-122"/>
                <a:cs typeface="等线" panose="02010600030101010101" charset="-122"/>
              </a:rPr>
              <a:t>程</a:t>
            </a:r>
            <a:r>
              <a:rPr sz="2200" dirty="0">
                <a:solidFill>
                  <a:schemeClr val="tx1"/>
                </a:solidFill>
                <a:latin typeface="等线" panose="02010600030101010101" charset="-122"/>
                <a:ea typeface="等线" panose="02010600030101010101" charset="-122"/>
                <a:cs typeface="等线" panose="02010600030101010101" charset="-122"/>
              </a:rPr>
              <a:t>中已</a:t>
            </a:r>
            <a:r>
              <a:rPr sz="2200" spc="10" dirty="0">
                <a:solidFill>
                  <a:schemeClr val="tx1"/>
                </a:solidFill>
                <a:latin typeface="等线" panose="02010600030101010101" charset="-122"/>
                <a:ea typeface="等线" panose="02010600030101010101" charset="-122"/>
                <a:cs typeface="等线" panose="02010600030101010101" charset="-122"/>
              </a:rPr>
              <a:t>经</a:t>
            </a:r>
            <a:r>
              <a:rPr sz="2200" dirty="0">
                <a:solidFill>
                  <a:schemeClr val="tx1"/>
                </a:solidFill>
                <a:latin typeface="等线" panose="02010600030101010101" charset="-122"/>
                <a:ea typeface="等线" panose="02010600030101010101" charset="-122"/>
                <a:cs typeface="等线" panose="02010600030101010101" charset="-122"/>
              </a:rPr>
              <a:t>建立</a:t>
            </a:r>
            <a:r>
              <a:rPr sz="2200" spc="10" dirty="0">
                <a:solidFill>
                  <a:schemeClr val="tx1"/>
                </a:solidFill>
                <a:latin typeface="等线" panose="02010600030101010101" charset="-122"/>
                <a:ea typeface="等线" panose="02010600030101010101" charset="-122"/>
                <a:cs typeface="等线" panose="02010600030101010101" charset="-122"/>
              </a:rPr>
              <a:t>的</a:t>
            </a:r>
            <a:r>
              <a:rPr sz="2200" dirty="0">
                <a:solidFill>
                  <a:schemeClr val="tx1"/>
                </a:solidFill>
                <a:latin typeface="等线" panose="02010600030101010101" charset="-122"/>
                <a:ea typeface="等线" panose="02010600030101010101" charset="-122"/>
                <a:cs typeface="等线" panose="02010600030101010101" charset="-122"/>
              </a:rPr>
              <a:t>成</a:t>
            </a:r>
            <a:r>
              <a:rPr sz="2200" spc="60" dirty="0">
                <a:solidFill>
                  <a:schemeClr val="tx1"/>
                </a:solidFill>
                <a:latin typeface="等线" panose="02010600030101010101" charset="-122"/>
                <a:ea typeface="等线" panose="02010600030101010101" charset="-122"/>
                <a:cs typeface="等线" panose="02010600030101010101" charset="-122"/>
              </a:rPr>
              <a:t>分</a:t>
            </a:r>
            <a:r>
              <a:rPr sz="2200" spc="-5" dirty="0">
                <a:solidFill>
                  <a:schemeClr val="tx1"/>
                </a:solidFill>
                <a:latin typeface="等线" panose="02010600030101010101" charset="-122"/>
                <a:ea typeface="等线" panose="02010600030101010101" charset="-122"/>
                <a:cs typeface="等线" panose="02010600030101010101" charset="-122"/>
              </a:rPr>
              <a:t>(包</a:t>
            </a:r>
            <a:r>
              <a:rPr sz="2200" spc="15" dirty="0">
                <a:solidFill>
                  <a:schemeClr val="tx1"/>
                </a:solidFill>
                <a:latin typeface="等线" panose="02010600030101010101" charset="-122"/>
                <a:ea typeface="等线" panose="02010600030101010101" charset="-122"/>
                <a:cs typeface="等线" panose="02010600030101010101" charset="-122"/>
              </a:rPr>
              <a:t>括终结符和</a:t>
            </a:r>
            <a:r>
              <a:rPr sz="2200" dirty="0">
                <a:solidFill>
                  <a:schemeClr val="tx1"/>
                </a:solidFill>
                <a:latin typeface="等线" panose="02010600030101010101" charset="-122"/>
                <a:ea typeface="等线" panose="02010600030101010101" charset="-122"/>
                <a:cs typeface="等线" panose="02010600030101010101" charset="-122"/>
              </a:rPr>
              <a:t>非</a:t>
            </a:r>
            <a:r>
              <a:rPr sz="2200" spc="15" dirty="0">
                <a:solidFill>
                  <a:schemeClr val="tx1"/>
                </a:solidFill>
                <a:latin typeface="等线" panose="02010600030101010101" charset="-122"/>
                <a:ea typeface="等线" panose="02010600030101010101" charset="-122"/>
                <a:cs typeface="等线" panose="02010600030101010101" charset="-122"/>
              </a:rPr>
              <a:t>终</a:t>
            </a:r>
            <a:r>
              <a:rPr sz="2200" dirty="0">
                <a:solidFill>
                  <a:schemeClr val="tx1"/>
                </a:solidFill>
                <a:latin typeface="等线" panose="02010600030101010101" charset="-122"/>
                <a:ea typeface="等线" panose="02010600030101010101" charset="-122"/>
                <a:cs typeface="等线" panose="02010600030101010101" charset="-122"/>
              </a:rPr>
              <a:t>结</a:t>
            </a:r>
            <a:r>
              <a:rPr sz="2200" spc="25" dirty="0">
                <a:solidFill>
                  <a:schemeClr val="tx1"/>
                </a:solidFill>
                <a:latin typeface="等线" panose="02010600030101010101" charset="-122"/>
                <a:ea typeface="等线" panose="02010600030101010101" charset="-122"/>
                <a:cs typeface="等线" panose="02010600030101010101" charset="-122"/>
              </a:rPr>
              <a:t>符</a:t>
            </a:r>
            <a:r>
              <a:rPr sz="2200" spc="-5" dirty="0">
                <a:solidFill>
                  <a:schemeClr val="tx1"/>
                </a:solidFill>
                <a:latin typeface="等线" panose="02010600030101010101" charset="-122"/>
                <a:ea typeface="等线" panose="02010600030101010101" charset="-122"/>
                <a:cs typeface="等线" panose="02010600030101010101" charset="-122"/>
              </a:rPr>
              <a:t>)</a:t>
            </a:r>
            <a:r>
              <a:rPr sz="2200" spc="15" dirty="0">
                <a:solidFill>
                  <a:schemeClr val="tx1"/>
                </a:solidFill>
                <a:latin typeface="等线" panose="02010600030101010101" charset="-122"/>
                <a:ea typeface="等线" panose="02010600030101010101" charset="-122"/>
                <a:cs typeface="等线" panose="02010600030101010101" charset="-122"/>
              </a:rPr>
              <a:t>、</a:t>
            </a:r>
            <a:r>
              <a:rPr sz="2200" dirty="0">
                <a:solidFill>
                  <a:schemeClr val="tx1"/>
                </a:solidFill>
                <a:latin typeface="等线" panose="02010600030101010101" charset="-122"/>
                <a:ea typeface="等线" panose="02010600030101010101" charset="-122"/>
                <a:cs typeface="等线" panose="02010600030101010101" charset="-122"/>
              </a:rPr>
              <a:t>位</a:t>
            </a:r>
            <a:r>
              <a:rPr sz="2200" spc="20" dirty="0">
                <a:solidFill>
                  <a:schemeClr val="tx1"/>
                </a:solidFill>
                <a:latin typeface="等线" panose="02010600030101010101" charset="-122"/>
                <a:ea typeface="等线" panose="02010600030101010101" charset="-122"/>
                <a:cs typeface="等线" panose="02010600030101010101" charset="-122"/>
              </a:rPr>
              <a:t>置</a:t>
            </a:r>
            <a:r>
              <a:rPr sz="2200" spc="-5" dirty="0">
                <a:solidFill>
                  <a:schemeClr val="tx1"/>
                </a:solidFill>
                <a:latin typeface="等线" panose="02010600030101010101" charset="-122"/>
                <a:ea typeface="等线" panose="02010600030101010101" charset="-122"/>
                <a:cs typeface="等线" panose="02010600030101010101" charset="-122"/>
              </a:rPr>
              <a:t>(</a:t>
            </a:r>
            <a:r>
              <a:rPr sz="2200" dirty="0">
                <a:solidFill>
                  <a:schemeClr val="tx1"/>
                </a:solidFill>
                <a:latin typeface="等线" panose="02010600030101010101" charset="-122"/>
                <a:ea typeface="等线" panose="02010600030101010101" charset="-122"/>
                <a:cs typeface="等线" panose="02010600030101010101" charset="-122"/>
              </a:rPr>
              <a:t>包</a:t>
            </a:r>
            <a:r>
              <a:rPr sz="2200" spc="15" dirty="0">
                <a:solidFill>
                  <a:schemeClr val="tx1"/>
                </a:solidFill>
                <a:latin typeface="等线" panose="02010600030101010101" charset="-122"/>
                <a:ea typeface="等线" panose="02010600030101010101" charset="-122"/>
                <a:cs typeface="等线" panose="02010600030101010101" charset="-122"/>
              </a:rPr>
              <a:t>括</a:t>
            </a:r>
            <a:r>
              <a:rPr sz="2200" dirty="0">
                <a:solidFill>
                  <a:schemeClr val="tx1"/>
                </a:solidFill>
                <a:latin typeface="等线" panose="02010600030101010101" charset="-122"/>
                <a:ea typeface="等线" panose="02010600030101010101" charset="-122"/>
                <a:cs typeface="等线" panose="02010600030101010101" charset="-122"/>
              </a:rPr>
              <a:t>起点</a:t>
            </a:r>
            <a:r>
              <a:rPr sz="2200" spc="15" dirty="0">
                <a:solidFill>
                  <a:schemeClr val="tx1"/>
                </a:solidFill>
                <a:latin typeface="等线" panose="02010600030101010101" charset="-122"/>
                <a:ea typeface="等线" panose="02010600030101010101" charset="-122"/>
                <a:cs typeface="等线" panose="02010600030101010101" charset="-122"/>
              </a:rPr>
              <a:t>和</a:t>
            </a:r>
            <a:r>
              <a:rPr sz="2200" dirty="0">
                <a:solidFill>
                  <a:schemeClr val="tx1"/>
                </a:solidFill>
                <a:latin typeface="等线" panose="02010600030101010101" charset="-122"/>
                <a:ea typeface="等线" panose="02010600030101010101" charset="-122"/>
                <a:cs typeface="等线" panose="02010600030101010101" charset="-122"/>
              </a:rPr>
              <a:t>终</a:t>
            </a:r>
            <a:r>
              <a:rPr sz="2200" spc="25" dirty="0">
                <a:solidFill>
                  <a:schemeClr val="tx1"/>
                </a:solidFill>
                <a:latin typeface="等线" panose="02010600030101010101" charset="-122"/>
                <a:ea typeface="等线" panose="02010600030101010101" charset="-122"/>
                <a:cs typeface="等线" panose="02010600030101010101" charset="-122"/>
              </a:rPr>
              <a:t>点</a:t>
            </a:r>
            <a:r>
              <a:rPr sz="2200" spc="-5" dirty="0">
                <a:solidFill>
                  <a:schemeClr val="tx1"/>
                </a:solidFill>
                <a:latin typeface="等线" panose="02010600030101010101" charset="-122"/>
                <a:ea typeface="等线" panose="02010600030101010101" charset="-122"/>
                <a:cs typeface="等线" panose="02010600030101010101" charset="-122"/>
              </a:rPr>
              <a:t>)</a:t>
            </a:r>
            <a:r>
              <a:rPr sz="2200" spc="20" dirty="0">
                <a:solidFill>
                  <a:schemeClr val="tx1"/>
                </a:solidFill>
                <a:latin typeface="等线" panose="02010600030101010101" charset="-122"/>
                <a:ea typeface="等线" panose="02010600030101010101" charset="-122"/>
                <a:cs typeface="等线" panose="02010600030101010101" charset="-122"/>
              </a:rPr>
              <a:t>。通</a:t>
            </a:r>
            <a:r>
              <a:rPr sz="2200" spc="15" dirty="0">
                <a:solidFill>
                  <a:schemeClr val="tx1"/>
                </a:solidFill>
                <a:latin typeface="等线" panose="02010600030101010101" charset="-122"/>
                <a:ea typeface="等线" panose="02010600030101010101" charset="-122"/>
                <a:cs typeface="等线" panose="02010600030101010101" charset="-122"/>
              </a:rPr>
              <a:t>常</a:t>
            </a:r>
            <a:r>
              <a:rPr sz="2200" spc="-5" dirty="0">
                <a:solidFill>
                  <a:schemeClr val="tx1"/>
                </a:solidFill>
                <a:latin typeface="等线" panose="02010600030101010101" charset="-122"/>
                <a:ea typeface="等线" panose="02010600030101010101" charset="-122"/>
                <a:cs typeface="等线" panose="02010600030101010101" charset="-122"/>
              </a:rPr>
              <a:t>以 </a:t>
            </a:r>
            <a:r>
              <a:rPr sz="2200" i="1" spc="240" dirty="0">
                <a:solidFill>
                  <a:schemeClr val="tx1"/>
                </a:solidFill>
                <a:latin typeface="等线" panose="02010600030101010101" charset="-122"/>
                <a:ea typeface="等线" panose="02010600030101010101" charset="-122"/>
                <a:cs typeface="等线" panose="02010600030101010101" charset="-122"/>
              </a:rPr>
              <a:t>n</a:t>
            </a:r>
            <a:r>
              <a:rPr sz="2200" spc="240" dirty="0">
                <a:solidFill>
                  <a:schemeClr val="tx1"/>
                </a:solidFill>
                <a:latin typeface="等线" panose="02010600030101010101" charset="-122"/>
                <a:ea typeface="等线" panose="02010600030101010101" charset="-122"/>
                <a:cs typeface="等线" panose="02010600030101010101" charset="-122"/>
              </a:rPr>
              <a:t>×</a:t>
            </a:r>
            <a:r>
              <a:rPr sz="2200" i="1" spc="240" dirty="0">
                <a:solidFill>
                  <a:schemeClr val="tx1"/>
                </a:solidFill>
                <a:latin typeface="等线" panose="02010600030101010101" charset="-122"/>
                <a:ea typeface="等线" panose="02010600030101010101" charset="-122"/>
                <a:cs typeface="等线" panose="02010600030101010101" charset="-122"/>
              </a:rPr>
              <a:t>n</a:t>
            </a:r>
            <a:r>
              <a:rPr sz="2200" i="1" spc="-5" dirty="0">
                <a:solidFill>
                  <a:schemeClr val="tx1"/>
                </a:solidFill>
                <a:latin typeface="等线" panose="02010600030101010101" charset="-122"/>
                <a:ea typeface="等线" panose="02010600030101010101" charset="-122"/>
                <a:cs typeface="等线" panose="02010600030101010101" charset="-122"/>
              </a:rPr>
              <a:t> </a:t>
            </a:r>
            <a:r>
              <a:rPr sz="2200" spc="15" dirty="0">
                <a:solidFill>
                  <a:schemeClr val="tx1"/>
                </a:solidFill>
                <a:latin typeface="等线" panose="02010600030101010101" charset="-122"/>
                <a:ea typeface="等线" panose="02010600030101010101" charset="-122"/>
                <a:cs typeface="等线" panose="02010600030101010101" charset="-122"/>
              </a:rPr>
              <a:t>的</a:t>
            </a:r>
            <a:r>
              <a:rPr sz="2200" spc="15" dirty="0">
                <a:solidFill>
                  <a:srgbClr val="FF0000"/>
                </a:solidFill>
                <a:latin typeface="等线" panose="02010600030101010101" charset="-122"/>
                <a:ea typeface="等线" panose="02010600030101010101" charset="-122"/>
                <a:cs typeface="等线" panose="02010600030101010101" charset="-122"/>
              </a:rPr>
              <a:t>数组</a:t>
            </a:r>
            <a:r>
              <a:rPr sz="2200" spc="15" dirty="0">
                <a:solidFill>
                  <a:schemeClr val="tx1"/>
                </a:solidFill>
                <a:latin typeface="等线" panose="02010600030101010101" charset="-122"/>
                <a:ea typeface="等线" panose="02010600030101010101" charset="-122"/>
                <a:cs typeface="等线" panose="02010600030101010101" charset="-122"/>
              </a:rPr>
              <a:t>表</a:t>
            </a:r>
            <a:r>
              <a:rPr sz="2200" spc="20" dirty="0">
                <a:solidFill>
                  <a:schemeClr val="tx1"/>
                </a:solidFill>
                <a:latin typeface="等线" panose="02010600030101010101" charset="-122"/>
                <a:ea typeface="等线" panose="02010600030101010101" charset="-122"/>
                <a:cs typeface="等线" panose="02010600030101010101" charset="-122"/>
              </a:rPr>
              <a:t>示</a:t>
            </a:r>
            <a:r>
              <a:rPr sz="2200" spc="-5" dirty="0">
                <a:solidFill>
                  <a:schemeClr val="tx1"/>
                </a:solidFill>
                <a:latin typeface="等线" panose="02010600030101010101" charset="-122"/>
                <a:ea typeface="等线" panose="02010600030101010101" charset="-122"/>
                <a:cs typeface="等线" panose="02010600030101010101" charset="-122"/>
              </a:rPr>
              <a:t>(</a:t>
            </a:r>
            <a:r>
              <a:rPr sz="2200" i="1" spc="-5" dirty="0">
                <a:solidFill>
                  <a:schemeClr val="tx1"/>
                </a:solidFill>
                <a:latin typeface="等线" panose="02010600030101010101" charset="-122"/>
                <a:ea typeface="等线" panose="02010600030101010101" charset="-122"/>
                <a:cs typeface="等线" panose="02010600030101010101" charset="-122"/>
              </a:rPr>
              <a:t>n</a:t>
            </a:r>
            <a:r>
              <a:rPr sz="2200" i="1" spc="-30" dirty="0">
                <a:solidFill>
                  <a:schemeClr val="tx1"/>
                </a:solidFill>
                <a:latin typeface="等线" panose="02010600030101010101" charset="-122"/>
                <a:ea typeface="等线" panose="02010600030101010101" charset="-122"/>
                <a:cs typeface="等线" panose="02010600030101010101" charset="-122"/>
              </a:rPr>
              <a:t> </a:t>
            </a:r>
            <a:r>
              <a:rPr sz="2200" spc="15" dirty="0">
                <a:solidFill>
                  <a:schemeClr val="tx1"/>
                </a:solidFill>
                <a:latin typeface="等线" panose="02010600030101010101" charset="-122"/>
                <a:ea typeface="等线" panose="02010600030101010101" charset="-122"/>
                <a:cs typeface="等线" panose="02010600030101010101" charset="-122"/>
              </a:rPr>
              <a:t>为句子包含</a:t>
            </a:r>
            <a:r>
              <a:rPr sz="2200" dirty="0">
                <a:solidFill>
                  <a:schemeClr val="tx1"/>
                </a:solidFill>
                <a:latin typeface="等线" panose="02010600030101010101" charset="-122"/>
                <a:ea typeface="等线" panose="02010600030101010101" charset="-122"/>
                <a:cs typeface="等线" panose="02010600030101010101" charset="-122"/>
              </a:rPr>
              <a:t>的词</a:t>
            </a:r>
            <a:r>
              <a:rPr sz="2200" spc="35" dirty="0">
                <a:solidFill>
                  <a:schemeClr val="tx1"/>
                </a:solidFill>
                <a:latin typeface="等线" panose="02010600030101010101" charset="-122"/>
                <a:ea typeface="等线" panose="02010600030101010101" charset="-122"/>
                <a:cs typeface="等线" panose="02010600030101010101" charset="-122"/>
              </a:rPr>
              <a:t>数</a:t>
            </a:r>
            <a:r>
              <a:rPr sz="2200" spc="-5" dirty="0">
                <a:solidFill>
                  <a:schemeClr val="tx1"/>
                </a:solidFill>
                <a:latin typeface="等线" panose="02010600030101010101" charset="-122"/>
                <a:ea typeface="等线" panose="02010600030101010101" charset="-122"/>
                <a:cs typeface="等线" panose="02010600030101010101" charset="-122"/>
              </a:rPr>
              <a:t>)。</a:t>
            </a:r>
            <a:endParaRPr sz="2200">
              <a:solidFill>
                <a:schemeClr val="tx1"/>
              </a:solidFill>
              <a:latin typeface="等线" panose="02010600030101010101" charset="-122"/>
              <a:ea typeface="等线" panose="02010600030101010101" charset="-122"/>
              <a:cs typeface="等线" panose="02010600030101010101" charset="-122"/>
            </a:endParaRPr>
          </a:p>
          <a:p>
            <a:pPr marL="731520" marR="5080" lvl="1" indent="-457200" algn="just">
              <a:lnSpc>
                <a:spcPct val="150000"/>
              </a:lnSpc>
              <a:spcBef>
                <a:spcPts val="305"/>
              </a:spcBef>
              <a:buFont typeface="Arial" panose="020B0604020202020204" pitchFamily="34" charset="0"/>
              <a:buChar char="•"/>
              <a:tabLst>
                <a:tab pos="637540" algn="l"/>
              </a:tabLst>
            </a:pPr>
            <a:r>
              <a:rPr sz="2200" b="1" spc="15" dirty="0">
                <a:solidFill>
                  <a:schemeClr val="tx1"/>
                </a:solidFill>
                <a:latin typeface="等线" panose="02010600030101010101" charset="-122"/>
                <a:ea typeface="等线" panose="02010600030101010101" charset="-122"/>
                <a:cs typeface="等线" panose="02010600030101010101" charset="-122"/>
              </a:rPr>
              <a:t>代理表</a:t>
            </a:r>
            <a:r>
              <a:rPr sz="2200" b="1" spc="-5" dirty="0">
                <a:solidFill>
                  <a:schemeClr val="tx1"/>
                </a:solidFill>
                <a:latin typeface="等线" panose="02010600030101010101" charset="-122"/>
                <a:ea typeface="等线" panose="02010600030101010101" charset="-122"/>
                <a:cs typeface="等线" panose="02010600030101010101" charset="-122"/>
              </a:rPr>
              <a:t>(</a:t>
            </a:r>
            <a:r>
              <a:rPr sz="2200" b="1" spc="10" dirty="0">
                <a:solidFill>
                  <a:schemeClr val="tx1"/>
                </a:solidFill>
                <a:latin typeface="等线" panose="02010600030101010101" charset="-122"/>
                <a:ea typeface="等线" panose="02010600030101010101" charset="-122"/>
                <a:cs typeface="等线" panose="02010600030101010101" charset="-122"/>
              </a:rPr>
              <a:t>待处</a:t>
            </a:r>
            <a:r>
              <a:rPr sz="2200" b="1" dirty="0">
                <a:solidFill>
                  <a:schemeClr val="tx1"/>
                </a:solidFill>
                <a:latin typeface="等线" panose="02010600030101010101" charset="-122"/>
                <a:ea typeface="等线" panose="02010600030101010101" charset="-122"/>
                <a:cs typeface="等线" panose="02010600030101010101" charset="-122"/>
              </a:rPr>
              <a:t>理</a:t>
            </a:r>
            <a:r>
              <a:rPr sz="2200" b="1" spc="20" dirty="0">
                <a:solidFill>
                  <a:schemeClr val="tx1"/>
                </a:solidFill>
                <a:latin typeface="等线" panose="02010600030101010101" charset="-122"/>
                <a:ea typeface="等线" panose="02010600030101010101" charset="-122"/>
                <a:cs typeface="等线" panose="02010600030101010101" charset="-122"/>
              </a:rPr>
              <a:t>表</a:t>
            </a:r>
            <a:r>
              <a:rPr sz="2200" b="1" dirty="0">
                <a:solidFill>
                  <a:schemeClr val="tx1"/>
                </a:solidFill>
                <a:latin typeface="等线" panose="02010600030101010101" charset="-122"/>
                <a:ea typeface="等线" panose="02010600030101010101" charset="-122"/>
                <a:cs typeface="等线" panose="02010600030101010101" charset="-122"/>
              </a:rPr>
              <a:t>)(Agenda)：</a:t>
            </a:r>
            <a:r>
              <a:rPr sz="2200" spc="10" dirty="0">
                <a:solidFill>
                  <a:schemeClr val="tx1"/>
                </a:solidFill>
                <a:latin typeface="等线" panose="02010600030101010101" charset="-122"/>
                <a:ea typeface="等线" panose="02010600030101010101" charset="-122"/>
                <a:cs typeface="等线" panose="02010600030101010101" charset="-122"/>
              </a:rPr>
              <a:t>记</a:t>
            </a:r>
            <a:r>
              <a:rPr sz="2200" dirty="0">
                <a:solidFill>
                  <a:schemeClr val="tx1"/>
                </a:solidFill>
                <a:latin typeface="等线" panose="02010600030101010101" charset="-122"/>
                <a:ea typeface="等线" panose="02010600030101010101" charset="-122"/>
                <a:cs typeface="等线" panose="02010600030101010101" charset="-122"/>
              </a:rPr>
              <a:t>录刚</a:t>
            </a:r>
            <a:r>
              <a:rPr sz="2200" spc="10" dirty="0">
                <a:solidFill>
                  <a:schemeClr val="tx1"/>
                </a:solidFill>
                <a:latin typeface="等线" panose="02010600030101010101" charset="-122"/>
                <a:ea typeface="等线" panose="02010600030101010101" charset="-122"/>
                <a:cs typeface="等线" panose="02010600030101010101" charset="-122"/>
              </a:rPr>
              <a:t>刚</a:t>
            </a:r>
            <a:r>
              <a:rPr sz="2200" dirty="0">
                <a:solidFill>
                  <a:schemeClr val="tx1"/>
                </a:solidFill>
                <a:latin typeface="等线" panose="02010600030101010101" charset="-122"/>
                <a:ea typeface="等线" panose="02010600030101010101" charset="-122"/>
                <a:cs typeface="等线" panose="02010600030101010101" charset="-122"/>
              </a:rPr>
              <a:t>得到</a:t>
            </a:r>
            <a:r>
              <a:rPr sz="2200" spc="10" dirty="0">
                <a:solidFill>
                  <a:schemeClr val="tx1"/>
                </a:solidFill>
                <a:latin typeface="等线" panose="02010600030101010101" charset="-122"/>
                <a:ea typeface="等线" panose="02010600030101010101" charset="-122"/>
                <a:cs typeface="等线" panose="02010600030101010101" charset="-122"/>
              </a:rPr>
              <a:t>的</a:t>
            </a:r>
            <a:r>
              <a:rPr sz="2200" dirty="0">
                <a:solidFill>
                  <a:schemeClr val="tx1"/>
                </a:solidFill>
                <a:latin typeface="等线" panose="02010600030101010101" charset="-122"/>
                <a:ea typeface="等线" panose="02010600030101010101" charset="-122"/>
                <a:cs typeface="等线" panose="02010600030101010101" charset="-122"/>
              </a:rPr>
              <a:t>一</a:t>
            </a:r>
            <a:r>
              <a:rPr sz="2200" spc="-5" dirty="0">
                <a:solidFill>
                  <a:schemeClr val="tx1"/>
                </a:solidFill>
                <a:latin typeface="等线" panose="02010600030101010101" charset="-122"/>
                <a:ea typeface="等线" panose="02010600030101010101" charset="-122"/>
                <a:cs typeface="等线" panose="02010600030101010101" charset="-122"/>
              </a:rPr>
              <a:t>些</a:t>
            </a:r>
            <a:r>
              <a:rPr sz="2200" spc="15" dirty="0">
                <a:solidFill>
                  <a:schemeClr val="tx1"/>
                </a:solidFill>
                <a:latin typeface="等线" panose="02010600030101010101" charset="-122"/>
                <a:ea typeface="等线" panose="02010600030101010101" charset="-122"/>
                <a:cs typeface="等线" panose="02010600030101010101" charset="-122"/>
              </a:rPr>
              <a:t>重</a:t>
            </a:r>
            <a:r>
              <a:rPr sz="2200" dirty="0">
                <a:solidFill>
                  <a:schemeClr val="tx1"/>
                </a:solidFill>
                <a:latin typeface="等线" panose="02010600030101010101" charset="-122"/>
                <a:ea typeface="等线" panose="02010600030101010101" charset="-122"/>
                <a:cs typeface="等线" panose="02010600030101010101" charset="-122"/>
              </a:rPr>
              <a:t>写规则</a:t>
            </a:r>
            <a:r>
              <a:rPr sz="2200" spc="15" dirty="0">
                <a:solidFill>
                  <a:schemeClr val="tx1"/>
                </a:solidFill>
                <a:latin typeface="等线" panose="02010600030101010101" charset="-122"/>
                <a:ea typeface="等线" panose="02010600030101010101" charset="-122"/>
                <a:cs typeface="等线" panose="02010600030101010101" charset="-122"/>
              </a:rPr>
              <a:t>所</a:t>
            </a:r>
            <a:r>
              <a:rPr sz="2200" dirty="0">
                <a:solidFill>
                  <a:schemeClr val="tx1"/>
                </a:solidFill>
                <a:latin typeface="等线" panose="02010600030101010101" charset="-122"/>
                <a:ea typeface="等线" panose="02010600030101010101" charset="-122"/>
                <a:cs typeface="等线" panose="02010600030101010101" charset="-122"/>
              </a:rPr>
              <a:t>代表的</a:t>
            </a:r>
            <a:r>
              <a:rPr sz="2200" spc="15" dirty="0">
                <a:solidFill>
                  <a:schemeClr val="tx1"/>
                </a:solidFill>
                <a:latin typeface="等线" panose="02010600030101010101" charset="-122"/>
                <a:ea typeface="等线" panose="02010600030101010101" charset="-122"/>
                <a:cs typeface="等线" panose="02010600030101010101" charset="-122"/>
              </a:rPr>
              <a:t>成</a:t>
            </a:r>
            <a:r>
              <a:rPr sz="2200" dirty="0">
                <a:solidFill>
                  <a:schemeClr val="tx1"/>
                </a:solidFill>
                <a:latin typeface="等线" panose="02010600030101010101" charset="-122"/>
                <a:ea typeface="等线" panose="02010600030101010101" charset="-122"/>
                <a:cs typeface="等线" panose="02010600030101010101" charset="-122"/>
              </a:rPr>
              <a:t>分，这</a:t>
            </a:r>
            <a:r>
              <a:rPr sz="2200" spc="15" dirty="0">
                <a:solidFill>
                  <a:schemeClr val="tx1"/>
                </a:solidFill>
                <a:latin typeface="等线" panose="02010600030101010101" charset="-122"/>
                <a:ea typeface="等线" panose="02010600030101010101" charset="-122"/>
                <a:cs typeface="等线" panose="02010600030101010101" charset="-122"/>
              </a:rPr>
              <a:t>些</a:t>
            </a:r>
            <a:r>
              <a:rPr sz="2200" dirty="0">
                <a:solidFill>
                  <a:schemeClr val="tx1"/>
                </a:solidFill>
                <a:latin typeface="等线" panose="02010600030101010101" charset="-122"/>
                <a:ea typeface="等线" panose="02010600030101010101" charset="-122"/>
                <a:cs typeface="等线" panose="02010600030101010101" charset="-122"/>
              </a:rPr>
              <a:t>重写规</a:t>
            </a:r>
            <a:r>
              <a:rPr sz="2200" spc="15" dirty="0">
                <a:solidFill>
                  <a:schemeClr val="tx1"/>
                </a:solidFill>
                <a:latin typeface="等线" panose="02010600030101010101" charset="-122"/>
                <a:ea typeface="等线" panose="02010600030101010101" charset="-122"/>
                <a:cs typeface="等线" panose="02010600030101010101" charset="-122"/>
              </a:rPr>
              <a:t>则</a:t>
            </a:r>
            <a:r>
              <a:rPr sz="2200" dirty="0">
                <a:solidFill>
                  <a:schemeClr val="tx1"/>
                </a:solidFill>
                <a:latin typeface="等线" panose="02010600030101010101" charset="-122"/>
                <a:ea typeface="等线" panose="02010600030101010101" charset="-122"/>
                <a:cs typeface="等线" panose="02010600030101010101" charset="-122"/>
              </a:rPr>
              <a:t>的右端</a:t>
            </a:r>
            <a:r>
              <a:rPr sz="2200" spc="15" dirty="0">
                <a:solidFill>
                  <a:schemeClr val="tx1"/>
                </a:solidFill>
                <a:latin typeface="等线" panose="02010600030101010101" charset="-122"/>
                <a:ea typeface="等线" panose="02010600030101010101" charset="-122"/>
                <a:cs typeface="等线" panose="02010600030101010101" charset="-122"/>
              </a:rPr>
              <a:t>符</a:t>
            </a:r>
            <a:r>
              <a:rPr sz="2200" spc="-5" dirty="0">
                <a:solidFill>
                  <a:schemeClr val="tx1"/>
                </a:solidFill>
                <a:latin typeface="等线" panose="02010600030101010101" charset="-122"/>
                <a:ea typeface="等线" panose="02010600030101010101" charset="-122"/>
                <a:cs typeface="等线" panose="02010600030101010101" charset="-122"/>
              </a:rPr>
              <a:t>号</a:t>
            </a:r>
            <a:r>
              <a:rPr sz="2200" spc="15" dirty="0">
                <a:solidFill>
                  <a:schemeClr val="tx1"/>
                </a:solidFill>
                <a:latin typeface="等线" panose="02010600030101010101" charset="-122"/>
                <a:ea typeface="等线" panose="02010600030101010101" charset="-122"/>
                <a:cs typeface="等线" panose="02010600030101010101" charset="-122"/>
              </a:rPr>
              <a:t>串</a:t>
            </a:r>
            <a:r>
              <a:rPr sz="2200" dirty="0">
                <a:solidFill>
                  <a:schemeClr val="tx1"/>
                </a:solidFill>
                <a:latin typeface="等线" panose="02010600030101010101" charset="-122"/>
                <a:ea typeface="等线" panose="02010600030101010101" charset="-122"/>
                <a:cs typeface="等线" panose="02010600030101010101" charset="-122"/>
              </a:rPr>
              <a:t>与输入</a:t>
            </a:r>
            <a:r>
              <a:rPr sz="2200" spc="15" dirty="0">
                <a:solidFill>
                  <a:schemeClr val="tx1"/>
                </a:solidFill>
                <a:latin typeface="等线" panose="02010600030101010101" charset="-122"/>
                <a:ea typeface="等线" panose="02010600030101010101" charset="-122"/>
                <a:cs typeface="等线" panose="02010600030101010101" charset="-122"/>
              </a:rPr>
              <a:t>词</a:t>
            </a:r>
            <a:r>
              <a:rPr sz="2200" dirty="0">
                <a:solidFill>
                  <a:schemeClr val="tx1"/>
                </a:solidFill>
                <a:latin typeface="等线" panose="02010600030101010101" charset="-122"/>
                <a:ea typeface="等线" panose="02010600030101010101" charset="-122"/>
                <a:cs typeface="等线" panose="02010600030101010101" charset="-122"/>
              </a:rPr>
              <a:t>性</a:t>
            </a:r>
            <a:r>
              <a:rPr sz="2200" spc="35" dirty="0">
                <a:solidFill>
                  <a:schemeClr val="tx1"/>
                </a:solidFill>
                <a:latin typeface="等线" panose="02010600030101010101" charset="-122"/>
                <a:ea typeface="等线" panose="02010600030101010101" charset="-122"/>
                <a:cs typeface="等线" panose="02010600030101010101" charset="-122"/>
              </a:rPr>
              <a:t>串</a:t>
            </a:r>
            <a:r>
              <a:rPr sz="2200" spc="-5" dirty="0">
                <a:solidFill>
                  <a:schemeClr val="tx1"/>
                </a:solidFill>
                <a:latin typeface="等线" panose="02010600030101010101" charset="-122"/>
                <a:ea typeface="等线" panose="02010600030101010101" charset="-122"/>
                <a:cs typeface="等线" panose="02010600030101010101" charset="-122"/>
              </a:rPr>
              <a:t>(</a:t>
            </a:r>
            <a:r>
              <a:rPr sz="2200" dirty="0">
                <a:solidFill>
                  <a:schemeClr val="tx1"/>
                </a:solidFill>
                <a:latin typeface="等线" panose="02010600030101010101" charset="-122"/>
                <a:ea typeface="等线" panose="02010600030101010101" charset="-122"/>
                <a:cs typeface="等线" panose="02010600030101010101" charset="-122"/>
              </a:rPr>
              <a:t>或</a:t>
            </a:r>
            <a:r>
              <a:rPr sz="2200" spc="15" dirty="0">
                <a:solidFill>
                  <a:schemeClr val="tx1"/>
                </a:solidFill>
                <a:latin typeface="等线" panose="02010600030101010101" charset="-122"/>
                <a:ea typeface="等线" panose="02010600030101010101" charset="-122"/>
                <a:cs typeface="等线" panose="02010600030101010101" charset="-122"/>
              </a:rPr>
              <a:t>短</a:t>
            </a:r>
            <a:r>
              <a:rPr sz="2200" dirty="0">
                <a:solidFill>
                  <a:schemeClr val="tx1"/>
                </a:solidFill>
                <a:latin typeface="等线" panose="02010600030101010101" charset="-122"/>
                <a:ea typeface="等线" panose="02010600030101010101" charset="-122"/>
                <a:cs typeface="等线" panose="02010600030101010101" charset="-122"/>
              </a:rPr>
              <a:t>语标志</a:t>
            </a:r>
            <a:r>
              <a:rPr sz="2200" spc="35" dirty="0">
                <a:solidFill>
                  <a:schemeClr val="tx1"/>
                </a:solidFill>
                <a:latin typeface="等线" panose="02010600030101010101" charset="-122"/>
                <a:ea typeface="等线" panose="02010600030101010101" charset="-122"/>
                <a:cs typeface="等线" panose="02010600030101010101" charset="-122"/>
              </a:rPr>
              <a:t>串</a:t>
            </a:r>
            <a:r>
              <a:rPr sz="2200" spc="-5" dirty="0">
                <a:solidFill>
                  <a:schemeClr val="tx1"/>
                </a:solidFill>
                <a:latin typeface="等线" panose="02010600030101010101" charset="-122"/>
                <a:ea typeface="等线" panose="02010600030101010101" charset="-122"/>
                <a:cs typeface="等线" panose="02010600030101010101" charset="-122"/>
              </a:rPr>
              <a:t>)</a:t>
            </a:r>
            <a:r>
              <a:rPr sz="2200" spc="10" dirty="0">
                <a:solidFill>
                  <a:schemeClr val="tx1"/>
                </a:solidFill>
                <a:latin typeface="等线" panose="02010600030101010101" charset="-122"/>
                <a:ea typeface="等线" panose="02010600030101010101" charset="-122"/>
                <a:cs typeface="等线" panose="02010600030101010101" charset="-122"/>
              </a:rPr>
              <a:t>中</a:t>
            </a:r>
            <a:r>
              <a:rPr sz="2200" spc="15" dirty="0">
                <a:solidFill>
                  <a:schemeClr val="tx1"/>
                </a:solidFill>
                <a:latin typeface="等线" panose="02010600030101010101" charset="-122"/>
                <a:ea typeface="等线" panose="02010600030101010101" charset="-122"/>
                <a:cs typeface="等线" panose="02010600030101010101" charset="-122"/>
              </a:rPr>
              <a:t>的</a:t>
            </a:r>
            <a:r>
              <a:rPr sz="2200" dirty="0">
                <a:solidFill>
                  <a:schemeClr val="tx1"/>
                </a:solidFill>
                <a:latin typeface="等线" panose="02010600030101010101" charset="-122"/>
                <a:ea typeface="等线" panose="02010600030101010101" charset="-122"/>
                <a:cs typeface="等线" panose="02010600030101010101" charset="-122"/>
              </a:rPr>
              <a:t>一</a:t>
            </a:r>
            <a:r>
              <a:rPr sz="2200" spc="15" dirty="0">
                <a:solidFill>
                  <a:schemeClr val="tx1"/>
                </a:solidFill>
                <a:latin typeface="等线" panose="02010600030101010101" charset="-122"/>
                <a:ea typeface="等线" panose="02010600030101010101" charset="-122"/>
                <a:cs typeface="等线" panose="02010600030101010101" charset="-122"/>
              </a:rPr>
              <a:t>段</a:t>
            </a:r>
            <a:r>
              <a:rPr sz="2200" dirty="0">
                <a:solidFill>
                  <a:schemeClr val="tx1"/>
                </a:solidFill>
                <a:latin typeface="等线" panose="02010600030101010101" charset="-122"/>
                <a:ea typeface="等线" panose="02010600030101010101" charset="-122"/>
                <a:cs typeface="等线" panose="02010600030101010101" charset="-122"/>
              </a:rPr>
              <a:t>完全匹</a:t>
            </a:r>
            <a:r>
              <a:rPr sz="2200" spc="15" dirty="0">
                <a:solidFill>
                  <a:schemeClr val="tx1"/>
                </a:solidFill>
                <a:latin typeface="等线" panose="02010600030101010101" charset="-122"/>
                <a:ea typeface="等线" panose="02010600030101010101" charset="-122"/>
                <a:cs typeface="等线" panose="02010600030101010101" charset="-122"/>
              </a:rPr>
              <a:t>配</a:t>
            </a:r>
            <a:r>
              <a:rPr sz="2200" spc="-5" dirty="0">
                <a:solidFill>
                  <a:schemeClr val="tx1"/>
                </a:solidFill>
                <a:latin typeface="等线" panose="02010600030101010101" charset="-122"/>
                <a:ea typeface="等线" panose="02010600030101010101" charset="-122"/>
                <a:cs typeface="等线" panose="02010600030101010101" charset="-122"/>
              </a:rPr>
              <a:t>， </a:t>
            </a:r>
            <a:r>
              <a:rPr sz="2200" spc="10" dirty="0">
                <a:solidFill>
                  <a:schemeClr val="tx1"/>
                </a:solidFill>
                <a:latin typeface="等线" panose="02010600030101010101" charset="-122"/>
                <a:ea typeface="等线" panose="02010600030101010101" charset="-122"/>
                <a:cs typeface="等线" panose="02010600030101010101" charset="-122"/>
              </a:rPr>
              <a:t>通</a:t>
            </a:r>
            <a:r>
              <a:rPr sz="2200" dirty="0">
                <a:solidFill>
                  <a:schemeClr val="tx1"/>
                </a:solidFill>
                <a:latin typeface="等线" panose="02010600030101010101" charset="-122"/>
                <a:ea typeface="等线" panose="02010600030101010101" charset="-122"/>
                <a:cs typeface="等线" panose="02010600030101010101" charset="-122"/>
              </a:rPr>
              <a:t>常以</a:t>
            </a:r>
            <a:r>
              <a:rPr sz="2200" dirty="0">
                <a:solidFill>
                  <a:srgbClr val="FF0000"/>
                </a:solidFill>
                <a:latin typeface="等线" panose="02010600030101010101" charset="-122"/>
                <a:ea typeface="等线" panose="02010600030101010101" charset="-122"/>
                <a:cs typeface="等线" panose="02010600030101010101" charset="-122"/>
              </a:rPr>
              <a:t>栈</a:t>
            </a:r>
            <a:r>
              <a:rPr sz="2200" spc="10" dirty="0">
                <a:solidFill>
                  <a:srgbClr val="FF0000"/>
                </a:solidFill>
                <a:latin typeface="等线" panose="02010600030101010101" charset="-122"/>
                <a:ea typeface="等线" panose="02010600030101010101" charset="-122"/>
                <a:cs typeface="等线" panose="02010600030101010101" charset="-122"/>
              </a:rPr>
              <a:t>或</a:t>
            </a:r>
            <a:r>
              <a:rPr sz="2200" dirty="0">
                <a:solidFill>
                  <a:srgbClr val="FF0000"/>
                </a:solidFill>
                <a:latin typeface="等线" panose="02010600030101010101" charset="-122"/>
                <a:ea typeface="等线" panose="02010600030101010101" charset="-122"/>
                <a:cs typeface="等线" panose="02010600030101010101" charset="-122"/>
              </a:rPr>
              <a:t>线性队</a:t>
            </a:r>
            <a:r>
              <a:rPr sz="2200" spc="10" dirty="0">
                <a:solidFill>
                  <a:srgbClr val="FF0000"/>
                </a:solidFill>
                <a:latin typeface="等线" panose="02010600030101010101" charset="-122"/>
                <a:ea typeface="等线" panose="02010600030101010101" charset="-122"/>
                <a:cs typeface="等线" panose="02010600030101010101" charset="-122"/>
              </a:rPr>
              <a:t>列</a:t>
            </a:r>
            <a:r>
              <a:rPr sz="2200" dirty="0">
                <a:solidFill>
                  <a:schemeClr val="tx1"/>
                </a:solidFill>
                <a:latin typeface="等线" panose="02010600030101010101" charset="-122"/>
                <a:ea typeface="等线" panose="02010600030101010101" charset="-122"/>
                <a:cs typeface="等线" panose="02010600030101010101" charset="-122"/>
              </a:rPr>
              <a:t>表</a:t>
            </a:r>
            <a:r>
              <a:rPr sz="2200" spc="40" dirty="0">
                <a:solidFill>
                  <a:schemeClr val="tx1"/>
                </a:solidFill>
                <a:latin typeface="等线" panose="02010600030101010101" charset="-122"/>
                <a:ea typeface="等线" panose="02010600030101010101" charset="-122"/>
                <a:cs typeface="等线" panose="02010600030101010101" charset="-122"/>
              </a:rPr>
              <a:t>示</a:t>
            </a:r>
            <a:r>
              <a:rPr sz="2200" spc="-5" dirty="0">
                <a:solidFill>
                  <a:schemeClr val="tx1"/>
                </a:solidFill>
                <a:latin typeface="等线" panose="02010600030101010101" charset="-122"/>
                <a:ea typeface="等线" panose="02010600030101010101" charset="-122"/>
                <a:cs typeface="等线" panose="02010600030101010101" charset="-122"/>
              </a:rPr>
              <a:t>。</a:t>
            </a:r>
            <a:endParaRPr sz="2200">
              <a:solidFill>
                <a:schemeClr val="tx1"/>
              </a:solidFill>
              <a:latin typeface="等线" panose="02010600030101010101" charset="-122"/>
              <a:ea typeface="等线" panose="02010600030101010101" charset="-122"/>
              <a:cs typeface="等线" panose="02010600030101010101" charset="-122"/>
            </a:endParaRPr>
          </a:p>
          <a:p>
            <a:pPr marL="685165" marR="290195" lvl="1" indent="-457200" algn="just">
              <a:lnSpc>
                <a:spcPct val="150000"/>
              </a:lnSpc>
              <a:spcBef>
                <a:spcPts val="250"/>
              </a:spcBef>
              <a:buFont typeface="Arial" panose="020B0604020202020204" pitchFamily="34" charset="0"/>
              <a:buChar char="•"/>
              <a:tabLst>
                <a:tab pos="593090" algn="l"/>
              </a:tabLst>
            </a:pPr>
            <a:r>
              <a:rPr sz="2200" b="1" spc="20" dirty="0">
                <a:solidFill>
                  <a:schemeClr val="tx1"/>
                </a:solidFill>
                <a:latin typeface="等线" panose="02010600030101010101" charset="-122"/>
                <a:ea typeface="等线" panose="02010600030101010101" charset="-122"/>
                <a:cs typeface="等线" panose="02010600030101010101" charset="-122"/>
              </a:rPr>
              <a:t>活动边</a:t>
            </a:r>
            <a:r>
              <a:rPr sz="2200" b="1" spc="10" dirty="0">
                <a:solidFill>
                  <a:schemeClr val="tx1"/>
                </a:solidFill>
                <a:latin typeface="等线" panose="02010600030101010101" charset="-122"/>
                <a:ea typeface="等线" panose="02010600030101010101" charset="-122"/>
                <a:cs typeface="等线" panose="02010600030101010101" charset="-122"/>
              </a:rPr>
              <a:t>集</a:t>
            </a:r>
            <a:r>
              <a:rPr sz="2200" b="1" spc="-5" dirty="0">
                <a:solidFill>
                  <a:schemeClr val="tx1"/>
                </a:solidFill>
                <a:latin typeface="等线" panose="02010600030101010101" charset="-122"/>
                <a:ea typeface="等线" panose="02010600030101010101" charset="-122"/>
                <a:cs typeface="等线" panose="02010600030101010101" charset="-122"/>
              </a:rPr>
              <a:t>(ActiveArc)：</a:t>
            </a:r>
            <a:r>
              <a:rPr sz="2200" spc="15" dirty="0">
                <a:solidFill>
                  <a:schemeClr val="tx1"/>
                </a:solidFill>
                <a:latin typeface="等线" panose="02010600030101010101" charset="-122"/>
                <a:ea typeface="等线" panose="02010600030101010101" charset="-122"/>
                <a:cs typeface="等线" panose="02010600030101010101" charset="-122"/>
              </a:rPr>
              <a:t>记录</a:t>
            </a:r>
            <a:r>
              <a:rPr sz="2200" dirty="0">
                <a:solidFill>
                  <a:schemeClr val="tx1"/>
                </a:solidFill>
                <a:latin typeface="等线" panose="02010600030101010101" charset="-122"/>
                <a:ea typeface="等线" panose="02010600030101010101" charset="-122"/>
                <a:cs typeface="等线" panose="02010600030101010101" charset="-122"/>
              </a:rPr>
              <a:t>那</a:t>
            </a:r>
            <a:r>
              <a:rPr sz="2200" spc="15" dirty="0">
                <a:solidFill>
                  <a:schemeClr val="tx1"/>
                </a:solidFill>
                <a:latin typeface="等线" panose="02010600030101010101" charset="-122"/>
                <a:ea typeface="等线" panose="02010600030101010101" charset="-122"/>
                <a:cs typeface="等线" panose="02010600030101010101" charset="-122"/>
              </a:rPr>
              <a:t>些</a:t>
            </a:r>
            <a:r>
              <a:rPr sz="2200" dirty="0">
                <a:solidFill>
                  <a:schemeClr val="tx1"/>
                </a:solidFill>
                <a:latin typeface="等线" panose="02010600030101010101" charset="-122"/>
                <a:ea typeface="等线" panose="02010600030101010101" charset="-122"/>
                <a:cs typeface="等线" panose="02010600030101010101" charset="-122"/>
              </a:rPr>
              <a:t>右</a:t>
            </a:r>
            <a:r>
              <a:rPr sz="2200" spc="15" dirty="0">
                <a:solidFill>
                  <a:schemeClr val="tx1"/>
                </a:solidFill>
                <a:latin typeface="等线" panose="02010600030101010101" charset="-122"/>
                <a:ea typeface="等线" panose="02010600030101010101" charset="-122"/>
                <a:cs typeface="等线" panose="02010600030101010101" charset="-122"/>
              </a:rPr>
              <a:t>端</a:t>
            </a:r>
            <a:r>
              <a:rPr sz="2200" dirty="0">
                <a:solidFill>
                  <a:schemeClr val="tx1"/>
                </a:solidFill>
                <a:latin typeface="等线" panose="02010600030101010101" charset="-122"/>
                <a:ea typeface="等线" panose="02010600030101010101" charset="-122"/>
                <a:cs typeface="等线" panose="02010600030101010101" charset="-122"/>
              </a:rPr>
              <a:t>符号</a:t>
            </a:r>
            <a:r>
              <a:rPr sz="2200" spc="15" dirty="0">
                <a:solidFill>
                  <a:schemeClr val="tx1"/>
                </a:solidFill>
                <a:latin typeface="等线" panose="02010600030101010101" charset="-122"/>
                <a:ea typeface="等线" panose="02010600030101010101" charset="-122"/>
                <a:cs typeface="等线" panose="02010600030101010101" charset="-122"/>
              </a:rPr>
              <a:t>串</a:t>
            </a:r>
            <a:r>
              <a:rPr sz="2200" dirty="0">
                <a:solidFill>
                  <a:schemeClr val="tx1"/>
                </a:solidFill>
                <a:latin typeface="等线" panose="02010600030101010101" charset="-122"/>
                <a:ea typeface="等线" panose="02010600030101010101" charset="-122"/>
                <a:cs typeface="等线" panose="02010600030101010101" charset="-122"/>
              </a:rPr>
              <a:t>与输</a:t>
            </a:r>
            <a:r>
              <a:rPr sz="2200" spc="-5" dirty="0">
                <a:solidFill>
                  <a:schemeClr val="tx1"/>
                </a:solidFill>
                <a:latin typeface="等线" panose="02010600030101010101" charset="-122"/>
                <a:ea typeface="等线" panose="02010600030101010101" charset="-122"/>
                <a:cs typeface="等线" panose="02010600030101010101" charset="-122"/>
              </a:rPr>
              <a:t>入</a:t>
            </a:r>
            <a:r>
              <a:rPr sz="2200" spc="15" dirty="0">
                <a:solidFill>
                  <a:schemeClr val="tx1"/>
                </a:solidFill>
                <a:latin typeface="等线" panose="02010600030101010101" charset="-122"/>
                <a:ea typeface="等线" panose="02010600030101010101" charset="-122"/>
                <a:cs typeface="等线" panose="02010600030101010101" charset="-122"/>
              </a:rPr>
              <a:t>串</a:t>
            </a:r>
            <a:r>
              <a:rPr sz="2200" dirty="0">
                <a:solidFill>
                  <a:schemeClr val="tx1"/>
                </a:solidFill>
                <a:latin typeface="等线" panose="02010600030101010101" charset="-122"/>
                <a:ea typeface="等线" panose="02010600030101010101" charset="-122"/>
                <a:cs typeface="等线" panose="02010600030101010101" charset="-122"/>
              </a:rPr>
              <a:t>的某一</a:t>
            </a:r>
            <a:r>
              <a:rPr sz="2200" spc="15" dirty="0">
                <a:solidFill>
                  <a:schemeClr val="tx1"/>
                </a:solidFill>
                <a:latin typeface="等线" panose="02010600030101010101" charset="-122"/>
                <a:ea typeface="等线" panose="02010600030101010101" charset="-122"/>
                <a:cs typeface="等线" panose="02010600030101010101" charset="-122"/>
              </a:rPr>
              <a:t>段</a:t>
            </a:r>
            <a:r>
              <a:rPr sz="2200" dirty="0">
                <a:solidFill>
                  <a:schemeClr val="tx1"/>
                </a:solidFill>
                <a:latin typeface="等线" panose="02010600030101010101" charset="-122"/>
                <a:ea typeface="等线" panose="02010600030101010101" charset="-122"/>
                <a:cs typeface="等线" panose="02010600030101010101" charset="-122"/>
              </a:rPr>
              <a:t>相匹配</a:t>
            </a:r>
            <a:r>
              <a:rPr sz="2200" spc="15" dirty="0">
                <a:solidFill>
                  <a:schemeClr val="tx1"/>
                </a:solidFill>
                <a:latin typeface="等线" panose="02010600030101010101" charset="-122"/>
                <a:ea typeface="等线" panose="02010600030101010101" charset="-122"/>
                <a:cs typeface="等线" panose="02010600030101010101" charset="-122"/>
              </a:rPr>
              <a:t>，</a:t>
            </a:r>
            <a:r>
              <a:rPr sz="2200" dirty="0">
                <a:solidFill>
                  <a:schemeClr val="tx1"/>
                </a:solidFill>
                <a:latin typeface="等线" panose="02010600030101010101" charset="-122"/>
                <a:ea typeface="等线" panose="02010600030101010101" charset="-122"/>
                <a:cs typeface="等线" panose="02010600030101010101" charset="-122"/>
              </a:rPr>
              <a:t>但还未</a:t>
            </a:r>
            <a:r>
              <a:rPr sz="2200" spc="15" dirty="0">
                <a:solidFill>
                  <a:schemeClr val="tx1"/>
                </a:solidFill>
                <a:latin typeface="等线" panose="02010600030101010101" charset="-122"/>
                <a:ea typeface="等线" panose="02010600030101010101" charset="-122"/>
                <a:cs typeface="等线" panose="02010600030101010101" charset="-122"/>
              </a:rPr>
              <a:t>完</a:t>
            </a:r>
            <a:r>
              <a:rPr sz="2200" dirty="0">
                <a:solidFill>
                  <a:schemeClr val="tx1"/>
                </a:solidFill>
                <a:latin typeface="等线" panose="02010600030101010101" charset="-122"/>
                <a:ea typeface="等线" panose="02010600030101010101" charset="-122"/>
                <a:cs typeface="等线" panose="02010600030101010101" charset="-122"/>
              </a:rPr>
              <a:t>全匹配</a:t>
            </a:r>
            <a:r>
              <a:rPr sz="2200" spc="15" dirty="0">
                <a:solidFill>
                  <a:schemeClr val="tx1"/>
                </a:solidFill>
                <a:latin typeface="等线" panose="02010600030101010101" charset="-122"/>
                <a:ea typeface="等线" panose="02010600030101010101" charset="-122"/>
                <a:cs typeface="等线" panose="02010600030101010101" charset="-122"/>
              </a:rPr>
              <a:t>的</a:t>
            </a:r>
            <a:r>
              <a:rPr sz="2200" dirty="0">
                <a:solidFill>
                  <a:schemeClr val="tx1"/>
                </a:solidFill>
                <a:latin typeface="等线" panose="02010600030101010101" charset="-122"/>
                <a:ea typeface="等线" panose="02010600030101010101" charset="-122"/>
                <a:cs typeface="等线" panose="02010600030101010101" charset="-122"/>
              </a:rPr>
              <a:t>重写规</a:t>
            </a:r>
            <a:r>
              <a:rPr sz="2200" spc="15" dirty="0">
                <a:solidFill>
                  <a:schemeClr val="tx1"/>
                </a:solidFill>
                <a:latin typeface="等线" panose="02010600030101010101" charset="-122"/>
                <a:ea typeface="等线" panose="02010600030101010101" charset="-122"/>
                <a:cs typeface="等线" panose="02010600030101010101" charset="-122"/>
              </a:rPr>
              <a:t>则</a:t>
            </a:r>
            <a:r>
              <a:rPr sz="2200" spc="-5" dirty="0">
                <a:solidFill>
                  <a:schemeClr val="tx1"/>
                </a:solidFill>
                <a:latin typeface="等线" panose="02010600030101010101" charset="-122"/>
                <a:ea typeface="等线" panose="02010600030101010101" charset="-122"/>
                <a:cs typeface="等线" panose="02010600030101010101" charset="-122"/>
              </a:rPr>
              <a:t>， </a:t>
            </a:r>
            <a:r>
              <a:rPr sz="2200" spc="15" dirty="0">
                <a:solidFill>
                  <a:schemeClr val="tx1"/>
                </a:solidFill>
                <a:latin typeface="等线" panose="02010600030101010101" charset="-122"/>
                <a:ea typeface="等线" panose="02010600030101010101" charset="-122"/>
                <a:cs typeface="等线" panose="02010600030101010101" charset="-122"/>
              </a:rPr>
              <a:t>通</a:t>
            </a:r>
            <a:r>
              <a:rPr sz="2200" spc="5" dirty="0">
                <a:solidFill>
                  <a:schemeClr val="tx1"/>
                </a:solidFill>
                <a:latin typeface="等线" panose="02010600030101010101" charset="-122"/>
                <a:ea typeface="等线" panose="02010600030101010101" charset="-122"/>
                <a:cs typeface="等线" panose="02010600030101010101" charset="-122"/>
              </a:rPr>
              <a:t>常以</a:t>
            </a:r>
            <a:r>
              <a:rPr sz="2200" spc="5" dirty="0">
                <a:solidFill>
                  <a:srgbClr val="FF0000"/>
                </a:solidFill>
                <a:latin typeface="等线" panose="02010600030101010101" charset="-122"/>
                <a:ea typeface="等线" panose="02010600030101010101" charset="-122"/>
                <a:cs typeface="等线" panose="02010600030101010101" charset="-122"/>
              </a:rPr>
              <a:t>数</a:t>
            </a:r>
            <a:r>
              <a:rPr sz="2200" spc="15" dirty="0">
                <a:solidFill>
                  <a:srgbClr val="FF0000"/>
                </a:solidFill>
                <a:latin typeface="等线" panose="02010600030101010101" charset="-122"/>
                <a:ea typeface="等线" panose="02010600030101010101" charset="-122"/>
                <a:cs typeface="等线" panose="02010600030101010101" charset="-122"/>
              </a:rPr>
              <a:t>组</a:t>
            </a:r>
            <a:r>
              <a:rPr sz="2200" spc="5" dirty="0">
                <a:solidFill>
                  <a:srgbClr val="FF0000"/>
                </a:solidFill>
                <a:latin typeface="等线" panose="02010600030101010101" charset="-122"/>
                <a:ea typeface="等线" panose="02010600030101010101" charset="-122"/>
                <a:cs typeface="等线" panose="02010600030101010101" charset="-122"/>
              </a:rPr>
              <a:t>或列表</a:t>
            </a:r>
            <a:r>
              <a:rPr sz="2200" spc="15" dirty="0">
                <a:solidFill>
                  <a:schemeClr val="tx1"/>
                </a:solidFill>
                <a:latin typeface="等线" panose="02010600030101010101" charset="-122"/>
                <a:ea typeface="等线" panose="02010600030101010101" charset="-122"/>
                <a:cs typeface="等线" panose="02010600030101010101" charset="-122"/>
              </a:rPr>
              <a:t>存</a:t>
            </a:r>
            <a:r>
              <a:rPr sz="2200" spc="5" dirty="0">
                <a:solidFill>
                  <a:schemeClr val="tx1"/>
                </a:solidFill>
                <a:latin typeface="等线" panose="02010600030101010101" charset="-122"/>
                <a:ea typeface="等线" panose="02010600030101010101" charset="-122"/>
                <a:cs typeface="等线" panose="02010600030101010101" charset="-122"/>
              </a:rPr>
              <a:t>储</a:t>
            </a:r>
            <a:r>
              <a:rPr sz="2200" spc="-5" dirty="0">
                <a:solidFill>
                  <a:schemeClr val="tx1"/>
                </a:solidFill>
                <a:latin typeface="等线" panose="02010600030101010101" charset="-122"/>
                <a:ea typeface="等线" panose="02010600030101010101" charset="-122"/>
                <a:cs typeface="等线" panose="02010600030101010101" charset="-122"/>
              </a:rPr>
              <a:t>。</a:t>
            </a:r>
            <a:endParaRPr sz="2200" spc="-5" dirty="0">
              <a:solidFill>
                <a:schemeClr val="tx1"/>
              </a:solidFill>
              <a:latin typeface="等线" panose="02010600030101010101" charset="-122"/>
              <a:ea typeface="等线" panose="02010600030101010101" charset="-122"/>
              <a:cs typeface="等线" panose="02010600030101010101" charset="-122"/>
            </a:endParaRPr>
          </a:p>
        </p:txBody>
      </p:sp>
      <p:sp>
        <p:nvSpPr>
          <p:cNvPr id="25" name="标题 24"/>
          <p:cNvSpPr/>
          <p:nvPr>
            <p:ph type="title"/>
          </p:nvPr>
        </p:nvSpPr>
        <p:spPr>
          <a:xfrm>
            <a:off x="467994" y="295276"/>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b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770890" y="1077595"/>
            <a:ext cx="10650220" cy="5323840"/>
          </a:xfrm>
          <a:prstGeom prst="rect">
            <a:avLst/>
          </a:prstGeom>
        </p:spPr>
        <p:txBody>
          <a:bodyPr vert="horz" wrap="square" lIns="0" tIns="106680" rIns="0" bIns="0" rtlCol="0">
            <a:spAutoFit/>
          </a:bodyPr>
          <a:lstStyle/>
          <a:p>
            <a:pPr marL="12065" indent="0">
              <a:lnSpc>
                <a:spcPct val="150000"/>
              </a:lnSpc>
              <a:spcBef>
                <a:spcPts val="840"/>
              </a:spcBef>
              <a:buSzPct val="97000"/>
              <a:buFont typeface="Wingdings" panose="05000000000000000000"/>
              <a:buNone/>
              <a:tabLst>
                <a:tab pos="415290" algn="l"/>
              </a:tabLst>
            </a:pPr>
            <a:r>
              <a:rPr sz="2200" b="1" spc="15" dirty="0">
                <a:latin typeface="等线" panose="02010600030101010101" charset="-122"/>
                <a:ea typeface="等线" panose="02010600030101010101" charset="-122"/>
                <a:cs typeface="等线" panose="02010600030101010101" charset="-122"/>
              </a:rPr>
              <a:t>算法描述：</a:t>
            </a:r>
            <a:endParaRPr sz="2200" b="1" spc="15" dirty="0">
              <a:latin typeface="等线" panose="02010600030101010101" charset="-122"/>
              <a:ea typeface="等线" panose="02010600030101010101" charset="-122"/>
              <a:cs typeface="等线" panose="02010600030101010101" charset="-122"/>
            </a:endParaRPr>
          </a:p>
          <a:p>
            <a:pPr marL="320040">
              <a:lnSpc>
                <a:spcPct val="150000"/>
              </a:lnSpc>
              <a:spcBef>
                <a:spcPts val="550"/>
              </a:spcBef>
            </a:pPr>
            <a:r>
              <a:rPr sz="2200" b="1" spc="15" dirty="0">
                <a:latin typeface="等线" panose="02010600030101010101" charset="-122"/>
                <a:ea typeface="等线" panose="02010600030101010101" charset="-122"/>
                <a:cs typeface="等线" panose="02010600030101010101" charset="-122"/>
              </a:rPr>
              <a:t>从输入串的起始位置到最后位置，循环执行如下步骤：</a:t>
            </a:r>
            <a:endParaRPr sz="2200" b="1" spc="15" dirty="0">
              <a:latin typeface="等线" panose="02010600030101010101" charset="-122"/>
              <a:ea typeface="等线" panose="02010600030101010101" charset="-122"/>
              <a:cs typeface="等线" panose="02010600030101010101" charset="-122"/>
            </a:endParaRPr>
          </a:p>
          <a:p>
            <a:pPr marL="637540" marR="330200" lvl="1" indent="-460375" algn="just">
              <a:lnSpc>
                <a:spcPct val="150000"/>
              </a:lnSpc>
              <a:spcBef>
                <a:spcPts val="650"/>
              </a:spcBef>
              <a:buFont typeface="Times New Roman" panose="02020603050405020304"/>
              <a:buAutoNum type="arabicPeriod"/>
              <a:tabLst>
                <a:tab pos="645160" algn="l"/>
              </a:tabLst>
            </a:pPr>
            <a:r>
              <a:rPr sz="2200" spc="15" dirty="0">
                <a:latin typeface="等线" panose="02010600030101010101" charset="-122"/>
                <a:ea typeface="等线" panose="02010600030101010101" charset="-122"/>
                <a:cs typeface="等线" panose="02010600030101010101" charset="-122"/>
              </a:rPr>
              <a:t>如果</a:t>
            </a:r>
            <a:r>
              <a:rPr sz="2200" spc="15" dirty="0">
                <a:solidFill>
                  <a:srgbClr val="FF0000"/>
                </a:solidFill>
                <a:latin typeface="等线" panose="02010600030101010101" charset="-122"/>
                <a:ea typeface="等线" panose="02010600030101010101" charset="-122"/>
                <a:cs typeface="等线" panose="02010600030101010101" charset="-122"/>
              </a:rPr>
              <a:t>待处理表(Agenda)</a:t>
            </a:r>
            <a:r>
              <a:rPr sz="2200" spc="15" dirty="0">
                <a:latin typeface="等线" panose="02010600030101010101" charset="-122"/>
                <a:ea typeface="等线" panose="02010600030101010101" charset="-122"/>
                <a:cs typeface="等线" panose="02010600030101010101" charset="-122"/>
              </a:rPr>
              <a:t>为空，则找到</a:t>
            </a:r>
            <a:r>
              <a:rPr sz="2200" spc="15" dirty="0">
                <a:solidFill>
                  <a:srgbClr val="FF0000"/>
                </a:solidFill>
                <a:latin typeface="等线" panose="02010600030101010101" charset="-122"/>
                <a:ea typeface="等线" panose="02010600030101010101" charset="-122"/>
                <a:cs typeface="等线" panose="02010600030101010101" charset="-122"/>
              </a:rPr>
              <a:t>下一个位置上的词</a:t>
            </a:r>
            <a:r>
              <a:rPr sz="2200" spc="15" dirty="0">
                <a:latin typeface="等线" panose="02010600030101010101" charset="-122"/>
                <a:ea typeface="等线" panose="02010600030101010101" charset="-122"/>
                <a:cs typeface="等线" panose="02010600030101010101" charset="-122"/>
              </a:rPr>
              <a:t>，将该词对应的(所有)词类X 附以(i, j) 作为元素放到待处理表中，即X (i, j)。其中，i, j 分别是该词的起始位置和终止位置，j &gt; i，j - i 为该词的长度。</a:t>
            </a:r>
            <a:endParaRPr sz="2200" spc="15" dirty="0">
              <a:latin typeface="等线" panose="02010600030101010101" charset="-122"/>
              <a:ea typeface="等线" panose="02010600030101010101" charset="-122"/>
              <a:cs typeface="等线" panose="02010600030101010101" charset="-122"/>
            </a:endParaRPr>
          </a:p>
          <a:p>
            <a:pPr marL="637540" marR="330200" lvl="1" indent="-460375" algn="just">
              <a:lnSpc>
                <a:spcPct val="150000"/>
              </a:lnSpc>
              <a:spcBef>
                <a:spcPts val="650"/>
              </a:spcBef>
              <a:buFont typeface="Times New Roman" panose="02020603050405020304"/>
              <a:buAutoNum type="arabicPeriod"/>
              <a:tabLst>
                <a:tab pos="645160" algn="l"/>
              </a:tabLst>
            </a:pPr>
            <a:r>
              <a:rPr sz="2200" spc="15" dirty="0">
                <a:latin typeface="等线" panose="02010600030101010101" charset="-122"/>
                <a:ea typeface="等线" panose="02010600030101010101" charset="-122"/>
                <a:cs typeface="等线" panose="02010600030101010101" charset="-122"/>
                <a:sym typeface="+mn-ea"/>
              </a:rPr>
              <a:t>从Agenda 中取出一个元素X(i, j)。</a:t>
            </a:r>
            <a:endParaRPr sz="2200" spc="15" dirty="0">
              <a:latin typeface="等线" panose="02010600030101010101" charset="-122"/>
              <a:ea typeface="等线" panose="02010600030101010101" charset="-122"/>
              <a:cs typeface="等线" panose="02010600030101010101" charset="-122"/>
              <a:sym typeface="+mn-ea"/>
            </a:endParaRPr>
          </a:p>
          <a:p>
            <a:pPr marL="637540" marR="330200" lvl="1" indent="-460375" algn="just">
              <a:lnSpc>
                <a:spcPct val="150000"/>
              </a:lnSpc>
              <a:spcBef>
                <a:spcPts val="650"/>
              </a:spcBef>
              <a:buFont typeface="Times New Roman" panose="02020603050405020304"/>
              <a:buAutoNum type="arabicPeriod"/>
              <a:tabLst>
                <a:tab pos="645160" algn="l"/>
              </a:tabLst>
            </a:pPr>
            <a:r>
              <a:rPr sz="2200" spc="20" dirty="0">
                <a:solidFill>
                  <a:schemeClr val="tx1"/>
                </a:solidFill>
                <a:latin typeface="等线" panose="02010600030101010101" charset="-122"/>
                <a:ea typeface="等线" panose="02010600030101010101" charset="-122"/>
                <a:cs typeface="等线" panose="02010600030101010101" charset="-122"/>
                <a:sym typeface="+mn-ea"/>
              </a:rPr>
              <a:t>对于</a:t>
            </a:r>
            <a:r>
              <a:rPr sz="2200" spc="10" dirty="0">
                <a:solidFill>
                  <a:schemeClr val="tx1"/>
                </a:solidFill>
                <a:latin typeface="等线" panose="02010600030101010101" charset="-122"/>
                <a:ea typeface="等线" panose="02010600030101010101" charset="-122"/>
                <a:cs typeface="等线" panose="02010600030101010101" charset="-122"/>
                <a:sym typeface="+mn-ea"/>
              </a:rPr>
              <a:t>每</a:t>
            </a:r>
            <a:r>
              <a:rPr sz="2200" spc="5" dirty="0">
                <a:solidFill>
                  <a:schemeClr val="tx1"/>
                </a:solidFill>
                <a:latin typeface="等线" panose="02010600030101010101" charset="-122"/>
                <a:ea typeface="等线" panose="02010600030101010101" charset="-122"/>
                <a:cs typeface="等线" panose="02010600030101010101" charset="-122"/>
                <a:sym typeface="+mn-ea"/>
              </a:rPr>
              <a:t>条规则</a:t>
            </a:r>
            <a:r>
              <a:rPr sz="2500" i="1" spc="37" baseline="5000" dirty="0">
                <a:solidFill>
                  <a:schemeClr val="tx1"/>
                </a:solidFill>
                <a:latin typeface="等线" panose="02010600030101010101" charset="-122"/>
                <a:ea typeface="等线" panose="02010600030101010101" charset="-122"/>
                <a:cs typeface="等线" panose="02010600030101010101" charset="-122"/>
                <a:sym typeface="+mn-ea"/>
              </a:rPr>
              <a:t>A</a:t>
            </a:r>
            <a:r>
              <a:rPr sz="2500" i="1" spc="-232" baseline="5000" dirty="0">
                <a:solidFill>
                  <a:schemeClr val="tx1"/>
                </a:solidFill>
                <a:latin typeface="等线" panose="02010600030101010101" charset="-122"/>
                <a:ea typeface="等线" panose="02010600030101010101" charset="-122"/>
                <a:cs typeface="等线" panose="02010600030101010101" charset="-122"/>
                <a:sym typeface="+mn-ea"/>
              </a:rPr>
              <a:t> </a:t>
            </a:r>
            <a:r>
              <a:rPr sz="2500" i="1" spc="-232" baseline="5000" dirty="0">
                <a:solidFill>
                  <a:schemeClr val="tx1"/>
                </a:solidFill>
                <a:latin typeface="Arial" panose="020B0604020202020204" pitchFamily="34" charset="0"/>
                <a:ea typeface="等线" panose="02010600030101010101" charset="-122"/>
                <a:cs typeface="Arial" panose="020B0604020202020204" pitchFamily="34" charset="0"/>
                <a:sym typeface="+mn-ea"/>
              </a:rPr>
              <a:t>→</a:t>
            </a:r>
            <a:r>
              <a:rPr sz="2500" i="1" spc="-67" baseline="5000" dirty="0">
                <a:solidFill>
                  <a:schemeClr val="tx1"/>
                </a:solidFill>
                <a:latin typeface="等线" panose="02010600030101010101" charset="-122"/>
                <a:ea typeface="等线" panose="02010600030101010101" charset="-122"/>
                <a:cs typeface="等线" panose="02010600030101010101" charset="-122"/>
                <a:sym typeface="+mn-ea"/>
              </a:rPr>
              <a:t>X</a:t>
            </a:r>
            <a:r>
              <a:rPr lang="en-US" sz="2500" i="1" spc="-67" baseline="5000" dirty="0">
                <a:solidFill>
                  <a:schemeClr val="tx1"/>
                </a:solidFill>
                <a:latin typeface="等线" panose="02010600030101010101" charset="-122"/>
                <a:ea typeface="等线" panose="02010600030101010101" charset="-122"/>
                <a:cs typeface="等线" panose="02010600030101010101" charset="-122"/>
                <a:sym typeface="+mn-ea"/>
              </a:rPr>
              <a:t> </a:t>
            </a:r>
            <a:r>
              <a:rPr sz="2500" i="1" spc="-67" baseline="5000" dirty="0">
                <a:solidFill>
                  <a:schemeClr val="tx1"/>
                </a:solidFill>
                <a:latin typeface="等线" panose="02010600030101010101" charset="-122"/>
                <a:ea typeface="等线" panose="02010600030101010101" charset="-122"/>
                <a:cs typeface="等线" panose="02010600030101010101" charset="-122"/>
                <a:sym typeface="Symbol" panose="05050102010706020507" charset="0"/>
              </a:rPr>
              <a:t></a:t>
            </a:r>
            <a:r>
              <a:rPr lang="en-US" sz="2500" i="1" spc="-67" baseline="5000" dirty="0">
                <a:solidFill>
                  <a:schemeClr val="tx1"/>
                </a:solidFill>
                <a:latin typeface="等线" panose="02010600030101010101" charset="-122"/>
                <a:ea typeface="等线" panose="02010600030101010101" charset="-122"/>
                <a:cs typeface="等线" panose="02010600030101010101" charset="-122"/>
                <a:sym typeface="Symbol" panose="05050102010706020507" charset="0"/>
              </a:rPr>
              <a:t> </a:t>
            </a:r>
            <a:r>
              <a:rPr sz="2200" spc="25" dirty="0">
                <a:solidFill>
                  <a:schemeClr val="tx1"/>
                </a:solidFill>
                <a:latin typeface="等线" panose="02010600030101010101" charset="-122"/>
                <a:ea typeface="等线" panose="02010600030101010101" charset="-122"/>
                <a:cs typeface="等线" panose="02010600030101010101" charset="-122"/>
                <a:sym typeface="+mn-ea"/>
              </a:rPr>
              <a:t>，</a:t>
            </a:r>
            <a:r>
              <a:rPr sz="2200" spc="5" dirty="0">
                <a:solidFill>
                  <a:schemeClr val="tx1"/>
                </a:solidFill>
                <a:latin typeface="等线" panose="02010600030101010101" charset="-122"/>
                <a:ea typeface="等线" panose="02010600030101010101" charset="-122"/>
                <a:cs typeface="等线" panose="02010600030101010101" charset="-122"/>
                <a:sym typeface="+mn-ea"/>
              </a:rPr>
              <a:t>将</a:t>
            </a:r>
            <a:r>
              <a:rPr sz="2200" spc="75" dirty="0">
                <a:solidFill>
                  <a:schemeClr val="tx1"/>
                </a:solidFill>
                <a:latin typeface="等线" panose="02010600030101010101" charset="-122"/>
                <a:ea typeface="等线" panose="02010600030101010101" charset="-122"/>
                <a:cs typeface="等线" panose="02010600030101010101" charset="-122"/>
                <a:sym typeface="+mn-ea"/>
              </a:rPr>
              <a:t> </a:t>
            </a:r>
            <a:r>
              <a:rPr sz="2500" i="1" spc="-44" baseline="6000" dirty="0">
                <a:solidFill>
                  <a:schemeClr val="tx1"/>
                </a:solidFill>
                <a:latin typeface="等线" panose="02010600030101010101" charset="-122"/>
                <a:ea typeface="等线" panose="02010600030101010101" charset="-122"/>
                <a:cs typeface="等线" panose="02010600030101010101" charset="-122"/>
                <a:sym typeface="+mn-ea"/>
              </a:rPr>
              <a:t>A</a:t>
            </a:r>
            <a:r>
              <a:rPr sz="2500" i="1" spc="-367" baseline="6000" dirty="0">
                <a:solidFill>
                  <a:schemeClr val="tx1"/>
                </a:solidFill>
                <a:latin typeface="等线" panose="02010600030101010101" charset="-122"/>
                <a:ea typeface="等线" panose="02010600030101010101" charset="-122"/>
                <a:cs typeface="等线" panose="02010600030101010101" charset="-122"/>
                <a:sym typeface="+mn-ea"/>
              </a:rPr>
              <a:t> </a:t>
            </a:r>
            <a:r>
              <a:rPr sz="2500" i="1" spc="-232" baseline="5000" dirty="0">
                <a:latin typeface="等线" panose="02010600030101010101" charset="-122"/>
                <a:ea typeface="等线" panose="02010600030101010101" charset="-122"/>
                <a:cs typeface="等线" panose="02010600030101010101" charset="-122"/>
                <a:sym typeface="+mn-ea"/>
              </a:rPr>
              <a:t> </a:t>
            </a:r>
            <a:r>
              <a:rPr sz="2500" i="1" spc="-232" baseline="5000" dirty="0">
                <a:latin typeface="Arial" panose="020B0604020202020204" pitchFamily="34" charset="0"/>
                <a:ea typeface="等线" panose="02010600030101010101" charset="-122"/>
                <a:cs typeface="Arial" panose="020B0604020202020204" pitchFamily="34" charset="0"/>
                <a:sym typeface="+mn-ea"/>
              </a:rPr>
              <a:t>→</a:t>
            </a:r>
            <a:r>
              <a:rPr sz="2500" i="1" spc="-44" baseline="6000" dirty="0">
                <a:solidFill>
                  <a:schemeClr val="tx1"/>
                </a:solidFill>
                <a:latin typeface="等线" panose="02010600030101010101" charset="-122"/>
                <a:ea typeface="等线" panose="02010600030101010101" charset="-122"/>
                <a:cs typeface="等线" panose="02010600030101010101" charset="-122"/>
                <a:sym typeface="+mn-ea"/>
              </a:rPr>
              <a:t>X</a:t>
            </a:r>
            <a:r>
              <a:rPr sz="2500" i="1" spc="7" baseline="6000" dirty="0">
                <a:solidFill>
                  <a:schemeClr val="tx1"/>
                </a:solidFill>
                <a:latin typeface="等线" panose="02010600030101010101" charset="-122"/>
                <a:ea typeface="等线" panose="02010600030101010101" charset="-122"/>
                <a:cs typeface="等线" panose="02010600030101010101" charset="-122"/>
                <a:sym typeface="+mn-ea"/>
              </a:rPr>
              <a:t> </a:t>
            </a:r>
            <a:r>
              <a:rPr sz="2500" i="1" spc="7" baseline="6000" dirty="0">
                <a:solidFill>
                  <a:schemeClr val="tx1"/>
                </a:solidFill>
                <a:latin typeface="等线" panose="02010600030101010101" charset="-122"/>
                <a:ea typeface="等线" panose="02010600030101010101" charset="-122"/>
                <a:cs typeface="等线" panose="02010600030101010101" charset="-122"/>
                <a:sym typeface="Symbol" panose="05050102010706020507" charset="0"/>
              </a:rPr>
              <a:t></a:t>
            </a:r>
            <a:r>
              <a:rPr lang="en-US" sz="2500" i="1" spc="7" baseline="6000" dirty="0">
                <a:solidFill>
                  <a:schemeClr val="tx1"/>
                </a:solidFill>
                <a:latin typeface="等线" panose="02010600030101010101" charset="-122"/>
                <a:ea typeface="等线" panose="02010600030101010101" charset="-122"/>
                <a:cs typeface="等线" panose="02010600030101010101" charset="-122"/>
                <a:sym typeface="Symbol" panose="05050102010706020507" charset="0"/>
              </a:rPr>
              <a:t> </a:t>
            </a:r>
            <a:r>
              <a:rPr sz="2500" i="1" spc="-67" baseline="5000" dirty="0">
                <a:latin typeface="等线" panose="02010600030101010101" charset="-122"/>
                <a:ea typeface="等线" panose="02010600030101010101" charset="-122"/>
                <a:cs typeface="等线" panose="02010600030101010101" charset="-122"/>
                <a:sym typeface="Symbol" panose="05050102010706020507" charset="0"/>
              </a:rPr>
              <a:t></a:t>
            </a:r>
            <a:r>
              <a:rPr lang="en-US" sz="2500" i="1" spc="-67" baseline="5000" dirty="0">
                <a:latin typeface="等线" panose="02010600030101010101" charset="-122"/>
                <a:ea typeface="等线" panose="02010600030101010101" charset="-122"/>
                <a:cs typeface="等线" panose="02010600030101010101" charset="-122"/>
                <a:sym typeface="Symbol" panose="05050102010706020507" charset="0"/>
              </a:rPr>
              <a:t> (i,j) </a:t>
            </a:r>
            <a:r>
              <a:rPr sz="2200" spc="20" dirty="0">
                <a:solidFill>
                  <a:schemeClr val="tx1"/>
                </a:solidFill>
                <a:latin typeface="等线" panose="02010600030101010101" charset="-122"/>
                <a:ea typeface="等线" panose="02010600030101010101" charset="-122"/>
                <a:cs typeface="等线" panose="02010600030101010101" charset="-122"/>
                <a:sym typeface="+mn-ea"/>
              </a:rPr>
              <a:t>加入</a:t>
            </a:r>
            <a:r>
              <a:rPr sz="2200" spc="10" dirty="0">
                <a:solidFill>
                  <a:schemeClr val="tx1"/>
                </a:solidFill>
                <a:latin typeface="等线" panose="02010600030101010101" charset="-122"/>
                <a:ea typeface="等线" panose="02010600030101010101" charset="-122"/>
                <a:cs typeface="等线" panose="02010600030101010101" charset="-122"/>
                <a:sym typeface="+mn-ea"/>
              </a:rPr>
              <a:t>活</a:t>
            </a:r>
            <a:r>
              <a:rPr sz="2200" spc="5" dirty="0">
                <a:solidFill>
                  <a:schemeClr val="tx1"/>
                </a:solidFill>
                <a:latin typeface="等线" panose="02010600030101010101" charset="-122"/>
                <a:ea typeface="等线" panose="02010600030101010101" charset="-122"/>
                <a:cs typeface="等线" panose="02010600030101010101" charset="-122"/>
                <a:sym typeface="+mn-ea"/>
              </a:rPr>
              <a:t>动</a:t>
            </a:r>
            <a:r>
              <a:rPr sz="2200" spc="20" dirty="0">
                <a:solidFill>
                  <a:schemeClr val="tx1"/>
                </a:solidFill>
                <a:latin typeface="等线" panose="02010600030101010101" charset="-122"/>
                <a:ea typeface="等线" panose="02010600030101010101" charset="-122"/>
                <a:cs typeface="等线" panose="02010600030101010101" charset="-122"/>
                <a:sym typeface="+mn-ea"/>
              </a:rPr>
              <a:t>边集</a:t>
            </a:r>
            <a:r>
              <a:rPr sz="2200" spc="-5" dirty="0">
                <a:solidFill>
                  <a:schemeClr val="tx1"/>
                </a:solidFill>
                <a:latin typeface="等线" panose="02010600030101010101" charset="-122"/>
                <a:ea typeface="等线" panose="02010600030101010101" charset="-122"/>
                <a:cs typeface="等线" panose="02010600030101010101" charset="-122"/>
                <a:sym typeface="+mn-ea"/>
              </a:rPr>
              <a:t>ActiveArc</a:t>
            </a:r>
            <a:r>
              <a:rPr sz="2200" spc="-65" dirty="0">
                <a:solidFill>
                  <a:schemeClr val="tx1"/>
                </a:solidFill>
                <a:latin typeface="等线" panose="02010600030101010101" charset="-122"/>
                <a:ea typeface="等线" panose="02010600030101010101" charset="-122"/>
                <a:cs typeface="等线" panose="02010600030101010101" charset="-122"/>
                <a:sym typeface="+mn-ea"/>
              </a:rPr>
              <a:t> </a:t>
            </a:r>
            <a:r>
              <a:rPr sz="2200" spc="20" dirty="0">
                <a:solidFill>
                  <a:schemeClr val="tx1"/>
                </a:solidFill>
                <a:latin typeface="等线" panose="02010600030101010101" charset="-122"/>
                <a:ea typeface="等线" panose="02010600030101010101" charset="-122"/>
                <a:cs typeface="等线" panose="02010600030101010101" charset="-122"/>
                <a:sym typeface="+mn-ea"/>
              </a:rPr>
              <a:t>中，</a:t>
            </a:r>
            <a:r>
              <a:rPr sz="2200" spc="10" dirty="0">
                <a:solidFill>
                  <a:schemeClr val="tx1"/>
                </a:solidFill>
                <a:latin typeface="等线" panose="02010600030101010101" charset="-122"/>
                <a:ea typeface="等线" panose="02010600030101010101" charset="-122"/>
                <a:cs typeface="等线" panose="02010600030101010101" charset="-122"/>
                <a:sym typeface="+mn-ea"/>
              </a:rPr>
              <a:t>然后调</a:t>
            </a:r>
            <a:r>
              <a:rPr sz="2200" dirty="0">
                <a:solidFill>
                  <a:schemeClr val="tx1"/>
                </a:solidFill>
                <a:latin typeface="等线" panose="02010600030101010101" charset="-122"/>
                <a:ea typeface="等线" panose="02010600030101010101" charset="-122"/>
                <a:cs typeface="等线" panose="02010600030101010101" charset="-122"/>
                <a:sym typeface="+mn-ea"/>
              </a:rPr>
              <a:t>用</a:t>
            </a:r>
            <a:r>
              <a:rPr sz="2200" b="1" spc="10" dirty="0">
                <a:solidFill>
                  <a:schemeClr val="tx1"/>
                </a:solidFill>
                <a:highlight>
                  <a:srgbClr val="FFFF00"/>
                </a:highlight>
                <a:uFill>
                  <a:solidFill>
                    <a:srgbClr val="FF0000"/>
                  </a:solidFill>
                </a:uFill>
                <a:latin typeface="等线" panose="02010600030101010101" charset="-122"/>
                <a:ea typeface="等线" panose="02010600030101010101" charset="-122"/>
                <a:cs typeface="等线" panose="02010600030101010101" charset="-122"/>
                <a:sym typeface="+mn-ea"/>
              </a:rPr>
              <a:t>扩展弧</a:t>
            </a:r>
            <a:r>
              <a:rPr sz="2200" b="1" dirty="0">
                <a:solidFill>
                  <a:schemeClr val="tx1"/>
                </a:solidFill>
                <a:highlight>
                  <a:srgbClr val="FFFF00"/>
                </a:highlight>
                <a:uFill>
                  <a:solidFill>
                    <a:srgbClr val="FF0000"/>
                  </a:solidFill>
                </a:uFill>
                <a:latin typeface="等线" panose="02010600030101010101" charset="-122"/>
                <a:ea typeface="等线" panose="02010600030101010101" charset="-122"/>
                <a:cs typeface="等线" panose="02010600030101010101" charset="-122"/>
                <a:sym typeface="+mn-ea"/>
              </a:rPr>
              <a:t>子</a:t>
            </a:r>
            <a:r>
              <a:rPr sz="2200" b="1" spc="10" dirty="0">
                <a:solidFill>
                  <a:schemeClr val="tx1"/>
                </a:solidFill>
                <a:highlight>
                  <a:srgbClr val="FFFF00"/>
                </a:highlight>
                <a:uFill>
                  <a:solidFill>
                    <a:srgbClr val="FF0000"/>
                  </a:solidFill>
                </a:uFill>
                <a:latin typeface="等线" panose="02010600030101010101" charset="-122"/>
                <a:ea typeface="等线" panose="02010600030101010101" charset="-122"/>
                <a:cs typeface="等线" panose="02010600030101010101" charset="-122"/>
                <a:sym typeface="+mn-ea"/>
              </a:rPr>
              <a:t>程</a:t>
            </a:r>
            <a:r>
              <a:rPr sz="2200" b="1" spc="20" dirty="0">
                <a:solidFill>
                  <a:schemeClr val="tx1"/>
                </a:solidFill>
                <a:highlight>
                  <a:srgbClr val="FFFF00"/>
                </a:highlight>
                <a:uFill>
                  <a:solidFill>
                    <a:srgbClr val="FF0000"/>
                  </a:solidFill>
                </a:uFill>
                <a:latin typeface="等线" panose="02010600030101010101" charset="-122"/>
                <a:ea typeface="等线" panose="02010600030101010101" charset="-122"/>
                <a:cs typeface="等线" panose="02010600030101010101" charset="-122"/>
                <a:sym typeface="+mn-ea"/>
              </a:rPr>
              <a:t>序</a:t>
            </a:r>
            <a:r>
              <a:rPr sz="2200" b="1" dirty="0">
                <a:solidFill>
                  <a:schemeClr val="tx1"/>
                </a:solidFill>
                <a:highlight>
                  <a:srgbClr val="FFFF00"/>
                </a:highlight>
                <a:latin typeface="等线" panose="02010600030101010101" charset="-122"/>
                <a:ea typeface="等线" panose="02010600030101010101" charset="-122"/>
                <a:cs typeface="等线" panose="02010600030101010101" charset="-122"/>
                <a:sym typeface="+mn-ea"/>
              </a:rPr>
              <a:t>。</a:t>
            </a:r>
            <a:endParaRPr sz="2200" b="1">
              <a:solidFill>
                <a:schemeClr val="tx1"/>
              </a:solidFill>
              <a:highlight>
                <a:srgbClr val="FFFF00"/>
              </a:highlight>
              <a:latin typeface="等线" panose="02010600030101010101" charset="-122"/>
              <a:ea typeface="等线" panose="02010600030101010101" charset="-122"/>
              <a:cs typeface="等线" panose="02010600030101010101" charset="-122"/>
            </a:endParaRPr>
          </a:p>
          <a:p>
            <a:pPr marL="637540" marR="330200" lvl="1" indent="-460375" algn="just">
              <a:lnSpc>
                <a:spcPct val="110000"/>
              </a:lnSpc>
              <a:spcBef>
                <a:spcPts val="650"/>
              </a:spcBef>
              <a:buFont typeface="Times New Roman" panose="02020603050405020304"/>
              <a:buAutoNum type="arabicPeriod"/>
              <a:tabLst>
                <a:tab pos="645160" algn="l"/>
              </a:tabLst>
            </a:pPr>
            <a:endParaRPr sz="2200" b="1" spc="15" dirty="0">
              <a:latin typeface="等线" panose="02010600030101010101" charset="-122"/>
              <a:ea typeface="等线" panose="02010600030101010101" charset="-122"/>
              <a:cs typeface="等线" panose="02010600030101010101" charset="-122"/>
            </a:endParaRPr>
          </a:p>
          <a:p>
            <a:pPr marL="1094740" indent="-457200" algn="just">
              <a:lnSpc>
                <a:spcPct val="100000"/>
              </a:lnSpc>
              <a:spcBef>
                <a:spcPts val="315"/>
              </a:spcBef>
            </a:pPr>
            <a:endParaRPr sz="2200" b="1" spc="15" dirty="0">
              <a:latin typeface="等线" panose="02010600030101010101" charset="-122"/>
              <a:ea typeface="等线" panose="02010600030101010101" charset="-122"/>
              <a:cs typeface="等线" panose="02010600030101010101" charset="-122"/>
            </a:endParaRPr>
          </a:p>
        </p:txBody>
      </p:sp>
      <p:sp>
        <p:nvSpPr>
          <p:cNvPr id="17" name="object 17"/>
          <p:cNvSpPr txBox="1"/>
          <p:nvPr/>
        </p:nvSpPr>
        <p:spPr>
          <a:xfrm>
            <a:off x="7934452" y="5568569"/>
            <a:ext cx="330200" cy="38163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8" name="object 18"/>
          <p:cNvSpPr txBox="1"/>
          <p:nvPr/>
        </p:nvSpPr>
        <p:spPr>
          <a:xfrm>
            <a:off x="8451596" y="5854445"/>
            <a:ext cx="110489" cy="381635"/>
          </a:xfrm>
          <a:prstGeom prst="rect">
            <a:avLst/>
          </a:prstGeom>
        </p:spPr>
        <p:txBody>
          <a:bodyPr vert="horz" wrap="square" lIns="0" tIns="12700" rIns="0" bIns="0" rtlCol="0">
            <a:spAutoFit/>
          </a:bodyPr>
          <a:lstStyle/>
          <a:p>
            <a:pPr marL="12700">
              <a:lnSpc>
                <a:spcPct val="100000"/>
              </a:lnSpc>
              <a:spcBef>
                <a:spcPts val="100"/>
              </a:spcBef>
            </a:pPr>
            <a:r>
              <a:rPr sz="2400" b="1" i="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p:txBody>
      </p:sp>
      <p:sp>
        <p:nvSpPr>
          <p:cNvPr id="19" name="object 19"/>
          <p:cNvSpPr txBox="1"/>
          <p:nvPr/>
        </p:nvSpPr>
        <p:spPr>
          <a:xfrm>
            <a:off x="9297416" y="5568569"/>
            <a:ext cx="509270" cy="670560"/>
          </a:xfrm>
          <a:prstGeom prst="rect">
            <a:avLst/>
          </a:prstGeom>
        </p:spPr>
        <p:txBody>
          <a:bodyPr vert="horz" wrap="square" lIns="0" tIns="12700" rIns="0" bIns="0" rtlCol="0">
            <a:spAutoFit/>
          </a:bodyPr>
          <a:lstStyle/>
          <a:p>
            <a:pPr marL="191135">
              <a:lnSpc>
                <a:spcPts val="2565"/>
              </a:lnSpc>
              <a:spcBef>
                <a:spcPts val="10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12700">
              <a:lnSpc>
                <a:spcPts val="2565"/>
              </a:lnSpc>
            </a:pPr>
            <a:r>
              <a:rPr sz="2400" b="1" i="1" dirty="0">
                <a:latin typeface="Times New Roman" panose="02020603050405020304"/>
                <a:cs typeface="Times New Roman" panose="02020603050405020304"/>
              </a:rPr>
              <a:t>j</a:t>
            </a:r>
            <a:endParaRPr sz="2400">
              <a:latin typeface="Times New Roman" panose="02020603050405020304"/>
              <a:cs typeface="Times New Roman" panose="02020603050405020304"/>
            </a:endParaRPr>
          </a:p>
        </p:txBody>
      </p:sp>
      <p:sp>
        <p:nvSpPr>
          <p:cNvPr id="20" name="object 20"/>
          <p:cNvSpPr/>
          <p:nvPr/>
        </p:nvSpPr>
        <p:spPr>
          <a:xfrm>
            <a:off x="8320785" y="5756528"/>
            <a:ext cx="152400" cy="152400"/>
          </a:xfrm>
          <a:prstGeom prst="rect">
            <a:avLst/>
          </a:prstGeom>
          <a:blipFill>
            <a:blip r:embed="rId1" cstate="print"/>
            <a:stretch>
              <a:fillRect/>
            </a:stretch>
          </a:blipFill>
        </p:spPr>
        <p:txBody>
          <a:bodyPr wrap="square" lIns="0" tIns="0" rIns="0" bIns="0" rtlCol="0"/>
          <a:lstStyle/>
          <a:p/>
        </p:txBody>
      </p:sp>
      <p:sp>
        <p:nvSpPr>
          <p:cNvPr id="21" name="object 21"/>
          <p:cNvSpPr/>
          <p:nvPr/>
        </p:nvSpPr>
        <p:spPr>
          <a:xfrm>
            <a:off x="9256521" y="5756528"/>
            <a:ext cx="152400" cy="153924"/>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8469375" y="5833490"/>
            <a:ext cx="792480" cy="0"/>
          </a:xfrm>
          <a:custGeom>
            <a:avLst/>
            <a:gdLst/>
            <a:ahLst/>
            <a:cxnLst/>
            <a:rect l="l" t="t" r="r" b="b"/>
            <a:pathLst>
              <a:path w="792479">
                <a:moveTo>
                  <a:pt x="0" y="0"/>
                </a:moveTo>
                <a:lnTo>
                  <a:pt x="792480" y="0"/>
                </a:lnTo>
              </a:path>
            </a:pathLst>
          </a:custGeom>
          <a:ln w="28956">
            <a:solidFill>
              <a:srgbClr val="000000"/>
            </a:solidFill>
          </a:ln>
        </p:spPr>
        <p:txBody>
          <a:bodyPr wrap="square" lIns="0" tIns="0" rIns="0" bIns="0" rtlCol="0"/>
          <a:lstStyle/>
          <a:p/>
        </p:txBody>
      </p:sp>
      <p:sp>
        <p:nvSpPr>
          <p:cNvPr id="23" name="object 23"/>
          <p:cNvSpPr/>
          <p:nvPr/>
        </p:nvSpPr>
        <p:spPr>
          <a:xfrm>
            <a:off x="8354313" y="5905119"/>
            <a:ext cx="86995" cy="360045"/>
          </a:xfrm>
          <a:custGeom>
            <a:avLst/>
            <a:gdLst/>
            <a:ahLst/>
            <a:cxnLst/>
            <a:rect l="l" t="t" r="r" b="b"/>
            <a:pathLst>
              <a:path w="86995" h="360045">
                <a:moveTo>
                  <a:pt x="57911" y="130301"/>
                </a:moveTo>
                <a:lnTo>
                  <a:pt x="28955" y="130301"/>
                </a:lnTo>
                <a:lnTo>
                  <a:pt x="28955" y="359663"/>
                </a:lnTo>
                <a:lnTo>
                  <a:pt x="57911" y="359663"/>
                </a:lnTo>
                <a:lnTo>
                  <a:pt x="57911" y="130301"/>
                </a:lnTo>
                <a:close/>
              </a:path>
              <a:path w="86995" h="360045">
                <a:moveTo>
                  <a:pt x="43433" y="0"/>
                </a:moveTo>
                <a:lnTo>
                  <a:pt x="0" y="144779"/>
                </a:lnTo>
                <a:lnTo>
                  <a:pt x="28955" y="144779"/>
                </a:lnTo>
                <a:lnTo>
                  <a:pt x="28955" y="130301"/>
                </a:lnTo>
                <a:lnTo>
                  <a:pt x="82524" y="130301"/>
                </a:lnTo>
                <a:lnTo>
                  <a:pt x="43433" y="0"/>
                </a:lnTo>
                <a:close/>
              </a:path>
              <a:path w="86995" h="360045">
                <a:moveTo>
                  <a:pt x="82524" y="130301"/>
                </a:moveTo>
                <a:lnTo>
                  <a:pt x="57911" y="130301"/>
                </a:lnTo>
                <a:lnTo>
                  <a:pt x="57911" y="144779"/>
                </a:lnTo>
                <a:lnTo>
                  <a:pt x="86868" y="144779"/>
                </a:lnTo>
                <a:lnTo>
                  <a:pt x="82524" y="130301"/>
                </a:lnTo>
                <a:close/>
              </a:path>
            </a:pathLst>
          </a:custGeom>
          <a:solidFill>
            <a:srgbClr val="000000"/>
          </a:solidFill>
        </p:spPr>
        <p:txBody>
          <a:bodyPr wrap="square" lIns="0" tIns="0" rIns="0" bIns="0" rtlCol="0"/>
          <a:lstStyle/>
          <a:p/>
        </p:txBody>
      </p:sp>
      <p:sp>
        <p:nvSpPr>
          <p:cNvPr id="24" name="object 24"/>
          <p:cNvSpPr txBox="1"/>
          <p:nvPr/>
        </p:nvSpPr>
        <p:spPr>
          <a:xfrm>
            <a:off x="8764650" y="5430520"/>
            <a:ext cx="229235" cy="381635"/>
          </a:xfrm>
          <a:prstGeom prst="rect">
            <a:avLst/>
          </a:prstGeom>
        </p:spPr>
        <p:txBody>
          <a:bodyPr vert="horz" wrap="square" lIns="0" tIns="12700" rIns="0" bIns="0" rtlCol="0">
            <a:spAutoFit/>
          </a:bodyPr>
          <a:lstStyle/>
          <a:p>
            <a:pPr marL="12700">
              <a:lnSpc>
                <a:spcPct val="100000"/>
              </a:lnSpc>
              <a:spcBef>
                <a:spcPts val="100"/>
              </a:spcBef>
            </a:pPr>
            <a:r>
              <a:rPr sz="2400" b="1" i="1"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p:txBody>
      </p:sp>
      <p:sp>
        <p:nvSpPr>
          <p:cNvPr id="25" name="标题 24"/>
          <p:cNvSpPr/>
          <p:nvPr>
            <p:ph type="title"/>
          </p:nvPr>
        </p:nvSpPr>
        <p:spPr>
          <a:xfrm>
            <a:off x="467994" y="295276"/>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br>
            <a:br>
              <a:rPr lang="zh-CN" altLang="en-US"/>
            </a:br>
            <a:endParaRPr sz="2200" dirty="0">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669925" y="1348740"/>
            <a:ext cx="10745470" cy="4766945"/>
          </a:xfrm>
          <a:prstGeom prst="rect">
            <a:avLst/>
          </a:prstGeom>
        </p:spPr>
        <p:txBody>
          <a:bodyPr vert="horz" wrap="square" lIns="0" tIns="260985" rIns="0" bIns="0" rtlCol="0">
            <a:spAutoFit/>
          </a:bodyPr>
          <a:lstStyle/>
          <a:p>
            <a:pPr marL="37465" indent="0">
              <a:lnSpc>
                <a:spcPct val="100000"/>
              </a:lnSpc>
              <a:spcBef>
                <a:spcPts val="2055"/>
              </a:spcBef>
              <a:buClr>
                <a:srgbClr val="000066"/>
              </a:buClr>
              <a:buFont typeface="Wingdings" panose="05000000000000000000"/>
              <a:buNone/>
              <a:tabLst>
                <a:tab pos="443865" algn="l"/>
              </a:tabLst>
            </a:pPr>
            <a:r>
              <a:rPr sz="2800" b="1" spc="15" dirty="0">
                <a:solidFill>
                  <a:schemeClr val="tx1"/>
                </a:solidFill>
                <a:highlight>
                  <a:srgbClr val="FFFF00"/>
                </a:highlight>
                <a:uFill>
                  <a:solidFill>
                    <a:srgbClr val="FF0000"/>
                  </a:solidFill>
                </a:uFill>
                <a:latin typeface="等线" panose="02010600030101010101" charset="-122"/>
                <a:ea typeface="等线" panose="02010600030101010101" charset="-122"/>
                <a:cs typeface="等线" panose="02010600030101010101" charset="-122"/>
              </a:rPr>
              <a:t>扩展弧子程</a:t>
            </a:r>
            <a:r>
              <a:rPr sz="2800" b="1" spc="20" dirty="0">
                <a:solidFill>
                  <a:schemeClr val="tx1"/>
                </a:solidFill>
                <a:highlight>
                  <a:srgbClr val="FFFF00"/>
                </a:highlight>
                <a:uFill>
                  <a:solidFill>
                    <a:srgbClr val="FF0000"/>
                  </a:solidFill>
                </a:uFill>
                <a:latin typeface="等线" panose="02010600030101010101" charset="-122"/>
                <a:ea typeface="等线" panose="02010600030101010101" charset="-122"/>
                <a:cs typeface="等线" panose="02010600030101010101" charset="-122"/>
              </a:rPr>
              <a:t>序</a:t>
            </a:r>
            <a:r>
              <a:rPr sz="2800" b="1" spc="-5" dirty="0">
                <a:solidFill>
                  <a:schemeClr val="tx1"/>
                </a:solidFill>
                <a:highlight>
                  <a:srgbClr val="FFFF00"/>
                </a:highlight>
                <a:latin typeface="等线" panose="02010600030101010101" charset="-122"/>
                <a:ea typeface="等线" panose="02010600030101010101" charset="-122"/>
                <a:cs typeface="等线" panose="02010600030101010101" charset="-122"/>
              </a:rPr>
              <a:t>：</a:t>
            </a:r>
            <a:endParaRPr sz="2800" b="1">
              <a:solidFill>
                <a:schemeClr val="tx1"/>
              </a:solidFill>
              <a:highlight>
                <a:srgbClr val="FFFF00"/>
              </a:highlight>
              <a:latin typeface="等线" panose="02010600030101010101" charset="-122"/>
              <a:ea typeface="等线" panose="02010600030101010101" charset="-122"/>
              <a:cs typeface="等线" panose="02010600030101010101" charset="-122"/>
            </a:endParaRPr>
          </a:p>
          <a:p>
            <a:pPr marL="37465" indent="0">
              <a:lnSpc>
                <a:spcPct val="100000"/>
              </a:lnSpc>
              <a:spcBef>
                <a:spcPts val="1830"/>
              </a:spcBef>
              <a:buFont typeface="Times New Roman" panose="02020603050405020304"/>
              <a:buNone/>
              <a:tabLst>
                <a:tab pos="504825" algn="l"/>
              </a:tabLst>
            </a:pPr>
            <a:r>
              <a:rPr lang="en-US" sz="2600" spc="5" dirty="0">
                <a:solidFill>
                  <a:schemeClr val="tx1"/>
                </a:solidFill>
                <a:latin typeface="等线" panose="02010600030101010101" charset="-122"/>
                <a:ea typeface="等线" panose="02010600030101010101" charset="-122"/>
                <a:cs typeface="等线" panose="02010600030101010101" charset="-122"/>
              </a:rPr>
              <a:t>(a)</a:t>
            </a:r>
            <a:r>
              <a:rPr sz="2600" spc="5" dirty="0">
                <a:solidFill>
                  <a:schemeClr val="tx1"/>
                </a:solidFill>
                <a:latin typeface="等线" panose="02010600030101010101" charset="-122"/>
                <a:ea typeface="等线" panose="02010600030101010101" charset="-122"/>
                <a:cs typeface="等线" panose="02010600030101010101" charset="-122"/>
              </a:rPr>
              <a:t>将</a:t>
            </a:r>
            <a:r>
              <a:rPr sz="2600" dirty="0">
                <a:solidFill>
                  <a:schemeClr val="tx1"/>
                </a:solidFill>
                <a:latin typeface="等线" panose="02010600030101010101" charset="-122"/>
                <a:ea typeface="等线" panose="02010600030101010101" charset="-122"/>
                <a:cs typeface="等线" panose="02010600030101010101" charset="-122"/>
              </a:rPr>
              <a:t> </a:t>
            </a:r>
            <a:r>
              <a:rPr sz="2600" i="1" dirty="0">
                <a:solidFill>
                  <a:schemeClr val="tx1"/>
                </a:solidFill>
                <a:latin typeface="等线" panose="02010600030101010101" charset="-122"/>
                <a:ea typeface="等线" panose="02010600030101010101" charset="-122"/>
                <a:cs typeface="等线" panose="02010600030101010101" charset="-122"/>
              </a:rPr>
              <a:t>X</a:t>
            </a:r>
            <a:r>
              <a:rPr sz="2600" i="1" spc="-5" dirty="0">
                <a:solidFill>
                  <a:schemeClr val="tx1"/>
                </a:solidFill>
                <a:latin typeface="等线" panose="02010600030101010101" charset="-122"/>
                <a:ea typeface="等线" panose="02010600030101010101" charset="-122"/>
                <a:cs typeface="等线" panose="02010600030101010101" charset="-122"/>
              </a:rPr>
              <a:t> </a:t>
            </a:r>
            <a:r>
              <a:rPr sz="2600" spc="20" dirty="0">
                <a:solidFill>
                  <a:schemeClr val="tx1"/>
                </a:solidFill>
                <a:latin typeface="等线" panose="02010600030101010101" charset="-122"/>
                <a:ea typeface="等线" panose="02010600030101010101" charset="-122"/>
                <a:cs typeface="等线" panose="02010600030101010101" charset="-122"/>
              </a:rPr>
              <a:t>插入</a:t>
            </a:r>
            <a:r>
              <a:rPr sz="2600" spc="10" dirty="0">
                <a:solidFill>
                  <a:schemeClr val="tx1"/>
                </a:solidFill>
                <a:latin typeface="等线" panose="02010600030101010101" charset="-122"/>
                <a:ea typeface="等线" panose="02010600030101010101" charset="-122"/>
                <a:cs typeface="等线" panose="02010600030101010101" charset="-122"/>
              </a:rPr>
              <a:t>图</a:t>
            </a:r>
            <a:r>
              <a:rPr sz="2600" spc="25" dirty="0">
                <a:solidFill>
                  <a:schemeClr val="tx1"/>
                </a:solidFill>
                <a:latin typeface="等线" panose="02010600030101010101" charset="-122"/>
                <a:ea typeface="等线" panose="02010600030101010101" charset="-122"/>
                <a:cs typeface="等线" panose="02010600030101010101" charset="-122"/>
              </a:rPr>
              <a:t>表</a:t>
            </a:r>
            <a:r>
              <a:rPr sz="2600" spc="-5" dirty="0">
                <a:solidFill>
                  <a:schemeClr val="tx1"/>
                </a:solidFill>
                <a:latin typeface="等线" panose="02010600030101010101" charset="-122"/>
                <a:ea typeface="等线" panose="02010600030101010101" charset="-122"/>
                <a:cs typeface="等线" panose="02010600030101010101" charset="-122"/>
              </a:rPr>
              <a:t>(Chart)</a:t>
            </a:r>
            <a:r>
              <a:rPr sz="2600" spc="625" dirty="0">
                <a:solidFill>
                  <a:schemeClr val="tx1"/>
                </a:solidFill>
                <a:latin typeface="等线" panose="02010600030101010101" charset="-122"/>
                <a:ea typeface="等线" panose="02010600030101010101" charset="-122"/>
                <a:cs typeface="等线" panose="02010600030101010101" charset="-122"/>
              </a:rPr>
              <a:t>的</a:t>
            </a:r>
            <a:r>
              <a:rPr sz="2600" spc="-5" dirty="0">
                <a:solidFill>
                  <a:schemeClr val="tx1"/>
                </a:solidFill>
                <a:latin typeface="等线" panose="02010600030101010101" charset="-122"/>
                <a:ea typeface="等线" panose="02010600030101010101" charset="-122"/>
                <a:cs typeface="等线" panose="02010600030101010101" charset="-122"/>
              </a:rPr>
              <a:t>(i,</a:t>
            </a:r>
            <a:r>
              <a:rPr sz="2600" spc="-10" dirty="0">
                <a:solidFill>
                  <a:schemeClr val="tx1"/>
                </a:solidFill>
                <a:latin typeface="等线" panose="02010600030101010101" charset="-122"/>
                <a:ea typeface="等线" panose="02010600030101010101" charset="-122"/>
                <a:cs typeface="等线" panose="02010600030101010101" charset="-122"/>
              </a:rPr>
              <a:t> </a:t>
            </a:r>
            <a:r>
              <a:rPr sz="2600" spc="-5" dirty="0">
                <a:solidFill>
                  <a:schemeClr val="tx1"/>
                </a:solidFill>
                <a:latin typeface="等线" panose="02010600030101010101" charset="-122"/>
                <a:ea typeface="等线" panose="02010600030101010101" charset="-122"/>
                <a:cs typeface="等线" panose="02010600030101010101" charset="-122"/>
              </a:rPr>
              <a:t>j)</a:t>
            </a:r>
            <a:r>
              <a:rPr sz="2600" dirty="0">
                <a:solidFill>
                  <a:schemeClr val="tx1"/>
                </a:solidFill>
                <a:latin typeface="等线" panose="02010600030101010101" charset="-122"/>
                <a:ea typeface="等线" panose="02010600030101010101" charset="-122"/>
                <a:cs typeface="等线" panose="02010600030101010101" charset="-122"/>
              </a:rPr>
              <a:t> </a:t>
            </a:r>
            <a:r>
              <a:rPr sz="2600" spc="20" dirty="0">
                <a:solidFill>
                  <a:schemeClr val="tx1"/>
                </a:solidFill>
                <a:latin typeface="等线" panose="02010600030101010101" charset="-122"/>
                <a:ea typeface="等线" panose="02010600030101010101" charset="-122"/>
                <a:cs typeface="等线" panose="02010600030101010101" charset="-122"/>
              </a:rPr>
              <a:t>位置</a:t>
            </a:r>
            <a:r>
              <a:rPr sz="2600" spc="10" dirty="0">
                <a:solidFill>
                  <a:schemeClr val="tx1"/>
                </a:solidFill>
                <a:latin typeface="等线" panose="02010600030101010101" charset="-122"/>
                <a:ea typeface="等线" panose="02010600030101010101" charset="-122"/>
                <a:cs typeface="等线" panose="02010600030101010101" charset="-122"/>
              </a:rPr>
              <a:t>中</a:t>
            </a:r>
            <a:r>
              <a:rPr sz="2600" spc="5" dirty="0">
                <a:solidFill>
                  <a:schemeClr val="tx1"/>
                </a:solidFill>
                <a:latin typeface="等线" panose="02010600030101010101" charset="-122"/>
                <a:ea typeface="等线" panose="02010600030101010101" charset="-122"/>
                <a:cs typeface="等线" panose="02010600030101010101" charset="-122"/>
              </a:rPr>
              <a:t>。</a:t>
            </a:r>
            <a:endParaRPr sz="2600">
              <a:solidFill>
                <a:schemeClr val="tx1"/>
              </a:solidFill>
              <a:latin typeface="等线" panose="02010600030101010101" charset="-122"/>
              <a:ea typeface="等线" panose="02010600030101010101" charset="-122"/>
              <a:cs typeface="等线" panose="02010600030101010101" charset="-122"/>
            </a:endParaRPr>
          </a:p>
          <a:p>
            <a:pPr marL="37465" marR="30480" indent="0">
              <a:lnSpc>
                <a:spcPct val="120000"/>
              </a:lnSpc>
              <a:spcBef>
                <a:spcPts val="940"/>
              </a:spcBef>
              <a:buFont typeface="Times New Roman" panose="02020603050405020304"/>
              <a:buNone/>
              <a:tabLst>
                <a:tab pos="504825" algn="l"/>
              </a:tabLst>
            </a:pPr>
            <a:r>
              <a:rPr lang="en-US" sz="2600" spc="20" dirty="0">
                <a:solidFill>
                  <a:srgbClr val="FF0000"/>
                </a:solidFill>
                <a:latin typeface="等线" panose="02010600030101010101" charset="-122"/>
                <a:ea typeface="等线" panose="02010600030101010101" charset="-122"/>
                <a:cs typeface="等线" panose="02010600030101010101" charset="-122"/>
              </a:rPr>
              <a:t>(b)</a:t>
            </a:r>
            <a:r>
              <a:rPr sz="2600" spc="20" dirty="0">
                <a:solidFill>
                  <a:srgbClr val="FF0000"/>
                </a:solidFill>
                <a:latin typeface="等线" panose="02010600030101010101" charset="-122"/>
                <a:ea typeface="等线" panose="02010600030101010101" charset="-122"/>
                <a:cs typeface="等线" panose="02010600030101010101" charset="-122"/>
              </a:rPr>
              <a:t>对于</a:t>
            </a:r>
            <a:r>
              <a:rPr sz="2600" spc="10" dirty="0">
                <a:solidFill>
                  <a:srgbClr val="FF0000"/>
                </a:solidFill>
                <a:latin typeface="等线" panose="02010600030101010101" charset="-122"/>
                <a:ea typeface="等线" panose="02010600030101010101" charset="-122"/>
                <a:cs typeface="等线" panose="02010600030101010101" charset="-122"/>
              </a:rPr>
              <a:t>活动边</a:t>
            </a:r>
            <a:r>
              <a:rPr sz="2600" spc="25" dirty="0">
                <a:solidFill>
                  <a:srgbClr val="FF0000"/>
                </a:solidFill>
                <a:latin typeface="等线" panose="02010600030101010101" charset="-122"/>
                <a:ea typeface="等线" panose="02010600030101010101" charset="-122"/>
                <a:cs typeface="等线" panose="02010600030101010101" charset="-122"/>
              </a:rPr>
              <a:t>集</a:t>
            </a:r>
            <a:r>
              <a:rPr sz="2600" spc="-10" dirty="0">
                <a:solidFill>
                  <a:srgbClr val="FF0000"/>
                </a:solidFill>
                <a:latin typeface="等线" panose="02010600030101010101" charset="-122"/>
                <a:ea typeface="等线" panose="02010600030101010101" charset="-122"/>
                <a:cs typeface="等线" panose="02010600030101010101" charset="-122"/>
              </a:rPr>
              <a:t>(ActiveArc)</a:t>
            </a:r>
            <a:r>
              <a:rPr sz="2600" spc="10" dirty="0">
                <a:solidFill>
                  <a:srgbClr val="FF0000"/>
                </a:solidFill>
                <a:latin typeface="等线" panose="02010600030101010101" charset="-122"/>
                <a:ea typeface="等线" panose="02010600030101010101" charset="-122"/>
                <a:cs typeface="等线" panose="02010600030101010101" charset="-122"/>
              </a:rPr>
              <a:t>中</a:t>
            </a:r>
            <a:r>
              <a:rPr sz="2600" dirty="0">
                <a:solidFill>
                  <a:srgbClr val="FF0000"/>
                </a:solidFill>
                <a:latin typeface="等线" panose="02010600030101010101" charset="-122"/>
                <a:ea typeface="等线" panose="02010600030101010101" charset="-122"/>
                <a:cs typeface="等线" panose="02010600030101010101" charset="-122"/>
              </a:rPr>
              <a:t>每</a:t>
            </a:r>
            <a:r>
              <a:rPr sz="2600" spc="10" dirty="0">
                <a:solidFill>
                  <a:srgbClr val="FF0000"/>
                </a:solidFill>
                <a:latin typeface="等线" panose="02010600030101010101" charset="-122"/>
                <a:ea typeface="等线" panose="02010600030101010101" charset="-122"/>
                <a:cs typeface="等线" panose="02010600030101010101" charset="-122"/>
              </a:rPr>
              <a:t>个位</a:t>
            </a:r>
            <a:r>
              <a:rPr sz="2600" dirty="0">
                <a:solidFill>
                  <a:srgbClr val="FF0000"/>
                </a:solidFill>
                <a:latin typeface="等线" panose="02010600030101010101" charset="-122"/>
                <a:ea typeface="等线" panose="02010600030101010101" charset="-122"/>
                <a:cs typeface="等线" panose="02010600030101010101" charset="-122"/>
              </a:rPr>
              <a:t>置</a:t>
            </a:r>
            <a:r>
              <a:rPr sz="2600" spc="15" dirty="0">
                <a:solidFill>
                  <a:srgbClr val="FF0000"/>
                </a:solidFill>
                <a:latin typeface="等线" panose="02010600030101010101" charset="-122"/>
                <a:ea typeface="等线" panose="02010600030101010101" charset="-122"/>
                <a:cs typeface="等线" panose="02010600030101010101" charset="-122"/>
              </a:rPr>
              <a:t>为</a:t>
            </a:r>
            <a:r>
              <a:rPr sz="2600" spc="-5" dirty="0">
                <a:solidFill>
                  <a:srgbClr val="FF0000"/>
                </a:solidFill>
                <a:latin typeface="等线" panose="02010600030101010101" charset="-122"/>
                <a:ea typeface="等线" panose="02010600030101010101" charset="-122"/>
                <a:cs typeface="等线" panose="02010600030101010101" charset="-122"/>
              </a:rPr>
              <a:t>(k,</a:t>
            </a:r>
            <a:r>
              <a:rPr sz="2600" spc="-35" dirty="0">
                <a:solidFill>
                  <a:srgbClr val="FF0000"/>
                </a:solidFill>
                <a:latin typeface="等线" panose="02010600030101010101" charset="-122"/>
                <a:ea typeface="等线" panose="02010600030101010101" charset="-122"/>
                <a:cs typeface="等线" panose="02010600030101010101" charset="-122"/>
              </a:rPr>
              <a:t> </a:t>
            </a:r>
            <a:r>
              <a:rPr sz="2600" spc="-5" dirty="0">
                <a:solidFill>
                  <a:srgbClr val="FF0000"/>
                </a:solidFill>
                <a:latin typeface="等线" panose="02010600030101010101" charset="-122"/>
                <a:ea typeface="等线" panose="02010600030101010101" charset="-122"/>
                <a:cs typeface="等线" panose="02010600030101010101" charset="-122"/>
              </a:rPr>
              <a:t>i)</a:t>
            </a:r>
            <a:r>
              <a:rPr sz="2600" spc="-10" dirty="0">
                <a:solidFill>
                  <a:srgbClr val="FF0000"/>
                </a:solidFill>
                <a:latin typeface="等线" panose="02010600030101010101" charset="-122"/>
                <a:ea typeface="等线" panose="02010600030101010101" charset="-122"/>
                <a:cs typeface="等线" panose="02010600030101010101" charset="-122"/>
              </a:rPr>
              <a:t> </a:t>
            </a:r>
            <a:r>
              <a:rPr sz="2600" dirty="0">
                <a:solidFill>
                  <a:srgbClr val="FF0000"/>
                </a:solidFill>
                <a:latin typeface="等线" panose="02010600030101010101" charset="-122"/>
                <a:ea typeface="等线" panose="02010600030101010101" charset="-122"/>
                <a:cs typeface="等线" panose="02010600030101010101" charset="-122"/>
              </a:rPr>
              <a:t>(1≤</a:t>
            </a:r>
            <a:r>
              <a:rPr sz="2600" i="1" dirty="0">
                <a:solidFill>
                  <a:srgbClr val="FF0000"/>
                </a:solidFill>
                <a:latin typeface="等线" panose="02010600030101010101" charset="-122"/>
                <a:ea typeface="等线" panose="02010600030101010101" charset="-122"/>
                <a:cs typeface="等线" panose="02010600030101010101" charset="-122"/>
              </a:rPr>
              <a:t>k&lt;i</a:t>
            </a:r>
            <a:r>
              <a:rPr sz="2600" i="1" spc="-15" dirty="0">
                <a:solidFill>
                  <a:srgbClr val="FF0000"/>
                </a:solidFill>
                <a:latin typeface="等线" panose="02010600030101010101" charset="-122"/>
                <a:ea typeface="等线" panose="02010600030101010101" charset="-122"/>
                <a:cs typeface="等线" panose="02010600030101010101" charset="-122"/>
              </a:rPr>
              <a:t> </a:t>
            </a:r>
            <a:r>
              <a:rPr sz="2600" dirty="0">
                <a:solidFill>
                  <a:srgbClr val="FF0000"/>
                </a:solidFill>
                <a:latin typeface="等线" panose="02010600030101010101" charset="-122"/>
                <a:ea typeface="等线" panose="02010600030101010101" charset="-122"/>
                <a:cs typeface="等线" panose="02010600030101010101" charset="-122"/>
              </a:rPr>
              <a:t>)</a:t>
            </a:r>
            <a:r>
              <a:rPr sz="2600" spc="-10" dirty="0">
                <a:solidFill>
                  <a:srgbClr val="FF0000"/>
                </a:solidFill>
                <a:latin typeface="等线" panose="02010600030101010101" charset="-122"/>
                <a:ea typeface="等线" panose="02010600030101010101" charset="-122"/>
                <a:cs typeface="等线" panose="02010600030101010101" charset="-122"/>
              </a:rPr>
              <a:t> </a:t>
            </a:r>
            <a:r>
              <a:rPr sz="2600" dirty="0">
                <a:solidFill>
                  <a:srgbClr val="FF0000"/>
                </a:solidFill>
                <a:latin typeface="等线" panose="02010600030101010101" charset="-122"/>
                <a:ea typeface="等线" panose="02010600030101010101" charset="-122"/>
                <a:cs typeface="等线" panose="02010600030101010101" charset="-122"/>
              </a:rPr>
              <a:t>的</a:t>
            </a:r>
            <a:r>
              <a:rPr sz="2600" spc="20" dirty="0">
                <a:solidFill>
                  <a:srgbClr val="FF0000"/>
                </a:solidFill>
                <a:latin typeface="等线" panose="02010600030101010101" charset="-122"/>
                <a:ea typeface="等线" panose="02010600030101010101" charset="-122"/>
                <a:cs typeface="等线" panose="02010600030101010101" charset="-122"/>
              </a:rPr>
              <a:t>点规</a:t>
            </a:r>
            <a:r>
              <a:rPr sz="2600" spc="10" dirty="0">
                <a:solidFill>
                  <a:srgbClr val="FF0000"/>
                </a:solidFill>
                <a:latin typeface="等线" panose="02010600030101010101" charset="-122"/>
                <a:ea typeface="等线" panose="02010600030101010101" charset="-122"/>
                <a:cs typeface="等线" panose="02010600030101010101" charset="-122"/>
              </a:rPr>
              <a:t>则</a:t>
            </a:r>
            <a:r>
              <a:rPr sz="2600" spc="10" dirty="0">
                <a:solidFill>
                  <a:schemeClr val="tx1"/>
                </a:solidFill>
                <a:latin typeface="等线" panose="02010600030101010101" charset="-122"/>
                <a:ea typeface="等线" panose="02010600030101010101" charset="-122"/>
                <a:cs typeface="等线" panose="02010600030101010101" charset="-122"/>
              </a:rPr>
              <a:t>，如</a:t>
            </a:r>
            <a:r>
              <a:rPr sz="2600" dirty="0">
                <a:solidFill>
                  <a:schemeClr val="tx1"/>
                </a:solidFill>
                <a:latin typeface="等线" panose="02010600030101010101" charset="-122"/>
                <a:ea typeface="等线" panose="02010600030101010101" charset="-122"/>
                <a:cs typeface="等线" panose="02010600030101010101" charset="-122"/>
              </a:rPr>
              <a:t>果</a:t>
            </a:r>
            <a:r>
              <a:rPr sz="2600" spc="10" dirty="0">
                <a:solidFill>
                  <a:schemeClr val="tx1"/>
                </a:solidFill>
                <a:latin typeface="等线" panose="02010600030101010101" charset="-122"/>
                <a:ea typeface="等线" panose="02010600030101010101" charset="-122"/>
                <a:cs typeface="等线" panose="02010600030101010101" charset="-122"/>
              </a:rPr>
              <a:t>该规</a:t>
            </a:r>
            <a:r>
              <a:rPr sz="2600" dirty="0">
                <a:solidFill>
                  <a:schemeClr val="tx1"/>
                </a:solidFill>
                <a:latin typeface="等线" panose="02010600030101010101" charset="-122"/>
                <a:ea typeface="等线" panose="02010600030101010101" charset="-122"/>
                <a:cs typeface="等线" panose="02010600030101010101" charset="-122"/>
              </a:rPr>
              <a:t>则</a:t>
            </a:r>
            <a:r>
              <a:rPr sz="2600" spc="10" dirty="0">
                <a:solidFill>
                  <a:schemeClr val="tx1"/>
                </a:solidFill>
                <a:latin typeface="等线" panose="02010600030101010101" charset="-122"/>
                <a:ea typeface="等线" panose="02010600030101010101" charset="-122"/>
                <a:cs typeface="等线" panose="02010600030101010101" charset="-122"/>
              </a:rPr>
              <a:t>具有如</a:t>
            </a:r>
            <a:r>
              <a:rPr sz="2600" dirty="0">
                <a:solidFill>
                  <a:schemeClr val="tx1"/>
                </a:solidFill>
                <a:latin typeface="等线" panose="02010600030101010101" charset="-122"/>
                <a:ea typeface="等线" panose="02010600030101010101" charset="-122"/>
                <a:cs typeface="等线" panose="02010600030101010101" charset="-122"/>
              </a:rPr>
              <a:t>下</a:t>
            </a:r>
            <a:r>
              <a:rPr sz="2600" spc="10" dirty="0">
                <a:solidFill>
                  <a:schemeClr val="tx1"/>
                </a:solidFill>
                <a:latin typeface="等线" panose="02010600030101010101" charset="-122"/>
                <a:ea typeface="等线" panose="02010600030101010101" charset="-122"/>
                <a:cs typeface="等线" panose="02010600030101010101" charset="-122"/>
              </a:rPr>
              <a:t>形式</a:t>
            </a:r>
            <a:r>
              <a:rPr sz="2600" spc="-290" dirty="0">
                <a:solidFill>
                  <a:schemeClr val="tx1"/>
                </a:solidFill>
                <a:latin typeface="等线" panose="02010600030101010101" charset="-122"/>
                <a:ea typeface="等线" panose="02010600030101010101" charset="-122"/>
                <a:cs typeface="等线" panose="02010600030101010101" charset="-122"/>
              </a:rPr>
              <a:t>：</a:t>
            </a:r>
            <a:r>
              <a:rPr sz="3750" i="1" spc="-434" baseline="3000" dirty="0">
                <a:solidFill>
                  <a:schemeClr val="tx1"/>
                </a:solidFill>
                <a:latin typeface="等线" panose="02010600030101010101" charset="-122"/>
                <a:ea typeface="等线" panose="02010600030101010101" charset="-122"/>
                <a:cs typeface="等线" panose="02010600030101010101" charset="-122"/>
              </a:rPr>
              <a:t>A</a:t>
            </a:r>
            <a:r>
              <a:rPr sz="3750" i="1" spc="-232" baseline="5000" dirty="0">
                <a:latin typeface="等线" panose="02010600030101010101" charset="-122"/>
                <a:ea typeface="等线" panose="02010600030101010101" charset="-122"/>
                <a:cs typeface="等线" panose="02010600030101010101" charset="-122"/>
                <a:sym typeface="+mn-ea"/>
              </a:rPr>
              <a:t> </a:t>
            </a:r>
            <a:r>
              <a:rPr sz="3750" i="1" spc="-232" baseline="5000" dirty="0">
                <a:latin typeface="Arial" panose="020B0604020202020204" pitchFamily="34" charset="0"/>
                <a:ea typeface="等线" panose="02010600030101010101" charset="-122"/>
                <a:cs typeface="Arial" panose="020B0604020202020204" pitchFamily="34" charset="0"/>
                <a:sym typeface="+mn-ea"/>
              </a:rPr>
              <a:t>→α</a:t>
            </a:r>
            <a:r>
              <a:rPr sz="3750" i="1" spc="7" baseline="6000" dirty="0">
                <a:latin typeface="等线" panose="02010600030101010101" charset="-122"/>
                <a:ea typeface="等线" panose="02010600030101010101" charset="-122"/>
                <a:cs typeface="等线" panose="02010600030101010101" charset="-122"/>
                <a:sym typeface="Symbol" panose="05050102010706020507" charset="0"/>
              </a:rPr>
              <a:t></a:t>
            </a:r>
            <a:r>
              <a:rPr sz="3750" i="1" spc="-465" baseline="3000" dirty="0">
                <a:solidFill>
                  <a:schemeClr val="tx1"/>
                </a:solidFill>
                <a:latin typeface="等线" panose="02010600030101010101" charset="-122"/>
                <a:ea typeface="等线" panose="02010600030101010101" charset="-122"/>
                <a:cs typeface="等线" panose="02010600030101010101" charset="-122"/>
              </a:rPr>
              <a:t>X</a:t>
            </a:r>
            <a:r>
              <a:rPr sz="3750" i="1" spc="-30" baseline="3000" dirty="0">
                <a:solidFill>
                  <a:schemeClr val="tx1"/>
                </a:solidFill>
                <a:latin typeface="等线" panose="02010600030101010101" charset="-122"/>
                <a:ea typeface="等线" panose="02010600030101010101" charset="-122"/>
                <a:cs typeface="等线" panose="02010600030101010101" charset="-122"/>
              </a:rPr>
              <a:t> </a:t>
            </a:r>
            <a:r>
              <a:rPr sz="2600" dirty="0">
                <a:solidFill>
                  <a:schemeClr val="tx1"/>
                </a:solidFill>
                <a:latin typeface="等线" panose="02010600030101010101" charset="-122"/>
                <a:ea typeface="等线" panose="02010600030101010101" charset="-122"/>
                <a:cs typeface="等线" panose="02010600030101010101" charset="-122"/>
              </a:rPr>
              <a:t>,</a:t>
            </a:r>
            <a:r>
              <a:rPr sz="2600" spc="-5" dirty="0">
                <a:solidFill>
                  <a:schemeClr val="tx1"/>
                </a:solidFill>
                <a:latin typeface="等线" panose="02010600030101010101" charset="-122"/>
                <a:ea typeface="等线" panose="02010600030101010101" charset="-122"/>
                <a:cs typeface="等线" panose="02010600030101010101" charset="-122"/>
              </a:rPr>
              <a:t> </a:t>
            </a:r>
            <a:endParaRPr sz="2600" spc="-5" dirty="0">
              <a:solidFill>
                <a:schemeClr val="tx1"/>
              </a:solidFill>
              <a:latin typeface="等线" panose="02010600030101010101" charset="-122"/>
              <a:ea typeface="等线" panose="02010600030101010101" charset="-122"/>
              <a:cs typeface="等线" panose="02010600030101010101" charset="-122"/>
            </a:endParaRPr>
          </a:p>
          <a:p>
            <a:pPr marL="494665" marR="30480" indent="-457200">
              <a:lnSpc>
                <a:spcPct val="120000"/>
              </a:lnSpc>
              <a:spcBef>
                <a:spcPts val="940"/>
              </a:spcBef>
              <a:buFont typeface="Arial" panose="020B0604020202020204" pitchFamily="34" charset="0"/>
              <a:buChar char="•"/>
              <a:tabLst>
                <a:tab pos="504825" algn="l"/>
              </a:tabLst>
            </a:pPr>
            <a:r>
              <a:rPr sz="2600" spc="20" dirty="0">
                <a:solidFill>
                  <a:schemeClr val="tx1"/>
                </a:solidFill>
                <a:latin typeface="等线" panose="02010600030101010101" charset="-122"/>
                <a:ea typeface="等线" panose="02010600030101010101" charset="-122"/>
                <a:cs typeface="等线" panose="02010600030101010101" charset="-122"/>
              </a:rPr>
              <a:t>如果</a:t>
            </a:r>
            <a:r>
              <a:rPr sz="2600" i="1" dirty="0">
                <a:solidFill>
                  <a:schemeClr val="tx1"/>
                </a:solidFill>
                <a:latin typeface="等线" panose="02010600030101010101" charset="-122"/>
                <a:ea typeface="等线" panose="02010600030101010101" charset="-122"/>
                <a:cs typeface="等线" panose="02010600030101010101" charset="-122"/>
              </a:rPr>
              <a:t>A</a:t>
            </a:r>
            <a:r>
              <a:rPr sz="2600" dirty="0">
                <a:solidFill>
                  <a:schemeClr val="tx1"/>
                </a:solidFill>
                <a:latin typeface="等线" panose="02010600030101010101" charset="-122"/>
                <a:ea typeface="等线" panose="02010600030101010101" charset="-122"/>
                <a:cs typeface="等线" panose="02010600030101010101" charset="-122"/>
              </a:rPr>
              <a:t>=</a:t>
            </a:r>
            <a:r>
              <a:rPr sz="2600" i="1" dirty="0">
                <a:solidFill>
                  <a:schemeClr val="tx1"/>
                </a:solidFill>
                <a:latin typeface="等线" panose="02010600030101010101" charset="-122"/>
                <a:ea typeface="等线" panose="02010600030101010101" charset="-122"/>
                <a:cs typeface="等线" panose="02010600030101010101" charset="-122"/>
              </a:rPr>
              <a:t>S</a:t>
            </a:r>
            <a:r>
              <a:rPr sz="2600" dirty="0">
                <a:solidFill>
                  <a:schemeClr val="tx1"/>
                </a:solidFill>
                <a:latin typeface="等线" panose="02010600030101010101" charset="-122"/>
                <a:ea typeface="等线" panose="02010600030101010101" charset="-122"/>
                <a:cs typeface="等线" panose="02010600030101010101" charset="-122"/>
              </a:rPr>
              <a:t>,  </a:t>
            </a:r>
            <a:r>
              <a:rPr sz="2600" spc="20" dirty="0">
                <a:solidFill>
                  <a:schemeClr val="tx1"/>
                </a:solidFill>
                <a:latin typeface="等线" panose="02010600030101010101" charset="-122"/>
                <a:ea typeface="等线" panose="02010600030101010101" charset="-122"/>
                <a:cs typeface="等线" panose="02010600030101010101" charset="-122"/>
              </a:rPr>
              <a:t>则</a:t>
            </a:r>
            <a:r>
              <a:rPr sz="2600" dirty="0">
                <a:solidFill>
                  <a:schemeClr val="tx1"/>
                </a:solidFill>
                <a:latin typeface="等线" panose="02010600030101010101" charset="-122"/>
                <a:ea typeface="等线" panose="02010600030101010101" charset="-122"/>
                <a:cs typeface="等线" panose="02010600030101010101" charset="-122"/>
              </a:rPr>
              <a:t>把</a:t>
            </a:r>
            <a:r>
              <a:rPr sz="2600" i="1" dirty="0">
                <a:solidFill>
                  <a:schemeClr val="tx1"/>
                </a:solidFill>
                <a:latin typeface="等线" panose="02010600030101010101" charset="-122"/>
                <a:ea typeface="等线" panose="02010600030101010101" charset="-122"/>
                <a:cs typeface="等线" panose="02010600030101010101" charset="-122"/>
              </a:rPr>
              <a:t>S</a:t>
            </a:r>
            <a:r>
              <a:rPr lang="en-US" sz="2600" i="1" dirty="0">
                <a:solidFill>
                  <a:schemeClr val="tx1"/>
                </a:solidFill>
                <a:latin typeface="等线" panose="02010600030101010101" charset="-122"/>
                <a:ea typeface="等线" panose="02010600030101010101" charset="-122"/>
                <a:cs typeface="等线" panose="02010600030101010101" charset="-122"/>
              </a:rPr>
              <a:t> </a:t>
            </a:r>
            <a:r>
              <a:rPr sz="2600" dirty="0">
                <a:solidFill>
                  <a:schemeClr val="tx1"/>
                </a:solidFill>
                <a:latin typeface="等线" panose="02010600030101010101" charset="-122"/>
                <a:ea typeface="等线" panose="02010600030101010101" charset="-122"/>
                <a:cs typeface="等线" panose="02010600030101010101" charset="-122"/>
              </a:rPr>
              <a:t>(1,</a:t>
            </a:r>
            <a:r>
              <a:rPr sz="2600" spc="-15" dirty="0">
                <a:solidFill>
                  <a:schemeClr val="tx1"/>
                </a:solidFill>
                <a:latin typeface="等线" panose="02010600030101010101" charset="-122"/>
                <a:ea typeface="等线" panose="02010600030101010101" charset="-122"/>
                <a:cs typeface="等线" panose="02010600030101010101" charset="-122"/>
              </a:rPr>
              <a:t> </a:t>
            </a:r>
            <a:r>
              <a:rPr sz="2600" i="1" dirty="0">
                <a:solidFill>
                  <a:schemeClr val="tx1"/>
                </a:solidFill>
                <a:latin typeface="等线" panose="02010600030101010101" charset="-122"/>
                <a:ea typeface="等线" panose="02010600030101010101" charset="-122"/>
                <a:cs typeface="等线" panose="02010600030101010101" charset="-122"/>
              </a:rPr>
              <a:t>n</a:t>
            </a:r>
            <a:r>
              <a:rPr sz="2600" dirty="0">
                <a:solidFill>
                  <a:schemeClr val="tx1"/>
                </a:solidFill>
                <a:latin typeface="等线" panose="02010600030101010101" charset="-122"/>
                <a:ea typeface="等线" panose="02010600030101010101" charset="-122"/>
                <a:cs typeface="等线" panose="02010600030101010101" charset="-122"/>
              </a:rPr>
              <a:t>+1)</a:t>
            </a:r>
            <a:r>
              <a:rPr sz="2600" spc="-20" dirty="0">
                <a:solidFill>
                  <a:schemeClr val="tx1"/>
                </a:solidFill>
                <a:latin typeface="等线" panose="02010600030101010101" charset="-122"/>
                <a:ea typeface="等线" panose="02010600030101010101" charset="-122"/>
                <a:cs typeface="等线" panose="02010600030101010101" charset="-122"/>
              </a:rPr>
              <a:t> </a:t>
            </a:r>
            <a:r>
              <a:rPr sz="2600" spc="20" dirty="0">
                <a:solidFill>
                  <a:schemeClr val="tx1"/>
                </a:solidFill>
                <a:latin typeface="等线" panose="02010600030101010101" charset="-122"/>
                <a:ea typeface="等线" panose="02010600030101010101" charset="-122"/>
                <a:cs typeface="等线" panose="02010600030101010101" charset="-122"/>
              </a:rPr>
              <a:t>加入</a:t>
            </a:r>
            <a:r>
              <a:rPr sz="2600" spc="620" dirty="0">
                <a:solidFill>
                  <a:schemeClr val="tx1"/>
                </a:solidFill>
                <a:latin typeface="等线" panose="02010600030101010101" charset="-122"/>
                <a:ea typeface="等线" panose="02010600030101010101" charset="-122"/>
                <a:cs typeface="等线" panose="02010600030101010101" charset="-122"/>
              </a:rPr>
              <a:t>到</a:t>
            </a:r>
            <a:r>
              <a:rPr sz="2600" dirty="0">
                <a:solidFill>
                  <a:schemeClr val="tx1"/>
                </a:solidFill>
                <a:latin typeface="等线" panose="02010600030101010101" charset="-122"/>
                <a:ea typeface="等线" panose="02010600030101010101" charset="-122"/>
                <a:cs typeface="等线" panose="02010600030101010101" charset="-122"/>
              </a:rPr>
              <a:t>Chart</a:t>
            </a:r>
            <a:r>
              <a:rPr sz="2600" spc="-20" dirty="0">
                <a:solidFill>
                  <a:schemeClr val="tx1"/>
                </a:solidFill>
                <a:latin typeface="等线" panose="02010600030101010101" charset="-122"/>
                <a:ea typeface="等线" panose="02010600030101010101" charset="-122"/>
                <a:cs typeface="等线" panose="02010600030101010101" charset="-122"/>
              </a:rPr>
              <a:t> </a:t>
            </a:r>
            <a:r>
              <a:rPr sz="2600" spc="20" dirty="0">
                <a:solidFill>
                  <a:schemeClr val="tx1"/>
                </a:solidFill>
                <a:latin typeface="等线" panose="02010600030101010101" charset="-122"/>
                <a:ea typeface="等线" panose="02010600030101010101" charset="-122"/>
                <a:cs typeface="等线" panose="02010600030101010101" charset="-122"/>
              </a:rPr>
              <a:t>中，</a:t>
            </a:r>
            <a:r>
              <a:rPr sz="2600" spc="10" dirty="0">
                <a:solidFill>
                  <a:schemeClr val="tx1"/>
                </a:solidFill>
                <a:latin typeface="等线" panose="02010600030101010101" charset="-122"/>
                <a:ea typeface="等线" panose="02010600030101010101" charset="-122"/>
                <a:cs typeface="等线" panose="02010600030101010101" charset="-122"/>
              </a:rPr>
              <a:t>并给</a:t>
            </a:r>
            <a:r>
              <a:rPr sz="2600" dirty="0">
                <a:solidFill>
                  <a:schemeClr val="tx1"/>
                </a:solidFill>
                <a:latin typeface="等线" panose="02010600030101010101" charset="-122"/>
                <a:ea typeface="等线" panose="02010600030101010101" charset="-122"/>
                <a:cs typeface="等线" panose="02010600030101010101" charset="-122"/>
              </a:rPr>
              <a:t>出</a:t>
            </a:r>
            <a:r>
              <a:rPr sz="2600" spc="10" dirty="0">
                <a:solidFill>
                  <a:schemeClr val="tx1"/>
                </a:solidFill>
                <a:latin typeface="等线" panose="02010600030101010101" charset="-122"/>
                <a:ea typeface="等线" panose="02010600030101010101" charset="-122"/>
                <a:cs typeface="等线" panose="02010600030101010101" charset="-122"/>
              </a:rPr>
              <a:t>一个</a:t>
            </a:r>
            <a:r>
              <a:rPr sz="2600" dirty="0">
                <a:solidFill>
                  <a:schemeClr val="tx1"/>
                </a:solidFill>
                <a:latin typeface="等线" panose="02010600030101010101" charset="-122"/>
                <a:ea typeface="等线" panose="02010600030101010101" charset="-122"/>
                <a:cs typeface="等线" panose="02010600030101010101" charset="-122"/>
              </a:rPr>
              <a:t>完</a:t>
            </a:r>
            <a:r>
              <a:rPr sz="2600" spc="10" dirty="0">
                <a:solidFill>
                  <a:schemeClr val="tx1"/>
                </a:solidFill>
                <a:latin typeface="等线" panose="02010600030101010101" charset="-122"/>
                <a:ea typeface="等线" panose="02010600030101010101" charset="-122"/>
                <a:cs typeface="等线" panose="02010600030101010101" charset="-122"/>
              </a:rPr>
              <a:t>整的</a:t>
            </a:r>
            <a:r>
              <a:rPr sz="2600" dirty="0">
                <a:solidFill>
                  <a:schemeClr val="tx1"/>
                </a:solidFill>
                <a:latin typeface="等线" panose="02010600030101010101" charset="-122"/>
                <a:ea typeface="等线" panose="02010600030101010101" charset="-122"/>
                <a:cs typeface="等线" panose="02010600030101010101" charset="-122"/>
              </a:rPr>
              <a:t>分</a:t>
            </a:r>
            <a:r>
              <a:rPr sz="2600" spc="20" dirty="0">
                <a:solidFill>
                  <a:schemeClr val="tx1"/>
                </a:solidFill>
                <a:latin typeface="等线" panose="02010600030101010101" charset="-122"/>
                <a:ea typeface="等线" panose="02010600030101010101" charset="-122"/>
                <a:cs typeface="等线" panose="02010600030101010101" charset="-122"/>
              </a:rPr>
              <a:t>析结</a:t>
            </a:r>
            <a:r>
              <a:rPr sz="2600" spc="10" dirty="0">
                <a:solidFill>
                  <a:schemeClr val="tx1"/>
                </a:solidFill>
                <a:latin typeface="等线" panose="02010600030101010101" charset="-122"/>
                <a:ea typeface="等线" panose="02010600030101010101" charset="-122"/>
                <a:cs typeface="等线" panose="02010600030101010101" charset="-122"/>
              </a:rPr>
              <a:t>果；</a:t>
            </a:r>
            <a:endParaRPr sz="2600" spc="10" dirty="0">
              <a:solidFill>
                <a:schemeClr val="tx1"/>
              </a:solidFill>
              <a:latin typeface="等线" panose="02010600030101010101" charset="-122"/>
              <a:ea typeface="等线" panose="02010600030101010101" charset="-122"/>
              <a:cs typeface="等线" panose="02010600030101010101" charset="-122"/>
            </a:endParaRPr>
          </a:p>
          <a:p>
            <a:pPr marL="494665" marR="30480" indent="-457200">
              <a:lnSpc>
                <a:spcPct val="120000"/>
              </a:lnSpc>
              <a:spcBef>
                <a:spcPts val="940"/>
              </a:spcBef>
              <a:buFont typeface="Arial" panose="020B0604020202020204" pitchFamily="34" charset="0"/>
              <a:buChar char="•"/>
              <a:tabLst>
                <a:tab pos="504825" algn="l"/>
              </a:tabLst>
            </a:pPr>
            <a:r>
              <a:rPr lang="en-US" sz="2600" spc="10" dirty="0">
                <a:solidFill>
                  <a:schemeClr val="tx1"/>
                </a:solidFill>
                <a:latin typeface="等线" panose="02010600030101010101" charset="-122"/>
                <a:ea typeface="等线" panose="02010600030101010101" charset="-122"/>
                <a:cs typeface="等线" panose="02010600030101010101" charset="-122"/>
              </a:rPr>
              <a:t>	</a:t>
            </a:r>
            <a:r>
              <a:rPr sz="2600" spc="10" dirty="0">
                <a:solidFill>
                  <a:schemeClr val="tx1"/>
                </a:solidFill>
                <a:latin typeface="等线" panose="02010600030101010101" charset="-122"/>
                <a:ea typeface="等线" panose="02010600030101010101" charset="-122"/>
                <a:cs typeface="等线" panose="02010600030101010101" charset="-122"/>
              </a:rPr>
              <a:t>否</a:t>
            </a:r>
            <a:r>
              <a:rPr sz="2600" dirty="0">
                <a:solidFill>
                  <a:schemeClr val="tx1"/>
                </a:solidFill>
                <a:latin typeface="等线" panose="02010600030101010101" charset="-122"/>
                <a:ea typeface="等线" panose="02010600030101010101" charset="-122"/>
                <a:cs typeface="等线" panose="02010600030101010101" charset="-122"/>
              </a:rPr>
              <a:t>则</a:t>
            </a:r>
            <a:r>
              <a:rPr sz="2600" spc="10" dirty="0">
                <a:solidFill>
                  <a:schemeClr val="tx1"/>
                </a:solidFill>
                <a:latin typeface="等线" panose="02010600030101010101" charset="-122"/>
                <a:ea typeface="等线" panose="02010600030101010101" charset="-122"/>
                <a:cs typeface="等线" panose="02010600030101010101" charset="-122"/>
              </a:rPr>
              <a:t>，</a:t>
            </a:r>
            <a:r>
              <a:rPr sz="2600" spc="10" dirty="0">
                <a:solidFill>
                  <a:srgbClr val="FF0000"/>
                </a:solidFill>
                <a:latin typeface="等线" panose="02010600030101010101" charset="-122"/>
                <a:ea typeface="等线" panose="02010600030101010101" charset="-122"/>
                <a:cs typeface="等线" panose="02010600030101010101" charset="-122"/>
              </a:rPr>
              <a:t>则</a:t>
            </a:r>
            <a:r>
              <a:rPr sz="2600" dirty="0">
                <a:solidFill>
                  <a:srgbClr val="FF0000"/>
                </a:solidFill>
                <a:latin typeface="等线" panose="02010600030101010101" charset="-122"/>
                <a:ea typeface="等线" panose="02010600030101010101" charset="-122"/>
                <a:cs typeface="等线" panose="02010600030101010101" charset="-122"/>
              </a:rPr>
              <a:t>将</a:t>
            </a:r>
            <a:r>
              <a:rPr sz="2600" spc="10" dirty="0">
                <a:solidFill>
                  <a:srgbClr val="FF0000"/>
                </a:solidFill>
                <a:latin typeface="等线" panose="02010600030101010101" charset="-122"/>
                <a:ea typeface="等线" panose="02010600030101010101" charset="-122"/>
                <a:cs typeface="等线" panose="02010600030101010101" charset="-122"/>
              </a:rPr>
              <a:t> </a:t>
            </a:r>
            <a:r>
              <a:rPr sz="2600" dirty="0">
                <a:solidFill>
                  <a:srgbClr val="FF0000"/>
                </a:solidFill>
                <a:latin typeface="等线" panose="02010600030101010101" charset="-122"/>
                <a:ea typeface="等线" panose="02010600030101010101" charset="-122"/>
                <a:cs typeface="等线" panose="02010600030101010101" charset="-122"/>
              </a:rPr>
              <a:t>A(k,</a:t>
            </a:r>
            <a:r>
              <a:rPr sz="2600" spc="-45" dirty="0">
                <a:solidFill>
                  <a:srgbClr val="FF0000"/>
                </a:solidFill>
                <a:latin typeface="等线" panose="02010600030101010101" charset="-122"/>
                <a:ea typeface="等线" panose="02010600030101010101" charset="-122"/>
                <a:cs typeface="等线" panose="02010600030101010101" charset="-122"/>
              </a:rPr>
              <a:t> </a:t>
            </a:r>
            <a:r>
              <a:rPr sz="2600" spc="-5" dirty="0">
                <a:solidFill>
                  <a:srgbClr val="FF0000"/>
                </a:solidFill>
                <a:latin typeface="等线" panose="02010600030101010101" charset="-122"/>
                <a:ea typeface="等线" panose="02010600030101010101" charset="-122"/>
                <a:cs typeface="等线" panose="02010600030101010101" charset="-122"/>
              </a:rPr>
              <a:t>j)</a:t>
            </a:r>
            <a:r>
              <a:rPr sz="2600" spc="-10" dirty="0">
                <a:solidFill>
                  <a:srgbClr val="FF0000"/>
                </a:solidFill>
                <a:latin typeface="等线" panose="02010600030101010101" charset="-122"/>
                <a:ea typeface="等线" panose="02010600030101010101" charset="-122"/>
                <a:cs typeface="等线" panose="02010600030101010101" charset="-122"/>
              </a:rPr>
              <a:t> </a:t>
            </a:r>
            <a:r>
              <a:rPr sz="2600" spc="20" dirty="0">
                <a:solidFill>
                  <a:srgbClr val="FF0000"/>
                </a:solidFill>
                <a:latin typeface="等线" panose="02010600030101010101" charset="-122"/>
                <a:ea typeface="等线" panose="02010600030101010101" charset="-122"/>
                <a:cs typeface="等线" panose="02010600030101010101" charset="-122"/>
              </a:rPr>
              <a:t>加入</a:t>
            </a:r>
            <a:r>
              <a:rPr sz="2600" spc="10" dirty="0">
                <a:solidFill>
                  <a:srgbClr val="FF0000"/>
                </a:solidFill>
                <a:latin typeface="等线" panose="02010600030101010101" charset="-122"/>
                <a:ea typeface="等线" panose="02010600030101010101" charset="-122"/>
                <a:cs typeface="等线" panose="02010600030101010101" charset="-122"/>
              </a:rPr>
              <a:t>到</a:t>
            </a:r>
            <a:r>
              <a:rPr sz="2600" dirty="0">
                <a:solidFill>
                  <a:srgbClr val="FF0000"/>
                </a:solidFill>
                <a:latin typeface="等线" panose="02010600030101010101" charset="-122"/>
                <a:ea typeface="等线" panose="02010600030101010101" charset="-122"/>
                <a:cs typeface="等线" panose="02010600030101010101" charset="-122"/>
              </a:rPr>
              <a:t>Agenda</a:t>
            </a:r>
            <a:r>
              <a:rPr sz="2600" spc="10" dirty="0">
                <a:solidFill>
                  <a:srgbClr val="FF0000"/>
                </a:solidFill>
                <a:latin typeface="等线" panose="02010600030101010101" charset="-122"/>
                <a:ea typeface="等线" panose="02010600030101010101" charset="-122"/>
                <a:cs typeface="等线" panose="02010600030101010101" charset="-122"/>
              </a:rPr>
              <a:t>表</a:t>
            </a:r>
            <a:r>
              <a:rPr sz="2600" dirty="0">
                <a:solidFill>
                  <a:srgbClr val="FF0000"/>
                </a:solidFill>
                <a:latin typeface="等线" panose="02010600030101010101" charset="-122"/>
                <a:ea typeface="等线" panose="02010600030101010101" charset="-122"/>
                <a:cs typeface="等线" panose="02010600030101010101" charset="-122"/>
              </a:rPr>
              <a:t>中</a:t>
            </a:r>
            <a:r>
              <a:rPr sz="2600" dirty="0">
                <a:solidFill>
                  <a:schemeClr val="tx1"/>
                </a:solidFill>
                <a:latin typeface="等线" panose="02010600030101010101" charset="-122"/>
                <a:ea typeface="等线" panose="02010600030101010101" charset="-122"/>
                <a:cs typeface="等线" panose="02010600030101010101" charset="-122"/>
              </a:rPr>
              <a:t>。</a:t>
            </a:r>
            <a:endParaRPr sz="2600">
              <a:solidFill>
                <a:schemeClr val="tx1"/>
              </a:solidFill>
              <a:latin typeface="等线" panose="02010600030101010101" charset="-122"/>
              <a:ea typeface="等线" panose="02010600030101010101" charset="-122"/>
              <a:cs typeface="等线" panose="02010600030101010101" charset="-122"/>
            </a:endParaRPr>
          </a:p>
          <a:p>
            <a:pPr marL="37465" indent="0">
              <a:lnSpc>
                <a:spcPct val="100000"/>
              </a:lnSpc>
              <a:spcBef>
                <a:spcPts val="2185"/>
              </a:spcBef>
              <a:buFont typeface="Times New Roman" panose="02020603050405020304"/>
              <a:buNone/>
              <a:tabLst>
                <a:tab pos="485775" algn="l"/>
              </a:tabLst>
            </a:pPr>
            <a:r>
              <a:rPr lang="en-US" sz="2600" spc="20" dirty="0">
                <a:solidFill>
                  <a:schemeClr val="tx1"/>
                </a:solidFill>
                <a:latin typeface="等线" panose="02010600030101010101" charset="-122"/>
                <a:ea typeface="等线" panose="02010600030101010101" charset="-122"/>
                <a:cs typeface="等线" panose="02010600030101010101" charset="-122"/>
              </a:rPr>
              <a:t>(c)</a:t>
            </a:r>
            <a:r>
              <a:rPr sz="2600" spc="20" dirty="0">
                <a:solidFill>
                  <a:schemeClr val="tx1"/>
                </a:solidFill>
                <a:latin typeface="等线" panose="02010600030101010101" charset="-122"/>
                <a:ea typeface="等线" panose="02010600030101010101" charset="-122"/>
                <a:cs typeface="等线" panose="02010600030101010101" charset="-122"/>
              </a:rPr>
              <a:t>对于</a:t>
            </a:r>
            <a:r>
              <a:rPr sz="2600" spc="10" dirty="0">
                <a:solidFill>
                  <a:schemeClr val="tx1"/>
                </a:solidFill>
                <a:latin typeface="等线" panose="02010600030101010101" charset="-122"/>
                <a:ea typeface="等线" panose="02010600030101010101" charset="-122"/>
                <a:cs typeface="等线" panose="02010600030101010101" charset="-122"/>
              </a:rPr>
              <a:t>每个</a:t>
            </a:r>
            <a:r>
              <a:rPr sz="2600" spc="5" dirty="0">
                <a:solidFill>
                  <a:schemeClr val="tx1"/>
                </a:solidFill>
                <a:latin typeface="等线" panose="02010600030101010101" charset="-122"/>
                <a:ea typeface="等线" panose="02010600030101010101" charset="-122"/>
                <a:cs typeface="等线" panose="02010600030101010101" charset="-122"/>
              </a:rPr>
              <a:t>位置</a:t>
            </a:r>
            <a:r>
              <a:rPr sz="2600" spc="30" dirty="0">
                <a:solidFill>
                  <a:schemeClr val="tx1"/>
                </a:solidFill>
                <a:latin typeface="等线" panose="02010600030101010101" charset="-122"/>
                <a:ea typeface="等线" panose="02010600030101010101" charset="-122"/>
                <a:cs typeface="等线" panose="02010600030101010101" charset="-122"/>
              </a:rPr>
              <a:t>为</a:t>
            </a:r>
            <a:r>
              <a:rPr sz="2600" spc="-5" dirty="0">
                <a:solidFill>
                  <a:schemeClr val="tx1"/>
                </a:solidFill>
                <a:latin typeface="等线" panose="02010600030101010101" charset="-122"/>
                <a:ea typeface="等线" panose="02010600030101010101" charset="-122"/>
                <a:cs typeface="等线" panose="02010600030101010101" charset="-122"/>
              </a:rPr>
              <a:t>(k,</a:t>
            </a:r>
            <a:r>
              <a:rPr sz="2600" spc="-50" dirty="0">
                <a:solidFill>
                  <a:schemeClr val="tx1"/>
                </a:solidFill>
                <a:latin typeface="等线" panose="02010600030101010101" charset="-122"/>
                <a:ea typeface="等线" panose="02010600030101010101" charset="-122"/>
                <a:cs typeface="等线" panose="02010600030101010101" charset="-122"/>
              </a:rPr>
              <a:t> </a:t>
            </a:r>
            <a:r>
              <a:rPr sz="2600" spc="-5" dirty="0">
                <a:solidFill>
                  <a:schemeClr val="tx1"/>
                </a:solidFill>
                <a:latin typeface="等线" panose="02010600030101010101" charset="-122"/>
                <a:ea typeface="等线" panose="02010600030101010101" charset="-122"/>
                <a:cs typeface="等线" panose="02010600030101010101" charset="-122"/>
              </a:rPr>
              <a:t>i)</a:t>
            </a:r>
            <a:r>
              <a:rPr sz="2600" dirty="0">
                <a:solidFill>
                  <a:schemeClr val="tx1"/>
                </a:solidFill>
                <a:latin typeface="等线" panose="02010600030101010101" charset="-122"/>
                <a:ea typeface="等线" panose="02010600030101010101" charset="-122"/>
                <a:cs typeface="等线" panose="02010600030101010101" charset="-122"/>
              </a:rPr>
              <a:t> </a:t>
            </a:r>
            <a:r>
              <a:rPr sz="2600" spc="25" dirty="0">
                <a:solidFill>
                  <a:schemeClr val="tx1"/>
                </a:solidFill>
                <a:latin typeface="等线" panose="02010600030101010101" charset="-122"/>
                <a:ea typeface="等线" panose="02010600030101010101" charset="-122"/>
                <a:cs typeface="等线" panose="02010600030101010101" charset="-122"/>
              </a:rPr>
              <a:t>的点</a:t>
            </a:r>
            <a:r>
              <a:rPr sz="2600" spc="15" dirty="0">
                <a:solidFill>
                  <a:schemeClr val="tx1"/>
                </a:solidFill>
                <a:latin typeface="等线" panose="02010600030101010101" charset="-122"/>
                <a:ea typeface="等线" panose="02010600030101010101" charset="-122"/>
                <a:cs typeface="等线" panose="02010600030101010101" charset="-122"/>
              </a:rPr>
              <a:t>规则</a:t>
            </a:r>
            <a:r>
              <a:rPr sz="2600" spc="-170" dirty="0">
                <a:solidFill>
                  <a:schemeClr val="tx1"/>
                </a:solidFill>
                <a:latin typeface="等线" panose="02010600030101010101" charset="-122"/>
                <a:ea typeface="等线" panose="02010600030101010101" charset="-122"/>
                <a:cs typeface="等线" panose="02010600030101010101" charset="-122"/>
              </a:rPr>
              <a:t>：</a:t>
            </a:r>
            <a:r>
              <a:rPr sz="3150" i="1" spc="-254" baseline="9000" dirty="0">
                <a:solidFill>
                  <a:schemeClr val="tx1"/>
                </a:solidFill>
                <a:latin typeface="等线" panose="02010600030101010101" charset="-122"/>
                <a:ea typeface="等线" panose="02010600030101010101" charset="-122"/>
                <a:cs typeface="等线" panose="02010600030101010101" charset="-122"/>
              </a:rPr>
              <a:t>A</a:t>
            </a:r>
            <a:r>
              <a:rPr sz="3150" i="1" spc="-330" baseline="9000" dirty="0">
                <a:solidFill>
                  <a:schemeClr val="tx1"/>
                </a:solidFill>
                <a:latin typeface="等线" panose="02010600030101010101" charset="-122"/>
                <a:ea typeface="等线" panose="02010600030101010101" charset="-122"/>
                <a:cs typeface="等线" panose="02010600030101010101" charset="-122"/>
              </a:rPr>
              <a:t> </a:t>
            </a:r>
            <a:r>
              <a:rPr sz="3300" i="1" spc="-232" baseline="5000" dirty="0">
                <a:latin typeface="Arial" panose="020B0604020202020204" pitchFamily="34" charset="0"/>
                <a:ea typeface="等线" panose="02010600030101010101" charset="-122"/>
                <a:cs typeface="Arial" panose="020B0604020202020204" pitchFamily="34" charset="0"/>
                <a:sym typeface="+mn-ea"/>
              </a:rPr>
              <a:t>→</a:t>
            </a:r>
            <a:r>
              <a:rPr lang="en-US" sz="3300" i="1" spc="-232" baseline="5000" dirty="0">
                <a:latin typeface="Arial" panose="020B0604020202020204" pitchFamily="34" charset="0"/>
                <a:ea typeface="等线" panose="02010600030101010101" charset="-122"/>
                <a:cs typeface="Arial" panose="020B0604020202020204" pitchFamily="34" charset="0"/>
                <a:sym typeface="+mn-ea"/>
              </a:rPr>
              <a:t> </a:t>
            </a:r>
            <a:r>
              <a:rPr sz="3300" i="1" spc="-232" baseline="5000" dirty="0">
                <a:latin typeface="Arial" panose="020B0604020202020204" pitchFamily="34" charset="0"/>
                <a:ea typeface="等线" panose="02010600030101010101" charset="-122"/>
                <a:cs typeface="Arial" panose="020B0604020202020204" pitchFamily="34" charset="0"/>
                <a:sym typeface="+mn-ea"/>
              </a:rPr>
              <a:t>α</a:t>
            </a:r>
            <a:r>
              <a:rPr lang="en-US" sz="3300" i="1" spc="-232" baseline="5000" dirty="0">
                <a:latin typeface="Arial" panose="020B0604020202020204" pitchFamily="34" charset="0"/>
                <a:ea typeface="等线" panose="02010600030101010101" charset="-122"/>
                <a:cs typeface="Arial" panose="020B0604020202020204" pitchFamily="34" charset="0"/>
                <a:sym typeface="+mn-ea"/>
              </a:rPr>
              <a:t> </a:t>
            </a:r>
            <a:r>
              <a:rPr sz="3300" i="1" spc="7" baseline="6000" dirty="0">
                <a:latin typeface="等线" panose="02010600030101010101" charset="-122"/>
                <a:ea typeface="等线" panose="02010600030101010101" charset="-122"/>
                <a:cs typeface="等线" panose="02010600030101010101" charset="-122"/>
                <a:sym typeface="Symbol" panose="05050102010706020507" charset="0"/>
              </a:rPr>
              <a:t></a:t>
            </a:r>
            <a:r>
              <a:rPr lang="en-US" sz="3300" i="1" spc="7" baseline="6000" dirty="0">
                <a:latin typeface="等线" panose="02010600030101010101" charset="-122"/>
                <a:ea typeface="等线" panose="02010600030101010101" charset="-122"/>
                <a:cs typeface="等线" panose="02010600030101010101" charset="-122"/>
                <a:sym typeface="Symbol" panose="05050102010706020507" charset="0"/>
              </a:rPr>
              <a:t> </a:t>
            </a:r>
            <a:r>
              <a:rPr sz="3300" i="1" spc="-465" baseline="3000" dirty="0">
                <a:latin typeface="等线" panose="02010600030101010101" charset="-122"/>
                <a:ea typeface="等线" panose="02010600030101010101" charset="-122"/>
                <a:cs typeface="等线" panose="02010600030101010101" charset="-122"/>
                <a:sym typeface="+mn-ea"/>
              </a:rPr>
              <a:t>X</a:t>
            </a:r>
            <a:r>
              <a:rPr sz="3300" i="1" spc="-30" baseline="3000" dirty="0">
                <a:latin typeface="等线" panose="02010600030101010101" charset="-122"/>
                <a:ea typeface="等线" panose="02010600030101010101" charset="-122"/>
                <a:cs typeface="等线" panose="02010600030101010101" charset="-122"/>
                <a:sym typeface="+mn-ea"/>
              </a:rPr>
              <a:t> </a:t>
            </a:r>
            <a:r>
              <a:rPr lang="en-US" sz="3300" i="1" spc="-30" baseline="3000" dirty="0">
                <a:latin typeface="等线" panose="02010600030101010101" charset="-122"/>
                <a:ea typeface="等线" panose="02010600030101010101" charset="-122"/>
                <a:cs typeface="等线" panose="02010600030101010101" charset="-122"/>
                <a:sym typeface="+mn-ea"/>
              </a:rPr>
              <a:t>  </a:t>
            </a:r>
            <a:r>
              <a:rPr sz="3300" i="1" spc="-30" baseline="3000" dirty="0">
                <a:latin typeface="Arial" panose="020B0604020202020204" pitchFamily="34" charset="0"/>
                <a:ea typeface="等线" panose="02010600030101010101" charset="-122"/>
                <a:cs typeface="Arial" panose="020B0604020202020204" pitchFamily="34" charset="0"/>
                <a:sym typeface="+mn-ea"/>
              </a:rPr>
              <a:t>β</a:t>
            </a:r>
            <a:r>
              <a:rPr sz="2600" spc="25" dirty="0">
                <a:solidFill>
                  <a:schemeClr val="tx1"/>
                </a:solidFill>
                <a:latin typeface="等线" panose="02010600030101010101" charset="-122"/>
                <a:ea typeface="等线" panose="02010600030101010101" charset="-122"/>
                <a:cs typeface="等线" panose="02010600030101010101" charset="-122"/>
              </a:rPr>
              <a:t>，则将</a:t>
            </a:r>
            <a:endParaRPr sz="2600">
              <a:solidFill>
                <a:schemeClr val="tx1"/>
              </a:solidFill>
              <a:latin typeface="等线" panose="02010600030101010101" charset="-122"/>
              <a:ea typeface="等线" panose="02010600030101010101" charset="-122"/>
              <a:cs typeface="等线" panose="02010600030101010101" charset="-122"/>
            </a:endParaRPr>
          </a:p>
          <a:p>
            <a:pPr marL="578485">
              <a:lnSpc>
                <a:spcPct val="100000"/>
              </a:lnSpc>
              <a:spcBef>
                <a:spcPts val="625"/>
              </a:spcBef>
            </a:pPr>
            <a:r>
              <a:rPr sz="3225" i="1" spc="-254" baseline="9000" dirty="0">
                <a:latin typeface="等线" panose="02010600030101010101" charset="-122"/>
                <a:ea typeface="等线" panose="02010600030101010101" charset="-122"/>
                <a:cs typeface="等线" panose="02010600030101010101" charset="-122"/>
                <a:sym typeface="+mn-ea"/>
              </a:rPr>
              <a:t>A</a:t>
            </a:r>
            <a:r>
              <a:rPr sz="3225" i="1" spc="-330" baseline="9000" dirty="0">
                <a:latin typeface="等线" panose="02010600030101010101" charset="-122"/>
                <a:ea typeface="等线" panose="02010600030101010101" charset="-122"/>
                <a:cs typeface="等线" panose="02010600030101010101" charset="-122"/>
                <a:sym typeface="+mn-ea"/>
              </a:rPr>
              <a:t> </a:t>
            </a:r>
            <a:r>
              <a:rPr sz="3225" i="1" spc="-232" baseline="5000" dirty="0">
                <a:latin typeface="Arial" panose="020B0604020202020204" pitchFamily="34" charset="0"/>
                <a:ea typeface="等线" panose="02010600030101010101" charset="-122"/>
                <a:cs typeface="Arial" panose="020B0604020202020204" pitchFamily="34" charset="0"/>
                <a:sym typeface="+mn-ea"/>
              </a:rPr>
              <a:t>→α</a:t>
            </a:r>
            <a:r>
              <a:rPr lang="en-US" sz="3225" i="1" spc="-232" baseline="5000" dirty="0">
                <a:latin typeface="Arial" panose="020B0604020202020204" pitchFamily="34" charset="0"/>
                <a:ea typeface="等线" panose="02010600030101010101" charset="-122"/>
                <a:cs typeface="Arial" panose="020B0604020202020204" pitchFamily="34" charset="0"/>
                <a:sym typeface="+mn-ea"/>
              </a:rPr>
              <a:t> </a:t>
            </a:r>
            <a:r>
              <a:rPr sz="3225" i="1" spc="-465" baseline="3000" dirty="0">
                <a:latin typeface="等线" panose="02010600030101010101" charset="-122"/>
                <a:ea typeface="等线" panose="02010600030101010101" charset="-122"/>
                <a:cs typeface="等线" panose="02010600030101010101" charset="-122"/>
                <a:sym typeface="+mn-ea"/>
              </a:rPr>
              <a:t>X</a:t>
            </a:r>
            <a:r>
              <a:rPr sz="3225" i="1" spc="-30" baseline="3000" dirty="0">
                <a:latin typeface="等线" panose="02010600030101010101" charset="-122"/>
                <a:ea typeface="等线" panose="02010600030101010101" charset="-122"/>
                <a:cs typeface="等线" panose="02010600030101010101" charset="-122"/>
                <a:sym typeface="+mn-ea"/>
              </a:rPr>
              <a:t> </a:t>
            </a:r>
            <a:r>
              <a:rPr sz="3225" i="1" spc="7" baseline="6000" dirty="0">
                <a:latin typeface="等线" panose="02010600030101010101" charset="-122"/>
                <a:ea typeface="等线" panose="02010600030101010101" charset="-122"/>
                <a:cs typeface="等线" panose="02010600030101010101" charset="-122"/>
                <a:sym typeface="Symbol" panose="05050102010706020507" charset="0"/>
              </a:rPr>
              <a:t></a:t>
            </a:r>
            <a:r>
              <a:rPr lang="en-US" sz="3225" i="1" spc="7" baseline="6000" dirty="0">
                <a:latin typeface="等线" panose="02010600030101010101" charset="-122"/>
                <a:ea typeface="等线" panose="02010600030101010101" charset="-122"/>
                <a:cs typeface="等线" panose="02010600030101010101" charset="-122"/>
                <a:sym typeface="Symbol" panose="05050102010706020507" charset="0"/>
              </a:rPr>
              <a:t> </a:t>
            </a:r>
            <a:r>
              <a:rPr sz="3225" i="1" spc="-30" baseline="3000" dirty="0">
                <a:latin typeface="Arial" panose="020B0604020202020204" pitchFamily="34" charset="0"/>
                <a:ea typeface="等线" panose="02010600030101010101" charset="-122"/>
                <a:cs typeface="Arial" panose="020B0604020202020204" pitchFamily="34" charset="0"/>
                <a:sym typeface="+mn-ea"/>
              </a:rPr>
              <a:t>β</a:t>
            </a:r>
            <a:r>
              <a:rPr sz="2600" spc="20" dirty="0">
                <a:solidFill>
                  <a:schemeClr val="tx1"/>
                </a:solidFill>
                <a:latin typeface="等线" panose="02010600030101010101" charset="-122"/>
                <a:ea typeface="等线" panose="02010600030101010101" charset="-122"/>
                <a:cs typeface="等线" panose="02010600030101010101" charset="-122"/>
              </a:rPr>
              <a:t>加入</a:t>
            </a:r>
            <a:r>
              <a:rPr sz="2600" spc="10" dirty="0">
                <a:solidFill>
                  <a:schemeClr val="tx1"/>
                </a:solidFill>
                <a:latin typeface="等线" panose="02010600030101010101" charset="-122"/>
                <a:ea typeface="等线" panose="02010600030101010101" charset="-122"/>
                <a:cs typeface="等线" panose="02010600030101010101" charset="-122"/>
              </a:rPr>
              <a:t>到活</a:t>
            </a:r>
            <a:r>
              <a:rPr sz="2600" dirty="0">
                <a:solidFill>
                  <a:schemeClr val="tx1"/>
                </a:solidFill>
                <a:latin typeface="等线" panose="02010600030101010101" charset="-122"/>
                <a:ea typeface="等线" panose="02010600030101010101" charset="-122"/>
                <a:cs typeface="等线" panose="02010600030101010101" charset="-122"/>
              </a:rPr>
              <a:t>动</a:t>
            </a:r>
            <a:r>
              <a:rPr sz="2600" spc="10" dirty="0">
                <a:solidFill>
                  <a:schemeClr val="tx1"/>
                </a:solidFill>
                <a:latin typeface="等线" panose="02010600030101010101" charset="-122"/>
                <a:ea typeface="等线" panose="02010600030101010101" charset="-122"/>
                <a:cs typeface="等线" panose="02010600030101010101" charset="-122"/>
              </a:rPr>
              <a:t>边集</a:t>
            </a:r>
            <a:r>
              <a:rPr sz="2600" dirty="0">
                <a:solidFill>
                  <a:schemeClr val="tx1"/>
                </a:solidFill>
                <a:latin typeface="等线" panose="02010600030101010101" charset="-122"/>
                <a:ea typeface="等线" panose="02010600030101010101" charset="-122"/>
                <a:cs typeface="等线" panose="02010600030101010101" charset="-122"/>
              </a:rPr>
              <a:t>中。</a:t>
            </a:r>
            <a:endParaRPr sz="2600" dirty="0">
              <a:solidFill>
                <a:schemeClr val="tx1"/>
              </a:solidFill>
              <a:latin typeface="等线" panose="02010600030101010101" charset="-122"/>
              <a:ea typeface="等线" panose="02010600030101010101" charset="-122"/>
              <a:cs typeface="等线" panose="02010600030101010101" charset="-122"/>
            </a:endParaRPr>
          </a:p>
        </p:txBody>
      </p:sp>
      <p:sp>
        <p:nvSpPr>
          <p:cNvPr id="25" name="标题 24"/>
          <p:cNvSpPr/>
          <p:nvPr>
            <p:ph type="title"/>
          </p:nvPr>
        </p:nvSpPr>
        <p:spPr>
          <a:xfrm>
            <a:off x="467994" y="295276"/>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br>
            <a:br>
              <a:rPr lang="zh-CN" altLang="en-US"/>
            </a:b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14"/>
          <p:cNvSpPr txBox="1"/>
          <p:nvPr/>
        </p:nvSpPr>
        <p:spPr>
          <a:xfrm>
            <a:off x="70485" y="1268095"/>
            <a:ext cx="2345055" cy="3495675"/>
          </a:xfrm>
          <a:prstGeom prst="rect">
            <a:avLst/>
          </a:prstGeom>
        </p:spPr>
        <p:txBody>
          <a:bodyPr vert="horz" wrap="square" lIns="0" tIns="137160" rIns="0" bIns="0" rtlCol="0">
            <a:spAutoFit/>
          </a:bodyPr>
          <a:p>
            <a:pPr marR="461645" algn="l">
              <a:lnSpc>
                <a:spcPct val="100000"/>
              </a:lnSpc>
              <a:spcBef>
                <a:spcPts val="1080"/>
              </a:spcBef>
              <a:tabLst>
                <a:tab pos="1827530" algn="l"/>
                <a:tab pos="3148330" algn="l"/>
              </a:tabLst>
            </a:pPr>
            <a:r>
              <a:rPr sz="2000" b="1" spc="-5" dirty="0">
                <a:solidFill>
                  <a:srgbClr val="000066"/>
                </a:solidFill>
                <a:latin typeface="Times New Roman" panose="02020603050405020304" charset="0"/>
                <a:cs typeface="Times New Roman" panose="02020603050405020304" charset="0"/>
              </a:rPr>
              <a:t>G </a:t>
            </a:r>
            <a:r>
              <a:rPr sz="2000" b="1" dirty="0">
                <a:solidFill>
                  <a:srgbClr val="000066"/>
                </a:solidFill>
                <a:latin typeface="Times New Roman" panose="02020603050405020304" charset="0"/>
                <a:cs typeface="Times New Roman" panose="02020603050405020304" charset="0"/>
              </a:rPr>
              <a:t>(</a:t>
            </a:r>
            <a:r>
              <a:rPr sz="2000" b="1" spc="-5" dirty="0">
                <a:solidFill>
                  <a:srgbClr val="000066"/>
                </a:solidFill>
                <a:latin typeface="Times New Roman" panose="02020603050405020304" charset="0"/>
                <a:cs typeface="Times New Roman" panose="02020603050405020304" charset="0"/>
              </a:rPr>
              <a:t>S</a:t>
            </a:r>
            <a:r>
              <a:rPr sz="2000" b="1" dirty="0">
                <a:solidFill>
                  <a:srgbClr val="000066"/>
                </a:solidFill>
                <a:latin typeface="Times New Roman" panose="02020603050405020304" charset="0"/>
                <a:cs typeface="Times New Roman" panose="02020603050405020304" charset="0"/>
              </a:rPr>
              <a:t>)</a:t>
            </a:r>
            <a:r>
              <a:rPr sz="2000" b="1" spc="-5" dirty="0">
                <a:solidFill>
                  <a:srgbClr val="000066"/>
                </a:solidFill>
                <a:latin typeface="Times New Roman" panose="02020603050405020304" charset="0"/>
                <a:cs typeface="Times New Roman" panose="02020603050405020304" charset="0"/>
              </a:rPr>
              <a:t>:</a:t>
            </a:r>
            <a:endParaRPr sz="2000" b="1" spc="-5" dirty="0">
              <a:solidFill>
                <a:srgbClr val="000066"/>
              </a:solidFill>
              <a:latin typeface="Times New Roman" panose="02020603050405020304" charset="0"/>
              <a:cs typeface="Times New Roman" panose="02020603050405020304" charset="0"/>
            </a:endParaRPr>
          </a:p>
          <a:p>
            <a:pPr marR="461645" algn="l">
              <a:lnSpc>
                <a:spcPct val="100000"/>
              </a:lnSpc>
              <a:spcBef>
                <a:spcPts val="1080"/>
              </a:spcBef>
              <a:tabLst>
                <a:tab pos="1827530" algn="l"/>
                <a:tab pos="3148330" algn="l"/>
              </a:tabLst>
            </a:pPr>
            <a:r>
              <a:rPr sz="2000" b="1" spc="-5" dirty="0">
                <a:solidFill>
                  <a:srgbClr val="000066"/>
                </a:solidFill>
                <a:latin typeface="Times New Roman" panose="02020603050405020304" charset="0"/>
                <a:cs typeface="Times New Roman" panose="02020603050405020304" charset="0"/>
              </a:rPr>
              <a:t>S</a:t>
            </a:r>
            <a:r>
              <a:rPr sz="2000" b="1" spc="15" dirty="0">
                <a:solidFill>
                  <a:srgbClr val="000066"/>
                </a:solidFill>
                <a:latin typeface="Times New Roman" panose="02020603050405020304" charset="0"/>
                <a:cs typeface="Times New Roman" panose="02020603050405020304" charset="0"/>
              </a:rPr>
              <a:t> </a:t>
            </a:r>
            <a:r>
              <a:rPr sz="2000" b="1" spc="-5" dirty="0">
                <a:solidFill>
                  <a:srgbClr val="000066"/>
                </a:solidFill>
                <a:latin typeface="Arial" panose="020B0604020202020204" pitchFamily="34" charset="0"/>
                <a:cs typeface="Arial" panose="020B0604020202020204" pitchFamily="34" charset="0"/>
                <a:sym typeface="+mn-ea"/>
              </a:rPr>
              <a:t>→</a:t>
            </a:r>
            <a:r>
              <a:rPr sz="2000" b="1" spc="-5" dirty="0">
                <a:solidFill>
                  <a:srgbClr val="000066"/>
                </a:solidFill>
                <a:latin typeface="Times New Roman" panose="02020603050405020304" charset="0"/>
                <a:cs typeface="Times New Roman" panose="02020603050405020304" charset="0"/>
              </a:rPr>
              <a:t>NP</a:t>
            </a:r>
            <a:r>
              <a:rPr lang="en-US" sz="2000" b="1" spc="-5" dirty="0">
                <a:solidFill>
                  <a:srgbClr val="000066"/>
                </a:solidFill>
                <a:latin typeface="Times New Roman" panose="02020603050405020304" charset="0"/>
                <a:cs typeface="Times New Roman" panose="02020603050405020304" charset="0"/>
              </a:rPr>
              <a:t>  </a:t>
            </a:r>
            <a:r>
              <a:rPr sz="2000" b="1" spc="-5" dirty="0">
                <a:solidFill>
                  <a:srgbClr val="000066"/>
                </a:solidFill>
                <a:latin typeface="Times New Roman" panose="02020603050405020304" charset="0"/>
                <a:cs typeface="Times New Roman" panose="02020603050405020304" charset="0"/>
              </a:rPr>
              <a:t>V</a:t>
            </a:r>
            <a:r>
              <a:rPr sz="2000" b="1" spc="275" dirty="0">
                <a:solidFill>
                  <a:srgbClr val="000066"/>
                </a:solidFill>
                <a:latin typeface="Times New Roman" panose="02020603050405020304" charset="0"/>
                <a:cs typeface="Times New Roman" panose="02020603050405020304" charset="0"/>
              </a:rPr>
              <a:t>P</a:t>
            </a:r>
            <a:endParaRPr sz="2000" b="1">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spc="-5" dirty="0">
                <a:solidFill>
                  <a:srgbClr val="000066"/>
                </a:solidFill>
                <a:latin typeface="Times New Roman" panose="02020603050405020304" charset="0"/>
                <a:cs typeface="Times New Roman" panose="02020603050405020304" charset="0"/>
                <a:sym typeface="+mn-ea"/>
              </a:rPr>
              <a:t>NP</a:t>
            </a:r>
            <a:r>
              <a:rPr sz="2000" b="1" spc="-5" dirty="0">
                <a:solidFill>
                  <a:srgbClr val="000066"/>
                </a:solidFill>
                <a:latin typeface="Arial" panose="020B0604020202020204" pitchFamily="34" charset="0"/>
                <a:cs typeface="Arial" panose="020B0604020202020204" pitchFamily="34" charset="0"/>
                <a:sym typeface="+mn-ea"/>
              </a:rPr>
              <a:t>→</a:t>
            </a:r>
            <a:r>
              <a:rPr sz="2000" b="1" spc="-5" dirty="0">
                <a:solidFill>
                  <a:srgbClr val="000066"/>
                </a:solidFill>
                <a:latin typeface="Times New Roman" panose="02020603050405020304" charset="0"/>
                <a:cs typeface="Times New Roman" panose="02020603050405020304" charset="0"/>
                <a:sym typeface="+mn-ea"/>
              </a:rPr>
              <a:t>Det</a:t>
            </a:r>
            <a:r>
              <a:rPr lang="en-US" sz="2000" b="1" spc="-5" dirty="0">
                <a:solidFill>
                  <a:srgbClr val="000066"/>
                </a:solidFill>
                <a:latin typeface="Times New Roman" panose="02020603050405020304" charset="0"/>
                <a:cs typeface="Times New Roman" panose="02020603050405020304" charset="0"/>
                <a:sym typeface="+mn-ea"/>
              </a:rPr>
              <a:t> </a:t>
            </a:r>
            <a:r>
              <a:rPr sz="2000" b="1" spc="-5" dirty="0">
                <a:solidFill>
                  <a:srgbClr val="000066"/>
                </a:solidFill>
                <a:latin typeface="Times New Roman" panose="02020603050405020304" charset="0"/>
                <a:cs typeface="Times New Roman" panose="02020603050405020304" charset="0"/>
                <a:sym typeface="+mn-ea"/>
              </a:rPr>
              <a:t>N  </a:t>
            </a:r>
            <a:endParaRPr sz="2000" b="1" spc="-5" dirty="0">
              <a:solidFill>
                <a:srgbClr val="000066"/>
              </a:solidFill>
              <a:latin typeface="Times New Roman" panose="02020603050405020304" charset="0"/>
              <a:cs typeface="Times New Roman" panose="02020603050405020304" charset="0"/>
              <a:sym typeface="+mn-ea"/>
            </a:endParaRPr>
          </a:p>
          <a:p>
            <a:pPr marR="388620" algn="l">
              <a:lnSpc>
                <a:spcPct val="100000"/>
              </a:lnSpc>
              <a:spcBef>
                <a:spcPts val="985"/>
              </a:spcBef>
              <a:tabLst>
                <a:tab pos="632460" algn="l"/>
                <a:tab pos="1461135" algn="l"/>
              </a:tabLst>
            </a:pPr>
            <a:r>
              <a:rPr sz="2000" b="1" spc="-5" dirty="0">
                <a:solidFill>
                  <a:srgbClr val="000066"/>
                </a:solidFill>
                <a:latin typeface="Times New Roman" panose="02020603050405020304" charset="0"/>
                <a:cs typeface="Times New Roman" panose="02020603050405020304" charset="0"/>
              </a:rPr>
              <a:t>VP</a:t>
            </a:r>
            <a:r>
              <a:rPr sz="2000" b="1" spc="-5" dirty="0">
                <a:solidFill>
                  <a:srgbClr val="000066"/>
                </a:solidFill>
                <a:latin typeface="Arial" panose="020B0604020202020204" pitchFamily="34" charset="0"/>
                <a:cs typeface="Arial" panose="020B0604020202020204" pitchFamily="34" charset="0"/>
                <a:sym typeface="+mn-ea"/>
              </a:rPr>
              <a:t>→</a:t>
            </a:r>
            <a:r>
              <a:rPr sz="2000" b="1" spc="-5" dirty="0">
                <a:solidFill>
                  <a:srgbClr val="000066"/>
                </a:solidFill>
                <a:latin typeface="Times New Roman" panose="02020603050405020304" charset="0"/>
                <a:cs typeface="Times New Roman" panose="02020603050405020304" charset="0"/>
              </a:rPr>
              <a:t>V</a:t>
            </a:r>
            <a:r>
              <a:rPr lang="en-US" sz="2000" b="1" spc="-5" dirty="0">
                <a:solidFill>
                  <a:srgbClr val="000066"/>
                </a:solidFill>
                <a:latin typeface="Times New Roman" panose="02020603050405020304" charset="0"/>
                <a:cs typeface="Times New Roman" panose="02020603050405020304" charset="0"/>
              </a:rPr>
              <a:t> </a:t>
            </a:r>
            <a:r>
              <a:rPr sz="2000" b="1" spc="-5" dirty="0">
                <a:solidFill>
                  <a:srgbClr val="000066"/>
                </a:solidFill>
                <a:latin typeface="Times New Roman" panose="02020603050405020304" charset="0"/>
                <a:cs typeface="Times New Roman" panose="02020603050405020304" charset="0"/>
              </a:rPr>
              <a:t>N</a:t>
            </a:r>
            <a:r>
              <a:rPr sz="2000" b="1" spc="-275" dirty="0">
                <a:solidFill>
                  <a:srgbClr val="000066"/>
                </a:solidFill>
                <a:latin typeface="Times New Roman" panose="02020603050405020304" charset="0"/>
                <a:cs typeface="Times New Roman" panose="02020603050405020304" charset="0"/>
              </a:rPr>
              <a:t>P</a:t>
            </a:r>
            <a:endParaRPr sz="2000" b="1" spc="-5"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Det</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rPr>
              <a:t>the</a:t>
            </a:r>
            <a:endParaRPr sz="2000" b="1"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N</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rPr>
              <a:t>boy</a:t>
            </a:r>
            <a:endParaRPr sz="2000" b="1"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V</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rPr>
              <a:t>hit</a:t>
            </a:r>
            <a:endParaRPr sz="2000" b="1"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N</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rPr>
              <a:t>dog</a:t>
            </a:r>
            <a:endParaRPr sz="2000" b="1" dirty="0">
              <a:solidFill>
                <a:srgbClr val="000066"/>
              </a:solidFill>
              <a:latin typeface="Times New Roman" panose="02020603050405020304" charset="0"/>
              <a:cs typeface="Times New Roman" panose="02020603050405020304" charset="0"/>
            </a:endParaRPr>
          </a:p>
        </p:txBody>
      </p:sp>
      <p:sp>
        <p:nvSpPr>
          <p:cNvPr id="6" name="object 15"/>
          <p:cNvSpPr txBox="1"/>
          <p:nvPr/>
        </p:nvSpPr>
        <p:spPr>
          <a:xfrm>
            <a:off x="3107055" y="9525"/>
            <a:ext cx="7620635" cy="701040"/>
          </a:xfrm>
          <a:prstGeom prst="rect">
            <a:avLst/>
          </a:prstGeom>
        </p:spPr>
        <p:txBody>
          <a:bodyPr vert="horz" wrap="square" lIns="0" tIns="12065" rIns="0" bIns="0" rtlCol="0">
            <a:spAutoFit/>
          </a:bodyPr>
          <a:p>
            <a:pPr marL="12700">
              <a:lnSpc>
                <a:spcPct val="100000"/>
              </a:lnSpc>
              <a:spcBef>
                <a:spcPts val="95"/>
              </a:spcBef>
              <a:tabLst>
                <a:tab pos="2065655" algn="l"/>
                <a:tab pos="2806700" algn="l"/>
                <a:tab pos="3538220" algn="l"/>
                <a:tab pos="4269740" algn="l"/>
                <a:tab pos="4921885" algn="l"/>
                <a:tab pos="5653405" algn="l"/>
              </a:tabLst>
            </a:pPr>
            <a:r>
              <a:rPr sz="2200" b="1" dirty="0">
                <a:solidFill>
                  <a:srgbClr val="000066"/>
                </a:solidFill>
                <a:latin typeface="Microsoft JhengHei" panose="020B0604030504040204" charset="-120"/>
                <a:cs typeface="Microsoft JhengHei" panose="020B0604030504040204" charset="-120"/>
              </a:rPr>
              <a:t>输入句子</a:t>
            </a:r>
            <a:r>
              <a:rPr sz="2200" b="1" spc="-5" dirty="0">
                <a:solidFill>
                  <a:srgbClr val="000066"/>
                </a:solidFill>
                <a:latin typeface="Microsoft JhengHei" panose="020B0604030504040204" charset="-120"/>
                <a:cs typeface="Microsoft JhengHei" panose="020B0604030504040204" charset="-120"/>
              </a:rPr>
              <a:t>：</a:t>
            </a:r>
            <a:r>
              <a:rPr sz="2200" b="1" dirty="0">
                <a:solidFill>
                  <a:srgbClr val="000066"/>
                </a:solidFill>
                <a:latin typeface="Microsoft JhengHei" panose="020B0604030504040204" charset="-120"/>
                <a:cs typeface="Microsoft JhengHei" panose="020B0604030504040204" charset="-120"/>
              </a:rPr>
              <a:t>	</a:t>
            </a:r>
            <a:r>
              <a:rPr sz="2200" b="1" spc="-5" dirty="0">
                <a:solidFill>
                  <a:srgbClr val="000066"/>
                </a:solidFill>
                <a:latin typeface="Times New Roman" panose="02020603050405020304"/>
                <a:cs typeface="Times New Roman" panose="02020603050405020304"/>
              </a:rPr>
              <a:t>the</a:t>
            </a:r>
            <a:r>
              <a:rPr sz="2200" b="1" dirty="0">
                <a:solidFill>
                  <a:srgbClr val="000066"/>
                </a:solidFill>
                <a:latin typeface="Times New Roman" panose="02020603050405020304"/>
                <a:cs typeface="Times New Roman" panose="02020603050405020304"/>
              </a:rPr>
              <a:t>	</a:t>
            </a:r>
            <a:r>
              <a:rPr sz="2200" b="1" spc="-5" dirty="0">
                <a:solidFill>
                  <a:srgbClr val="000066"/>
                </a:solidFill>
                <a:latin typeface="Times New Roman" panose="02020603050405020304"/>
                <a:cs typeface="Times New Roman" panose="02020603050405020304"/>
              </a:rPr>
              <a:t>boy</a:t>
            </a:r>
            <a:r>
              <a:rPr sz="2200" b="1" dirty="0">
                <a:solidFill>
                  <a:srgbClr val="000066"/>
                </a:solidFill>
                <a:latin typeface="Times New Roman" panose="02020603050405020304"/>
                <a:cs typeface="Times New Roman" panose="02020603050405020304"/>
              </a:rPr>
              <a:t>	</a:t>
            </a:r>
            <a:r>
              <a:rPr sz="2200" b="1" spc="-5" dirty="0">
                <a:solidFill>
                  <a:srgbClr val="000066"/>
                </a:solidFill>
                <a:latin typeface="Times New Roman" panose="02020603050405020304"/>
                <a:cs typeface="Times New Roman" panose="02020603050405020304"/>
              </a:rPr>
              <a:t>hi</a:t>
            </a:r>
            <a:r>
              <a:rPr sz="2200" b="1" dirty="0">
                <a:solidFill>
                  <a:srgbClr val="000066"/>
                </a:solidFill>
                <a:latin typeface="Times New Roman" panose="02020603050405020304"/>
                <a:cs typeface="Times New Roman" panose="02020603050405020304"/>
              </a:rPr>
              <a:t>t</a:t>
            </a:r>
            <a:r>
              <a:rPr sz="2200" b="1" spc="-5" dirty="0">
                <a:solidFill>
                  <a:srgbClr val="000066"/>
                </a:solidFill>
                <a:latin typeface="Times New Roman" panose="02020603050405020304"/>
                <a:cs typeface="Times New Roman" panose="02020603050405020304"/>
              </a:rPr>
              <a:t>s</a:t>
            </a:r>
            <a:r>
              <a:rPr sz="2200" b="1" dirty="0">
                <a:solidFill>
                  <a:srgbClr val="000066"/>
                </a:solidFill>
                <a:latin typeface="Times New Roman" panose="02020603050405020304"/>
                <a:cs typeface="Times New Roman" panose="02020603050405020304"/>
              </a:rPr>
              <a:t>	</a:t>
            </a:r>
            <a:r>
              <a:rPr sz="2200" b="1" spc="-5" dirty="0">
                <a:solidFill>
                  <a:srgbClr val="000066"/>
                </a:solidFill>
                <a:latin typeface="Times New Roman" panose="02020603050405020304"/>
                <a:cs typeface="Times New Roman" panose="02020603050405020304"/>
              </a:rPr>
              <a:t>the</a:t>
            </a:r>
            <a:r>
              <a:rPr sz="2200" b="1" dirty="0">
                <a:solidFill>
                  <a:srgbClr val="000066"/>
                </a:solidFill>
                <a:latin typeface="Times New Roman" panose="02020603050405020304"/>
                <a:cs typeface="Times New Roman" panose="02020603050405020304"/>
              </a:rPr>
              <a:t>	</a:t>
            </a:r>
            <a:r>
              <a:rPr sz="2200" b="1" spc="-5" dirty="0">
                <a:solidFill>
                  <a:srgbClr val="000066"/>
                </a:solidFill>
                <a:latin typeface="Times New Roman" panose="02020603050405020304"/>
                <a:cs typeface="Times New Roman" panose="02020603050405020304"/>
              </a:rPr>
              <a:t>dog</a:t>
            </a:r>
            <a:r>
              <a:rPr sz="2200" b="1" dirty="0">
                <a:solidFill>
                  <a:srgbClr val="000066"/>
                </a:solidFill>
                <a:latin typeface="Times New Roman" panose="02020603050405020304"/>
                <a:cs typeface="Times New Roman" panose="02020603050405020304"/>
              </a:rPr>
              <a:t>	</a:t>
            </a:r>
            <a:endParaRPr sz="2200" b="1" dirty="0">
              <a:solidFill>
                <a:srgbClr val="000066"/>
              </a:solidFill>
              <a:latin typeface="Times New Roman" panose="02020603050405020304"/>
              <a:cs typeface="Times New Roman" panose="02020603050405020304"/>
            </a:endParaRPr>
          </a:p>
          <a:p>
            <a:pPr marL="12700">
              <a:lnSpc>
                <a:spcPct val="100000"/>
              </a:lnSpc>
              <a:spcBef>
                <a:spcPts val="95"/>
              </a:spcBef>
              <a:tabLst>
                <a:tab pos="2065655" algn="l"/>
                <a:tab pos="2806700" algn="l"/>
                <a:tab pos="3538220" algn="l"/>
                <a:tab pos="4269740" algn="l"/>
                <a:tab pos="4921885" algn="l"/>
                <a:tab pos="5653405" algn="l"/>
              </a:tabLst>
            </a:pPr>
            <a:r>
              <a:rPr lang="en-US" altLang="zh-CN" sz="2200" b="1" spc="-5" dirty="0">
                <a:solidFill>
                  <a:srgbClr val="000066"/>
                </a:solidFill>
                <a:latin typeface="Times New Roman" panose="02020603050405020304"/>
                <a:cs typeface="Times New Roman" panose="02020603050405020304"/>
              </a:rPr>
              <a:t>	</a:t>
            </a:r>
            <a:r>
              <a:rPr lang="en-US" altLang="zh-CN" sz="2200" b="1" spc="-5" baseline="-25000" dirty="0">
                <a:solidFill>
                  <a:srgbClr val="000066"/>
                </a:solidFill>
                <a:latin typeface="Times New Roman" panose="02020603050405020304"/>
                <a:cs typeface="Times New Roman" panose="02020603050405020304"/>
              </a:rPr>
              <a:t>1</a:t>
            </a:r>
            <a:r>
              <a:rPr lang="en-US" altLang="zh-CN" sz="2200" b="1" spc="-5" dirty="0">
                <a:solidFill>
                  <a:srgbClr val="000066"/>
                </a:solidFill>
                <a:latin typeface="Times New Roman" panose="02020603050405020304"/>
                <a:cs typeface="Times New Roman" panose="02020603050405020304"/>
              </a:rPr>
              <a:t>Det</a:t>
            </a:r>
            <a:r>
              <a:rPr lang="en-US" altLang="zh-CN" sz="2200" b="1" spc="-5" baseline="-25000" dirty="0">
                <a:solidFill>
                  <a:srgbClr val="000066"/>
                </a:solidFill>
                <a:latin typeface="Times New Roman" panose="02020603050405020304"/>
                <a:cs typeface="Times New Roman" panose="02020603050405020304"/>
              </a:rPr>
              <a:t>2</a:t>
            </a:r>
            <a:r>
              <a:rPr lang="en-US" altLang="zh-CN" sz="2200" b="1" spc="-5" dirty="0">
                <a:solidFill>
                  <a:srgbClr val="000066"/>
                </a:solidFill>
                <a:latin typeface="Times New Roman" panose="02020603050405020304"/>
                <a:cs typeface="Times New Roman" panose="02020603050405020304"/>
              </a:rPr>
              <a:t>N</a:t>
            </a:r>
            <a:r>
              <a:rPr lang="en-US" altLang="zh-CN" sz="2200" b="1" spc="-5" baseline="-25000" dirty="0">
                <a:solidFill>
                  <a:srgbClr val="000066"/>
                </a:solidFill>
                <a:latin typeface="Times New Roman" panose="02020603050405020304"/>
                <a:cs typeface="Times New Roman" panose="02020603050405020304"/>
              </a:rPr>
              <a:t>3</a:t>
            </a:r>
            <a:r>
              <a:rPr lang="en-US" altLang="zh-CN" sz="2200" b="1" spc="-5" dirty="0">
                <a:solidFill>
                  <a:srgbClr val="000066"/>
                </a:solidFill>
                <a:latin typeface="Times New Roman" panose="02020603050405020304"/>
                <a:cs typeface="Times New Roman" panose="02020603050405020304"/>
              </a:rPr>
              <a:t>V</a:t>
            </a:r>
            <a:r>
              <a:rPr lang="en-US" altLang="zh-CN" sz="2200" b="1" spc="-5" baseline="-25000" dirty="0">
                <a:solidFill>
                  <a:srgbClr val="000066"/>
                </a:solidFill>
                <a:latin typeface="Times New Roman" panose="02020603050405020304"/>
                <a:cs typeface="Times New Roman" panose="02020603050405020304"/>
              </a:rPr>
              <a:t>4</a:t>
            </a:r>
            <a:r>
              <a:rPr lang="en-US" altLang="zh-CN" sz="2200" b="1" spc="-5" dirty="0">
                <a:solidFill>
                  <a:srgbClr val="000066"/>
                </a:solidFill>
                <a:latin typeface="Times New Roman" panose="02020603050405020304"/>
                <a:cs typeface="Times New Roman" panose="02020603050405020304"/>
              </a:rPr>
              <a:t>Det</a:t>
            </a:r>
            <a:r>
              <a:rPr lang="en-US" altLang="zh-CN" sz="2200" b="1" spc="-5" baseline="-25000" dirty="0">
                <a:solidFill>
                  <a:srgbClr val="000066"/>
                </a:solidFill>
                <a:latin typeface="Times New Roman" panose="02020603050405020304"/>
                <a:cs typeface="Times New Roman" panose="02020603050405020304"/>
              </a:rPr>
              <a:t>5</a:t>
            </a:r>
            <a:r>
              <a:rPr lang="en-US" altLang="zh-CN" sz="2200" b="1" spc="-5" dirty="0">
                <a:solidFill>
                  <a:srgbClr val="000066"/>
                </a:solidFill>
                <a:latin typeface="Times New Roman" panose="02020603050405020304"/>
                <a:cs typeface="Times New Roman" panose="02020603050405020304"/>
              </a:rPr>
              <a:t>N</a:t>
            </a:r>
            <a:r>
              <a:rPr lang="en-US" altLang="zh-CN" sz="2200" b="1" spc="-5" baseline="-25000" dirty="0">
                <a:solidFill>
                  <a:srgbClr val="000066"/>
                </a:solidFill>
                <a:latin typeface="Times New Roman" panose="02020603050405020304"/>
                <a:cs typeface="Times New Roman" panose="02020603050405020304"/>
              </a:rPr>
              <a:t>6</a:t>
            </a:r>
            <a:endParaRPr lang="en-US" altLang="zh-CN" sz="2200" b="1" spc="-5" baseline="-25000" dirty="0">
              <a:solidFill>
                <a:srgbClr val="000066"/>
              </a:solidFill>
              <a:latin typeface="Times New Roman" panose="02020603050405020304"/>
              <a:cs typeface="Times New Roman" panose="02020603050405020304"/>
            </a:endParaRPr>
          </a:p>
        </p:txBody>
      </p:sp>
      <p:graphicFrame>
        <p:nvGraphicFramePr>
          <p:cNvPr id="7" name="表格 6"/>
          <p:cNvGraphicFramePr/>
          <p:nvPr>
            <p:custDataLst>
              <p:tags r:id="rId1"/>
            </p:custDataLst>
          </p:nvPr>
        </p:nvGraphicFramePr>
        <p:xfrm>
          <a:off x="1888490" y="677545"/>
          <a:ext cx="10252075" cy="6370320"/>
        </p:xfrm>
        <a:graphic>
          <a:graphicData uri="http://schemas.openxmlformats.org/drawingml/2006/table">
            <a:tbl>
              <a:tblPr firstRow="1" bandRow="1">
                <a:tableStyleId>{5C22544A-7EE6-4342-B048-85BDC9FD1C3A}</a:tableStyleId>
              </a:tblPr>
              <a:tblGrid>
                <a:gridCol w="5528945"/>
                <a:gridCol w="1036320"/>
                <a:gridCol w="1536065"/>
                <a:gridCol w="2150745"/>
              </a:tblGrid>
              <a:tr h="381000">
                <a:tc>
                  <a:txBody>
                    <a:bodyPr/>
                    <a:p>
                      <a:pPr>
                        <a:buNone/>
                      </a:pPr>
                      <a:endParaRPr lang="zh-CN" altLang="en-US"/>
                    </a:p>
                  </a:txBody>
                  <a:tcPr/>
                </a:tc>
                <a:tc>
                  <a:txBody>
                    <a:bodyPr/>
                    <a:p>
                      <a:pPr>
                        <a:buNone/>
                      </a:pPr>
                      <a:r>
                        <a:rPr lang="en-US" altLang="zh-CN"/>
                        <a:t>Agenda</a:t>
                      </a:r>
                      <a:endParaRPr lang="en-US" altLang="zh-CN"/>
                    </a:p>
                  </a:txBody>
                  <a:tcPr/>
                </a:tc>
                <a:tc>
                  <a:txBody>
                    <a:bodyPr/>
                    <a:p>
                      <a:pPr>
                        <a:buNone/>
                      </a:pPr>
                      <a:r>
                        <a:rPr lang="en-US" altLang="zh-CN"/>
                        <a:t>ActiveArc</a:t>
                      </a:r>
                      <a:endParaRPr lang="en-US" altLang="zh-CN"/>
                    </a:p>
                  </a:txBody>
                  <a:tcPr/>
                </a:tc>
                <a:tc>
                  <a:txBody>
                    <a:bodyPr/>
                    <a:p>
                      <a:pPr>
                        <a:buNone/>
                      </a:pPr>
                      <a:r>
                        <a:rPr lang="en-US" altLang="zh-CN"/>
                        <a:t>Chart</a:t>
                      </a:r>
                      <a:endParaRPr lang="en-US" altLang="zh-CN"/>
                    </a:p>
                  </a:txBody>
                  <a:tcPr/>
                </a:tc>
              </a:tr>
              <a:tr h="381000">
                <a:tc>
                  <a:txBody>
                    <a:bodyPr/>
                    <a:p>
                      <a:pPr>
                        <a:buNone/>
                      </a:pPr>
                      <a:r>
                        <a:rPr lang="zh-CN" altLang="en-US" sz="1500"/>
                        <a:t>Agenda初始内容为空加入第一个词</a:t>
                      </a:r>
                      <a:r>
                        <a:rPr lang="zh-CN" altLang="en-US" sz="1500">
                          <a:solidFill>
                            <a:srgbClr val="FF0000"/>
                          </a:solidFill>
                        </a:rPr>
                        <a:t>Det(1,2)</a:t>
                      </a:r>
                      <a:r>
                        <a:rPr lang="zh-CN" altLang="en-US" sz="1500"/>
                        <a:t>，然后取出Det(1,2)，将NP→Det∘N(1,2)加入ActiveArc中，将Det(1,2)插入Chart中</a:t>
                      </a:r>
                      <a:endParaRPr lang="zh-CN" altLang="en-US" sz="1500"/>
                    </a:p>
                  </a:txBody>
                  <a:tcPr/>
                </a:tc>
                <a:tc>
                  <a:txBody>
                    <a:bodyPr/>
                    <a:p>
                      <a:pPr>
                        <a:buNone/>
                      </a:pPr>
                      <a:endParaRPr lang="zh-CN" altLang="en-US" sz="1500"/>
                    </a:p>
                  </a:txBody>
                  <a:tcPr/>
                </a:tc>
                <a:tc>
                  <a:txBody>
                    <a:bodyPr/>
                    <a:p>
                      <a:pPr>
                        <a:buNone/>
                      </a:pPr>
                      <a:r>
                        <a:rPr lang="zh-CN" altLang="en-US" sz="1500">
                          <a:sym typeface="+mn-ea"/>
                        </a:rPr>
                        <a:t>NP→Det∘N(1,2)</a:t>
                      </a:r>
                      <a:endParaRPr lang="zh-CN" altLang="en-US" sz="1500">
                        <a:sym typeface="+mn-ea"/>
                      </a:endParaRPr>
                    </a:p>
                  </a:txBody>
                  <a:tcPr/>
                </a:tc>
                <a:tc>
                  <a:txBody>
                    <a:bodyPr/>
                    <a:p>
                      <a:pPr>
                        <a:buNone/>
                      </a:pPr>
                      <a:r>
                        <a:rPr lang="zh-CN" altLang="en-US" sz="1500">
                          <a:sym typeface="+mn-ea"/>
                        </a:rPr>
                        <a:t>Det(1,2)</a:t>
                      </a:r>
                      <a:endParaRPr lang="zh-CN" altLang="en-US" sz="1500">
                        <a:sym typeface="+mn-ea"/>
                      </a:endParaRPr>
                    </a:p>
                  </a:txBody>
                  <a:tcPr/>
                </a:tc>
              </a:tr>
              <a:tr h="381000">
                <a:tc>
                  <a:txBody>
                    <a:bodyPr/>
                    <a:p>
                      <a:pPr>
                        <a:buNone/>
                      </a:pPr>
                      <a:r>
                        <a:rPr lang="zh-CN" altLang="en-US" sz="1500"/>
                        <a:t>Agenda为空，加入第二个词</a:t>
                      </a:r>
                      <a:r>
                        <a:rPr lang="zh-CN" altLang="en-US" sz="1500">
                          <a:solidFill>
                            <a:srgbClr val="FF0000"/>
                          </a:solidFill>
                        </a:rPr>
                        <a:t>N(2,3)</a:t>
                      </a:r>
                      <a:r>
                        <a:rPr lang="zh-CN" altLang="en-US" sz="1500"/>
                        <a:t>；取出N(2,3)；并没有满足A→Nγ的规则；将N(2,3)插入Chart中，ActiveArc中NP→Det∘N(1,2)满足条件（b），于是将NP(1,3)加入Agenda</a:t>
                      </a:r>
                      <a:endParaRPr lang="zh-CN" altLang="en-US" sz="1500"/>
                    </a:p>
                  </a:txBody>
                  <a:tcPr/>
                </a:tc>
                <a:tc>
                  <a:txBody>
                    <a:bodyPr/>
                    <a:p>
                      <a:pPr>
                        <a:buNone/>
                      </a:pPr>
                      <a:r>
                        <a:rPr lang="zh-CN" altLang="en-US" sz="1500">
                          <a:sym typeface="+mn-ea"/>
                        </a:rPr>
                        <a:t>NP(1,3)</a:t>
                      </a:r>
                      <a:endParaRPr lang="zh-CN" altLang="en-US" sz="1500">
                        <a:sym typeface="+mn-ea"/>
                      </a:endParaRPr>
                    </a:p>
                  </a:txBody>
                  <a:tcPr/>
                </a:tc>
                <a:tc>
                  <a:txBody>
                    <a:bodyPr/>
                    <a:p>
                      <a:pPr>
                        <a:buNone/>
                      </a:pPr>
                      <a:endParaRPr lang="zh-CN" altLang="en-US" sz="1500"/>
                    </a:p>
                  </a:txBody>
                  <a:tcPr/>
                </a:tc>
                <a:tc>
                  <a:txBody>
                    <a:bodyPr/>
                    <a:p>
                      <a:pPr>
                        <a:buNone/>
                      </a:pPr>
                      <a:r>
                        <a:rPr lang="zh-CN" altLang="en-US" sz="1500">
                          <a:sym typeface="+mn-ea"/>
                        </a:rPr>
                        <a:t>Det(1,2)</a:t>
                      </a:r>
                      <a:r>
                        <a:rPr lang="en-US" altLang="zh-CN" sz="1500">
                          <a:sym typeface="+mn-ea"/>
                        </a:rPr>
                        <a:t>,</a:t>
                      </a:r>
                      <a:r>
                        <a:rPr lang="zh-CN" altLang="en-US" sz="1500">
                          <a:sym typeface="+mn-ea"/>
                        </a:rPr>
                        <a:t>N(2,3)</a:t>
                      </a:r>
                      <a:endParaRPr lang="zh-CN" altLang="en-US" sz="1500"/>
                    </a:p>
                  </a:txBody>
                  <a:tcPr/>
                </a:tc>
              </a:tr>
              <a:tr h="381000">
                <a:tc>
                  <a:txBody>
                    <a:bodyPr/>
                    <a:p>
                      <a:pPr>
                        <a:buNone/>
                      </a:pPr>
                      <a:r>
                        <a:rPr lang="zh-CN" altLang="en-US" sz="1500"/>
                        <a:t>取出</a:t>
                      </a:r>
                      <a:r>
                        <a:rPr lang="zh-CN" altLang="en-US" sz="1500">
                          <a:solidFill>
                            <a:srgbClr val="FF0000"/>
                          </a:solidFill>
                        </a:rPr>
                        <a:t>NP(1,3)</a:t>
                      </a:r>
                      <a:r>
                        <a:rPr lang="zh-CN" altLang="en-US" sz="1500"/>
                        <a:t>；将S→NP∘VP(1,3)加入ActiveArc；将NP(1,3)插入Chart</a:t>
                      </a:r>
                      <a:endParaRPr lang="zh-CN" altLang="en-US" sz="1500"/>
                    </a:p>
                  </a:txBody>
                  <a:tcPr/>
                </a:tc>
                <a:tc>
                  <a:txBody>
                    <a:bodyPr/>
                    <a:p>
                      <a:pPr>
                        <a:buNone/>
                      </a:pPr>
                      <a:endParaRPr lang="zh-CN" altLang="en-US" sz="1500"/>
                    </a:p>
                  </a:txBody>
                  <a:tcPr/>
                </a:tc>
                <a:tc>
                  <a:txBody>
                    <a:bodyPr/>
                    <a:p>
                      <a:pPr>
                        <a:buNone/>
                      </a:pPr>
                      <a:r>
                        <a:rPr lang="zh-CN" altLang="en-US" sz="1500">
                          <a:sym typeface="+mn-ea"/>
                        </a:rPr>
                        <a:t>S→NP∘VP(1,3)</a:t>
                      </a:r>
                      <a:endParaRPr lang="zh-CN" altLang="en-US" sz="1500"/>
                    </a:p>
                  </a:txBody>
                  <a:tcPr/>
                </a:tc>
                <a:tc>
                  <a:txBody>
                    <a:bodyPr/>
                    <a:p>
                      <a:pPr>
                        <a:buNone/>
                      </a:pPr>
                      <a:r>
                        <a:rPr lang="zh-CN" altLang="en-US" sz="1500">
                          <a:sym typeface="+mn-ea"/>
                        </a:rPr>
                        <a:t>Det(1,2)</a:t>
                      </a:r>
                      <a:r>
                        <a:rPr lang="en-US" altLang="zh-CN" sz="1500">
                          <a:sym typeface="+mn-ea"/>
                        </a:rPr>
                        <a:t>,</a:t>
                      </a:r>
                      <a:r>
                        <a:rPr lang="zh-CN" altLang="en-US" sz="1500">
                          <a:sym typeface="+mn-ea"/>
                        </a:rPr>
                        <a:t>N(2,3)</a:t>
                      </a:r>
                      <a:r>
                        <a:rPr lang="en-US" altLang="zh-CN" sz="1500">
                          <a:sym typeface="+mn-ea"/>
                        </a:rPr>
                        <a:t>,</a:t>
                      </a:r>
                      <a:r>
                        <a:rPr lang="zh-CN" altLang="en-US" sz="1500">
                          <a:sym typeface="+mn-ea"/>
                        </a:rPr>
                        <a:t>NP(1,3)</a:t>
                      </a:r>
                      <a:endParaRPr lang="zh-CN" altLang="en-US" sz="1500"/>
                    </a:p>
                  </a:txBody>
                  <a:tcPr/>
                </a:tc>
              </a:tr>
              <a:tr h="381000">
                <a:tc>
                  <a:txBody>
                    <a:bodyPr/>
                    <a:p>
                      <a:pPr>
                        <a:buNone/>
                      </a:pPr>
                      <a:r>
                        <a:rPr lang="zh-CN" altLang="en-US" sz="1500"/>
                        <a:t>Agenda为空，加入第三个词</a:t>
                      </a:r>
                      <a:r>
                        <a:rPr lang="zh-CN" altLang="en-US" sz="1500">
                          <a:solidFill>
                            <a:srgbClr val="FF0000"/>
                          </a:solidFill>
                        </a:rPr>
                        <a:t>V(3,4)</a:t>
                      </a:r>
                      <a:r>
                        <a:rPr lang="zh-CN" altLang="en-US" sz="1500"/>
                        <a:t>；将VP→V∘NP(3,4)加入ActiveArc；将V(3,4)插入Chart</a:t>
                      </a:r>
                      <a:endParaRPr lang="zh-CN" altLang="en-US" sz="1500"/>
                    </a:p>
                  </a:txBody>
                  <a:tcPr/>
                </a:tc>
                <a:tc>
                  <a:txBody>
                    <a:bodyPr/>
                    <a:p>
                      <a:pPr>
                        <a:buNone/>
                      </a:pPr>
                      <a:endParaRPr lang="zh-CN" altLang="en-US" sz="1500"/>
                    </a:p>
                  </a:txBody>
                  <a:tcPr/>
                </a:tc>
                <a:tc>
                  <a:txBody>
                    <a:bodyPr/>
                    <a:p>
                      <a:pPr>
                        <a:buNone/>
                      </a:pPr>
                      <a:r>
                        <a:rPr lang="zh-CN" altLang="en-US" sz="1500">
                          <a:sym typeface="+mn-ea"/>
                        </a:rPr>
                        <a:t>S→NP∘VP(1,3)</a:t>
                      </a:r>
                      <a:endParaRPr lang="zh-CN" altLang="en-US" sz="1500">
                        <a:sym typeface="+mn-ea"/>
                      </a:endParaRPr>
                    </a:p>
                    <a:p>
                      <a:pPr>
                        <a:buNone/>
                      </a:pPr>
                      <a:r>
                        <a:rPr lang="zh-CN" altLang="en-US" sz="1500">
                          <a:sym typeface="+mn-ea"/>
                        </a:rPr>
                        <a:t>VP→V∘NP(3,4)</a:t>
                      </a:r>
                      <a:endParaRPr lang="zh-CN" altLang="en-US" sz="1500"/>
                    </a:p>
                  </a:txBody>
                  <a:tcPr/>
                </a:tc>
                <a:tc>
                  <a:txBody>
                    <a:bodyPr/>
                    <a:p>
                      <a:pPr>
                        <a:buNone/>
                      </a:pPr>
                      <a:r>
                        <a:rPr lang="zh-CN" altLang="en-US" sz="1500">
                          <a:sym typeface="+mn-ea"/>
                        </a:rPr>
                        <a:t>Det(1,2)</a:t>
                      </a:r>
                      <a:r>
                        <a:rPr lang="en-US" altLang="zh-CN" sz="1500">
                          <a:sym typeface="+mn-ea"/>
                        </a:rPr>
                        <a:t>,</a:t>
                      </a:r>
                      <a:r>
                        <a:rPr lang="zh-CN" altLang="en-US" sz="1500">
                          <a:sym typeface="+mn-ea"/>
                        </a:rPr>
                        <a:t>N(2,3)</a:t>
                      </a:r>
                      <a:r>
                        <a:rPr lang="en-US" altLang="zh-CN" sz="1500">
                          <a:sym typeface="+mn-ea"/>
                        </a:rPr>
                        <a:t>,</a:t>
                      </a:r>
                      <a:r>
                        <a:rPr lang="zh-CN" altLang="en-US" sz="1500">
                          <a:sym typeface="+mn-ea"/>
                        </a:rPr>
                        <a:t>NP(1,3)</a:t>
                      </a:r>
                      <a:r>
                        <a:rPr lang="en-US" altLang="zh-CN" sz="1500">
                          <a:sym typeface="+mn-ea"/>
                        </a:rPr>
                        <a:t>,</a:t>
                      </a:r>
                      <a:r>
                        <a:rPr lang="zh-CN" altLang="en-US" sz="1500">
                          <a:sym typeface="+mn-ea"/>
                        </a:rPr>
                        <a:t>V(3,4)</a:t>
                      </a:r>
                      <a:endParaRPr lang="zh-CN" altLang="en-US" sz="1500"/>
                    </a:p>
                  </a:txBody>
                  <a:tcPr/>
                </a:tc>
              </a:tr>
              <a:tr h="381000">
                <a:tc>
                  <a:txBody>
                    <a:bodyPr/>
                    <a:p>
                      <a:pPr>
                        <a:buNone/>
                      </a:pPr>
                      <a:r>
                        <a:rPr lang="zh-CN" altLang="en-US" sz="1500"/>
                        <a:t>Agenda为空，加入第四个词</a:t>
                      </a:r>
                      <a:r>
                        <a:rPr lang="zh-CN" altLang="en-US" sz="1500">
                          <a:solidFill>
                            <a:srgbClr val="FF0000"/>
                          </a:solidFill>
                        </a:rPr>
                        <a:t>Det(4,5)</a:t>
                      </a:r>
                      <a:r>
                        <a:rPr lang="zh-CN" altLang="en-US" sz="1500"/>
                        <a:t>；将NP→Det∘N(4,5)加入ActiveArc；将Det(4,5)插入Chart中</a:t>
                      </a:r>
                      <a:endParaRPr lang="zh-CN" altLang="en-US" sz="1500"/>
                    </a:p>
                  </a:txBody>
                  <a:tcPr/>
                </a:tc>
                <a:tc>
                  <a:txBody>
                    <a:bodyPr/>
                    <a:p>
                      <a:pPr>
                        <a:buNone/>
                      </a:pPr>
                      <a:endParaRPr lang="zh-CN" altLang="en-US" sz="1500"/>
                    </a:p>
                  </a:txBody>
                  <a:tcPr/>
                </a:tc>
                <a:tc>
                  <a:txBody>
                    <a:bodyPr/>
                    <a:p>
                      <a:pPr>
                        <a:buNone/>
                      </a:pPr>
                      <a:r>
                        <a:rPr lang="zh-CN" altLang="en-US" sz="1500">
                          <a:sym typeface="+mn-ea"/>
                        </a:rPr>
                        <a:t>S→NP∘VP(1,3)</a:t>
                      </a:r>
                      <a:endParaRPr lang="zh-CN" altLang="en-US" sz="1500">
                        <a:sym typeface="+mn-ea"/>
                      </a:endParaRPr>
                    </a:p>
                    <a:p>
                      <a:pPr>
                        <a:buNone/>
                      </a:pPr>
                      <a:r>
                        <a:rPr lang="zh-CN" altLang="en-US" sz="1500">
                          <a:sym typeface="+mn-ea"/>
                        </a:rPr>
                        <a:t>VP→V∘NP(3,4)</a:t>
                      </a:r>
                      <a:r>
                        <a:rPr lang="zh-CN" altLang="en-US" sz="1500">
                          <a:sym typeface="+mn-ea"/>
                        </a:rPr>
                        <a:t>NP→Det∘N(4,5)</a:t>
                      </a:r>
                      <a:endParaRPr lang="zh-CN" altLang="en-US" sz="1500"/>
                    </a:p>
                  </a:txBody>
                  <a:tcPr/>
                </a:tc>
                <a:tc>
                  <a:txBody>
                    <a:bodyPr/>
                    <a:p>
                      <a:pPr>
                        <a:buNone/>
                      </a:pPr>
                      <a:r>
                        <a:rPr lang="zh-CN" altLang="en-US" sz="1500">
                          <a:sym typeface="+mn-ea"/>
                        </a:rPr>
                        <a:t>Det(1,2)</a:t>
                      </a:r>
                      <a:r>
                        <a:rPr lang="en-US" altLang="zh-CN" sz="1500">
                          <a:sym typeface="+mn-ea"/>
                        </a:rPr>
                        <a:t>,</a:t>
                      </a:r>
                      <a:r>
                        <a:rPr lang="zh-CN" altLang="en-US" sz="1500">
                          <a:sym typeface="+mn-ea"/>
                        </a:rPr>
                        <a:t>N(2,3)</a:t>
                      </a:r>
                      <a:r>
                        <a:rPr lang="en-US" altLang="zh-CN" sz="1500">
                          <a:sym typeface="+mn-ea"/>
                        </a:rPr>
                        <a:t>,</a:t>
                      </a:r>
                      <a:r>
                        <a:rPr lang="zh-CN" altLang="en-US" sz="1500">
                          <a:sym typeface="+mn-ea"/>
                        </a:rPr>
                        <a:t>NP(1,3)</a:t>
                      </a:r>
                      <a:r>
                        <a:rPr lang="en-US" altLang="zh-CN" sz="1500">
                          <a:sym typeface="+mn-ea"/>
                        </a:rPr>
                        <a:t>,</a:t>
                      </a:r>
                      <a:r>
                        <a:rPr lang="zh-CN" altLang="en-US" sz="1500">
                          <a:sym typeface="+mn-ea"/>
                        </a:rPr>
                        <a:t>V(3,4)</a:t>
                      </a:r>
                      <a:r>
                        <a:rPr lang="en-US" altLang="zh-CN" sz="1500">
                          <a:sym typeface="+mn-ea"/>
                        </a:rPr>
                        <a:t>,</a:t>
                      </a:r>
                      <a:r>
                        <a:rPr lang="zh-CN" altLang="en-US" sz="1500">
                          <a:sym typeface="+mn-ea"/>
                        </a:rPr>
                        <a:t>Det(4,5)</a:t>
                      </a:r>
                      <a:endParaRPr lang="zh-CN" altLang="en-US" sz="1500"/>
                    </a:p>
                  </a:txBody>
                  <a:tcPr/>
                </a:tc>
              </a:tr>
              <a:tr h="381000">
                <a:tc>
                  <a:txBody>
                    <a:bodyPr/>
                    <a:p>
                      <a:pPr>
                        <a:buNone/>
                      </a:pPr>
                      <a:r>
                        <a:rPr lang="zh-CN" altLang="en-US" sz="1500"/>
                        <a:t>Agenda为空，加入第五个词</a:t>
                      </a:r>
                      <a:r>
                        <a:rPr lang="zh-CN" altLang="en-US" sz="1500">
                          <a:solidFill>
                            <a:srgbClr val="FF0000"/>
                          </a:solidFill>
                        </a:rPr>
                        <a:t>N(5,6)</a:t>
                      </a:r>
                      <a:r>
                        <a:rPr lang="zh-CN" altLang="en-US" sz="1500"/>
                        <a:t>；将N(5,6)插入Chart中；ActiveArc中NP→Det∘N(4,5)满足条件（b），将NP(4,6)加入Agenda</a:t>
                      </a:r>
                      <a:endParaRPr lang="zh-CN" altLang="en-US" sz="1500"/>
                    </a:p>
                  </a:txBody>
                  <a:tcPr/>
                </a:tc>
                <a:tc>
                  <a:txBody>
                    <a:bodyPr/>
                    <a:p>
                      <a:pPr>
                        <a:buNone/>
                      </a:pPr>
                      <a:r>
                        <a:rPr lang="zh-CN" altLang="en-US" sz="1500">
                          <a:sym typeface="+mn-ea"/>
                        </a:rPr>
                        <a:t>NP(4,6)</a:t>
                      </a:r>
                      <a:endParaRPr lang="zh-CN" altLang="en-US" sz="1500"/>
                    </a:p>
                  </a:txBody>
                  <a:tcPr/>
                </a:tc>
                <a:tc>
                  <a:txBody>
                    <a:bodyPr/>
                    <a:p>
                      <a:pPr>
                        <a:buNone/>
                      </a:pPr>
                      <a:r>
                        <a:rPr lang="zh-CN" altLang="en-US" sz="1500">
                          <a:sym typeface="+mn-ea"/>
                        </a:rPr>
                        <a:t>S→NP∘VP(1,3)</a:t>
                      </a:r>
                      <a:endParaRPr lang="zh-CN" altLang="en-US" sz="1500">
                        <a:sym typeface="+mn-ea"/>
                      </a:endParaRPr>
                    </a:p>
                    <a:p>
                      <a:pPr>
                        <a:buNone/>
                      </a:pPr>
                      <a:r>
                        <a:rPr lang="zh-CN" altLang="en-US" sz="1500">
                          <a:sym typeface="+mn-ea"/>
                        </a:rPr>
                        <a:t>VP→V∘NP(3,4)</a:t>
                      </a:r>
                      <a:endParaRPr lang="zh-CN" altLang="en-US" sz="1500"/>
                    </a:p>
                  </a:txBody>
                  <a:tcPr/>
                </a:tc>
                <a:tc>
                  <a:txBody>
                    <a:bodyPr/>
                    <a:p>
                      <a:pPr>
                        <a:buNone/>
                      </a:pPr>
                      <a:r>
                        <a:rPr lang="zh-CN" altLang="en-US" sz="1500">
                          <a:sym typeface="+mn-ea"/>
                        </a:rPr>
                        <a:t>Det(1,2)</a:t>
                      </a:r>
                      <a:r>
                        <a:rPr lang="en-US" altLang="zh-CN" sz="1500">
                          <a:sym typeface="+mn-ea"/>
                        </a:rPr>
                        <a:t>,</a:t>
                      </a:r>
                      <a:r>
                        <a:rPr lang="zh-CN" altLang="en-US" sz="1500">
                          <a:sym typeface="+mn-ea"/>
                        </a:rPr>
                        <a:t>N(2,3)</a:t>
                      </a:r>
                      <a:r>
                        <a:rPr lang="en-US" altLang="zh-CN" sz="1500">
                          <a:sym typeface="+mn-ea"/>
                        </a:rPr>
                        <a:t>,</a:t>
                      </a:r>
                      <a:r>
                        <a:rPr lang="zh-CN" altLang="en-US" sz="1500">
                          <a:sym typeface="+mn-ea"/>
                        </a:rPr>
                        <a:t>NP(1,3)，V(3,4)</a:t>
                      </a:r>
                      <a:r>
                        <a:rPr lang="en-US" altLang="zh-CN" sz="1500">
                          <a:sym typeface="+mn-ea"/>
                        </a:rPr>
                        <a:t>,</a:t>
                      </a:r>
                      <a:r>
                        <a:rPr lang="zh-CN" altLang="en-US" sz="1500">
                          <a:sym typeface="+mn-ea"/>
                        </a:rPr>
                        <a:t>Det(4,5)</a:t>
                      </a:r>
                      <a:r>
                        <a:rPr lang="en-US" altLang="zh-CN" sz="1500">
                          <a:sym typeface="+mn-ea"/>
                        </a:rPr>
                        <a:t>,</a:t>
                      </a:r>
                      <a:r>
                        <a:rPr lang="zh-CN" altLang="en-US" sz="1500">
                          <a:sym typeface="+mn-ea"/>
                        </a:rPr>
                        <a:t>N(5,6)</a:t>
                      </a:r>
                      <a:endParaRPr lang="zh-CN" altLang="en-US" sz="1500"/>
                    </a:p>
                  </a:txBody>
                  <a:tcPr/>
                </a:tc>
              </a:tr>
              <a:tr h="381000">
                <a:tc>
                  <a:txBody>
                    <a:bodyPr/>
                    <a:p>
                      <a:pPr>
                        <a:buNone/>
                      </a:pPr>
                      <a:r>
                        <a:rPr lang="zh-CN" altLang="en-US" sz="1500"/>
                        <a:t>取出NP(4,6)；将</a:t>
                      </a:r>
                      <a:r>
                        <a:rPr lang="zh-CN" altLang="en-US" sz="1500">
                          <a:solidFill>
                            <a:srgbClr val="FF0000"/>
                          </a:solidFill>
                        </a:rPr>
                        <a:t>NP(4,6)</a:t>
                      </a:r>
                      <a:r>
                        <a:rPr lang="zh-CN" altLang="en-US" sz="1500"/>
                        <a:t>插入Chart；ActiveArc中VP→V∘NP(3,4)满足条件（b），将VP(3,6)加入Agenda</a:t>
                      </a:r>
                      <a:endParaRPr lang="zh-CN" altLang="en-US" sz="1500"/>
                    </a:p>
                  </a:txBody>
                  <a:tcPr/>
                </a:tc>
                <a:tc>
                  <a:txBody>
                    <a:bodyPr/>
                    <a:p>
                      <a:pPr>
                        <a:buNone/>
                      </a:pPr>
                      <a:r>
                        <a:rPr lang="zh-CN" altLang="en-US" sz="1500">
                          <a:sym typeface="+mn-ea"/>
                        </a:rPr>
                        <a:t>VP(3,6)</a:t>
                      </a:r>
                      <a:endParaRPr lang="zh-CN" altLang="en-US" sz="1500"/>
                    </a:p>
                  </a:txBody>
                  <a:tcPr/>
                </a:tc>
                <a:tc>
                  <a:txBody>
                    <a:bodyPr/>
                    <a:p>
                      <a:pPr>
                        <a:buNone/>
                      </a:pPr>
                      <a:r>
                        <a:rPr lang="zh-CN" altLang="en-US" sz="1500">
                          <a:sym typeface="+mn-ea"/>
                        </a:rPr>
                        <a:t>S→NP∘VP(1,3)</a:t>
                      </a:r>
                      <a:endParaRPr lang="zh-CN" altLang="en-US" sz="1500">
                        <a:sym typeface="+mn-ea"/>
                      </a:endParaRPr>
                    </a:p>
                    <a:p>
                      <a:pPr>
                        <a:buNone/>
                      </a:pPr>
                      <a:endParaRPr lang="zh-CN" altLang="en-US" sz="1500"/>
                    </a:p>
                  </a:txBody>
                  <a:tcPr/>
                </a:tc>
                <a:tc>
                  <a:txBody>
                    <a:bodyPr/>
                    <a:p>
                      <a:pPr>
                        <a:buNone/>
                      </a:pPr>
                      <a:r>
                        <a:rPr lang="zh-CN" altLang="en-US" sz="1500">
                          <a:sym typeface="+mn-ea"/>
                        </a:rPr>
                        <a:t>Det(1,2)</a:t>
                      </a:r>
                      <a:r>
                        <a:rPr lang="en-US" altLang="zh-CN" sz="1500">
                          <a:sym typeface="+mn-ea"/>
                        </a:rPr>
                        <a:t>,</a:t>
                      </a:r>
                      <a:r>
                        <a:rPr lang="zh-CN" altLang="en-US" sz="1500">
                          <a:sym typeface="+mn-ea"/>
                        </a:rPr>
                        <a:t>N(2,3)</a:t>
                      </a:r>
                      <a:r>
                        <a:rPr lang="en-US" altLang="zh-CN" sz="1500">
                          <a:sym typeface="+mn-ea"/>
                        </a:rPr>
                        <a:t>,</a:t>
                      </a:r>
                      <a:r>
                        <a:rPr lang="zh-CN" altLang="en-US" sz="1500">
                          <a:sym typeface="+mn-ea"/>
                        </a:rPr>
                        <a:t>NP(1,3)，V(3,4)</a:t>
                      </a:r>
                      <a:r>
                        <a:rPr lang="en-US" altLang="zh-CN" sz="1500">
                          <a:sym typeface="+mn-ea"/>
                        </a:rPr>
                        <a:t>,</a:t>
                      </a:r>
                      <a:r>
                        <a:rPr lang="zh-CN" altLang="en-US" sz="1500">
                          <a:sym typeface="+mn-ea"/>
                        </a:rPr>
                        <a:t>Det(4,5)</a:t>
                      </a:r>
                      <a:r>
                        <a:rPr lang="en-US" altLang="zh-CN" sz="1500">
                          <a:sym typeface="+mn-ea"/>
                        </a:rPr>
                        <a:t>,</a:t>
                      </a:r>
                      <a:r>
                        <a:rPr lang="zh-CN" altLang="en-US" sz="1500">
                          <a:sym typeface="+mn-ea"/>
                        </a:rPr>
                        <a:t>N(5,6)</a:t>
                      </a:r>
                      <a:r>
                        <a:rPr lang="en-US" altLang="zh-CN" sz="1500">
                          <a:sym typeface="+mn-ea"/>
                        </a:rPr>
                        <a:t>,</a:t>
                      </a:r>
                      <a:r>
                        <a:rPr lang="zh-CN" altLang="en-US" sz="1500">
                          <a:sym typeface="+mn-ea"/>
                        </a:rPr>
                        <a:t>NP(4,6)</a:t>
                      </a:r>
                      <a:endParaRPr lang="zh-CN" altLang="en-US" sz="1500"/>
                    </a:p>
                  </a:txBody>
                  <a:tcPr/>
                </a:tc>
              </a:tr>
              <a:tr h="381000">
                <a:tc>
                  <a:txBody>
                    <a:bodyPr/>
                    <a:p>
                      <a:pPr>
                        <a:buNone/>
                      </a:pPr>
                      <a:r>
                        <a:rPr lang="zh-CN" altLang="en-US" sz="1500"/>
                        <a:t>取出</a:t>
                      </a:r>
                      <a:r>
                        <a:rPr lang="zh-CN" altLang="en-US" sz="1500">
                          <a:solidFill>
                            <a:srgbClr val="FF0000"/>
                          </a:solidFill>
                        </a:rPr>
                        <a:t>VP(3,6)</a:t>
                      </a:r>
                      <a:r>
                        <a:rPr lang="zh-CN" altLang="en-US" sz="1500"/>
                        <a:t>；将VP(3,6)插入Chart；ActiveArc中S→NP∘VP(1,3)满足条件（b），将S(1,6)加入Chart</a:t>
                      </a:r>
                      <a:endParaRPr lang="zh-CN" altLang="en-US" sz="1500"/>
                    </a:p>
                  </a:txBody>
                  <a:tcPr/>
                </a:tc>
                <a:tc>
                  <a:txBody>
                    <a:bodyPr/>
                    <a:p>
                      <a:pPr>
                        <a:buNone/>
                      </a:pPr>
                      <a:endParaRPr lang="zh-CN" altLang="en-US" sz="1500"/>
                    </a:p>
                  </a:txBody>
                  <a:tcPr/>
                </a:tc>
                <a:tc>
                  <a:txBody>
                    <a:bodyPr/>
                    <a:p>
                      <a:pPr>
                        <a:buNone/>
                      </a:pPr>
                      <a:endParaRPr lang="zh-CN" altLang="en-US" sz="1500"/>
                    </a:p>
                  </a:txBody>
                  <a:tcPr/>
                </a:tc>
                <a:tc>
                  <a:txBody>
                    <a:bodyPr/>
                    <a:p>
                      <a:pPr>
                        <a:buNone/>
                      </a:pPr>
                      <a:r>
                        <a:rPr lang="zh-CN" altLang="en-US" sz="1500">
                          <a:sym typeface="+mn-ea"/>
                        </a:rPr>
                        <a:t>Det(1,2)</a:t>
                      </a:r>
                      <a:r>
                        <a:rPr lang="en-US" altLang="zh-CN" sz="1500">
                          <a:sym typeface="+mn-ea"/>
                        </a:rPr>
                        <a:t>,</a:t>
                      </a:r>
                      <a:r>
                        <a:rPr lang="zh-CN" altLang="en-US" sz="1500">
                          <a:sym typeface="+mn-ea"/>
                        </a:rPr>
                        <a:t>N(2,3)</a:t>
                      </a:r>
                      <a:r>
                        <a:rPr lang="en-US" altLang="zh-CN" sz="1500">
                          <a:sym typeface="+mn-ea"/>
                        </a:rPr>
                        <a:t>,</a:t>
                      </a:r>
                      <a:r>
                        <a:rPr lang="zh-CN" altLang="en-US" sz="1500">
                          <a:sym typeface="+mn-ea"/>
                        </a:rPr>
                        <a:t>NP(1,3)</a:t>
                      </a:r>
                      <a:r>
                        <a:rPr lang="en-US" altLang="zh-CN" sz="1500">
                          <a:sym typeface="+mn-ea"/>
                        </a:rPr>
                        <a:t>,</a:t>
                      </a:r>
                      <a:r>
                        <a:rPr lang="zh-CN" altLang="en-US" sz="1500">
                          <a:sym typeface="+mn-ea"/>
                        </a:rPr>
                        <a:t>V(3,4)</a:t>
                      </a:r>
                      <a:r>
                        <a:rPr lang="en-US" altLang="zh-CN" sz="1500">
                          <a:sym typeface="+mn-ea"/>
                        </a:rPr>
                        <a:t>,</a:t>
                      </a:r>
                      <a:r>
                        <a:rPr lang="zh-CN" altLang="en-US" sz="1500">
                          <a:sym typeface="+mn-ea"/>
                        </a:rPr>
                        <a:t>Det(4,5)</a:t>
                      </a:r>
                      <a:r>
                        <a:rPr lang="en-US" altLang="zh-CN" sz="1500">
                          <a:sym typeface="+mn-ea"/>
                        </a:rPr>
                        <a:t>,</a:t>
                      </a:r>
                      <a:r>
                        <a:rPr lang="zh-CN" altLang="en-US" sz="1500">
                          <a:sym typeface="+mn-ea"/>
                        </a:rPr>
                        <a:t>N(5,6)</a:t>
                      </a:r>
                      <a:r>
                        <a:rPr lang="en-US" altLang="zh-CN" sz="1500">
                          <a:sym typeface="+mn-ea"/>
                        </a:rPr>
                        <a:t>,</a:t>
                      </a:r>
                      <a:r>
                        <a:rPr lang="zh-CN" altLang="en-US" sz="1500">
                          <a:sym typeface="+mn-ea"/>
                        </a:rPr>
                        <a:t>NP(4,6)</a:t>
                      </a:r>
                      <a:r>
                        <a:rPr lang="en-US" altLang="zh-CN" sz="1500">
                          <a:sym typeface="+mn-ea"/>
                        </a:rPr>
                        <a:t>,</a:t>
                      </a:r>
                      <a:r>
                        <a:rPr lang="zh-CN" altLang="en-US" sz="1500">
                          <a:sym typeface="+mn-ea"/>
                        </a:rPr>
                        <a:t>VP(3,6)</a:t>
                      </a:r>
                      <a:r>
                        <a:rPr lang="en-US" altLang="zh-CN" sz="1500">
                          <a:sym typeface="+mn-ea"/>
                        </a:rPr>
                        <a:t>,</a:t>
                      </a:r>
                      <a:r>
                        <a:rPr lang="zh-CN" altLang="en-US" sz="1500">
                          <a:sym typeface="+mn-ea"/>
                        </a:rPr>
                        <a:t>S(1,6)</a:t>
                      </a:r>
                      <a:endParaRPr lang="zh-CN" altLang="en-US" sz="150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225290" y="2405380"/>
            <a:ext cx="1872615" cy="381000"/>
          </a:xfrm>
          <a:prstGeom prst="rect">
            <a:avLst/>
          </a:prstGeom>
        </p:spPr>
        <p:txBody>
          <a:bodyPr vert="horz" wrap="square" lIns="0" tIns="12065" rIns="0" bIns="0" rtlCol="0">
            <a:spAutoFit/>
          </a:bodyPr>
          <a:lstStyle/>
          <a:p>
            <a:pPr marL="12700">
              <a:lnSpc>
                <a:spcPct val="100000"/>
              </a:lnSpc>
              <a:spcBef>
                <a:spcPts val="95"/>
              </a:spcBef>
            </a:pPr>
            <a:r>
              <a:rPr sz="2400" b="1" spc="-5" dirty="0">
                <a:latin typeface="Times New Roman" panose="02020603050405020304"/>
                <a:cs typeface="Times New Roman" panose="02020603050405020304"/>
              </a:rPr>
              <a:t>Det	N</a:t>
            </a:r>
            <a:endParaRPr sz="2400">
              <a:latin typeface="Times New Roman" panose="02020603050405020304"/>
              <a:cs typeface="Times New Roman" panose="02020603050405020304"/>
            </a:endParaRPr>
          </a:p>
        </p:txBody>
      </p:sp>
      <p:sp>
        <p:nvSpPr>
          <p:cNvPr id="14" name="object 14"/>
          <p:cNvSpPr txBox="1"/>
          <p:nvPr/>
        </p:nvSpPr>
        <p:spPr>
          <a:xfrm>
            <a:off x="5941822" y="2382393"/>
            <a:ext cx="2878455" cy="381635"/>
          </a:xfrm>
          <a:prstGeom prst="rect">
            <a:avLst/>
          </a:prstGeom>
        </p:spPr>
        <p:txBody>
          <a:bodyPr vert="horz" wrap="square" lIns="0" tIns="12700" rIns="0" bIns="0" rtlCol="0">
            <a:spAutoFit/>
          </a:bodyPr>
          <a:lstStyle/>
          <a:p>
            <a:pPr marL="12700">
              <a:lnSpc>
                <a:spcPct val="100000"/>
              </a:lnSpc>
              <a:spcBef>
                <a:spcPts val="100"/>
              </a:spcBef>
              <a:tabLst>
                <a:tab pos="659765" algn="l"/>
                <a:tab pos="1525270" algn="l"/>
                <a:tab pos="2244725" algn="l"/>
              </a:tabLst>
            </a:pPr>
            <a:r>
              <a:rPr sz="2400" b="1" spc="-5" dirty="0">
                <a:latin typeface="Times New Roman" panose="02020603050405020304"/>
                <a:cs typeface="Times New Roman" panose="02020603050405020304"/>
              </a:rPr>
              <a:t>V</a:t>
            </a:r>
            <a:r>
              <a:rPr sz="2400" b="1" spc="-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Det</a:t>
            </a:r>
            <a:r>
              <a:rPr sz="2400" b="1" spc="-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N</a:t>
            </a:r>
            <a:r>
              <a:rPr sz="2400" b="1" spc="-5" dirty="0">
                <a:latin typeface="Times New Roman" panose="02020603050405020304"/>
                <a:cs typeface="Times New Roman" panose="02020603050405020304"/>
              </a:rPr>
              <a:t>	</a:t>
            </a:r>
            <a:endParaRPr sz="2400">
              <a:latin typeface="Times New Roman" panose="02020603050405020304"/>
              <a:cs typeface="Times New Roman" panose="02020603050405020304"/>
            </a:endParaRPr>
          </a:p>
        </p:txBody>
      </p:sp>
      <p:sp>
        <p:nvSpPr>
          <p:cNvPr id="16" name="object 16"/>
          <p:cNvSpPr txBox="1"/>
          <p:nvPr/>
        </p:nvSpPr>
        <p:spPr>
          <a:xfrm>
            <a:off x="4658995" y="3008884"/>
            <a:ext cx="430530" cy="38163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NP</a:t>
            </a:r>
            <a:endParaRPr sz="2400">
              <a:latin typeface="Times New Roman" panose="02020603050405020304"/>
              <a:cs typeface="Times New Roman" panose="02020603050405020304"/>
            </a:endParaRPr>
          </a:p>
        </p:txBody>
      </p:sp>
      <p:sp>
        <p:nvSpPr>
          <p:cNvPr id="17" name="object 17"/>
          <p:cNvSpPr txBox="1"/>
          <p:nvPr/>
        </p:nvSpPr>
        <p:spPr>
          <a:xfrm>
            <a:off x="7165340" y="2723515"/>
            <a:ext cx="430530" cy="38163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NP</a:t>
            </a:r>
            <a:endParaRPr sz="2400">
              <a:latin typeface="Times New Roman" panose="02020603050405020304"/>
              <a:cs typeface="Times New Roman" panose="02020603050405020304"/>
            </a:endParaRPr>
          </a:p>
        </p:txBody>
      </p:sp>
      <p:sp>
        <p:nvSpPr>
          <p:cNvPr id="18" name="object 18"/>
          <p:cNvSpPr txBox="1"/>
          <p:nvPr/>
        </p:nvSpPr>
        <p:spPr>
          <a:xfrm>
            <a:off x="6843521" y="3336544"/>
            <a:ext cx="430530" cy="38163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VP</a:t>
            </a:r>
            <a:endParaRPr sz="2400">
              <a:latin typeface="Times New Roman" panose="02020603050405020304"/>
              <a:cs typeface="Times New Roman" panose="02020603050405020304"/>
            </a:endParaRPr>
          </a:p>
        </p:txBody>
      </p:sp>
      <p:sp>
        <p:nvSpPr>
          <p:cNvPr id="20" name="object 20"/>
          <p:cNvSpPr txBox="1"/>
          <p:nvPr/>
        </p:nvSpPr>
        <p:spPr>
          <a:xfrm>
            <a:off x="5544820" y="4445635"/>
            <a:ext cx="696595" cy="381635"/>
          </a:xfrm>
          <a:prstGeom prst="rect">
            <a:avLst/>
          </a:prstGeom>
        </p:spPr>
        <p:txBody>
          <a:bodyPr vert="horz" wrap="square" lIns="0" tIns="12700" rIns="0" bIns="0" rtlCol="0">
            <a:spAutoFit/>
          </a:bodyPr>
          <a:lstStyle/>
          <a:p>
            <a:pPr>
              <a:lnSpc>
                <a:spcPct val="100000"/>
              </a:lnSpc>
              <a:spcBef>
                <a:spcPts val="45"/>
              </a:spcBef>
            </a:pPr>
            <a:r>
              <a:rPr sz="2400" b="1" spc="-5"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25" name="标题 24"/>
          <p:cNvSpPr/>
          <p:nvPr>
            <p:ph type="title"/>
          </p:nvPr>
        </p:nvSpPr>
        <p:spPr>
          <a:xfrm>
            <a:off x="467994" y="295276"/>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br>
            <a:br>
              <a:rPr lang="zh-CN" altLang="en-US"/>
            </a:br>
            <a:endParaRPr lang="zh-CN" altLang="en-US"/>
          </a:p>
        </p:txBody>
      </p:sp>
      <p:sp>
        <p:nvSpPr>
          <p:cNvPr id="2" name="object 15"/>
          <p:cNvSpPr txBox="1"/>
          <p:nvPr/>
        </p:nvSpPr>
        <p:spPr>
          <a:xfrm>
            <a:off x="1914525" y="1270635"/>
            <a:ext cx="7620635" cy="442595"/>
          </a:xfrm>
          <a:prstGeom prst="rect">
            <a:avLst/>
          </a:prstGeom>
        </p:spPr>
        <p:txBody>
          <a:bodyPr vert="horz" wrap="square" lIns="0" tIns="12065" rIns="0" bIns="0" rtlCol="0">
            <a:spAutoFit/>
          </a:bodyPr>
          <a:p>
            <a:pPr marL="12700">
              <a:lnSpc>
                <a:spcPct val="100000"/>
              </a:lnSpc>
              <a:spcBef>
                <a:spcPts val="95"/>
              </a:spcBef>
              <a:tabLst>
                <a:tab pos="2065655" algn="l"/>
                <a:tab pos="2806700" algn="l"/>
                <a:tab pos="3538220" algn="l"/>
                <a:tab pos="4269740" algn="l"/>
                <a:tab pos="4921885" algn="l"/>
                <a:tab pos="5653405" algn="l"/>
              </a:tabLst>
            </a:pPr>
            <a:r>
              <a:rPr sz="2800" b="1" dirty="0">
                <a:solidFill>
                  <a:srgbClr val="000066"/>
                </a:solidFill>
                <a:latin typeface="Microsoft JhengHei" panose="020B0604030504040204" charset="-120"/>
                <a:cs typeface="Microsoft JhengHei" panose="020B0604030504040204" charset="-120"/>
              </a:rPr>
              <a:t>输入句子</a:t>
            </a:r>
            <a:r>
              <a:rPr sz="2800" b="1" spc="-5" dirty="0">
                <a:solidFill>
                  <a:srgbClr val="000066"/>
                </a:solidFill>
                <a:latin typeface="Microsoft JhengHei" panose="020B0604030504040204" charset="-120"/>
                <a:cs typeface="Microsoft JhengHei" panose="020B0604030504040204" charset="-120"/>
              </a:rPr>
              <a:t>：</a:t>
            </a:r>
            <a:r>
              <a:rPr sz="2800" b="1" dirty="0">
                <a:solidFill>
                  <a:srgbClr val="000066"/>
                </a:solidFill>
                <a:latin typeface="Microsoft JhengHei" panose="020B0604030504040204" charset="-120"/>
                <a:cs typeface="Microsoft JhengHei" panose="020B0604030504040204" charset="-120"/>
              </a:rPr>
              <a:t>	</a:t>
            </a:r>
            <a:r>
              <a:rPr sz="2800" b="1" spc="-5" dirty="0">
                <a:solidFill>
                  <a:srgbClr val="000066"/>
                </a:solidFill>
                <a:latin typeface="Times New Roman" panose="02020603050405020304"/>
                <a:cs typeface="Times New Roman" panose="02020603050405020304"/>
              </a:rPr>
              <a:t>the</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boy</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hi</a:t>
            </a:r>
            <a:r>
              <a:rPr sz="2800" b="1" dirty="0">
                <a:solidFill>
                  <a:srgbClr val="000066"/>
                </a:solidFill>
                <a:latin typeface="Times New Roman" panose="02020603050405020304"/>
                <a:cs typeface="Times New Roman" panose="02020603050405020304"/>
              </a:rPr>
              <a:t>t</a:t>
            </a:r>
            <a:r>
              <a:rPr sz="2800" b="1" spc="-5" dirty="0">
                <a:solidFill>
                  <a:srgbClr val="000066"/>
                </a:solidFill>
                <a:latin typeface="Times New Roman" panose="02020603050405020304"/>
                <a:cs typeface="Times New Roman" panose="02020603050405020304"/>
              </a:rPr>
              <a:t>s</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the</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dog</a:t>
            </a:r>
            <a:r>
              <a:rPr sz="2800" b="1" dirty="0">
                <a:solidFill>
                  <a:srgbClr val="000066"/>
                </a:solidFill>
                <a:latin typeface="Times New Roman" panose="02020603050405020304"/>
                <a:cs typeface="Times New Roman" panose="02020603050405020304"/>
              </a:rPr>
              <a:t>	</a:t>
            </a:r>
            <a:endParaRPr lang="zh-CN" altLang="en-US" sz="2800" b="1" spc="-5" dirty="0">
              <a:solidFill>
                <a:srgbClr val="000066"/>
              </a:solidFill>
              <a:latin typeface="Times New Roman" panose="02020603050405020304"/>
              <a:cs typeface="Times New Roman" panose="02020603050405020304"/>
            </a:endParaRPr>
          </a:p>
        </p:txBody>
      </p:sp>
      <p:sp>
        <p:nvSpPr>
          <p:cNvPr id="6" name="弧形 5"/>
          <p:cNvSpPr/>
          <p:nvPr/>
        </p:nvSpPr>
        <p:spPr>
          <a:xfrm rot="8280000">
            <a:off x="4485640" y="2263140"/>
            <a:ext cx="881380" cy="664845"/>
          </a:xfrm>
          <a:prstGeom prst="arc">
            <a:avLst>
              <a:gd name="adj1" fmla="val 15127659"/>
              <a:gd name="adj2" fmla="val 91637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弧形 6"/>
          <p:cNvSpPr/>
          <p:nvPr/>
        </p:nvSpPr>
        <p:spPr>
          <a:xfrm rot="8280000">
            <a:off x="6816090" y="2240915"/>
            <a:ext cx="881380" cy="664845"/>
          </a:xfrm>
          <a:prstGeom prst="arc">
            <a:avLst>
              <a:gd name="adj1" fmla="val 15127659"/>
              <a:gd name="adj2" fmla="val 91637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弧形 7"/>
          <p:cNvSpPr/>
          <p:nvPr/>
        </p:nvSpPr>
        <p:spPr>
          <a:xfrm rot="8280000">
            <a:off x="6200775" y="2024380"/>
            <a:ext cx="1440815" cy="1329690"/>
          </a:xfrm>
          <a:prstGeom prst="arc">
            <a:avLst>
              <a:gd name="adj1" fmla="val 13578421"/>
              <a:gd name="adj2" fmla="val 2409845"/>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弧形 8"/>
          <p:cNvSpPr/>
          <p:nvPr/>
        </p:nvSpPr>
        <p:spPr>
          <a:xfrm rot="8280000">
            <a:off x="4270375" y="1203960"/>
            <a:ext cx="3545840" cy="3074670"/>
          </a:xfrm>
          <a:prstGeom prst="arc">
            <a:avLst>
              <a:gd name="adj1" fmla="val 13578421"/>
              <a:gd name="adj2" fmla="val 2337341"/>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object 14"/>
          <p:cNvSpPr txBox="1"/>
          <p:nvPr/>
        </p:nvSpPr>
        <p:spPr>
          <a:xfrm>
            <a:off x="955040" y="2382520"/>
            <a:ext cx="2345055" cy="3495675"/>
          </a:xfrm>
          <a:prstGeom prst="rect">
            <a:avLst/>
          </a:prstGeom>
        </p:spPr>
        <p:txBody>
          <a:bodyPr vert="horz" wrap="square" lIns="0" tIns="137160" rIns="0" bIns="0" rtlCol="0">
            <a:spAutoFit/>
          </a:bodyPr>
          <a:p>
            <a:pPr marR="461645" algn="l">
              <a:lnSpc>
                <a:spcPct val="100000"/>
              </a:lnSpc>
              <a:spcBef>
                <a:spcPts val="1080"/>
              </a:spcBef>
              <a:tabLst>
                <a:tab pos="1827530" algn="l"/>
                <a:tab pos="3148330" algn="l"/>
              </a:tabLst>
            </a:pPr>
            <a:r>
              <a:rPr sz="2000" b="1" spc="-5" dirty="0">
                <a:solidFill>
                  <a:srgbClr val="000066"/>
                </a:solidFill>
                <a:latin typeface="Times New Roman" panose="02020603050405020304" charset="0"/>
                <a:cs typeface="Times New Roman" panose="02020603050405020304" charset="0"/>
              </a:rPr>
              <a:t>G </a:t>
            </a:r>
            <a:r>
              <a:rPr sz="2000" b="1" dirty="0">
                <a:solidFill>
                  <a:srgbClr val="000066"/>
                </a:solidFill>
                <a:latin typeface="Times New Roman" panose="02020603050405020304" charset="0"/>
                <a:cs typeface="Times New Roman" panose="02020603050405020304" charset="0"/>
              </a:rPr>
              <a:t>(</a:t>
            </a:r>
            <a:r>
              <a:rPr sz="2000" b="1" spc="-5" dirty="0">
                <a:solidFill>
                  <a:srgbClr val="000066"/>
                </a:solidFill>
                <a:latin typeface="Times New Roman" panose="02020603050405020304" charset="0"/>
                <a:cs typeface="Times New Roman" panose="02020603050405020304" charset="0"/>
              </a:rPr>
              <a:t>S</a:t>
            </a:r>
            <a:r>
              <a:rPr sz="2000" b="1" dirty="0">
                <a:solidFill>
                  <a:srgbClr val="000066"/>
                </a:solidFill>
                <a:latin typeface="Times New Roman" panose="02020603050405020304" charset="0"/>
                <a:cs typeface="Times New Roman" panose="02020603050405020304" charset="0"/>
              </a:rPr>
              <a:t>)</a:t>
            </a:r>
            <a:r>
              <a:rPr sz="2000" b="1" spc="-5" dirty="0">
                <a:solidFill>
                  <a:srgbClr val="000066"/>
                </a:solidFill>
                <a:latin typeface="Times New Roman" panose="02020603050405020304" charset="0"/>
                <a:cs typeface="Times New Roman" panose="02020603050405020304" charset="0"/>
              </a:rPr>
              <a:t>:</a:t>
            </a:r>
            <a:endParaRPr sz="2000" b="1" spc="-5" dirty="0">
              <a:solidFill>
                <a:srgbClr val="000066"/>
              </a:solidFill>
              <a:latin typeface="Times New Roman" panose="02020603050405020304" charset="0"/>
              <a:cs typeface="Times New Roman" panose="02020603050405020304" charset="0"/>
            </a:endParaRPr>
          </a:p>
          <a:p>
            <a:pPr marR="461645" algn="l">
              <a:lnSpc>
                <a:spcPct val="100000"/>
              </a:lnSpc>
              <a:spcBef>
                <a:spcPts val="1080"/>
              </a:spcBef>
              <a:tabLst>
                <a:tab pos="1827530" algn="l"/>
                <a:tab pos="3148330" algn="l"/>
              </a:tabLst>
            </a:pPr>
            <a:r>
              <a:rPr sz="2000" b="1" spc="-5" dirty="0">
                <a:solidFill>
                  <a:srgbClr val="000066"/>
                </a:solidFill>
                <a:latin typeface="Times New Roman" panose="02020603050405020304" charset="0"/>
                <a:cs typeface="Times New Roman" panose="02020603050405020304" charset="0"/>
              </a:rPr>
              <a:t>S</a:t>
            </a:r>
            <a:r>
              <a:rPr sz="2000" b="1" spc="15" dirty="0">
                <a:solidFill>
                  <a:srgbClr val="000066"/>
                </a:solidFill>
                <a:latin typeface="Times New Roman" panose="02020603050405020304" charset="0"/>
                <a:cs typeface="Times New Roman" panose="02020603050405020304" charset="0"/>
              </a:rPr>
              <a:t> </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rPr>
              <a:t> </a:t>
            </a:r>
            <a:r>
              <a:rPr sz="2000" b="1" spc="-5" dirty="0">
                <a:solidFill>
                  <a:srgbClr val="000066"/>
                </a:solidFill>
                <a:latin typeface="Times New Roman" panose="02020603050405020304" charset="0"/>
                <a:cs typeface="Times New Roman" panose="02020603050405020304" charset="0"/>
              </a:rPr>
              <a:t>NP</a:t>
            </a:r>
            <a:r>
              <a:rPr lang="en-US" sz="2000" b="1" spc="-5" dirty="0">
                <a:solidFill>
                  <a:srgbClr val="000066"/>
                </a:solidFill>
                <a:latin typeface="Times New Roman" panose="02020603050405020304" charset="0"/>
                <a:cs typeface="Times New Roman" panose="02020603050405020304" charset="0"/>
              </a:rPr>
              <a:t> </a:t>
            </a:r>
            <a:r>
              <a:rPr sz="2000" b="1" spc="-5" dirty="0">
                <a:solidFill>
                  <a:srgbClr val="000066"/>
                </a:solidFill>
                <a:latin typeface="Times New Roman" panose="02020603050405020304" charset="0"/>
                <a:cs typeface="Times New Roman" panose="02020603050405020304" charset="0"/>
              </a:rPr>
              <a:t>V</a:t>
            </a:r>
            <a:r>
              <a:rPr sz="2000" b="1" spc="275" dirty="0">
                <a:solidFill>
                  <a:srgbClr val="000066"/>
                </a:solidFill>
                <a:latin typeface="Times New Roman" panose="02020603050405020304" charset="0"/>
                <a:cs typeface="Times New Roman" panose="02020603050405020304" charset="0"/>
              </a:rPr>
              <a:t>P</a:t>
            </a:r>
            <a:endParaRPr sz="2000" b="1">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spc="-5" dirty="0">
                <a:solidFill>
                  <a:srgbClr val="000066"/>
                </a:solidFill>
                <a:latin typeface="Times New Roman" panose="02020603050405020304" charset="0"/>
                <a:cs typeface="Times New Roman" panose="02020603050405020304" charset="0"/>
                <a:sym typeface="+mn-ea"/>
              </a:rPr>
              <a:t>NP</a:t>
            </a:r>
            <a:r>
              <a:rPr sz="2000" b="1" spc="-5" dirty="0">
                <a:solidFill>
                  <a:srgbClr val="000066"/>
                </a:solidFill>
                <a:latin typeface="Wingdings 3" panose="05040102010807070707"/>
                <a:cs typeface="Wingdings 3" panose="05040102010807070707"/>
                <a:sym typeface="+mn-ea"/>
              </a:rPr>
              <a:t></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sym typeface="+mn-ea"/>
              </a:rPr>
              <a:t> </a:t>
            </a:r>
            <a:r>
              <a:rPr sz="2000" b="1" spc="-5" dirty="0">
                <a:solidFill>
                  <a:srgbClr val="000066"/>
                </a:solidFill>
                <a:latin typeface="Times New Roman" panose="02020603050405020304" charset="0"/>
                <a:cs typeface="Times New Roman" panose="02020603050405020304" charset="0"/>
                <a:sym typeface="+mn-ea"/>
              </a:rPr>
              <a:t>Det	N  </a:t>
            </a:r>
            <a:endParaRPr sz="2000" b="1" spc="-5" dirty="0">
              <a:solidFill>
                <a:srgbClr val="000066"/>
              </a:solidFill>
              <a:latin typeface="Times New Roman" panose="02020603050405020304" charset="0"/>
              <a:cs typeface="Times New Roman" panose="02020603050405020304" charset="0"/>
              <a:sym typeface="+mn-ea"/>
            </a:endParaRPr>
          </a:p>
          <a:p>
            <a:pPr marR="388620" algn="l">
              <a:lnSpc>
                <a:spcPct val="100000"/>
              </a:lnSpc>
              <a:spcBef>
                <a:spcPts val="985"/>
              </a:spcBef>
              <a:tabLst>
                <a:tab pos="632460" algn="l"/>
                <a:tab pos="1461135" algn="l"/>
              </a:tabLst>
            </a:pPr>
            <a:r>
              <a:rPr sz="2000" b="1" spc="-5" dirty="0">
                <a:solidFill>
                  <a:srgbClr val="000066"/>
                </a:solidFill>
                <a:latin typeface="Times New Roman" panose="02020603050405020304" charset="0"/>
                <a:cs typeface="Times New Roman" panose="02020603050405020304" charset="0"/>
              </a:rPr>
              <a:t>VP</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sym typeface="+mn-ea"/>
              </a:rPr>
              <a:t> </a:t>
            </a:r>
            <a:r>
              <a:rPr sz="2000" b="1" spc="-5" dirty="0">
                <a:solidFill>
                  <a:srgbClr val="000066"/>
                </a:solidFill>
                <a:latin typeface="Times New Roman" panose="02020603050405020304" charset="0"/>
                <a:cs typeface="Times New Roman" panose="02020603050405020304" charset="0"/>
              </a:rPr>
              <a:t>V</a:t>
            </a:r>
            <a:r>
              <a:rPr sz="2000" b="1" dirty="0">
                <a:solidFill>
                  <a:srgbClr val="000066"/>
                </a:solidFill>
                <a:latin typeface="Times New Roman" panose="02020603050405020304" charset="0"/>
                <a:cs typeface="Times New Roman" panose="02020603050405020304" charset="0"/>
              </a:rPr>
              <a:t>	</a:t>
            </a:r>
            <a:r>
              <a:rPr sz="2000" b="1" spc="-5" dirty="0">
                <a:solidFill>
                  <a:srgbClr val="000066"/>
                </a:solidFill>
                <a:latin typeface="Times New Roman" panose="02020603050405020304" charset="0"/>
                <a:cs typeface="Times New Roman" panose="02020603050405020304" charset="0"/>
              </a:rPr>
              <a:t>N</a:t>
            </a:r>
            <a:r>
              <a:rPr sz="2000" b="1" spc="-275" dirty="0">
                <a:solidFill>
                  <a:srgbClr val="000066"/>
                </a:solidFill>
                <a:latin typeface="Times New Roman" panose="02020603050405020304" charset="0"/>
                <a:cs typeface="Times New Roman" panose="02020603050405020304" charset="0"/>
              </a:rPr>
              <a:t>P</a:t>
            </a:r>
            <a:endParaRPr sz="2000" b="1" spc="-5"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Det</a:t>
            </a:r>
            <a:r>
              <a:rPr sz="2000" b="1" spc="-5" dirty="0">
                <a:solidFill>
                  <a:srgbClr val="000066"/>
                </a:solidFill>
                <a:latin typeface="Wingdings 3" panose="05040102010807070707"/>
                <a:cs typeface="Wingdings 3" panose="05040102010807070707"/>
                <a:sym typeface="+mn-ea"/>
              </a:rPr>
              <a:t></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sym typeface="+mn-ea"/>
              </a:rPr>
              <a:t> </a:t>
            </a:r>
            <a:r>
              <a:rPr sz="2000" b="1" dirty="0">
                <a:solidFill>
                  <a:srgbClr val="000066"/>
                </a:solidFill>
                <a:latin typeface="Times New Roman" panose="02020603050405020304" charset="0"/>
                <a:cs typeface="Times New Roman" panose="02020603050405020304" charset="0"/>
              </a:rPr>
              <a:t>the</a:t>
            </a:r>
            <a:endParaRPr sz="2000" b="1"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N</a:t>
            </a:r>
            <a:r>
              <a:rPr sz="2000" b="1" spc="-5" dirty="0">
                <a:solidFill>
                  <a:srgbClr val="000066"/>
                </a:solidFill>
                <a:latin typeface="Wingdings 3" panose="05040102010807070707"/>
                <a:cs typeface="Wingdings 3" panose="05040102010807070707"/>
                <a:sym typeface="+mn-ea"/>
              </a:rPr>
              <a:t></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sym typeface="+mn-ea"/>
              </a:rPr>
              <a:t> </a:t>
            </a:r>
            <a:r>
              <a:rPr sz="2000" b="1" dirty="0">
                <a:solidFill>
                  <a:srgbClr val="000066"/>
                </a:solidFill>
                <a:latin typeface="Times New Roman" panose="02020603050405020304" charset="0"/>
                <a:cs typeface="Times New Roman" panose="02020603050405020304" charset="0"/>
              </a:rPr>
              <a:t>boy</a:t>
            </a:r>
            <a:endParaRPr sz="2000" b="1"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V</a:t>
            </a:r>
            <a:r>
              <a:rPr sz="2000" b="1" spc="-5" dirty="0">
                <a:solidFill>
                  <a:srgbClr val="000066"/>
                </a:solidFill>
                <a:latin typeface="Wingdings 3" panose="05040102010807070707"/>
                <a:cs typeface="Wingdings 3" panose="05040102010807070707"/>
                <a:sym typeface="+mn-ea"/>
              </a:rPr>
              <a:t></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sym typeface="+mn-ea"/>
              </a:rPr>
              <a:t> </a:t>
            </a:r>
            <a:r>
              <a:rPr sz="2000" b="1" dirty="0">
                <a:solidFill>
                  <a:srgbClr val="000066"/>
                </a:solidFill>
                <a:latin typeface="Times New Roman" panose="02020603050405020304" charset="0"/>
                <a:cs typeface="Times New Roman" panose="02020603050405020304" charset="0"/>
              </a:rPr>
              <a:t>hit</a:t>
            </a:r>
            <a:endParaRPr sz="2000" b="1" dirty="0">
              <a:solidFill>
                <a:srgbClr val="000066"/>
              </a:solidFill>
              <a:latin typeface="Times New Roman" panose="02020603050405020304" charset="0"/>
              <a:cs typeface="Times New Roman" panose="02020603050405020304" charset="0"/>
            </a:endParaRPr>
          </a:p>
          <a:p>
            <a:pPr marR="388620" algn="l">
              <a:lnSpc>
                <a:spcPct val="100000"/>
              </a:lnSpc>
              <a:spcBef>
                <a:spcPts val="985"/>
              </a:spcBef>
              <a:tabLst>
                <a:tab pos="632460" algn="l"/>
                <a:tab pos="1461135" algn="l"/>
              </a:tabLst>
            </a:pPr>
            <a:r>
              <a:rPr sz="2000" b="1" dirty="0">
                <a:solidFill>
                  <a:srgbClr val="000066"/>
                </a:solidFill>
                <a:latin typeface="Times New Roman" panose="02020603050405020304" charset="0"/>
                <a:cs typeface="Times New Roman" panose="02020603050405020304" charset="0"/>
              </a:rPr>
              <a:t>N</a:t>
            </a:r>
            <a:r>
              <a:rPr sz="2000" b="1" spc="-5" dirty="0">
                <a:solidFill>
                  <a:srgbClr val="000066"/>
                </a:solidFill>
                <a:latin typeface="Wingdings 3" panose="05040102010807070707"/>
                <a:cs typeface="Wingdings 3" panose="05040102010807070707"/>
                <a:sym typeface="+mn-ea"/>
              </a:rPr>
              <a:t></a:t>
            </a:r>
            <a:r>
              <a:rPr sz="2000" b="1" spc="-5" dirty="0">
                <a:solidFill>
                  <a:srgbClr val="000066"/>
                </a:solidFill>
                <a:latin typeface="Arial" panose="020B0604020202020204" pitchFamily="34" charset="0"/>
                <a:cs typeface="Arial" panose="020B0604020202020204" pitchFamily="34" charset="0"/>
                <a:sym typeface="+mn-ea"/>
              </a:rPr>
              <a:t>→</a:t>
            </a:r>
            <a:r>
              <a:rPr sz="2000" b="1" dirty="0">
                <a:solidFill>
                  <a:srgbClr val="000066"/>
                </a:solidFill>
                <a:latin typeface="Times New Roman" panose="02020603050405020304" charset="0"/>
                <a:cs typeface="Times New Roman" panose="02020603050405020304" charset="0"/>
                <a:sym typeface="+mn-ea"/>
              </a:rPr>
              <a:t> </a:t>
            </a:r>
            <a:r>
              <a:rPr sz="2000" b="1" dirty="0">
                <a:solidFill>
                  <a:srgbClr val="000066"/>
                </a:solidFill>
                <a:latin typeface="Times New Roman" panose="02020603050405020304" charset="0"/>
                <a:cs typeface="Times New Roman" panose="02020603050405020304" charset="0"/>
              </a:rPr>
              <a:t>dog</a:t>
            </a:r>
            <a:endParaRPr sz="2000" b="1" dirty="0">
              <a:solidFill>
                <a:srgbClr val="000066"/>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7104380" y="1572260"/>
            <a:ext cx="4114800" cy="1570355"/>
          </a:xfrm>
          <a:prstGeom prst="rect">
            <a:avLst/>
          </a:prstGeom>
          <a:ln w="19811">
            <a:solidFill>
              <a:srgbClr val="FF3300"/>
            </a:solidFill>
          </a:ln>
        </p:spPr>
        <p:txBody>
          <a:bodyPr vert="horz" wrap="square" lIns="0" tIns="20320" rIns="0" bIns="0" rtlCol="0">
            <a:spAutoFit/>
          </a:bodyPr>
          <a:lstStyle/>
          <a:p>
            <a:pPr marL="92075" marR="191135" algn="l">
              <a:lnSpc>
                <a:spcPts val="4030"/>
              </a:lnSpc>
              <a:spcBef>
                <a:spcPts val="160"/>
              </a:spcBef>
            </a:pPr>
            <a:r>
              <a:rPr sz="2800" spc="5" dirty="0">
                <a:solidFill>
                  <a:schemeClr val="tx1"/>
                </a:solidFill>
                <a:latin typeface="等线" panose="02010600030101010101" charset="-122"/>
                <a:ea typeface="等线" panose="02010600030101010101" charset="-122"/>
                <a:cs typeface="Microsoft JhengHei" panose="020B0604030504040204" charset="-120"/>
              </a:rPr>
              <a:t>将上图中的</a:t>
            </a:r>
            <a:r>
              <a:rPr sz="2800" b="1" spc="5" dirty="0">
                <a:solidFill>
                  <a:schemeClr val="tx1"/>
                </a:solidFill>
                <a:latin typeface="等线" panose="02010600030101010101" charset="-122"/>
                <a:ea typeface="等线" panose="02010600030101010101" charset="-122"/>
                <a:cs typeface="Microsoft JhengHei" panose="020B0604030504040204" charset="-120"/>
              </a:rPr>
              <a:t>边改为</a:t>
            </a:r>
            <a:r>
              <a:rPr sz="2800" b="1" dirty="0">
                <a:solidFill>
                  <a:schemeClr val="tx1"/>
                </a:solidFill>
                <a:latin typeface="等线" panose="02010600030101010101" charset="-122"/>
                <a:ea typeface="等线" panose="02010600030101010101" charset="-122"/>
                <a:cs typeface="Microsoft JhengHei" panose="020B0604030504040204" charset="-120"/>
              </a:rPr>
              <a:t>结点</a:t>
            </a:r>
            <a:r>
              <a:rPr sz="2800" dirty="0">
                <a:solidFill>
                  <a:schemeClr val="tx1"/>
                </a:solidFill>
                <a:latin typeface="等线" panose="02010600030101010101" charset="-122"/>
                <a:ea typeface="等线" panose="02010600030101010101" charset="-122"/>
                <a:cs typeface="Microsoft JhengHei" panose="020B0604030504040204" charset="-120"/>
              </a:rPr>
              <a:t>，将</a:t>
            </a:r>
            <a:r>
              <a:rPr sz="2800" b="1" dirty="0">
                <a:solidFill>
                  <a:schemeClr val="tx1"/>
                </a:solidFill>
                <a:latin typeface="等线" panose="02010600030101010101" charset="-122"/>
                <a:ea typeface="等线" panose="02010600030101010101" charset="-122"/>
                <a:cs typeface="Microsoft JhengHei" panose="020B0604030504040204" charset="-120"/>
              </a:rPr>
              <a:t>结点改为</a:t>
            </a:r>
            <a:r>
              <a:rPr sz="2800" b="1" spc="5" dirty="0">
                <a:solidFill>
                  <a:schemeClr val="tx1"/>
                </a:solidFill>
                <a:latin typeface="等线" panose="02010600030101010101" charset="-122"/>
                <a:ea typeface="等线" panose="02010600030101010101" charset="-122"/>
                <a:cs typeface="Microsoft JhengHei" panose="020B0604030504040204" charset="-120"/>
              </a:rPr>
              <a:t>边</a:t>
            </a:r>
            <a:r>
              <a:rPr sz="2800" spc="5" dirty="0">
                <a:solidFill>
                  <a:schemeClr val="tx1"/>
                </a:solidFill>
                <a:latin typeface="等线" panose="02010600030101010101" charset="-122"/>
                <a:ea typeface="等线" panose="02010600030101010101" charset="-122"/>
                <a:cs typeface="Microsoft JhengHei" panose="020B0604030504040204" charset="-120"/>
              </a:rPr>
              <a:t>，得到分析结果的直观图。</a:t>
            </a:r>
            <a:endParaRPr sz="2800" spc="5" dirty="0">
              <a:solidFill>
                <a:schemeClr val="tx1"/>
              </a:solidFill>
              <a:latin typeface="等线" panose="02010600030101010101" charset="-122"/>
              <a:ea typeface="等线" panose="02010600030101010101" charset="-122"/>
              <a:cs typeface="Microsoft JhengHei" panose="020B0604030504040204" charset="-120"/>
            </a:endParaRPr>
          </a:p>
        </p:txBody>
      </p:sp>
      <p:sp>
        <p:nvSpPr>
          <p:cNvPr id="15" name="object 15"/>
          <p:cNvSpPr txBox="1"/>
          <p:nvPr/>
        </p:nvSpPr>
        <p:spPr>
          <a:xfrm>
            <a:off x="5121402" y="2590545"/>
            <a:ext cx="366395" cy="32067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panose="02020603050405020304"/>
                <a:cs typeface="Times New Roman" panose="02020603050405020304"/>
              </a:rPr>
              <a:t>VP</a:t>
            </a:r>
            <a:endParaRPr sz="2000">
              <a:latin typeface="Times New Roman" panose="02020603050405020304"/>
              <a:cs typeface="Times New Roman" panose="02020603050405020304"/>
            </a:endParaRPr>
          </a:p>
        </p:txBody>
      </p:sp>
      <p:sp>
        <p:nvSpPr>
          <p:cNvPr id="16" name="object 16"/>
          <p:cNvSpPr/>
          <p:nvPr/>
        </p:nvSpPr>
        <p:spPr>
          <a:xfrm>
            <a:off x="4856988" y="2700527"/>
            <a:ext cx="192024" cy="153924"/>
          </a:xfrm>
          <a:prstGeom prst="rect">
            <a:avLst/>
          </a:prstGeom>
          <a:blipFill>
            <a:blip r:embed="rId1" cstate="print"/>
            <a:stretch>
              <a:fillRect/>
            </a:stretch>
          </a:blipFill>
        </p:spPr>
        <p:txBody>
          <a:bodyPr wrap="square" lIns="0" tIns="0" rIns="0" bIns="0" rtlCol="0"/>
          <a:lstStyle/>
          <a:p/>
        </p:txBody>
      </p:sp>
      <p:sp>
        <p:nvSpPr>
          <p:cNvPr id="19" name="object 19"/>
          <p:cNvSpPr/>
          <p:nvPr/>
        </p:nvSpPr>
        <p:spPr>
          <a:xfrm>
            <a:off x="3956050" y="2853055"/>
            <a:ext cx="916940" cy="1405255"/>
          </a:xfrm>
          <a:custGeom>
            <a:avLst/>
            <a:gdLst/>
            <a:ahLst/>
            <a:cxnLst/>
            <a:rect l="l" t="t" r="r" b="b"/>
            <a:pathLst>
              <a:path w="561339" h="805179">
                <a:moveTo>
                  <a:pt x="560832" y="0"/>
                </a:moveTo>
                <a:lnTo>
                  <a:pt x="0" y="804672"/>
                </a:lnTo>
              </a:path>
            </a:pathLst>
          </a:custGeom>
          <a:ln w="12192">
            <a:solidFill>
              <a:srgbClr val="000000"/>
            </a:solidFill>
          </a:ln>
        </p:spPr>
        <p:txBody>
          <a:bodyPr wrap="square" lIns="0" tIns="0" rIns="0" bIns="0" rtlCol="0"/>
          <a:lstStyle/>
          <a:p/>
        </p:txBody>
      </p:sp>
      <p:sp>
        <p:nvSpPr>
          <p:cNvPr id="21" name="object 21"/>
          <p:cNvSpPr/>
          <p:nvPr/>
        </p:nvSpPr>
        <p:spPr>
          <a:xfrm>
            <a:off x="2340863" y="3697223"/>
            <a:ext cx="1905" cy="568960"/>
          </a:xfrm>
          <a:custGeom>
            <a:avLst/>
            <a:gdLst/>
            <a:ahLst/>
            <a:cxnLst/>
            <a:rect l="l" t="t" r="r" b="b"/>
            <a:pathLst>
              <a:path w="1905" h="568960">
                <a:moveTo>
                  <a:pt x="0" y="0"/>
                </a:moveTo>
                <a:lnTo>
                  <a:pt x="1524" y="568451"/>
                </a:lnTo>
              </a:path>
            </a:pathLst>
          </a:custGeom>
          <a:ln w="12192">
            <a:solidFill>
              <a:srgbClr val="000000"/>
            </a:solidFill>
            <a:prstDash val="sysDash"/>
          </a:ln>
        </p:spPr>
        <p:txBody>
          <a:bodyPr wrap="square" lIns="0" tIns="0" rIns="0" bIns="0" rtlCol="0"/>
          <a:lstStyle/>
          <a:p/>
        </p:txBody>
      </p:sp>
      <p:sp>
        <p:nvSpPr>
          <p:cNvPr id="23" name="object 23"/>
          <p:cNvSpPr/>
          <p:nvPr/>
        </p:nvSpPr>
        <p:spPr>
          <a:xfrm>
            <a:off x="5543804" y="4972811"/>
            <a:ext cx="1905" cy="425450"/>
          </a:xfrm>
          <a:custGeom>
            <a:avLst/>
            <a:gdLst/>
            <a:ahLst/>
            <a:cxnLst/>
            <a:rect l="l" t="t" r="r" b="b"/>
            <a:pathLst>
              <a:path w="1905" h="425450">
                <a:moveTo>
                  <a:pt x="0" y="0"/>
                </a:moveTo>
                <a:lnTo>
                  <a:pt x="1524" y="425196"/>
                </a:lnTo>
              </a:path>
            </a:pathLst>
          </a:custGeom>
          <a:ln w="12192">
            <a:solidFill>
              <a:srgbClr val="000000"/>
            </a:solidFill>
            <a:prstDash val="sysDash"/>
          </a:ln>
        </p:spPr>
        <p:txBody>
          <a:bodyPr wrap="square" lIns="0" tIns="0" rIns="0" bIns="0" rtlCol="0"/>
          <a:lstStyle/>
          <a:p/>
        </p:txBody>
      </p:sp>
      <p:sp>
        <p:nvSpPr>
          <p:cNvPr id="28" name="object 28"/>
          <p:cNvSpPr/>
          <p:nvPr/>
        </p:nvSpPr>
        <p:spPr>
          <a:xfrm>
            <a:off x="5048885" y="2853690"/>
            <a:ext cx="848360" cy="1405890"/>
          </a:xfrm>
          <a:custGeom>
            <a:avLst/>
            <a:gdLst/>
            <a:ahLst/>
            <a:cxnLst/>
            <a:rect l="l" t="t" r="r" b="b"/>
            <a:pathLst>
              <a:path w="500380" h="571500">
                <a:moveTo>
                  <a:pt x="0" y="0"/>
                </a:moveTo>
                <a:lnTo>
                  <a:pt x="499871" y="571500"/>
                </a:lnTo>
              </a:path>
            </a:pathLst>
          </a:custGeom>
          <a:ln w="12192">
            <a:solidFill>
              <a:srgbClr val="000000"/>
            </a:solidFill>
          </a:ln>
        </p:spPr>
        <p:txBody>
          <a:bodyPr wrap="square" lIns="0" tIns="0" rIns="0" bIns="0" rtlCol="0"/>
          <a:lstStyle/>
          <a:p/>
        </p:txBody>
      </p:sp>
      <p:sp>
        <p:nvSpPr>
          <p:cNvPr id="29" name="object 29"/>
          <p:cNvSpPr/>
          <p:nvPr/>
        </p:nvSpPr>
        <p:spPr>
          <a:xfrm>
            <a:off x="6444487" y="4972811"/>
            <a:ext cx="1905" cy="425450"/>
          </a:xfrm>
          <a:custGeom>
            <a:avLst/>
            <a:gdLst/>
            <a:ahLst/>
            <a:cxnLst/>
            <a:rect l="l" t="t" r="r" b="b"/>
            <a:pathLst>
              <a:path w="1904" h="425450">
                <a:moveTo>
                  <a:pt x="0" y="0"/>
                </a:moveTo>
                <a:lnTo>
                  <a:pt x="1524" y="425196"/>
                </a:lnTo>
              </a:path>
            </a:pathLst>
          </a:custGeom>
          <a:ln w="12192">
            <a:solidFill>
              <a:srgbClr val="000000"/>
            </a:solidFill>
            <a:prstDash val="sysDash"/>
          </a:ln>
        </p:spPr>
        <p:txBody>
          <a:bodyPr wrap="square" lIns="0" tIns="0" rIns="0" bIns="0" rtlCol="0"/>
          <a:lstStyle/>
          <a:p/>
        </p:txBody>
      </p:sp>
      <p:sp>
        <p:nvSpPr>
          <p:cNvPr id="30" name="object 30"/>
          <p:cNvSpPr/>
          <p:nvPr/>
        </p:nvSpPr>
        <p:spPr>
          <a:xfrm>
            <a:off x="3525011" y="3657600"/>
            <a:ext cx="0" cy="567055"/>
          </a:xfrm>
          <a:custGeom>
            <a:avLst/>
            <a:gdLst/>
            <a:ahLst/>
            <a:cxnLst/>
            <a:rect l="l" t="t" r="r" b="b"/>
            <a:pathLst>
              <a:path h="567054">
                <a:moveTo>
                  <a:pt x="0" y="0"/>
                </a:moveTo>
                <a:lnTo>
                  <a:pt x="0" y="566927"/>
                </a:lnTo>
              </a:path>
            </a:pathLst>
          </a:custGeom>
          <a:ln w="12192">
            <a:solidFill>
              <a:srgbClr val="000000"/>
            </a:solidFill>
            <a:prstDash val="sysDash"/>
          </a:ln>
        </p:spPr>
        <p:txBody>
          <a:bodyPr wrap="square" lIns="0" tIns="0" rIns="0" bIns="0" rtlCol="0"/>
          <a:lstStyle/>
          <a:p/>
        </p:txBody>
      </p:sp>
      <p:sp>
        <p:nvSpPr>
          <p:cNvPr id="31" name="object 31"/>
          <p:cNvSpPr/>
          <p:nvPr/>
        </p:nvSpPr>
        <p:spPr>
          <a:xfrm>
            <a:off x="3025139" y="2857500"/>
            <a:ext cx="463550" cy="681355"/>
          </a:xfrm>
          <a:custGeom>
            <a:avLst/>
            <a:gdLst/>
            <a:ahLst/>
            <a:cxnLst/>
            <a:rect l="l" t="t" r="r" b="b"/>
            <a:pathLst>
              <a:path w="463550" h="681354">
                <a:moveTo>
                  <a:pt x="0" y="0"/>
                </a:moveTo>
                <a:lnTo>
                  <a:pt x="463296" y="681227"/>
                </a:lnTo>
              </a:path>
            </a:pathLst>
          </a:custGeom>
          <a:ln w="12192">
            <a:solidFill>
              <a:srgbClr val="000000"/>
            </a:solidFill>
          </a:ln>
        </p:spPr>
        <p:txBody>
          <a:bodyPr wrap="square" lIns="0" tIns="0" rIns="0" bIns="0" rtlCol="0"/>
          <a:lstStyle/>
          <a:p/>
        </p:txBody>
      </p:sp>
      <p:sp>
        <p:nvSpPr>
          <p:cNvPr id="32" name="object 32"/>
          <p:cNvSpPr/>
          <p:nvPr/>
        </p:nvSpPr>
        <p:spPr>
          <a:xfrm>
            <a:off x="2340863" y="2857500"/>
            <a:ext cx="612775" cy="698500"/>
          </a:xfrm>
          <a:custGeom>
            <a:avLst/>
            <a:gdLst/>
            <a:ahLst/>
            <a:cxnLst/>
            <a:rect l="l" t="t" r="r" b="b"/>
            <a:pathLst>
              <a:path w="612775" h="698500">
                <a:moveTo>
                  <a:pt x="612648" y="0"/>
                </a:moveTo>
                <a:lnTo>
                  <a:pt x="0" y="697991"/>
                </a:lnTo>
              </a:path>
            </a:pathLst>
          </a:custGeom>
          <a:ln w="12191">
            <a:solidFill>
              <a:srgbClr val="000000"/>
            </a:solidFill>
          </a:ln>
        </p:spPr>
        <p:txBody>
          <a:bodyPr wrap="square" lIns="0" tIns="0" rIns="0" bIns="0" rtlCol="0"/>
          <a:lstStyle/>
          <a:p/>
        </p:txBody>
      </p:sp>
      <p:sp>
        <p:nvSpPr>
          <p:cNvPr id="33" name="object 33"/>
          <p:cNvSpPr/>
          <p:nvPr/>
        </p:nvSpPr>
        <p:spPr>
          <a:xfrm>
            <a:off x="3956304" y="1850135"/>
            <a:ext cx="192023" cy="152400"/>
          </a:xfrm>
          <a:prstGeom prst="rect">
            <a:avLst/>
          </a:prstGeom>
          <a:blipFill>
            <a:blip r:embed="rId2" cstate="print"/>
            <a:stretch>
              <a:fillRect/>
            </a:stretch>
          </a:blipFill>
        </p:spPr>
        <p:txBody>
          <a:bodyPr wrap="square" lIns="0" tIns="0" rIns="0" bIns="0" rtlCol="0"/>
          <a:lstStyle/>
          <a:p/>
        </p:txBody>
      </p:sp>
      <p:sp>
        <p:nvSpPr>
          <p:cNvPr id="34" name="object 34"/>
          <p:cNvSpPr txBox="1"/>
          <p:nvPr/>
        </p:nvSpPr>
        <p:spPr>
          <a:xfrm>
            <a:off x="4220717" y="1740535"/>
            <a:ext cx="167005"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35" name="object 35"/>
          <p:cNvSpPr txBox="1"/>
          <p:nvPr/>
        </p:nvSpPr>
        <p:spPr>
          <a:xfrm>
            <a:off x="3140455" y="2590545"/>
            <a:ext cx="366395" cy="32067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p:txBody>
      </p:sp>
      <p:sp>
        <p:nvSpPr>
          <p:cNvPr id="36" name="object 36"/>
          <p:cNvSpPr/>
          <p:nvPr/>
        </p:nvSpPr>
        <p:spPr>
          <a:xfrm>
            <a:off x="2875788" y="2700527"/>
            <a:ext cx="192024" cy="153924"/>
          </a:xfrm>
          <a:prstGeom prst="rect">
            <a:avLst/>
          </a:prstGeom>
          <a:blipFill>
            <a:blip r:embed="rId1" cstate="print"/>
            <a:stretch>
              <a:fillRect/>
            </a:stretch>
          </a:blipFill>
        </p:spPr>
        <p:txBody>
          <a:bodyPr wrap="square" lIns="0" tIns="0" rIns="0" bIns="0" rtlCol="0"/>
          <a:lstStyle/>
          <a:p/>
        </p:txBody>
      </p:sp>
      <p:sp>
        <p:nvSpPr>
          <p:cNvPr id="37" name="object 37"/>
          <p:cNvSpPr txBox="1"/>
          <p:nvPr/>
        </p:nvSpPr>
        <p:spPr>
          <a:xfrm>
            <a:off x="2460752" y="3455289"/>
            <a:ext cx="407034"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Det</a:t>
            </a:r>
            <a:endParaRPr sz="2000">
              <a:latin typeface="Times New Roman" panose="02020603050405020304"/>
              <a:cs typeface="Times New Roman" panose="02020603050405020304"/>
            </a:endParaRPr>
          </a:p>
        </p:txBody>
      </p:sp>
      <p:sp>
        <p:nvSpPr>
          <p:cNvPr id="38" name="object 38"/>
          <p:cNvSpPr/>
          <p:nvPr/>
        </p:nvSpPr>
        <p:spPr>
          <a:xfrm>
            <a:off x="2232659" y="3508247"/>
            <a:ext cx="192023" cy="153923"/>
          </a:xfrm>
          <a:prstGeom prst="rect">
            <a:avLst/>
          </a:prstGeom>
          <a:blipFill>
            <a:blip r:embed="rId3" cstate="print"/>
            <a:stretch>
              <a:fillRect/>
            </a:stretch>
          </a:blipFill>
        </p:spPr>
        <p:txBody>
          <a:bodyPr wrap="square" lIns="0" tIns="0" rIns="0" bIns="0" rtlCol="0"/>
          <a:lstStyle/>
          <a:p/>
        </p:txBody>
      </p:sp>
      <p:sp>
        <p:nvSpPr>
          <p:cNvPr id="39" name="object 39"/>
          <p:cNvSpPr txBox="1"/>
          <p:nvPr/>
        </p:nvSpPr>
        <p:spPr>
          <a:xfrm>
            <a:off x="3681222" y="3440684"/>
            <a:ext cx="209550"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N</a:t>
            </a:r>
            <a:endParaRPr sz="2000">
              <a:latin typeface="Times New Roman" panose="02020603050405020304"/>
              <a:cs typeface="Times New Roman" panose="02020603050405020304"/>
            </a:endParaRPr>
          </a:p>
        </p:txBody>
      </p:sp>
      <p:sp>
        <p:nvSpPr>
          <p:cNvPr id="40" name="object 40"/>
          <p:cNvSpPr/>
          <p:nvPr/>
        </p:nvSpPr>
        <p:spPr>
          <a:xfrm>
            <a:off x="3415283" y="3549396"/>
            <a:ext cx="193547" cy="153924"/>
          </a:xfrm>
          <a:prstGeom prst="rect">
            <a:avLst/>
          </a:prstGeom>
          <a:blipFill>
            <a:blip r:embed="rId4" cstate="print"/>
            <a:stretch>
              <a:fillRect/>
            </a:stretch>
          </a:blipFill>
        </p:spPr>
        <p:txBody>
          <a:bodyPr wrap="square" lIns="0" tIns="0" rIns="0" bIns="0" rtlCol="0"/>
          <a:lstStyle/>
          <a:p/>
        </p:txBody>
      </p:sp>
      <p:sp>
        <p:nvSpPr>
          <p:cNvPr id="43" name="object 43"/>
          <p:cNvSpPr/>
          <p:nvPr/>
        </p:nvSpPr>
        <p:spPr>
          <a:xfrm>
            <a:off x="2232659" y="4209288"/>
            <a:ext cx="192023" cy="153924"/>
          </a:xfrm>
          <a:prstGeom prst="rect">
            <a:avLst/>
          </a:prstGeom>
          <a:blipFill>
            <a:blip r:embed="rId3" cstate="print"/>
            <a:stretch>
              <a:fillRect/>
            </a:stretch>
          </a:blipFill>
        </p:spPr>
        <p:txBody>
          <a:bodyPr wrap="square" lIns="0" tIns="0" rIns="0" bIns="0" rtlCol="0"/>
          <a:lstStyle/>
          <a:p/>
        </p:txBody>
      </p:sp>
      <p:sp>
        <p:nvSpPr>
          <p:cNvPr id="44" name="object 44"/>
          <p:cNvSpPr txBox="1"/>
          <p:nvPr/>
        </p:nvSpPr>
        <p:spPr>
          <a:xfrm>
            <a:off x="2031593" y="4312665"/>
            <a:ext cx="365125"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th</a:t>
            </a:r>
            <a:r>
              <a:rPr sz="2000" b="1" dirty="0">
                <a:latin typeface="Times New Roman" panose="02020603050405020304"/>
                <a:cs typeface="Times New Roman" panose="02020603050405020304"/>
              </a:rPr>
              <a:t>e</a:t>
            </a:r>
            <a:endParaRPr sz="2000">
              <a:latin typeface="Times New Roman" panose="02020603050405020304"/>
              <a:cs typeface="Times New Roman" panose="02020603050405020304"/>
            </a:endParaRPr>
          </a:p>
        </p:txBody>
      </p:sp>
      <p:sp>
        <p:nvSpPr>
          <p:cNvPr id="45" name="object 45"/>
          <p:cNvSpPr/>
          <p:nvPr/>
        </p:nvSpPr>
        <p:spPr>
          <a:xfrm>
            <a:off x="3415283" y="4258055"/>
            <a:ext cx="193547" cy="153923"/>
          </a:xfrm>
          <a:prstGeom prst="rect">
            <a:avLst/>
          </a:prstGeom>
          <a:blipFill>
            <a:blip r:embed="rId5" cstate="print"/>
            <a:stretch>
              <a:fillRect/>
            </a:stretch>
          </a:blipFill>
        </p:spPr>
        <p:txBody>
          <a:bodyPr wrap="square" lIns="0" tIns="0" rIns="0" bIns="0" rtlCol="0"/>
          <a:lstStyle/>
          <a:p/>
        </p:txBody>
      </p:sp>
      <p:sp>
        <p:nvSpPr>
          <p:cNvPr id="46" name="object 46"/>
          <p:cNvSpPr txBox="1"/>
          <p:nvPr/>
        </p:nvSpPr>
        <p:spPr>
          <a:xfrm>
            <a:off x="2960877" y="4290821"/>
            <a:ext cx="422275"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b</a:t>
            </a:r>
            <a:r>
              <a:rPr sz="2000" b="1" spc="5" dirty="0">
                <a:latin typeface="Times New Roman" panose="02020603050405020304"/>
                <a:cs typeface="Times New Roman" panose="02020603050405020304"/>
              </a:rPr>
              <a:t>o</a:t>
            </a:r>
            <a:r>
              <a:rPr sz="2000" b="1" dirty="0">
                <a:latin typeface="Times New Roman" panose="02020603050405020304"/>
                <a:cs typeface="Times New Roman" panose="02020603050405020304"/>
              </a:rPr>
              <a:t>y</a:t>
            </a:r>
            <a:endParaRPr sz="2000">
              <a:latin typeface="Times New Roman" panose="02020603050405020304"/>
              <a:cs typeface="Times New Roman" panose="02020603050405020304"/>
            </a:endParaRPr>
          </a:p>
        </p:txBody>
      </p:sp>
      <p:sp>
        <p:nvSpPr>
          <p:cNvPr id="47" name="object 47"/>
          <p:cNvSpPr/>
          <p:nvPr/>
        </p:nvSpPr>
        <p:spPr>
          <a:xfrm>
            <a:off x="3774948" y="4824984"/>
            <a:ext cx="193547" cy="153923"/>
          </a:xfrm>
          <a:prstGeom prst="rect">
            <a:avLst/>
          </a:prstGeom>
          <a:blipFill>
            <a:blip r:embed="rId6" cstate="print"/>
            <a:stretch>
              <a:fillRect/>
            </a:stretch>
          </a:blipFill>
        </p:spPr>
        <p:txBody>
          <a:bodyPr wrap="square" lIns="0" tIns="0" rIns="0" bIns="0" rtlCol="0"/>
          <a:lstStyle/>
          <a:p/>
        </p:txBody>
      </p:sp>
      <p:sp>
        <p:nvSpPr>
          <p:cNvPr id="48" name="object 48"/>
          <p:cNvSpPr txBox="1"/>
          <p:nvPr/>
        </p:nvSpPr>
        <p:spPr>
          <a:xfrm>
            <a:off x="3681222" y="5025135"/>
            <a:ext cx="421640"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hits</a:t>
            </a:r>
            <a:endParaRPr sz="2000">
              <a:latin typeface="Times New Roman" panose="02020603050405020304"/>
              <a:cs typeface="Times New Roman" panose="02020603050405020304"/>
            </a:endParaRPr>
          </a:p>
        </p:txBody>
      </p:sp>
      <p:sp>
        <p:nvSpPr>
          <p:cNvPr id="49" name="object 49"/>
          <p:cNvSpPr txBox="1"/>
          <p:nvPr/>
        </p:nvSpPr>
        <p:spPr>
          <a:xfrm>
            <a:off x="5540247" y="5470347"/>
            <a:ext cx="365125"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th</a:t>
            </a:r>
            <a:r>
              <a:rPr sz="2000" b="1" dirty="0">
                <a:latin typeface="Times New Roman" panose="02020603050405020304"/>
                <a:cs typeface="Times New Roman" panose="02020603050405020304"/>
              </a:rPr>
              <a:t>e</a:t>
            </a:r>
            <a:endParaRPr sz="2000">
              <a:latin typeface="Times New Roman" panose="02020603050405020304"/>
              <a:cs typeface="Times New Roman" panose="02020603050405020304"/>
            </a:endParaRPr>
          </a:p>
        </p:txBody>
      </p:sp>
      <p:sp>
        <p:nvSpPr>
          <p:cNvPr id="50" name="object 50"/>
          <p:cNvSpPr/>
          <p:nvPr/>
        </p:nvSpPr>
        <p:spPr>
          <a:xfrm>
            <a:off x="5455412" y="5366003"/>
            <a:ext cx="192023" cy="153924"/>
          </a:xfrm>
          <a:prstGeom prst="rect">
            <a:avLst/>
          </a:prstGeom>
          <a:blipFill>
            <a:blip r:embed="rId3" cstate="print"/>
            <a:stretch>
              <a:fillRect/>
            </a:stretch>
          </a:blipFill>
        </p:spPr>
        <p:txBody>
          <a:bodyPr wrap="square" lIns="0" tIns="0" rIns="0" bIns="0" rtlCol="0"/>
          <a:lstStyle/>
          <a:p/>
        </p:txBody>
      </p:sp>
      <p:sp>
        <p:nvSpPr>
          <p:cNvPr id="51" name="object 51"/>
          <p:cNvSpPr/>
          <p:nvPr/>
        </p:nvSpPr>
        <p:spPr>
          <a:xfrm>
            <a:off x="6383528" y="5366003"/>
            <a:ext cx="192024" cy="153924"/>
          </a:xfrm>
          <a:prstGeom prst="rect">
            <a:avLst/>
          </a:prstGeom>
          <a:blipFill>
            <a:blip r:embed="rId3" cstate="print"/>
            <a:stretch>
              <a:fillRect/>
            </a:stretch>
          </a:blipFill>
        </p:spPr>
        <p:txBody>
          <a:bodyPr wrap="square" lIns="0" tIns="0" rIns="0" bIns="0" rtlCol="0"/>
          <a:lstStyle/>
          <a:p/>
        </p:txBody>
      </p:sp>
      <p:sp>
        <p:nvSpPr>
          <p:cNvPr id="52" name="object 52"/>
          <p:cNvSpPr txBox="1"/>
          <p:nvPr/>
        </p:nvSpPr>
        <p:spPr>
          <a:xfrm>
            <a:off x="6468618" y="5470347"/>
            <a:ext cx="422275"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d</a:t>
            </a:r>
            <a:r>
              <a:rPr sz="2000" b="1" spc="5" dirty="0">
                <a:latin typeface="Times New Roman" panose="02020603050405020304"/>
                <a:cs typeface="Times New Roman" panose="02020603050405020304"/>
              </a:rPr>
              <a:t>o</a:t>
            </a:r>
            <a:r>
              <a:rPr sz="2000" b="1" dirty="0">
                <a:latin typeface="Times New Roman" panose="02020603050405020304"/>
                <a:cs typeface="Times New Roman" panose="02020603050405020304"/>
              </a:rPr>
              <a:t>g</a:t>
            </a:r>
            <a:endParaRPr sz="2000">
              <a:latin typeface="Times New Roman" panose="02020603050405020304"/>
              <a:cs typeface="Times New Roman" panose="02020603050405020304"/>
            </a:endParaRPr>
          </a:p>
        </p:txBody>
      </p:sp>
      <p:sp>
        <p:nvSpPr>
          <p:cNvPr id="54" name="object 54"/>
          <p:cNvSpPr/>
          <p:nvPr/>
        </p:nvSpPr>
        <p:spPr>
          <a:xfrm>
            <a:off x="3774948" y="4259579"/>
            <a:ext cx="193547" cy="153923"/>
          </a:xfrm>
          <a:prstGeom prst="rect">
            <a:avLst/>
          </a:prstGeom>
          <a:blipFill>
            <a:blip r:embed="rId7" cstate="print"/>
            <a:stretch>
              <a:fillRect/>
            </a:stretch>
          </a:blipFill>
        </p:spPr>
        <p:txBody>
          <a:bodyPr wrap="square" lIns="0" tIns="0" rIns="0" bIns="0" rtlCol="0"/>
          <a:lstStyle/>
          <a:p/>
        </p:txBody>
      </p:sp>
      <p:sp>
        <p:nvSpPr>
          <p:cNvPr id="55" name="object 55"/>
          <p:cNvSpPr txBox="1"/>
          <p:nvPr/>
        </p:nvSpPr>
        <p:spPr>
          <a:xfrm>
            <a:off x="3960622" y="4326712"/>
            <a:ext cx="209550"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V</a:t>
            </a:r>
            <a:endParaRPr sz="2000">
              <a:latin typeface="Times New Roman" panose="02020603050405020304"/>
              <a:cs typeface="Times New Roman" panose="02020603050405020304"/>
            </a:endParaRPr>
          </a:p>
        </p:txBody>
      </p:sp>
      <p:sp>
        <p:nvSpPr>
          <p:cNvPr id="56" name="object 56"/>
          <p:cNvSpPr/>
          <p:nvPr/>
        </p:nvSpPr>
        <p:spPr>
          <a:xfrm>
            <a:off x="5831967" y="4224400"/>
            <a:ext cx="193548" cy="153923"/>
          </a:xfrm>
          <a:prstGeom prst="rect">
            <a:avLst/>
          </a:prstGeom>
          <a:blipFill>
            <a:blip r:embed="rId8" cstate="print"/>
            <a:stretch>
              <a:fillRect/>
            </a:stretch>
          </a:blipFill>
        </p:spPr>
        <p:txBody>
          <a:bodyPr wrap="square" lIns="0" tIns="0" rIns="0" bIns="0" rtlCol="0"/>
          <a:lstStyle/>
          <a:p/>
        </p:txBody>
      </p:sp>
      <p:sp>
        <p:nvSpPr>
          <p:cNvPr id="57" name="object 57"/>
          <p:cNvSpPr txBox="1"/>
          <p:nvPr/>
        </p:nvSpPr>
        <p:spPr>
          <a:xfrm>
            <a:off x="6137783" y="3978401"/>
            <a:ext cx="1043940" cy="312420"/>
          </a:xfrm>
          <a:prstGeom prst="rect">
            <a:avLst/>
          </a:prstGeom>
        </p:spPr>
        <p:txBody>
          <a:bodyPr vert="horz" wrap="square" lIns="0" tIns="12700" rIns="0" bIns="0" rtlCol="0">
            <a:spAutoFit/>
          </a:bodyPr>
          <a:lstStyle/>
          <a:p>
            <a:pPr marL="12700">
              <a:lnSpc>
                <a:spcPct val="100000"/>
              </a:lnSpc>
              <a:spcBef>
                <a:spcPts val="100"/>
              </a:spcBef>
              <a:tabLst>
                <a:tab pos="512445" algn="l"/>
              </a:tabLst>
            </a:pPr>
            <a:r>
              <a:rPr sz="3000" b="1" spc="7" baseline="3000" dirty="0">
                <a:latin typeface="Times New Roman" panose="02020603050405020304"/>
                <a:cs typeface="Times New Roman" panose="02020603050405020304"/>
              </a:rPr>
              <a:t>N</a:t>
            </a:r>
            <a:r>
              <a:rPr sz="3000" b="1" baseline="3000" dirty="0">
                <a:latin typeface="Times New Roman" panose="02020603050405020304"/>
                <a:cs typeface="Times New Roman" panose="02020603050405020304"/>
              </a:rPr>
              <a:t>P</a:t>
            </a:r>
            <a:endParaRPr sz="2000">
              <a:latin typeface="Times New Roman" panose="02020603050405020304"/>
              <a:cs typeface="Times New Roman" panose="02020603050405020304"/>
            </a:endParaRPr>
          </a:p>
        </p:txBody>
      </p:sp>
      <p:sp>
        <p:nvSpPr>
          <p:cNvPr id="70" name="object 70"/>
          <p:cNvSpPr/>
          <p:nvPr/>
        </p:nvSpPr>
        <p:spPr>
          <a:xfrm>
            <a:off x="3025139" y="1988820"/>
            <a:ext cx="982980" cy="725805"/>
          </a:xfrm>
          <a:custGeom>
            <a:avLst/>
            <a:gdLst/>
            <a:ahLst/>
            <a:cxnLst/>
            <a:rect l="l" t="t" r="r" b="b"/>
            <a:pathLst>
              <a:path w="982980" h="725805">
                <a:moveTo>
                  <a:pt x="982979" y="0"/>
                </a:moveTo>
                <a:lnTo>
                  <a:pt x="0" y="725424"/>
                </a:lnTo>
              </a:path>
            </a:pathLst>
          </a:custGeom>
          <a:ln w="12192">
            <a:solidFill>
              <a:srgbClr val="000000"/>
            </a:solidFill>
          </a:ln>
        </p:spPr>
        <p:txBody>
          <a:bodyPr wrap="square" lIns="0" tIns="0" rIns="0" bIns="0" rtlCol="0"/>
          <a:lstStyle/>
          <a:p/>
        </p:txBody>
      </p:sp>
      <p:sp>
        <p:nvSpPr>
          <p:cNvPr id="71" name="object 71"/>
          <p:cNvSpPr/>
          <p:nvPr/>
        </p:nvSpPr>
        <p:spPr>
          <a:xfrm>
            <a:off x="4079748" y="1988820"/>
            <a:ext cx="803275" cy="741045"/>
          </a:xfrm>
          <a:custGeom>
            <a:avLst/>
            <a:gdLst/>
            <a:ahLst/>
            <a:cxnLst/>
            <a:rect l="l" t="t" r="r" b="b"/>
            <a:pathLst>
              <a:path w="803275" h="741044">
                <a:moveTo>
                  <a:pt x="0" y="0"/>
                </a:moveTo>
                <a:lnTo>
                  <a:pt x="803148" y="740663"/>
                </a:lnTo>
              </a:path>
            </a:pathLst>
          </a:custGeom>
          <a:ln w="12192">
            <a:solidFill>
              <a:srgbClr val="000000"/>
            </a:solidFill>
          </a:ln>
        </p:spPr>
        <p:txBody>
          <a:bodyPr wrap="square" lIns="0" tIns="0" rIns="0" bIns="0" rtlCol="0"/>
          <a:lstStyle/>
          <a:p/>
        </p:txBody>
      </p:sp>
      <p:sp>
        <p:nvSpPr>
          <p:cNvPr id="72" name="object 72"/>
          <p:cNvSpPr/>
          <p:nvPr/>
        </p:nvSpPr>
        <p:spPr>
          <a:xfrm>
            <a:off x="3881627" y="4443984"/>
            <a:ext cx="0" cy="424180"/>
          </a:xfrm>
          <a:custGeom>
            <a:avLst/>
            <a:gdLst/>
            <a:ahLst/>
            <a:cxnLst/>
            <a:rect l="l" t="t" r="r" b="b"/>
            <a:pathLst>
              <a:path h="424179">
                <a:moveTo>
                  <a:pt x="0" y="0"/>
                </a:moveTo>
                <a:lnTo>
                  <a:pt x="0" y="423672"/>
                </a:lnTo>
              </a:path>
            </a:pathLst>
          </a:custGeom>
          <a:ln w="12192">
            <a:solidFill>
              <a:srgbClr val="000000"/>
            </a:solidFill>
            <a:prstDash val="sysDash"/>
          </a:ln>
        </p:spPr>
        <p:txBody>
          <a:bodyPr wrap="square" lIns="0" tIns="0" rIns="0" bIns="0" rtlCol="0"/>
          <a:lstStyle/>
          <a:p/>
        </p:txBody>
      </p:sp>
      <p:sp>
        <p:nvSpPr>
          <p:cNvPr id="73" name="object 73"/>
          <p:cNvSpPr/>
          <p:nvPr/>
        </p:nvSpPr>
        <p:spPr>
          <a:xfrm>
            <a:off x="5543804" y="4407408"/>
            <a:ext cx="360045" cy="424180"/>
          </a:xfrm>
          <a:custGeom>
            <a:avLst/>
            <a:gdLst/>
            <a:ahLst/>
            <a:cxnLst/>
            <a:rect l="l" t="t" r="r" b="b"/>
            <a:pathLst>
              <a:path w="360044" h="424179">
                <a:moveTo>
                  <a:pt x="359663" y="0"/>
                </a:moveTo>
                <a:lnTo>
                  <a:pt x="0" y="423672"/>
                </a:lnTo>
              </a:path>
            </a:pathLst>
          </a:custGeom>
          <a:ln w="12192">
            <a:solidFill>
              <a:srgbClr val="000000"/>
            </a:solidFill>
          </a:ln>
        </p:spPr>
        <p:txBody>
          <a:bodyPr wrap="square" lIns="0" tIns="0" rIns="0" bIns="0" rtlCol="0"/>
          <a:lstStyle/>
          <a:p/>
        </p:txBody>
      </p:sp>
      <p:sp>
        <p:nvSpPr>
          <p:cNvPr id="74" name="object 74"/>
          <p:cNvSpPr/>
          <p:nvPr/>
        </p:nvSpPr>
        <p:spPr>
          <a:xfrm>
            <a:off x="6084824" y="4407408"/>
            <a:ext cx="360045" cy="424180"/>
          </a:xfrm>
          <a:custGeom>
            <a:avLst/>
            <a:gdLst/>
            <a:ahLst/>
            <a:cxnLst/>
            <a:rect l="l" t="t" r="r" b="b"/>
            <a:pathLst>
              <a:path w="360045" h="424179">
                <a:moveTo>
                  <a:pt x="0" y="0"/>
                </a:moveTo>
                <a:lnTo>
                  <a:pt x="359663" y="423672"/>
                </a:lnTo>
              </a:path>
            </a:pathLst>
          </a:custGeom>
          <a:ln w="12192">
            <a:solidFill>
              <a:srgbClr val="000000"/>
            </a:solidFill>
          </a:ln>
        </p:spPr>
        <p:txBody>
          <a:bodyPr wrap="square" lIns="0" tIns="0" rIns="0" bIns="0" rtlCol="0"/>
          <a:lstStyle/>
          <a:p/>
        </p:txBody>
      </p:sp>
      <p:sp>
        <p:nvSpPr>
          <p:cNvPr id="77" name="object 77"/>
          <p:cNvSpPr/>
          <p:nvPr/>
        </p:nvSpPr>
        <p:spPr>
          <a:xfrm>
            <a:off x="5455412" y="4794503"/>
            <a:ext cx="192023" cy="153923"/>
          </a:xfrm>
          <a:prstGeom prst="rect">
            <a:avLst/>
          </a:prstGeom>
          <a:blipFill>
            <a:blip r:embed="rId3" cstate="print"/>
            <a:stretch>
              <a:fillRect/>
            </a:stretch>
          </a:blipFill>
        </p:spPr>
        <p:txBody>
          <a:bodyPr wrap="square" lIns="0" tIns="0" rIns="0" bIns="0" rtlCol="0"/>
          <a:lstStyle/>
          <a:p/>
        </p:txBody>
      </p:sp>
      <p:sp>
        <p:nvSpPr>
          <p:cNvPr id="78" name="object 78"/>
          <p:cNvSpPr txBox="1"/>
          <p:nvPr/>
        </p:nvSpPr>
        <p:spPr>
          <a:xfrm>
            <a:off x="5647944" y="4794122"/>
            <a:ext cx="407034"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Det</a:t>
            </a:r>
            <a:endParaRPr sz="2000">
              <a:latin typeface="Times New Roman" panose="02020603050405020304"/>
              <a:cs typeface="Times New Roman" panose="02020603050405020304"/>
            </a:endParaRPr>
          </a:p>
        </p:txBody>
      </p:sp>
      <p:sp>
        <p:nvSpPr>
          <p:cNvPr id="79" name="object 79"/>
          <p:cNvSpPr/>
          <p:nvPr/>
        </p:nvSpPr>
        <p:spPr>
          <a:xfrm>
            <a:off x="6383528" y="4794503"/>
            <a:ext cx="192024" cy="153923"/>
          </a:xfrm>
          <a:prstGeom prst="rect">
            <a:avLst/>
          </a:prstGeom>
          <a:blipFill>
            <a:blip r:embed="rId3" cstate="print"/>
            <a:stretch>
              <a:fillRect/>
            </a:stretch>
          </a:blipFill>
        </p:spPr>
        <p:txBody>
          <a:bodyPr wrap="square" lIns="0" tIns="0" rIns="0" bIns="0" rtlCol="0"/>
          <a:lstStyle/>
          <a:p/>
        </p:txBody>
      </p:sp>
      <p:sp>
        <p:nvSpPr>
          <p:cNvPr id="80" name="object 80"/>
          <p:cNvSpPr txBox="1"/>
          <p:nvPr/>
        </p:nvSpPr>
        <p:spPr>
          <a:xfrm>
            <a:off x="6523862" y="4857699"/>
            <a:ext cx="209550"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N</a:t>
            </a:r>
            <a:endParaRPr sz="2000">
              <a:latin typeface="Times New Roman" panose="02020603050405020304"/>
              <a:cs typeface="Times New Roman" panose="02020603050405020304"/>
            </a:endParaRPr>
          </a:p>
        </p:txBody>
      </p:sp>
      <p:sp>
        <p:nvSpPr>
          <p:cNvPr id="83" name="标题 82"/>
          <p:cNvSpPr/>
          <p:nvPr>
            <p:ph type="title"/>
          </p:nvPr>
        </p:nvSpPr>
        <p:spPr>
          <a:xfrm>
            <a:off x="503554" y="189866"/>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b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553085" y="1538605"/>
            <a:ext cx="11341735" cy="4112260"/>
          </a:xfrm>
          <a:prstGeom prst="rect">
            <a:avLst/>
          </a:prstGeom>
        </p:spPr>
        <p:txBody>
          <a:bodyPr vert="horz" wrap="square" lIns="0" tIns="12065" rIns="0" bIns="0" rtlCol="0">
            <a:spAutoFit/>
          </a:bodyPr>
          <a:lstStyle/>
          <a:p>
            <a:pPr marL="469265" marR="5080" indent="-457200">
              <a:lnSpc>
                <a:spcPct val="110000"/>
              </a:lnSpc>
              <a:spcBef>
                <a:spcPts val="95"/>
              </a:spcBef>
              <a:buFont typeface="Arial" panose="020B0604020202020204" pitchFamily="34" charset="0"/>
              <a:buChar char="•"/>
              <a:tabLst>
                <a:tab pos="462280" algn="l"/>
              </a:tabLst>
            </a:pPr>
            <a:r>
              <a:rPr sz="2200" b="1" spc="20" dirty="0">
                <a:solidFill>
                  <a:srgbClr val="FF0000"/>
                </a:solidFill>
                <a:uFill>
                  <a:solidFill>
                    <a:srgbClr val="000066"/>
                  </a:solidFill>
                </a:uFill>
                <a:latin typeface="Calibri" panose="020F0502020204030204" charset="0"/>
                <a:ea typeface="等线" panose="02010600030101010101" charset="-122"/>
                <a:cs typeface="Calibri" panose="020F0502020204030204" charset="0"/>
              </a:rPr>
              <a:t>任务</a:t>
            </a:r>
            <a:r>
              <a:rPr sz="2200" b="1" spc="10" dirty="0">
                <a:solidFill>
                  <a:srgbClr val="FF0000"/>
                </a:solidFill>
                <a:latin typeface="Calibri" panose="020F0502020204030204" charset="0"/>
                <a:ea typeface="等线" panose="02010600030101010101" charset="-122"/>
                <a:cs typeface="Calibri" panose="020F0502020204030204" charset="0"/>
              </a:rPr>
              <a:t>：</a:t>
            </a:r>
            <a:endParaRPr sz="2200" b="1" spc="10" dirty="0">
              <a:solidFill>
                <a:srgbClr val="FF0000"/>
              </a:solidFill>
              <a:latin typeface="Calibri" panose="020F0502020204030204" charset="0"/>
              <a:ea typeface="等线" panose="02010600030101010101" charset="-122"/>
              <a:cs typeface="Calibri" panose="020F0502020204030204" charset="0"/>
            </a:endParaRPr>
          </a:p>
          <a:p>
            <a:pPr marL="469265" marR="5080" indent="-457200">
              <a:lnSpc>
                <a:spcPct val="110000"/>
              </a:lnSpc>
              <a:spcBef>
                <a:spcPts val="95"/>
              </a:spcBef>
              <a:buFont typeface="Arial" panose="020B0604020202020204" pitchFamily="34" charset="0"/>
              <a:buChar char="•"/>
              <a:tabLst>
                <a:tab pos="462280" algn="l"/>
              </a:tabLst>
            </a:pPr>
            <a:r>
              <a:rPr sz="2200" spc="10" dirty="0">
                <a:solidFill>
                  <a:schemeClr val="tx1"/>
                </a:solidFill>
                <a:latin typeface="Calibri" panose="020F0502020204030204" charset="0"/>
                <a:ea typeface="等线" panose="02010600030101010101" charset="-122"/>
                <a:cs typeface="Calibri" panose="020F0502020204030204" charset="0"/>
              </a:rPr>
              <a:t>句法分析</a:t>
            </a:r>
            <a:r>
              <a:rPr sz="2200" spc="-5" dirty="0">
                <a:solidFill>
                  <a:schemeClr val="tx1"/>
                </a:solidFill>
                <a:latin typeface="Calibri" panose="020F0502020204030204" charset="0"/>
                <a:ea typeface="等线" panose="02010600030101010101" charset="-122"/>
                <a:cs typeface="Calibri" panose="020F0502020204030204" charset="0"/>
              </a:rPr>
              <a:t>(syntactic</a:t>
            </a:r>
            <a:r>
              <a:rPr sz="2200" spc="-50" dirty="0">
                <a:solidFill>
                  <a:schemeClr val="tx1"/>
                </a:solidFill>
                <a:latin typeface="Calibri" panose="020F0502020204030204" charset="0"/>
                <a:ea typeface="等线" panose="02010600030101010101" charset="-122"/>
                <a:cs typeface="Calibri" panose="020F0502020204030204" charset="0"/>
              </a:rPr>
              <a:t> </a:t>
            </a:r>
            <a:r>
              <a:rPr sz="2200" dirty="0">
                <a:solidFill>
                  <a:schemeClr val="tx1"/>
                </a:solidFill>
                <a:latin typeface="Calibri" panose="020F0502020204030204" charset="0"/>
                <a:ea typeface="等线" panose="02010600030101010101" charset="-122"/>
                <a:cs typeface="Calibri" panose="020F0502020204030204" charset="0"/>
              </a:rPr>
              <a:t>parsing)的</a:t>
            </a:r>
            <a:r>
              <a:rPr sz="2200" spc="5" dirty="0">
                <a:solidFill>
                  <a:schemeClr val="tx1"/>
                </a:solidFill>
                <a:latin typeface="Calibri" panose="020F0502020204030204" charset="0"/>
                <a:ea typeface="等线" panose="02010600030101010101" charset="-122"/>
                <a:cs typeface="Calibri" panose="020F0502020204030204" charset="0"/>
              </a:rPr>
              <a:t>任务就</a:t>
            </a:r>
            <a:r>
              <a:rPr sz="2200" dirty="0">
                <a:solidFill>
                  <a:schemeClr val="tx1"/>
                </a:solidFill>
                <a:latin typeface="Calibri" panose="020F0502020204030204" charset="0"/>
                <a:ea typeface="等线" panose="02010600030101010101" charset="-122"/>
                <a:cs typeface="Calibri" panose="020F0502020204030204" charset="0"/>
              </a:rPr>
              <a:t>是</a:t>
            </a:r>
            <a:r>
              <a:rPr sz="2200" spc="10" dirty="0">
                <a:solidFill>
                  <a:schemeClr val="tx1"/>
                </a:solidFill>
                <a:latin typeface="Calibri" panose="020F0502020204030204" charset="0"/>
                <a:ea typeface="等线" panose="02010600030101010101" charset="-122"/>
                <a:cs typeface="Calibri" panose="020F0502020204030204" charset="0"/>
              </a:rPr>
              <a:t>识别句子的</a:t>
            </a:r>
            <a:r>
              <a:rPr sz="2200" b="1" spc="10" dirty="0">
                <a:solidFill>
                  <a:schemeClr val="tx1"/>
                </a:solidFill>
                <a:latin typeface="Calibri" panose="020F0502020204030204" charset="0"/>
                <a:ea typeface="等线" panose="02010600030101010101" charset="-122"/>
                <a:cs typeface="Calibri" panose="020F0502020204030204" charset="0"/>
              </a:rPr>
              <a:t>句法结</a:t>
            </a:r>
            <a:r>
              <a:rPr sz="2200" b="1" spc="15" dirty="0">
                <a:solidFill>
                  <a:schemeClr val="tx1"/>
                </a:solidFill>
                <a:latin typeface="Calibri" panose="020F0502020204030204" charset="0"/>
                <a:ea typeface="等线" panose="02010600030101010101" charset="-122"/>
                <a:cs typeface="Calibri" panose="020F0502020204030204" charset="0"/>
              </a:rPr>
              <a:t>构</a:t>
            </a:r>
            <a:r>
              <a:rPr sz="2200" b="1" dirty="0">
                <a:solidFill>
                  <a:schemeClr val="tx1"/>
                </a:solidFill>
                <a:latin typeface="Calibri" panose="020F0502020204030204" charset="0"/>
                <a:ea typeface="等线" panose="02010600030101010101" charset="-122"/>
                <a:cs typeface="Calibri" panose="020F0502020204030204" charset="0"/>
              </a:rPr>
              <a:t>(syntactic</a:t>
            </a:r>
            <a:r>
              <a:rPr sz="2200" b="1" spc="-45" dirty="0">
                <a:solidFill>
                  <a:schemeClr val="tx1"/>
                </a:solidFill>
                <a:latin typeface="Calibri" panose="020F0502020204030204" charset="0"/>
                <a:ea typeface="等线" panose="02010600030101010101" charset="-122"/>
                <a:cs typeface="Calibri" panose="020F0502020204030204" charset="0"/>
              </a:rPr>
              <a:t> </a:t>
            </a:r>
            <a:r>
              <a:rPr sz="2200" b="1" spc="-5" dirty="0">
                <a:solidFill>
                  <a:schemeClr val="tx1"/>
                </a:solidFill>
                <a:latin typeface="Calibri" panose="020F0502020204030204" charset="0"/>
                <a:ea typeface="等线" panose="02010600030101010101" charset="-122"/>
                <a:cs typeface="Calibri" panose="020F0502020204030204" charset="0"/>
              </a:rPr>
              <a:t>structure)</a:t>
            </a:r>
            <a:r>
              <a:rPr sz="2200" spc="5" dirty="0">
                <a:solidFill>
                  <a:schemeClr val="tx1"/>
                </a:solidFill>
                <a:latin typeface="Calibri" panose="020F0502020204030204" charset="0"/>
                <a:ea typeface="等线" panose="02010600030101010101" charset="-122"/>
                <a:cs typeface="Calibri" panose="020F0502020204030204" charset="0"/>
              </a:rPr>
              <a:t>。</a:t>
            </a:r>
            <a:endParaRPr sz="2200" spc="5" dirty="0">
              <a:solidFill>
                <a:schemeClr val="tx1"/>
              </a:solidFill>
              <a:latin typeface="Calibri" panose="020F0502020204030204" charset="0"/>
              <a:ea typeface="等线" panose="02010600030101010101" charset="-122"/>
              <a:cs typeface="Calibri" panose="020F0502020204030204" charset="0"/>
            </a:endParaRPr>
          </a:p>
          <a:p>
            <a:pPr marL="469265" marR="5080" indent="-457200">
              <a:lnSpc>
                <a:spcPct val="110000"/>
              </a:lnSpc>
              <a:spcBef>
                <a:spcPts val="95"/>
              </a:spcBef>
              <a:buFont typeface="Arial" panose="020B0604020202020204" pitchFamily="34" charset="0"/>
              <a:buChar char="•"/>
              <a:tabLst>
                <a:tab pos="462280" algn="l"/>
              </a:tabLst>
            </a:pPr>
            <a:r>
              <a:rPr lang="zh-CN" sz="2200" spc="5" dirty="0">
                <a:solidFill>
                  <a:schemeClr val="tx1"/>
                </a:solidFill>
                <a:latin typeface="Calibri" panose="020F0502020204030204" charset="0"/>
                <a:ea typeface="等线" panose="02010600030101010101" charset="-122"/>
                <a:cs typeface="Calibri" panose="020F0502020204030204" charset="0"/>
              </a:rPr>
              <a:t>是在句子分词之后，对分词后的句子成分之间的关系进行下一步分析，</a:t>
            </a:r>
            <a:r>
              <a:rPr lang="zh-CN" sz="2200" spc="5" dirty="0">
                <a:solidFill>
                  <a:srgbClr val="FF0000"/>
                </a:solidFill>
                <a:latin typeface="Calibri" panose="020F0502020204030204" charset="0"/>
                <a:ea typeface="等线" panose="02010600030101010101" charset="-122"/>
                <a:cs typeface="Calibri" panose="020F0502020204030204" charset="0"/>
              </a:rPr>
              <a:t>将句子成分中短语成分使用树状或依存关系的形式表示出来</a:t>
            </a:r>
            <a:r>
              <a:rPr lang="zh-CN" sz="2200" spc="5" dirty="0">
                <a:solidFill>
                  <a:schemeClr val="tx1"/>
                </a:solidFill>
                <a:latin typeface="Calibri" panose="020F0502020204030204" charset="0"/>
                <a:ea typeface="等线" panose="02010600030101010101" charset="-122"/>
                <a:cs typeface="Calibri" panose="020F0502020204030204" charset="0"/>
              </a:rPr>
              <a:t>，不论汉语还是少数民族语言的句法分析原理基本一致，但各语言间存在特殊的语法结构。</a:t>
            </a:r>
            <a:endParaRPr sz="2200" b="1" u="heavy" spc="20" dirty="0">
              <a:solidFill>
                <a:schemeClr val="tx1"/>
              </a:solidFill>
              <a:uFill>
                <a:solidFill>
                  <a:srgbClr val="000066"/>
                </a:solidFill>
              </a:uFill>
              <a:latin typeface="Calibri" panose="020F0502020204030204" charset="0"/>
              <a:ea typeface="等线" panose="02010600030101010101" charset="-122"/>
              <a:cs typeface="Calibri" panose="020F0502020204030204" charset="0"/>
            </a:endParaRPr>
          </a:p>
          <a:p>
            <a:pPr marL="469265" marR="5080" indent="-457200" algn="l">
              <a:lnSpc>
                <a:spcPct val="110000"/>
              </a:lnSpc>
              <a:spcBef>
                <a:spcPts val="95"/>
              </a:spcBef>
              <a:buClrTx/>
              <a:buSzTx/>
              <a:buFont typeface="Arial" panose="020B0604020202020204" pitchFamily="34" charset="0"/>
              <a:buChar char="•"/>
              <a:tabLst>
                <a:tab pos="462280" algn="l"/>
              </a:tabLst>
            </a:pPr>
            <a:r>
              <a:rPr sz="2200" b="1" spc="20" dirty="0">
                <a:solidFill>
                  <a:srgbClr val="FF0000"/>
                </a:solidFill>
                <a:uFill>
                  <a:solidFill>
                    <a:srgbClr val="000066"/>
                  </a:solidFill>
                </a:uFill>
                <a:latin typeface="Calibri" panose="020F0502020204030204" charset="0"/>
                <a:ea typeface="等线" panose="02010600030101010101" charset="-122"/>
                <a:cs typeface="Calibri" panose="020F0502020204030204" charset="0"/>
              </a:rPr>
              <a:t>类型：</a:t>
            </a:r>
            <a:endParaRPr sz="2200" b="1" spc="20" dirty="0">
              <a:solidFill>
                <a:srgbClr val="FF0000"/>
              </a:solidFill>
              <a:uFill>
                <a:solidFill>
                  <a:srgbClr val="000066"/>
                </a:solidFill>
              </a:uFill>
              <a:latin typeface="Calibri" panose="020F0502020204030204" charset="0"/>
              <a:ea typeface="等线" panose="02010600030101010101" charset="-122"/>
              <a:cs typeface="Calibri" panose="020F0502020204030204" charset="0"/>
            </a:endParaRPr>
          </a:p>
          <a:p>
            <a:pPr marR="2752090" lvl="1" indent="-457200" algn="l">
              <a:lnSpc>
                <a:spcPct val="100000"/>
              </a:lnSpc>
              <a:spcBef>
                <a:spcPts val="1070"/>
              </a:spcBef>
              <a:buFont typeface="Arial" panose="020B0604020202020204" pitchFamily="34" charset="0"/>
              <a:buChar char="•"/>
              <a:tabLst>
                <a:tab pos="353695" algn="l"/>
              </a:tabLst>
            </a:pPr>
            <a:r>
              <a:rPr sz="2200" b="1" spc="15" dirty="0">
                <a:solidFill>
                  <a:schemeClr val="tx1"/>
                </a:solidFill>
                <a:latin typeface="Calibri" panose="020F0502020204030204" charset="0"/>
                <a:ea typeface="等线" panose="02010600030101010101" charset="-122"/>
                <a:cs typeface="Calibri" panose="020F0502020204030204" charset="0"/>
              </a:rPr>
              <a:t>短语结构</a:t>
            </a:r>
            <a:r>
              <a:rPr lang="zh-CN" sz="2200" b="1" spc="15" dirty="0">
                <a:solidFill>
                  <a:schemeClr val="tx1"/>
                </a:solidFill>
                <a:latin typeface="Calibri" panose="020F0502020204030204" charset="0"/>
                <a:ea typeface="等线" panose="02010600030101010101" charset="-122"/>
                <a:cs typeface="Calibri" panose="020F0502020204030204" charset="0"/>
              </a:rPr>
              <a:t>句法</a:t>
            </a:r>
            <a:r>
              <a:rPr sz="2200" b="1" spc="15" dirty="0">
                <a:solidFill>
                  <a:schemeClr val="tx1"/>
                </a:solidFill>
                <a:latin typeface="Calibri" panose="020F0502020204030204" charset="0"/>
                <a:ea typeface="等线" panose="02010600030101010101" charset="-122"/>
                <a:cs typeface="Calibri" panose="020F0502020204030204" charset="0"/>
              </a:rPr>
              <a:t>分</a:t>
            </a:r>
            <a:r>
              <a:rPr sz="2200" b="1" spc="675" dirty="0">
                <a:solidFill>
                  <a:schemeClr val="tx1"/>
                </a:solidFill>
                <a:latin typeface="Calibri" panose="020F0502020204030204" charset="0"/>
                <a:ea typeface="等线" panose="02010600030101010101" charset="-122"/>
                <a:cs typeface="Calibri" panose="020F0502020204030204" charset="0"/>
              </a:rPr>
              <a:t>析</a:t>
            </a:r>
            <a:r>
              <a:rPr sz="2200" b="1" spc="-5" dirty="0">
                <a:solidFill>
                  <a:schemeClr val="tx1"/>
                </a:solidFill>
                <a:latin typeface="Calibri" panose="020F0502020204030204" charset="0"/>
                <a:ea typeface="等线" panose="02010600030101010101" charset="-122"/>
                <a:cs typeface="Calibri" panose="020F0502020204030204" charset="0"/>
              </a:rPr>
              <a:t>(Phrase</a:t>
            </a:r>
            <a:r>
              <a:rPr sz="2200" b="1" spc="-50" dirty="0">
                <a:solidFill>
                  <a:schemeClr val="tx1"/>
                </a:solidFill>
                <a:latin typeface="Calibri" panose="020F0502020204030204" charset="0"/>
                <a:ea typeface="等线" panose="02010600030101010101" charset="-122"/>
                <a:cs typeface="Calibri" panose="020F0502020204030204" charset="0"/>
              </a:rPr>
              <a:t> </a:t>
            </a:r>
            <a:r>
              <a:rPr sz="2200" b="1" dirty="0">
                <a:solidFill>
                  <a:schemeClr val="tx1"/>
                </a:solidFill>
                <a:latin typeface="Calibri" panose="020F0502020204030204" charset="0"/>
                <a:ea typeface="等线" panose="02010600030101010101" charset="-122"/>
                <a:cs typeface="Calibri" panose="020F0502020204030204" charset="0"/>
              </a:rPr>
              <a:t>parsing)</a:t>
            </a:r>
            <a:endParaRPr sz="2200">
              <a:solidFill>
                <a:schemeClr val="tx1"/>
              </a:solidFill>
              <a:latin typeface="Calibri" panose="020F0502020204030204" charset="0"/>
              <a:ea typeface="等线" panose="02010600030101010101" charset="-122"/>
              <a:cs typeface="Calibri" panose="020F0502020204030204" charset="0"/>
            </a:endParaRPr>
          </a:p>
          <a:p>
            <a:pPr marR="2708910" lvl="3" indent="-457200" algn="l">
              <a:lnSpc>
                <a:spcPct val="100000"/>
              </a:lnSpc>
              <a:spcBef>
                <a:spcPts val="990"/>
              </a:spcBef>
              <a:buFont typeface="Arial" panose="020B0604020202020204" pitchFamily="34" charset="0"/>
              <a:buChar char="•"/>
              <a:tabLst>
                <a:tab pos="370840" algn="l"/>
              </a:tabLst>
            </a:pPr>
            <a:r>
              <a:rPr sz="2200" b="1" spc="20" dirty="0">
                <a:solidFill>
                  <a:schemeClr val="tx1"/>
                </a:solidFill>
                <a:latin typeface="Calibri" panose="020F0502020204030204" charset="0"/>
                <a:ea typeface="等线" panose="02010600030101010101" charset="-122"/>
                <a:cs typeface="Calibri" panose="020F0502020204030204" charset="0"/>
              </a:rPr>
              <a:t>完全句法分</a:t>
            </a:r>
            <a:r>
              <a:rPr sz="2200" b="1" spc="670" dirty="0">
                <a:solidFill>
                  <a:schemeClr val="tx1"/>
                </a:solidFill>
                <a:latin typeface="Calibri" panose="020F0502020204030204" charset="0"/>
                <a:ea typeface="等线" panose="02010600030101010101" charset="-122"/>
                <a:cs typeface="Calibri" panose="020F0502020204030204" charset="0"/>
              </a:rPr>
              <a:t>析</a:t>
            </a:r>
            <a:r>
              <a:rPr sz="2200" b="1" dirty="0">
                <a:solidFill>
                  <a:schemeClr val="tx1"/>
                </a:solidFill>
                <a:latin typeface="Calibri" panose="020F0502020204030204" charset="0"/>
                <a:ea typeface="等线" panose="02010600030101010101" charset="-122"/>
                <a:cs typeface="Calibri" panose="020F0502020204030204" charset="0"/>
              </a:rPr>
              <a:t>(Full</a:t>
            </a:r>
            <a:r>
              <a:rPr sz="2200" b="1" spc="-80" dirty="0">
                <a:solidFill>
                  <a:schemeClr val="tx1"/>
                </a:solidFill>
                <a:latin typeface="Calibri" panose="020F0502020204030204" charset="0"/>
                <a:ea typeface="等线" panose="02010600030101010101" charset="-122"/>
                <a:cs typeface="Calibri" panose="020F0502020204030204" charset="0"/>
              </a:rPr>
              <a:t> </a:t>
            </a:r>
            <a:r>
              <a:rPr sz="2200" b="1" dirty="0">
                <a:solidFill>
                  <a:schemeClr val="tx1"/>
                </a:solidFill>
                <a:latin typeface="Calibri" panose="020F0502020204030204" charset="0"/>
                <a:ea typeface="等线" panose="02010600030101010101" charset="-122"/>
                <a:cs typeface="Calibri" panose="020F0502020204030204" charset="0"/>
              </a:rPr>
              <a:t>parsing)</a:t>
            </a:r>
            <a:endParaRPr sz="2200">
              <a:solidFill>
                <a:schemeClr val="tx1"/>
              </a:solidFill>
              <a:latin typeface="Calibri" panose="020F0502020204030204" charset="0"/>
              <a:ea typeface="等线" panose="02010600030101010101" charset="-122"/>
              <a:cs typeface="Calibri" panose="020F0502020204030204" charset="0"/>
            </a:endParaRPr>
          </a:p>
          <a:p>
            <a:pPr marL="1383030" lvl="2" indent="-457200" algn="l">
              <a:lnSpc>
                <a:spcPct val="100000"/>
              </a:lnSpc>
              <a:spcBef>
                <a:spcPts val="600"/>
              </a:spcBef>
              <a:buFont typeface="Arial" panose="020B0604020202020204" pitchFamily="34" charset="0"/>
              <a:buChar char="•"/>
              <a:tabLst>
                <a:tab pos="1297940" algn="l"/>
              </a:tabLst>
            </a:pPr>
            <a:r>
              <a:rPr sz="2200" b="1" spc="15" dirty="0">
                <a:solidFill>
                  <a:schemeClr val="tx1"/>
                </a:solidFill>
                <a:latin typeface="Calibri" panose="020F0502020204030204" charset="0"/>
                <a:ea typeface="等线" panose="02010600030101010101" charset="-122"/>
                <a:cs typeface="Calibri" panose="020F0502020204030204" charset="0"/>
              </a:rPr>
              <a:t>局部句法分</a:t>
            </a:r>
            <a:r>
              <a:rPr sz="2200" b="1" spc="665" dirty="0">
                <a:solidFill>
                  <a:schemeClr val="tx1"/>
                </a:solidFill>
                <a:latin typeface="Calibri" panose="020F0502020204030204" charset="0"/>
                <a:ea typeface="等线" panose="02010600030101010101" charset="-122"/>
                <a:cs typeface="Calibri" panose="020F0502020204030204" charset="0"/>
              </a:rPr>
              <a:t>析</a:t>
            </a:r>
            <a:r>
              <a:rPr sz="2200" b="1" dirty="0">
                <a:solidFill>
                  <a:schemeClr val="tx1"/>
                </a:solidFill>
                <a:latin typeface="Calibri" panose="020F0502020204030204" charset="0"/>
                <a:ea typeface="等线" panose="02010600030101010101" charset="-122"/>
                <a:cs typeface="Calibri" panose="020F0502020204030204" charset="0"/>
              </a:rPr>
              <a:t>(Partial</a:t>
            </a:r>
            <a:r>
              <a:rPr sz="2200" b="1" spc="-5" dirty="0">
                <a:solidFill>
                  <a:schemeClr val="tx1"/>
                </a:solidFill>
                <a:latin typeface="Calibri" panose="020F0502020204030204" charset="0"/>
                <a:ea typeface="等线" panose="02010600030101010101" charset="-122"/>
                <a:cs typeface="Calibri" panose="020F0502020204030204" charset="0"/>
              </a:rPr>
              <a:t> </a:t>
            </a:r>
            <a:r>
              <a:rPr sz="2200" b="1" dirty="0">
                <a:solidFill>
                  <a:schemeClr val="tx1"/>
                </a:solidFill>
                <a:latin typeface="Calibri" panose="020F0502020204030204" charset="0"/>
                <a:ea typeface="等线" panose="02010600030101010101" charset="-122"/>
                <a:cs typeface="Calibri" panose="020F0502020204030204" charset="0"/>
              </a:rPr>
              <a:t>parsing)</a:t>
            </a:r>
            <a:endParaRPr sz="2200">
              <a:solidFill>
                <a:schemeClr val="tx1"/>
              </a:solidFill>
              <a:latin typeface="Calibri" panose="020F0502020204030204" charset="0"/>
              <a:ea typeface="等线" panose="02010600030101010101" charset="-122"/>
              <a:cs typeface="Calibri" panose="020F0502020204030204" charset="0"/>
            </a:endParaRPr>
          </a:p>
          <a:p>
            <a:pPr marR="2752090" lvl="1" indent="-457200" algn="l">
              <a:lnSpc>
                <a:spcPct val="100000"/>
              </a:lnSpc>
              <a:spcBef>
                <a:spcPts val="1070"/>
              </a:spcBef>
              <a:buClrTx/>
              <a:buSzTx/>
              <a:buFont typeface="Arial" panose="020B0604020202020204" pitchFamily="34" charset="0"/>
              <a:buChar char="•"/>
              <a:tabLst>
                <a:tab pos="353695" algn="l"/>
              </a:tabLst>
            </a:pPr>
            <a:r>
              <a:rPr sz="2200" b="1" spc="15" dirty="0">
                <a:solidFill>
                  <a:schemeClr val="tx1"/>
                </a:solidFill>
                <a:latin typeface="Calibri" panose="020F0502020204030204" charset="0"/>
                <a:ea typeface="等线" panose="02010600030101010101" charset="-122"/>
                <a:cs typeface="Calibri" panose="020F0502020204030204" charset="0"/>
              </a:rPr>
              <a:t>依存句法分析(Dependency parsing)</a:t>
            </a:r>
            <a:endParaRPr sz="2200" b="1" spc="15" dirty="0">
              <a:solidFill>
                <a:schemeClr val="tx1"/>
              </a:solidFill>
              <a:latin typeface="Calibri" panose="020F0502020204030204" charset="0"/>
              <a:ea typeface="等线" panose="02010600030101010101" charset="-122"/>
              <a:cs typeface="Calibri" panose="020F0502020204030204" charset="0"/>
            </a:endParaRPr>
          </a:p>
        </p:txBody>
      </p:sp>
      <p:sp>
        <p:nvSpPr>
          <p:cNvPr id="16" name="标题 15"/>
          <p:cNvSpPr/>
          <p:nvPr>
            <p:ph type="title"/>
          </p:nvPr>
        </p:nvSpPr>
        <p:spPr>
          <a:xfrm>
            <a:off x="670559" y="27622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句法分析</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760730" y="1538605"/>
            <a:ext cx="10671175" cy="3501390"/>
          </a:xfrm>
          <a:prstGeom prst="rect">
            <a:avLst/>
          </a:prstGeom>
        </p:spPr>
        <p:txBody>
          <a:bodyPr vert="horz" wrap="square" lIns="0" tIns="161290" rIns="0" bIns="0" rtlCol="0">
            <a:spAutoFit/>
          </a:bodyPr>
          <a:lstStyle/>
          <a:p>
            <a:pPr marL="494665" indent="-457200">
              <a:lnSpc>
                <a:spcPct val="100000"/>
              </a:lnSpc>
              <a:spcBef>
                <a:spcPts val="1270"/>
              </a:spcBef>
              <a:buFont typeface="Arial" panose="020B0604020202020204" pitchFamily="34" charset="0"/>
              <a:buChar char="•"/>
              <a:tabLst>
                <a:tab pos="532130" algn="l"/>
              </a:tabLst>
            </a:pPr>
            <a:r>
              <a:rPr sz="2500" dirty="0">
                <a:solidFill>
                  <a:schemeClr val="tx1"/>
                </a:solidFill>
                <a:latin typeface="等线" panose="02010600030101010101" charset="-122"/>
                <a:ea typeface="等线" panose="02010600030101010101" charset="-122"/>
                <a:cs typeface="等线" panose="02010600030101010101" charset="-122"/>
              </a:rPr>
              <a:t>Chart</a:t>
            </a:r>
            <a:r>
              <a:rPr sz="2500" spc="-5" dirty="0">
                <a:solidFill>
                  <a:schemeClr val="tx1"/>
                </a:solidFill>
                <a:latin typeface="等线" panose="02010600030101010101" charset="-122"/>
                <a:ea typeface="等线" panose="02010600030101010101" charset="-122"/>
                <a:cs typeface="等线" panose="02010600030101010101" charset="-122"/>
              </a:rPr>
              <a:t> </a:t>
            </a:r>
            <a:r>
              <a:rPr sz="2500" dirty="0">
                <a:solidFill>
                  <a:schemeClr val="tx1"/>
                </a:solidFill>
                <a:latin typeface="等线" panose="02010600030101010101" charset="-122"/>
                <a:ea typeface="等线" panose="02010600030101010101" charset="-122"/>
                <a:cs typeface="等线" panose="02010600030101010101" charset="-122"/>
              </a:rPr>
              <a:t>parsing</a:t>
            </a:r>
            <a:r>
              <a:rPr sz="2500" spc="-35" dirty="0">
                <a:solidFill>
                  <a:schemeClr val="tx1"/>
                </a:solidFill>
                <a:latin typeface="等线" panose="02010600030101010101" charset="-122"/>
                <a:ea typeface="等线" panose="02010600030101010101" charset="-122"/>
                <a:cs typeface="等线" panose="02010600030101010101" charset="-122"/>
              </a:rPr>
              <a:t> </a:t>
            </a:r>
            <a:r>
              <a:rPr sz="2500" spc="25" dirty="0">
                <a:solidFill>
                  <a:schemeClr val="tx1"/>
                </a:solidFill>
                <a:latin typeface="等线" panose="02010600030101010101" charset="-122"/>
                <a:ea typeface="等线" panose="02010600030101010101" charset="-122"/>
                <a:cs typeface="等线" panose="02010600030101010101" charset="-122"/>
              </a:rPr>
              <a:t>算法</a:t>
            </a:r>
            <a:r>
              <a:rPr sz="2500" spc="15" dirty="0">
                <a:solidFill>
                  <a:schemeClr val="tx1"/>
                </a:solidFill>
                <a:latin typeface="等线" panose="02010600030101010101" charset="-122"/>
                <a:ea typeface="等线" panose="02010600030101010101" charset="-122"/>
                <a:cs typeface="等线" panose="02010600030101010101" charset="-122"/>
              </a:rPr>
              <a:t>评价</a:t>
            </a:r>
            <a:endParaRPr sz="2500">
              <a:solidFill>
                <a:schemeClr val="tx1"/>
              </a:solidFill>
              <a:latin typeface="等线" panose="02010600030101010101" charset="-122"/>
              <a:ea typeface="等线" panose="02010600030101010101" charset="-122"/>
              <a:cs typeface="等线" panose="02010600030101010101" charset="-122"/>
            </a:endParaRPr>
          </a:p>
          <a:p>
            <a:pPr marL="943610" lvl="1" indent="-457200">
              <a:lnSpc>
                <a:spcPct val="100000"/>
              </a:lnSpc>
              <a:spcBef>
                <a:spcPts val="1015"/>
              </a:spcBef>
              <a:buFont typeface="Arial" panose="020B0604020202020204" pitchFamily="34" charset="0"/>
              <a:buChar char="•"/>
              <a:tabLst>
                <a:tab pos="850900" algn="l"/>
              </a:tabLst>
            </a:pPr>
            <a:r>
              <a:rPr sz="2500" b="1" spc="15" dirty="0">
                <a:solidFill>
                  <a:schemeClr val="tx1"/>
                </a:solidFill>
                <a:uFill>
                  <a:solidFill>
                    <a:srgbClr val="0000FF"/>
                  </a:solidFill>
                </a:uFill>
                <a:latin typeface="等线" panose="02010600030101010101" charset="-122"/>
                <a:ea typeface="等线" panose="02010600030101010101" charset="-122"/>
                <a:cs typeface="等线" panose="02010600030101010101" charset="-122"/>
              </a:rPr>
              <a:t>优点</a:t>
            </a:r>
            <a:r>
              <a:rPr sz="2500" b="1" spc="-5" dirty="0">
                <a:solidFill>
                  <a:schemeClr val="tx1"/>
                </a:solidFill>
                <a:latin typeface="等线" panose="02010600030101010101" charset="-122"/>
                <a:ea typeface="等线" panose="02010600030101010101" charset="-122"/>
                <a:cs typeface="等线" panose="02010600030101010101" charset="-122"/>
              </a:rPr>
              <a:t>：</a:t>
            </a:r>
            <a:endParaRPr sz="2500" b="1">
              <a:solidFill>
                <a:schemeClr val="tx1"/>
              </a:solidFill>
              <a:latin typeface="等线" panose="02010600030101010101" charset="-122"/>
              <a:ea typeface="等线" panose="02010600030101010101" charset="-122"/>
              <a:cs typeface="等线" panose="02010600030101010101" charset="-122"/>
            </a:endParaRPr>
          </a:p>
          <a:p>
            <a:pPr marL="1306830" lvl="2" indent="-457200">
              <a:lnSpc>
                <a:spcPct val="100000"/>
              </a:lnSpc>
              <a:spcBef>
                <a:spcPts val="1165"/>
              </a:spcBef>
              <a:buFont typeface="Arial" panose="020B0604020202020204" pitchFamily="34" charset="0"/>
              <a:buChar char="•"/>
              <a:tabLst>
                <a:tab pos="1299845" algn="l"/>
                <a:tab pos="1300480" algn="l"/>
              </a:tabLst>
            </a:pPr>
            <a:r>
              <a:rPr sz="2500" spc="15" dirty="0">
                <a:solidFill>
                  <a:schemeClr val="tx1"/>
                </a:solidFill>
                <a:latin typeface="等线" panose="02010600030101010101" charset="-122"/>
                <a:ea typeface="等线" panose="02010600030101010101" charset="-122"/>
                <a:cs typeface="等线" panose="02010600030101010101" charset="-122"/>
              </a:rPr>
              <a:t>算</a:t>
            </a:r>
            <a:r>
              <a:rPr sz="2500" spc="5" dirty="0">
                <a:solidFill>
                  <a:schemeClr val="tx1"/>
                </a:solidFill>
                <a:latin typeface="等线" panose="02010600030101010101" charset="-122"/>
                <a:ea typeface="等线" panose="02010600030101010101" charset="-122"/>
                <a:cs typeface="等线" panose="02010600030101010101" charset="-122"/>
              </a:rPr>
              <a:t>法简单</a:t>
            </a:r>
            <a:r>
              <a:rPr sz="2500" spc="15" dirty="0">
                <a:solidFill>
                  <a:schemeClr val="tx1"/>
                </a:solidFill>
                <a:latin typeface="等线" panose="02010600030101010101" charset="-122"/>
                <a:ea typeface="等线" panose="02010600030101010101" charset="-122"/>
                <a:cs typeface="等线" panose="02010600030101010101" charset="-122"/>
              </a:rPr>
              <a:t>，</a:t>
            </a:r>
            <a:r>
              <a:rPr sz="2500" spc="5" dirty="0">
                <a:solidFill>
                  <a:schemeClr val="tx1"/>
                </a:solidFill>
                <a:latin typeface="等线" panose="02010600030101010101" charset="-122"/>
                <a:ea typeface="等线" panose="02010600030101010101" charset="-122"/>
                <a:cs typeface="等线" panose="02010600030101010101" charset="-122"/>
              </a:rPr>
              <a:t>容易实</a:t>
            </a:r>
            <a:r>
              <a:rPr sz="2500" spc="15" dirty="0">
                <a:solidFill>
                  <a:schemeClr val="tx1"/>
                </a:solidFill>
                <a:latin typeface="等线" panose="02010600030101010101" charset="-122"/>
                <a:ea typeface="等线" panose="02010600030101010101" charset="-122"/>
                <a:cs typeface="等线" panose="02010600030101010101" charset="-122"/>
              </a:rPr>
              <a:t>现</a:t>
            </a:r>
            <a:r>
              <a:rPr sz="2500" spc="5" dirty="0">
                <a:solidFill>
                  <a:schemeClr val="tx1"/>
                </a:solidFill>
                <a:latin typeface="等线" panose="02010600030101010101" charset="-122"/>
                <a:ea typeface="等线" panose="02010600030101010101" charset="-122"/>
                <a:cs typeface="等线" panose="02010600030101010101" charset="-122"/>
              </a:rPr>
              <a:t>，开发</a:t>
            </a:r>
            <a:r>
              <a:rPr sz="2500" spc="15" dirty="0">
                <a:solidFill>
                  <a:schemeClr val="tx1"/>
                </a:solidFill>
                <a:latin typeface="等线" panose="02010600030101010101" charset="-122"/>
                <a:ea typeface="等线" panose="02010600030101010101" charset="-122"/>
                <a:cs typeface="等线" panose="02010600030101010101" charset="-122"/>
              </a:rPr>
              <a:t>周</a:t>
            </a:r>
            <a:r>
              <a:rPr sz="2500" spc="5" dirty="0">
                <a:solidFill>
                  <a:schemeClr val="tx1"/>
                </a:solidFill>
                <a:latin typeface="等线" panose="02010600030101010101" charset="-122"/>
                <a:ea typeface="等线" panose="02010600030101010101" charset="-122"/>
                <a:cs typeface="等线" panose="02010600030101010101" charset="-122"/>
              </a:rPr>
              <a:t>期短</a:t>
            </a:r>
            <a:r>
              <a:rPr sz="2500" spc="-5" dirty="0">
                <a:solidFill>
                  <a:schemeClr val="tx1"/>
                </a:solidFill>
                <a:latin typeface="等线" panose="02010600030101010101" charset="-122"/>
                <a:ea typeface="等线" panose="02010600030101010101" charset="-122"/>
                <a:cs typeface="等线" panose="02010600030101010101" charset="-122"/>
              </a:rPr>
              <a:t>。</a:t>
            </a:r>
            <a:endParaRPr sz="2500">
              <a:solidFill>
                <a:schemeClr val="tx1"/>
              </a:solidFill>
              <a:latin typeface="等线" panose="02010600030101010101" charset="-122"/>
              <a:ea typeface="等线" panose="02010600030101010101" charset="-122"/>
              <a:cs typeface="等线" panose="02010600030101010101" charset="-122"/>
            </a:endParaRPr>
          </a:p>
          <a:p>
            <a:pPr marL="943610" lvl="1" indent="-457200">
              <a:lnSpc>
                <a:spcPct val="100000"/>
              </a:lnSpc>
              <a:spcBef>
                <a:spcPts val="855"/>
              </a:spcBef>
              <a:buFont typeface="Arial" panose="020B0604020202020204" pitchFamily="34" charset="0"/>
              <a:buChar char="•"/>
              <a:tabLst>
                <a:tab pos="850900" algn="l"/>
              </a:tabLst>
            </a:pPr>
            <a:r>
              <a:rPr sz="2500" b="1" spc="15" dirty="0">
                <a:solidFill>
                  <a:schemeClr val="tx1"/>
                </a:solidFill>
                <a:uFill>
                  <a:solidFill>
                    <a:srgbClr val="0000FF"/>
                  </a:solidFill>
                </a:uFill>
                <a:latin typeface="等线" panose="02010600030101010101" charset="-122"/>
                <a:ea typeface="等线" panose="02010600030101010101" charset="-122"/>
                <a:cs typeface="等线" panose="02010600030101010101" charset="-122"/>
              </a:rPr>
              <a:t>弱点</a:t>
            </a:r>
            <a:r>
              <a:rPr sz="2500" b="1" spc="-5" dirty="0">
                <a:solidFill>
                  <a:schemeClr val="tx1"/>
                </a:solidFill>
                <a:latin typeface="等线" panose="02010600030101010101" charset="-122"/>
                <a:ea typeface="等线" panose="02010600030101010101" charset="-122"/>
                <a:cs typeface="等线" panose="02010600030101010101" charset="-122"/>
              </a:rPr>
              <a:t>：</a:t>
            </a:r>
            <a:endParaRPr sz="2500" b="1">
              <a:solidFill>
                <a:schemeClr val="tx1"/>
              </a:solidFill>
              <a:latin typeface="等线" panose="02010600030101010101" charset="-122"/>
              <a:ea typeface="等线" panose="02010600030101010101" charset="-122"/>
              <a:cs typeface="等线" panose="02010600030101010101" charset="-122"/>
            </a:endParaRPr>
          </a:p>
          <a:p>
            <a:pPr marL="1306830" lvl="2" indent="-457200">
              <a:lnSpc>
                <a:spcPct val="100000"/>
              </a:lnSpc>
              <a:spcBef>
                <a:spcPts val="670"/>
              </a:spcBef>
              <a:buFont typeface="Arial" panose="020B0604020202020204" pitchFamily="34" charset="0"/>
              <a:buChar char="•"/>
              <a:tabLst>
                <a:tab pos="1299845" algn="l"/>
                <a:tab pos="1300480" algn="l"/>
              </a:tabLst>
            </a:pPr>
            <a:r>
              <a:rPr sz="2500" spc="15" dirty="0">
                <a:solidFill>
                  <a:schemeClr val="tx1"/>
                </a:solidFill>
                <a:latin typeface="等线" panose="02010600030101010101" charset="-122"/>
                <a:ea typeface="等线" panose="02010600030101010101" charset="-122"/>
                <a:cs typeface="等线" panose="02010600030101010101" charset="-122"/>
              </a:rPr>
              <a:t>算法效率低</a:t>
            </a:r>
            <a:endParaRPr sz="2500" spc="15" dirty="0">
              <a:solidFill>
                <a:schemeClr val="tx1"/>
              </a:solidFill>
              <a:latin typeface="等线" panose="02010600030101010101" charset="-122"/>
              <a:ea typeface="等线" panose="02010600030101010101" charset="-122"/>
              <a:cs typeface="等线" panose="02010600030101010101" charset="-122"/>
            </a:endParaRPr>
          </a:p>
          <a:p>
            <a:pPr marL="1306830" lvl="2" indent="-457200">
              <a:lnSpc>
                <a:spcPct val="100000"/>
              </a:lnSpc>
              <a:spcBef>
                <a:spcPts val="670"/>
              </a:spcBef>
              <a:buFont typeface="Arial" panose="020B0604020202020204" pitchFamily="34" charset="0"/>
              <a:buChar char="•"/>
              <a:tabLst>
                <a:tab pos="1299845" algn="l"/>
                <a:tab pos="1300480" algn="l"/>
              </a:tabLst>
            </a:pPr>
            <a:r>
              <a:rPr lang="zh-CN" sz="2500" dirty="0">
                <a:solidFill>
                  <a:schemeClr val="tx1"/>
                </a:solidFill>
                <a:latin typeface="等线" panose="02010600030101010101" charset="-122"/>
                <a:ea typeface="等线" panose="02010600030101010101" charset="-122"/>
                <a:cs typeface="等线" panose="02010600030101010101" charset="-122"/>
              </a:rPr>
              <a:t>基于</a:t>
            </a:r>
            <a:r>
              <a:rPr sz="2500" dirty="0">
                <a:solidFill>
                  <a:schemeClr val="tx1"/>
                </a:solidFill>
                <a:latin typeface="等线" panose="02010600030101010101" charset="-122"/>
                <a:ea typeface="等线" panose="02010600030101010101" charset="-122"/>
                <a:cs typeface="等线" panose="02010600030101010101" charset="-122"/>
              </a:rPr>
              <a:t>高质</a:t>
            </a:r>
            <a:r>
              <a:rPr sz="2500" spc="15" dirty="0">
                <a:solidFill>
                  <a:schemeClr val="tx1"/>
                </a:solidFill>
                <a:latin typeface="等线" panose="02010600030101010101" charset="-122"/>
                <a:ea typeface="等线" panose="02010600030101010101" charset="-122"/>
                <a:cs typeface="等线" panose="02010600030101010101" charset="-122"/>
              </a:rPr>
              <a:t>量</a:t>
            </a:r>
            <a:r>
              <a:rPr sz="2500" dirty="0">
                <a:solidFill>
                  <a:schemeClr val="tx1"/>
                </a:solidFill>
                <a:latin typeface="等线" panose="02010600030101010101" charset="-122"/>
                <a:ea typeface="等线" panose="02010600030101010101" charset="-122"/>
                <a:cs typeface="等线" panose="02010600030101010101" charset="-122"/>
              </a:rPr>
              <a:t>的规则</a:t>
            </a:r>
            <a:r>
              <a:rPr sz="2500" spc="15" dirty="0">
                <a:solidFill>
                  <a:schemeClr val="tx1"/>
                </a:solidFill>
                <a:latin typeface="等线" panose="02010600030101010101" charset="-122"/>
                <a:ea typeface="等线" panose="02010600030101010101" charset="-122"/>
                <a:cs typeface="等线" panose="02010600030101010101" charset="-122"/>
              </a:rPr>
              <a:t>，</a:t>
            </a:r>
            <a:r>
              <a:rPr sz="2500" dirty="0">
                <a:solidFill>
                  <a:schemeClr val="tx1"/>
                </a:solidFill>
                <a:latin typeface="等线" panose="02010600030101010101" charset="-122"/>
                <a:ea typeface="等线" panose="02010600030101010101" charset="-122"/>
                <a:cs typeface="等线" panose="02010600030101010101" charset="-122"/>
              </a:rPr>
              <a:t>分析结</a:t>
            </a:r>
            <a:r>
              <a:rPr sz="2500" spc="15" dirty="0">
                <a:solidFill>
                  <a:schemeClr val="tx1"/>
                </a:solidFill>
                <a:latin typeface="等线" panose="02010600030101010101" charset="-122"/>
                <a:ea typeface="等线" panose="02010600030101010101" charset="-122"/>
                <a:cs typeface="等线" panose="02010600030101010101" charset="-122"/>
              </a:rPr>
              <a:t>果</a:t>
            </a:r>
            <a:r>
              <a:rPr sz="2500" dirty="0">
                <a:solidFill>
                  <a:schemeClr val="tx1"/>
                </a:solidFill>
                <a:latin typeface="等线" panose="02010600030101010101" charset="-122"/>
                <a:ea typeface="等线" panose="02010600030101010101" charset="-122"/>
                <a:cs typeface="等线" panose="02010600030101010101" charset="-122"/>
              </a:rPr>
              <a:t>与规则</a:t>
            </a:r>
            <a:r>
              <a:rPr sz="2500" spc="15" dirty="0">
                <a:solidFill>
                  <a:schemeClr val="tx1"/>
                </a:solidFill>
                <a:latin typeface="等线" panose="02010600030101010101" charset="-122"/>
                <a:ea typeface="等线" panose="02010600030101010101" charset="-122"/>
                <a:cs typeface="等线" panose="02010600030101010101" charset="-122"/>
              </a:rPr>
              <a:t>质</a:t>
            </a:r>
            <a:r>
              <a:rPr sz="2500" dirty="0">
                <a:solidFill>
                  <a:schemeClr val="tx1"/>
                </a:solidFill>
                <a:latin typeface="等线" panose="02010600030101010101" charset="-122"/>
                <a:ea typeface="等线" panose="02010600030101010101" charset="-122"/>
                <a:cs typeface="等线" panose="02010600030101010101" charset="-122"/>
              </a:rPr>
              <a:t>量</a:t>
            </a:r>
            <a:r>
              <a:rPr sz="2500" spc="-5" dirty="0">
                <a:solidFill>
                  <a:schemeClr val="tx1"/>
                </a:solidFill>
                <a:latin typeface="等线" panose="02010600030101010101" charset="-122"/>
                <a:ea typeface="等线" panose="02010600030101010101" charset="-122"/>
                <a:cs typeface="等线" panose="02010600030101010101" charset="-122"/>
              </a:rPr>
              <a:t>密</a:t>
            </a:r>
            <a:r>
              <a:rPr sz="2500" spc="20" dirty="0">
                <a:solidFill>
                  <a:schemeClr val="tx1"/>
                </a:solidFill>
                <a:latin typeface="等线" panose="02010600030101010101" charset="-122"/>
                <a:ea typeface="等线" panose="02010600030101010101" charset="-122"/>
                <a:cs typeface="等线" panose="02010600030101010101" charset="-122"/>
              </a:rPr>
              <a:t>切相</a:t>
            </a:r>
            <a:r>
              <a:rPr sz="2500" spc="15" dirty="0">
                <a:solidFill>
                  <a:schemeClr val="tx1"/>
                </a:solidFill>
                <a:latin typeface="等线" panose="02010600030101010101" charset="-122"/>
                <a:ea typeface="等线" panose="02010600030101010101" charset="-122"/>
                <a:cs typeface="等线" panose="02010600030101010101" charset="-122"/>
              </a:rPr>
              <a:t>关</a:t>
            </a:r>
            <a:endParaRPr sz="2500" spc="15" dirty="0">
              <a:solidFill>
                <a:schemeClr val="tx1"/>
              </a:solidFill>
              <a:latin typeface="等线" panose="02010600030101010101" charset="-122"/>
              <a:ea typeface="等线" panose="02010600030101010101" charset="-122"/>
              <a:cs typeface="等线" panose="02010600030101010101" charset="-122"/>
            </a:endParaRPr>
          </a:p>
          <a:p>
            <a:pPr marL="1306830" lvl="2" indent="-457200">
              <a:lnSpc>
                <a:spcPct val="100000"/>
              </a:lnSpc>
              <a:spcBef>
                <a:spcPts val="670"/>
              </a:spcBef>
              <a:buFont typeface="Arial" panose="020B0604020202020204" pitchFamily="34" charset="0"/>
              <a:buChar char="•"/>
              <a:tabLst>
                <a:tab pos="1299845" algn="l"/>
                <a:tab pos="1300480" algn="l"/>
              </a:tabLst>
            </a:pPr>
            <a:r>
              <a:rPr sz="2500" spc="15" dirty="0">
                <a:solidFill>
                  <a:schemeClr val="tx1"/>
                </a:solidFill>
                <a:latin typeface="等线" panose="02010600030101010101" charset="-122"/>
                <a:ea typeface="等线" panose="02010600030101010101" charset="-122"/>
                <a:cs typeface="等线" panose="02010600030101010101" charset="-122"/>
              </a:rPr>
              <a:t>难</a:t>
            </a:r>
            <a:r>
              <a:rPr sz="2500" spc="5" dirty="0">
                <a:solidFill>
                  <a:schemeClr val="tx1"/>
                </a:solidFill>
                <a:latin typeface="等线" panose="02010600030101010101" charset="-122"/>
                <a:ea typeface="等线" panose="02010600030101010101" charset="-122"/>
                <a:cs typeface="等线" panose="02010600030101010101" charset="-122"/>
              </a:rPr>
              <a:t>以区分</a:t>
            </a:r>
            <a:r>
              <a:rPr sz="2500" spc="15" dirty="0">
                <a:solidFill>
                  <a:schemeClr val="tx1"/>
                </a:solidFill>
                <a:latin typeface="等线" panose="02010600030101010101" charset="-122"/>
                <a:ea typeface="等线" panose="02010600030101010101" charset="-122"/>
                <a:cs typeface="等线" panose="02010600030101010101" charset="-122"/>
              </a:rPr>
              <a:t>歧</a:t>
            </a:r>
            <a:r>
              <a:rPr sz="2500" spc="5" dirty="0">
                <a:solidFill>
                  <a:schemeClr val="tx1"/>
                </a:solidFill>
                <a:latin typeface="等线" panose="02010600030101010101" charset="-122"/>
                <a:ea typeface="等线" panose="02010600030101010101" charset="-122"/>
                <a:cs typeface="等线" panose="02010600030101010101" charset="-122"/>
              </a:rPr>
              <a:t>义结构</a:t>
            </a:r>
            <a:endParaRPr sz="2500" spc="-5" dirty="0">
              <a:solidFill>
                <a:schemeClr val="tx1"/>
              </a:solidFill>
              <a:latin typeface="等线" panose="02010600030101010101" charset="-122"/>
              <a:ea typeface="等线" panose="02010600030101010101" charset="-122"/>
              <a:cs typeface="等线" panose="02010600030101010101" charset="-122"/>
            </a:endParaRPr>
          </a:p>
        </p:txBody>
      </p:sp>
      <p:sp>
        <p:nvSpPr>
          <p:cNvPr id="83" name="标题 82"/>
          <p:cNvSpPr/>
          <p:nvPr>
            <p:ph type="title"/>
          </p:nvPr>
        </p:nvSpPr>
        <p:spPr>
          <a:xfrm>
            <a:off x="503554" y="354331"/>
            <a:ext cx="10850563" cy="1028699"/>
          </a:xfrm>
        </p:spPr>
        <p:txBody>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t>线图分析法</a:t>
            </a: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mn-ea"/>
              </a:rPr>
            </a:br>
            <a:b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887095" y="1297305"/>
            <a:ext cx="10908030" cy="3021965"/>
          </a:xfrm>
          <a:prstGeom prst="rect">
            <a:avLst/>
          </a:prstGeom>
        </p:spPr>
        <p:txBody>
          <a:bodyPr vert="horz" wrap="square" lIns="0" tIns="254000" rIns="0" bIns="0" rtlCol="0">
            <a:spAutoFit/>
          </a:bodyPr>
          <a:lstStyle/>
          <a:p>
            <a:pPr marL="507365" indent="-457200">
              <a:lnSpc>
                <a:spcPct val="100000"/>
              </a:lnSpc>
              <a:spcBef>
                <a:spcPts val="2000"/>
              </a:spcBef>
              <a:buFont typeface="Arial" panose="020B0604020202020204" pitchFamily="34" charset="0"/>
              <a:buChar char="•"/>
              <a:tabLst>
                <a:tab pos="544830" algn="l"/>
              </a:tabLst>
            </a:pPr>
            <a:r>
              <a:rPr sz="2500" b="1" spc="-10" dirty="0">
                <a:latin typeface="等线" panose="02010600030101010101" charset="-122"/>
                <a:ea typeface="等线" panose="02010600030101010101" charset="-122"/>
                <a:cs typeface="等线" panose="02010600030101010101" charset="-122"/>
              </a:rPr>
              <a:t>Co</a:t>
            </a:r>
            <a:r>
              <a:rPr lang="en-US" sz="2500" b="1" spc="-10" dirty="0">
                <a:latin typeface="等线" panose="02010600030101010101" charset="-122"/>
                <a:ea typeface="等线" panose="02010600030101010101" charset="-122"/>
                <a:cs typeface="等线" panose="02010600030101010101" charset="-122"/>
              </a:rPr>
              <a:t>c</a:t>
            </a:r>
            <a:r>
              <a:rPr sz="2500" b="1" spc="-10" dirty="0">
                <a:latin typeface="等线" panose="02010600030101010101" charset="-122"/>
                <a:ea typeface="等线" panose="02010600030101010101" charset="-122"/>
                <a:cs typeface="等线" panose="02010600030101010101" charset="-122"/>
              </a:rPr>
              <a:t>ke-Younger-Kasami</a:t>
            </a:r>
            <a:r>
              <a:rPr sz="2500" b="1" spc="-45" dirty="0">
                <a:latin typeface="等线" panose="02010600030101010101" charset="-122"/>
                <a:ea typeface="等线" panose="02010600030101010101" charset="-122"/>
                <a:cs typeface="等线" panose="02010600030101010101" charset="-122"/>
              </a:rPr>
              <a:t> </a:t>
            </a:r>
            <a:r>
              <a:rPr sz="2500" b="1" dirty="0">
                <a:latin typeface="等线" panose="02010600030101010101" charset="-122"/>
                <a:ea typeface="等线" panose="02010600030101010101" charset="-122"/>
                <a:cs typeface="等线" panose="02010600030101010101" charset="-122"/>
              </a:rPr>
              <a:t>(CYK)</a:t>
            </a:r>
            <a:r>
              <a:rPr sz="2500" b="1" spc="-20" dirty="0">
                <a:latin typeface="等线" panose="02010600030101010101" charset="-122"/>
                <a:ea typeface="等线" panose="02010600030101010101" charset="-122"/>
                <a:cs typeface="等线" panose="02010600030101010101" charset="-122"/>
              </a:rPr>
              <a:t> </a:t>
            </a:r>
            <a:r>
              <a:rPr sz="2500" b="1" spc="25" dirty="0">
                <a:latin typeface="等线" panose="02010600030101010101" charset="-122"/>
                <a:ea typeface="等线" panose="02010600030101010101" charset="-122"/>
                <a:cs typeface="等线" panose="02010600030101010101" charset="-122"/>
              </a:rPr>
              <a:t>算法</a:t>
            </a:r>
            <a:endParaRPr sz="2500" b="1" spc="25" dirty="0">
              <a:latin typeface="等线" panose="02010600030101010101" charset="-122"/>
              <a:ea typeface="等线" panose="02010600030101010101" charset="-122"/>
              <a:cs typeface="等线" panose="02010600030101010101" charset="-122"/>
            </a:endParaRPr>
          </a:p>
          <a:p>
            <a:pPr marL="507365" indent="-457200">
              <a:lnSpc>
                <a:spcPct val="100000"/>
              </a:lnSpc>
              <a:spcBef>
                <a:spcPts val="2000"/>
              </a:spcBef>
              <a:buFont typeface="Arial" panose="020B0604020202020204" pitchFamily="34" charset="0"/>
              <a:buChar char="•"/>
              <a:tabLst>
                <a:tab pos="544830" algn="l"/>
              </a:tabLst>
            </a:pPr>
            <a:r>
              <a:rPr sz="2500" b="1">
                <a:latin typeface="等线" panose="02010600030101010101" charset="-122"/>
                <a:ea typeface="等线" panose="02010600030101010101" charset="-122"/>
                <a:cs typeface="等线" panose="02010600030101010101" charset="-122"/>
              </a:rPr>
              <a:t>也是基于CFG规则的分析算法，是一种自底向上的分析算法</a:t>
            </a:r>
            <a:endParaRPr sz="2500" b="1">
              <a:latin typeface="等线" panose="02010600030101010101" charset="-122"/>
              <a:ea typeface="等线" panose="02010600030101010101" charset="-122"/>
              <a:cs typeface="等线" panose="02010600030101010101" charset="-122"/>
            </a:endParaRPr>
          </a:p>
          <a:p>
            <a:pPr marL="1043305" lvl="1" indent="-457200">
              <a:lnSpc>
                <a:spcPct val="100000"/>
              </a:lnSpc>
              <a:spcBef>
                <a:spcPts val="1650"/>
              </a:spcBef>
              <a:buFont typeface="Arial" panose="020B0604020202020204" pitchFamily="34" charset="0"/>
              <a:buChar char="•"/>
              <a:tabLst>
                <a:tab pos="1038860" algn="l"/>
                <a:tab pos="1040130" algn="l"/>
              </a:tabLst>
            </a:pPr>
            <a:r>
              <a:rPr sz="2500" spc="-5" dirty="0">
                <a:solidFill>
                  <a:srgbClr val="FF0000"/>
                </a:solidFill>
                <a:latin typeface="等线" panose="02010600030101010101" charset="-122"/>
                <a:ea typeface="等线" panose="02010600030101010101" charset="-122"/>
                <a:cs typeface="等线" panose="02010600030101010101" charset="-122"/>
              </a:rPr>
              <a:t>对</a:t>
            </a:r>
            <a:r>
              <a:rPr sz="2500" spc="15" dirty="0">
                <a:solidFill>
                  <a:srgbClr val="FF0000"/>
                </a:solidFill>
                <a:latin typeface="等线" panose="02010600030101010101" charset="-122"/>
                <a:ea typeface="等线" panose="02010600030101010101" charset="-122"/>
                <a:cs typeface="等线" panose="02010600030101010101" charset="-122"/>
              </a:rPr>
              <a:t> </a:t>
            </a:r>
            <a:r>
              <a:rPr sz="2500" spc="-5" dirty="0">
                <a:solidFill>
                  <a:srgbClr val="FF0000"/>
                </a:solidFill>
                <a:latin typeface="等线" panose="02010600030101010101" charset="-122"/>
                <a:ea typeface="等线" panose="02010600030101010101" charset="-122"/>
                <a:cs typeface="等线" panose="02010600030101010101" charset="-122"/>
              </a:rPr>
              <a:t>Chomsky</a:t>
            </a:r>
            <a:r>
              <a:rPr sz="2500" spc="30" dirty="0">
                <a:solidFill>
                  <a:srgbClr val="FF0000"/>
                </a:solidFill>
                <a:latin typeface="等线" panose="02010600030101010101" charset="-122"/>
                <a:ea typeface="等线" panose="02010600030101010101" charset="-122"/>
                <a:cs typeface="等线" panose="02010600030101010101" charset="-122"/>
              </a:rPr>
              <a:t> </a:t>
            </a:r>
            <a:r>
              <a:rPr sz="2500" spc="5" dirty="0">
                <a:solidFill>
                  <a:srgbClr val="FF0000"/>
                </a:solidFill>
                <a:latin typeface="等线" panose="02010600030101010101" charset="-122"/>
                <a:ea typeface="等线" panose="02010600030101010101" charset="-122"/>
                <a:cs typeface="等线" panose="02010600030101010101" charset="-122"/>
              </a:rPr>
              <a:t>文法进行</a:t>
            </a:r>
            <a:r>
              <a:rPr lang="en-US" sz="2500" spc="5" dirty="0">
                <a:solidFill>
                  <a:srgbClr val="FF0000"/>
                </a:solidFill>
                <a:latin typeface="等线" panose="02010600030101010101" charset="-122"/>
                <a:ea typeface="等线" panose="02010600030101010101" charset="-122"/>
                <a:cs typeface="等线" panose="02010600030101010101" charset="-122"/>
                <a:sym typeface="+mn-ea"/>
              </a:rPr>
              <a:t>CNF</a:t>
            </a:r>
            <a:r>
              <a:rPr sz="2500" spc="5" dirty="0">
                <a:solidFill>
                  <a:srgbClr val="FF0000"/>
                </a:solidFill>
                <a:latin typeface="等线" panose="02010600030101010101" charset="-122"/>
                <a:ea typeface="等线" panose="02010600030101010101" charset="-122"/>
                <a:cs typeface="等线" panose="02010600030101010101" charset="-122"/>
              </a:rPr>
              <a:t>范式化</a:t>
            </a:r>
            <a:endParaRPr sz="2500">
              <a:solidFill>
                <a:srgbClr val="FF0000"/>
              </a:solidFill>
              <a:latin typeface="等线" panose="02010600030101010101" charset="-122"/>
              <a:ea typeface="等线" panose="02010600030101010101" charset="-122"/>
              <a:cs typeface="等线" panose="02010600030101010101" charset="-122"/>
            </a:endParaRPr>
          </a:p>
          <a:p>
            <a:pPr marL="1043305" lvl="1" indent="-457200">
              <a:lnSpc>
                <a:spcPct val="100000"/>
              </a:lnSpc>
              <a:spcBef>
                <a:spcPts val="1705"/>
              </a:spcBef>
              <a:buFont typeface="Arial" panose="020B0604020202020204" pitchFamily="34" charset="0"/>
              <a:buChar char="•"/>
              <a:tabLst>
                <a:tab pos="1038860" algn="l"/>
                <a:tab pos="1040130" algn="l"/>
              </a:tabLst>
            </a:pPr>
            <a:r>
              <a:rPr sz="2500" spc="5" dirty="0">
                <a:latin typeface="等线" panose="02010600030101010101" charset="-122"/>
                <a:ea typeface="等线" panose="02010600030101010101" charset="-122"/>
                <a:cs typeface="等线" panose="02010600030101010101" charset="-122"/>
              </a:rPr>
              <a:t>构</a:t>
            </a:r>
            <a:r>
              <a:rPr sz="2500" spc="-5" dirty="0">
                <a:latin typeface="等线" panose="02010600030101010101" charset="-122"/>
                <a:ea typeface="等线" panose="02010600030101010101" charset="-122"/>
                <a:cs typeface="等线" panose="02010600030101010101" charset="-122"/>
              </a:rPr>
              <a:t>造</a:t>
            </a:r>
            <a:r>
              <a:rPr sz="2500" spc="-15" dirty="0">
                <a:latin typeface="等线" panose="02010600030101010101" charset="-122"/>
                <a:ea typeface="等线" panose="02010600030101010101" charset="-122"/>
                <a:cs typeface="等线" panose="02010600030101010101" charset="-122"/>
              </a:rPr>
              <a:t> </a:t>
            </a:r>
            <a:r>
              <a:rPr sz="2500" spc="65" dirty="0">
                <a:latin typeface="等线" panose="02010600030101010101" charset="-122"/>
                <a:ea typeface="等线" panose="02010600030101010101" charset="-122"/>
                <a:cs typeface="等线" panose="02010600030101010101" charset="-122"/>
              </a:rPr>
              <a:t>(</a:t>
            </a:r>
            <a:r>
              <a:rPr sz="2500" i="1" spc="65" dirty="0">
                <a:latin typeface="等线" panose="02010600030101010101" charset="-122"/>
                <a:ea typeface="等线" panose="02010600030101010101" charset="-122"/>
                <a:cs typeface="等线" panose="02010600030101010101" charset="-122"/>
              </a:rPr>
              <a:t>n</a:t>
            </a:r>
            <a:r>
              <a:rPr sz="2500" spc="65" dirty="0">
                <a:latin typeface="等线" panose="02010600030101010101" charset="-122"/>
                <a:ea typeface="等线" panose="02010600030101010101" charset="-122"/>
                <a:cs typeface="等线" panose="02010600030101010101" charset="-122"/>
              </a:rPr>
              <a:t>+1)×(</a:t>
            </a:r>
            <a:r>
              <a:rPr sz="2500" i="1" spc="65" dirty="0">
                <a:latin typeface="等线" panose="02010600030101010101" charset="-122"/>
                <a:ea typeface="等线" panose="02010600030101010101" charset="-122"/>
                <a:cs typeface="等线" panose="02010600030101010101" charset="-122"/>
              </a:rPr>
              <a:t>n</a:t>
            </a:r>
            <a:r>
              <a:rPr sz="2500" spc="65" dirty="0">
                <a:latin typeface="等线" panose="02010600030101010101" charset="-122"/>
                <a:ea typeface="等线" panose="02010600030101010101" charset="-122"/>
                <a:cs typeface="等线" panose="02010600030101010101" charset="-122"/>
              </a:rPr>
              <a:t>+1)</a:t>
            </a:r>
            <a:r>
              <a:rPr sz="2500" spc="-15" dirty="0">
                <a:latin typeface="等线" panose="02010600030101010101" charset="-122"/>
                <a:ea typeface="等线" panose="02010600030101010101" charset="-122"/>
                <a:cs typeface="等线" panose="02010600030101010101" charset="-122"/>
              </a:rPr>
              <a:t> </a:t>
            </a:r>
            <a:r>
              <a:rPr sz="2500" b="1" dirty="0">
                <a:solidFill>
                  <a:srgbClr val="FF0000"/>
                </a:solidFill>
                <a:latin typeface="等线" panose="02010600030101010101" charset="-122"/>
                <a:ea typeface="等线" panose="02010600030101010101" charset="-122"/>
                <a:cs typeface="等线" panose="02010600030101010101" charset="-122"/>
              </a:rPr>
              <a:t>识别</a:t>
            </a:r>
            <a:r>
              <a:rPr sz="2500" b="1" spc="15" dirty="0">
                <a:solidFill>
                  <a:srgbClr val="FF0000"/>
                </a:solidFill>
                <a:latin typeface="等线" panose="02010600030101010101" charset="-122"/>
                <a:ea typeface="等线" panose="02010600030101010101" charset="-122"/>
                <a:cs typeface="等线" panose="02010600030101010101" charset="-122"/>
              </a:rPr>
              <a:t>矩阵</a:t>
            </a:r>
            <a:r>
              <a:rPr sz="2500" spc="5" dirty="0">
                <a:latin typeface="等线" panose="02010600030101010101" charset="-122"/>
                <a:ea typeface="等线" panose="02010600030101010101" charset="-122"/>
                <a:cs typeface="等线" panose="02010600030101010101" charset="-122"/>
              </a:rPr>
              <a:t>，</a:t>
            </a:r>
            <a:r>
              <a:rPr sz="2500" i="1" spc="5" dirty="0">
                <a:latin typeface="等线" panose="02010600030101010101" charset="-122"/>
                <a:ea typeface="等线" panose="02010600030101010101" charset="-122"/>
                <a:cs typeface="等线" panose="02010600030101010101" charset="-122"/>
              </a:rPr>
              <a:t>n</a:t>
            </a:r>
            <a:r>
              <a:rPr sz="2500" dirty="0">
                <a:latin typeface="等线" panose="02010600030101010101" charset="-122"/>
                <a:ea typeface="等线" panose="02010600030101010101" charset="-122"/>
                <a:cs typeface="等线" panose="02010600030101010101" charset="-122"/>
              </a:rPr>
              <a:t>为</a:t>
            </a:r>
            <a:r>
              <a:rPr sz="2500" spc="15" dirty="0">
                <a:latin typeface="等线" panose="02010600030101010101" charset="-122"/>
                <a:ea typeface="等线" panose="02010600030101010101" charset="-122"/>
                <a:cs typeface="等线" panose="02010600030101010101" charset="-122"/>
              </a:rPr>
              <a:t>输</a:t>
            </a:r>
            <a:r>
              <a:rPr sz="2500" dirty="0">
                <a:latin typeface="等线" panose="02010600030101010101" charset="-122"/>
                <a:ea typeface="等线" panose="02010600030101010101" charset="-122"/>
                <a:cs typeface="等线" panose="02010600030101010101" charset="-122"/>
              </a:rPr>
              <a:t>入句子</a:t>
            </a:r>
            <a:r>
              <a:rPr sz="2500" spc="15" dirty="0">
                <a:latin typeface="等线" panose="02010600030101010101" charset="-122"/>
                <a:ea typeface="等线" panose="02010600030101010101" charset="-122"/>
                <a:cs typeface="等线" panose="02010600030101010101" charset="-122"/>
              </a:rPr>
              <a:t>长</a:t>
            </a:r>
            <a:r>
              <a:rPr sz="2500" dirty="0">
                <a:latin typeface="等线" panose="02010600030101010101" charset="-122"/>
                <a:ea typeface="等线" panose="02010600030101010101" charset="-122"/>
                <a:cs typeface="等线" panose="02010600030101010101" charset="-122"/>
              </a:rPr>
              <a:t>度</a:t>
            </a:r>
            <a:r>
              <a:rPr sz="2500" spc="-5" dirty="0">
                <a:latin typeface="等线" panose="02010600030101010101" charset="-122"/>
                <a:ea typeface="等线" panose="02010600030101010101" charset="-122"/>
                <a:cs typeface="等线" panose="02010600030101010101" charset="-122"/>
              </a:rPr>
              <a:t>。 </a:t>
            </a:r>
            <a:endParaRPr sz="2500" spc="-5" dirty="0">
              <a:latin typeface="等线" panose="02010600030101010101" charset="-122"/>
              <a:ea typeface="等线" panose="02010600030101010101" charset="-122"/>
              <a:cs typeface="等线" panose="02010600030101010101" charset="-122"/>
            </a:endParaRPr>
          </a:p>
          <a:p>
            <a:pPr marL="1043940" marR="43180" lvl="1" indent="-457200">
              <a:lnSpc>
                <a:spcPts val="4030"/>
              </a:lnSpc>
              <a:spcBef>
                <a:spcPts val="200"/>
              </a:spcBef>
              <a:buFont typeface="Arial" panose="020B0604020202020204" pitchFamily="34" charset="0"/>
              <a:buChar char="•"/>
              <a:tabLst>
                <a:tab pos="1038860" algn="l"/>
                <a:tab pos="1040130" algn="l"/>
                <a:tab pos="3271520" algn="l"/>
              </a:tabLst>
            </a:pPr>
            <a:r>
              <a:rPr sz="2500" dirty="0">
                <a:latin typeface="等线" panose="02010600030101010101" charset="-122"/>
                <a:ea typeface="等线" panose="02010600030101010101" charset="-122"/>
                <a:cs typeface="等线" panose="02010600030101010101" charset="-122"/>
              </a:rPr>
              <a:t>假设输入句</a:t>
            </a:r>
            <a:r>
              <a:rPr sz="2500" spc="-5" dirty="0">
                <a:latin typeface="等线" panose="02010600030101010101" charset="-122"/>
                <a:ea typeface="等线" panose="02010600030101010101" charset="-122"/>
                <a:cs typeface="等线" panose="02010600030101010101" charset="-122"/>
              </a:rPr>
              <a:t>子	</a:t>
            </a:r>
            <a:r>
              <a:rPr sz="2500" i="1" spc="-5" dirty="0">
                <a:latin typeface="等线" panose="02010600030101010101" charset="-122"/>
                <a:ea typeface="等线" panose="02010600030101010101" charset="-122"/>
                <a:cs typeface="等线" panose="02010600030101010101" charset="-122"/>
              </a:rPr>
              <a:t>x</a:t>
            </a:r>
            <a:r>
              <a:rPr sz="2500" spc="-5" dirty="0">
                <a:latin typeface="等线" panose="02010600030101010101" charset="-122"/>
                <a:ea typeface="等线" panose="02010600030101010101" charset="-122"/>
                <a:cs typeface="等线" panose="02010600030101010101" charset="-122"/>
              </a:rPr>
              <a:t>=</a:t>
            </a:r>
            <a:r>
              <a:rPr sz="2500" i="1" spc="-5" dirty="0">
                <a:latin typeface="等线" panose="02010600030101010101" charset="-122"/>
                <a:ea typeface="等线" panose="02010600030101010101" charset="-122"/>
                <a:cs typeface="等线" panose="02010600030101010101" charset="-122"/>
              </a:rPr>
              <a:t>w</a:t>
            </a:r>
            <a:r>
              <a:rPr sz="2500" spc="-7" baseline="-21000" dirty="0">
                <a:latin typeface="等线" panose="02010600030101010101" charset="-122"/>
                <a:ea typeface="等线" panose="02010600030101010101" charset="-122"/>
                <a:cs typeface="等线" panose="02010600030101010101" charset="-122"/>
              </a:rPr>
              <a:t>1</a:t>
            </a:r>
            <a:r>
              <a:rPr sz="2500" i="1" spc="-5" dirty="0">
                <a:latin typeface="等线" panose="02010600030101010101" charset="-122"/>
                <a:ea typeface="等线" panose="02010600030101010101" charset="-122"/>
                <a:cs typeface="等线" panose="02010600030101010101" charset="-122"/>
              </a:rPr>
              <a:t>w</a:t>
            </a:r>
            <a:r>
              <a:rPr sz="2500" spc="-7" baseline="-21000" dirty="0">
                <a:latin typeface="等线" panose="02010600030101010101" charset="-122"/>
                <a:ea typeface="等线" panose="02010600030101010101" charset="-122"/>
                <a:cs typeface="等线" panose="02010600030101010101" charset="-122"/>
              </a:rPr>
              <a:t>2</a:t>
            </a:r>
            <a:r>
              <a:rPr sz="2500" spc="-5" dirty="0">
                <a:latin typeface="等线" panose="02010600030101010101" charset="-122"/>
                <a:ea typeface="等线" panose="02010600030101010101" charset="-122"/>
                <a:cs typeface="等线" panose="02010600030101010101" charset="-122"/>
              </a:rPr>
              <a:t>…</a:t>
            </a:r>
            <a:r>
              <a:rPr sz="2500" i="1" spc="-5" dirty="0">
                <a:latin typeface="等线" panose="02010600030101010101" charset="-122"/>
                <a:ea typeface="等线" panose="02010600030101010101" charset="-122"/>
                <a:cs typeface="等线" panose="02010600030101010101" charset="-122"/>
              </a:rPr>
              <a:t>w</a:t>
            </a:r>
            <a:r>
              <a:rPr sz="2500" i="1" spc="-7" baseline="-21000" dirty="0">
                <a:latin typeface="等线" panose="02010600030101010101" charset="-122"/>
                <a:ea typeface="等线" panose="02010600030101010101" charset="-122"/>
                <a:cs typeface="等线" panose="02010600030101010101" charset="-122"/>
              </a:rPr>
              <a:t>n</a:t>
            </a:r>
            <a:r>
              <a:rPr sz="2500" spc="-5" dirty="0">
                <a:latin typeface="等线" panose="02010600030101010101" charset="-122"/>
                <a:ea typeface="等线" panose="02010600030101010101" charset="-122"/>
                <a:cs typeface="等线" panose="02010600030101010101" charset="-122"/>
              </a:rPr>
              <a:t>，</a:t>
            </a:r>
            <a:r>
              <a:rPr sz="2500" i="1" spc="-5" dirty="0">
                <a:latin typeface="等线" panose="02010600030101010101" charset="-122"/>
                <a:ea typeface="等线" panose="02010600030101010101" charset="-122"/>
                <a:cs typeface="等线" panose="02010600030101010101" charset="-122"/>
              </a:rPr>
              <a:t>w</a:t>
            </a:r>
            <a:r>
              <a:rPr sz="2500" i="1" spc="-7" baseline="-21000" dirty="0">
                <a:latin typeface="等线" panose="02010600030101010101" charset="-122"/>
                <a:ea typeface="等线" panose="02010600030101010101" charset="-122"/>
                <a:cs typeface="等线" panose="02010600030101010101" charset="-122"/>
              </a:rPr>
              <a:t>i</a:t>
            </a:r>
            <a:r>
              <a:rPr sz="2500" i="1" spc="352" baseline="-21000" dirty="0">
                <a:latin typeface="等线" panose="02010600030101010101" charset="-122"/>
                <a:ea typeface="等线" panose="02010600030101010101" charset="-122"/>
                <a:cs typeface="等线" panose="02010600030101010101" charset="-122"/>
              </a:rPr>
              <a:t> </a:t>
            </a:r>
            <a:r>
              <a:rPr sz="2500" dirty="0">
                <a:latin typeface="等线" panose="02010600030101010101" charset="-122"/>
                <a:ea typeface="等线" panose="02010600030101010101" charset="-122"/>
                <a:cs typeface="等线" panose="02010600030101010101" charset="-122"/>
              </a:rPr>
              <a:t>为构成句子的单</a:t>
            </a:r>
            <a:r>
              <a:rPr sz="2500" spc="5" dirty="0">
                <a:latin typeface="等线" panose="02010600030101010101" charset="-122"/>
                <a:ea typeface="等线" panose="02010600030101010101" charset="-122"/>
                <a:cs typeface="等线" panose="02010600030101010101" charset="-122"/>
              </a:rPr>
              <a:t>词</a:t>
            </a:r>
            <a:r>
              <a:rPr sz="2500" dirty="0">
                <a:latin typeface="等线" panose="02010600030101010101" charset="-122"/>
                <a:ea typeface="等线" panose="02010600030101010101" charset="-122"/>
                <a:cs typeface="等线" panose="02010600030101010101" charset="-122"/>
              </a:rPr>
              <a:t>，</a:t>
            </a:r>
            <a:r>
              <a:rPr sz="2500" i="1" dirty="0">
                <a:latin typeface="等线" panose="02010600030101010101" charset="-122"/>
                <a:ea typeface="等线" panose="02010600030101010101" charset="-122"/>
                <a:cs typeface="等线" panose="02010600030101010101" charset="-122"/>
              </a:rPr>
              <a:t>n</a:t>
            </a:r>
            <a:r>
              <a:rPr sz="2500" dirty="0">
                <a:latin typeface="等线" panose="02010600030101010101" charset="-122"/>
                <a:ea typeface="等线" panose="02010600030101010101" charset="-122"/>
                <a:cs typeface="等线" panose="02010600030101010101" charset="-122"/>
              </a:rPr>
              <a:t>=|</a:t>
            </a:r>
            <a:r>
              <a:rPr sz="2500" spc="10" dirty="0">
                <a:latin typeface="等线" panose="02010600030101010101" charset="-122"/>
                <a:ea typeface="等线" panose="02010600030101010101" charset="-122"/>
                <a:cs typeface="等线" panose="02010600030101010101" charset="-122"/>
              </a:rPr>
              <a:t> </a:t>
            </a:r>
            <a:r>
              <a:rPr sz="2500" i="1" spc="-5" dirty="0">
                <a:latin typeface="等线" panose="02010600030101010101" charset="-122"/>
                <a:ea typeface="等线" panose="02010600030101010101" charset="-122"/>
                <a:cs typeface="等线" panose="02010600030101010101" charset="-122"/>
              </a:rPr>
              <a:t>x</a:t>
            </a:r>
            <a:r>
              <a:rPr sz="2500" i="1" dirty="0">
                <a:latin typeface="等线" panose="02010600030101010101" charset="-122"/>
                <a:ea typeface="等线" panose="02010600030101010101" charset="-122"/>
                <a:cs typeface="等线" panose="02010600030101010101" charset="-122"/>
              </a:rPr>
              <a:t> </a:t>
            </a:r>
            <a:r>
              <a:rPr sz="2500" spc="-35" dirty="0">
                <a:latin typeface="等线" panose="02010600030101010101" charset="-122"/>
                <a:ea typeface="等线" panose="02010600030101010101" charset="-122"/>
                <a:cs typeface="等线" panose="02010600030101010101" charset="-122"/>
              </a:rPr>
              <a:t>|</a:t>
            </a:r>
            <a:r>
              <a:rPr sz="2500" spc="-5" dirty="0">
                <a:latin typeface="等线" panose="02010600030101010101" charset="-122"/>
                <a:ea typeface="等线" panose="02010600030101010101" charset="-122"/>
                <a:cs typeface="等线" panose="02010600030101010101" charset="-122"/>
              </a:rPr>
              <a:t>。</a:t>
            </a:r>
            <a:endParaRPr sz="2500">
              <a:latin typeface="等线" panose="02010600030101010101" charset="-122"/>
              <a:ea typeface="等线" panose="02010600030101010101" charset="-122"/>
              <a:cs typeface="等线" panose="02010600030101010101" charset="-122"/>
            </a:endParaRPr>
          </a:p>
        </p:txBody>
      </p:sp>
      <p:sp>
        <p:nvSpPr>
          <p:cNvPr id="17" name="标题 16"/>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CYK分析法</a:t>
            </a:r>
            <a:br>
              <a:rPr lang="zh-CN" altLang="en-US">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
        <p:nvSpPr>
          <p:cNvPr id="5" name="文本框 4"/>
          <p:cNvSpPr txBox="1"/>
          <p:nvPr/>
        </p:nvSpPr>
        <p:spPr>
          <a:xfrm>
            <a:off x="1633855" y="1361440"/>
            <a:ext cx="8499475" cy="2976880"/>
          </a:xfrm>
          <a:prstGeom prst="rect">
            <a:avLst/>
          </a:prstGeom>
          <a:noFill/>
        </p:spPr>
        <p:txBody>
          <a:bodyPr wrap="square" rtlCol="0" anchor="t">
            <a:spAutoFit/>
          </a:bodyPr>
          <a:p>
            <a:pPr>
              <a:lnSpc>
                <a:spcPct val="150000"/>
              </a:lnSpc>
            </a:pPr>
            <a:r>
              <a:rPr lang="zh-CN" altLang="en-US" sz="2500" b="1"/>
              <a:t>Definition (Chomsky Normal Form) </a:t>
            </a:r>
            <a:endParaRPr lang="zh-CN" altLang="en-US" sz="2500" b="1"/>
          </a:p>
          <a:p>
            <a:pPr>
              <a:lnSpc>
                <a:spcPct val="150000"/>
              </a:lnSpc>
            </a:pPr>
            <a:r>
              <a:rPr lang="zh-CN" altLang="en-US" sz="2500"/>
              <a:t>A context-free grammar</a:t>
            </a:r>
            <a:r>
              <a:rPr lang="en-US" altLang="zh-CN" sz="2500"/>
              <a:t> </a:t>
            </a:r>
            <a:r>
              <a:rPr lang="zh-CN" altLang="en-US" sz="2500"/>
              <a:t>G = (N,</a:t>
            </a:r>
            <a:r>
              <a:rPr lang="zh-CN" altLang="en-US" sz="2500">
                <a:latin typeface="Arial" panose="020B0604020202020204" pitchFamily="34" charset="0"/>
                <a:cs typeface="Arial" panose="020B0604020202020204" pitchFamily="34" charset="0"/>
                <a:sym typeface="+mn-ea"/>
              </a:rPr>
              <a:t>Σ</a:t>
            </a:r>
            <a:r>
              <a:rPr lang="zh-CN" altLang="en-US" sz="2500"/>
              <a:t>,R, S)</a:t>
            </a:r>
            <a:r>
              <a:rPr lang="en-US" altLang="zh-CN" sz="2500"/>
              <a:t> </a:t>
            </a:r>
            <a:r>
              <a:rPr lang="zh-CN" altLang="en-US" sz="2500"/>
              <a:t>is in Chomsky form if each rule α </a:t>
            </a:r>
            <a:r>
              <a:rPr lang="zh-CN" altLang="en-US" sz="2500">
                <a:latin typeface="Arial" panose="020B0604020202020204" pitchFamily="34" charset="0"/>
                <a:cs typeface="Arial" panose="020B0604020202020204" pitchFamily="34" charset="0"/>
                <a:sym typeface="+mn-ea"/>
              </a:rPr>
              <a:t>→</a:t>
            </a:r>
            <a:r>
              <a:rPr lang="zh-CN" altLang="en-US" sz="2500"/>
              <a:t> β </a:t>
            </a:r>
            <a:r>
              <a:rPr lang="zh-CN" altLang="en-US" sz="2500">
                <a:sym typeface="Symbol" panose="05050102010706020507" charset="0"/>
              </a:rPr>
              <a:t></a:t>
            </a:r>
            <a:r>
              <a:rPr lang="zh-CN" altLang="en-US" sz="2500"/>
              <a:t> R takes one of the two following forms:</a:t>
            </a:r>
            <a:endParaRPr lang="zh-CN" altLang="en-US" sz="2500"/>
          </a:p>
          <a:p>
            <a:pPr marL="285750" indent="-285750">
              <a:lnSpc>
                <a:spcPct val="150000"/>
              </a:lnSpc>
              <a:buFont typeface="Arial" panose="020B0604020202020204" pitchFamily="34" charset="0"/>
              <a:buChar char="•"/>
            </a:pPr>
            <a:r>
              <a:rPr lang="zh-CN" altLang="en-US" sz="2500">
                <a:solidFill>
                  <a:srgbClr val="FF0000"/>
                </a:solidFill>
              </a:rPr>
              <a:t>X </a:t>
            </a:r>
            <a:r>
              <a:rPr lang="zh-CN" altLang="en-US" sz="2500">
                <a:solidFill>
                  <a:srgbClr val="FF0000"/>
                </a:solidFill>
                <a:latin typeface="Arial" panose="020B0604020202020204" pitchFamily="34" charset="0"/>
                <a:cs typeface="Arial" panose="020B0604020202020204" pitchFamily="34" charset="0"/>
                <a:sym typeface="+mn-ea"/>
              </a:rPr>
              <a:t>→</a:t>
            </a:r>
            <a:r>
              <a:rPr lang="zh-CN" altLang="en-US" sz="2500">
                <a:solidFill>
                  <a:srgbClr val="FF0000"/>
                </a:solidFill>
              </a:rPr>
              <a:t>Y</a:t>
            </a:r>
            <a:r>
              <a:rPr lang="zh-CN" altLang="en-US" sz="2500" baseline="-25000">
                <a:solidFill>
                  <a:srgbClr val="FF0000"/>
                </a:solidFill>
              </a:rPr>
              <a:t>1</a:t>
            </a:r>
            <a:r>
              <a:rPr lang="zh-CN" altLang="en-US" sz="2500">
                <a:solidFill>
                  <a:srgbClr val="FF0000"/>
                </a:solidFill>
              </a:rPr>
              <a:t>Y</a:t>
            </a:r>
            <a:r>
              <a:rPr lang="zh-CN" altLang="en-US" sz="2500" baseline="-25000">
                <a:solidFill>
                  <a:srgbClr val="FF0000"/>
                </a:solidFill>
              </a:rPr>
              <a:t>2</a:t>
            </a:r>
            <a:r>
              <a:rPr lang="zh-CN" altLang="en-US" sz="2500">
                <a:solidFill>
                  <a:srgbClr val="FF0000"/>
                </a:solidFill>
              </a:rPr>
              <a:t> where X </a:t>
            </a:r>
            <a:r>
              <a:rPr lang="zh-CN" altLang="en-US" sz="2500">
                <a:solidFill>
                  <a:srgbClr val="FF0000"/>
                </a:solidFill>
                <a:sym typeface="Symbol" panose="05050102010706020507" charset="0"/>
              </a:rPr>
              <a:t></a:t>
            </a:r>
            <a:r>
              <a:rPr lang="zh-CN" altLang="en-US" sz="2500">
                <a:solidFill>
                  <a:srgbClr val="FF0000"/>
                </a:solidFill>
              </a:rPr>
              <a:t> N, Y</a:t>
            </a:r>
            <a:r>
              <a:rPr lang="zh-CN" altLang="en-US" sz="2500" baseline="-25000">
                <a:solidFill>
                  <a:srgbClr val="FF0000"/>
                </a:solidFill>
              </a:rPr>
              <a:t>1</a:t>
            </a:r>
            <a:r>
              <a:rPr lang="zh-CN" altLang="en-US" sz="2500">
                <a:solidFill>
                  <a:srgbClr val="FF0000"/>
                </a:solidFill>
              </a:rPr>
              <a:t> </a:t>
            </a:r>
            <a:r>
              <a:rPr lang="zh-CN" altLang="en-US" sz="2500">
                <a:solidFill>
                  <a:srgbClr val="FF0000"/>
                </a:solidFill>
                <a:sym typeface="Symbol" panose="05050102010706020507" charset="0"/>
              </a:rPr>
              <a:t></a:t>
            </a:r>
            <a:r>
              <a:rPr lang="zh-CN" altLang="en-US" sz="2500">
                <a:solidFill>
                  <a:srgbClr val="FF0000"/>
                </a:solidFill>
              </a:rPr>
              <a:t> N, Y</a:t>
            </a:r>
            <a:r>
              <a:rPr lang="zh-CN" altLang="en-US" sz="2500" baseline="-25000">
                <a:solidFill>
                  <a:srgbClr val="FF0000"/>
                </a:solidFill>
              </a:rPr>
              <a:t>2</a:t>
            </a:r>
            <a:r>
              <a:rPr lang="zh-CN" altLang="en-US" sz="2500">
                <a:solidFill>
                  <a:srgbClr val="FF0000"/>
                </a:solidFill>
              </a:rPr>
              <a:t> </a:t>
            </a:r>
            <a:r>
              <a:rPr lang="zh-CN" altLang="en-US" sz="2500">
                <a:solidFill>
                  <a:srgbClr val="FF0000"/>
                </a:solidFill>
                <a:sym typeface="Symbol" panose="05050102010706020507" charset="0"/>
              </a:rPr>
              <a:t></a:t>
            </a:r>
            <a:r>
              <a:rPr lang="zh-CN" altLang="en-US" sz="2500">
                <a:solidFill>
                  <a:srgbClr val="FF0000"/>
                </a:solidFill>
              </a:rPr>
              <a:t> N.</a:t>
            </a:r>
            <a:endParaRPr lang="zh-CN" altLang="en-US" sz="2500">
              <a:solidFill>
                <a:srgbClr val="FF0000"/>
              </a:solidFill>
            </a:endParaRPr>
          </a:p>
          <a:p>
            <a:pPr marL="285750" indent="-285750">
              <a:lnSpc>
                <a:spcPct val="150000"/>
              </a:lnSpc>
              <a:buFont typeface="Arial" panose="020B0604020202020204" pitchFamily="34" charset="0"/>
              <a:buChar char="•"/>
            </a:pPr>
            <a:r>
              <a:rPr lang="zh-CN" altLang="en-US" sz="2500">
                <a:solidFill>
                  <a:srgbClr val="FF0000"/>
                </a:solidFill>
              </a:rPr>
              <a:t>X </a:t>
            </a:r>
            <a:r>
              <a:rPr lang="zh-CN" altLang="en-US" sz="2500">
                <a:solidFill>
                  <a:srgbClr val="FF0000"/>
                </a:solidFill>
                <a:latin typeface="Arial" panose="020B0604020202020204" pitchFamily="34" charset="0"/>
                <a:cs typeface="Arial" panose="020B0604020202020204" pitchFamily="34" charset="0"/>
                <a:sym typeface="+mn-ea"/>
              </a:rPr>
              <a:t>→</a:t>
            </a:r>
            <a:r>
              <a:rPr lang="zh-CN" altLang="en-US" sz="2500">
                <a:solidFill>
                  <a:srgbClr val="FF0000"/>
                </a:solidFill>
              </a:rPr>
              <a:t>Y where X </a:t>
            </a:r>
            <a:r>
              <a:rPr lang="zh-CN" altLang="en-US" sz="2500">
                <a:solidFill>
                  <a:srgbClr val="FF0000"/>
                </a:solidFill>
                <a:sym typeface="Symbol" panose="05050102010706020507" charset="0"/>
              </a:rPr>
              <a:t></a:t>
            </a:r>
            <a:r>
              <a:rPr lang="zh-CN" altLang="en-US" sz="2500">
                <a:solidFill>
                  <a:srgbClr val="FF0000"/>
                </a:solidFill>
              </a:rPr>
              <a:t> N, Y </a:t>
            </a:r>
            <a:r>
              <a:rPr lang="zh-CN" altLang="en-US" sz="2500">
                <a:solidFill>
                  <a:srgbClr val="FF0000"/>
                </a:solidFill>
                <a:sym typeface="Symbol" panose="05050102010706020507" charset="0"/>
              </a:rPr>
              <a:t></a:t>
            </a:r>
            <a:r>
              <a:rPr lang="zh-CN" altLang="en-US" sz="2500">
                <a:solidFill>
                  <a:srgbClr val="FF0000"/>
                </a:solidFill>
              </a:rPr>
              <a:t> </a:t>
            </a:r>
            <a:r>
              <a:rPr lang="zh-CN" altLang="en-US" sz="2500">
                <a:solidFill>
                  <a:srgbClr val="FF0000"/>
                </a:solidFill>
                <a:latin typeface="Arial" panose="020B0604020202020204" pitchFamily="34" charset="0"/>
                <a:cs typeface="Arial" panose="020B0604020202020204" pitchFamily="34" charset="0"/>
                <a:sym typeface="+mn-ea"/>
              </a:rPr>
              <a:t>Σ</a:t>
            </a:r>
            <a:r>
              <a:rPr lang="zh-CN" altLang="en-US" sz="2500">
                <a:solidFill>
                  <a:srgbClr val="FF0000"/>
                </a:solidFill>
              </a:rPr>
              <a:t>.</a:t>
            </a:r>
            <a:endParaRPr lang="zh-CN" altLang="en-US" sz="2500">
              <a:solidFill>
                <a:srgbClr val="FF0000"/>
              </a:solidFill>
            </a:endParaRPr>
          </a:p>
        </p:txBody>
      </p:sp>
      <p:sp>
        <p:nvSpPr>
          <p:cNvPr id="3" name="文本框 2"/>
          <p:cNvSpPr txBox="1"/>
          <p:nvPr/>
        </p:nvSpPr>
        <p:spPr>
          <a:xfrm>
            <a:off x="1633855" y="4482465"/>
            <a:ext cx="2341245" cy="645160"/>
          </a:xfrm>
          <a:prstGeom prst="rect">
            <a:avLst/>
          </a:prstGeom>
          <a:noFill/>
        </p:spPr>
        <p:txBody>
          <a:bodyPr wrap="square" rtlCol="0">
            <a:spAutoFit/>
          </a:bodyPr>
          <a:p>
            <a:r>
              <a:rPr lang="en-US" altLang="zh-CN"/>
              <a:t>Convert A</a:t>
            </a:r>
            <a:r>
              <a:rPr lang="zh-CN" altLang="en-US">
                <a:latin typeface="Arial" panose="020B0604020202020204" pitchFamily="34" charset="0"/>
                <a:cs typeface="Arial" panose="020B0604020202020204" pitchFamily="34" charset="0"/>
                <a:sym typeface="+mn-ea"/>
              </a:rPr>
              <a:t>→</a:t>
            </a:r>
            <a:r>
              <a:rPr lang="en-US" altLang="zh-CN"/>
              <a:t> Bc to CNF:</a:t>
            </a:r>
            <a:endParaRPr lang="en-US" altLang="zh-CN"/>
          </a:p>
          <a:p>
            <a:r>
              <a:rPr lang="en-US" altLang="zh-CN"/>
              <a:t>A</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BC, C</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sp>
        <p:nvSpPr>
          <p:cNvPr id="4" name="文本框 3"/>
          <p:cNvSpPr txBox="1"/>
          <p:nvPr/>
        </p:nvSpPr>
        <p:spPr>
          <a:xfrm>
            <a:off x="1633855" y="5271770"/>
            <a:ext cx="4380230" cy="645160"/>
          </a:xfrm>
          <a:prstGeom prst="rect">
            <a:avLst/>
          </a:prstGeom>
          <a:noFill/>
        </p:spPr>
        <p:txBody>
          <a:bodyPr wrap="square" rtlCol="0">
            <a:spAutoFit/>
          </a:bodyPr>
          <a:p>
            <a:r>
              <a:rPr lang="en-US" altLang="zh-CN"/>
              <a:t>Convert A</a:t>
            </a:r>
            <a:r>
              <a:rPr lang="zh-CN" altLang="en-US">
                <a:latin typeface="Arial" panose="020B0604020202020204" pitchFamily="34" charset="0"/>
                <a:cs typeface="Arial" panose="020B0604020202020204" pitchFamily="34" charset="0"/>
                <a:sym typeface="+mn-ea"/>
              </a:rPr>
              <a:t>→</a:t>
            </a:r>
            <a:r>
              <a:rPr lang="en-US" altLang="zh-CN"/>
              <a:t> BCD to CNF:</a:t>
            </a:r>
            <a:endParaRPr lang="en-US" altLang="zh-CN"/>
          </a:p>
          <a:p>
            <a:r>
              <a:rPr lang="en-US" altLang="zh-CN"/>
              <a:t>A</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BX, X</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CD</a:t>
            </a:r>
            <a:endParaRPr lang="en-US" altLang="zh-CN">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70560" y="1480185"/>
            <a:ext cx="10434320" cy="2577465"/>
          </a:xfrm>
          <a:prstGeom prst="rect">
            <a:avLst/>
          </a:prstGeom>
        </p:spPr>
        <p:txBody>
          <a:bodyPr vert="horz" wrap="square" lIns="0" tIns="198120" rIns="0" bIns="0" rtlCol="0">
            <a:spAutoFit/>
          </a:bodyPr>
          <a:lstStyle/>
          <a:p>
            <a:pPr marL="586105" lvl="1" indent="0" algn="l">
              <a:lnSpc>
                <a:spcPct val="100000"/>
              </a:lnSpc>
              <a:spcBef>
                <a:spcPts val="1705"/>
              </a:spcBef>
              <a:buClrTx/>
              <a:buSzTx/>
              <a:buFont typeface="Arial" panose="020B0604020202020204" pitchFamily="34" charset="0"/>
              <a:buNone/>
              <a:tabLst>
                <a:tab pos="1038860" algn="l"/>
                <a:tab pos="1040130" algn="l"/>
              </a:tabLst>
            </a:pPr>
            <a:r>
              <a:rPr sz="2800" b="1" dirty="0">
                <a:latin typeface="等线" panose="02010600030101010101" charset="-122"/>
                <a:ea typeface="等线" panose="02010600030101010101" charset="-122"/>
                <a:cs typeface="等线" panose="02010600030101010101" charset="-122"/>
              </a:rPr>
              <a:t>识别矩阵的构成</a:t>
            </a:r>
            <a:endParaRPr sz="2800" b="1" dirty="0">
              <a:latin typeface="等线" panose="02010600030101010101" charset="-122"/>
              <a:ea typeface="等线" panose="02010600030101010101" charset="-122"/>
              <a:cs typeface="等线" panose="02010600030101010101" charset="-122"/>
            </a:endParaRPr>
          </a:p>
          <a:p>
            <a:pPr marL="1043305" lvl="1" indent="-457200" algn="l">
              <a:lnSpc>
                <a:spcPct val="100000"/>
              </a:lnSpc>
              <a:spcBef>
                <a:spcPts val="1705"/>
              </a:spcBef>
              <a:buClrTx/>
              <a:buSzTx/>
              <a:buFont typeface="Arial" panose="020B0604020202020204" pitchFamily="34" charset="0"/>
              <a:buChar char="•"/>
              <a:tabLst>
                <a:tab pos="1038860" algn="l"/>
                <a:tab pos="1040130" algn="l"/>
              </a:tabLst>
            </a:pPr>
            <a:r>
              <a:rPr sz="2800" dirty="0">
                <a:latin typeface="等线" panose="02010600030101010101" charset="-122"/>
                <a:ea typeface="等线" panose="02010600030101010101" charset="-122"/>
                <a:cs typeface="等线" panose="02010600030101010101" charset="-122"/>
              </a:rPr>
              <a:t>方阵对角线以下全部为0</a:t>
            </a:r>
            <a:endParaRPr sz="2800" dirty="0">
              <a:latin typeface="等线" panose="02010600030101010101" charset="-122"/>
              <a:ea typeface="等线" panose="02010600030101010101" charset="-122"/>
              <a:cs typeface="等线" panose="02010600030101010101" charset="-122"/>
            </a:endParaRPr>
          </a:p>
          <a:p>
            <a:pPr marL="1043305" lvl="1" indent="-457200" algn="l">
              <a:lnSpc>
                <a:spcPct val="100000"/>
              </a:lnSpc>
              <a:spcBef>
                <a:spcPts val="1705"/>
              </a:spcBef>
              <a:buClrTx/>
              <a:buSzTx/>
              <a:buFont typeface="Arial" panose="020B0604020202020204" pitchFamily="34" charset="0"/>
              <a:buChar char="•"/>
              <a:tabLst>
                <a:tab pos="1038860" algn="l"/>
                <a:tab pos="1040130" algn="l"/>
              </a:tabLst>
            </a:pPr>
            <a:r>
              <a:rPr sz="2800" dirty="0">
                <a:latin typeface="等线" panose="02010600030101010101" charset="-122"/>
                <a:ea typeface="等线" panose="02010600030101010101" charset="-122"/>
                <a:cs typeface="等线" panose="02010600030101010101" charset="-122"/>
              </a:rPr>
              <a:t>主对角线以上的元素</a:t>
            </a:r>
            <a:r>
              <a:rPr sz="2800" dirty="0">
                <a:solidFill>
                  <a:srgbClr val="FF0000"/>
                </a:solidFill>
                <a:latin typeface="等线" panose="02010600030101010101" charset="-122"/>
                <a:ea typeface="等线" panose="02010600030101010101" charset="-122"/>
                <a:cs typeface="等线" panose="02010600030101010101" charset="-122"/>
              </a:rPr>
              <a:t>由文法G的非终结符构成</a:t>
            </a:r>
            <a:endParaRPr sz="2800" dirty="0">
              <a:latin typeface="等线" panose="02010600030101010101" charset="-122"/>
              <a:ea typeface="等线" panose="02010600030101010101" charset="-122"/>
              <a:cs typeface="等线" panose="02010600030101010101" charset="-122"/>
            </a:endParaRPr>
          </a:p>
          <a:p>
            <a:pPr marL="1043305" lvl="1" indent="-457200" algn="l">
              <a:lnSpc>
                <a:spcPct val="100000"/>
              </a:lnSpc>
              <a:spcBef>
                <a:spcPts val="1705"/>
              </a:spcBef>
              <a:buClrTx/>
              <a:buSzTx/>
              <a:buFont typeface="Arial" panose="020B0604020202020204" pitchFamily="34" charset="0"/>
              <a:buChar char="•"/>
              <a:tabLst>
                <a:tab pos="1038860" algn="l"/>
                <a:tab pos="1040130" algn="l"/>
              </a:tabLst>
            </a:pPr>
            <a:r>
              <a:rPr sz="2800" dirty="0">
                <a:solidFill>
                  <a:srgbClr val="FF0000"/>
                </a:solidFill>
                <a:latin typeface="等线" panose="02010600030101010101" charset="-122"/>
                <a:ea typeface="等线" panose="02010600030101010101" charset="-122"/>
                <a:cs typeface="等线" panose="02010600030101010101" charset="-122"/>
              </a:rPr>
              <a:t>主对角线上的元素由输入句子的终结符号(单词) 构成</a:t>
            </a:r>
            <a:endParaRPr sz="2800" dirty="0">
              <a:solidFill>
                <a:srgbClr val="FF0000"/>
              </a:solidFill>
              <a:latin typeface="等线" panose="02010600030101010101" charset="-122"/>
              <a:ea typeface="等线" panose="02010600030101010101" charset="-122"/>
              <a:cs typeface="等线" panose="02010600030101010101" charset="-122"/>
            </a:endParaRPr>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7607808" y="3191255"/>
            <a:ext cx="791210" cy="295910"/>
          </a:xfrm>
          <a:prstGeom prst="rect">
            <a:avLst/>
          </a:prstGeom>
          <a:ln w="12192">
            <a:solidFill>
              <a:srgbClr val="000000"/>
            </a:solidFill>
          </a:ln>
        </p:spPr>
        <p:txBody>
          <a:bodyPr vert="horz" wrap="square" lIns="0" tIns="0" rIns="0" bIns="0" rtlCol="0">
            <a:spAutoFit/>
          </a:bodyPr>
          <a:lstStyle/>
          <a:p>
            <a:pPr marL="127000">
              <a:lnSpc>
                <a:spcPts val="2310"/>
              </a:lnSpc>
            </a:pPr>
            <a:r>
              <a:rPr sz="2000" b="1" i="1" dirty="0">
                <a:latin typeface="Times New Roman" panose="02020603050405020304"/>
                <a:cs typeface="Times New Roman" panose="02020603050405020304"/>
              </a:rPr>
              <a:t>i</a:t>
            </a:r>
            <a:r>
              <a:rPr sz="2000" b="1"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15" name="object 15"/>
          <p:cNvSpPr/>
          <p:nvPr/>
        </p:nvSpPr>
        <p:spPr>
          <a:xfrm>
            <a:off x="6960108" y="2781300"/>
            <a:ext cx="1438910" cy="410209"/>
          </a:xfrm>
          <a:custGeom>
            <a:avLst/>
            <a:gdLst/>
            <a:ahLst/>
            <a:cxnLst/>
            <a:rect l="l" t="t" r="r" b="b"/>
            <a:pathLst>
              <a:path w="1438909" h="410210">
                <a:moveTo>
                  <a:pt x="0" y="409955"/>
                </a:moveTo>
                <a:lnTo>
                  <a:pt x="1438656" y="409955"/>
                </a:lnTo>
                <a:lnTo>
                  <a:pt x="1438656" y="0"/>
                </a:lnTo>
                <a:lnTo>
                  <a:pt x="0" y="0"/>
                </a:lnTo>
                <a:lnTo>
                  <a:pt x="0" y="409955"/>
                </a:lnTo>
                <a:close/>
              </a:path>
            </a:pathLst>
          </a:custGeom>
          <a:solidFill>
            <a:srgbClr val="FFFFFF"/>
          </a:solidFill>
        </p:spPr>
        <p:txBody>
          <a:bodyPr wrap="square" lIns="0" tIns="0" rIns="0" bIns="0" rtlCol="0"/>
          <a:lstStyle/>
          <a:p/>
        </p:txBody>
      </p:sp>
      <p:sp>
        <p:nvSpPr>
          <p:cNvPr id="16" name="object 16"/>
          <p:cNvSpPr/>
          <p:nvPr/>
        </p:nvSpPr>
        <p:spPr>
          <a:xfrm>
            <a:off x="6960108" y="2781300"/>
            <a:ext cx="1438910" cy="410209"/>
          </a:xfrm>
          <a:custGeom>
            <a:avLst/>
            <a:gdLst/>
            <a:ahLst/>
            <a:cxnLst/>
            <a:rect l="l" t="t" r="r" b="b"/>
            <a:pathLst>
              <a:path w="1438909" h="410210">
                <a:moveTo>
                  <a:pt x="0" y="409955"/>
                </a:moveTo>
                <a:lnTo>
                  <a:pt x="1438656" y="409955"/>
                </a:lnTo>
                <a:lnTo>
                  <a:pt x="1438656" y="0"/>
                </a:lnTo>
                <a:lnTo>
                  <a:pt x="0" y="0"/>
                </a:lnTo>
                <a:lnTo>
                  <a:pt x="0" y="409955"/>
                </a:lnTo>
                <a:close/>
              </a:path>
            </a:pathLst>
          </a:custGeom>
          <a:ln w="12192">
            <a:solidFill>
              <a:srgbClr val="000000"/>
            </a:solidFill>
          </a:ln>
        </p:spPr>
        <p:txBody>
          <a:bodyPr wrap="square" lIns="0" tIns="0" rIns="0" bIns="0" rtlCol="0"/>
          <a:lstStyle/>
          <a:p/>
        </p:txBody>
      </p:sp>
      <p:sp>
        <p:nvSpPr>
          <p:cNvPr id="17" name="object 17"/>
          <p:cNvSpPr txBox="1"/>
          <p:nvPr/>
        </p:nvSpPr>
        <p:spPr>
          <a:xfrm>
            <a:off x="6960108" y="2781300"/>
            <a:ext cx="647700" cy="344805"/>
          </a:xfrm>
          <a:prstGeom prst="rect">
            <a:avLst/>
          </a:prstGeom>
          <a:ln w="12192">
            <a:solidFill>
              <a:srgbClr val="000000"/>
            </a:solidFill>
          </a:ln>
        </p:spPr>
        <p:txBody>
          <a:bodyPr vert="horz" wrap="square" lIns="0" tIns="37465" rIns="0" bIns="0" rtlCol="0">
            <a:spAutoFit/>
          </a:bodyPr>
          <a:lstStyle/>
          <a:p>
            <a:pPr marL="91440">
              <a:lnSpc>
                <a:spcPct val="100000"/>
              </a:lnSpc>
              <a:spcBef>
                <a:spcPts val="29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a:t>
            </a:r>
            <a:r>
              <a:rPr sz="2000" b="1" spc="-50"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j</a:t>
            </a:r>
            <a:r>
              <a:rPr sz="2000" b="1" spc="-5" dirty="0">
                <a:latin typeface="Times New Roman" panose="02020603050405020304"/>
                <a:cs typeface="Times New Roman" panose="02020603050405020304"/>
              </a:rPr>
              <a:t>-1</a:t>
            </a:r>
            <a:endParaRPr sz="2000">
              <a:latin typeface="Times New Roman" panose="02020603050405020304"/>
              <a:cs typeface="Times New Roman" panose="02020603050405020304"/>
            </a:endParaRPr>
          </a:p>
        </p:txBody>
      </p:sp>
      <p:sp>
        <p:nvSpPr>
          <p:cNvPr id="18" name="object 18"/>
          <p:cNvSpPr txBox="1"/>
          <p:nvPr/>
        </p:nvSpPr>
        <p:spPr>
          <a:xfrm>
            <a:off x="7607808" y="2781300"/>
            <a:ext cx="791210" cy="344805"/>
          </a:xfrm>
          <a:prstGeom prst="rect">
            <a:avLst/>
          </a:prstGeom>
          <a:ln w="12192">
            <a:solidFill>
              <a:srgbClr val="000000"/>
            </a:solidFill>
          </a:ln>
        </p:spPr>
        <p:txBody>
          <a:bodyPr vert="horz" wrap="square" lIns="0" tIns="37465" rIns="0" bIns="0" rtlCol="0">
            <a:spAutoFit/>
          </a:bodyPr>
          <a:lstStyle/>
          <a:p>
            <a:pPr marL="175260">
              <a:lnSpc>
                <a:spcPct val="100000"/>
              </a:lnSpc>
              <a:spcBef>
                <a:spcPts val="29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a:t>
            </a:r>
            <a:r>
              <a:rPr sz="2000" b="1" spc="-2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19" name="object 19"/>
          <p:cNvSpPr/>
          <p:nvPr/>
        </p:nvSpPr>
        <p:spPr>
          <a:xfrm>
            <a:off x="7607808" y="2781300"/>
            <a:ext cx="0" cy="431800"/>
          </a:xfrm>
          <a:custGeom>
            <a:avLst/>
            <a:gdLst/>
            <a:ahLst/>
            <a:cxnLst/>
            <a:rect l="l" t="t" r="r" b="b"/>
            <a:pathLst>
              <a:path h="431800">
                <a:moveTo>
                  <a:pt x="0" y="0"/>
                </a:moveTo>
                <a:lnTo>
                  <a:pt x="0" y="431291"/>
                </a:lnTo>
              </a:path>
            </a:pathLst>
          </a:custGeom>
          <a:ln w="9144">
            <a:solidFill>
              <a:srgbClr val="000000"/>
            </a:solidFill>
          </a:ln>
        </p:spPr>
        <p:txBody>
          <a:bodyPr wrap="square" lIns="0" tIns="0" rIns="0" bIns="0" rtlCol="0"/>
          <a:lstStyle/>
          <a:p/>
        </p:txBody>
      </p:sp>
      <p:sp>
        <p:nvSpPr>
          <p:cNvPr id="20" name="object 20"/>
          <p:cNvSpPr txBox="1"/>
          <p:nvPr/>
        </p:nvSpPr>
        <p:spPr>
          <a:xfrm>
            <a:off x="7680959" y="4293108"/>
            <a:ext cx="718185" cy="344805"/>
          </a:xfrm>
          <a:prstGeom prst="rect">
            <a:avLst/>
          </a:prstGeom>
          <a:ln w="12192">
            <a:solidFill>
              <a:srgbClr val="000000"/>
            </a:solidFill>
          </a:ln>
        </p:spPr>
        <p:txBody>
          <a:bodyPr vert="horz" wrap="square" lIns="0" tIns="37465" rIns="0" bIns="0" rtlCol="0">
            <a:spAutoFit/>
          </a:bodyPr>
          <a:lstStyle/>
          <a:p>
            <a:pPr marL="118745">
              <a:lnSpc>
                <a:spcPct val="100000"/>
              </a:lnSpc>
              <a:spcBef>
                <a:spcPts val="295"/>
              </a:spcBef>
            </a:pPr>
            <a:r>
              <a:rPr sz="2000" b="1" i="1" dirty="0">
                <a:latin typeface="Times New Roman" panose="02020603050405020304"/>
                <a:cs typeface="Times New Roman" panose="02020603050405020304"/>
              </a:rPr>
              <a:t>j</a:t>
            </a:r>
            <a:r>
              <a:rPr sz="2000" b="1"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21" name="object 21"/>
          <p:cNvSpPr txBox="1"/>
          <p:nvPr/>
        </p:nvSpPr>
        <p:spPr>
          <a:xfrm>
            <a:off x="7680959" y="4724400"/>
            <a:ext cx="718185" cy="370840"/>
          </a:xfrm>
          <a:prstGeom prst="rect">
            <a:avLst/>
          </a:prstGeom>
          <a:ln w="12192">
            <a:solidFill>
              <a:srgbClr val="000000"/>
            </a:solidFill>
          </a:ln>
        </p:spPr>
        <p:txBody>
          <a:bodyPr vert="horz" wrap="square" lIns="0" tIns="63500" rIns="0" bIns="0" rtlCol="0">
            <a:spAutoFit/>
          </a:bodyPr>
          <a:lstStyle/>
          <a:p>
            <a:pPr marL="155575">
              <a:lnSpc>
                <a:spcPct val="100000"/>
              </a:lnSpc>
              <a:spcBef>
                <a:spcPts val="500"/>
              </a:spcBef>
            </a:pPr>
            <a:r>
              <a:rPr sz="2000" b="1" i="1" dirty="0">
                <a:latin typeface="Times New Roman" panose="02020603050405020304"/>
                <a:cs typeface="Times New Roman" panose="02020603050405020304"/>
              </a:rPr>
              <a:t>j,</a:t>
            </a:r>
            <a:r>
              <a:rPr sz="2000" b="1" i="1" spc="455"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22" name="object 22"/>
          <p:cNvSpPr/>
          <p:nvPr/>
        </p:nvSpPr>
        <p:spPr>
          <a:xfrm>
            <a:off x="6096000" y="2949067"/>
            <a:ext cx="864235" cy="103505"/>
          </a:xfrm>
          <a:custGeom>
            <a:avLst/>
            <a:gdLst/>
            <a:ahLst/>
            <a:cxnLst/>
            <a:rect l="l" t="t" r="r" b="b"/>
            <a:pathLst>
              <a:path w="864235" h="103505">
                <a:moveTo>
                  <a:pt x="50800" y="45338"/>
                </a:moveTo>
                <a:lnTo>
                  <a:pt x="0" y="45338"/>
                </a:lnTo>
                <a:lnTo>
                  <a:pt x="0" y="58038"/>
                </a:lnTo>
                <a:lnTo>
                  <a:pt x="50800" y="58038"/>
                </a:lnTo>
                <a:lnTo>
                  <a:pt x="50800" y="45338"/>
                </a:lnTo>
                <a:close/>
              </a:path>
              <a:path w="864235" h="103505">
                <a:moveTo>
                  <a:pt x="139700" y="45338"/>
                </a:moveTo>
                <a:lnTo>
                  <a:pt x="88900" y="45338"/>
                </a:lnTo>
                <a:lnTo>
                  <a:pt x="88900" y="58038"/>
                </a:lnTo>
                <a:lnTo>
                  <a:pt x="139700" y="58038"/>
                </a:lnTo>
                <a:lnTo>
                  <a:pt x="139700" y="45338"/>
                </a:lnTo>
                <a:close/>
              </a:path>
              <a:path w="864235" h="103505">
                <a:moveTo>
                  <a:pt x="228600" y="45338"/>
                </a:moveTo>
                <a:lnTo>
                  <a:pt x="177800" y="45338"/>
                </a:lnTo>
                <a:lnTo>
                  <a:pt x="177800" y="58038"/>
                </a:lnTo>
                <a:lnTo>
                  <a:pt x="228600" y="58038"/>
                </a:lnTo>
                <a:lnTo>
                  <a:pt x="228600" y="45338"/>
                </a:lnTo>
                <a:close/>
              </a:path>
              <a:path w="864235" h="103505">
                <a:moveTo>
                  <a:pt x="317500" y="45338"/>
                </a:moveTo>
                <a:lnTo>
                  <a:pt x="266700" y="45338"/>
                </a:lnTo>
                <a:lnTo>
                  <a:pt x="266700" y="58038"/>
                </a:lnTo>
                <a:lnTo>
                  <a:pt x="317500" y="58038"/>
                </a:lnTo>
                <a:lnTo>
                  <a:pt x="317500" y="45338"/>
                </a:lnTo>
                <a:close/>
              </a:path>
              <a:path w="864235" h="103505">
                <a:moveTo>
                  <a:pt x="406400" y="45338"/>
                </a:moveTo>
                <a:lnTo>
                  <a:pt x="355600" y="45338"/>
                </a:lnTo>
                <a:lnTo>
                  <a:pt x="355600" y="58038"/>
                </a:lnTo>
                <a:lnTo>
                  <a:pt x="406400" y="58038"/>
                </a:lnTo>
                <a:lnTo>
                  <a:pt x="406400" y="45338"/>
                </a:lnTo>
                <a:close/>
              </a:path>
              <a:path w="864235" h="103505">
                <a:moveTo>
                  <a:pt x="495300" y="45338"/>
                </a:moveTo>
                <a:lnTo>
                  <a:pt x="444500" y="45338"/>
                </a:lnTo>
                <a:lnTo>
                  <a:pt x="444500" y="58038"/>
                </a:lnTo>
                <a:lnTo>
                  <a:pt x="495300" y="58038"/>
                </a:lnTo>
                <a:lnTo>
                  <a:pt x="495300" y="45338"/>
                </a:lnTo>
                <a:close/>
              </a:path>
              <a:path w="864235" h="103505">
                <a:moveTo>
                  <a:pt x="584200" y="45338"/>
                </a:moveTo>
                <a:lnTo>
                  <a:pt x="533400" y="45338"/>
                </a:lnTo>
                <a:lnTo>
                  <a:pt x="533400" y="58038"/>
                </a:lnTo>
                <a:lnTo>
                  <a:pt x="584200" y="58038"/>
                </a:lnTo>
                <a:lnTo>
                  <a:pt x="584200" y="45338"/>
                </a:lnTo>
                <a:close/>
              </a:path>
              <a:path w="864235" h="103505">
                <a:moveTo>
                  <a:pt x="673100" y="45338"/>
                </a:moveTo>
                <a:lnTo>
                  <a:pt x="622300" y="45338"/>
                </a:lnTo>
                <a:lnTo>
                  <a:pt x="622300" y="58038"/>
                </a:lnTo>
                <a:lnTo>
                  <a:pt x="673100" y="58038"/>
                </a:lnTo>
                <a:lnTo>
                  <a:pt x="673100" y="45338"/>
                </a:lnTo>
                <a:close/>
              </a:path>
              <a:path w="864235" h="103505">
                <a:moveTo>
                  <a:pt x="762000" y="45338"/>
                </a:moveTo>
                <a:lnTo>
                  <a:pt x="711200" y="45338"/>
                </a:lnTo>
                <a:lnTo>
                  <a:pt x="711200" y="58038"/>
                </a:lnTo>
                <a:lnTo>
                  <a:pt x="762000" y="58038"/>
                </a:lnTo>
                <a:lnTo>
                  <a:pt x="762000" y="45338"/>
                </a:lnTo>
                <a:close/>
              </a:path>
              <a:path w="864235" h="103505">
                <a:moveTo>
                  <a:pt x="838998" y="51689"/>
                </a:moveTo>
                <a:lnTo>
                  <a:pt x="769112" y="92456"/>
                </a:lnTo>
                <a:lnTo>
                  <a:pt x="768096" y="96266"/>
                </a:lnTo>
                <a:lnTo>
                  <a:pt x="771651" y="102362"/>
                </a:lnTo>
                <a:lnTo>
                  <a:pt x="775462" y="103378"/>
                </a:lnTo>
                <a:lnTo>
                  <a:pt x="853217" y="58038"/>
                </a:lnTo>
                <a:lnTo>
                  <a:pt x="850900" y="58038"/>
                </a:lnTo>
                <a:lnTo>
                  <a:pt x="850900" y="57150"/>
                </a:lnTo>
                <a:lnTo>
                  <a:pt x="848360" y="57150"/>
                </a:lnTo>
                <a:lnTo>
                  <a:pt x="838998" y="51689"/>
                </a:lnTo>
                <a:close/>
              </a:path>
              <a:path w="864235" h="103505">
                <a:moveTo>
                  <a:pt x="828112" y="45338"/>
                </a:moveTo>
                <a:lnTo>
                  <a:pt x="800100" y="45338"/>
                </a:lnTo>
                <a:lnTo>
                  <a:pt x="800100" y="58038"/>
                </a:lnTo>
                <a:lnTo>
                  <a:pt x="828112" y="58038"/>
                </a:lnTo>
                <a:lnTo>
                  <a:pt x="838998" y="51689"/>
                </a:lnTo>
                <a:lnTo>
                  <a:pt x="828112" y="45338"/>
                </a:lnTo>
                <a:close/>
              </a:path>
              <a:path w="864235" h="103505">
                <a:moveTo>
                  <a:pt x="853217" y="45338"/>
                </a:moveTo>
                <a:lnTo>
                  <a:pt x="850900" y="45338"/>
                </a:lnTo>
                <a:lnTo>
                  <a:pt x="850900" y="58038"/>
                </a:lnTo>
                <a:lnTo>
                  <a:pt x="853217" y="58038"/>
                </a:lnTo>
                <a:lnTo>
                  <a:pt x="864107" y="51689"/>
                </a:lnTo>
                <a:lnTo>
                  <a:pt x="853217" y="45338"/>
                </a:lnTo>
                <a:close/>
              </a:path>
              <a:path w="864235" h="103505">
                <a:moveTo>
                  <a:pt x="848360" y="46228"/>
                </a:moveTo>
                <a:lnTo>
                  <a:pt x="838998" y="51689"/>
                </a:lnTo>
                <a:lnTo>
                  <a:pt x="848360" y="57150"/>
                </a:lnTo>
                <a:lnTo>
                  <a:pt x="848360" y="46228"/>
                </a:lnTo>
                <a:close/>
              </a:path>
              <a:path w="864235" h="103505">
                <a:moveTo>
                  <a:pt x="850900" y="46228"/>
                </a:moveTo>
                <a:lnTo>
                  <a:pt x="848360" y="46228"/>
                </a:lnTo>
                <a:lnTo>
                  <a:pt x="848360" y="57150"/>
                </a:lnTo>
                <a:lnTo>
                  <a:pt x="850900" y="57150"/>
                </a:lnTo>
                <a:lnTo>
                  <a:pt x="850900" y="46228"/>
                </a:lnTo>
                <a:close/>
              </a:path>
              <a:path w="864235" h="103505">
                <a:moveTo>
                  <a:pt x="775462" y="0"/>
                </a:moveTo>
                <a:lnTo>
                  <a:pt x="771651" y="1016"/>
                </a:lnTo>
                <a:lnTo>
                  <a:pt x="768096" y="7112"/>
                </a:lnTo>
                <a:lnTo>
                  <a:pt x="769112" y="10922"/>
                </a:lnTo>
                <a:lnTo>
                  <a:pt x="838998" y="51689"/>
                </a:lnTo>
                <a:lnTo>
                  <a:pt x="848360" y="46228"/>
                </a:lnTo>
                <a:lnTo>
                  <a:pt x="850900" y="46228"/>
                </a:lnTo>
                <a:lnTo>
                  <a:pt x="850900" y="45338"/>
                </a:lnTo>
                <a:lnTo>
                  <a:pt x="853217" y="45338"/>
                </a:lnTo>
                <a:lnTo>
                  <a:pt x="775462" y="0"/>
                </a:lnTo>
                <a:close/>
              </a:path>
            </a:pathLst>
          </a:custGeom>
          <a:solidFill>
            <a:srgbClr val="000000"/>
          </a:solidFill>
        </p:spPr>
        <p:txBody>
          <a:bodyPr wrap="square" lIns="0" tIns="0" rIns="0" bIns="0" rtlCol="0"/>
          <a:lstStyle/>
          <a:p/>
        </p:txBody>
      </p:sp>
      <p:sp>
        <p:nvSpPr>
          <p:cNvPr id="23" name="object 23"/>
          <p:cNvSpPr/>
          <p:nvPr/>
        </p:nvSpPr>
        <p:spPr>
          <a:xfrm>
            <a:off x="7988934" y="3573779"/>
            <a:ext cx="103505" cy="685800"/>
          </a:xfrm>
          <a:custGeom>
            <a:avLst/>
            <a:gdLst/>
            <a:ahLst/>
            <a:cxnLst/>
            <a:rect l="l" t="t" r="r" b="b"/>
            <a:pathLst>
              <a:path w="103504" h="685800">
                <a:moveTo>
                  <a:pt x="51688" y="0"/>
                </a:moveTo>
                <a:lnTo>
                  <a:pt x="0" y="88646"/>
                </a:lnTo>
                <a:lnTo>
                  <a:pt x="1015" y="92456"/>
                </a:lnTo>
                <a:lnTo>
                  <a:pt x="7112" y="96012"/>
                </a:lnTo>
                <a:lnTo>
                  <a:pt x="10922" y="94996"/>
                </a:lnTo>
                <a:lnTo>
                  <a:pt x="45338" y="35995"/>
                </a:lnTo>
                <a:lnTo>
                  <a:pt x="45338" y="12573"/>
                </a:lnTo>
                <a:lnTo>
                  <a:pt x="59020" y="12573"/>
                </a:lnTo>
                <a:lnTo>
                  <a:pt x="51688" y="0"/>
                </a:lnTo>
                <a:close/>
              </a:path>
              <a:path w="103504" h="685800">
                <a:moveTo>
                  <a:pt x="59020" y="12573"/>
                </a:moveTo>
                <a:lnTo>
                  <a:pt x="58038" y="12573"/>
                </a:lnTo>
                <a:lnTo>
                  <a:pt x="58038" y="35995"/>
                </a:lnTo>
                <a:lnTo>
                  <a:pt x="92456" y="94996"/>
                </a:lnTo>
                <a:lnTo>
                  <a:pt x="96265" y="96012"/>
                </a:lnTo>
                <a:lnTo>
                  <a:pt x="102362" y="92456"/>
                </a:lnTo>
                <a:lnTo>
                  <a:pt x="103378" y="88646"/>
                </a:lnTo>
                <a:lnTo>
                  <a:pt x="59020" y="12573"/>
                </a:lnTo>
                <a:close/>
              </a:path>
              <a:path w="103504" h="685800">
                <a:moveTo>
                  <a:pt x="51688" y="25109"/>
                </a:moveTo>
                <a:lnTo>
                  <a:pt x="45338" y="35995"/>
                </a:lnTo>
                <a:lnTo>
                  <a:pt x="45338" y="63373"/>
                </a:lnTo>
                <a:lnTo>
                  <a:pt x="58038" y="63373"/>
                </a:lnTo>
                <a:lnTo>
                  <a:pt x="58038" y="35995"/>
                </a:lnTo>
                <a:lnTo>
                  <a:pt x="51688" y="25109"/>
                </a:lnTo>
                <a:close/>
              </a:path>
              <a:path w="103504" h="685800">
                <a:moveTo>
                  <a:pt x="58038" y="12573"/>
                </a:moveTo>
                <a:lnTo>
                  <a:pt x="45338" y="12573"/>
                </a:lnTo>
                <a:lnTo>
                  <a:pt x="45338" y="35995"/>
                </a:lnTo>
                <a:lnTo>
                  <a:pt x="51688" y="25109"/>
                </a:lnTo>
                <a:lnTo>
                  <a:pt x="46228" y="15748"/>
                </a:lnTo>
                <a:lnTo>
                  <a:pt x="58038" y="15748"/>
                </a:lnTo>
                <a:lnTo>
                  <a:pt x="58038" y="12573"/>
                </a:lnTo>
                <a:close/>
              </a:path>
              <a:path w="103504" h="685800">
                <a:moveTo>
                  <a:pt x="58038" y="15748"/>
                </a:moveTo>
                <a:lnTo>
                  <a:pt x="57149" y="15748"/>
                </a:lnTo>
                <a:lnTo>
                  <a:pt x="51688" y="25109"/>
                </a:lnTo>
                <a:lnTo>
                  <a:pt x="58038" y="35995"/>
                </a:lnTo>
                <a:lnTo>
                  <a:pt x="58038" y="15748"/>
                </a:lnTo>
                <a:close/>
              </a:path>
              <a:path w="103504" h="685800">
                <a:moveTo>
                  <a:pt x="57149" y="15748"/>
                </a:moveTo>
                <a:lnTo>
                  <a:pt x="46228" y="15748"/>
                </a:lnTo>
                <a:lnTo>
                  <a:pt x="51688" y="25109"/>
                </a:lnTo>
                <a:lnTo>
                  <a:pt x="57149" y="15748"/>
                </a:lnTo>
                <a:close/>
              </a:path>
              <a:path w="103504" h="685800">
                <a:moveTo>
                  <a:pt x="58038" y="101473"/>
                </a:moveTo>
                <a:lnTo>
                  <a:pt x="45338" y="101473"/>
                </a:lnTo>
                <a:lnTo>
                  <a:pt x="45338" y="152273"/>
                </a:lnTo>
                <a:lnTo>
                  <a:pt x="58038" y="152273"/>
                </a:lnTo>
                <a:lnTo>
                  <a:pt x="58038" y="101473"/>
                </a:lnTo>
                <a:close/>
              </a:path>
              <a:path w="103504" h="685800">
                <a:moveTo>
                  <a:pt x="58038" y="190373"/>
                </a:moveTo>
                <a:lnTo>
                  <a:pt x="45338" y="190373"/>
                </a:lnTo>
                <a:lnTo>
                  <a:pt x="45338" y="241173"/>
                </a:lnTo>
                <a:lnTo>
                  <a:pt x="58038" y="241173"/>
                </a:lnTo>
                <a:lnTo>
                  <a:pt x="58038" y="190373"/>
                </a:lnTo>
                <a:close/>
              </a:path>
              <a:path w="103504" h="685800">
                <a:moveTo>
                  <a:pt x="58038" y="279273"/>
                </a:moveTo>
                <a:lnTo>
                  <a:pt x="45338" y="279273"/>
                </a:lnTo>
                <a:lnTo>
                  <a:pt x="45338" y="330073"/>
                </a:lnTo>
                <a:lnTo>
                  <a:pt x="58038" y="330073"/>
                </a:lnTo>
                <a:lnTo>
                  <a:pt x="58038" y="279273"/>
                </a:lnTo>
                <a:close/>
              </a:path>
              <a:path w="103504" h="685800">
                <a:moveTo>
                  <a:pt x="58038" y="368173"/>
                </a:moveTo>
                <a:lnTo>
                  <a:pt x="45338" y="368173"/>
                </a:lnTo>
                <a:lnTo>
                  <a:pt x="45338" y="418973"/>
                </a:lnTo>
                <a:lnTo>
                  <a:pt x="58038" y="418973"/>
                </a:lnTo>
                <a:lnTo>
                  <a:pt x="58038" y="368173"/>
                </a:lnTo>
                <a:close/>
              </a:path>
              <a:path w="103504" h="685800">
                <a:moveTo>
                  <a:pt x="58038" y="457073"/>
                </a:moveTo>
                <a:lnTo>
                  <a:pt x="45338" y="457073"/>
                </a:lnTo>
                <a:lnTo>
                  <a:pt x="45338" y="507873"/>
                </a:lnTo>
                <a:lnTo>
                  <a:pt x="58038" y="507873"/>
                </a:lnTo>
                <a:lnTo>
                  <a:pt x="58038" y="457073"/>
                </a:lnTo>
                <a:close/>
              </a:path>
              <a:path w="103504" h="685800">
                <a:moveTo>
                  <a:pt x="58038" y="545973"/>
                </a:moveTo>
                <a:lnTo>
                  <a:pt x="45338" y="545973"/>
                </a:lnTo>
                <a:lnTo>
                  <a:pt x="45338" y="596773"/>
                </a:lnTo>
                <a:lnTo>
                  <a:pt x="58038" y="596773"/>
                </a:lnTo>
                <a:lnTo>
                  <a:pt x="58038" y="545973"/>
                </a:lnTo>
                <a:close/>
              </a:path>
              <a:path w="103504" h="685800">
                <a:moveTo>
                  <a:pt x="58038" y="634873"/>
                </a:moveTo>
                <a:lnTo>
                  <a:pt x="45338" y="634873"/>
                </a:lnTo>
                <a:lnTo>
                  <a:pt x="45338" y="685673"/>
                </a:lnTo>
                <a:lnTo>
                  <a:pt x="58038" y="685673"/>
                </a:lnTo>
                <a:lnTo>
                  <a:pt x="58038" y="634873"/>
                </a:lnTo>
                <a:close/>
              </a:path>
            </a:pathLst>
          </a:custGeom>
          <a:solidFill>
            <a:srgbClr val="000000"/>
          </a:solidFill>
        </p:spPr>
        <p:txBody>
          <a:bodyPr wrap="square" lIns="0" tIns="0" rIns="0" bIns="0" rtlCol="0"/>
          <a:lstStyle/>
          <a:p/>
        </p:txBody>
      </p:sp>
      <p:sp>
        <p:nvSpPr>
          <p:cNvPr id="24" name="object 24"/>
          <p:cNvSpPr/>
          <p:nvPr/>
        </p:nvSpPr>
        <p:spPr>
          <a:xfrm>
            <a:off x="4225289" y="4005834"/>
            <a:ext cx="576580" cy="937260"/>
          </a:xfrm>
          <a:custGeom>
            <a:avLst/>
            <a:gdLst/>
            <a:ahLst/>
            <a:cxnLst/>
            <a:rect l="l" t="t" r="r" b="b"/>
            <a:pathLst>
              <a:path w="576579" h="937260">
                <a:moveTo>
                  <a:pt x="0" y="468630"/>
                </a:moveTo>
                <a:lnTo>
                  <a:pt x="2243" y="409844"/>
                </a:lnTo>
                <a:lnTo>
                  <a:pt x="8793" y="353238"/>
                </a:lnTo>
                <a:lnTo>
                  <a:pt x="19381" y="299250"/>
                </a:lnTo>
                <a:lnTo>
                  <a:pt x="33737" y="248320"/>
                </a:lnTo>
                <a:lnTo>
                  <a:pt x="51591" y="200887"/>
                </a:lnTo>
                <a:lnTo>
                  <a:pt x="72675" y="157390"/>
                </a:lnTo>
                <a:lnTo>
                  <a:pt x="96718" y="118268"/>
                </a:lnTo>
                <a:lnTo>
                  <a:pt x="123451" y="83960"/>
                </a:lnTo>
                <a:lnTo>
                  <a:pt x="152605" y="54905"/>
                </a:lnTo>
                <a:lnTo>
                  <a:pt x="183910" y="31543"/>
                </a:lnTo>
                <a:lnTo>
                  <a:pt x="251894" y="3651"/>
                </a:lnTo>
                <a:lnTo>
                  <a:pt x="288036" y="0"/>
                </a:lnTo>
                <a:lnTo>
                  <a:pt x="324177" y="3651"/>
                </a:lnTo>
                <a:lnTo>
                  <a:pt x="392161" y="31543"/>
                </a:lnTo>
                <a:lnTo>
                  <a:pt x="423466" y="54905"/>
                </a:lnTo>
                <a:lnTo>
                  <a:pt x="452620" y="83960"/>
                </a:lnTo>
                <a:lnTo>
                  <a:pt x="479353" y="118268"/>
                </a:lnTo>
                <a:lnTo>
                  <a:pt x="503396" y="157390"/>
                </a:lnTo>
                <a:lnTo>
                  <a:pt x="524480" y="200887"/>
                </a:lnTo>
                <a:lnTo>
                  <a:pt x="542334" y="248320"/>
                </a:lnTo>
                <a:lnTo>
                  <a:pt x="556690" y="299250"/>
                </a:lnTo>
                <a:lnTo>
                  <a:pt x="567278" y="353238"/>
                </a:lnTo>
                <a:lnTo>
                  <a:pt x="573828" y="409844"/>
                </a:lnTo>
                <a:lnTo>
                  <a:pt x="576072" y="468630"/>
                </a:lnTo>
                <a:lnTo>
                  <a:pt x="573828" y="527415"/>
                </a:lnTo>
                <a:lnTo>
                  <a:pt x="567278" y="584021"/>
                </a:lnTo>
                <a:lnTo>
                  <a:pt x="556690" y="638009"/>
                </a:lnTo>
                <a:lnTo>
                  <a:pt x="542334" y="688939"/>
                </a:lnTo>
                <a:lnTo>
                  <a:pt x="524480" y="736372"/>
                </a:lnTo>
                <a:lnTo>
                  <a:pt x="503396" y="779869"/>
                </a:lnTo>
                <a:lnTo>
                  <a:pt x="479353" y="818991"/>
                </a:lnTo>
                <a:lnTo>
                  <a:pt x="452620" y="853299"/>
                </a:lnTo>
                <a:lnTo>
                  <a:pt x="423466" y="882354"/>
                </a:lnTo>
                <a:lnTo>
                  <a:pt x="392161" y="905716"/>
                </a:lnTo>
                <a:lnTo>
                  <a:pt x="324177" y="933608"/>
                </a:lnTo>
                <a:lnTo>
                  <a:pt x="288036" y="937260"/>
                </a:lnTo>
                <a:lnTo>
                  <a:pt x="251894" y="933608"/>
                </a:lnTo>
                <a:lnTo>
                  <a:pt x="183910" y="905716"/>
                </a:lnTo>
                <a:lnTo>
                  <a:pt x="152605" y="882354"/>
                </a:lnTo>
                <a:lnTo>
                  <a:pt x="123451" y="853299"/>
                </a:lnTo>
                <a:lnTo>
                  <a:pt x="96718" y="818991"/>
                </a:lnTo>
                <a:lnTo>
                  <a:pt x="72675" y="779869"/>
                </a:lnTo>
                <a:lnTo>
                  <a:pt x="51591" y="736372"/>
                </a:lnTo>
                <a:lnTo>
                  <a:pt x="33737" y="688939"/>
                </a:lnTo>
                <a:lnTo>
                  <a:pt x="19381" y="638009"/>
                </a:lnTo>
                <a:lnTo>
                  <a:pt x="8793" y="584021"/>
                </a:lnTo>
                <a:lnTo>
                  <a:pt x="2243" y="527415"/>
                </a:lnTo>
                <a:lnTo>
                  <a:pt x="0" y="468630"/>
                </a:lnTo>
                <a:close/>
              </a:path>
            </a:pathLst>
          </a:custGeom>
          <a:ln w="25908">
            <a:solidFill>
              <a:srgbClr val="000000"/>
            </a:solidFill>
          </a:ln>
        </p:spPr>
        <p:txBody>
          <a:bodyPr wrap="square" lIns="0" tIns="0" rIns="0" bIns="0" rtlCol="0"/>
          <a:lstStyle/>
          <a:p/>
        </p:txBody>
      </p:sp>
      <p:sp>
        <p:nvSpPr>
          <p:cNvPr id="25" name="object 25"/>
          <p:cNvSpPr/>
          <p:nvPr/>
        </p:nvSpPr>
        <p:spPr>
          <a:xfrm>
            <a:off x="8759952" y="5516879"/>
            <a:ext cx="791210" cy="492759"/>
          </a:xfrm>
          <a:custGeom>
            <a:avLst/>
            <a:gdLst/>
            <a:ahLst/>
            <a:cxnLst/>
            <a:rect l="l" t="t" r="r" b="b"/>
            <a:pathLst>
              <a:path w="791209" h="492760">
                <a:moveTo>
                  <a:pt x="0" y="492252"/>
                </a:moveTo>
                <a:lnTo>
                  <a:pt x="790955" y="492252"/>
                </a:lnTo>
                <a:lnTo>
                  <a:pt x="790955" y="0"/>
                </a:lnTo>
                <a:lnTo>
                  <a:pt x="0" y="0"/>
                </a:lnTo>
                <a:lnTo>
                  <a:pt x="0" y="492252"/>
                </a:lnTo>
                <a:close/>
              </a:path>
            </a:pathLst>
          </a:custGeom>
          <a:ln w="12192">
            <a:solidFill>
              <a:srgbClr val="000000"/>
            </a:solidFill>
          </a:ln>
        </p:spPr>
        <p:txBody>
          <a:bodyPr wrap="square" lIns="0" tIns="0" rIns="0" bIns="0" rtlCol="0"/>
          <a:lstStyle/>
          <a:p/>
        </p:txBody>
      </p:sp>
      <p:sp>
        <p:nvSpPr>
          <p:cNvPr id="26" name="object 26"/>
          <p:cNvSpPr txBox="1"/>
          <p:nvPr/>
        </p:nvSpPr>
        <p:spPr>
          <a:xfrm>
            <a:off x="8876792" y="5538927"/>
            <a:ext cx="558800" cy="412750"/>
          </a:xfrm>
          <a:prstGeom prst="rect">
            <a:avLst/>
          </a:prstGeom>
        </p:spPr>
        <p:txBody>
          <a:bodyPr vert="horz" wrap="square" lIns="0" tIns="12700" rIns="0" bIns="0" rtlCol="0">
            <a:spAutoFit/>
          </a:bodyPr>
          <a:lstStyle/>
          <a:p>
            <a:pPr marL="12700">
              <a:lnSpc>
                <a:spcPct val="100000"/>
              </a:lnSpc>
              <a:spcBef>
                <a:spcPts val="100"/>
              </a:spcBef>
            </a:pPr>
            <a:r>
              <a:rPr sz="2600" b="1" i="1" dirty="0">
                <a:latin typeface="Times New Roman" panose="02020603050405020304"/>
                <a:cs typeface="Times New Roman" panose="02020603050405020304"/>
              </a:rPr>
              <a:t>n</a:t>
            </a:r>
            <a:r>
              <a:rPr sz="2600" b="1" dirty="0">
                <a:latin typeface="Times New Roman" panose="02020603050405020304"/>
                <a:cs typeface="Times New Roman" panose="02020603050405020304"/>
              </a:rPr>
              <a:t>,</a:t>
            </a:r>
            <a:r>
              <a:rPr sz="2600" b="1" spc="-90" dirty="0">
                <a:latin typeface="Times New Roman" panose="02020603050405020304"/>
                <a:cs typeface="Times New Roman" panose="02020603050405020304"/>
              </a:rPr>
              <a:t> </a:t>
            </a:r>
            <a:r>
              <a:rPr sz="2600" b="1" i="1" dirty="0">
                <a:latin typeface="Times New Roman" panose="02020603050405020304"/>
                <a:cs typeface="Times New Roman" panose="02020603050405020304"/>
              </a:rPr>
              <a:t>n</a:t>
            </a:r>
            <a:endParaRPr sz="2600">
              <a:latin typeface="Times New Roman" panose="02020603050405020304"/>
              <a:cs typeface="Times New Roman" panose="02020603050405020304"/>
            </a:endParaRPr>
          </a:p>
        </p:txBody>
      </p:sp>
      <p:sp>
        <p:nvSpPr>
          <p:cNvPr id="27" name="object 27"/>
          <p:cNvSpPr txBox="1"/>
          <p:nvPr/>
        </p:nvSpPr>
        <p:spPr>
          <a:xfrm>
            <a:off x="5168709" y="3191255"/>
            <a:ext cx="999490" cy="297180"/>
          </a:xfrm>
          <a:prstGeom prst="rect">
            <a:avLst/>
          </a:prstGeom>
          <a:ln w="12192">
            <a:solidFill>
              <a:srgbClr val="000000"/>
            </a:solidFill>
          </a:ln>
        </p:spPr>
        <p:txBody>
          <a:bodyPr vert="horz" wrap="square" lIns="0" tIns="0" rIns="0" bIns="0" rtlCol="0">
            <a:spAutoFit/>
          </a:bodyPr>
          <a:lstStyle/>
          <a:p>
            <a:pPr marL="90170">
              <a:lnSpc>
                <a:spcPts val="2320"/>
              </a:lnSpc>
            </a:pPr>
            <a:r>
              <a:rPr sz="2000" b="1" i="1" dirty="0">
                <a:latin typeface="Times New Roman" panose="02020603050405020304"/>
                <a:cs typeface="Times New Roman" panose="02020603050405020304"/>
              </a:rPr>
              <a:t>i</a:t>
            </a:r>
            <a:r>
              <a:rPr sz="2000" b="1" dirty="0">
                <a:latin typeface="Times New Roman" panose="02020603050405020304"/>
                <a:cs typeface="Times New Roman" panose="02020603050405020304"/>
              </a:rPr>
              <a:t>+1,</a:t>
            </a:r>
            <a:r>
              <a:rPr sz="2000" b="1" spc="-55"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+1</a:t>
            </a:r>
            <a:endParaRPr sz="2000">
              <a:latin typeface="Times New Roman" panose="02020603050405020304"/>
              <a:cs typeface="Times New Roman" panose="02020603050405020304"/>
            </a:endParaRPr>
          </a:p>
        </p:txBody>
      </p:sp>
      <p:sp>
        <p:nvSpPr>
          <p:cNvPr id="28" name="object 28"/>
          <p:cNvSpPr/>
          <p:nvPr/>
        </p:nvSpPr>
        <p:spPr>
          <a:xfrm>
            <a:off x="4596383" y="2781300"/>
            <a:ext cx="1571625" cy="410209"/>
          </a:xfrm>
          <a:custGeom>
            <a:avLst/>
            <a:gdLst/>
            <a:ahLst/>
            <a:cxnLst/>
            <a:rect l="l" t="t" r="r" b="b"/>
            <a:pathLst>
              <a:path w="1571625" h="410210">
                <a:moveTo>
                  <a:pt x="0" y="409955"/>
                </a:moveTo>
                <a:lnTo>
                  <a:pt x="1571244" y="409955"/>
                </a:lnTo>
                <a:lnTo>
                  <a:pt x="1571244" y="0"/>
                </a:lnTo>
                <a:lnTo>
                  <a:pt x="0" y="0"/>
                </a:lnTo>
                <a:lnTo>
                  <a:pt x="0" y="409955"/>
                </a:lnTo>
                <a:close/>
              </a:path>
            </a:pathLst>
          </a:custGeom>
          <a:solidFill>
            <a:srgbClr val="FFFFFF"/>
          </a:solidFill>
        </p:spPr>
        <p:txBody>
          <a:bodyPr wrap="square" lIns="0" tIns="0" rIns="0" bIns="0" rtlCol="0"/>
          <a:lstStyle/>
          <a:p/>
        </p:txBody>
      </p:sp>
      <p:sp>
        <p:nvSpPr>
          <p:cNvPr id="29" name="object 29"/>
          <p:cNvSpPr/>
          <p:nvPr/>
        </p:nvSpPr>
        <p:spPr>
          <a:xfrm>
            <a:off x="4596383" y="2781300"/>
            <a:ext cx="1571625" cy="410209"/>
          </a:xfrm>
          <a:custGeom>
            <a:avLst/>
            <a:gdLst/>
            <a:ahLst/>
            <a:cxnLst/>
            <a:rect l="l" t="t" r="r" b="b"/>
            <a:pathLst>
              <a:path w="1571625" h="410210">
                <a:moveTo>
                  <a:pt x="0" y="409955"/>
                </a:moveTo>
                <a:lnTo>
                  <a:pt x="1571244" y="409955"/>
                </a:lnTo>
                <a:lnTo>
                  <a:pt x="1571244" y="0"/>
                </a:lnTo>
                <a:lnTo>
                  <a:pt x="0" y="0"/>
                </a:lnTo>
                <a:lnTo>
                  <a:pt x="0" y="409955"/>
                </a:lnTo>
                <a:close/>
              </a:path>
            </a:pathLst>
          </a:custGeom>
          <a:ln w="12192">
            <a:solidFill>
              <a:srgbClr val="000000"/>
            </a:solidFill>
          </a:ln>
        </p:spPr>
        <p:txBody>
          <a:bodyPr wrap="square" lIns="0" tIns="0" rIns="0" bIns="0" rtlCol="0"/>
          <a:lstStyle/>
          <a:p/>
        </p:txBody>
      </p:sp>
      <p:sp>
        <p:nvSpPr>
          <p:cNvPr id="30" name="object 30"/>
          <p:cNvSpPr txBox="1"/>
          <p:nvPr/>
        </p:nvSpPr>
        <p:spPr>
          <a:xfrm>
            <a:off x="4596383" y="2781300"/>
            <a:ext cx="572770" cy="344805"/>
          </a:xfrm>
          <a:prstGeom prst="rect">
            <a:avLst/>
          </a:prstGeom>
          <a:ln w="13843">
            <a:solidFill>
              <a:srgbClr val="000000"/>
            </a:solidFill>
          </a:ln>
        </p:spPr>
        <p:txBody>
          <a:bodyPr vert="horz" wrap="square" lIns="0" tIns="37465" rIns="0" bIns="0" rtlCol="0">
            <a:spAutoFit/>
          </a:bodyPr>
          <a:lstStyle/>
          <a:p>
            <a:pPr marL="91440">
              <a:lnSpc>
                <a:spcPct val="100000"/>
              </a:lnSpc>
              <a:spcBef>
                <a:spcPts val="29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a:t>
            </a:r>
            <a:r>
              <a:rPr sz="2000" b="1" spc="-35"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i</a:t>
            </a:r>
            <a:endParaRPr sz="2000">
              <a:latin typeface="Times New Roman" panose="02020603050405020304"/>
              <a:cs typeface="Times New Roman" panose="02020603050405020304"/>
            </a:endParaRPr>
          </a:p>
        </p:txBody>
      </p:sp>
      <p:sp>
        <p:nvSpPr>
          <p:cNvPr id="31" name="object 31"/>
          <p:cNvSpPr txBox="1"/>
          <p:nvPr/>
        </p:nvSpPr>
        <p:spPr>
          <a:xfrm>
            <a:off x="5168709" y="2781300"/>
            <a:ext cx="999490" cy="344805"/>
          </a:xfrm>
          <a:prstGeom prst="rect">
            <a:avLst/>
          </a:prstGeom>
          <a:ln w="12192">
            <a:solidFill>
              <a:srgbClr val="000000"/>
            </a:solidFill>
          </a:ln>
        </p:spPr>
        <p:txBody>
          <a:bodyPr vert="horz" wrap="square" lIns="0" tIns="37465" rIns="0" bIns="0" rtlCol="0">
            <a:spAutoFit/>
          </a:bodyPr>
          <a:lstStyle/>
          <a:p>
            <a:pPr marL="166370">
              <a:lnSpc>
                <a:spcPct val="100000"/>
              </a:lnSpc>
              <a:spcBef>
                <a:spcPts val="29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a:t>
            </a:r>
            <a:r>
              <a:rPr sz="2000" b="1" spc="-30"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+1</a:t>
            </a:r>
            <a:endParaRPr sz="2000">
              <a:latin typeface="Times New Roman" panose="02020603050405020304"/>
              <a:cs typeface="Times New Roman" panose="02020603050405020304"/>
            </a:endParaRPr>
          </a:p>
        </p:txBody>
      </p:sp>
      <p:sp>
        <p:nvSpPr>
          <p:cNvPr id="32" name="object 32"/>
          <p:cNvSpPr/>
          <p:nvPr/>
        </p:nvSpPr>
        <p:spPr>
          <a:xfrm>
            <a:off x="5167884" y="2785872"/>
            <a:ext cx="1905" cy="542290"/>
          </a:xfrm>
          <a:custGeom>
            <a:avLst/>
            <a:gdLst/>
            <a:ahLst/>
            <a:cxnLst/>
            <a:rect l="l" t="t" r="r" b="b"/>
            <a:pathLst>
              <a:path w="1904" h="542289">
                <a:moveTo>
                  <a:pt x="1650" y="0"/>
                </a:moveTo>
                <a:lnTo>
                  <a:pt x="0" y="541781"/>
                </a:lnTo>
              </a:path>
            </a:pathLst>
          </a:custGeom>
          <a:ln w="12192">
            <a:solidFill>
              <a:srgbClr val="000000"/>
            </a:solidFill>
          </a:ln>
        </p:spPr>
        <p:txBody>
          <a:bodyPr wrap="square" lIns="0" tIns="0" rIns="0" bIns="0" rtlCol="0"/>
          <a:lstStyle/>
          <a:p/>
        </p:txBody>
      </p:sp>
      <p:sp>
        <p:nvSpPr>
          <p:cNvPr id="33" name="object 33"/>
          <p:cNvSpPr/>
          <p:nvPr/>
        </p:nvSpPr>
        <p:spPr>
          <a:xfrm>
            <a:off x="2566416" y="1556003"/>
            <a:ext cx="6986270" cy="4465320"/>
          </a:xfrm>
          <a:custGeom>
            <a:avLst/>
            <a:gdLst/>
            <a:ahLst/>
            <a:cxnLst/>
            <a:rect l="l" t="t" r="r" b="b"/>
            <a:pathLst>
              <a:path w="6986270" h="4465320">
                <a:moveTo>
                  <a:pt x="0" y="0"/>
                </a:moveTo>
                <a:lnTo>
                  <a:pt x="6986015" y="4465320"/>
                </a:lnTo>
              </a:path>
            </a:pathLst>
          </a:custGeom>
          <a:ln w="12192">
            <a:solidFill>
              <a:srgbClr val="000000"/>
            </a:solidFill>
            <a:prstDash val="sysDash"/>
          </a:ln>
        </p:spPr>
        <p:txBody>
          <a:bodyPr wrap="square" lIns="0" tIns="0" rIns="0" bIns="0" rtlCol="0"/>
          <a:lstStyle/>
          <a:p/>
        </p:txBody>
      </p:sp>
      <p:sp>
        <p:nvSpPr>
          <p:cNvPr id="34" name="object 34"/>
          <p:cNvSpPr/>
          <p:nvPr/>
        </p:nvSpPr>
        <p:spPr>
          <a:xfrm>
            <a:off x="8759952" y="1556003"/>
            <a:ext cx="791210" cy="471170"/>
          </a:xfrm>
          <a:custGeom>
            <a:avLst/>
            <a:gdLst/>
            <a:ahLst/>
            <a:cxnLst/>
            <a:rect l="l" t="t" r="r" b="b"/>
            <a:pathLst>
              <a:path w="791209" h="471169">
                <a:moveTo>
                  <a:pt x="0" y="470915"/>
                </a:moveTo>
                <a:lnTo>
                  <a:pt x="790955" y="470915"/>
                </a:lnTo>
                <a:lnTo>
                  <a:pt x="790955" y="0"/>
                </a:lnTo>
                <a:lnTo>
                  <a:pt x="0" y="0"/>
                </a:lnTo>
                <a:lnTo>
                  <a:pt x="0" y="470915"/>
                </a:lnTo>
                <a:close/>
              </a:path>
            </a:pathLst>
          </a:custGeom>
          <a:ln w="12192">
            <a:solidFill>
              <a:srgbClr val="000000"/>
            </a:solidFill>
          </a:ln>
        </p:spPr>
        <p:txBody>
          <a:bodyPr wrap="square" lIns="0" tIns="0" rIns="0" bIns="0" rtlCol="0"/>
          <a:lstStyle/>
          <a:p/>
        </p:txBody>
      </p:sp>
      <p:sp>
        <p:nvSpPr>
          <p:cNvPr id="35" name="object 35"/>
          <p:cNvSpPr txBox="1"/>
          <p:nvPr/>
        </p:nvSpPr>
        <p:spPr>
          <a:xfrm>
            <a:off x="8905747" y="1579245"/>
            <a:ext cx="500380" cy="38163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0,</a:t>
            </a:r>
            <a:r>
              <a:rPr sz="2400" b="1" spc="-85" dirty="0">
                <a:latin typeface="Times New Roman" panose="02020603050405020304"/>
                <a:cs typeface="Times New Roman" panose="02020603050405020304"/>
              </a:rPr>
              <a:t> </a:t>
            </a:r>
            <a:r>
              <a:rPr sz="2400" b="1" i="1" spc="-5" dirty="0">
                <a:latin typeface="Times New Roman" panose="02020603050405020304"/>
                <a:cs typeface="Times New Roman" panose="02020603050405020304"/>
              </a:rPr>
              <a:t>n</a:t>
            </a:r>
            <a:endParaRPr sz="2400">
              <a:latin typeface="Times New Roman" panose="02020603050405020304"/>
              <a:cs typeface="Times New Roman" panose="02020603050405020304"/>
            </a:endParaRPr>
          </a:p>
        </p:txBody>
      </p:sp>
      <p:sp>
        <p:nvSpPr>
          <p:cNvPr id="36" name="object 36"/>
          <p:cNvSpPr/>
          <p:nvPr/>
        </p:nvSpPr>
        <p:spPr>
          <a:xfrm>
            <a:off x="2566416" y="1556003"/>
            <a:ext cx="6986270" cy="4537075"/>
          </a:xfrm>
          <a:custGeom>
            <a:avLst/>
            <a:gdLst/>
            <a:ahLst/>
            <a:cxnLst/>
            <a:rect l="l" t="t" r="r" b="b"/>
            <a:pathLst>
              <a:path w="6986270" h="4537075">
                <a:moveTo>
                  <a:pt x="0" y="4536948"/>
                </a:moveTo>
                <a:lnTo>
                  <a:pt x="6986016" y="4536948"/>
                </a:lnTo>
                <a:lnTo>
                  <a:pt x="6986016" y="0"/>
                </a:lnTo>
                <a:lnTo>
                  <a:pt x="0" y="0"/>
                </a:lnTo>
                <a:lnTo>
                  <a:pt x="0" y="4536948"/>
                </a:lnTo>
                <a:close/>
              </a:path>
            </a:pathLst>
          </a:custGeom>
          <a:ln w="12192">
            <a:solidFill>
              <a:srgbClr val="000000"/>
            </a:solidFill>
          </a:ln>
        </p:spPr>
        <p:txBody>
          <a:bodyPr wrap="square" lIns="0" tIns="0" rIns="0" bIns="0" rtlCol="0"/>
          <a:lstStyle/>
          <a:p/>
        </p:txBody>
      </p:sp>
      <p:sp>
        <p:nvSpPr>
          <p:cNvPr id="37" name="object 37"/>
          <p:cNvSpPr/>
          <p:nvPr/>
        </p:nvSpPr>
        <p:spPr>
          <a:xfrm>
            <a:off x="3095244" y="1988820"/>
            <a:ext cx="696595" cy="469900"/>
          </a:xfrm>
          <a:custGeom>
            <a:avLst/>
            <a:gdLst/>
            <a:ahLst/>
            <a:cxnLst/>
            <a:rect l="l" t="t" r="r" b="b"/>
            <a:pathLst>
              <a:path w="696594" h="469900">
                <a:moveTo>
                  <a:pt x="0" y="469391"/>
                </a:moveTo>
                <a:lnTo>
                  <a:pt x="696468" y="469391"/>
                </a:lnTo>
                <a:lnTo>
                  <a:pt x="696468" y="0"/>
                </a:lnTo>
                <a:lnTo>
                  <a:pt x="0" y="0"/>
                </a:lnTo>
                <a:lnTo>
                  <a:pt x="0" y="469391"/>
                </a:lnTo>
                <a:close/>
              </a:path>
            </a:pathLst>
          </a:custGeom>
          <a:ln w="12192">
            <a:solidFill>
              <a:srgbClr val="000000"/>
            </a:solidFill>
          </a:ln>
        </p:spPr>
        <p:txBody>
          <a:bodyPr wrap="square" lIns="0" tIns="0" rIns="0" bIns="0" rtlCol="0"/>
          <a:lstStyle/>
          <a:p/>
        </p:txBody>
      </p:sp>
      <p:sp>
        <p:nvSpPr>
          <p:cNvPr id="38" name="object 38"/>
          <p:cNvSpPr txBox="1"/>
          <p:nvPr/>
        </p:nvSpPr>
        <p:spPr>
          <a:xfrm>
            <a:off x="3239261" y="2010613"/>
            <a:ext cx="406400" cy="38163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anose="02020603050405020304"/>
                <a:cs typeface="Times New Roman" panose="02020603050405020304"/>
              </a:rPr>
              <a:t>1,1</a:t>
            </a:r>
            <a:endParaRPr sz="2400">
              <a:latin typeface="Times New Roman" panose="02020603050405020304"/>
              <a:cs typeface="Times New Roman" panose="02020603050405020304"/>
            </a:endParaRPr>
          </a:p>
        </p:txBody>
      </p:sp>
      <p:sp>
        <p:nvSpPr>
          <p:cNvPr id="39" name="object 39"/>
          <p:cNvSpPr/>
          <p:nvPr/>
        </p:nvSpPr>
        <p:spPr>
          <a:xfrm>
            <a:off x="2566416" y="1556003"/>
            <a:ext cx="1225550" cy="471170"/>
          </a:xfrm>
          <a:custGeom>
            <a:avLst/>
            <a:gdLst/>
            <a:ahLst/>
            <a:cxnLst/>
            <a:rect l="l" t="t" r="r" b="b"/>
            <a:pathLst>
              <a:path w="1225550" h="471169">
                <a:moveTo>
                  <a:pt x="0" y="470915"/>
                </a:moveTo>
                <a:lnTo>
                  <a:pt x="1225296" y="470915"/>
                </a:lnTo>
                <a:lnTo>
                  <a:pt x="1225296" y="0"/>
                </a:lnTo>
                <a:lnTo>
                  <a:pt x="0" y="0"/>
                </a:lnTo>
                <a:lnTo>
                  <a:pt x="0" y="470915"/>
                </a:lnTo>
                <a:close/>
              </a:path>
            </a:pathLst>
          </a:custGeom>
          <a:solidFill>
            <a:srgbClr val="FFFFFF"/>
          </a:solidFill>
        </p:spPr>
        <p:txBody>
          <a:bodyPr wrap="square" lIns="0" tIns="0" rIns="0" bIns="0" rtlCol="0"/>
          <a:lstStyle/>
          <a:p/>
        </p:txBody>
      </p:sp>
      <p:sp>
        <p:nvSpPr>
          <p:cNvPr id="40" name="object 40"/>
          <p:cNvSpPr/>
          <p:nvPr/>
        </p:nvSpPr>
        <p:spPr>
          <a:xfrm>
            <a:off x="2566416" y="1556003"/>
            <a:ext cx="1225550" cy="471170"/>
          </a:xfrm>
          <a:custGeom>
            <a:avLst/>
            <a:gdLst/>
            <a:ahLst/>
            <a:cxnLst/>
            <a:rect l="l" t="t" r="r" b="b"/>
            <a:pathLst>
              <a:path w="1225550" h="471169">
                <a:moveTo>
                  <a:pt x="0" y="470915"/>
                </a:moveTo>
                <a:lnTo>
                  <a:pt x="1225296" y="470915"/>
                </a:lnTo>
                <a:lnTo>
                  <a:pt x="1225296" y="0"/>
                </a:lnTo>
                <a:lnTo>
                  <a:pt x="0" y="0"/>
                </a:lnTo>
                <a:lnTo>
                  <a:pt x="0" y="470915"/>
                </a:lnTo>
                <a:close/>
              </a:path>
            </a:pathLst>
          </a:custGeom>
          <a:ln w="12192">
            <a:solidFill>
              <a:srgbClr val="000000"/>
            </a:solidFill>
          </a:ln>
        </p:spPr>
        <p:txBody>
          <a:bodyPr wrap="square" lIns="0" tIns="0" rIns="0" bIns="0" rtlCol="0"/>
          <a:lstStyle/>
          <a:p/>
        </p:txBody>
      </p:sp>
      <p:sp>
        <p:nvSpPr>
          <p:cNvPr id="41" name="object 41"/>
          <p:cNvSpPr txBox="1"/>
          <p:nvPr/>
        </p:nvSpPr>
        <p:spPr>
          <a:xfrm>
            <a:off x="2645765" y="1579245"/>
            <a:ext cx="1019175" cy="381635"/>
          </a:xfrm>
          <a:prstGeom prst="rect">
            <a:avLst/>
          </a:prstGeom>
        </p:spPr>
        <p:txBody>
          <a:bodyPr vert="horz" wrap="square" lIns="0" tIns="12700" rIns="0" bIns="0" rtlCol="0">
            <a:spAutoFit/>
          </a:bodyPr>
          <a:lstStyle/>
          <a:p>
            <a:pPr marL="12700">
              <a:lnSpc>
                <a:spcPct val="100000"/>
              </a:lnSpc>
              <a:spcBef>
                <a:spcPts val="100"/>
              </a:spcBef>
              <a:tabLst>
                <a:tab pos="623570" algn="l"/>
              </a:tabLst>
            </a:pPr>
            <a:r>
              <a:rPr sz="2400" b="1" dirty="0">
                <a:latin typeface="Times New Roman" panose="02020603050405020304"/>
                <a:cs typeface="Times New Roman" panose="02020603050405020304"/>
              </a:rPr>
              <a:t>0,0	0,1</a:t>
            </a:r>
            <a:endParaRPr sz="2400">
              <a:latin typeface="Times New Roman" panose="02020603050405020304"/>
              <a:cs typeface="Times New Roman" panose="02020603050405020304"/>
            </a:endParaRPr>
          </a:p>
        </p:txBody>
      </p:sp>
      <p:sp>
        <p:nvSpPr>
          <p:cNvPr id="42" name="object 42"/>
          <p:cNvSpPr/>
          <p:nvPr/>
        </p:nvSpPr>
        <p:spPr>
          <a:xfrm>
            <a:off x="3095244" y="1572767"/>
            <a:ext cx="0" cy="857250"/>
          </a:xfrm>
          <a:custGeom>
            <a:avLst/>
            <a:gdLst/>
            <a:ahLst/>
            <a:cxnLst/>
            <a:rect l="l" t="t" r="r" b="b"/>
            <a:pathLst>
              <a:path h="857250">
                <a:moveTo>
                  <a:pt x="0" y="0"/>
                </a:moveTo>
                <a:lnTo>
                  <a:pt x="0" y="857123"/>
                </a:lnTo>
              </a:path>
            </a:pathLst>
          </a:custGeom>
          <a:ln w="12192">
            <a:solidFill>
              <a:srgbClr val="000000"/>
            </a:solidFill>
          </a:ln>
        </p:spPr>
        <p:txBody>
          <a:bodyPr wrap="square" lIns="0" tIns="0" rIns="0" bIns="0" rtlCol="0"/>
          <a:lstStyle/>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948690" y="1297305"/>
            <a:ext cx="10572115" cy="2115185"/>
          </a:xfrm>
          <a:prstGeom prst="rect">
            <a:avLst/>
          </a:prstGeom>
        </p:spPr>
        <p:txBody>
          <a:bodyPr vert="horz" wrap="square" lIns="0" tIns="198120" rIns="0" bIns="0" rtlCol="0">
            <a:spAutoFit/>
          </a:bodyPr>
          <a:lstStyle/>
          <a:p>
            <a:pPr marL="38100" indent="0">
              <a:lnSpc>
                <a:spcPct val="100000"/>
              </a:lnSpc>
              <a:spcBef>
                <a:spcPts val="1560"/>
              </a:spcBef>
              <a:buFont typeface="Wingdings" panose="05000000000000000000"/>
              <a:buNone/>
              <a:tabLst>
                <a:tab pos="495300" algn="l"/>
              </a:tabLst>
            </a:pPr>
            <a:r>
              <a:rPr sz="2000" b="1" dirty="0">
                <a:latin typeface="等线" panose="02010600030101010101" charset="-122"/>
                <a:ea typeface="等线" panose="02010600030101010101" charset="-122"/>
                <a:cs typeface="等线" panose="02010600030101010101" charset="-122"/>
              </a:rPr>
              <a:t>识别矩阵构造步骤</a:t>
            </a:r>
            <a:r>
              <a:rPr lang="zh-CN" sz="2000" b="1" dirty="0">
                <a:latin typeface="等线" panose="02010600030101010101" charset="-122"/>
                <a:ea typeface="等线" panose="02010600030101010101" charset="-122"/>
                <a:cs typeface="等线" panose="02010600030101010101" charset="-122"/>
              </a:rPr>
              <a:t>：</a:t>
            </a:r>
            <a:endParaRPr sz="2000" b="1" dirty="0">
              <a:latin typeface="等线" panose="02010600030101010101" charset="-122"/>
              <a:ea typeface="等线" panose="02010600030101010101" charset="-122"/>
              <a:cs typeface="等线" panose="02010600030101010101" charset="-122"/>
            </a:endParaRPr>
          </a:p>
          <a:p>
            <a:pPr marL="38100" indent="0">
              <a:lnSpc>
                <a:spcPct val="100000"/>
              </a:lnSpc>
              <a:spcBef>
                <a:spcPts val="1265"/>
              </a:spcBef>
              <a:buFont typeface="Times New Roman" panose="02020603050405020304"/>
              <a:buNone/>
              <a:tabLst>
                <a:tab pos="495300" algn="l"/>
              </a:tabLst>
            </a:pPr>
            <a:r>
              <a:rPr lang="en-US" sz="2000" dirty="0">
                <a:latin typeface="等线" panose="02010600030101010101" charset="-122"/>
                <a:ea typeface="等线" panose="02010600030101010101" charset="-122"/>
                <a:cs typeface="等线" panose="02010600030101010101" charset="-122"/>
              </a:rPr>
              <a:t>(1) </a:t>
            </a:r>
            <a:r>
              <a:rPr sz="2000" dirty="0">
                <a:latin typeface="等线" panose="02010600030101010101" charset="-122"/>
                <a:ea typeface="等线" panose="02010600030101010101" charset="-122"/>
                <a:cs typeface="等线" panose="02010600030101010101" charset="-122"/>
              </a:rPr>
              <a:t>首先构造主对角线，令 t</a:t>
            </a:r>
            <a:r>
              <a:rPr sz="2000" baseline="-25000" dirty="0">
                <a:latin typeface="等线" panose="02010600030101010101" charset="-122"/>
                <a:ea typeface="等线" panose="02010600030101010101" charset="-122"/>
                <a:cs typeface="等线" panose="02010600030101010101" charset="-122"/>
              </a:rPr>
              <a:t>0,0</a:t>
            </a:r>
            <a:r>
              <a:rPr sz="2000" dirty="0">
                <a:latin typeface="等线" panose="02010600030101010101" charset="-122"/>
                <a:ea typeface="等线" panose="02010600030101010101" charset="-122"/>
                <a:cs typeface="等线" panose="02010600030101010101" charset="-122"/>
              </a:rPr>
              <a:t>=0，然后，从 t</a:t>
            </a:r>
            <a:r>
              <a:rPr sz="2000" baseline="-25000" dirty="0">
                <a:latin typeface="等线" panose="02010600030101010101" charset="-122"/>
                <a:ea typeface="等线" panose="02010600030101010101" charset="-122"/>
                <a:cs typeface="等线" panose="02010600030101010101" charset="-122"/>
              </a:rPr>
              <a:t>1,1</a:t>
            </a:r>
            <a:r>
              <a:rPr sz="2000" dirty="0">
                <a:latin typeface="等线" panose="02010600030101010101" charset="-122"/>
                <a:ea typeface="等线" panose="02010600030101010101" charset="-122"/>
                <a:cs typeface="等线" panose="02010600030101010101" charset="-122"/>
              </a:rPr>
              <a:t> 到t</a:t>
            </a:r>
            <a:r>
              <a:rPr sz="2000" baseline="-25000" dirty="0">
                <a:latin typeface="等线" panose="02010600030101010101" charset="-122"/>
                <a:ea typeface="等线" panose="02010600030101010101" charset="-122"/>
                <a:cs typeface="等线" panose="02010600030101010101" charset="-122"/>
              </a:rPr>
              <a:t>n,n</a:t>
            </a:r>
            <a:endParaRPr sz="2000" dirty="0">
              <a:latin typeface="等线" panose="02010600030101010101" charset="-122"/>
              <a:ea typeface="等线" panose="02010600030101010101" charset="-122"/>
              <a:cs typeface="等线" panose="02010600030101010101" charset="-122"/>
            </a:endParaRPr>
          </a:p>
          <a:p>
            <a:pPr marL="838200" indent="-342900" algn="just">
              <a:lnSpc>
                <a:spcPct val="100000"/>
              </a:lnSpc>
              <a:spcBef>
                <a:spcPts val="675"/>
              </a:spcBef>
              <a:buFont typeface="Arial" panose="020B0604020202020204" pitchFamily="34" charset="0"/>
              <a:buChar char="•"/>
            </a:pPr>
            <a:r>
              <a:rPr sz="2000" dirty="0">
                <a:latin typeface="等线" panose="02010600030101010101" charset="-122"/>
                <a:ea typeface="等线" panose="02010600030101010101" charset="-122"/>
                <a:cs typeface="等线" panose="02010600030101010101" charset="-122"/>
              </a:rPr>
              <a:t>在主对角线的位置上依次放入输入句子x 的单词w</a:t>
            </a:r>
            <a:r>
              <a:rPr sz="2000" baseline="-25000" dirty="0">
                <a:latin typeface="等线" panose="02010600030101010101" charset="-122"/>
                <a:ea typeface="等线" panose="02010600030101010101" charset="-122"/>
                <a:cs typeface="等线" panose="02010600030101010101" charset="-122"/>
              </a:rPr>
              <a:t>i</a:t>
            </a:r>
            <a:r>
              <a:rPr sz="2000" dirty="0">
                <a:latin typeface="等线" panose="02010600030101010101" charset="-122"/>
                <a:ea typeface="等线" panose="02010600030101010101" charset="-122"/>
                <a:cs typeface="等线" panose="02010600030101010101" charset="-122"/>
              </a:rPr>
              <a:t>。</a:t>
            </a:r>
            <a:endParaRPr sz="2000" dirty="0">
              <a:latin typeface="等线" panose="02010600030101010101" charset="-122"/>
              <a:ea typeface="等线" panose="02010600030101010101" charset="-122"/>
              <a:cs typeface="等线" panose="02010600030101010101" charset="-122"/>
            </a:endParaRPr>
          </a:p>
          <a:p>
            <a:pPr marL="38100" marR="170815" indent="0" algn="just">
              <a:lnSpc>
                <a:spcPct val="100000"/>
              </a:lnSpc>
              <a:spcBef>
                <a:spcPts val="1010"/>
              </a:spcBef>
              <a:buFont typeface="Times New Roman" panose="02020603050405020304"/>
              <a:buNone/>
              <a:tabLst>
                <a:tab pos="495300" algn="l"/>
              </a:tabLst>
            </a:pPr>
            <a:r>
              <a:rPr lang="en-US" sz="2000" dirty="0">
                <a:latin typeface="等线" panose="02010600030101010101" charset="-122"/>
                <a:ea typeface="等线" panose="02010600030101010101" charset="-122"/>
                <a:cs typeface="等线" panose="02010600030101010101" charset="-122"/>
              </a:rPr>
              <a:t>(2) </a:t>
            </a:r>
            <a:r>
              <a:rPr sz="2000" dirty="0">
                <a:latin typeface="等线" panose="02010600030101010101" charset="-122"/>
                <a:ea typeface="等线" panose="02010600030101010101" charset="-122"/>
                <a:cs typeface="等线" panose="02010600030101010101" charset="-122"/>
              </a:rPr>
              <a:t>构造主对角线以上紧靠主对角线的元素t</a:t>
            </a:r>
            <a:r>
              <a:rPr sz="2000" baseline="-25000" dirty="0">
                <a:latin typeface="等线" panose="02010600030101010101" charset="-122"/>
                <a:ea typeface="等线" panose="02010600030101010101" charset="-122"/>
                <a:cs typeface="等线" panose="02010600030101010101" charset="-122"/>
              </a:rPr>
              <a:t>i, i+1</a:t>
            </a:r>
            <a:r>
              <a:rPr sz="2000" dirty="0">
                <a:latin typeface="等线" panose="02010600030101010101" charset="-122"/>
                <a:ea typeface="等线" panose="02010600030101010101" charset="-122"/>
                <a:cs typeface="等线" panose="02010600030101010101" charset="-122"/>
              </a:rPr>
              <a:t>, 其中 i = 0, 1, 2 , …, n-1。对于输入句子 x = w</a:t>
            </a:r>
            <a:r>
              <a:rPr sz="2000" baseline="-25000" dirty="0">
                <a:latin typeface="等线" panose="02010600030101010101" charset="-122"/>
                <a:ea typeface="等线" panose="02010600030101010101" charset="-122"/>
                <a:cs typeface="等线" panose="02010600030101010101" charset="-122"/>
              </a:rPr>
              <a:t>1</a:t>
            </a:r>
            <a:r>
              <a:rPr sz="2000" dirty="0">
                <a:latin typeface="等线" panose="02010600030101010101" charset="-122"/>
                <a:ea typeface="等线" panose="02010600030101010101" charset="-122"/>
                <a:cs typeface="等线" panose="02010600030101010101" charset="-122"/>
              </a:rPr>
              <a:t> w</a:t>
            </a:r>
            <a:r>
              <a:rPr sz="2000" baseline="-25000" dirty="0">
                <a:latin typeface="等线" panose="02010600030101010101" charset="-122"/>
                <a:ea typeface="等线" panose="02010600030101010101" charset="-122"/>
                <a:cs typeface="等线" panose="02010600030101010101" charset="-122"/>
              </a:rPr>
              <a:t>2</a:t>
            </a:r>
            <a:r>
              <a:rPr sz="2000" dirty="0">
                <a:latin typeface="等线" panose="02010600030101010101" charset="-122"/>
                <a:ea typeface="等线" panose="02010600030101010101" charset="-122"/>
                <a:cs typeface="等线" panose="02010600030101010101" charset="-122"/>
              </a:rPr>
              <a:t> … w</a:t>
            </a:r>
            <a:r>
              <a:rPr sz="2000" baseline="-25000" dirty="0">
                <a:latin typeface="等线" panose="02010600030101010101" charset="-122"/>
                <a:ea typeface="等线" panose="02010600030101010101" charset="-122"/>
                <a:cs typeface="等线" panose="02010600030101010101" charset="-122"/>
              </a:rPr>
              <a:t>n</a:t>
            </a:r>
            <a:r>
              <a:rPr sz="2000" dirty="0">
                <a:latin typeface="等线" panose="02010600030101010101" charset="-122"/>
                <a:ea typeface="等线" panose="02010600030101010101" charset="-122"/>
                <a:cs typeface="等线" panose="02010600030101010101" charset="-122"/>
              </a:rPr>
              <a:t>，  从 w</a:t>
            </a:r>
            <a:r>
              <a:rPr sz="2000" baseline="-25000" dirty="0">
                <a:latin typeface="等线" panose="02010600030101010101" charset="-122"/>
                <a:ea typeface="等线" panose="02010600030101010101" charset="-122"/>
                <a:cs typeface="等线" panose="02010600030101010101" charset="-122"/>
              </a:rPr>
              <a:t>1</a:t>
            </a:r>
            <a:r>
              <a:rPr sz="2000" dirty="0">
                <a:latin typeface="等线" panose="02010600030101010101" charset="-122"/>
                <a:ea typeface="等线" panose="02010600030101010101" charset="-122"/>
                <a:cs typeface="等线" panose="02010600030101010101" charset="-122"/>
              </a:rPr>
              <a:t> 开始分析。</a:t>
            </a:r>
            <a:endParaRPr sz="2000" dirty="0">
              <a:latin typeface="等线" panose="02010600030101010101" charset="-122"/>
              <a:ea typeface="等线" panose="02010600030101010101" charset="-122"/>
              <a:cs typeface="等线" panose="02010600030101010101" charset="-122"/>
            </a:endParaRPr>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object 14"/>
          <p:cNvSpPr txBox="1"/>
          <p:nvPr/>
        </p:nvSpPr>
        <p:spPr>
          <a:xfrm>
            <a:off x="1061720" y="3250565"/>
            <a:ext cx="10173335" cy="1456690"/>
          </a:xfrm>
          <a:prstGeom prst="rect">
            <a:avLst/>
          </a:prstGeom>
        </p:spPr>
        <p:txBody>
          <a:bodyPr vert="horz" wrap="square" lIns="0" tIns="226060" rIns="0" bIns="0" rtlCol="0">
            <a:spAutoFit/>
          </a:bodyPr>
          <a:p>
            <a:pPr marL="381000" indent="-342900" algn="l" fontAlgn="auto">
              <a:lnSpc>
                <a:spcPct val="100000"/>
              </a:lnSpc>
              <a:spcBef>
                <a:spcPts val="0"/>
              </a:spcBef>
              <a:buFont typeface="Arial" panose="020B0604020202020204" pitchFamily="34" charset="0"/>
              <a:buChar char="•"/>
            </a:pPr>
            <a:r>
              <a:rPr sz="2000" spc="15" dirty="0">
                <a:latin typeface="等线" panose="02010600030101010101" charset="-122"/>
                <a:ea typeface="等线" panose="02010600030101010101" charset="-122"/>
                <a:cs typeface="等线" panose="02010600030101010101" charset="-122"/>
              </a:rPr>
              <a:t>如果在文</a:t>
            </a:r>
            <a:r>
              <a:rPr sz="2000" spc="20" dirty="0">
                <a:latin typeface="等线" panose="02010600030101010101" charset="-122"/>
                <a:ea typeface="等线" panose="02010600030101010101" charset="-122"/>
                <a:cs typeface="等线" panose="02010600030101010101" charset="-122"/>
              </a:rPr>
              <a:t>法</a:t>
            </a:r>
            <a:r>
              <a:rPr sz="2000" spc="-5" dirty="0">
                <a:latin typeface="等线" panose="02010600030101010101" charset="-122"/>
                <a:ea typeface="等线" panose="02010600030101010101" charset="-122"/>
                <a:cs typeface="等线" panose="02010600030101010101" charset="-122"/>
              </a:rPr>
              <a:t>G</a:t>
            </a:r>
            <a:r>
              <a:rPr sz="2000" spc="-55" dirty="0">
                <a:latin typeface="等线" panose="02010600030101010101" charset="-122"/>
                <a:ea typeface="等线" panose="02010600030101010101" charset="-122"/>
                <a:cs typeface="等线" panose="02010600030101010101" charset="-122"/>
              </a:rPr>
              <a:t> </a:t>
            </a:r>
            <a:r>
              <a:rPr sz="2000" spc="15" dirty="0">
                <a:latin typeface="等线" panose="02010600030101010101" charset="-122"/>
                <a:ea typeface="等线" panose="02010600030101010101" charset="-122"/>
                <a:cs typeface="等线" panose="02010600030101010101" charset="-122"/>
              </a:rPr>
              <a:t>的产生式集中</a:t>
            </a:r>
            <a:r>
              <a:rPr sz="2000" dirty="0">
                <a:latin typeface="等线" panose="02010600030101010101" charset="-122"/>
                <a:ea typeface="等线" panose="02010600030101010101" charset="-122"/>
                <a:cs typeface="等线" panose="02010600030101010101" charset="-122"/>
              </a:rPr>
              <a:t>有一</a:t>
            </a:r>
            <a:r>
              <a:rPr sz="2000" spc="15" dirty="0">
                <a:latin typeface="等线" panose="02010600030101010101" charset="-122"/>
                <a:ea typeface="等线" panose="02010600030101010101" charset="-122"/>
                <a:cs typeface="等线" panose="02010600030101010101" charset="-122"/>
              </a:rPr>
              <a:t>条</a:t>
            </a:r>
            <a:r>
              <a:rPr sz="2000" dirty="0">
                <a:latin typeface="等线" panose="02010600030101010101" charset="-122"/>
                <a:ea typeface="等线" panose="02010600030101010101" charset="-122"/>
                <a:cs typeface="等线" panose="02010600030101010101" charset="-122"/>
              </a:rPr>
              <a:t>规</a:t>
            </a:r>
            <a:r>
              <a:rPr sz="2000" spc="15" dirty="0">
                <a:latin typeface="等线" panose="02010600030101010101" charset="-122"/>
                <a:ea typeface="等线" panose="02010600030101010101" charset="-122"/>
                <a:cs typeface="等线" panose="02010600030101010101" charset="-122"/>
              </a:rPr>
              <a:t>则</a:t>
            </a:r>
            <a:r>
              <a:rPr sz="2000" spc="-5" dirty="0">
                <a:latin typeface="等线" panose="02010600030101010101" charset="-122"/>
                <a:ea typeface="等线" panose="02010600030101010101" charset="-122"/>
                <a:cs typeface="等线" panose="02010600030101010101" charset="-122"/>
              </a:rPr>
              <a:t>：</a:t>
            </a:r>
            <a:endParaRPr sz="2000" spc="-5" dirty="0">
              <a:latin typeface="等线" panose="02010600030101010101" charset="-122"/>
              <a:ea typeface="等线" panose="02010600030101010101" charset="-122"/>
              <a:cs typeface="等线" panose="02010600030101010101" charset="-122"/>
            </a:endParaRPr>
          </a:p>
          <a:p>
            <a:pPr marL="38100" indent="0" algn="l" fontAlgn="auto">
              <a:lnSpc>
                <a:spcPct val="100000"/>
              </a:lnSpc>
              <a:spcBef>
                <a:spcPts val="0"/>
              </a:spcBef>
            </a:pPr>
            <a:r>
              <a:rPr sz="2000" b="1" i="1" spc="-5" dirty="0">
                <a:solidFill>
                  <a:srgbClr val="FF0000"/>
                </a:solidFill>
                <a:latin typeface="等线" panose="02010600030101010101" charset="-122"/>
                <a:ea typeface="等线" panose="02010600030101010101" charset="-122"/>
                <a:cs typeface="等线" panose="02010600030101010101" charset="-122"/>
              </a:rPr>
              <a:t>A </a:t>
            </a:r>
            <a:r>
              <a:rPr sz="2000" b="1" i="1" spc="-5" dirty="0">
                <a:solidFill>
                  <a:srgbClr val="FF0000"/>
                </a:solidFill>
                <a:latin typeface="Arial" panose="020B0604020202020204" pitchFamily="34" charset="0"/>
                <a:ea typeface="等线" panose="02010600030101010101" charset="-122"/>
                <a:cs typeface="Arial" panose="020B0604020202020204" pitchFamily="34" charset="0"/>
              </a:rPr>
              <a:t>→</a:t>
            </a:r>
            <a:r>
              <a:rPr sz="2000" b="1" i="1" dirty="0">
                <a:solidFill>
                  <a:srgbClr val="FF0000"/>
                </a:solidFill>
                <a:latin typeface="等线" panose="02010600030101010101" charset="-122"/>
                <a:ea typeface="等线" panose="02010600030101010101" charset="-122"/>
                <a:cs typeface="等线" panose="02010600030101010101" charset="-122"/>
              </a:rPr>
              <a:t>w</a:t>
            </a:r>
            <a:r>
              <a:rPr sz="2000" b="1" baseline="-21000" dirty="0">
                <a:solidFill>
                  <a:srgbClr val="FF0000"/>
                </a:solidFill>
                <a:latin typeface="等线" panose="02010600030101010101" charset="-122"/>
                <a:ea typeface="等线" panose="02010600030101010101" charset="-122"/>
                <a:cs typeface="等线" panose="02010600030101010101" charset="-122"/>
              </a:rPr>
              <a:t>1</a:t>
            </a:r>
            <a:r>
              <a:rPr lang="zh-CN" sz="2000" b="1" baseline="-21000" dirty="0">
                <a:solidFill>
                  <a:srgbClr val="FF0000"/>
                </a:solidFill>
                <a:latin typeface="等线" panose="02010600030101010101" charset="-122"/>
                <a:ea typeface="等线" panose="02010600030101010101" charset="-122"/>
                <a:cs typeface="等线" panose="02010600030101010101" charset="-122"/>
              </a:rPr>
              <a:t>，</a:t>
            </a:r>
            <a:r>
              <a:rPr sz="2000" b="1" spc="-5" dirty="0">
                <a:solidFill>
                  <a:srgbClr val="FF0000"/>
                </a:solidFill>
                <a:latin typeface="等线" panose="02010600030101010101" charset="-122"/>
                <a:ea typeface="等线" panose="02010600030101010101" charset="-122"/>
                <a:cs typeface="等线" panose="02010600030101010101" charset="-122"/>
              </a:rPr>
              <a:t>则</a:t>
            </a:r>
            <a:r>
              <a:rPr sz="2000" b="1" spc="15" dirty="0">
                <a:solidFill>
                  <a:srgbClr val="FF0000"/>
                </a:solidFill>
                <a:latin typeface="等线" panose="02010600030101010101" charset="-122"/>
                <a:ea typeface="等线" panose="02010600030101010101" charset="-122"/>
                <a:cs typeface="等线" panose="02010600030101010101" charset="-122"/>
              </a:rPr>
              <a:t> </a:t>
            </a:r>
            <a:r>
              <a:rPr sz="2000" b="1" i="1" dirty="0">
                <a:solidFill>
                  <a:srgbClr val="FF0000"/>
                </a:solidFill>
                <a:latin typeface="等线" panose="02010600030101010101" charset="-122"/>
                <a:ea typeface="等线" panose="02010600030101010101" charset="-122"/>
                <a:cs typeface="等线" panose="02010600030101010101" charset="-122"/>
              </a:rPr>
              <a:t>t</a:t>
            </a:r>
            <a:r>
              <a:rPr sz="2000" b="1" baseline="-21000" dirty="0">
                <a:solidFill>
                  <a:srgbClr val="FF0000"/>
                </a:solidFill>
                <a:latin typeface="等线" panose="02010600030101010101" charset="-122"/>
                <a:ea typeface="等线" panose="02010600030101010101" charset="-122"/>
                <a:cs typeface="等线" panose="02010600030101010101" charset="-122"/>
              </a:rPr>
              <a:t>0,1</a:t>
            </a:r>
            <a:r>
              <a:rPr sz="2000" b="1" dirty="0">
                <a:solidFill>
                  <a:srgbClr val="FF0000"/>
                </a:solidFill>
                <a:latin typeface="等线" panose="02010600030101010101" charset="-122"/>
                <a:ea typeface="等线" panose="02010600030101010101" charset="-122"/>
                <a:cs typeface="等线" panose="02010600030101010101" charset="-122"/>
              </a:rPr>
              <a:t>=</a:t>
            </a:r>
            <a:r>
              <a:rPr sz="2000" b="1" i="1" dirty="0">
                <a:solidFill>
                  <a:srgbClr val="FF0000"/>
                </a:solidFill>
                <a:latin typeface="等线" panose="02010600030101010101" charset="-122"/>
                <a:ea typeface="等线" panose="02010600030101010101" charset="-122"/>
                <a:cs typeface="等线" panose="02010600030101010101" charset="-122"/>
              </a:rPr>
              <a:t>A</a:t>
            </a:r>
            <a:r>
              <a:rPr sz="2000" b="1" spc="-5" dirty="0">
                <a:solidFill>
                  <a:srgbClr val="FF0000"/>
                </a:solidFill>
                <a:latin typeface="等线" panose="02010600030101010101" charset="-122"/>
                <a:ea typeface="等线" panose="02010600030101010101" charset="-122"/>
                <a:cs typeface="等线" panose="02010600030101010101" charset="-122"/>
              </a:rPr>
              <a:t>。</a:t>
            </a:r>
            <a:endParaRPr sz="2000" b="1" spc="-5" dirty="0">
              <a:solidFill>
                <a:srgbClr val="FF0000"/>
              </a:solidFill>
              <a:latin typeface="等线" panose="02010600030101010101" charset="-122"/>
              <a:ea typeface="等线" panose="02010600030101010101" charset="-122"/>
              <a:cs typeface="等线" panose="02010600030101010101" charset="-122"/>
            </a:endParaRPr>
          </a:p>
          <a:p>
            <a:pPr marL="381000" indent="-342900" algn="l" fontAlgn="auto">
              <a:lnSpc>
                <a:spcPct val="100000"/>
              </a:lnSpc>
              <a:spcBef>
                <a:spcPts val="0"/>
              </a:spcBef>
              <a:buFont typeface="Arial" panose="020B0604020202020204" pitchFamily="34" charset="0"/>
              <a:buChar char="•"/>
            </a:pPr>
            <a:r>
              <a:rPr sz="2000" spc="15" dirty="0">
                <a:latin typeface="等线" panose="02010600030101010101" charset="-122"/>
                <a:ea typeface="等线" panose="02010600030101010101" charset="-122"/>
                <a:cs typeface="等线" panose="02010600030101010101" charset="-122"/>
              </a:rPr>
              <a:t>依此类推，</a:t>
            </a:r>
            <a:r>
              <a:rPr sz="2000" dirty="0">
                <a:solidFill>
                  <a:srgbClr val="FF0000"/>
                </a:solidFill>
                <a:latin typeface="等线" panose="02010600030101010101" charset="-122"/>
                <a:ea typeface="等线" panose="02010600030101010101" charset="-122"/>
                <a:cs typeface="等线" panose="02010600030101010101" charset="-122"/>
              </a:rPr>
              <a:t>如</a:t>
            </a:r>
            <a:r>
              <a:rPr sz="2000" spc="15" dirty="0">
                <a:solidFill>
                  <a:srgbClr val="FF0000"/>
                </a:solidFill>
                <a:latin typeface="等线" panose="02010600030101010101" charset="-122"/>
                <a:ea typeface="等线" panose="02010600030101010101" charset="-122"/>
                <a:cs typeface="等线" panose="02010600030101010101" charset="-122"/>
              </a:rPr>
              <a:t>果</a:t>
            </a:r>
            <a:r>
              <a:rPr sz="2000" spc="-5" dirty="0">
                <a:solidFill>
                  <a:srgbClr val="FF0000"/>
                </a:solidFill>
                <a:latin typeface="等线" panose="02010600030101010101" charset="-122"/>
                <a:ea typeface="等线" panose="02010600030101010101" charset="-122"/>
                <a:cs typeface="等线" panose="02010600030101010101" charset="-122"/>
              </a:rPr>
              <a:t>有</a:t>
            </a:r>
            <a:r>
              <a:rPr sz="2000" spc="-25" dirty="0">
                <a:solidFill>
                  <a:srgbClr val="FF0000"/>
                </a:solidFill>
                <a:latin typeface="等线" panose="02010600030101010101" charset="-122"/>
                <a:ea typeface="等线" panose="02010600030101010101" charset="-122"/>
                <a:cs typeface="等线" panose="02010600030101010101" charset="-122"/>
              </a:rPr>
              <a:t> </a:t>
            </a:r>
            <a:r>
              <a:rPr sz="2000" spc="-5" dirty="0">
                <a:solidFill>
                  <a:srgbClr val="FF0000"/>
                </a:solidFill>
                <a:latin typeface="等线" panose="02010600030101010101" charset="-122"/>
                <a:ea typeface="等线" panose="02010600030101010101" charset="-122"/>
                <a:cs typeface="等线" panose="02010600030101010101" charset="-122"/>
              </a:rPr>
              <a:t>A </a:t>
            </a:r>
            <a:r>
              <a:rPr sz="2000" spc="-5" dirty="0">
                <a:solidFill>
                  <a:srgbClr val="FF0000"/>
                </a:solidFill>
                <a:latin typeface="Arial" panose="020B0604020202020204" pitchFamily="34" charset="0"/>
                <a:ea typeface="等线" panose="02010600030101010101" charset="-122"/>
                <a:cs typeface="Arial" panose="020B0604020202020204" pitchFamily="34" charset="0"/>
                <a:sym typeface="+mn-ea"/>
              </a:rPr>
              <a:t>→</a:t>
            </a:r>
            <a:r>
              <a:rPr sz="2000" dirty="0">
                <a:solidFill>
                  <a:srgbClr val="FF0000"/>
                </a:solidFill>
                <a:latin typeface="等线" panose="02010600030101010101" charset="-122"/>
                <a:ea typeface="等线" panose="02010600030101010101" charset="-122"/>
                <a:cs typeface="等线" panose="02010600030101010101" charset="-122"/>
              </a:rPr>
              <a:t>w</a:t>
            </a:r>
            <a:r>
              <a:rPr sz="2000" baseline="-21000" dirty="0">
                <a:solidFill>
                  <a:srgbClr val="FF0000"/>
                </a:solidFill>
                <a:latin typeface="等线" panose="02010600030101010101" charset="-122"/>
                <a:ea typeface="等线" panose="02010600030101010101" charset="-122"/>
                <a:cs typeface="等线" panose="02010600030101010101" charset="-122"/>
              </a:rPr>
              <a:t>i+1</a:t>
            </a:r>
            <a:r>
              <a:rPr sz="2000" dirty="0">
                <a:solidFill>
                  <a:srgbClr val="FF0000"/>
                </a:solidFill>
                <a:latin typeface="等线" panose="02010600030101010101" charset="-122"/>
                <a:ea typeface="等线" panose="02010600030101010101" charset="-122"/>
                <a:cs typeface="等线" panose="02010600030101010101" charset="-122"/>
              </a:rPr>
              <a:t>，</a:t>
            </a:r>
            <a:r>
              <a:rPr sz="2000" spc="-5" dirty="0">
                <a:solidFill>
                  <a:srgbClr val="FF0000"/>
                </a:solidFill>
                <a:latin typeface="等线" panose="02010600030101010101" charset="-122"/>
                <a:ea typeface="等线" panose="02010600030101010101" charset="-122"/>
                <a:cs typeface="等线" panose="02010600030101010101" charset="-122"/>
              </a:rPr>
              <a:t>则</a:t>
            </a:r>
            <a:r>
              <a:rPr sz="2000" dirty="0">
                <a:solidFill>
                  <a:srgbClr val="FF0000"/>
                </a:solidFill>
                <a:latin typeface="等线" panose="02010600030101010101" charset="-122"/>
                <a:ea typeface="等线" panose="02010600030101010101" charset="-122"/>
                <a:cs typeface="等线" panose="02010600030101010101" charset="-122"/>
              </a:rPr>
              <a:t> t</a:t>
            </a:r>
            <a:r>
              <a:rPr sz="2000" baseline="-21000" dirty="0">
                <a:solidFill>
                  <a:srgbClr val="FF0000"/>
                </a:solidFill>
                <a:latin typeface="等线" panose="02010600030101010101" charset="-122"/>
                <a:ea typeface="等线" panose="02010600030101010101" charset="-122"/>
                <a:cs typeface="等线" panose="02010600030101010101" charset="-122"/>
              </a:rPr>
              <a:t>i,</a:t>
            </a:r>
            <a:r>
              <a:rPr sz="2000" spc="-22" baseline="-21000" dirty="0">
                <a:solidFill>
                  <a:srgbClr val="FF0000"/>
                </a:solidFill>
                <a:latin typeface="等线" panose="02010600030101010101" charset="-122"/>
                <a:ea typeface="等线" panose="02010600030101010101" charset="-122"/>
                <a:cs typeface="等线" panose="02010600030101010101" charset="-122"/>
              </a:rPr>
              <a:t> </a:t>
            </a:r>
            <a:r>
              <a:rPr sz="2000" spc="7" baseline="-21000" dirty="0">
                <a:solidFill>
                  <a:srgbClr val="FF0000"/>
                </a:solidFill>
                <a:latin typeface="等线" panose="02010600030101010101" charset="-122"/>
                <a:ea typeface="等线" panose="02010600030101010101" charset="-122"/>
                <a:cs typeface="等线" panose="02010600030101010101" charset="-122"/>
              </a:rPr>
              <a:t>i+1</a:t>
            </a:r>
            <a:r>
              <a:rPr sz="2000" spc="-15" baseline="-21000" dirty="0">
                <a:solidFill>
                  <a:srgbClr val="FF0000"/>
                </a:solidFill>
                <a:latin typeface="等线" panose="02010600030101010101" charset="-122"/>
                <a:ea typeface="等线" panose="02010600030101010101" charset="-122"/>
                <a:cs typeface="等线" panose="02010600030101010101" charset="-122"/>
              </a:rPr>
              <a:t> </a:t>
            </a:r>
            <a:r>
              <a:rPr sz="2000" spc="-5" dirty="0">
                <a:solidFill>
                  <a:srgbClr val="FF0000"/>
                </a:solidFill>
                <a:latin typeface="等线" panose="02010600030101010101" charset="-122"/>
                <a:ea typeface="等线" panose="02010600030101010101" charset="-122"/>
                <a:cs typeface="等线" panose="02010600030101010101" charset="-122"/>
              </a:rPr>
              <a:t>=A</a:t>
            </a:r>
            <a:r>
              <a:rPr sz="2000" spc="-5" dirty="0">
                <a:latin typeface="等线" panose="02010600030101010101" charset="-122"/>
                <a:ea typeface="等线" panose="02010600030101010101" charset="-122"/>
                <a:cs typeface="等线" panose="02010600030101010101" charset="-122"/>
              </a:rPr>
              <a:t>。</a:t>
            </a:r>
            <a:r>
              <a:rPr sz="2000" spc="15" dirty="0">
                <a:latin typeface="等线" panose="02010600030101010101" charset="-122"/>
                <a:ea typeface="等线" panose="02010600030101010101" charset="-122"/>
                <a:cs typeface="等线" panose="02010600030101010101" charset="-122"/>
              </a:rPr>
              <a:t>即，对于主</a:t>
            </a:r>
            <a:r>
              <a:rPr sz="2000" dirty="0">
                <a:latin typeface="等线" panose="02010600030101010101" charset="-122"/>
                <a:ea typeface="等线" panose="02010600030101010101" charset="-122"/>
                <a:cs typeface="等线" panose="02010600030101010101" charset="-122"/>
              </a:rPr>
              <a:t>对</a:t>
            </a:r>
            <a:r>
              <a:rPr sz="2000" spc="15" dirty="0">
                <a:latin typeface="等线" panose="02010600030101010101" charset="-122"/>
                <a:ea typeface="等线" panose="02010600030101010101" charset="-122"/>
                <a:cs typeface="等线" panose="02010600030101010101" charset="-122"/>
              </a:rPr>
              <a:t>角</a:t>
            </a:r>
            <a:r>
              <a:rPr sz="2000" dirty="0">
                <a:latin typeface="等线" panose="02010600030101010101" charset="-122"/>
                <a:ea typeface="等线" panose="02010600030101010101" charset="-122"/>
                <a:cs typeface="等线" panose="02010600030101010101" charset="-122"/>
              </a:rPr>
              <a:t>线上</a:t>
            </a:r>
            <a:r>
              <a:rPr sz="2000" spc="15" dirty="0">
                <a:latin typeface="等线" panose="02010600030101010101" charset="-122"/>
                <a:ea typeface="等线" panose="02010600030101010101" charset="-122"/>
                <a:cs typeface="等线" panose="02010600030101010101" charset="-122"/>
              </a:rPr>
              <a:t>的</a:t>
            </a:r>
            <a:r>
              <a:rPr sz="2000" dirty="0">
                <a:latin typeface="等线" panose="02010600030101010101" charset="-122"/>
                <a:ea typeface="等线" panose="02010600030101010101" charset="-122"/>
                <a:cs typeface="等线" panose="02010600030101010101" charset="-122"/>
              </a:rPr>
              <a:t>每</a:t>
            </a:r>
            <a:r>
              <a:rPr sz="2000" spc="15" dirty="0">
                <a:latin typeface="等线" panose="02010600030101010101" charset="-122"/>
                <a:ea typeface="等线" panose="02010600030101010101" charset="-122"/>
                <a:cs typeface="等线" panose="02010600030101010101" charset="-122"/>
              </a:rPr>
              <a:t>一</a:t>
            </a:r>
            <a:r>
              <a:rPr sz="2000" dirty="0">
                <a:latin typeface="等线" panose="02010600030101010101" charset="-122"/>
                <a:ea typeface="等线" panose="02010600030101010101" charset="-122"/>
                <a:cs typeface="等线" panose="02010600030101010101" charset="-122"/>
              </a:rPr>
              <a:t>个终</a:t>
            </a:r>
            <a:r>
              <a:rPr sz="2000" spc="15" dirty="0">
                <a:latin typeface="等线" panose="02010600030101010101" charset="-122"/>
                <a:ea typeface="等线" panose="02010600030101010101" charset="-122"/>
                <a:cs typeface="等线" panose="02010600030101010101" charset="-122"/>
              </a:rPr>
              <a:t>结</a:t>
            </a:r>
            <a:r>
              <a:rPr sz="2000" spc="-5" dirty="0">
                <a:latin typeface="等线" panose="02010600030101010101" charset="-122"/>
                <a:ea typeface="等线" panose="02010600030101010101" charset="-122"/>
                <a:cs typeface="等线" panose="02010600030101010101" charset="-122"/>
              </a:rPr>
              <a:t>符</a:t>
            </a:r>
            <a:r>
              <a:rPr sz="2000" spc="-35" dirty="0">
                <a:latin typeface="等线" panose="02010600030101010101" charset="-122"/>
                <a:ea typeface="等线" panose="02010600030101010101" charset="-122"/>
                <a:cs typeface="等线" panose="02010600030101010101" charset="-122"/>
              </a:rPr>
              <a:t> </a:t>
            </a:r>
            <a:r>
              <a:rPr sz="2000" i="1" dirty="0">
                <a:latin typeface="等线" panose="02010600030101010101" charset="-122"/>
                <a:ea typeface="等线" panose="02010600030101010101" charset="-122"/>
                <a:cs typeface="等线" panose="02010600030101010101" charset="-122"/>
              </a:rPr>
              <a:t>w</a:t>
            </a:r>
            <a:r>
              <a:rPr sz="2000" i="1" baseline="-21000" dirty="0">
                <a:latin typeface="等线" panose="02010600030101010101" charset="-122"/>
                <a:ea typeface="等线" panose="02010600030101010101" charset="-122"/>
                <a:cs typeface="等线" panose="02010600030101010101" charset="-122"/>
              </a:rPr>
              <a:t>i</a:t>
            </a:r>
            <a:r>
              <a:rPr sz="2000" dirty="0">
                <a:latin typeface="等线" panose="02010600030101010101" charset="-122"/>
                <a:ea typeface="等线" panose="02010600030101010101" charset="-122"/>
                <a:cs typeface="等线" panose="02010600030101010101" charset="-122"/>
              </a:rPr>
              <a:t>，</a:t>
            </a:r>
            <a:r>
              <a:rPr sz="2000" spc="15" dirty="0">
                <a:latin typeface="等线" panose="02010600030101010101" charset="-122"/>
                <a:ea typeface="等线" panose="02010600030101010101" charset="-122"/>
                <a:cs typeface="等线" panose="02010600030101010101" charset="-122"/>
              </a:rPr>
              <a:t>所有</a:t>
            </a:r>
            <a:r>
              <a:rPr sz="2000" spc="10" dirty="0">
                <a:latin typeface="等线" panose="02010600030101010101" charset="-122"/>
                <a:ea typeface="等线" panose="02010600030101010101" charset="-122"/>
                <a:cs typeface="等线" panose="02010600030101010101" charset="-122"/>
              </a:rPr>
              <a:t>可</a:t>
            </a:r>
            <a:r>
              <a:rPr sz="2000" dirty="0">
                <a:latin typeface="等线" panose="02010600030101010101" charset="-122"/>
                <a:ea typeface="等线" panose="02010600030101010101" charset="-122"/>
                <a:cs typeface="等线" panose="02010600030101010101" charset="-122"/>
              </a:rPr>
              <a:t>能推导</a:t>
            </a:r>
            <a:r>
              <a:rPr sz="2000" spc="10" dirty="0">
                <a:latin typeface="等线" panose="02010600030101010101" charset="-122"/>
                <a:ea typeface="等线" panose="02010600030101010101" charset="-122"/>
                <a:cs typeface="等线" panose="02010600030101010101" charset="-122"/>
              </a:rPr>
              <a:t>出</a:t>
            </a:r>
            <a:r>
              <a:rPr sz="2000" dirty="0">
                <a:latin typeface="等线" panose="02010600030101010101" charset="-122"/>
                <a:ea typeface="等线" panose="02010600030101010101" charset="-122"/>
                <a:cs typeface="等线" panose="02010600030101010101" charset="-122"/>
              </a:rPr>
              <a:t>它</a:t>
            </a:r>
            <a:r>
              <a:rPr lang="zh-CN" sz="2000" dirty="0">
                <a:latin typeface="等线" panose="02010600030101010101" charset="-122"/>
                <a:ea typeface="等线" panose="02010600030101010101" charset="-122"/>
                <a:cs typeface="等线" panose="02010600030101010101" charset="-122"/>
              </a:rPr>
              <a:t>的</a:t>
            </a:r>
            <a:r>
              <a:rPr sz="2000" dirty="0">
                <a:latin typeface="等线" panose="02010600030101010101" charset="-122"/>
                <a:ea typeface="等线" panose="02010600030101010101" charset="-122"/>
                <a:cs typeface="等线" panose="02010600030101010101" charset="-122"/>
              </a:rPr>
              <a:t>非</a:t>
            </a:r>
            <a:r>
              <a:rPr sz="2000" spc="10" dirty="0">
                <a:latin typeface="等线" panose="02010600030101010101" charset="-122"/>
                <a:ea typeface="等线" panose="02010600030101010101" charset="-122"/>
                <a:cs typeface="等线" panose="02010600030101010101" charset="-122"/>
              </a:rPr>
              <a:t>终</a:t>
            </a:r>
            <a:r>
              <a:rPr sz="2000" dirty="0">
                <a:latin typeface="等线" panose="02010600030101010101" charset="-122"/>
                <a:ea typeface="等线" panose="02010600030101010101" charset="-122"/>
                <a:cs typeface="等线" panose="02010600030101010101" charset="-122"/>
              </a:rPr>
              <a:t>结符写</a:t>
            </a:r>
            <a:r>
              <a:rPr sz="2000" spc="10" dirty="0">
                <a:latin typeface="等线" panose="02010600030101010101" charset="-122"/>
                <a:ea typeface="等线" panose="02010600030101010101" charset="-122"/>
                <a:cs typeface="等线" panose="02010600030101010101" charset="-122"/>
              </a:rPr>
              <a:t>在</a:t>
            </a:r>
            <a:r>
              <a:rPr sz="2000" dirty="0">
                <a:latin typeface="等线" panose="02010600030101010101" charset="-122"/>
                <a:ea typeface="等线" panose="02010600030101010101" charset="-122"/>
                <a:cs typeface="等线" panose="02010600030101010101" charset="-122"/>
              </a:rPr>
              <a:t>它的右</a:t>
            </a:r>
            <a:r>
              <a:rPr sz="2000" spc="10" dirty="0">
                <a:latin typeface="等线" panose="02010600030101010101" charset="-122"/>
                <a:ea typeface="等线" panose="02010600030101010101" charset="-122"/>
                <a:cs typeface="等线" panose="02010600030101010101" charset="-122"/>
              </a:rPr>
              <a:t>边</a:t>
            </a:r>
            <a:r>
              <a:rPr sz="2000" dirty="0">
                <a:latin typeface="等线" panose="02010600030101010101" charset="-122"/>
                <a:ea typeface="等线" panose="02010600030101010101" charset="-122"/>
                <a:cs typeface="等线" panose="02010600030101010101" charset="-122"/>
              </a:rPr>
              <a:t>主</a:t>
            </a:r>
            <a:r>
              <a:rPr sz="2000" spc="-5" dirty="0">
                <a:latin typeface="等线" panose="02010600030101010101" charset="-122"/>
                <a:ea typeface="等线" panose="02010600030101010101" charset="-122"/>
                <a:cs typeface="等线" panose="02010600030101010101" charset="-122"/>
              </a:rPr>
              <a:t>对</a:t>
            </a:r>
            <a:r>
              <a:rPr sz="2000" spc="15" dirty="0">
                <a:latin typeface="等线" panose="02010600030101010101" charset="-122"/>
                <a:ea typeface="等线" panose="02010600030101010101" charset="-122"/>
                <a:cs typeface="等线" panose="02010600030101010101" charset="-122"/>
              </a:rPr>
              <a:t>角线上方的</a:t>
            </a:r>
            <a:r>
              <a:rPr sz="2000" dirty="0">
                <a:latin typeface="等线" panose="02010600030101010101" charset="-122"/>
                <a:ea typeface="等线" panose="02010600030101010101" charset="-122"/>
                <a:cs typeface="等线" panose="02010600030101010101" charset="-122"/>
              </a:rPr>
              <a:t>位</a:t>
            </a:r>
            <a:r>
              <a:rPr sz="2000" spc="15" dirty="0">
                <a:latin typeface="等线" panose="02010600030101010101" charset="-122"/>
                <a:ea typeface="等线" panose="02010600030101010101" charset="-122"/>
                <a:cs typeface="等线" panose="02010600030101010101" charset="-122"/>
              </a:rPr>
              <a:t>置</a:t>
            </a:r>
            <a:r>
              <a:rPr sz="2000" dirty="0">
                <a:latin typeface="等线" panose="02010600030101010101" charset="-122"/>
                <a:ea typeface="等线" panose="02010600030101010101" charset="-122"/>
                <a:cs typeface="等线" panose="02010600030101010101" charset="-122"/>
              </a:rPr>
              <a:t>上</a:t>
            </a:r>
            <a:r>
              <a:rPr sz="2000" spc="-5" dirty="0">
                <a:latin typeface="等线" panose="02010600030101010101" charset="-122"/>
                <a:ea typeface="等线" panose="02010600030101010101" charset="-122"/>
                <a:cs typeface="等线" panose="02010600030101010101" charset="-122"/>
              </a:rPr>
              <a:t>。</a:t>
            </a:r>
            <a:endParaRPr sz="2000">
              <a:latin typeface="等线" panose="02010600030101010101" charset="-122"/>
              <a:ea typeface="等线" panose="02010600030101010101" charset="-122"/>
              <a:cs typeface="等线" panose="02010600030101010101" charset="-122"/>
            </a:endParaRPr>
          </a:p>
        </p:txBody>
      </p:sp>
      <p:sp>
        <p:nvSpPr>
          <p:cNvPr id="4" name="object 14"/>
          <p:cNvSpPr txBox="1"/>
          <p:nvPr/>
        </p:nvSpPr>
        <p:spPr>
          <a:xfrm>
            <a:off x="896620" y="4758690"/>
            <a:ext cx="10855325" cy="1562735"/>
          </a:xfrm>
          <a:prstGeom prst="rect">
            <a:avLst/>
          </a:prstGeom>
        </p:spPr>
        <p:txBody>
          <a:bodyPr vert="horz" wrap="square" lIns="0" tIns="12065" rIns="0" bIns="0" rtlCol="0">
            <a:spAutoFit/>
          </a:bodyPr>
          <a:p>
            <a:pPr marL="508000" marR="444500" indent="-457835">
              <a:lnSpc>
                <a:spcPct val="100000"/>
              </a:lnSpc>
              <a:spcBef>
                <a:spcPts val="95"/>
              </a:spcBef>
            </a:pPr>
            <a:r>
              <a:rPr sz="2000" dirty="0">
                <a:latin typeface="等线" panose="02010600030101010101" charset="-122"/>
                <a:ea typeface="等线" panose="02010600030101010101" charset="-122"/>
                <a:cs typeface="等线" panose="02010600030101010101" charset="-122"/>
              </a:rPr>
              <a:t>(3)</a:t>
            </a:r>
            <a:r>
              <a:rPr sz="2000" spc="-70" dirty="0">
                <a:latin typeface="等线" panose="02010600030101010101" charset="-122"/>
                <a:ea typeface="等线" panose="02010600030101010101" charset="-122"/>
                <a:cs typeface="等线" panose="02010600030101010101" charset="-122"/>
              </a:rPr>
              <a:t> </a:t>
            </a:r>
            <a:r>
              <a:rPr sz="2000" spc="15" dirty="0">
                <a:latin typeface="等线" panose="02010600030101010101" charset="-122"/>
                <a:ea typeface="等线" panose="02010600030101010101" charset="-122"/>
                <a:cs typeface="等线" panose="02010600030101010101" charset="-122"/>
              </a:rPr>
              <a:t>按平行于主对</a:t>
            </a:r>
            <a:r>
              <a:rPr sz="2000" dirty="0">
                <a:latin typeface="等线" panose="02010600030101010101" charset="-122"/>
                <a:ea typeface="等线" panose="02010600030101010101" charset="-122"/>
                <a:cs typeface="等线" panose="02010600030101010101" charset="-122"/>
              </a:rPr>
              <a:t>角线</a:t>
            </a:r>
            <a:r>
              <a:rPr sz="2000" spc="15" dirty="0">
                <a:latin typeface="等线" panose="02010600030101010101" charset="-122"/>
                <a:ea typeface="等线" panose="02010600030101010101" charset="-122"/>
                <a:cs typeface="等线" panose="02010600030101010101" charset="-122"/>
              </a:rPr>
              <a:t>的</a:t>
            </a:r>
            <a:r>
              <a:rPr sz="2000" dirty="0">
                <a:latin typeface="等线" panose="02010600030101010101" charset="-122"/>
                <a:ea typeface="等线" panose="02010600030101010101" charset="-122"/>
                <a:cs typeface="等线" panose="02010600030101010101" charset="-122"/>
              </a:rPr>
              <a:t>方向</a:t>
            </a:r>
            <a:r>
              <a:rPr sz="2000" spc="15" dirty="0">
                <a:latin typeface="等线" panose="02010600030101010101" charset="-122"/>
                <a:ea typeface="等线" panose="02010600030101010101" charset="-122"/>
                <a:cs typeface="等线" panose="02010600030101010101" charset="-122"/>
              </a:rPr>
              <a:t>，</a:t>
            </a:r>
            <a:r>
              <a:rPr sz="2000" dirty="0">
                <a:latin typeface="等线" panose="02010600030101010101" charset="-122"/>
                <a:ea typeface="等线" panose="02010600030101010101" charset="-122"/>
                <a:cs typeface="等线" panose="02010600030101010101" charset="-122"/>
              </a:rPr>
              <a:t>一</a:t>
            </a:r>
            <a:r>
              <a:rPr sz="2000" spc="15" dirty="0">
                <a:latin typeface="等线" panose="02010600030101010101" charset="-122"/>
                <a:ea typeface="等线" panose="02010600030101010101" charset="-122"/>
                <a:cs typeface="等线" panose="02010600030101010101" charset="-122"/>
              </a:rPr>
              <a:t>层</a:t>
            </a:r>
            <a:r>
              <a:rPr sz="2000" dirty="0">
                <a:latin typeface="等线" panose="02010600030101010101" charset="-122"/>
                <a:ea typeface="等线" panose="02010600030101010101" charset="-122"/>
                <a:cs typeface="等线" panose="02010600030101010101" charset="-122"/>
              </a:rPr>
              <a:t>一层</a:t>
            </a:r>
            <a:r>
              <a:rPr sz="2000" spc="15" dirty="0">
                <a:latin typeface="等线" panose="02010600030101010101" charset="-122"/>
                <a:ea typeface="等线" panose="02010600030101010101" charset="-122"/>
                <a:cs typeface="等线" panose="02010600030101010101" charset="-122"/>
              </a:rPr>
              <a:t>地</a:t>
            </a:r>
            <a:r>
              <a:rPr sz="2000" dirty="0">
                <a:latin typeface="等线" panose="02010600030101010101" charset="-122"/>
                <a:ea typeface="等线" panose="02010600030101010101" charset="-122"/>
                <a:cs typeface="等线" panose="02010600030101010101" charset="-122"/>
              </a:rPr>
              <a:t>向上</a:t>
            </a:r>
            <a:r>
              <a:rPr sz="2000" spc="-5" dirty="0">
                <a:latin typeface="等线" panose="02010600030101010101" charset="-122"/>
                <a:ea typeface="等线" panose="02010600030101010101" charset="-122"/>
                <a:cs typeface="等线" panose="02010600030101010101" charset="-122"/>
              </a:rPr>
              <a:t>填</a:t>
            </a:r>
            <a:r>
              <a:rPr sz="2000" spc="10" dirty="0">
                <a:latin typeface="等线" panose="02010600030101010101" charset="-122"/>
                <a:ea typeface="等线" panose="02010600030101010101" charset="-122"/>
                <a:cs typeface="等线" panose="02010600030101010101" charset="-122"/>
              </a:rPr>
              <a:t>写矩阵的各</a:t>
            </a:r>
            <a:r>
              <a:rPr sz="2000" dirty="0">
                <a:latin typeface="等线" panose="02010600030101010101" charset="-122"/>
                <a:ea typeface="等线" panose="02010600030101010101" charset="-122"/>
                <a:cs typeface="等线" panose="02010600030101010101" charset="-122"/>
              </a:rPr>
              <a:t>个</a:t>
            </a:r>
            <a:r>
              <a:rPr sz="2000" spc="10" dirty="0">
                <a:latin typeface="等线" panose="02010600030101010101" charset="-122"/>
                <a:ea typeface="等线" panose="02010600030101010101" charset="-122"/>
                <a:cs typeface="等线" panose="02010600030101010101" charset="-122"/>
              </a:rPr>
              <a:t>元</a:t>
            </a:r>
            <a:r>
              <a:rPr sz="2000" spc="-5" dirty="0">
                <a:latin typeface="等线" panose="02010600030101010101" charset="-122"/>
                <a:ea typeface="等线" panose="02010600030101010101" charset="-122"/>
                <a:cs typeface="等线" panose="02010600030101010101" charset="-122"/>
              </a:rPr>
              <a:t>素</a:t>
            </a:r>
            <a:r>
              <a:rPr sz="2000" spc="-20" dirty="0">
                <a:latin typeface="等线" panose="02010600030101010101" charset="-122"/>
                <a:ea typeface="等线" panose="02010600030101010101" charset="-122"/>
                <a:cs typeface="等线" panose="02010600030101010101" charset="-122"/>
              </a:rPr>
              <a:t> </a:t>
            </a:r>
            <a:r>
              <a:rPr sz="2000" i="1" dirty="0">
                <a:latin typeface="等线" panose="02010600030101010101" charset="-122"/>
                <a:ea typeface="等线" panose="02010600030101010101" charset="-122"/>
                <a:cs typeface="等线" panose="02010600030101010101" charset="-122"/>
              </a:rPr>
              <a:t>t</a:t>
            </a:r>
            <a:r>
              <a:rPr sz="2000" i="1" baseline="-21000" dirty="0">
                <a:latin typeface="等线" panose="02010600030101010101" charset="-122"/>
                <a:ea typeface="等线" panose="02010600030101010101" charset="-122"/>
                <a:cs typeface="等线" panose="02010600030101010101" charset="-122"/>
              </a:rPr>
              <a:t>i</a:t>
            </a:r>
            <a:r>
              <a:rPr sz="2000" baseline="-21000" dirty="0">
                <a:latin typeface="等线" panose="02010600030101010101" charset="-122"/>
                <a:ea typeface="等线" panose="02010600030101010101" charset="-122"/>
                <a:cs typeface="等线" panose="02010600030101010101" charset="-122"/>
              </a:rPr>
              <a:t>,</a:t>
            </a:r>
            <a:r>
              <a:rPr sz="2000" spc="-15" baseline="-21000" dirty="0">
                <a:latin typeface="等线" panose="02010600030101010101" charset="-122"/>
                <a:ea typeface="等线" panose="02010600030101010101" charset="-122"/>
                <a:cs typeface="等线" panose="02010600030101010101" charset="-122"/>
              </a:rPr>
              <a:t> </a:t>
            </a:r>
            <a:r>
              <a:rPr sz="2000" i="1" spc="15" baseline="-21000" dirty="0">
                <a:latin typeface="等线" panose="02010600030101010101" charset="-122"/>
                <a:ea typeface="等线" panose="02010600030101010101" charset="-122"/>
                <a:cs typeface="等线" panose="02010600030101010101" charset="-122"/>
              </a:rPr>
              <a:t>j</a:t>
            </a:r>
            <a:r>
              <a:rPr sz="2000" spc="10" dirty="0">
                <a:latin typeface="等线" panose="02010600030101010101" charset="-122"/>
                <a:ea typeface="等线" panose="02010600030101010101" charset="-122"/>
                <a:cs typeface="等线" panose="02010600030101010101" charset="-122"/>
              </a:rPr>
              <a:t>，</a:t>
            </a:r>
            <a:r>
              <a:rPr sz="2000" spc="15" dirty="0">
                <a:latin typeface="等线" panose="02010600030101010101" charset="-122"/>
                <a:ea typeface="等线" panose="02010600030101010101" charset="-122"/>
                <a:cs typeface="等线" panose="02010600030101010101" charset="-122"/>
              </a:rPr>
              <a:t>其中</a:t>
            </a:r>
            <a:r>
              <a:rPr sz="2000" spc="5" dirty="0">
                <a:latin typeface="等线" panose="02010600030101010101" charset="-122"/>
                <a:ea typeface="等线" panose="02010600030101010101" charset="-122"/>
                <a:cs typeface="等线" panose="02010600030101010101" charset="-122"/>
              </a:rPr>
              <a:t>，</a:t>
            </a:r>
            <a:r>
              <a:rPr sz="2000" i="1" spc="5" dirty="0">
                <a:latin typeface="等线" panose="02010600030101010101" charset="-122"/>
                <a:ea typeface="等线" panose="02010600030101010101" charset="-122"/>
                <a:cs typeface="等线" panose="02010600030101010101" charset="-122"/>
              </a:rPr>
              <a:t>i</a:t>
            </a:r>
            <a:r>
              <a:rPr sz="2000" i="1" spc="-40" dirty="0">
                <a:latin typeface="等线" panose="02010600030101010101" charset="-122"/>
                <a:ea typeface="等线" panose="02010600030101010101" charset="-122"/>
                <a:cs typeface="等线" panose="02010600030101010101" charset="-122"/>
              </a:rPr>
              <a:t> </a:t>
            </a:r>
            <a:r>
              <a:rPr sz="2000" spc="-5" dirty="0">
                <a:latin typeface="等线" panose="02010600030101010101" charset="-122"/>
                <a:ea typeface="等线" panose="02010600030101010101" charset="-122"/>
                <a:cs typeface="等线" panose="02010600030101010101" charset="-122"/>
              </a:rPr>
              <a:t>=</a:t>
            </a:r>
            <a:r>
              <a:rPr sz="2000" spc="5" dirty="0">
                <a:latin typeface="等线" panose="02010600030101010101" charset="-122"/>
                <a:ea typeface="等线" panose="02010600030101010101" charset="-122"/>
                <a:cs typeface="等线" panose="02010600030101010101" charset="-122"/>
              </a:rPr>
              <a:t> </a:t>
            </a:r>
            <a:r>
              <a:rPr sz="2000" spc="-5" dirty="0">
                <a:latin typeface="等线" panose="02010600030101010101" charset="-122"/>
                <a:ea typeface="等线" panose="02010600030101010101" charset="-122"/>
                <a:cs typeface="等线" panose="02010600030101010101" charset="-122"/>
              </a:rPr>
              <a:t>0,1, …,</a:t>
            </a:r>
            <a:r>
              <a:rPr sz="2000" spc="5" dirty="0">
                <a:latin typeface="等线" panose="02010600030101010101" charset="-122"/>
                <a:ea typeface="等线" panose="02010600030101010101" charset="-122"/>
                <a:cs typeface="等线" panose="02010600030101010101" charset="-122"/>
              </a:rPr>
              <a:t> </a:t>
            </a:r>
            <a:r>
              <a:rPr sz="2000" i="1" spc="-5" dirty="0">
                <a:latin typeface="等线" panose="02010600030101010101" charset="-122"/>
                <a:ea typeface="等线" panose="02010600030101010101" charset="-122"/>
                <a:cs typeface="等线" panose="02010600030101010101" charset="-122"/>
              </a:rPr>
              <a:t>n</a:t>
            </a:r>
            <a:r>
              <a:rPr sz="2000" spc="-5" dirty="0">
                <a:latin typeface="等线" panose="02010600030101010101" charset="-122"/>
                <a:ea typeface="等线" panose="02010600030101010101" charset="-122"/>
                <a:cs typeface="等线" panose="02010600030101010101" charset="-122"/>
              </a:rPr>
              <a:t>-</a:t>
            </a:r>
            <a:r>
              <a:rPr sz="2000" i="1" spc="-5" dirty="0">
                <a:latin typeface="等线" panose="02010600030101010101" charset="-122"/>
                <a:ea typeface="等线" panose="02010600030101010101" charset="-122"/>
                <a:cs typeface="等线" panose="02010600030101010101" charset="-122"/>
              </a:rPr>
              <a:t>d</a:t>
            </a:r>
            <a:r>
              <a:rPr sz="2000" spc="-5" dirty="0">
                <a:latin typeface="等线" panose="02010600030101010101" charset="-122"/>
                <a:ea typeface="等线" panose="02010600030101010101" charset="-122"/>
                <a:cs typeface="等线" panose="02010600030101010101" charset="-122"/>
              </a:rPr>
              <a:t>,</a:t>
            </a:r>
            <a:r>
              <a:rPr lang="en-US" sz="2000" spc="-5" dirty="0">
                <a:latin typeface="等线" panose="02010600030101010101" charset="-122"/>
                <a:ea typeface="等线" panose="02010600030101010101" charset="-122"/>
                <a:cs typeface="等线" panose="02010600030101010101" charset="-122"/>
              </a:rPr>
              <a:t>  </a:t>
            </a:r>
            <a:r>
              <a:rPr sz="2000" i="1" spc="-5" dirty="0">
                <a:latin typeface="等线" panose="02010600030101010101" charset="-122"/>
                <a:ea typeface="等线" panose="02010600030101010101" charset="-122"/>
                <a:cs typeface="等线" panose="02010600030101010101" charset="-122"/>
              </a:rPr>
              <a:t>j</a:t>
            </a:r>
            <a:r>
              <a:rPr sz="2000" i="1" spc="-15" dirty="0">
                <a:latin typeface="等线" panose="02010600030101010101" charset="-122"/>
                <a:ea typeface="等线" panose="02010600030101010101" charset="-122"/>
                <a:cs typeface="等线" panose="02010600030101010101" charset="-122"/>
              </a:rPr>
              <a:t> </a:t>
            </a:r>
            <a:r>
              <a:rPr sz="2000" spc="-5" dirty="0">
                <a:latin typeface="等线" panose="02010600030101010101" charset="-122"/>
                <a:ea typeface="等线" panose="02010600030101010101" charset="-122"/>
                <a:cs typeface="等线" panose="02010600030101010101" charset="-122"/>
              </a:rPr>
              <a:t>=</a:t>
            </a:r>
            <a:r>
              <a:rPr sz="2000" dirty="0">
                <a:latin typeface="等线" panose="02010600030101010101" charset="-122"/>
                <a:ea typeface="等线" panose="02010600030101010101" charset="-122"/>
                <a:cs typeface="等线" panose="02010600030101010101" charset="-122"/>
              </a:rPr>
              <a:t> </a:t>
            </a:r>
            <a:r>
              <a:rPr sz="2000" i="1" dirty="0">
                <a:latin typeface="等线" panose="02010600030101010101" charset="-122"/>
                <a:ea typeface="等线" panose="02010600030101010101" charset="-122"/>
                <a:cs typeface="等线" panose="02010600030101010101" charset="-122"/>
              </a:rPr>
              <a:t>d</a:t>
            </a:r>
            <a:r>
              <a:rPr sz="2000" dirty="0">
                <a:latin typeface="等线" panose="02010600030101010101" charset="-122"/>
                <a:ea typeface="等线" panose="02010600030101010101" charset="-122"/>
                <a:cs typeface="等线" panose="02010600030101010101" charset="-122"/>
              </a:rPr>
              <a:t>+</a:t>
            </a:r>
            <a:r>
              <a:rPr sz="2000" i="1" dirty="0">
                <a:latin typeface="等线" panose="02010600030101010101" charset="-122"/>
                <a:ea typeface="等线" panose="02010600030101010101" charset="-122"/>
                <a:cs typeface="等线" panose="02010600030101010101" charset="-122"/>
              </a:rPr>
              <a:t>i</a:t>
            </a:r>
            <a:r>
              <a:rPr sz="2000" dirty="0">
                <a:latin typeface="等线" panose="02010600030101010101" charset="-122"/>
                <a:ea typeface="等线" panose="02010600030101010101" charset="-122"/>
                <a:cs typeface="等线" panose="02010600030101010101" charset="-122"/>
              </a:rPr>
              <a:t>，</a:t>
            </a:r>
            <a:r>
              <a:rPr sz="2000" i="1" dirty="0">
                <a:latin typeface="等线" panose="02010600030101010101" charset="-122"/>
                <a:ea typeface="等线" panose="02010600030101010101" charset="-122"/>
                <a:cs typeface="等线" panose="02010600030101010101" charset="-122"/>
              </a:rPr>
              <a:t>d</a:t>
            </a:r>
            <a:r>
              <a:rPr sz="2000" dirty="0">
                <a:latin typeface="等线" panose="02010600030101010101" charset="-122"/>
                <a:ea typeface="等线" panose="02010600030101010101" charset="-122"/>
                <a:cs typeface="等线" panose="02010600030101010101" charset="-122"/>
              </a:rPr>
              <a:t>=2,</a:t>
            </a:r>
            <a:r>
              <a:rPr sz="2000" spc="-20" dirty="0">
                <a:latin typeface="等线" panose="02010600030101010101" charset="-122"/>
                <a:ea typeface="等线" panose="02010600030101010101" charset="-122"/>
                <a:cs typeface="等线" panose="02010600030101010101" charset="-122"/>
              </a:rPr>
              <a:t> </a:t>
            </a:r>
            <a:r>
              <a:rPr sz="2000" spc="-5" dirty="0">
                <a:latin typeface="等线" panose="02010600030101010101" charset="-122"/>
                <a:ea typeface="等线" panose="02010600030101010101" charset="-122"/>
                <a:cs typeface="等线" panose="02010600030101010101" charset="-122"/>
              </a:rPr>
              <a:t>3,</a:t>
            </a:r>
            <a:r>
              <a:rPr sz="2000" spc="-10" dirty="0">
                <a:latin typeface="等线" panose="02010600030101010101" charset="-122"/>
                <a:ea typeface="等线" panose="02010600030101010101" charset="-122"/>
                <a:cs typeface="等线" panose="02010600030101010101" charset="-122"/>
              </a:rPr>
              <a:t> </a:t>
            </a:r>
            <a:r>
              <a:rPr sz="2000" spc="-5" dirty="0">
                <a:latin typeface="等线" panose="02010600030101010101" charset="-122"/>
                <a:ea typeface="等线" panose="02010600030101010101" charset="-122"/>
                <a:cs typeface="等线" panose="02010600030101010101" charset="-122"/>
              </a:rPr>
              <a:t>…,</a:t>
            </a:r>
            <a:r>
              <a:rPr sz="2000" spc="-10" dirty="0">
                <a:latin typeface="等线" panose="02010600030101010101" charset="-122"/>
                <a:ea typeface="等线" panose="02010600030101010101" charset="-122"/>
                <a:cs typeface="等线" panose="02010600030101010101" charset="-122"/>
              </a:rPr>
              <a:t> </a:t>
            </a:r>
            <a:r>
              <a:rPr sz="2000" i="1" dirty="0">
                <a:latin typeface="等线" panose="02010600030101010101" charset="-122"/>
                <a:ea typeface="等线" panose="02010600030101010101" charset="-122"/>
                <a:cs typeface="等线" panose="02010600030101010101" charset="-122"/>
              </a:rPr>
              <a:t>n</a:t>
            </a:r>
            <a:r>
              <a:rPr sz="2000" spc="15" dirty="0">
                <a:latin typeface="等线" panose="02010600030101010101" charset="-122"/>
                <a:ea typeface="等线" panose="02010600030101010101" charset="-122"/>
                <a:cs typeface="等线" panose="02010600030101010101" charset="-122"/>
              </a:rPr>
              <a:t>。</a:t>
            </a:r>
            <a:endParaRPr sz="2000" spc="15" dirty="0">
              <a:latin typeface="等线" panose="02010600030101010101" charset="-122"/>
              <a:ea typeface="等线" panose="02010600030101010101" charset="-122"/>
              <a:cs typeface="等线" panose="02010600030101010101" charset="-122"/>
            </a:endParaRPr>
          </a:p>
          <a:p>
            <a:pPr marL="508000" marR="444500" indent="-457835">
              <a:lnSpc>
                <a:spcPct val="100000"/>
              </a:lnSpc>
              <a:spcBef>
                <a:spcPts val="95"/>
              </a:spcBef>
              <a:buFont typeface="Arial" panose="020B0604020202020204" pitchFamily="34" charset="0"/>
              <a:buChar char="•"/>
            </a:pPr>
            <a:r>
              <a:rPr sz="2000" spc="15" dirty="0">
                <a:latin typeface="等线" panose="02010600030101010101" charset="-122"/>
                <a:ea typeface="等线" panose="02010600030101010101" charset="-122"/>
                <a:cs typeface="等线" panose="02010600030101010101" charset="-122"/>
              </a:rPr>
              <a:t>如果存在一</a:t>
            </a:r>
            <a:r>
              <a:rPr sz="2000" dirty="0">
                <a:latin typeface="等线" panose="02010600030101010101" charset="-122"/>
                <a:ea typeface="等线" panose="02010600030101010101" charset="-122"/>
                <a:cs typeface="等线" panose="02010600030101010101" charset="-122"/>
              </a:rPr>
              <a:t>个正</a:t>
            </a:r>
            <a:r>
              <a:rPr sz="2000" spc="15" dirty="0">
                <a:latin typeface="等线" panose="02010600030101010101" charset="-122"/>
                <a:ea typeface="等线" panose="02010600030101010101" charset="-122"/>
                <a:cs typeface="等线" panose="02010600030101010101" charset="-122"/>
              </a:rPr>
              <a:t>整</a:t>
            </a:r>
            <a:r>
              <a:rPr sz="2000" spc="-5" dirty="0">
                <a:latin typeface="等线" panose="02010600030101010101" charset="-122"/>
                <a:ea typeface="等线" panose="02010600030101010101" charset="-122"/>
                <a:cs typeface="等线" panose="02010600030101010101" charset="-122"/>
              </a:rPr>
              <a:t>数</a:t>
            </a:r>
            <a:r>
              <a:rPr sz="2000" spc="20" dirty="0">
                <a:latin typeface="等线" panose="02010600030101010101" charset="-122"/>
                <a:ea typeface="等线" panose="02010600030101010101" charset="-122"/>
                <a:cs typeface="等线" panose="02010600030101010101" charset="-122"/>
              </a:rPr>
              <a:t> </a:t>
            </a:r>
            <a:r>
              <a:rPr sz="2000" i="1" dirty="0">
                <a:latin typeface="等线" panose="02010600030101010101" charset="-122"/>
                <a:ea typeface="等线" panose="02010600030101010101" charset="-122"/>
                <a:cs typeface="等线" panose="02010600030101010101" charset="-122"/>
              </a:rPr>
              <a:t>k</a:t>
            </a:r>
            <a:r>
              <a:rPr sz="2000" dirty="0">
                <a:latin typeface="等线" panose="02010600030101010101" charset="-122"/>
                <a:ea typeface="等线" panose="02010600030101010101" charset="-122"/>
                <a:cs typeface="等线" panose="02010600030101010101" charset="-122"/>
              </a:rPr>
              <a:t>,  </a:t>
            </a:r>
            <a:r>
              <a:rPr sz="2000" i="1" spc="-5" dirty="0">
                <a:latin typeface="等线" panose="02010600030101010101" charset="-122"/>
                <a:ea typeface="等线" panose="02010600030101010101" charset="-122"/>
                <a:cs typeface="等线" panose="02010600030101010101" charset="-122"/>
              </a:rPr>
              <a:t>i</a:t>
            </a:r>
            <a:r>
              <a:rPr sz="2000" spc="-5" dirty="0">
                <a:latin typeface="等线" panose="02010600030101010101" charset="-122"/>
                <a:ea typeface="等线" panose="02010600030101010101" charset="-122"/>
                <a:cs typeface="等线" panose="02010600030101010101" charset="-122"/>
              </a:rPr>
              <a:t>+1</a:t>
            </a:r>
            <a:r>
              <a:rPr lang="en-US" sz="2000" spc="-5" dirty="0">
                <a:latin typeface="等线" panose="02010600030101010101" charset="-122"/>
                <a:ea typeface="等线" panose="02010600030101010101" charset="-122"/>
                <a:cs typeface="等线" panose="02010600030101010101" charset="-122"/>
              </a:rPr>
              <a:t>&lt;=</a:t>
            </a:r>
            <a:r>
              <a:rPr sz="2000" spc="-15" dirty="0">
                <a:latin typeface="等线" panose="02010600030101010101" charset="-122"/>
                <a:ea typeface="等线" panose="02010600030101010101" charset="-122"/>
                <a:cs typeface="等线" panose="02010600030101010101" charset="-122"/>
              </a:rPr>
              <a:t> </a:t>
            </a:r>
            <a:r>
              <a:rPr sz="2000" i="1" spc="-5" dirty="0">
                <a:latin typeface="等线" panose="02010600030101010101" charset="-122"/>
                <a:ea typeface="等线" panose="02010600030101010101" charset="-122"/>
                <a:cs typeface="等线" panose="02010600030101010101" charset="-122"/>
              </a:rPr>
              <a:t>k</a:t>
            </a:r>
            <a:r>
              <a:rPr sz="2000" i="1" spc="-10" dirty="0">
                <a:latin typeface="等线" panose="02010600030101010101" charset="-122"/>
                <a:ea typeface="等线" panose="02010600030101010101" charset="-122"/>
                <a:cs typeface="等线" panose="02010600030101010101" charset="-122"/>
              </a:rPr>
              <a:t> </a:t>
            </a:r>
            <a:r>
              <a:rPr lang="en-US" sz="2000" i="1" spc="-10" dirty="0">
                <a:latin typeface="等线" panose="02010600030101010101" charset="-122"/>
                <a:ea typeface="等线" panose="02010600030101010101" charset="-122"/>
                <a:cs typeface="等线" panose="02010600030101010101" charset="-122"/>
              </a:rPr>
              <a:t>&lt;=</a:t>
            </a:r>
            <a:r>
              <a:rPr sz="2000" i="1" spc="5" dirty="0">
                <a:latin typeface="等线" panose="02010600030101010101" charset="-122"/>
                <a:ea typeface="等线" panose="02010600030101010101" charset="-122"/>
                <a:cs typeface="等线" panose="02010600030101010101" charset="-122"/>
              </a:rPr>
              <a:t>j</a:t>
            </a:r>
            <a:r>
              <a:rPr sz="2000" spc="5" dirty="0">
                <a:latin typeface="等线" panose="02010600030101010101" charset="-122"/>
                <a:ea typeface="等线" panose="02010600030101010101" charset="-122"/>
                <a:cs typeface="等线" panose="02010600030101010101" charset="-122"/>
              </a:rPr>
              <a:t>-1，</a:t>
            </a:r>
            <a:r>
              <a:rPr sz="2000" spc="20" dirty="0">
                <a:latin typeface="等线" panose="02010600030101010101" charset="-122"/>
                <a:ea typeface="等线" panose="02010600030101010101" charset="-122"/>
                <a:cs typeface="等线" panose="02010600030101010101" charset="-122"/>
              </a:rPr>
              <a:t>在文</a:t>
            </a:r>
            <a:r>
              <a:rPr sz="2000" spc="10" dirty="0">
                <a:latin typeface="等线" panose="02010600030101010101" charset="-122"/>
                <a:ea typeface="等线" panose="02010600030101010101" charset="-122"/>
                <a:cs typeface="等线" panose="02010600030101010101" charset="-122"/>
              </a:rPr>
              <a:t>法</a:t>
            </a:r>
            <a:r>
              <a:rPr sz="2000" spc="-10" dirty="0">
                <a:latin typeface="等线" panose="02010600030101010101" charset="-122"/>
                <a:ea typeface="等线" panose="02010600030101010101" charset="-122"/>
                <a:cs typeface="等线" panose="02010600030101010101" charset="-122"/>
              </a:rPr>
              <a:t>G</a:t>
            </a:r>
            <a:r>
              <a:rPr sz="2000" spc="15" dirty="0">
                <a:latin typeface="等线" panose="02010600030101010101" charset="-122"/>
                <a:ea typeface="等线" panose="02010600030101010101" charset="-122"/>
                <a:cs typeface="等线" panose="02010600030101010101" charset="-122"/>
              </a:rPr>
              <a:t>的</a:t>
            </a:r>
            <a:r>
              <a:rPr sz="2000" dirty="0">
                <a:latin typeface="等线" panose="02010600030101010101" charset="-122"/>
                <a:ea typeface="等线" panose="02010600030101010101" charset="-122"/>
                <a:cs typeface="等线" panose="02010600030101010101" charset="-122"/>
              </a:rPr>
              <a:t>规</a:t>
            </a:r>
            <a:r>
              <a:rPr sz="2000" spc="15" dirty="0">
                <a:latin typeface="等线" panose="02010600030101010101" charset="-122"/>
                <a:ea typeface="等线" panose="02010600030101010101" charset="-122"/>
                <a:cs typeface="等线" panose="02010600030101010101" charset="-122"/>
              </a:rPr>
              <a:t>则</a:t>
            </a:r>
            <a:r>
              <a:rPr sz="2000" dirty="0">
                <a:latin typeface="等线" panose="02010600030101010101" charset="-122"/>
                <a:ea typeface="等线" panose="02010600030101010101" charset="-122"/>
                <a:cs typeface="等线" panose="02010600030101010101" charset="-122"/>
              </a:rPr>
              <a:t>集</a:t>
            </a:r>
            <a:r>
              <a:rPr sz="2000" spc="15" dirty="0">
                <a:latin typeface="等线" panose="02010600030101010101" charset="-122"/>
                <a:ea typeface="等线" panose="02010600030101010101" charset="-122"/>
                <a:cs typeface="等线" panose="02010600030101010101" charset="-122"/>
              </a:rPr>
              <a:t>中</a:t>
            </a:r>
            <a:r>
              <a:rPr sz="2000" dirty="0">
                <a:latin typeface="等线" panose="02010600030101010101" charset="-122"/>
                <a:ea typeface="等线" panose="02010600030101010101" charset="-122"/>
                <a:cs typeface="等线" panose="02010600030101010101" charset="-122"/>
              </a:rPr>
              <a:t>有产</a:t>
            </a:r>
            <a:r>
              <a:rPr sz="2000" spc="15" dirty="0">
                <a:latin typeface="等线" panose="02010600030101010101" charset="-122"/>
                <a:ea typeface="等线" panose="02010600030101010101" charset="-122"/>
                <a:cs typeface="等线" panose="02010600030101010101" charset="-122"/>
              </a:rPr>
              <a:t>生</a:t>
            </a:r>
            <a:r>
              <a:rPr sz="2000" spc="-5" dirty="0">
                <a:latin typeface="等线" panose="02010600030101010101" charset="-122"/>
                <a:ea typeface="等线" panose="02010600030101010101" charset="-122"/>
                <a:cs typeface="等线" panose="02010600030101010101" charset="-122"/>
              </a:rPr>
              <a:t>式</a:t>
            </a:r>
            <a:r>
              <a:rPr lang="en-US" sz="2000" spc="-5" dirty="0">
                <a:latin typeface="等线" panose="02010600030101010101" charset="-122"/>
                <a:ea typeface="等线" panose="02010600030101010101" charset="-122"/>
                <a:cs typeface="等线" panose="02010600030101010101" charset="-122"/>
              </a:rPr>
              <a:t>:</a:t>
            </a:r>
            <a:r>
              <a:rPr sz="2000" i="1" spc="-5" dirty="0">
                <a:solidFill>
                  <a:srgbClr val="FF0000"/>
                </a:solidFill>
                <a:latin typeface="等线" panose="02010600030101010101" charset="-122"/>
                <a:ea typeface="等线" panose="02010600030101010101" charset="-122"/>
                <a:cs typeface="等线" panose="02010600030101010101" charset="-122"/>
              </a:rPr>
              <a:t>A</a:t>
            </a:r>
            <a:r>
              <a:rPr sz="2000" i="1" spc="-160" dirty="0">
                <a:solidFill>
                  <a:srgbClr val="FF0000"/>
                </a:solidFill>
                <a:latin typeface="等线" panose="02010600030101010101" charset="-122"/>
                <a:ea typeface="等线" panose="02010600030101010101" charset="-122"/>
                <a:cs typeface="等线" panose="02010600030101010101" charset="-122"/>
              </a:rPr>
              <a:t> </a:t>
            </a:r>
            <a:r>
              <a:rPr sz="2000" i="1" spc="-160" dirty="0">
                <a:solidFill>
                  <a:srgbClr val="FF0000"/>
                </a:solidFill>
                <a:latin typeface="Arial" panose="020B0604020202020204" pitchFamily="34" charset="0"/>
                <a:ea typeface="等线" panose="02010600030101010101" charset="-122"/>
                <a:cs typeface="Arial" panose="020B0604020202020204" pitchFamily="34" charset="0"/>
              </a:rPr>
              <a:t>→</a:t>
            </a:r>
            <a:r>
              <a:rPr sz="2000" i="1" spc="-10" dirty="0">
                <a:solidFill>
                  <a:srgbClr val="FF0000"/>
                </a:solidFill>
                <a:latin typeface="等线" panose="02010600030101010101" charset="-122"/>
                <a:ea typeface="等线" panose="02010600030101010101" charset="-122"/>
                <a:cs typeface="等线" panose="02010600030101010101" charset="-122"/>
              </a:rPr>
              <a:t>BC</a:t>
            </a:r>
            <a:r>
              <a:rPr sz="2000" spc="-10" dirty="0">
                <a:solidFill>
                  <a:srgbClr val="FF0000"/>
                </a:solidFill>
                <a:latin typeface="等线" panose="02010600030101010101" charset="-122"/>
                <a:ea typeface="等线" panose="02010600030101010101" charset="-122"/>
                <a:cs typeface="等线" panose="02010600030101010101" charset="-122"/>
              </a:rPr>
              <a:t>,</a:t>
            </a:r>
            <a:r>
              <a:rPr sz="2000" dirty="0">
                <a:solidFill>
                  <a:srgbClr val="FF0000"/>
                </a:solidFill>
                <a:latin typeface="等线" panose="02010600030101010101" charset="-122"/>
                <a:ea typeface="等线" panose="02010600030101010101" charset="-122"/>
                <a:cs typeface="等线" panose="02010600030101010101" charset="-122"/>
              </a:rPr>
              <a:t> </a:t>
            </a:r>
            <a:r>
              <a:rPr sz="2000" spc="15" dirty="0">
                <a:solidFill>
                  <a:srgbClr val="FF0000"/>
                </a:solidFill>
                <a:latin typeface="等线" panose="02010600030101010101" charset="-122"/>
                <a:ea typeface="等线" panose="02010600030101010101" charset="-122"/>
                <a:cs typeface="等线" panose="02010600030101010101" charset="-122"/>
              </a:rPr>
              <a:t>并且</a:t>
            </a:r>
            <a:r>
              <a:rPr sz="2000" i="1" dirty="0">
                <a:solidFill>
                  <a:srgbClr val="FF0000"/>
                </a:solidFill>
                <a:latin typeface="等线" panose="02010600030101010101" charset="-122"/>
                <a:ea typeface="等线" panose="02010600030101010101" charset="-122"/>
                <a:cs typeface="等线" panose="02010600030101010101" charset="-122"/>
              </a:rPr>
              <a:t>B</a:t>
            </a:r>
            <a:r>
              <a:rPr lang="en-US" sz="2000" i="1" dirty="0">
                <a:solidFill>
                  <a:srgbClr val="FF0000"/>
                </a:solidFill>
                <a:latin typeface="等线" panose="02010600030101010101" charset="-122"/>
                <a:ea typeface="等线" panose="02010600030101010101" charset="-122"/>
                <a:cs typeface="等线" panose="02010600030101010101" charset="-122"/>
              </a:rPr>
              <a:t> </a:t>
            </a:r>
            <a:r>
              <a:rPr lang="en-US" sz="2000" i="1" dirty="0">
                <a:solidFill>
                  <a:srgbClr val="FF0000"/>
                </a:solidFill>
                <a:latin typeface="等线" panose="02010600030101010101" charset="-122"/>
                <a:ea typeface="等线" panose="02010600030101010101" charset="-122"/>
                <a:cs typeface="等线" panose="02010600030101010101" charset="-122"/>
                <a:sym typeface="Symbol" panose="05050102010706020507" charset="0"/>
              </a:rPr>
              <a:t></a:t>
            </a:r>
            <a:r>
              <a:rPr sz="2000" i="1" dirty="0">
                <a:solidFill>
                  <a:srgbClr val="FF0000"/>
                </a:solidFill>
                <a:latin typeface="等线" panose="02010600030101010101" charset="-122"/>
                <a:ea typeface="等线" panose="02010600030101010101" charset="-122"/>
                <a:cs typeface="等线" panose="02010600030101010101" charset="-122"/>
              </a:rPr>
              <a:t>t</a:t>
            </a:r>
            <a:r>
              <a:rPr sz="2000" i="1" baseline="-21000" dirty="0">
                <a:solidFill>
                  <a:srgbClr val="FF0000"/>
                </a:solidFill>
                <a:latin typeface="等线" panose="02010600030101010101" charset="-122"/>
                <a:ea typeface="等线" panose="02010600030101010101" charset="-122"/>
                <a:cs typeface="等线" panose="02010600030101010101" charset="-122"/>
              </a:rPr>
              <a:t>i</a:t>
            </a:r>
            <a:r>
              <a:rPr sz="2000" baseline="-21000" dirty="0">
                <a:solidFill>
                  <a:srgbClr val="FF0000"/>
                </a:solidFill>
                <a:latin typeface="等线" panose="02010600030101010101" charset="-122"/>
                <a:ea typeface="等线" panose="02010600030101010101" charset="-122"/>
                <a:cs typeface="等线" panose="02010600030101010101" charset="-122"/>
              </a:rPr>
              <a:t>,</a:t>
            </a:r>
            <a:r>
              <a:rPr sz="2000" i="1" baseline="-21000" dirty="0">
                <a:solidFill>
                  <a:srgbClr val="FF0000"/>
                </a:solidFill>
                <a:latin typeface="等线" panose="02010600030101010101" charset="-122"/>
                <a:ea typeface="等线" panose="02010600030101010101" charset="-122"/>
                <a:cs typeface="等线" panose="02010600030101010101" charset="-122"/>
              </a:rPr>
              <a:t>k</a:t>
            </a:r>
            <a:r>
              <a:rPr sz="2000" dirty="0">
                <a:solidFill>
                  <a:srgbClr val="FF0000"/>
                </a:solidFill>
                <a:latin typeface="等线" panose="02010600030101010101" charset="-122"/>
                <a:ea typeface="等线" panose="02010600030101010101" charset="-122"/>
                <a:cs typeface="等线" panose="02010600030101010101" charset="-122"/>
              </a:rPr>
              <a:t>,</a:t>
            </a:r>
            <a:r>
              <a:rPr sz="2000" spc="-40" dirty="0">
                <a:solidFill>
                  <a:srgbClr val="FF0000"/>
                </a:solidFill>
                <a:latin typeface="等线" panose="02010600030101010101" charset="-122"/>
                <a:ea typeface="等线" panose="02010600030101010101" charset="-122"/>
                <a:cs typeface="等线" panose="02010600030101010101" charset="-122"/>
              </a:rPr>
              <a:t> </a:t>
            </a:r>
            <a:r>
              <a:rPr sz="2000" i="1" dirty="0">
                <a:solidFill>
                  <a:srgbClr val="FF0000"/>
                </a:solidFill>
                <a:latin typeface="等线" panose="02010600030101010101" charset="-122"/>
                <a:ea typeface="等线" panose="02010600030101010101" charset="-122"/>
                <a:cs typeface="等线" panose="02010600030101010101" charset="-122"/>
              </a:rPr>
              <a:t>C</a:t>
            </a:r>
            <a:r>
              <a:rPr sz="2000" i="1" dirty="0">
                <a:solidFill>
                  <a:srgbClr val="FF0000"/>
                </a:solidFill>
                <a:latin typeface="等线" panose="02010600030101010101" charset="-122"/>
                <a:ea typeface="等线" panose="02010600030101010101" charset="-122"/>
                <a:cs typeface="等线" panose="02010600030101010101" charset="-122"/>
                <a:sym typeface="Symbol" panose="05050102010706020507" charset="0"/>
              </a:rPr>
              <a:t></a:t>
            </a:r>
            <a:r>
              <a:rPr sz="2000" i="1" dirty="0">
                <a:solidFill>
                  <a:srgbClr val="FF0000"/>
                </a:solidFill>
                <a:latin typeface="等线" panose="02010600030101010101" charset="-122"/>
                <a:ea typeface="等线" panose="02010600030101010101" charset="-122"/>
                <a:cs typeface="等线" panose="02010600030101010101" charset="-122"/>
              </a:rPr>
              <a:t>t</a:t>
            </a:r>
            <a:r>
              <a:rPr sz="2000" i="1" baseline="-21000" dirty="0">
                <a:solidFill>
                  <a:srgbClr val="FF0000"/>
                </a:solidFill>
                <a:latin typeface="等线" panose="02010600030101010101" charset="-122"/>
                <a:ea typeface="等线" panose="02010600030101010101" charset="-122"/>
                <a:cs typeface="等线" panose="02010600030101010101" charset="-122"/>
              </a:rPr>
              <a:t>k</a:t>
            </a:r>
            <a:r>
              <a:rPr sz="2000" baseline="-21000" dirty="0">
                <a:solidFill>
                  <a:srgbClr val="FF0000"/>
                </a:solidFill>
                <a:latin typeface="等线" panose="02010600030101010101" charset="-122"/>
                <a:ea typeface="等线" panose="02010600030101010101" charset="-122"/>
                <a:cs typeface="等线" panose="02010600030101010101" charset="-122"/>
              </a:rPr>
              <a:t>,</a:t>
            </a:r>
            <a:r>
              <a:rPr sz="2000" i="1" baseline="-21000" dirty="0">
                <a:solidFill>
                  <a:srgbClr val="FF0000"/>
                </a:solidFill>
                <a:latin typeface="等线" panose="02010600030101010101" charset="-122"/>
                <a:ea typeface="等线" panose="02010600030101010101" charset="-122"/>
                <a:cs typeface="等线" panose="02010600030101010101" charset="-122"/>
              </a:rPr>
              <a:t>j</a:t>
            </a:r>
            <a:r>
              <a:rPr sz="2000" dirty="0">
                <a:solidFill>
                  <a:srgbClr val="FF0000"/>
                </a:solidFill>
                <a:latin typeface="等线" panose="02010600030101010101" charset="-122"/>
                <a:ea typeface="等线" panose="02010600030101010101" charset="-122"/>
                <a:cs typeface="等线" panose="02010600030101010101" charset="-122"/>
              </a:rPr>
              <a:t>， </a:t>
            </a:r>
            <a:r>
              <a:rPr sz="2000" spc="15" dirty="0">
                <a:solidFill>
                  <a:srgbClr val="FF0000"/>
                </a:solidFill>
                <a:latin typeface="等线" panose="02010600030101010101" charset="-122"/>
                <a:ea typeface="等线" panose="02010600030101010101" charset="-122"/>
                <a:cs typeface="等线" panose="02010600030101010101" charset="-122"/>
              </a:rPr>
              <a:t>那么，</a:t>
            </a:r>
            <a:r>
              <a:rPr sz="2000" spc="20" dirty="0">
                <a:solidFill>
                  <a:srgbClr val="FF0000"/>
                </a:solidFill>
                <a:latin typeface="等线" panose="02010600030101010101" charset="-122"/>
                <a:ea typeface="等线" panose="02010600030101010101" charset="-122"/>
                <a:cs typeface="等线" panose="02010600030101010101" charset="-122"/>
              </a:rPr>
              <a:t>将</a:t>
            </a:r>
            <a:r>
              <a:rPr sz="2000" i="1" spc="-10" dirty="0">
                <a:solidFill>
                  <a:srgbClr val="FF0000"/>
                </a:solidFill>
                <a:latin typeface="等线" panose="02010600030101010101" charset="-122"/>
                <a:ea typeface="等线" panose="02010600030101010101" charset="-122"/>
                <a:cs typeface="等线" panose="02010600030101010101" charset="-122"/>
              </a:rPr>
              <a:t>A</a:t>
            </a:r>
            <a:r>
              <a:rPr sz="2000" spc="15" dirty="0">
                <a:solidFill>
                  <a:srgbClr val="FF0000"/>
                </a:solidFill>
                <a:latin typeface="等线" panose="02010600030101010101" charset="-122"/>
                <a:ea typeface="等线" panose="02010600030101010101" charset="-122"/>
                <a:cs typeface="等线" panose="02010600030101010101" charset="-122"/>
              </a:rPr>
              <a:t>写到矩</a:t>
            </a:r>
            <a:r>
              <a:rPr sz="2000" spc="-5" dirty="0">
                <a:solidFill>
                  <a:srgbClr val="FF0000"/>
                </a:solidFill>
                <a:latin typeface="等线" panose="02010600030101010101" charset="-122"/>
                <a:ea typeface="等线" panose="02010600030101010101" charset="-122"/>
                <a:cs typeface="等线" panose="02010600030101010101" charset="-122"/>
              </a:rPr>
              <a:t>阵</a:t>
            </a:r>
            <a:r>
              <a:rPr sz="2000" i="1" dirty="0">
                <a:solidFill>
                  <a:srgbClr val="FF0000"/>
                </a:solidFill>
                <a:latin typeface="等线" panose="02010600030101010101" charset="-122"/>
                <a:ea typeface="等线" panose="02010600030101010101" charset="-122"/>
                <a:cs typeface="等线" panose="02010600030101010101" charset="-122"/>
              </a:rPr>
              <a:t>t</a:t>
            </a:r>
            <a:r>
              <a:rPr sz="2000" i="1" baseline="-21000" dirty="0">
                <a:solidFill>
                  <a:srgbClr val="FF0000"/>
                </a:solidFill>
                <a:latin typeface="等线" panose="02010600030101010101" charset="-122"/>
                <a:ea typeface="等线" panose="02010600030101010101" charset="-122"/>
                <a:cs typeface="等线" panose="02010600030101010101" charset="-122"/>
              </a:rPr>
              <a:t>i</a:t>
            </a:r>
            <a:r>
              <a:rPr sz="2000" baseline="-21000" dirty="0">
                <a:solidFill>
                  <a:srgbClr val="FF0000"/>
                </a:solidFill>
                <a:latin typeface="等线" panose="02010600030101010101" charset="-122"/>
                <a:ea typeface="等线" panose="02010600030101010101" charset="-122"/>
                <a:cs typeface="等线" panose="02010600030101010101" charset="-122"/>
              </a:rPr>
              <a:t>,</a:t>
            </a:r>
            <a:r>
              <a:rPr sz="2000" i="1" baseline="-21000" dirty="0">
                <a:solidFill>
                  <a:srgbClr val="FF0000"/>
                </a:solidFill>
                <a:latin typeface="等线" panose="02010600030101010101" charset="-122"/>
                <a:ea typeface="等线" panose="02010600030101010101" charset="-122"/>
                <a:cs typeface="等线" panose="02010600030101010101" charset="-122"/>
              </a:rPr>
              <a:t>j</a:t>
            </a:r>
            <a:r>
              <a:rPr sz="2000" i="1" spc="322" baseline="-21000" dirty="0">
                <a:solidFill>
                  <a:srgbClr val="FF0000"/>
                </a:solidFill>
                <a:latin typeface="等线" panose="02010600030101010101" charset="-122"/>
                <a:ea typeface="等线" panose="02010600030101010101" charset="-122"/>
                <a:cs typeface="等线" panose="02010600030101010101" charset="-122"/>
              </a:rPr>
              <a:t> </a:t>
            </a:r>
            <a:r>
              <a:rPr sz="2000" spc="15" dirty="0">
                <a:solidFill>
                  <a:srgbClr val="FF0000"/>
                </a:solidFill>
                <a:latin typeface="等线" panose="02010600030101010101" charset="-122"/>
                <a:ea typeface="等线" panose="02010600030101010101" charset="-122"/>
                <a:cs typeface="等线" panose="02010600030101010101" charset="-122"/>
              </a:rPr>
              <a:t>位置上</a:t>
            </a:r>
            <a:r>
              <a:rPr sz="2000" spc="15" dirty="0">
                <a:latin typeface="等线" panose="02010600030101010101" charset="-122"/>
                <a:ea typeface="等线" panose="02010600030101010101" charset="-122"/>
                <a:cs typeface="等线" panose="02010600030101010101" charset="-122"/>
              </a:rPr>
              <a:t>。</a:t>
            </a:r>
            <a:endParaRPr sz="2000">
              <a:latin typeface="等线" panose="02010600030101010101" charset="-122"/>
              <a:ea typeface="等线" panose="02010600030101010101" charset="-122"/>
              <a:cs typeface="等线" panose="02010600030101010101" charset="-122"/>
            </a:endParaRPr>
          </a:p>
          <a:p>
            <a:pPr marL="50800">
              <a:lnSpc>
                <a:spcPct val="100000"/>
              </a:lnSpc>
            </a:pPr>
            <a:r>
              <a:rPr sz="2000" b="1" spc="15" dirty="0">
                <a:solidFill>
                  <a:srgbClr val="FF0000"/>
                </a:solidFill>
                <a:latin typeface="Microsoft JhengHei" panose="020B0604030504040204" charset="-120"/>
                <a:cs typeface="Microsoft JhengHei" panose="020B0604030504040204" charset="-120"/>
              </a:rPr>
              <a:t>判</a:t>
            </a:r>
            <a:r>
              <a:rPr sz="2000" b="1" spc="5" dirty="0">
                <a:solidFill>
                  <a:srgbClr val="FF0000"/>
                </a:solidFill>
                <a:latin typeface="Microsoft JhengHei" panose="020B0604030504040204" charset="-120"/>
                <a:cs typeface="Microsoft JhengHei" panose="020B0604030504040204" charset="-120"/>
              </a:rPr>
              <a:t>断句</a:t>
            </a:r>
            <a:r>
              <a:rPr sz="2000" b="1" spc="-5" dirty="0">
                <a:solidFill>
                  <a:srgbClr val="FF0000"/>
                </a:solidFill>
                <a:latin typeface="Microsoft JhengHei" panose="020B0604030504040204" charset="-120"/>
                <a:cs typeface="Microsoft JhengHei" panose="020B0604030504040204" charset="-120"/>
              </a:rPr>
              <a:t>子</a:t>
            </a:r>
            <a:r>
              <a:rPr sz="2000" b="1" spc="10" dirty="0">
                <a:solidFill>
                  <a:srgbClr val="FF0000"/>
                </a:solidFill>
                <a:latin typeface="Microsoft JhengHei" panose="020B0604030504040204" charset="-120"/>
                <a:cs typeface="Microsoft JhengHei" panose="020B0604030504040204" charset="-120"/>
              </a:rPr>
              <a:t> </a:t>
            </a:r>
            <a:r>
              <a:rPr sz="2000" b="1" i="1" spc="-5" dirty="0">
                <a:solidFill>
                  <a:srgbClr val="FF0000"/>
                </a:solidFill>
                <a:latin typeface="Times New Roman" panose="02020603050405020304"/>
                <a:cs typeface="Times New Roman" panose="02020603050405020304"/>
              </a:rPr>
              <a:t>x</a:t>
            </a:r>
            <a:r>
              <a:rPr sz="2000" b="1" i="1" spc="-15" dirty="0">
                <a:solidFill>
                  <a:srgbClr val="FF0000"/>
                </a:solidFill>
                <a:latin typeface="Times New Roman" panose="02020603050405020304"/>
                <a:cs typeface="Times New Roman" panose="02020603050405020304"/>
              </a:rPr>
              <a:t> </a:t>
            </a:r>
            <a:r>
              <a:rPr sz="2000" b="1" spc="15" dirty="0">
                <a:solidFill>
                  <a:srgbClr val="FF0000"/>
                </a:solidFill>
                <a:latin typeface="Microsoft JhengHei" panose="020B0604030504040204" charset="-120"/>
                <a:cs typeface="Microsoft JhengHei" panose="020B0604030504040204" charset="-120"/>
              </a:rPr>
              <a:t>由</a:t>
            </a:r>
            <a:r>
              <a:rPr sz="2000" b="1" dirty="0">
                <a:solidFill>
                  <a:srgbClr val="FF0000"/>
                </a:solidFill>
                <a:latin typeface="Microsoft JhengHei" panose="020B0604030504040204" charset="-120"/>
                <a:cs typeface="Microsoft JhengHei" panose="020B0604030504040204" charset="-120"/>
              </a:rPr>
              <a:t>文</a:t>
            </a:r>
            <a:r>
              <a:rPr sz="2000" b="1" spc="-5" dirty="0">
                <a:solidFill>
                  <a:srgbClr val="FF0000"/>
                </a:solidFill>
                <a:latin typeface="Microsoft JhengHei" panose="020B0604030504040204" charset="-120"/>
                <a:cs typeface="Microsoft JhengHei" panose="020B0604030504040204" charset="-120"/>
              </a:rPr>
              <a:t>法</a:t>
            </a:r>
            <a:r>
              <a:rPr sz="2000" b="1" dirty="0">
                <a:solidFill>
                  <a:srgbClr val="FF0000"/>
                </a:solidFill>
                <a:latin typeface="Microsoft JhengHei" panose="020B0604030504040204" charset="-120"/>
                <a:cs typeface="Microsoft JhengHei" panose="020B0604030504040204" charset="-120"/>
              </a:rPr>
              <a:t> </a:t>
            </a:r>
            <a:r>
              <a:rPr sz="2000" b="1" spc="-5" dirty="0">
                <a:solidFill>
                  <a:srgbClr val="FF0000"/>
                </a:solidFill>
                <a:latin typeface="Times New Roman" panose="02020603050405020304"/>
                <a:cs typeface="Times New Roman" panose="02020603050405020304"/>
              </a:rPr>
              <a:t>G</a:t>
            </a:r>
            <a:r>
              <a:rPr sz="2000" b="1" spc="-25" dirty="0">
                <a:solidFill>
                  <a:srgbClr val="FF0000"/>
                </a:solidFill>
                <a:latin typeface="Times New Roman" panose="02020603050405020304"/>
                <a:cs typeface="Times New Roman" panose="02020603050405020304"/>
              </a:rPr>
              <a:t> </a:t>
            </a:r>
            <a:r>
              <a:rPr sz="2000" b="1" spc="15" dirty="0">
                <a:solidFill>
                  <a:srgbClr val="FF0000"/>
                </a:solidFill>
                <a:latin typeface="Microsoft JhengHei" panose="020B0604030504040204" charset="-120"/>
                <a:cs typeface="Microsoft JhengHei" panose="020B0604030504040204" charset="-120"/>
              </a:rPr>
              <a:t>所产</a:t>
            </a:r>
            <a:r>
              <a:rPr sz="2000" b="1" dirty="0">
                <a:solidFill>
                  <a:srgbClr val="FF0000"/>
                </a:solidFill>
                <a:latin typeface="Microsoft JhengHei" panose="020B0604030504040204" charset="-120"/>
                <a:cs typeface="Microsoft JhengHei" panose="020B0604030504040204" charset="-120"/>
              </a:rPr>
              <a:t>生</a:t>
            </a:r>
            <a:r>
              <a:rPr sz="2000" b="1" spc="15" dirty="0">
                <a:solidFill>
                  <a:srgbClr val="FF0000"/>
                </a:solidFill>
                <a:latin typeface="Microsoft JhengHei" panose="020B0604030504040204" charset="-120"/>
                <a:cs typeface="Microsoft JhengHei" panose="020B0604030504040204" charset="-120"/>
              </a:rPr>
              <a:t>的</a:t>
            </a:r>
            <a:r>
              <a:rPr sz="2000" b="1" dirty="0">
                <a:solidFill>
                  <a:srgbClr val="FF0000"/>
                </a:solidFill>
                <a:latin typeface="Microsoft JhengHei" panose="020B0604030504040204" charset="-120"/>
                <a:cs typeface="Microsoft JhengHei" panose="020B0604030504040204" charset="-120"/>
              </a:rPr>
              <a:t>充要条</a:t>
            </a:r>
            <a:r>
              <a:rPr sz="2000" b="1" spc="15" dirty="0">
                <a:solidFill>
                  <a:srgbClr val="FF0000"/>
                </a:solidFill>
                <a:latin typeface="Microsoft JhengHei" panose="020B0604030504040204" charset="-120"/>
                <a:cs typeface="Microsoft JhengHei" panose="020B0604030504040204" charset="-120"/>
              </a:rPr>
              <a:t>件</a:t>
            </a:r>
            <a:r>
              <a:rPr sz="2000" b="1" dirty="0">
                <a:solidFill>
                  <a:srgbClr val="FF0000"/>
                </a:solidFill>
                <a:latin typeface="Microsoft JhengHei" panose="020B0604030504040204" charset="-120"/>
                <a:cs typeface="Microsoft JhengHei" panose="020B0604030504040204" charset="-120"/>
              </a:rPr>
              <a:t>是</a:t>
            </a:r>
            <a:r>
              <a:rPr sz="2000" b="1" spc="5" dirty="0">
                <a:solidFill>
                  <a:srgbClr val="FF0000"/>
                </a:solidFill>
                <a:latin typeface="Microsoft JhengHei" panose="020B0604030504040204" charset="-120"/>
                <a:cs typeface="Microsoft JhengHei" panose="020B0604030504040204" charset="-120"/>
              </a:rPr>
              <a:t>：</a:t>
            </a:r>
            <a:r>
              <a:rPr sz="2000" b="1" i="1" spc="5" dirty="0">
                <a:solidFill>
                  <a:srgbClr val="FF0000"/>
                </a:solidFill>
                <a:latin typeface="Times New Roman" panose="02020603050405020304"/>
                <a:cs typeface="Times New Roman" panose="02020603050405020304"/>
              </a:rPr>
              <a:t>t</a:t>
            </a:r>
            <a:r>
              <a:rPr sz="2000" b="1" spc="7" baseline="-21000" dirty="0">
                <a:solidFill>
                  <a:srgbClr val="FF0000"/>
                </a:solidFill>
                <a:latin typeface="Times New Roman" panose="02020603050405020304"/>
                <a:cs typeface="Times New Roman" panose="02020603050405020304"/>
              </a:rPr>
              <a:t>0,</a:t>
            </a:r>
            <a:r>
              <a:rPr sz="2000" b="1" i="1" spc="7" baseline="-21000" dirty="0">
                <a:solidFill>
                  <a:srgbClr val="FF0000"/>
                </a:solidFill>
                <a:latin typeface="Times New Roman" panose="02020603050405020304"/>
                <a:cs typeface="Times New Roman" panose="02020603050405020304"/>
              </a:rPr>
              <a:t>n</a:t>
            </a:r>
            <a:r>
              <a:rPr sz="2000" b="1" spc="5" dirty="0">
                <a:solidFill>
                  <a:srgbClr val="FF0000"/>
                </a:solidFill>
                <a:latin typeface="Times New Roman" panose="02020603050405020304"/>
                <a:cs typeface="Times New Roman" panose="02020603050405020304"/>
              </a:rPr>
              <a:t>=</a:t>
            </a:r>
            <a:r>
              <a:rPr sz="2000" b="1" i="1" spc="5" dirty="0">
                <a:solidFill>
                  <a:srgbClr val="FF0000"/>
                </a:solidFill>
                <a:latin typeface="Times New Roman" panose="02020603050405020304"/>
                <a:cs typeface="Times New Roman" panose="02020603050405020304"/>
              </a:rPr>
              <a:t>S</a:t>
            </a:r>
            <a:r>
              <a:rPr sz="2000" b="1" spc="-5" dirty="0">
                <a:solidFill>
                  <a:srgbClr val="FF0000"/>
                </a:solidFill>
                <a:latin typeface="Microsoft JhengHei" panose="020B0604030504040204" charset="-120"/>
                <a:cs typeface="Microsoft JhengHei" panose="020B0604030504040204" charset="-120"/>
              </a:rPr>
              <a:t>。</a:t>
            </a:r>
            <a:endParaRPr sz="2000" b="1" spc="-5" dirty="0">
              <a:solidFill>
                <a:srgbClr val="FF0000"/>
              </a:solidFill>
              <a:latin typeface="Microsoft JhengHei" panose="020B0604030504040204" charset="-120"/>
              <a:cs typeface="Microsoft JhengHei" panose="020B0604030504040204"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4511801" y="2205989"/>
            <a:ext cx="4608830" cy="2879090"/>
          </a:xfrm>
          <a:custGeom>
            <a:avLst/>
            <a:gdLst/>
            <a:ahLst/>
            <a:cxnLst/>
            <a:rect l="l" t="t" r="r" b="b"/>
            <a:pathLst>
              <a:path w="4608830" h="2879090">
                <a:moveTo>
                  <a:pt x="0" y="0"/>
                </a:moveTo>
                <a:lnTo>
                  <a:pt x="4608576" y="2878836"/>
                </a:lnTo>
              </a:path>
            </a:pathLst>
          </a:custGeom>
          <a:ln w="25908">
            <a:solidFill>
              <a:srgbClr val="0000FF"/>
            </a:solidFill>
            <a:prstDash val="lgDash"/>
          </a:ln>
        </p:spPr>
        <p:txBody>
          <a:bodyPr wrap="square" lIns="0" tIns="0" rIns="0" bIns="0" rtlCol="0"/>
          <a:lstStyle/>
          <a:p/>
        </p:txBody>
      </p:sp>
      <p:sp>
        <p:nvSpPr>
          <p:cNvPr id="15" name="object 15"/>
          <p:cNvSpPr/>
          <p:nvPr/>
        </p:nvSpPr>
        <p:spPr>
          <a:xfrm>
            <a:off x="4225289" y="4005834"/>
            <a:ext cx="576580" cy="937260"/>
          </a:xfrm>
          <a:custGeom>
            <a:avLst/>
            <a:gdLst/>
            <a:ahLst/>
            <a:cxnLst/>
            <a:rect l="l" t="t" r="r" b="b"/>
            <a:pathLst>
              <a:path w="576579" h="937260">
                <a:moveTo>
                  <a:pt x="0" y="468630"/>
                </a:moveTo>
                <a:lnTo>
                  <a:pt x="2243" y="409844"/>
                </a:lnTo>
                <a:lnTo>
                  <a:pt x="8793" y="353238"/>
                </a:lnTo>
                <a:lnTo>
                  <a:pt x="19381" y="299250"/>
                </a:lnTo>
                <a:lnTo>
                  <a:pt x="33737" y="248320"/>
                </a:lnTo>
                <a:lnTo>
                  <a:pt x="51591" y="200887"/>
                </a:lnTo>
                <a:lnTo>
                  <a:pt x="72675" y="157390"/>
                </a:lnTo>
                <a:lnTo>
                  <a:pt x="96718" y="118268"/>
                </a:lnTo>
                <a:lnTo>
                  <a:pt x="123451" y="83960"/>
                </a:lnTo>
                <a:lnTo>
                  <a:pt x="152605" y="54905"/>
                </a:lnTo>
                <a:lnTo>
                  <a:pt x="183910" y="31543"/>
                </a:lnTo>
                <a:lnTo>
                  <a:pt x="251894" y="3651"/>
                </a:lnTo>
                <a:lnTo>
                  <a:pt x="288036" y="0"/>
                </a:lnTo>
                <a:lnTo>
                  <a:pt x="324177" y="3651"/>
                </a:lnTo>
                <a:lnTo>
                  <a:pt x="392161" y="31543"/>
                </a:lnTo>
                <a:lnTo>
                  <a:pt x="423466" y="54905"/>
                </a:lnTo>
                <a:lnTo>
                  <a:pt x="452620" y="83960"/>
                </a:lnTo>
                <a:lnTo>
                  <a:pt x="479353" y="118268"/>
                </a:lnTo>
                <a:lnTo>
                  <a:pt x="503396" y="157390"/>
                </a:lnTo>
                <a:lnTo>
                  <a:pt x="524480" y="200887"/>
                </a:lnTo>
                <a:lnTo>
                  <a:pt x="542334" y="248320"/>
                </a:lnTo>
                <a:lnTo>
                  <a:pt x="556690" y="299250"/>
                </a:lnTo>
                <a:lnTo>
                  <a:pt x="567278" y="353238"/>
                </a:lnTo>
                <a:lnTo>
                  <a:pt x="573828" y="409844"/>
                </a:lnTo>
                <a:lnTo>
                  <a:pt x="576072" y="468630"/>
                </a:lnTo>
                <a:lnTo>
                  <a:pt x="573828" y="527415"/>
                </a:lnTo>
                <a:lnTo>
                  <a:pt x="567278" y="584021"/>
                </a:lnTo>
                <a:lnTo>
                  <a:pt x="556690" y="638009"/>
                </a:lnTo>
                <a:lnTo>
                  <a:pt x="542334" y="688939"/>
                </a:lnTo>
                <a:lnTo>
                  <a:pt x="524480" y="736372"/>
                </a:lnTo>
                <a:lnTo>
                  <a:pt x="503396" y="779869"/>
                </a:lnTo>
                <a:lnTo>
                  <a:pt x="479353" y="818991"/>
                </a:lnTo>
                <a:lnTo>
                  <a:pt x="452620" y="853299"/>
                </a:lnTo>
                <a:lnTo>
                  <a:pt x="423466" y="882354"/>
                </a:lnTo>
                <a:lnTo>
                  <a:pt x="392161" y="905716"/>
                </a:lnTo>
                <a:lnTo>
                  <a:pt x="324177" y="933608"/>
                </a:lnTo>
                <a:lnTo>
                  <a:pt x="288036" y="937260"/>
                </a:lnTo>
                <a:lnTo>
                  <a:pt x="251894" y="933608"/>
                </a:lnTo>
                <a:lnTo>
                  <a:pt x="183910" y="905716"/>
                </a:lnTo>
                <a:lnTo>
                  <a:pt x="152605" y="882354"/>
                </a:lnTo>
                <a:lnTo>
                  <a:pt x="123451" y="853299"/>
                </a:lnTo>
                <a:lnTo>
                  <a:pt x="96718" y="818991"/>
                </a:lnTo>
                <a:lnTo>
                  <a:pt x="72675" y="779869"/>
                </a:lnTo>
                <a:lnTo>
                  <a:pt x="51591" y="736372"/>
                </a:lnTo>
                <a:lnTo>
                  <a:pt x="33737" y="688939"/>
                </a:lnTo>
                <a:lnTo>
                  <a:pt x="19381" y="638009"/>
                </a:lnTo>
                <a:lnTo>
                  <a:pt x="8793" y="584021"/>
                </a:lnTo>
                <a:lnTo>
                  <a:pt x="2243" y="527415"/>
                </a:lnTo>
                <a:lnTo>
                  <a:pt x="0" y="468630"/>
                </a:lnTo>
                <a:close/>
              </a:path>
            </a:pathLst>
          </a:custGeom>
          <a:ln w="25908">
            <a:solidFill>
              <a:srgbClr val="000000"/>
            </a:solidFill>
          </a:ln>
        </p:spPr>
        <p:txBody>
          <a:bodyPr wrap="square" lIns="0" tIns="0" rIns="0" bIns="0" rtlCol="0"/>
          <a:lstStyle/>
          <a:p/>
        </p:txBody>
      </p:sp>
      <p:sp>
        <p:nvSpPr>
          <p:cNvPr id="16" name="object 16"/>
          <p:cNvSpPr/>
          <p:nvPr/>
        </p:nvSpPr>
        <p:spPr>
          <a:xfrm>
            <a:off x="2567177" y="1631442"/>
            <a:ext cx="7131050" cy="4392295"/>
          </a:xfrm>
          <a:custGeom>
            <a:avLst/>
            <a:gdLst/>
            <a:ahLst/>
            <a:cxnLst/>
            <a:rect l="l" t="t" r="r" b="b"/>
            <a:pathLst>
              <a:path w="7131050" h="4392295">
                <a:moveTo>
                  <a:pt x="0" y="0"/>
                </a:moveTo>
                <a:lnTo>
                  <a:pt x="7130796" y="4392168"/>
                </a:lnTo>
              </a:path>
            </a:pathLst>
          </a:custGeom>
          <a:ln w="25908">
            <a:solidFill>
              <a:srgbClr val="0000FF"/>
            </a:solidFill>
            <a:prstDash val="lgDash"/>
          </a:ln>
        </p:spPr>
        <p:txBody>
          <a:bodyPr wrap="square" lIns="0" tIns="0" rIns="0" bIns="0" rtlCol="0"/>
          <a:lstStyle/>
          <a:p/>
        </p:txBody>
      </p:sp>
      <p:sp>
        <p:nvSpPr>
          <p:cNvPr id="17" name="object 17"/>
          <p:cNvSpPr/>
          <p:nvPr/>
        </p:nvSpPr>
        <p:spPr>
          <a:xfrm>
            <a:off x="2496311" y="1557527"/>
            <a:ext cx="7271384" cy="4537075"/>
          </a:xfrm>
          <a:custGeom>
            <a:avLst/>
            <a:gdLst/>
            <a:ahLst/>
            <a:cxnLst/>
            <a:rect l="l" t="t" r="r" b="b"/>
            <a:pathLst>
              <a:path w="7271384" h="4537075">
                <a:moveTo>
                  <a:pt x="0" y="4536948"/>
                </a:moveTo>
                <a:lnTo>
                  <a:pt x="7271004" y="4536948"/>
                </a:lnTo>
                <a:lnTo>
                  <a:pt x="7271004" y="0"/>
                </a:lnTo>
                <a:lnTo>
                  <a:pt x="0" y="0"/>
                </a:lnTo>
                <a:lnTo>
                  <a:pt x="0" y="4536948"/>
                </a:lnTo>
                <a:close/>
              </a:path>
            </a:pathLst>
          </a:custGeom>
          <a:ln w="12192">
            <a:solidFill>
              <a:srgbClr val="000000"/>
            </a:solidFill>
          </a:ln>
        </p:spPr>
        <p:txBody>
          <a:bodyPr wrap="square" lIns="0" tIns="0" rIns="0" bIns="0" rtlCol="0"/>
          <a:lstStyle/>
          <a:p/>
        </p:txBody>
      </p:sp>
      <p:sp>
        <p:nvSpPr>
          <p:cNvPr id="18" name="object 18"/>
          <p:cNvSpPr/>
          <p:nvPr/>
        </p:nvSpPr>
        <p:spPr>
          <a:xfrm>
            <a:off x="8976359" y="5590032"/>
            <a:ext cx="789940" cy="492759"/>
          </a:xfrm>
          <a:custGeom>
            <a:avLst/>
            <a:gdLst/>
            <a:ahLst/>
            <a:cxnLst/>
            <a:rect l="l" t="t" r="r" b="b"/>
            <a:pathLst>
              <a:path w="789940" h="492760">
                <a:moveTo>
                  <a:pt x="0" y="492252"/>
                </a:moveTo>
                <a:lnTo>
                  <a:pt x="789431" y="492252"/>
                </a:lnTo>
                <a:lnTo>
                  <a:pt x="789431" y="0"/>
                </a:lnTo>
                <a:lnTo>
                  <a:pt x="0" y="0"/>
                </a:lnTo>
                <a:lnTo>
                  <a:pt x="0" y="492252"/>
                </a:lnTo>
                <a:close/>
              </a:path>
            </a:pathLst>
          </a:custGeom>
          <a:solidFill>
            <a:srgbClr val="FFFFFF"/>
          </a:solidFill>
        </p:spPr>
        <p:txBody>
          <a:bodyPr wrap="square" lIns="0" tIns="0" rIns="0" bIns="0" rtlCol="0"/>
          <a:lstStyle/>
          <a:p/>
        </p:txBody>
      </p:sp>
      <p:sp>
        <p:nvSpPr>
          <p:cNvPr id="19" name="object 19"/>
          <p:cNvSpPr/>
          <p:nvPr/>
        </p:nvSpPr>
        <p:spPr>
          <a:xfrm>
            <a:off x="8976359" y="5590032"/>
            <a:ext cx="789940" cy="492759"/>
          </a:xfrm>
          <a:custGeom>
            <a:avLst/>
            <a:gdLst/>
            <a:ahLst/>
            <a:cxnLst/>
            <a:rect l="l" t="t" r="r" b="b"/>
            <a:pathLst>
              <a:path w="789940" h="492760">
                <a:moveTo>
                  <a:pt x="0" y="492252"/>
                </a:moveTo>
                <a:lnTo>
                  <a:pt x="789431" y="492252"/>
                </a:lnTo>
                <a:lnTo>
                  <a:pt x="789431" y="0"/>
                </a:lnTo>
                <a:lnTo>
                  <a:pt x="0" y="0"/>
                </a:lnTo>
                <a:lnTo>
                  <a:pt x="0" y="492252"/>
                </a:lnTo>
                <a:close/>
              </a:path>
            </a:pathLst>
          </a:custGeom>
          <a:ln w="12192">
            <a:solidFill>
              <a:srgbClr val="000000"/>
            </a:solidFill>
          </a:ln>
        </p:spPr>
        <p:txBody>
          <a:bodyPr wrap="square" lIns="0" tIns="0" rIns="0" bIns="0" rtlCol="0"/>
          <a:lstStyle/>
          <a:p/>
        </p:txBody>
      </p:sp>
      <p:sp>
        <p:nvSpPr>
          <p:cNvPr id="20" name="object 20"/>
          <p:cNvSpPr txBox="1"/>
          <p:nvPr/>
        </p:nvSpPr>
        <p:spPr>
          <a:xfrm>
            <a:off x="9092945" y="5611469"/>
            <a:ext cx="558800" cy="413385"/>
          </a:xfrm>
          <a:prstGeom prst="rect">
            <a:avLst/>
          </a:prstGeom>
        </p:spPr>
        <p:txBody>
          <a:bodyPr vert="horz" wrap="square" lIns="0" tIns="13335" rIns="0" bIns="0" rtlCol="0">
            <a:spAutoFit/>
          </a:bodyPr>
          <a:lstStyle/>
          <a:p>
            <a:pPr marL="12700">
              <a:lnSpc>
                <a:spcPct val="100000"/>
              </a:lnSpc>
              <a:spcBef>
                <a:spcPts val="105"/>
              </a:spcBef>
            </a:pPr>
            <a:r>
              <a:rPr sz="2600" b="1" i="1" dirty="0">
                <a:latin typeface="Times New Roman" panose="02020603050405020304"/>
                <a:cs typeface="Times New Roman" panose="02020603050405020304"/>
              </a:rPr>
              <a:t>n</a:t>
            </a:r>
            <a:r>
              <a:rPr sz="2600" b="1" dirty="0">
                <a:latin typeface="Times New Roman" panose="02020603050405020304"/>
                <a:cs typeface="Times New Roman" panose="02020603050405020304"/>
              </a:rPr>
              <a:t>,</a:t>
            </a:r>
            <a:r>
              <a:rPr sz="2600" b="1" spc="-90" dirty="0">
                <a:latin typeface="Times New Roman" panose="02020603050405020304"/>
                <a:cs typeface="Times New Roman" panose="02020603050405020304"/>
              </a:rPr>
              <a:t> </a:t>
            </a:r>
            <a:r>
              <a:rPr sz="2600" b="1" i="1" dirty="0">
                <a:latin typeface="Times New Roman" panose="02020603050405020304"/>
                <a:cs typeface="Times New Roman" panose="02020603050405020304"/>
              </a:rPr>
              <a:t>n</a:t>
            </a:r>
            <a:endParaRPr sz="2600">
              <a:latin typeface="Times New Roman" panose="02020603050405020304"/>
              <a:cs typeface="Times New Roman" panose="02020603050405020304"/>
            </a:endParaRPr>
          </a:p>
        </p:txBody>
      </p:sp>
      <p:sp>
        <p:nvSpPr>
          <p:cNvPr id="21" name="object 21"/>
          <p:cNvSpPr/>
          <p:nvPr/>
        </p:nvSpPr>
        <p:spPr>
          <a:xfrm>
            <a:off x="4079748" y="2491739"/>
            <a:ext cx="1445260" cy="508000"/>
          </a:xfrm>
          <a:custGeom>
            <a:avLst/>
            <a:gdLst/>
            <a:ahLst/>
            <a:cxnLst/>
            <a:rect l="l" t="t" r="r" b="b"/>
            <a:pathLst>
              <a:path w="1445260" h="508000">
                <a:moveTo>
                  <a:pt x="0" y="507491"/>
                </a:moveTo>
                <a:lnTo>
                  <a:pt x="1444752" y="507491"/>
                </a:lnTo>
                <a:lnTo>
                  <a:pt x="1444752" y="0"/>
                </a:lnTo>
                <a:lnTo>
                  <a:pt x="0" y="0"/>
                </a:lnTo>
                <a:lnTo>
                  <a:pt x="0" y="507491"/>
                </a:lnTo>
                <a:close/>
              </a:path>
            </a:pathLst>
          </a:custGeom>
          <a:solidFill>
            <a:srgbClr val="FFFFFF"/>
          </a:solidFill>
        </p:spPr>
        <p:txBody>
          <a:bodyPr wrap="square" lIns="0" tIns="0" rIns="0" bIns="0" rtlCol="0"/>
          <a:lstStyle/>
          <a:p/>
        </p:txBody>
      </p:sp>
      <p:sp>
        <p:nvSpPr>
          <p:cNvPr id="22" name="object 22"/>
          <p:cNvSpPr/>
          <p:nvPr/>
        </p:nvSpPr>
        <p:spPr>
          <a:xfrm>
            <a:off x="4079748" y="2491739"/>
            <a:ext cx="1445260" cy="508000"/>
          </a:xfrm>
          <a:custGeom>
            <a:avLst/>
            <a:gdLst/>
            <a:ahLst/>
            <a:cxnLst/>
            <a:rect l="l" t="t" r="r" b="b"/>
            <a:pathLst>
              <a:path w="1445260" h="508000">
                <a:moveTo>
                  <a:pt x="0" y="507491"/>
                </a:moveTo>
                <a:lnTo>
                  <a:pt x="1444752" y="507491"/>
                </a:lnTo>
                <a:lnTo>
                  <a:pt x="1444752" y="0"/>
                </a:lnTo>
                <a:lnTo>
                  <a:pt x="0" y="0"/>
                </a:lnTo>
                <a:lnTo>
                  <a:pt x="0" y="507491"/>
                </a:lnTo>
                <a:close/>
              </a:path>
            </a:pathLst>
          </a:custGeom>
          <a:ln w="12192">
            <a:solidFill>
              <a:srgbClr val="000000"/>
            </a:solidFill>
          </a:ln>
        </p:spPr>
        <p:txBody>
          <a:bodyPr wrap="square" lIns="0" tIns="0" rIns="0" bIns="0" rtlCol="0"/>
          <a:lstStyle/>
          <a:p/>
        </p:txBody>
      </p:sp>
      <p:sp>
        <p:nvSpPr>
          <p:cNvPr id="23" name="object 23"/>
          <p:cNvSpPr txBox="1"/>
          <p:nvPr/>
        </p:nvSpPr>
        <p:spPr>
          <a:xfrm>
            <a:off x="4079748" y="2491739"/>
            <a:ext cx="721360" cy="412750"/>
          </a:xfrm>
          <a:prstGeom prst="rect">
            <a:avLst/>
          </a:prstGeom>
          <a:ln w="12192">
            <a:solidFill>
              <a:srgbClr val="000000"/>
            </a:solidFill>
          </a:ln>
        </p:spPr>
        <p:txBody>
          <a:bodyPr vert="horz" wrap="square" lIns="0" tIns="43815" rIns="0" bIns="0" rtlCol="0">
            <a:spAutoFit/>
          </a:bodyPr>
          <a:lstStyle/>
          <a:p>
            <a:pPr marL="92075">
              <a:lnSpc>
                <a:spcPct val="100000"/>
              </a:lnSpc>
              <a:spcBef>
                <a:spcPts val="34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400" b="1" dirty="0">
                <a:latin typeface="Wingdings" panose="05000000000000000000"/>
                <a:cs typeface="Wingdings" panose="05000000000000000000"/>
              </a:rPr>
              <a:t></a:t>
            </a:r>
            <a:endParaRPr sz="2400">
              <a:latin typeface="Wingdings" panose="05000000000000000000"/>
              <a:cs typeface="Wingdings" panose="05000000000000000000"/>
            </a:endParaRPr>
          </a:p>
        </p:txBody>
      </p:sp>
      <p:sp>
        <p:nvSpPr>
          <p:cNvPr id="24" name="object 24"/>
          <p:cNvSpPr txBox="1"/>
          <p:nvPr/>
        </p:nvSpPr>
        <p:spPr>
          <a:xfrm>
            <a:off x="4800600" y="2491739"/>
            <a:ext cx="723900" cy="401955"/>
          </a:xfrm>
          <a:prstGeom prst="rect">
            <a:avLst/>
          </a:prstGeom>
          <a:ln w="12192">
            <a:solidFill>
              <a:srgbClr val="000000"/>
            </a:solidFill>
          </a:ln>
        </p:spPr>
        <p:txBody>
          <a:bodyPr vert="horz" wrap="square" lIns="0" tIns="94615" rIns="0" bIns="0" rtlCol="0">
            <a:spAutoFit/>
          </a:bodyPr>
          <a:lstStyle/>
          <a:p>
            <a:pPr marL="97790">
              <a:lnSpc>
                <a:spcPct val="100000"/>
              </a:lnSpc>
              <a:spcBef>
                <a:spcPts val="74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i</a:t>
            </a:r>
            <a:endParaRPr sz="2000">
              <a:latin typeface="Times New Roman" panose="02020603050405020304"/>
              <a:cs typeface="Times New Roman" panose="02020603050405020304"/>
            </a:endParaRPr>
          </a:p>
        </p:txBody>
      </p:sp>
      <p:sp>
        <p:nvSpPr>
          <p:cNvPr id="25" name="object 25"/>
          <p:cNvSpPr/>
          <p:nvPr/>
        </p:nvSpPr>
        <p:spPr>
          <a:xfrm>
            <a:off x="4800600" y="2491739"/>
            <a:ext cx="0" cy="577850"/>
          </a:xfrm>
          <a:custGeom>
            <a:avLst/>
            <a:gdLst/>
            <a:ahLst/>
            <a:cxnLst/>
            <a:rect l="l" t="t" r="r" b="b"/>
            <a:pathLst>
              <a:path h="577850">
                <a:moveTo>
                  <a:pt x="0" y="0"/>
                </a:moveTo>
                <a:lnTo>
                  <a:pt x="0" y="577596"/>
                </a:lnTo>
              </a:path>
            </a:pathLst>
          </a:custGeom>
          <a:ln w="12192">
            <a:solidFill>
              <a:srgbClr val="000000"/>
            </a:solidFill>
          </a:ln>
        </p:spPr>
        <p:txBody>
          <a:bodyPr wrap="square" lIns="0" tIns="0" rIns="0" bIns="0" rtlCol="0"/>
          <a:lstStyle/>
          <a:p/>
        </p:txBody>
      </p:sp>
      <p:sp>
        <p:nvSpPr>
          <p:cNvPr id="26" name="object 26"/>
          <p:cNvSpPr/>
          <p:nvPr/>
        </p:nvSpPr>
        <p:spPr>
          <a:xfrm>
            <a:off x="4800600" y="2997707"/>
            <a:ext cx="723900" cy="469900"/>
          </a:xfrm>
          <a:custGeom>
            <a:avLst/>
            <a:gdLst/>
            <a:ahLst/>
            <a:cxnLst/>
            <a:rect l="l" t="t" r="r" b="b"/>
            <a:pathLst>
              <a:path w="723900" h="469900">
                <a:moveTo>
                  <a:pt x="0" y="469391"/>
                </a:moveTo>
                <a:lnTo>
                  <a:pt x="723900" y="469391"/>
                </a:lnTo>
                <a:lnTo>
                  <a:pt x="723900" y="0"/>
                </a:lnTo>
                <a:lnTo>
                  <a:pt x="0" y="0"/>
                </a:lnTo>
                <a:lnTo>
                  <a:pt x="0" y="469391"/>
                </a:lnTo>
                <a:close/>
              </a:path>
            </a:pathLst>
          </a:custGeom>
          <a:ln w="12192">
            <a:solidFill>
              <a:srgbClr val="000000"/>
            </a:solidFill>
          </a:ln>
        </p:spPr>
        <p:txBody>
          <a:bodyPr wrap="square" lIns="0" tIns="0" rIns="0" bIns="0" rtlCol="0"/>
          <a:lstStyle/>
          <a:p/>
        </p:txBody>
      </p:sp>
      <p:sp>
        <p:nvSpPr>
          <p:cNvPr id="27" name="object 27"/>
          <p:cNvSpPr txBox="1"/>
          <p:nvPr/>
        </p:nvSpPr>
        <p:spPr>
          <a:xfrm>
            <a:off x="4800600" y="2999232"/>
            <a:ext cx="723900" cy="402590"/>
          </a:xfrm>
          <a:prstGeom prst="rect">
            <a:avLst/>
          </a:prstGeom>
          <a:ln w="12192">
            <a:solidFill>
              <a:srgbClr val="000000"/>
            </a:solidFill>
          </a:ln>
        </p:spPr>
        <p:txBody>
          <a:bodyPr vert="horz" wrap="square" lIns="0" tIns="33655" rIns="0" bIns="0" rtlCol="0">
            <a:spAutoFit/>
          </a:bodyPr>
          <a:lstStyle/>
          <a:p>
            <a:pPr marL="200660">
              <a:lnSpc>
                <a:spcPct val="100000"/>
              </a:lnSpc>
              <a:spcBef>
                <a:spcPts val="265"/>
              </a:spcBef>
            </a:pPr>
            <a:r>
              <a:rPr sz="2400" b="1" i="1" dirty="0">
                <a:latin typeface="Times New Roman" panose="02020603050405020304"/>
                <a:cs typeface="Times New Roman" panose="02020603050405020304"/>
              </a:rPr>
              <a:t>i,</a:t>
            </a:r>
            <a:r>
              <a:rPr sz="2400" b="1" i="1" spc="-40" dirty="0">
                <a:latin typeface="Times New Roman" panose="02020603050405020304"/>
                <a:cs typeface="Times New Roman" panose="02020603050405020304"/>
              </a:rPr>
              <a:t> </a:t>
            </a:r>
            <a:r>
              <a:rPr sz="2400" b="1" i="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p:txBody>
      </p:sp>
      <p:sp>
        <p:nvSpPr>
          <p:cNvPr id="28" name="object 28"/>
          <p:cNvSpPr/>
          <p:nvPr/>
        </p:nvSpPr>
        <p:spPr>
          <a:xfrm>
            <a:off x="8112252" y="4581144"/>
            <a:ext cx="719455" cy="864235"/>
          </a:xfrm>
          <a:custGeom>
            <a:avLst/>
            <a:gdLst/>
            <a:ahLst/>
            <a:cxnLst/>
            <a:rect l="l" t="t" r="r" b="b"/>
            <a:pathLst>
              <a:path w="719454" h="864235">
                <a:moveTo>
                  <a:pt x="0" y="864107"/>
                </a:moveTo>
                <a:lnTo>
                  <a:pt x="719327" y="864107"/>
                </a:lnTo>
                <a:lnTo>
                  <a:pt x="719327" y="0"/>
                </a:lnTo>
                <a:lnTo>
                  <a:pt x="0" y="0"/>
                </a:lnTo>
                <a:lnTo>
                  <a:pt x="0" y="864107"/>
                </a:lnTo>
                <a:close/>
              </a:path>
            </a:pathLst>
          </a:custGeom>
          <a:solidFill>
            <a:srgbClr val="FFFFFF"/>
          </a:solidFill>
        </p:spPr>
        <p:txBody>
          <a:bodyPr wrap="square" lIns="0" tIns="0" rIns="0" bIns="0" rtlCol="0"/>
          <a:lstStyle/>
          <a:p/>
        </p:txBody>
      </p:sp>
      <p:sp>
        <p:nvSpPr>
          <p:cNvPr id="29" name="object 29"/>
          <p:cNvSpPr/>
          <p:nvPr/>
        </p:nvSpPr>
        <p:spPr>
          <a:xfrm>
            <a:off x="8112252" y="4581144"/>
            <a:ext cx="719455" cy="864235"/>
          </a:xfrm>
          <a:custGeom>
            <a:avLst/>
            <a:gdLst/>
            <a:ahLst/>
            <a:cxnLst/>
            <a:rect l="l" t="t" r="r" b="b"/>
            <a:pathLst>
              <a:path w="719454" h="864235">
                <a:moveTo>
                  <a:pt x="0" y="864107"/>
                </a:moveTo>
                <a:lnTo>
                  <a:pt x="719327" y="864107"/>
                </a:lnTo>
                <a:lnTo>
                  <a:pt x="719327" y="0"/>
                </a:lnTo>
                <a:lnTo>
                  <a:pt x="0" y="0"/>
                </a:lnTo>
                <a:lnTo>
                  <a:pt x="0" y="864107"/>
                </a:lnTo>
                <a:close/>
              </a:path>
            </a:pathLst>
          </a:custGeom>
          <a:ln w="12192">
            <a:solidFill>
              <a:srgbClr val="000000"/>
            </a:solidFill>
          </a:ln>
        </p:spPr>
        <p:txBody>
          <a:bodyPr wrap="square" lIns="0" tIns="0" rIns="0" bIns="0" rtlCol="0"/>
          <a:lstStyle/>
          <a:p/>
        </p:txBody>
      </p:sp>
      <p:sp>
        <p:nvSpPr>
          <p:cNvPr id="30" name="object 30"/>
          <p:cNvSpPr txBox="1"/>
          <p:nvPr/>
        </p:nvSpPr>
        <p:spPr>
          <a:xfrm>
            <a:off x="8112252" y="4581144"/>
            <a:ext cx="719455" cy="345440"/>
          </a:xfrm>
          <a:prstGeom prst="rect">
            <a:avLst/>
          </a:prstGeom>
          <a:ln w="12192">
            <a:solidFill>
              <a:srgbClr val="000000"/>
            </a:solidFill>
          </a:ln>
        </p:spPr>
        <p:txBody>
          <a:bodyPr vert="horz" wrap="square" lIns="0" tIns="38100" rIns="0" bIns="0" rtlCol="0">
            <a:spAutoFit/>
          </a:bodyPr>
          <a:lstStyle/>
          <a:p>
            <a:pPr marL="119380">
              <a:lnSpc>
                <a:spcPct val="100000"/>
              </a:lnSpc>
              <a:spcBef>
                <a:spcPts val="300"/>
              </a:spcBef>
            </a:pPr>
            <a:r>
              <a:rPr sz="2000" b="1" i="1" dirty="0">
                <a:latin typeface="Times New Roman" panose="02020603050405020304"/>
                <a:cs typeface="Times New Roman" panose="02020603050405020304"/>
              </a:rPr>
              <a:t>j</a:t>
            </a:r>
            <a:r>
              <a:rPr sz="2000" b="1"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31" name="object 31"/>
          <p:cNvSpPr txBox="1"/>
          <p:nvPr/>
        </p:nvSpPr>
        <p:spPr>
          <a:xfrm>
            <a:off x="8112252" y="5017770"/>
            <a:ext cx="719455" cy="366395"/>
          </a:xfrm>
          <a:prstGeom prst="rect">
            <a:avLst/>
          </a:prstGeom>
          <a:ln w="12192">
            <a:solidFill>
              <a:srgbClr val="000000"/>
            </a:solidFill>
          </a:ln>
        </p:spPr>
        <p:txBody>
          <a:bodyPr vert="horz" wrap="square" lIns="0" tIns="59055" rIns="0" bIns="0" rtlCol="0">
            <a:spAutoFit/>
          </a:bodyPr>
          <a:lstStyle/>
          <a:p>
            <a:pPr marL="156210">
              <a:lnSpc>
                <a:spcPct val="100000"/>
              </a:lnSpc>
              <a:spcBef>
                <a:spcPts val="465"/>
              </a:spcBef>
            </a:pPr>
            <a:r>
              <a:rPr sz="2000" b="1" i="1" dirty="0">
                <a:latin typeface="Times New Roman" panose="02020603050405020304"/>
                <a:cs typeface="Times New Roman" panose="02020603050405020304"/>
              </a:rPr>
              <a:t>j,</a:t>
            </a:r>
            <a:r>
              <a:rPr sz="2000" b="1" i="1" spc="455"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32" name="object 32"/>
          <p:cNvSpPr/>
          <p:nvPr/>
        </p:nvSpPr>
        <p:spPr>
          <a:xfrm>
            <a:off x="8112252" y="5007864"/>
            <a:ext cx="719455" cy="12700"/>
          </a:xfrm>
          <a:custGeom>
            <a:avLst/>
            <a:gdLst/>
            <a:ahLst/>
            <a:cxnLst/>
            <a:rect l="l" t="t" r="r" b="b"/>
            <a:pathLst>
              <a:path w="719454" h="12700">
                <a:moveTo>
                  <a:pt x="0" y="12191"/>
                </a:moveTo>
                <a:lnTo>
                  <a:pt x="719327" y="12191"/>
                </a:lnTo>
                <a:lnTo>
                  <a:pt x="719327" y="0"/>
                </a:lnTo>
                <a:lnTo>
                  <a:pt x="0" y="0"/>
                </a:lnTo>
                <a:lnTo>
                  <a:pt x="0" y="12191"/>
                </a:lnTo>
                <a:close/>
              </a:path>
            </a:pathLst>
          </a:custGeom>
          <a:solidFill>
            <a:srgbClr val="000000"/>
          </a:solidFill>
        </p:spPr>
        <p:txBody>
          <a:bodyPr wrap="square" lIns="0" tIns="0" rIns="0" bIns="0" rtlCol="0"/>
          <a:lstStyle/>
          <a:p/>
        </p:txBody>
      </p:sp>
      <p:sp>
        <p:nvSpPr>
          <p:cNvPr id="33" name="object 33"/>
          <p:cNvSpPr txBox="1"/>
          <p:nvPr/>
        </p:nvSpPr>
        <p:spPr>
          <a:xfrm>
            <a:off x="7319771" y="4581144"/>
            <a:ext cx="792480" cy="351790"/>
          </a:xfrm>
          <a:prstGeom prst="rect">
            <a:avLst/>
          </a:prstGeom>
          <a:ln w="12192">
            <a:solidFill>
              <a:srgbClr val="000000"/>
            </a:solidFill>
          </a:ln>
        </p:spPr>
        <p:txBody>
          <a:bodyPr vert="horz" wrap="square" lIns="0" tIns="44450" rIns="0" bIns="0" rtlCol="0">
            <a:spAutoFit/>
          </a:bodyPr>
          <a:lstStyle/>
          <a:p>
            <a:pPr marL="133985">
              <a:lnSpc>
                <a:spcPct val="100000"/>
              </a:lnSpc>
              <a:spcBef>
                <a:spcPts val="350"/>
              </a:spcBef>
            </a:pPr>
            <a:r>
              <a:rPr sz="2000" b="1" i="1" dirty="0">
                <a:latin typeface="Times New Roman" panose="02020603050405020304"/>
                <a:cs typeface="Times New Roman" panose="02020603050405020304"/>
              </a:rPr>
              <a:t>j</a:t>
            </a:r>
            <a:r>
              <a:rPr sz="2000" b="1"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dirty="0">
                <a:latin typeface="Wingdings" panose="05000000000000000000"/>
                <a:cs typeface="Wingdings" panose="05000000000000000000"/>
              </a:rPr>
              <a:t></a:t>
            </a:r>
            <a:endParaRPr sz="2000">
              <a:latin typeface="Wingdings" panose="05000000000000000000"/>
              <a:cs typeface="Wingdings" panose="05000000000000000000"/>
            </a:endParaRPr>
          </a:p>
        </p:txBody>
      </p:sp>
      <p:sp>
        <p:nvSpPr>
          <p:cNvPr id="34" name="object 34"/>
          <p:cNvSpPr/>
          <p:nvPr/>
        </p:nvSpPr>
        <p:spPr>
          <a:xfrm>
            <a:off x="5112892" y="2929889"/>
            <a:ext cx="111506" cy="214375"/>
          </a:xfrm>
          <a:prstGeom prst="rect">
            <a:avLst/>
          </a:prstGeom>
          <a:blipFill>
            <a:blip r:embed="rId1" cstate="print"/>
            <a:stretch>
              <a:fillRect/>
            </a:stretch>
          </a:blipFill>
        </p:spPr>
        <p:txBody>
          <a:bodyPr wrap="square" lIns="0" tIns="0" rIns="0" bIns="0" rtlCol="0"/>
          <a:lstStyle/>
          <a:p/>
        </p:txBody>
      </p:sp>
      <p:sp>
        <p:nvSpPr>
          <p:cNvPr id="35" name="object 35"/>
          <p:cNvSpPr/>
          <p:nvPr/>
        </p:nvSpPr>
        <p:spPr>
          <a:xfrm>
            <a:off x="8398636" y="4929378"/>
            <a:ext cx="111506" cy="214249"/>
          </a:xfrm>
          <a:prstGeom prst="rect">
            <a:avLst/>
          </a:prstGeom>
          <a:blipFill>
            <a:blip r:embed="rId2" cstate="print"/>
            <a:stretch>
              <a:fillRect/>
            </a:stretch>
          </a:blipFill>
        </p:spPr>
        <p:txBody>
          <a:bodyPr wrap="square" lIns="0" tIns="0" rIns="0" bIns="0" rtlCol="0"/>
          <a:lstStyle/>
          <a:p/>
        </p:txBody>
      </p:sp>
      <p:sp>
        <p:nvSpPr>
          <p:cNvPr id="36" name="object 36"/>
          <p:cNvSpPr/>
          <p:nvPr/>
        </p:nvSpPr>
        <p:spPr>
          <a:xfrm>
            <a:off x="3023616" y="2022348"/>
            <a:ext cx="696595" cy="469900"/>
          </a:xfrm>
          <a:custGeom>
            <a:avLst/>
            <a:gdLst/>
            <a:ahLst/>
            <a:cxnLst/>
            <a:rect l="l" t="t" r="r" b="b"/>
            <a:pathLst>
              <a:path w="696594" h="469900">
                <a:moveTo>
                  <a:pt x="0" y="469391"/>
                </a:moveTo>
                <a:lnTo>
                  <a:pt x="696468" y="469391"/>
                </a:lnTo>
                <a:lnTo>
                  <a:pt x="696468" y="0"/>
                </a:lnTo>
                <a:lnTo>
                  <a:pt x="0" y="0"/>
                </a:lnTo>
                <a:lnTo>
                  <a:pt x="0" y="469391"/>
                </a:lnTo>
                <a:close/>
              </a:path>
            </a:pathLst>
          </a:custGeom>
          <a:ln w="12192">
            <a:solidFill>
              <a:srgbClr val="000000"/>
            </a:solidFill>
          </a:ln>
        </p:spPr>
        <p:txBody>
          <a:bodyPr wrap="square" lIns="0" tIns="0" rIns="0" bIns="0" rtlCol="0"/>
          <a:lstStyle/>
          <a:p/>
        </p:txBody>
      </p:sp>
      <p:sp>
        <p:nvSpPr>
          <p:cNvPr id="37" name="object 37"/>
          <p:cNvSpPr/>
          <p:nvPr/>
        </p:nvSpPr>
        <p:spPr>
          <a:xfrm>
            <a:off x="2496311" y="1557527"/>
            <a:ext cx="1224280" cy="469900"/>
          </a:xfrm>
          <a:custGeom>
            <a:avLst/>
            <a:gdLst/>
            <a:ahLst/>
            <a:cxnLst/>
            <a:rect l="l" t="t" r="r" b="b"/>
            <a:pathLst>
              <a:path w="1224280" h="469900">
                <a:moveTo>
                  <a:pt x="0" y="469391"/>
                </a:moveTo>
                <a:lnTo>
                  <a:pt x="1223772" y="469391"/>
                </a:lnTo>
                <a:lnTo>
                  <a:pt x="1223772" y="0"/>
                </a:lnTo>
                <a:lnTo>
                  <a:pt x="0" y="0"/>
                </a:lnTo>
                <a:lnTo>
                  <a:pt x="0" y="469391"/>
                </a:lnTo>
                <a:close/>
              </a:path>
            </a:pathLst>
          </a:custGeom>
          <a:solidFill>
            <a:srgbClr val="FFFFFF"/>
          </a:solidFill>
        </p:spPr>
        <p:txBody>
          <a:bodyPr wrap="square" lIns="0" tIns="0" rIns="0" bIns="0" rtlCol="0"/>
          <a:lstStyle/>
          <a:p/>
        </p:txBody>
      </p:sp>
      <p:sp>
        <p:nvSpPr>
          <p:cNvPr id="38" name="object 38"/>
          <p:cNvSpPr/>
          <p:nvPr/>
        </p:nvSpPr>
        <p:spPr>
          <a:xfrm>
            <a:off x="2496311" y="1557527"/>
            <a:ext cx="1224280" cy="469900"/>
          </a:xfrm>
          <a:custGeom>
            <a:avLst/>
            <a:gdLst/>
            <a:ahLst/>
            <a:cxnLst/>
            <a:rect l="l" t="t" r="r" b="b"/>
            <a:pathLst>
              <a:path w="1224280" h="469900">
                <a:moveTo>
                  <a:pt x="0" y="469391"/>
                </a:moveTo>
                <a:lnTo>
                  <a:pt x="1223772" y="469391"/>
                </a:lnTo>
                <a:lnTo>
                  <a:pt x="1223772" y="0"/>
                </a:lnTo>
                <a:lnTo>
                  <a:pt x="0" y="0"/>
                </a:lnTo>
                <a:lnTo>
                  <a:pt x="0" y="469391"/>
                </a:lnTo>
                <a:close/>
              </a:path>
            </a:pathLst>
          </a:custGeom>
          <a:ln w="12192">
            <a:solidFill>
              <a:srgbClr val="000000"/>
            </a:solidFill>
          </a:ln>
        </p:spPr>
        <p:txBody>
          <a:bodyPr wrap="square" lIns="0" tIns="0" rIns="0" bIns="0" rtlCol="0"/>
          <a:lstStyle/>
          <a:p/>
        </p:txBody>
      </p:sp>
      <p:sp>
        <p:nvSpPr>
          <p:cNvPr id="39" name="object 39"/>
          <p:cNvSpPr txBox="1"/>
          <p:nvPr/>
        </p:nvSpPr>
        <p:spPr>
          <a:xfrm>
            <a:off x="2574442" y="1481097"/>
            <a:ext cx="1016000" cy="949960"/>
          </a:xfrm>
          <a:prstGeom prst="rect">
            <a:avLst/>
          </a:prstGeom>
        </p:spPr>
        <p:txBody>
          <a:bodyPr vert="horz" wrap="square" lIns="0" tIns="111760" rIns="0" bIns="0" rtlCol="0">
            <a:spAutoFit/>
          </a:bodyPr>
          <a:lstStyle/>
          <a:p>
            <a:pPr marR="5080" algn="r">
              <a:lnSpc>
                <a:spcPct val="100000"/>
              </a:lnSpc>
              <a:spcBef>
                <a:spcPts val="880"/>
              </a:spcBef>
              <a:tabLst>
                <a:tab pos="608965" algn="l"/>
              </a:tabLst>
            </a:pPr>
            <a:r>
              <a:rPr sz="2400" b="1" dirty="0">
                <a:latin typeface="Times New Roman" panose="02020603050405020304"/>
                <a:cs typeface="Times New Roman" panose="02020603050405020304"/>
              </a:rPr>
              <a:t>0,0	0,1</a:t>
            </a:r>
            <a:endParaRPr sz="2400">
              <a:latin typeface="Times New Roman" panose="02020603050405020304"/>
              <a:cs typeface="Times New Roman" panose="02020603050405020304"/>
            </a:endParaRPr>
          </a:p>
          <a:p>
            <a:pPr marR="20955" algn="r">
              <a:lnSpc>
                <a:spcPct val="100000"/>
              </a:lnSpc>
              <a:spcBef>
                <a:spcPts val="780"/>
              </a:spcBef>
            </a:pPr>
            <a:r>
              <a:rPr sz="2400" b="1" spc="-5" dirty="0">
                <a:latin typeface="Times New Roman" panose="02020603050405020304"/>
                <a:cs typeface="Times New Roman" panose="02020603050405020304"/>
              </a:rPr>
              <a:t>1,1</a:t>
            </a:r>
            <a:endParaRPr sz="2400">
              <a:latin typeface="Times New Roman" panose="02020603050405020304"/>
              <a:cs typeface="Times New Roman" panose="02020603050405020304"/>
            </a:endParaRPr>
          </a:p>
        </p:txBody>
      </p:sp>
      <p:sp>
        <p:nvSpPr>
          <p:cNvPr id="40" name="object 40"/>
          <p:cNvSpPr/>
          <p:nvPr/>
        </p:nvSpPr>
        <p:spPr>
          <a:xfrm>
            <a:off x="3023616" y="1571244"/>
            <a:ext cx="1905" cy="714375"/>
          </a:xfrm>
          <a:custGeom>
            <a:avLst/>
            <a:gdLst/>
            <a:ahLst/>
            <a:cxnLst/>
            <a:rect l="l" t="t" r="r" b="b"/>
            <a:pathLst>
              <a:path w="1905" h="714375">
                <a:moveTo>
                  <a:pt x="1650" y="0"/>
                </a:moveTo>
                <a:lnTo>
                  <a:pt x="0" y="714375"/>
                </a:lnTo>
              </a:path>
            </a:pathLst>
          </a:custGeom>
          <a:ln w="12191">
            <a:solidFill>
              <a:srgbClr val="000000"/>
            </a:solidFill>
          </a:ln>
        </p:spPr>
        <p:txBody>
          <a:bodyPr wrap="square" lIns="0" tIns="0" rIns="0" bIns="0" rtlCol="0"/>
          <a:lstStyle/>
          <a:p/>
        </p:txBody>
      </p:sp>
      <p:sp>
        <p:nvSpPr>
          <p:cNvPr id="41" name="object 41"/>
          <p:cNvSpPr/>
          <p:nvPr/>
        </p:nvSpPr>
        <p:spPr>
          <a:xfrm>
            <a:off x="6452615" y="4005071"/>
            <a:ext cx="715010" cy="469900"/>
          </a:xfrm>
          <a:custGeom>
            <a:avLst/>
            <a:gdLst/>
            <a:ahLst/>
            <a:cxnLst/>
            <a:rect l="l" t="t" r="r" b="b"/>
            <a:pathLst>
              <a:path w="715010" h="469900">
                <a:moveTo>
                  <a:pt x="0" y="469391"/>
                </a:moveTo>
                <a:lnTo>
                  <a:pt x="714756" y="469391"/>
                </a:lnTo>
                <a:lnTo>
                  <a:pt x="714756" y="0"/>
                </a:lnTo>
                <a:lnTo>
                  <a:pt x="0" y="0"/>
                </a:lnTo>
                <a:lnTo>
                  <a:pt x="0" y="469391"/>
                </a:lnTo>
                <a:close/>
              </a:path>
            </a:pathLst>
          </a:custGeom>
          <a:ln w="12192">
            <a:solidFill>
              <a:srgbClr val="000000"/>
            </a:solidFill>
          </a:ln>
        </p:spPr>
        <p:txBody>
          <a:bodyPr wrap="square" lIns="0" tIns="0" rIns="0" bIns="0" rtlCol="0"/>
          <a:lstStyle/>
          <a:p/>
        </p:txBody>
      </p:sp>
      <p:sp>
        <p:nvSpPr>
          <p:cNvPr id="42" name="object 42"/>
          <p:cNvSpPr txBox="1"/>
          <p:nvPr/>
        </p:nvSpPr>
        <p:spPr>
          <a:xfrm>
            <a:off x="6453441" y="4043171"/>
            <a:ext cx="714375" cy="367030"/>
          </a:xfrm>
          <a:prstGeom prst="rect">
            <a:avLst/>
          </a:prstGeom>
          <a:ln w="12192">
            <a:solidFill>
              <a:srgbClr val="000000"/>
            </a:solidFill>
          </a:ln>
        </p:spPr>
        <p:txBody>
          <a:bodyPr vert="horz" wrap="square" lIns="0" tIns="0" rIns="0" bIns="0" rtlCol="0">
            <a:spAutoFit/>
          </a:bodyPr>
          <a:lstStyle/>
          <a:p>
            <a:pPr marL="128905">
              <a:lnSpc>
                <a:spcPts val="2865"/>
              </a:lnSpc>
            </a:pPr>
            <a:r>
              <a:rPr sz="2400" b="1" i="1" dirty="0">
                <a:latin typeface="Times New Roman" panose="02020603050405020304"/>
                <a:cs typeface="Times New Roman" panose="02020603050405020304"/>
              </a:rPr>
              <a:t>k,</a:t>
            </a:r>
            <a:r>
              <a:rPr sz="2400" b="1" i="1" spc="-40" dirty="0">
                <a:latin typeface="Times New Roman" panose="02020603050405020304"/>
                <a:cs typeface="Times New Roman" panose="02020603050405020304"/>
              </a:rPr>
              <a:t> </a:t>
            </a:r>
            <a:r>
              <a:rPr sz="2400" b="1" i="1" dirty="0">
                <a:latin typeface="Times New Roman" panose="02020603050405020304"/>
                <a:cs typeface="Times New Roman" panose="02020603050405020304"/>
              </a:rPr>
              <a:t>k</a:t>
            </a:r>
            <a:endParaRPr sz="2400">
              <a:latin typeface="Times New Roman" panose="02020603050405020304"/>
              <a:cs typeface="Times New Roman" panose="02020603050405020304"/>
            </a:endParaRPr>
          </a:p>
        </p:txBody>
      </p:sp>
      <p:sp>
        <p:nvSpPr>
          <p:cNvPr id="43" name="object 43"/>
          <p:cNvSpPr/>
          <p:nvPr/>
        </p:nvSpPr>
        <p:spPr>
          <a:xfrm>
            <a:off x="5739384" y="3573779"/>
            <a:ext cx="1428115" cy="469900"/>
          </a:xfrm>
          <a:custGeom>
            <a:avLst/>
            <a:gdLst/>
            <a:ahLst/>
            <a:cxnLst/>
            <a:rect l="l" t="t" r="r" b="b"/>
            <a:pathLst>
              <a:path w="1428114" h="469900">
                <a:moveTo>
                  <a:pt x="0" y="469391"/>
                </a:moveTo>
                <a:lnTo>
                  <a:pt x="1427988" y="469391"/>
                </a:lnTo>
                <a:lnTo>
                  <a:pt x="1427988" y="0"/>
                </a:lnTo>
                <a:lnTo>
                  <a:pt x="0" y="0"/>
                </a:lnTo>
                <a:lnTo>
                  <a:pt x="0" y="469391"/>
                </a:lnTo>
                <a:close/>
              </a:path>
            </a:pathLst>
          </a:custGeom>
          <a:solidFill>
            <a:srgbClr val="FFFFFF"/>
          </a:solidFill>
        </p:spPr>
        <p:txBody>
          <a:bodyPr wrap="square" lIns="0" tIns="0" rIns="0" bIns="0" rtlCol="0"/>
          <a:lstStyle/>
          <a:p/>
        </p:txBody>
      </p:sp>
      <p:sp>
        <p:nvSpPr>
          <p:cNvPr id="44" name="object 44"/>
          <p:cNvSpPr/>
          <p:nvPr/>
        </p:nvSpPr>
        <p:spPr>
          <a:xfrm>
            <a:off x="5739384" y="3573779"/>
            <a:ext cx="1428115" cy="469900"/>
          </a:xfrm>
          <a:custGeom>
            <a:avLst/>
            <a:gdLst/>
            <a:ahLst/>
            <a:cxnLst/>
            <a:rect l="l" t="t" r="r" b="b"/>
            <a:pathLst>
              <a:path w="1428114" h="469900">
                <a:moveTo>
                  <a:pt x="0" y="469391"/>
                </a:moveTo>
                <a:lnTo>
                  <a:pt x="1427988" y="469391"/>
                </a:lnTo>
                <a:lnTo>
                  <a:pt x="1427988" y="0"/>
                </a:lnTo>
                <a:lnTo>
                  <a:pt x="0" y="0"/>
                </a:lnTo>
                <a:lnTo>
                  <a:pt x="0" y="469391"/>
                </a:lnTo>
                <a:close/>
              </a:path>
            </a:pathLst>
          </a:custGeom>
          <a:ln w="12192">
            <a:solidFill>
              <a:srgbClr val="000000"/>
            </a:solidFill>
          </a:ln>
        </p:spPr>
        <p:txBody>
          <a:bodyPr wrap="square" lIns="0" tIns="0" rIns="0" bIns="0" rtlCol="0"/>
          <a:lstStyle/>
          <a:p/>
        </p:txBody>
      </p:sp>
      <p:sp>
        <p:nvSpPr>
          <p:cNvPr id="45" name="object 45"/>
          <p:cNvSpPr txBox="1"/>
          <p:nvPr/>
        </p:nvSpPr>
        <p:spPr>
          <a:xfrm>
            <a:off x="5739384" y="3573779"/>
            <a:ext cx="714375" cy="407670"/>
          </a:xfrm>
          <a:prstGeom prst="rect">
            <a:avLst/>
          </a:prstGeom>
          <a:ln w="13843">
            <a:solidFill>
              <a:srgbClr val="000000"/>
            </a:solidFill>
          </a:ln>
        </p:spPr>
        <p:txBody>
          <a:bodyPr vert="horz" wrap="square" lIns="0" tIns="38735" rIns="0" bIns="0" rtlCol="0">
            <a:spAutoFit/>
          </a:bodyPr>
          <a:lstStyle/>
          <a:p>
            <a:pPr marL="90805">
              <a:lnSpc>
                <a:spcPct val="100000"/>
              </a:lnSpc>
              <a:spcBef>
                <a:spcPts val="305"/>
              </a:spcBef>
            </a:pPr>
            <a:r>
              <a:rPr sz="2000" b="1" i="1" dirty="0">
                <a:latin typeface="Times New Roman" panose="02020603050405020304"/>
                <a:cs typeface="Times New Roman" panose="02020603050405020304"/>
              </a:rPr>
              <a:t>k-</a:t>
            </a:r>
            <a:r>
              <a:rPr sz="2000" b="1" dirty="0">
                <a:latin typeface="Times New Roman" panose="02020603050405020304"/>
                <a:cs typeface="Times New Roman" panose="02020603050405020304"/>
              </a:rPr>
              <a:t>1,</a:t>
            </a:r>
            <a:r>
              <a:rPr sz="2000" b="1" spc="-90" dirty="0">
                <a:latin typeface="Times New Roman" panose="02020603050405020304"/>
                <a:cs typeface="Times New Roman" panose="02020603050405020304"/>
              </a:rPr>
              <a:t> </a:t>
            </a:r>
            <a:r>
              <a:rPr sz="2400" b="1" spc="-5" dirty="0">
                <a:latin typeface="Wingdings" panose="05000000000000000000"/>
                <a:cs typeface="Wingdings" panose="05000000000000000000"/>
              </a:rPr>
              <a:t></a:t>
            </a:r>
            <a:endParaRPr sz="2400">
              <a:latin typeface="Wingdings" panose="05000000000000000000"/>
              <a:cs typeface="Wingdings" panose="05000000000000000000"/>
            </a:endParaRPr>
          </a:p>
        </p:txBody>
      </p:sp>
      <p:sp>
        <p:nvSpPr>
          <p:cNvPr id="46" name="object 46"/>
          <p:cNvSpPr txBox="1"/>
          <p:nvPr/>
        </p:nvSpPr>
        <p:spPr>
          <a:xfrm>
            <a:off x="6453441" y="3573779"/>
            <a:ext cx="714375" cy="396875"/>
          </a:xfrm>
          <a:prstGeom prst="rect">
            <a:avLst/>
          </a:prstGeom>
          <a:ln w="12192">
            <a:solidFill>
              <a:srgbClr val="000000"/>
            </a:solidFill>
          </a:ln>
        </p:spPr>
        <p:txBody>
          <a:bodyPr vert="horz" wrap="square" lIns="0" tIns="89535" rIns="0" bIns="0" rtlCol="0">
            <a:spAutoFit/>
          </a:bodyPr>
          <a:lstStyle/>
          <a:p>
            <a:pPr marL="70485">
              <a:lnSpc>
                <a:spcPct val="100000"/>
              </a:lnSpc>
              <a:spcBef>
                <a:spcPts val="705"/>
              </a:spcBef>
            </a:pPr>
            <a:r>
              <a:rPr sz="2000" b="1" i="1" dirty="0">
                <a:latin typeface="Times New Roman" panose="02020603050405020304"/>
                <a:cs typeface="Times New Roman" panose="02020603050405020304"/>
              </a:rPr>
              <a:t>k-</a:t>
            </a:r>
            <a:r>
              <a:rPr sz="2000" b="1" dirty="0">
                <a:latin typeface="Times New Roman" panose="02020603050405020304"/>
                <a:cs typeface="Times New Roman" panose="02020603050405020304"/>
              </a:rPr>
              <a:t>1,</a:t>
            </a:r>
            <a:r>
              <a:rPr sz="2000" b="1" i="1" dirty="0">
                <a:latin typeface="Times New Roman" panose="02020603050405020304"/>
                <a:cs typeface="Times New Roman" panose="02020603050405020304"/>
              </a:rPr>
              <a:t>k</a:t>
            </a:r>
            <a:endParaRPr sz="2000">
              <a:latin typeface="Times New Roman" panose="02020603050405020304"/>
              <a:cs typeface="Times New Roman" panose="02020603050405020304"/>
            </a:endParaRPr>
          </a:p>
        </p:txBody>
      </p:sp>
      <p:sp>
        <p:nvSpPr>
          <p:cNvPr id="47" name="object 47"/>
          <p:cNvSpPr/>
          <p:nvPr/>
        </p:nvSpPr>
        <p:spPr>
          <a:xfrm>
            <a:off x="6452615" y="3572255"/>
            <a:ext cx="1905" cy="571500"/>
          </a:xfrm>
          <a:custGeom>
            <a:avLst/>
            <a:gdLst/>
            <a:ahLst/>
            <a:cxnLst/>
            <a:rect l="l" t="t" r="r" b="b"/>
            <a:pathLst>
              <a:path w="1904" h="571500">
                <a:moveTo>
                  <a:pt x="1650" y="0"/>
                </a:moveTo>
                <a:lnTo>
                  <a:pt x="0" y="571500"/>
                </a:lnTo>
              </a:path>
            </a:pathLst>
          </a:custGeom>
          <a:ln w="12192">
            <a:solidFill>
              <a:srgbClr val="000000"/>
            </a:solidFill>
          </a:ln>
        </p:spPr>
        <p:txBody>
          <a:bodyPr wrap="square" lIns="0" tIns="0" rIns="0" bIns="0" rtlCol="0"/>
          <a:lstStyle/>
          <a:p/>
        </p:txBody>
      </p:sp>
      <p:sp>
        <p:nvSpPr>
          <p:cNvPr id="48" name="object 48"/>
          <p:cNvSpPr/>
          <p:nvPr/>
        </p:nvSpPr>
        <p:spPr>
          <a:xfrm>
            <a:off x="6755765" y="3929634"/>
            <a:ext cx="111506" cy="214249"/>
          </a:xfrm>
          <a:prstGeom prst="rect">
            <a:avLst/>
          </a:prstGeom>
          <a:blipFill>
            <a:blip r:embed="rId3" cstate="print"/>
            <a:stretch>
              <a:fillRect/>
            </a:stretch>
          </a:blipFill>
        </p:spPr>
        <p:txBody>
          <a:bodyPr wrap="square" lIns="0" tIns="0" rIns="0" bIns="0" rtlCol="0"/>
          <a:lstStyle/>
          <a:p/>
        </p:txBody>
      </p:sp>
      <p:sp>
        <p:nvSpPr>
          <p:cNvPr id="49" name="object 49"/>
          <p:cNvSpPr/>
          <p:nvPr/>
        </p:nvSpPr>
        <p:spPr>
          <a:xfrm>
            <a:off x="3326764" y="1930145"/>
            <a:ext cx="111506" cy="214249"/>
          </a:xfrm>
          <a:prstGeom prst="rect">
            <a:avLst/>
          </a:prstGeom>
          <a:blipFill>
            <a:blip r:embed="rId3" cstate="print"/>
            <a:stretch>
              <a:fillRect/>
            </a:stretch>
          </a:blipFill>
        </p:spPr>
        <p:txBody>
          <a:bodyPr wrap="square" lIns="0" tIns="0" rIns="0" bIns="0" rtlCol="0"/>
          <a:lstStyle/>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5737097" y="2134361"/>
            <a:ext cx="3455035" cy="2159635"/>
          </a:xfrm>
          <a:custGeom>
            <a:avLst/>
            <a:gdLst/>
            <a:ahLst/>
            <a:cxnLst/>
            <a:rect l="l" t="t" r="r" b="b"/>
            <a:pathLst>
              <a:path w="3455034" h="2159635">
                <a:moveTo>
                  <a:pt x="0" y="0"/>
                </a:moveTo>
                <a:lnTo>
                  <a:pt x="3454907" y="2159508"/>
                </a:lnTo>
              </a:path>
            </a:pathLst>
          </a:custGeom>
          <a:ln w="25908">
            <a:solidFill>
              <a:srgbClr val="0000FF"/>
            </a:solidFill>
            <a:prstDash val="lgDash"/>
          </a:ln>
        </p:spPr>
        <p:txBody>
          <a:bodyPr wrap="square" lIns="0" tIns="0" rIns="0" bIns="0" rtlCol="0"/>
          <a:lstStyle/>
          <a:p/>
        </p:txBody>
      </p:sp>
      <p:sp>
        <p:nvSpPr>
          <p:cNvPr id="11" name="object 11"/>
          <p:cNvSpPr/>
          <p:nvPr/>
        </p:nvSpPr>
        <p:spPr>
          <a:xfrm>
            <a:off x="4511801" y="2205989"/>
            <a:ext cx="4608830" cy="2879090"/>
          </a:xfrm>
          <a:custGeom>
            <a:avLst/>
            <a:gdLst/>
            <a:ahLst/>
            <a:cxnLst/>
            <a:rect l="l" t="t" r="r" b="b"/>
            <a:pathLst>
              <a:path w="4608830" h="2879090">
                <a:moveTo>
                  <a:pt x="0" y="0"/>
                </a:moveTo>
                <a:lnTo>
                  <a:pt x="4608576" y="2878836"/>
                </a:lnTo>
              </a:path>
            </a:pathLst>
          </a:custGeom>
          <a:ln w="25908">
            <a:solidFill>
              <a:srgbClr val="0000FF"/>
            </a:solidFill>
            <a:prstDash val="lgDash"/>
          </a:ln>
        </p:spPr>
        <p:txBody>
          <a:bodyPr wrap="square" lIns="0" tIns="0" rIns="0" bIns="0" rtlCol="0"/>
          <a:lstStyle/>
          <a:p/>
        </p:txBody>
      </p:sp>
      <p:sp>
        <p:nvSpPr>
          <p:cNvPr id="16" name="object 16"/>
          <p:cNvSpPr/>
          <p:nvPr/>
        </p:nvSpPr>
        <p:spPr>
          <a:xfrm>
            <a:off x="4225289" y="4005834"/>
            <a:ext cx="576580" cy="937260"/>
          </a:xfrm>
          <a:custGeom>
            <a:avLst/>
            <a:gdLst/>
            <a:ahLst/>
            <a:cxnLst/>
            <a:rect l="l" t="t" r="r" b="b"/>
            <a:pathLst>
              <a:path w="576579" h="937260">
                <a:moveTo>
                  <a:pt x="0" y="468630"/>
                </a:moveTo>
                <a:lnTo>
                  <a:pt x="2243" y="409844"/>
                </a:lnTo>
                <a:lnTo>
                  <a:pt x="8793" y="353238"/>
                </a:lnTo>
                <a:lnTo>
                  <a:pt x="19381" y="299250"/>
                </a:lnTo>
                <a:lnTo>
                  <a:pt x="33737" y="248320"/>
                </a:lnTo>
                <a:lnTo>
                  <a:pt x="51591" y="200887"/>
                </a:lnTo>
                <a:lnTo>
                  <a:pt x="72675" y="157390"/>
                </a:lnTo>
                <a:lnTo>
                  <a:pt x="96718" y="118268"/>
                </a:lnTo>
                <a:lnTo>
                  <a:pt x="123451" y="83960"/>
                </a:lnTo>
                <a:lnTo>
                  <a:pt x="152605" y="54905"/>
                </a:lnTo>
                <a:lnTo>
                  <a:pt x="183910" y="31543"/>
                </a:lnTo>
                <a:lnTo>
                  <a:pt x="251894" y="3651"/>
                </a:lnTo>
                <a:lnTo>
                  <a:pt x="288036" y="0"/>
                </a:lnTo>
                <a:lnTo>
                  <a:pt x="324177" y="3651"/>
                </a:lnTo>
                <a:lnTo>
                  <a:pt x="392161" y="31543"/>
                </a:lnTo>
                <a:lnTo>
                  <a:pt x="423466" y="54905"/>
                </a:lnTo>
                <a:lnTo>
                  <a:pt x="452620" y="83960"/>
                </a:lnTo>
                <a:lnTo>
                  <a:pt x="479353" y="118268"/>
                </a:lnTo>
                <a:lnTo>
                  <a:pt x="503396" y="157390"/>
                </a:lnTo>
                <a:lnTo>
                  <a:pt x="524480" y="200887"/>
                </a:lnTo>
                <a:lnTo>
                  <a:pt x="542334" y="248320"/>
                </a:lnTo>
                <a:lnTo>
                  <a:pt x="556690" y="299250"/>
                </a:lnTo>
                <a:lnTo>
                  <a:pt x="567278" y="353238"/>
                </a:lnTo>
                <a:lnTo>
                  <a:pt x="573828" y="409844"/>
                </a:lnTo>
                <a:lnTo>
                  <a:pt x="576072" y="468630"/>
                </a:lnTo>
                <a:lnTo>
                  <a:pt x="573828" y="527415"/>
                </a:lnTo>
                <a:lnTo>
                  <a:pt x="567278" y="584021"/>
                </a:lnTo>
                <a:lnTo>
                  <a:pt x="556690" y="638009"/>
                </a:lnTo>
                <a:lnTo>
                  <a:pt x="542334" y="688939"/>
                </a:lnTo>
                <a:lnTo>
                  <a:pt x="524480" y="736372"/>
                </a:lnTo>
                <a:lnTo>
                  <a:pt x="503396" y="779869"/>
                </a:lnTo>
                <a:lnTo>
                  <a:pt x="479353" y="818991"/>
                </a:lnTo>
                <a:lnTo>
                  <a:pt x="452620" y="853299"/>
                </a:lnTo>
                <a:lnTo>
                  <a:pt x="423466" y="882354"/>
                </a:lnTo>
                <a:lnTo>
                  <a:pt x="392161" y="905716"/>
                </a:lnTo>
                <a:lnTo>
                  <a:pt x="324177" y="933608"/>
                </a:lnTo>
                <a:lnTo>
                  <a:pt x="288036" y="937260"/>
                </a:lnTo>
                <a:lnTo>
                  <a:pt x="251894" y="933608"/>
                </a:lnTo>
                <a:lnTo>
                  <a:pt x="183910" y="905716"/>
                </a:lnTo>
                <a:lnTo>
                  <a:pt x="152605" y="882354"/>
                </a:lnTo>
                <a:lnTo>
                  <a:pt x="123451" y="853299"/>
                </a:lnTo>
                <a:lnTo>
                  <a:pt x="96718" y="818991"/>
                </a:lnTo>
                <a:lnTo>
                  <a:pt x="72675" y="779869"/>
                </a:lnTo>
                <a:lnTo>
                  <a:pt x="51591" y="736372"/>
                </a:lnTo>
                <a:lnTo>
                  <a:pt x="33737" y="688939"/>
                </a:lnTo>
                <a:lnTo>
                  <a:pt x="19381" y="638009"/>
                </a:lnTo>
                <a:lnTo>
                  <a:pt x="8793" y="584021"/>
                </a:lnTo>
                <a:lnTo>
                  <a:pt x="2243" y="527415"/>
                </a:lnTo>
                <a:lnTo>
                  <a:pt x="0" y="468630"/>
                </a:lnTo>
                <a:close/>
              </a:path>
            </a:pathLst>
          </a:custGeom>
          <a:ln w="25908">
            <a:solidFill>
              <a:srgbClr val="000000"/>
            </a:solidFill>
          </a:ln>
        </p:spPr>
        <p:txBody>
          <a:bodyPr wrap="square" lIns="0" tIns="0" rIns="0" bIns="0" rtlCol="0"/>
          <a:lstStyle/>
          <a:p/>
        </p:txBody>
      </p:sp>
      <p:sp>
        <p:nvSpPr>
          <p:cNvPr id="17" name="object 17"/>
          <p:cNvSpPr/>
          <p:nvPr/>
        </p:nvSpPr>
        <p:spPr>
          <a:xfrm>
            <a:off x="2567177" y="1631442"/>
            <a:ext cx="7131050" cy="4392295"/>
          </a:xfrm>
          <a:custGeom>
            <a:avLst/>
            <a:gdLst/>
            <a:ahLst/>
            <a:cxnLst/>
            <a:rect l="l" t="t" r="r" b="b"/>
            <a:pathLst>
              <a:path w="7131050" h="4392295">
                <a:moveTo>
                  <a:pt x="0" y="0"/>
                </a:moveTo>
                <a:lnTo>
                  <a:pt x="7130796" y="4392168"/>
                </a:lnTo>
              </a:path>
            </a:pathLst>
          </a:custGeom>
          <a:ln w="25908">
            <a:solidFill>
              <a:srgbClr val="0000FF"/>
            </a:solidFill>
            <a:prstDash val="lgDash"/>
          </a:ln>
        </p:spPr>
        <p:txBody>
          <a:bodyPr wrap="square" lIns="0" tIns="0" rIns="0" bIns="0" rtlCol="0"/>
          <a:lstStyle/>
          <a:p/>
        </p:txBody>
      </p:sp>
      <p:sp>
        <p:nvSpPr>
          <p:cNvPr id="18" name="object 18"/>
          <p:cNvSpPr/>
          <p:nvPr/>
        </p:nvSpPr>
        <p:spPr>
          <a:xfrm>
            <a:off x="2496311" y="1557527"/>
            <a:ext cx="7271384" cy="4537075"/>
          </a:xfrm>
          <a:custGeom>
            <a:avLst/>
            <a:gdLst/>
            <a:ahLst/>
            <a:cxnLst/>
            <a:rect l="l" t="t" r="r" b="b"/>
            <a:pathLst>
              <a:path w="7271384" h="4537075">
                <a:moveTo>
                  <a:pt x="0" y="4536948"/>
                </a:moveTo>
                <a:lnTo>
                  <a:pt x="7271004" y="4536948"/>
                </a:lnTo>
                <a:lnTo>
                  <a:pt x="7271004" y="0"/>
                </a:lnTo>
                <a:lnTo>
                  <a:pt x="0" y="0"/>
                </a:lnTo>
                <a:lnTo>
                  <a:pt x="0" y="4536948"/>
                </a:lnTo>
                <a:close/>
              </a:path>
            </a:pathLst>
          </a:custGeom>
          <a:ln w="12192">
            <a:solidFill>
              <a:srgbClr val="000000"/>
            </a:solidFill>
          </a:ln>
        </p:spPr>
        <p:txBody>
          <a:bodyPr wrap="square" lIns="0" tIns="0" rIns="0" bIns="0" rtlCol="0"/>
          <a:lstStyle/>
          <a:p/>
        </p:txBody>
      </p:sp>
      <p:sp>
        <p:nvSpPr>
          <p:cNvPr id="19" name="object 19"/>
          <p:cNvSpPr/>
          <p:nvPr/>
        </p:nvSpPr>
        <p:spPr>
          <a:xfrm>
            <a:off x="8976359" y="5590032"/>
            <a:ext cx="789940" cy="492759"/>
          </a:xfrm>
          <a:custGeom>
            <a:avLst/>
            <a:gdLst/>
            <a:ahLst/>
            <a:cxnLst/>
            <a:rect l="l" t="t" r="r" b="b"/>
            <a:pathLst>
              <a:path w="789940" h="492760">
                <a:moveTo>
                  <a:pt x="0" y="492252"/>
                </a:moveTo>
                <a:lnTo>
                  <a:pt x="789431" y="492252"/>
                </a:lnTo>
                <a:lnTo>
                  <a:pt x="789431" y="0"/>
                </a:lnTo>
                <a:lnTo>
                  <a:pt x="0" y="0"/>
                </a:lnTo>
                <a:lnTo>
                  <a:pt x="0" y="492252"/>
                </a:lnTo>
                <a:close/>
              </a:path>
            </a:pathLst>
          </a:custGeom>
          <a:solidFill>
            <a:srgbClr val="FFFFFF"/>
          </a:solidFill>
        </p:spPr>
        <p:txBody>
          <a:bodyPr wrap="square" lIns="0" tIns="0" rIns="0" bIns="0" rtlCol="0"/>
          <a:lstStyle/>
          <a:p/>
        </p:txBody>
      </p:sp>
      <p:sp>
        <p:nvSpPr>
          <p:cNvPr id="20" name="object 20"/>
          <p:cNvSpPr/>
          <p:nvPr/>
        </p:nvSpPr>
        <p:spPr>
          <a:xfrm>
            <a:off x="8976359" y="5590032"/>
            <a:ext cx="789940" cy="492759"/>
          </a:xfrm>
          <a:custGeom>
            <a:avLst/>
            <a:gdLst/>
            <a:ahLst/>
            <a:cxnLst/>
            <a:rect l="l" t="t" r="r" b="b"/>
            <a:pathLst>
              <a:path w="789940" h="492760">
                <a:moveTo>
                  <a:pt x="0" y="492252"/>
                </a:moveTo>
                <a:lnTo>
                  <a:pt x="789431" y="492252"/>
                </a:lnTo>
                <a:lnTo>
                  <a:pt x="789431" y="0"/>
                </a:lnTo>
                <a:lnTo>
                  <a:pt x="0" y="0"/>
                </a:lnTo>
                <a:lnTo>
                  <a:pt x="0" y="492252"/>
                </a:lnTo>
                <a:close/>
              </a:path>
            </a:pathLst>
          </a:custGeom>
          <a:ln w="12192">
            <a:solidFill>
              <a:srgbClr val="000000"/>
            </a:solidFill>
          </a:ln>
        </p:spPr>
        <p:txBody>
          <a:bodyPr wrap="square" lIns="0" tIns="0" rIns="0" bIns="0" rtlCol="0"/>
          <a:lstStyle/>
          <a:p/>
        </p:txBody>
      </p:sp>
      <p:sp>
        <p:nvSpPr>
          <p:cNvPr id="21" name="object 21"/>
          <p:cNvSpPr txBox="1"/>
          <p:nvPr/>
        </p:nvSpPr>
        <p:spPr>
          <a:xfrm>
            <a:off x="9092945" y="5611469"/>
            <a:ext cx="558800" cy="413385"/>
          </a:xfrm>
          <a:prstGeom prst="rect">
            <a:avLst/>
          </a:prstGeom>
        </p:spPr>
        <p:txBody>
          <a:bodyPr vert="horz" wrap="square" lIns="0" tIns="13335" rIns="0" bIns="0" rtlCol="0">
            <a:spAutoFit/>
          </a:bodyPr>
          <a:lstStyle/>
          <a:p>
            <a:pPr marL="12700">
              <a:lnSpc>
                <a:spcPct val="100000"/>
              </a:lnSpc>
              <a:spcBef>
                <a:spcPts val="105"/>
              </a:spcBef>
            </a:pPr>
            <a:r>
              <a:rPr sz="2600" b="1" i="1" dirty="0">
                <a:latin typeface="Times New Roman" panose="02020603050405020304"/>
                <a:cs typeface="Times New Roman" panose="02020603050405020304"/>
              </a:rPr>
              <a:t>n</a:t>
            </a:r>
            <a:r>
              <a:rPr sz="2600" b="1" dirty="0">
                <a:latin typeface="Times New Roman" panose="02020603050405020304"/>
                <a:cs typeface="Times New Roman" panose="02020603050405020304"/>
              </a:rPr>
              <a:t>,</a:t>
            </a:r>
            <a:r>
              <a:rPr sz="2600" b="1" spc="-90" dirty="0">
                <a:latin typeface="Times New Roman" panose="02020603050405020304"/>
                <a:cs typeface="Times New Roman" panose="02020603050405020304"/>
              </a:rPr>
              <a:t> </a:t>
            </a:r>
            <a:r>
              <a:rPr sz="2600" b="1" i="1" dirty="0">
                <a:latin typeface="Times New Roman" panose="02020603050405020304"/>
                <a:cs typeface="Times New Roman" panose="02020603050405020304"/>
              </a:rPr>
              <a:t>n</a:t>
            </a:r>
            <a:endParaRPr sz="2600">
              <a:latin typeface="Times New Roman" panose="02020603050405020304"/>
              <a:cs typeface="Times New Roman" panose="02020603050405020304"/>
            </a:endParaRPr>
          </a:p>
        </p:txBody>
      </p:sp>
      <p:sp>
        <p:nvSpPr>
          <p:cNvPr id="26" name="object 26"/>
          <p:cNvSpPr/>
          <p:nvPr/>
        </p:nvSpPr>
        <p:spPr>
          <a:xfrm>
            <a:off x="9345168" y="2277617"/>
            <a:ext cx="129539" cy="2520950"/>
          </a:xfrm>
          <a:custGeom>
            <a:avLst/>
            <a:gdLst/>
            <a:ahLst/>
            <a:cxnLst/>
            <a:rect l="l" t="t" r="r" b="b"/>
            <a:pathLst>
              <a:path w="129540" h="2520950">
                <a:moveTo>
                  <a:pt x="77724" y="2417064"/>
                </a:moveTo>
                <a:lnTo>
                  <a:pt x="51815" y="2417064"/>
                </a:lnTo>
                <a:lnTo>
                  <a:pt x="51815" y="2520696"/>
                </a:lnTo>
                <a:lnTo>
                  <a:pt x="77724" y="2520696"/>
                </a:lnTo>
                <a:lnTo>
                  <a:pt x="77724" y="2417064"/>
                </a:lnTo>
                <a:close/>
              </a:path>
              <a:path w="129540" h="2520950">
                <a:moveTo>
                  <a:pt x="77724" y="2235708"/>
                </a:moveTo>
                <a:lnTo>
                  <a:pt x="51815" y="2235708"/>
                </a:lnTo>
                <a:lnTo>
                  <a:pt x="51815" y="2339340"/>
                </a:lnTo>
                <a:lnTo>
                  <a:pt x="77724" y="2339340"/>
                </a:lnTo>
                <a:lnTo>
                  <a:pt x="77724" y="2235708"/>
                </a:lnTo>
                <a:close/>
              </a:path>
              <a:path w="129540" h="2520950">
                <a:moveTo>
                  <a:pt x="77724" y="2054352"/>
                </a:moveTo>
                <a:lnTo>
                  <a:pt x="51815" y="2054352"/>
                </a:lnTo>
                <a:lnTo>
                  <a:pt x="51815" y="2157984"/>
                </a:lnTo>
                <a:lnTo>
                  <a:pt x="77724" y="2157984"/>
                </a:lnTo>
                <a:lnTo>
                  <a:pt x="77724" y="2054352"/>
                </a:lnTo>
                <a:close/>
              </a:path>
              <a:path w="129540" h="2520950">
                <a:moveTo>
                  <a:pt x="77724" y="1872996"/>
                </a:moveTo>
                <a:lnTo>
                  <a:pt x="51815" y="1872996"/>
                </a:lnTo>
                <a:lnTo>
                  <a:pt x="51815" y="1976628"/>
                </a:lnTo>
                <a:lnTo>
                  <a:pt x="77724" y="1976628"/>
                </a:lnTo>
                <a:lnTo>
                  <a:pt x="77724" y="1872996"/>
                </a:lnTo>
                <a:close/>
              </a:path>
              <a:path w="129540" h="2520950">
                <a:moveTo>
                  <a:pt x="77724" y="1691640"/>
                </a:moveTo>
                <a:lnTo>
                  <a:pt x="51815" y="1691640"/>
                </a:lnTo>
                <a:lnTo>
                  <a:pt x="51815" y="1795272"/>
                </a:lnTo>
                <a:lnTo>
                  <a:pt x="77724" y="1795272"/>
                </a:lnTo>
                <a:lnTo>
                  <a:pt x="77724" y="1691640"/>
                </a:lnTo>
                <a:close/>
              </a:path>
              <a:path w="129540" h="2520950">
                <a:moveTo>
                  <a:pt x="77724" y="1510284"/>
                </a:moveTo>
                <a:lnTo>
                  <a:pt x="51815" y="1510284"/>
                </a:lnTo>
                <a:lnTo>
                  <a:pt x="51815" y="1613916"/>
                </a:lnTo>
                <a:lnTo>
                  <a:pt x="77724" y="1613916"/>
                </a:lnTo>
                <a:lnTo>
                  <a:pt x="77724" y="1510284"/>
                </a:lnTo>
                <a:close/>
              </a:path>
              <a:path w="129540" h="2520950">
                <a:moveTo>
                  <a:pt x="77724" y="1328928"/>
                </a:moveTo>
                <a:lnTo>
                  <a:pt x="51815" y="1328928"/>
                </a:lnTo>
                <a:lnTo>
                  <a:pt x="51815" y="1432560"/>
                </a:lnTo>
                <a:lnTo>
                  <a:pt x="77724" y="1432560"/>
                </a:lnTo>
                <a:lnTo>
                  <a:pt x="77724" y="1328928"/>
                </a:lnTo>
                <a:close/>
              </a:path>
              <a:path w="129540" h="2520950">
                <a:moveTo>
                  <a:pt x="77724" y="1147572"/>
                </a:moveTo>
                <a:lnTo>
                  <a:pt x="51815" y="1147572"/>
                </a:lnTo>
                <a:lnTo>
                  <a:pt x="51815" y="1251204"/>
                </a:lnTo>
                <a:lnTo>
                  <a:pt x="77724" y="1251204"/>
                </a:lnTo>
                <a:lnTo>
                  <a:pt x="77724" y="1147572"/>
                </a:lnTo>
                <a:close/>
              </a:path>
              <a:path w="129540" h="2520950">
                <a:moveTo>
                  <a:pt x="77724" y="966216"/>
                </a:moveTo>
                <a:lnTo>
                  <a:pt x="51815" y="966216"/>
                </a:lnTo>
                <a:lnTo>
                  <a:pt x="51815" y="1069848"/>
                </a:lnTo>
                <a:lnTo>
                  <a:pt x="77724" y="1069848"/>
                </a:lnTo>
                <a:lnTo>
                  <a:pt x="77724" y="966216"/>
                </a:lnTo>
                <a:close/>
              </a:path>
              <a:path w="129540" h="2520950">
                <a:moveTo>
                  <a:pt x="77724" y="784860"/>
                </a:moveTo>
                <a:lnTo>
                  <a:pt x="51815" y="784860"/>
                </a:lnTo>
                <a:lnTo>
                  <a:pt x="51815" y="888492"/>
                </a:lnTo>
                <a:lnTo>
                  <a:pt x="77724" y="888492"/>
                </a:lnTo>
                <a:lnTo>
                  <a:pt x="77724" y="784860"/>
                </a:lnTo>
                <a:close/>
              </a:path>
              <a:path w="129540" h="2520950">
                <a:moveTo>
                  <a:pt x="77724" y="603504"/>
                </a:moveTo>
                <a:lnTo>
                  <a:pt x="51815" y="603504"/>
                </a:lnTo>
                <a:lnTo>
                  <a:pt x="51815" y="707136"/>
                </a:lnTo>
                <a:lnTo>
                  <a:pt x="77724" y="707136"/>
                </a:lnTo>
                <a:lnTo>
                  <a:pt x="77724" y="603504"/>
                </a:lnTo>
                <a:close/>
              </a:path>
              <a:path w="129540" h="2520950">
                <a:moveTo>
                  <a:pt x="77724" y="422148"/>
                </a:moveTo>
                <a:lnTo>
                  <a:pt x="51815" y="422148"/>
                </a:lnTo>
                <a:lnTo>
                  <a:pt x="51815" y="525780"/>
                </a:lnTo>
                <a:lnTo>
                  <a:pt x="77724" y="525780"/>
                </a:lnTo>
                <a:lnTo>
                  <a:pt x="77724" y="422148"/>
                </a:lnTo>
                <a:close/>
              </a:path>
              <a:path w="129540" h="2520950">
                <a:moveTo>
                  <a:pt x="77724" y="240792"/>
                </a:moveTo>
                <a:lnTo>
                  <a:pt x="51815" y="240792"/>
                </a:lnTo>
                <a:lnTo>
                  <a:pt x="51815" y="344424"/>
                </a:lnTo>
                <a:lnTo>
                  <a:pt x="77724" y="344424"/>
                </a:lnTo>
                <a:lnTo>
                  <a:pt x="77724" y="240792"/>
                </a:lnTo>
                <a:close/>
              </a:path>
              <a:path w="129540" h="2520950">
                <a:moveTo>
                  <a:pt x="64770" y="77724"/>
                </a:moveTo>
                <a:lnTo>
                  <a:pt x="51815" y="88087"/>
                </a:lnTo>
                <a:lnTo>
                  <a:pt x="51815" y="163068"/>
                </a:lnTo>
                <a:lnTo>
                  <a:pt x="77724" y="163068"/>
                </a:lnTo>
                <a:lnTo>
                  <a:pt x="77724" y="88087"/>
                </a:lnTo>
                <a:lnTo>
                  <a:pt x="64770" y="77724"/>
                </a:lnTo>
                <a:close/>
              </a:path>
              <a:path w="129540" h="2520950">
                <a:moveTo>
                  <a:pt x="64770" y="0"/>
                </a:moveTo>
                <a:lnTo>
                  <a:pt x="0" y="129540"/>
                </a:lnTo>
                <a:lnTo>
                  <a:pt x="51815" y="88087"/>
                </a:lnTo>
                <a:lnTo>
                  <a:pt x="51815" y="77724"/>
                </a:lnTo>
                <a:lnTo>
                  <a:pt x="103631" y="77724"/>
                </a:lnTo>
                <a:lnTo>
                  <a:pt x="64770" y="0"/>
                </a:lnTo>
                <a:close/>
              </a:path>
              <a:path w="129540" h="2520950">
                <a:moveTo>
                  <a:pt x="103631" y="77724"/>
                </a:moveTo>
                <a:lnTo>
                  <a:pt x="77724" y="77724"/>
                </a:lnTo>
                <a:lnTo>
                  <a:pt x="77724" y="88087"/>
                </a:lnTo>
                <a:lnTo>
                  <a:pt x="129539" y="129540"/>
                </a:lnTo>
                <a:lnTo>
                  <a:pt x="103631" y="77724"/>
                </a:lnTo>
                <a:close/>
              </a:path>
              <a:path w="129540" h="2520950">
                <a:moveTo>
                  <a:pt x="64770" y="77724"/>
                </a:moveTo>
                <a:lnTo>
                  <a:pt x="51815" y="77724"/>
                </a:lnTo>
                <a:lnTo>
                  <a:pt x="51815" y="88087"/>
                </a:lnTo>
                <a:lnTo>
                  <a:pt x="64770" y="77724"/>
                </a:lnTo>
                <a:close/>
              </a:path>
              <a:path w="129540" h="2520950">
                <a:moveTo>
                  <a:pt x="77724" y="77724"/>
                </a:moveTo>
                <a:lnTo>
                  <a:pt x="64770" y="77724"/>
                </a:lnTo>
                <a:lnTo>
                  <a:pt x="77724" y="88087"/>
                </a:lnTo>
                <a:lnTo>
                  <a:pt x="77724" y="77724"/>
                </a:lnTo>
                <a:close/>
              </a:path>
            </a:pathLst>
          </a:custGeom>
          <a:solidFill>
            <a:srgbClr val="FF0000"/>
          </a:solidFill>
        </p:spPr>
        <p:txBody>
          <a:bodyPr wrap="square" lIns="0" tIns="0" rIns="0" bIns="0" rtlCol="0"/>
          <a:lstStyle/>
          <a:p/>
        </p:txBody>
      </p:sp>
      <p:sp>
        <p:nvSpPr>
          <p:cNvPr id="27" name="object 27"/>
          <p:cNvSpPr/>
          <p:nvPr/>
        </p:nvSpPr>
        <p:spPr>
          <a:xfrm>
            <a:off x="4079748" y="2491739"/>
            <a:ext cx="1445260" cy="508000"/>
          </a:xfrm>
          <a:custGeom>
            <a:avLst/>
            <a:gdLst/>
            <a:ahLst/>
            <a:cxnLst/>
            <a:rect l="l" t="t" r="r" b="b"/>
            <a:pathLst>
              <a:path w="1445260" h="508000">
                <a:moveTo>
                  <a:pt x="0" y="507491"/>
                </a:moveTo>
                <a:lnTo>
                  <a:pt x="1444752" y="507491"/>
                </a:lnTo>
                <a:lnTo>
                  <a:pt x="1444752" y="0"/>
                </a:lnTo>
                <a:lnTo>
                  <a:pt x="0" y="0"/>
                </a:lnTo>
                <a:lnTo>
                  <a:pt x="0" y="507491"/>
                </a:lnTo>
                <a:close/>
              </a:path>
            </a:pathLst>
          </a:custGeom>
          <a:solidFill>
            <a:srgbClr val="FFFFFF"/>
          </a:solidFill>
        </p:spPr>
        <p:txBody>
          <a:bodyPr wrap="square" lIns="0" tIns="0" rIns="0" bIns="0" rtlCol="0"/>
          <a:lstStyle/>
          <a:p/>
        </p:txBody>
      </p:sp>
      <p:sp>
        <p:nvSpPr>
          <p:cNvPr id="28" name="object 28"/>
          <p:cNvSpPr/>
          <p:nvPr/>
        </p:nvSpPr>
        <p:spPr>
          <a:xfrm>
            <a:off x="4079748" y="2491739"/>
            <a:ext cx="1445260" cy="508000"/>
          </a:xfrm>
          <a:custGeom>
            <a:avLst/>
            <a:gdLst/>
            <a:ahLst/>
            <a:cxnLst/>
            <a:rect l="l" t="t" r="r" b="b"/>
            <a:pathLst>
              <a:path w="1445260" h="508000">
                <a:moveTo>
                  <a:pt x="0" y="507491"/>
                </a:moveTo>
                <a:lnTo>
                  <a:pt x="1444752" y="507491"/>
                </a:lnTo>
                <a:lnTo>
                  <a:pt x="1444752" y="0"/>
                </a:lnTo>
                <a:lnTo>
                  <a:pt x="0" y="0"/>
                </a:lnTo>
                <a:lnTo>
                  <a:pt x="0" y="507491"/>
                </a:lnTo>
                <a:close/>
              </a:path>
            </a:pathLst>
          </a:custGeom>
          <a:ln w="12192">
            <a:solidFill>
              <a:srgbClr val="000000"/>
            </a:solidFill>
          </a:ln>
        </p:spPr>
        <p:txBody>
          <a:bodyPr wrap="square" lIns="0" tIns="0" rIns="0" bIns="0" rtlCol="0"/>
          <a:lstStyle/>
          <a:p/>
        </p:txBody>
      </p:sp>
      <p:sp>
        <p:nvSpPr>
          <p:cNvPr id="29" name="object 29"/>
          <p:cNvSpPr txBox="1"/>
          <p:nvPr/>
        </p:nvSpPr>
        <p:spPr>
          <a:xfrm>
            <a:off x="4079748" y="2491739"/>
            <a:ext cx="721360" cy="412750"/>
          </a:xfrm>
          <a:prstGeom prst="rect">
            <a:avLst/>
          </a:prstGeom>
          <a:ln w="12192">
            <a:solidFill>
              <a:srgbClr val="000000"/>
            </a:solidFill>
          </a:ln>
        </p:spPr>
        <p:txBody>
          <a:bodyPr vert="horz" wrap="square" lIns="0" tIns="43815" rIns="0" bIns="0" rtlCol="0">
            <a:spAutoFit/>
          </a:bodyPr>
          <a:lstStyle/>
          <a:p>
            <a:pPr marL="92075">
              <a:lnSpc>
                <a:spcPct val="100000"/>
              </a:lnSpc>
              <a:spcBef>
                <a:spcPts val="34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400" b="1" dirty="0">
                <a:latin typeface="Wingdings" panose="05000000000000000000"/>
                <a:cs typeface="Wingdings" panose="05000000000000000000"/>
              </a:rPr>
              <a:t></a:t>
            </a:r>
            <a:endParaRPr sz="2400">
              <a:latin typeface="Wingdings" panose="05000000000000000000"/>
              <a:cs typeface="Wingdings" panose="05000000000000000000"/>
            </a:endParaRPr>
          </a:p>
        </p:txBody>
      </p:sp>
      <p:sp>
        <p:nvSpPr>
          <p:cNvPr id="30" name="object 30"/>
          <p:cNvSpPr txBox="1"/>
          <p:nvPr/>
        </p:nvSpPr>
        <p:spPr>
          <a:xfrm>
            <a:off x="4800600" y="2491739"/>
            <a:ext cx="723900" cy="401955"/>
          </a:xfrm>
          <a:prstGeom prst="rect">
            <a:avLst/>
          </a:prstGeom>
          <a:ln w="12192">
            <a:solidFill>
              <a:srgbClr val="000000"/>
            </a:solidFill>
          </a:ln>
        </p:spPr>
        <p:txBody>
          <a:bodyPr vert="horz" wrap="square" lIns="0" tIns="94615" rIns="0" bIns="0" rtlCol="0">
            <a:spAutoFit/>
          </a:bodyPr>
          <a:lstStyle/>
          <a:p>
            <a:pPr marL="97790">
              <a:lnSpc>
                <a:spcPct val="100000"/>
              </a:lnSpc>
              <a:spcBef>
                <a:spcPts val="745"/>
              </a:spcBef>
            </a:pPr>
            <a:r>
              <a:rPr sz="2000" b="1" i="1" spc="-5"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i</a:t>
            </a:r>
            <a:endParaRPr sz="2000">
              <a:latin typeface="Times New Roman" panose="02020603050405020304"/>
              <a:cs typeface="Times New Roman" panose="02020603050405020304"/>
            </a:endParaRPr>
          </a:p>
        </p:txBody>
      </p:sp>
      <p:sp>
        <p:nvSpPr>
          <p:cNvPr id="31" name="object 31"/>
          <p:cNvSpPr/>
          <p:nvPr/>
        </p:nvSpPr>
        <p:spPr>
          <a:xfrm>
            <a:off x="4800600" y="2491739"/>
            <a:ext cx="0" cy="577850"/>
          </a:xfrm>
          <a:custGeom>
            <a:avLst/>
            <a:gdLst/>
            <a:ahLst/>
            <a:cxnLst/>
            <a:rect l="l" t="t" r="r" b="b"/>
            <a:pathLst>
              <a:path h="577850">
                <a:moveTo>
                  <a:pt x="0" y="0"/>
                </a:moveTo>
                <a:lnTo>
                  <a:pt x="0" y="577596"/>
                </a:lnTo>
              </a:path>
            </a:pathLst>
          </a:custGeom>
          <a:ln w="12192">
            <a:solidFill>
              <a:srgbClr val="000000"/>
            </a:solidFill>
          </a:ln>
        </p:spPr>
        <p:txBody>
          <a:bodyPr wrap="square" lIns="0" tIns="0" rIns="0" bIns="0" rtlCol="0"/>
          <a:lstStyle/>
          <a:p/>
        </p:txBody>
      </p:sp>
      <p:sp>
        <p:nvSpPr>
          <p:cNvPr id="32" name="object 32"/>
          <p:cNvSpPr txBox="1"/>
          <p:nvPr/>
        </p:nvSpPr>
        <p:spPr>
          <a:xfrm>
            <a:off x="4800600" y="2999232"/>
            <a:ext cx="723900" cy="402590"/>
          </a:xfrm>
          <a:prstGeom prst="rect">
            <a:avLst/>
          </a:prstGeom>
          <a:ln w="12192">
            <a:solidFill>
              <a:srgbClr val="000000"/>
            </a:solidFill>
          </a:ln>
        </p:spPr>
        <p:txBody>
          <a:bodyPr vert="horz" wrap="square" lIns="0" tIns="33655" rIns="0" bIns="0" rtlCol="0">
            <a:spAutoFit/>
          </a:bodyPr>
          <a:lstStyle/>
          <a:p>
            <a:pPr marL="200660">
              <a:lnSpc>
                <a:spcPct val="100000"/>
              </a:lnSpc>
              <a:spcBef>
                <a:spcPts val="265"/>
              </a:spcBef>
            </a:pPr>
            <a:r>
              <a:rPr sz="2400" b="1" i="1" dirty="0">
                <a:latin typeface="Times New Roman" panose="02020603050405020304"/>
                <a:cs typeface="Times New Roman" panose="02020603050405020304"/>
              </a:rPr>
              <a:t>i,</a:t>
            </a:r>
            <a:r>
              <a:rPr sz="2400" b="1" i="1" spc="-40" dirty="0">
                <a:latin typeface="Times New Roman" panose="02020603050405020304"/>
                <a:cs typeface="Times New Roman" panose="02020603050405020304"/>
              </a:rPr>
              <a:t> </a:t>
            </a:r>
            <a:r>
              <a:rPr sz="2400" b="1" i="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p:txBody>
      </p:sp>
      <p:sp>
        <p:nvSpPr>
          <p:cNvPr id="33" name="object 33"/>
          <p:cNvSpPr/>
          <p:nvPr/>
        </p:nvSpPr>
        <p:spPr>
          <a:xfrm>
            <a:off x="8112252" y="4581144"/>
            <a:ext cx="719455" cy="864235"/>
          </a:xfrm>
          <a:custGeom>
            <a:avLst/>
            <a:gdLst/>
            <a:ahLst/>
            <a:cxnLst/>
            <a:rect l="l" t="t" r="r" b="b"/>
            <a:pathLst>
              <a:path w="719454" h="864235">
                <a:moveTo>
                  <a:pt x="0" y="864107"/>
                </a:moveTo>
                <a:lnTo>
                  <a:pt x="719327" y="864107"/>
                </a:lnTo>
                <a:lnTo>
                  <a:pt x="719327" y="0"/>
                </a:lnTo>
                <a:lnTo>
                  <a:pt x="0" y="0"/>
                </a:lnTo>
                <a:lnTo>
                  <a:pt x="0" y="864107"/>
                </a:lnTo>
                <a:close/>
              </a:path>
            </a:pathLst>
          </a:custGeom>
          <a:solidFill>
            <a:srgbClr val="FFFFFF"/>
          </a:solidFill>
        </p:spPr>
        <p:txBody>
          <a:bodyPr wrap="square" lIns="0" tIns="0" rIns="0" bIns="0" rtlCol="0"/>
          <a:lstStyle/>
          <a:p/>
        </p:txBody>
      </p:sp>
      <p:sp>
        <p:nvSpPr>
          <p:cNvPr id="34" name="object 34"/>
          <p:cNvSpPr/>
          <p:nvPr/>
        </p:nvSpPr>
        <p:spPr>
          <a:xfrm>
            <a:off x="8112252" y="4581144"/>
            <a:ext cx="719455" cy="864235"/>
          </a:xfrm>
          <a:custGeom>
            <a:avLst/>
            <a:gdLst/>
            <a:ahLst/>
            <a:cxnLst/>
            <a:rect l="l" t="t" r="r" b="b"/>
            <a:pathLst>
              <a:path w="719454" h="864235">
                <a:moveTo>
                  <a:pt x="0" y="864107"/>
                </a:moveTo>
                <a:lnTo>
                  <a:pt x="719327" y="864107"/>
                </a:lnTo>
                <a:lnTo>
                  <a:pt x="719327" y="0"/>
                </a:lnTo>
                <a:lnTo>
                  <a:pt x="0" y="0"/>
                </a:lnTo>
                <a:lnTo>
                  <a:pt x="0" y="864107"/>
                </a:lnTo>
                <a:close/>
              </a:path>
            </a:pathLst>
          </a:custGeom>
          <a:ln w="12192">
            <a:solidFill>
              <a:srgbClr val="000000"/>
            </a:solidFill>
          </a:ln>
        </p:spPr>
        <p:txBody>
          <a:bodyPr wrap="square" lIns="0" tIns="0" rIns="0" bIns="0" rtlCol="0"/>
          <a:lstStyle/>
          <a:p/>
        </p:txBody>
      </p:sp>
      <p:sp>
        <p:nvSpPr>
          <p:cNvPr id="35" name="object 35"/>
          <p:cNvSpPr txBox="1"/>
          <p:nvPr/>
        </p:nvSpPr>
        <p:spPr>
          <a:xfrm>
            <a:off x="8112252" y="4581144"/>
            <a:ext cx="719455" cy="345440"/>
          </a:xfrm>
          <a:prstGeom prst="rect">
            <a:avLst/>
          </a:prstGeom>
          <a:ln w="12192">
            <a:solidFill>
              <a:srgbClr val="000000"/>
            </a:solidFill>
          </a:ln>
        </p:spPr>
        <p:txBody>
          <a:bodyPr vert="horz" wrap="square" lIns="0" tIns="38100" rIns="0" bIns="0" rtlCol="0">
            <a:spAutoFit/>
          </a:bodyPr>
          <a:lstStyle/>
          <a:p>
            <a:pPr marL="119380">
              <a:lnSpc>
                <a:spcPct val="100000"/>
              </a:lnSpc>
              <a:spcBef>
                <a:spcPts val="300"/>
              </a:spcBef>
            </a:pPr>
            <a:r>
              <a:rPr sz="2000" b="1" i="1" dirty="0">
                <a:latin typeface="Times New Roman" panose="02020603050405020304"/>
                <a:cs typeface="Times New Roman" panose="02020603050405020304"/>
              </a:rPr>
              <a:t>j</a:t>
            </a:r>
            <a:r>
              <a:rPr sz="2000" b="1"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36" name="object 36"/>
          <p:cNvSpPr txBox="1"/>
          <p:nvPr/>
        </p:nvSpPr>
        <p:spPr>
          <a:xfrm>
            <a:off x="8112252" y="5017770"/>
            <a:ext cx="719455" cy="366395"/>
          </a:xfrm>
          <a:prstGeom prst="rect">
            <a:avLst/>
          </a:prstGeom>
          <a:ln w="12192">
            <a:solidFill>
              <a:srgbClr val="000000"/>
            </a:solidFill>
          </a:ln>
        </p:spPr>
        <p:txBody>
          <a:bodyPr vert="horz" wrap="square" lIns="0" tIns="59055" rIns="0" bIns="0" rtlCol="0">
            <a:spAutoFit/>
          </a:bodyPr>
          <a:lstStyle/>
          <a:p>
            <a:pPr marL="156210">
              <a:lnSpc>
                <a:spcPct val="100000"/>
              </a:lnSpc>
              <a:spcBef>
                <a:spcPts val="465"/>
              </a:spcBef>
            </a:pPr>
            <a:r>
              <a:rPr sz="2000" b="1" i="1" dirty="0">
                <a:latin typeface="Times New Roman" panose="02020603050405020304"/>
                <a:cs typeface="Times New Roman" panose="02020603050405020304"/>
              </a:rPr>
              <a:t>j,</a:t>
            </a:r>
            <a:r>
              <a:rPr sz="2000" b="1" i="1" spc="455"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j</a:t>
            </a:r>
            <a:endParaRPr sz="2000">
              <a:latin typeface="Times New Roman" panose="02020603050405020304"/>
              <a:cs typeface="Times New Roman" panose="02020603050405020304"/>
            </a:endParaRPr>
          </a:p>
        </p:txBody>
      </p:sp>
      <p:sp>
        <p:nvSpPr>
          <p:cNvPr id="37" name="object 37"/>
          <p:cNvSpPr/>
          <p:nvPr/>
        </p:nvSpPr>
        <p:spPr>
          <a:xfrm>
            <a:off x="8112252" y="5007864"/>
            <a:ext cx="719455" cy="12700"/>
          </a:xfrm>
          <a:custGeom>
            <a:avLst/>
            <a:gdLst/>
            <a:ahLst/>
            <a:cxnLst/>
            <a:rect l="l" t="t" r="r" b="b"/>
            <a:pathLst>
              <a:path w="719454" h="12700">
                <a:moveTo>
                  <a:pt x="0" y="12191"/>
                </a:moveTo>
                <a:lnTo>
                  <a:pt x="719327" y="12191"/>
                </a:lnTo>
                <a:lnTo>
                  <a:pt x="719327" y="0"/>
                </a:lnTo>
                <a:lnTo>
                  <a:pt x="0" y="0"/>
                </a:lnTo>
                <a:lnTo>
                  <a:pt x="0" y="12191"/>
                </a:lnTo>
                <a:close/>
              </a:path>
            </a:pathLst>
          </a:custGeom>
          <a:solidFill>
            <a:srgbClr val="000000"/>
          </a:solidFill>
        </p:spPr>
        <p:txBody>
          <a:bodyPr wrap="square" lIns="0" tIns="0" rIns="0" bIns="0" rtlCol="0"/>
          <a:lstStyle/>
          <a:p/>
        </p:txBody>
      </p:sp>
      <p:sp>
        <p:nvSpPr>
          <p:cNvPr id="38" name="object 38"/>
          <p:cNvSpPr txBox="1"/>
          <p:nvPr/>
        </p:nvSpPr>
        <p:spPr>
          <a:xfrm>
            <a:off x="7319771" y="4581144"/>
            <a:ext cx="792480" cy="351790"/>
          </a:xfrm>
          <a:prstGeom prst="rect">
            <a:avLst/>
          </a:prstGeom>
          <a:ln w="12192">
            <a:solidFill>
              <a:srgbClr val="000000"/>
            </a:solidFill>
          </a:ln>
        </p:spPr>
        <p:txBody>
          <a:bodyPr vert="horz" wrap="square" lIns="0" tIns="44450" rIns="0" bIns="0" rtlCol="0">
            <a:spAutoFit/>
          </a:bodyPr>
          <a:lstStyle/>
          <a:p>
            <a:pPr marL="133985">
              <a:lnSpc>
                <a:spcPct val="100000"/>
              </a:lnSpc>
              <a:spcBef>
                <a:spcPts val="350"/>
              </a:spcBef>
            </a:pPr>
            <a:r>
              <a:rPr sz="2000" b="1" i="1" dirty="0">
                <a:latin typeface="Times New Roman" panose="02020603050405020304"/>
                <a:cs typeface="Times New Roman" panose="02020603050405020304"/>
              </a:rPr>
              <a:t>j</a:t>
            </a:r>
            <a:r>
              <a:rPr sz="2000" b="1" dirty="0">
                <a:latin typeface="Times New Roman" panose="02020603050405020304"/>
                <a:cs typeface="Times New Roman" panose="02020603050405020304"/>
              </a:rPr>
              <a:t>-1,</a:t>
            </a:r>
            <a:r>
              <a:rPr sz="2000" b="1" spc="-50" dirty="0">
                <a:latin typeface="Times New Roman" panose="02020603050405020304"/>
                <a:cs typeface="Times New Roman" panose="02020603050405020304"/>
              </a:rPr>
              <a:t> </a:t>
            </a:r>
            <a:r>
              <a:rPr sz="2000" b="1" dirty="0">
                <a:latin typeface="Wingdings" panose="05000000000000000000"/>
                <a:cs typeface="Wingdings" panose="05000000000000000000"/>
              </a:rPr>
              <a:t></a:t>
            </a:r>
            <a:endParaRPr sz="2000">
              <a:latin typeface="Wingdings" panose="05000000000000000000"/>
              <a:cs typeface="Wingdings" panose="05000000000000000000"/>
            </a:endParaRPr>
          </a:p>
        </p:txBody>
      </p:sp>
      <p:sp>
        <p:nvSpPr>
          <p:cNvPr id="39" name="object 39"/>
          <p:cNvSpPr/>
          <p:nvPr/>
        </p:nvSpPr>
        <p:spPr>
          <a:xfrm>
            <a:off x="5665470" y="2644139"/>
            <a:ext cx="935990" cy="129539"/>
          </a:xfrm>
          <a:custGeom>
            <a:avLst/>
            <a:gdLst/>
            <a:ahLst/>
            <a:cxnLst/>
            <a:rect l="l" t="t" r="r" b="b"/>
            <a:pathLst>
              <a:path w="935989" h="129539">
                <a:moveTo>
                  <a:pt x="103631" y="51815"/>
                </a:moveTo>
                <a:lnTo>
                  <a:pt x="0" y="51815"/>
                </a:lnTo>
                <a:lnTo>
                  <a:pt x="0" y="77724"/>
                </a:lnTo>
                <a:lnTo>
                  <a:pt x="103631" y="77724"/>
                </a:lnTo>
                <a:lnTo>
                  <a:pt x="103631" y="51815"/>
                </a:lnTo>
                <a:close/>
              </a:path>
              <a:path w="935989" h="129539">
                <a:moveTo>
                  <a:pt x="284988" y="51815"/>
                </a:moveTo>
                <a:lnTo>
                  <a:pt x="181355" y="51815"/>
                </a:lnTo>
                <a:lnTo>
                  <a:pt x="181355" y="77724"/>
                </a:lnTo>
                <a:lnTo>
                  <a:pt x="284988" y="77724"/>
                </a:lnTo>
                <a:lnTo>
                  <a:pt x="284988" y="51815"/>
                </a:lnTo>
                <a:close/>
              </a:path>
              <a:path w="935989" h="129539">
                <a:moveTo>
                  <a:pt x="466343" y="51815"/>
                </a:moveTo>
                <a:lnTo>
                  <a:pt x="362712" y="51815"/>
                </a:lnTo>
                <a:lnTo>
                  <a:pt x="362712" y="77724"/>
                </a:lnTo>
                <a:lnTo>
                  <a:pt x="466343" y="77724"/>
                </a:lnTo>
                <a:lnTo>
                  <a:pt x="466343" y="51815"/>
                </a:lnTo>
                <a:close/>
              </a:path>
              <a:path w="935989" h="129539">
                <a:moveTo>
                  <a:pt x="647700" y="51815"/>
                </a:moveTo>
                <a:lnTo>
                  <a:pt x="544067" y="51815"/>
                </a:lnTo>
                <a:lnTo>
                  <a:pt x="544067" y="77724"/>
                </a:lnTo>
                <a:lnTo>
                  <a:pt x="647700" y="77724"/>
                </a:lnTo>
                <a:lnTo>
                  <a:pt x="647700" y="51815"/>
                </a:lnTo>
                <a:close/>
              </a:path>
              <a:path w="935989" h="129539">
                <a:moveTo>
                  <a:pt x="806195" y="0"/>
                </a:moveTo>
                <a:lnTo>
                  <a:pt x="858012" y="64770"/>
                </a:lnTo>
                <a:lnTo>
                  <a:pt x="806195" y="129539"/>
                </a:lnTo>
                <a:lnTo>
                  <a:pt x="935735" y="64770"/>
                </a:lnTo>
                <a:lnTo>
                  <a:pt x="806195" y="0"/>
                </a:lnTo>
                <a:close/>
              </a:path>
              <a:path w="935989" h="129539">
                <a:moveTo>
                  <a:pt x="829055" y="51815"/>
                </a:moveTo>
                <a:lnTo>
                  <a:pt x="725424" y="51815"/>
                </a:lnTo>
                <a:lnTo>
                  <a:pt x="725424" y="77724"/>
                </a:lnTo>
                <a:lnTo>
                  <a:pt x="829055" y="77724"/>
                </a:lnTo>
                <a:lnTo>
                  <a:pt x="829055" y="51815"/>
                </a:lnTo>
                <a:close/>
              </a:path>
            </a:pathLst>
          </a:custGeom>
          <a:solidFill>
            <a:srgbClr val="FF0000"/>
          </a:solidFill>
        </p:spPr>
        <p:txBody>
          <a:bodyPr wrap="square" lIns="0" tIns="0" rIns="0" bIns="0" rtlCol="0"/>
          <a:lstStyle/>
          <a:p/>
        </p:txBody>
      </p:sp>
      <p:sp>
        <p:nvSpPr>
          <p:cNvPr id="40" name="object 40"/>
          <p:cNvSpPr txBox="1"/>
          <p:nvPr/>
        </p:nvSpPr>
        <p:spPr>
          <a:xfrm>
            <a:off x="6600444" y="2491739"/>
            <a:ext cx="721360" cy="464820"/>
          </a:xfrm>
          <a:prstGeom prst="rect">
            <a:avLst/>
          </a:prstGeom>
          <a:ln w="9144">
            <a:solidFill>
              <a:srgbClr val="FF0000"/>
            </a:solidFill>
          </a:ln>
        </p:spPr>
        <p:txBody>
          <a:bodyPr vert="horz" wrap="square" lIns="0" tIns="34290" rIns="0" bIns="0" rtlCol="0">
            <a:spAutoFit/>
          </a:bodyPr>
          <a:lstStyle/>
          <a:p>
            <a:pPr marL="1270" algn="ctr">
              <a:lnSpc>
                <a:spcPct val="100000"/>
              </a:lnSpc>
              <a:spcBef>
                <a:spcPts val="270"/>
              </a:spcBef>
            </a:pPr>
            <a:r>
              <a:rPr sz="2800" b="1" i="1" spc="-5" dirty="0">
                <a:solidFill>
                  <a:srgbClr val="0000FF"/>
                </a:solidFill>
                <a:latin typeface="Times New Roman" panose="02020603050405020304"/>
                <a:cs typeface="Times New Roman" panose="02020603050405020304"/>
              </a:rPr>
              <a:t>B</a:t>
            </a:r>
            <a:endParaRPr sz="2800">
              <a:latin typeface="Times New Roman" panose="02020603050405020304"/>
              <a:cs typeface="Times New Roman" panose="02020603050405020304"/>
            </a:endParaRPr>
          </a:p>
        </p:txBody>
      </p:sp>
      <p:sp>
        <p:nvSpPr>
          <p:cNvPr id="41" name="object 41"/>
          <p:cNvSpPr/>
          <p:nvPr/>
        </p:nvSpPr>
        <p:spPr>
          <a:xfrm>
            <a:off x="6896100" y="2998470"/>
            <a:ext cx="129539" cy="576580"/>
          </a:xfrm>
          <a:custGeom>
            <a:avLst/>
            <a:gdLst/>
            <a:ahLst/>
            <a:cxnLst/>
            <a:rect l="l" t="t" r="r" b="b"/>
            <a:pathLst>
              <a:path w="129539" h="576579">
                <a:moveTo>
                  <a:pt x="77724" y="472439"/>
                </a:moveTo>
                <a:lnTo>
                  <a:pt x="51815" y="472439"/>
                </a:lnTo>
                <a:lnTo>
                  <a:pt x="51815" y="576071"/>
                </a:lnTo>
                <a:lnTo>
                  <a:pt x="77724" y="576071"/>
                </a:lnTo>
                <a:lnTo>
                  <a:pt x="77724" y="472439"/>
                </a:lnTo>
                <a:close/>
              </a:path>
              <a:path w="129539" h="576579">
                <a:moveTo>
                  <a:pt x="77724" y="291083"/>
                </a:moveTo>
                <a:lnTo>
                  <a:pt x="51815" y="291083"/>
                </a:lnTo>
                <a:lnTo>
                  <a:pt x="51815" y="394715"/>
                </a:lnTo>
                <a:lnTo>
                  <a:pt x="77724" y="394715"/>
                </a:lnTo>
                <a:lnTo>
                  <a:pt x="77724" y="291083"/>
                </a:lnTo>
                <a:close/>
              </a:path>
              <a:path w="129539" h="576579">
                <a:moveTo>
                  <a:pt x="77724" y="109727"/>
                </a:moveTo>
                <a:lnTo>
                  <a:pt x="51815" y="109727"/>
                </a:lnTo>
                <a:lnTo>
                  <a:pt x="51815" y="213359"/>
                </a:lnTo>
                <a:lnTo>
                  <a:pt x="77724" y="213359"/>
                </a:lnTo>
                <a:lnTo>
                  <a:pt x="77724" y="109727"/>
                </a:lnTo>
                <a:close/>
              </a:path>
              <a:path w="129539" h="576579">
                <a:moveTo>
                  <a:pt x="64770" y="0"/>
                </a:moveTo>
                <a:lnTo>
                  <a:pt x="0" y="129539"/>
                </a:lnTo>
                <a:lnTo>
                  <a:pt x="64770" y="77724"/>
                </a:lnTo>
                <a:lnTo>
                  <a:pt x="103632" y="77724"/>
                </a:lnTo>
                <a:lnTo>
                  <a:pt x="64770" y="0"/>
                </a:lnTo>
                <a:close/>
              </a:path>
              <a:path w="129539" h="576579">
                <a:moveTo>
                  <a:pt x="103632" y="77724"/>
                </a:moveTo>
                <a:lnTo>
                  <a:pt x="64770" y="77724"/>
                </a:lnTo>
                <a:lnTo>
                  <a:pt x="129539" y="129539"/>
                </a:lnTo>
                <a:lnTo>
                  <a:pt x="103632" y="77724"/>
                </a:lnTo>
                <a:close/>
              </a:path>
            </a:pathLst>
          </a:custGeom>
          <a:solidFill>
            <a:srgbClr val="FF0000"/>
          </a:solidFill>
        </p:spPr>
        <p:txBody>
          <a:bodyPr wrap="square" lIns="0" tIns="0" rIns="0" bIns="0" rtlCol="0"/>
          <a:lstStyle/>
          <a:p/>
        </p:txBody>
      </p:sp>
      <p:sp>
        <p:nvSpPr>
          <p:cNvPr id="42" name="object 42"/>
          <p:cNvSpPr/>
          <p:nvPr/>
        </p:nvSpPr>
        <p:spPr>
          <a:xfrm>
            <a:off x="8112252" y="3573779"/>
            <a:ext cx="719455" cy="466725"/>
          </a:xfrm>
          <a:custGeom>
            <a:avLst/>
            <a:gdLst/>
            <a:ahLst/>
            <a:cxnLst/>
            <a:rect l="l" t="t" r="r" b="b"/>
            <a:pathLst>
              <a:path w="719454" h="466725">
                <a:moveTo>
                  <a:pt x="0" y="466344"/>
                </a:moveTo>
                <a:lnTo>
                  <a:pt x="719327" y="466344"/>
                </a:lnTo>
                <a:lnTo>
                  <a:pt x="719327" y="0"/>
                </a:lnTo>
                <a:lnTo>
                  <a:pt x="0" y="0"/>
                </a:lnTo>
                <a:lnTo>
                  <a:pt x="0" y="466344"/>
                </a:lnTo>
                <a:close/>
              </a:path>
            </a:pathLst>
          </a:custGeom>
          <a:ln w="9144">
            <a:solidFill>
              <a:srgbClr val="FF0000"/>
            </a:solidFill>
          </a:ln>
        </p:spPr>
        <p:txBody>
          <a:bodyPr wrap="square" lIns="0" tIns="0" rIns="0" bIns="0" rtlCol="0"/>
          <a:lstStyle/>
          <a:p/>
        </p:txBody>
      </p:sp>
      <p:sp>
        <p:nvSpPr>
          <p:cNvPr id="43" name="object 43"/>
          <p:cNvSpPr txBox="1"/>
          <p:nvPr/>
        </p:nvSpPr>
        <p:spPr>
          <a:xfrm>
            <a:off x="8358631" y="3596767"/>
            <a:ext cx="229235" cy="381635"/>
          </a:xfrm>
          <a:prstGeom prst="rect">
            <a:avLst/>
          </a:prstGeom>
        </p:spPr>
        <p:txBody>
          <a:bodyPr vert="horz" wrap="square" lIns="0" tIns="12700" rIns="0" bIns="0" rtlCol="0">
            <a:spAutoFit/>
          </a:bodyPr>
          <a:lstStyle/>
          <a:p>
            <a:pPr marL="12700">
              <a:lnSpc>
                <a:spcPct val="100000"/>
              </a:lnSpc>
              <a:spcBef>
                <a:spcPts val="100"/>
              </a:spcBef>
            </a:pPr>
            <a:r>
              <a:rPr sz="2400" b="1" i="1" dirty="0">
                <a:solidFill>
                  <a:srgbClr val="0000FF"/>
                </a:solidFill>
                <a:latin typeface="Times New Roman" panose="02020603050405020304"/>
                <a:cs typeface="Times New Roman" panose="02020603050405020304"/>
              </a:rPr>
              <a:t>C</a:t>
            </a:r>
            <a:endParaRPr sz="2400">
              <a:latin typeface="Times New Roman" panose="02020603050405020304"/>
              <a:cs typeface="Times New Roman" panose="02020603050405020304"/>
            </a:endParaRPr>
          </a:p>
        </p:txBody>
      </p:sp>
      <p:sp>
        <p:nvSpPr>
          <p:cNvPr id="44" name="object 44"/>
          <p:cNvSpPr/>
          <p:nvPr/>
        </p:nvSpPr>
        <p:spPr>
          <a:xfrm>
            <a:off x="7320534" y="3724655"/>
            <a:ext cx="792480" cy="129539"/>
          </a:xfrm>
          <a:custGeom>
            <a:avLst/>
            <a:gdLst/>
            <a:ahLst/>
            <a:cxnLst/>
            <a:rect l="l" t="t" r="r" b="b"/>
            <a:pathLst>
              <a:path w="792479" h="129539">
                <a:moveTo>
                  <a:pt x="103631" y="51816"/>
                </a:moveTo>
                <a:lnTo>
                  <a:pt x="0" y="51816"/>
                </a:lnTo>
                <a:lnTo>
                  <a:pt x="0" y="77724"/>
                </a:lnTo>
                <a:lnTo>
                  <a:pt x="103631" y="77724"/>
                </a:lnTo>
                <a:lnTo>
                  <a:pt x="103631" y="51816"/>
                </a:lnTo>
                <a:close/>
              </a:path>
              <a:path w="792479" h="129539">
                <a:moveTo>
                  <a:pt x="284988" y="51816"/>
                </a:moveTo>
                <a:lnTo>
                  <a:pt x="181355" y="51816"/>
                </a:lnTo>
                <a:lnTo>
                  <a:pt x="181355" y="77724"/>
                </a:lnTo>
                <a:lnTo>
                  <a:pt x="284988" y="77724"/>
                </a:lnTo>
                <a:lnTo>
                  <a:pt x="284988" y="51816"/>
                </a:lnTo>
                <a:close/>
              </a:path>
              <a:path w="792479" h="129539">
                <a:moveTo>
                  <a:pt x="466343" y="51816"/>
                </a:moveTo>
                <a:lnTo>
                  <a:pt x="362712" y="51816"/>
                </a:lnTo>
                <a:lnTo>
                  <a:pt x="362712" y="77724"/>
                </a:lnTo>
                <a:lnTo>
                  <a:pt x="466343" y="77724"/>
                </a:lnTo>
                <a:lnTo>
                  <a:pt x="466343" y="51816"/>
                </a:lnTo>
                <a:close/>
              </a:path>
              <a:path w="792479" h="129539">
                <a:moveTo>
                  <a:pt x="647700" y="51816"/>
                </a:moveTo>
                <a:lnTo>
                  <a:pt x="544067" y="51816"/>
                </a:lnTo>
                <a:lnTo>
                  <a:pt x="544067" y="77724"/>
                </a:lnTo>
                <a:lnTo>
                  <a:pt x="647700" y="77724"/>
                </a:lnTo>
                <a:lnTo>
                  <a:pt x="647700" y="51816"/>
                </a:lnTo>
                <a:close/>
              </a:path>
              <a:path w="792479" h="129539">
                <a:moveTo>
                  <a:pt x="662939" y="0"/>
                </a:moveTo>
                <a:lnTo>
                  <a:pt x="714756" y="64770"/>
                </a:lnTo>
                <a:lnTo>
                  <a:pt x="662939" y="129540"/>
                </a:lnTo>
                <a:lnTo>
                  <a:pt x="792480" y="64770"/>
                </a:lnTo>
                <a:lnTo>
                  <a:pt x="662939" y="0"/>
                </a:lnTo>
                <a:close/>
              </a:path>
            </a:pathLst>
          </a:custGeom>
          <a:solidFill>
            <a:srgbClr val="FF0000"/>
          </a:solidFill>
        </p:spPr>
        <p:txBody>
          <a:bodyPr wrap="square" lIns="0" tIns="0" rIns="0" bIns="0" rtlCol="0"/>
          <a:lstStyle/>
          <a:p/>
        </p:txBody>
      </p:sp>
      <p:sp>
        <p:nvSpPr>
          <p:cNvPr id="45" name="object 45"/>
          <p:cNvSpPr/>
          <p:nvPr/>
        </p:nvSpPr>
        <p:spPr>
          <a:xfrm>
            <a:off x="8407907" y="4005834"/>
            <a:ext cx="129539" cy="576580"/>
          </a:xfrm>
          <a:custGeom>
            <a:avLst/>
            <a:gdLst/>
            <a:ahLst/>
            <a:cxnLst/>
            <a:rect l="l" t="t" r="r" b="b"/>
            <a:pathLst>
              <a:path w="129540" h="576579">
                <a:moveTo>
                  <a:pt x="77724" y="472440"/>
                </a:moveTo>
                <a:lnTo>
                  <a:pt x="51816" y="472440"/>
                </a:lnTo>
                <a:lnTo>
                  <a:pt x="51816" y="576072"/>
                </a:lnTo>
                <a:lnTo>
                  <a:pt x="77724" y="576072"/>
                </a:lnTo>
                <a:lnTo>
                  <a:pt x="77724" y="472440"/>
                </a:lnTo>
                <a:close/>
              </a:path>
              <a:path w="129540" h="576579">
                <a:moveTo>
                  <a:pt x="77724" y="291084"/>
                </a:moveTo>
                <a:lnTo>
                  <a:pt x="51816" y="291084"/>
                </a:lnTo>
                <a:lnTo>
                  <a:pt x="51816" y="394716"/>
                </a:lnTo>
                <a:lnTo>
                  <a:pt x="77724" y="394716"/>
                </a:lnTo>
                <a:lnTo>
                  <a:pt x="77724" y="291084"/>
                </a:lnTo>
                <a:close/>
              </a:path>
              <a:path w="129540" h="576579">
                <a:moveTo>
                  <a:pt x="77724" y="109728"/>
                </a:moveTo>
                <a:lnTo>
                  <a:pt x="51816" y="109728"/>
                </a:lnTo>
                <a:lnTo>
                  <a:pt x="51816" y="213360"/>
                </a:lnTo>
                <a:lnTo>
                  <a:pt x="77724" y="213360"/>
                </a:lnTo>
                <a:lnTo>
                  <a:pt x="77724" y="109728"/>
                </a:lnTo>
                <a:close/>
              </a:path>
              <a:path w="129540" h="576579">
                <a:moveTo>
                  <a:pt x="64770" y="0"/>
                </a:moveTo>
                <a:lnTo>
                  <a:pt x="0" y="129540"/>
                </a:lnTo>
                <a:lnTo>
                  <a:pt x="64770" y="77724"/>
                </a:lnTo>
                <a:lnTo>
                  <a:pt x="103632" y="77724"/>
                </a:lnTo>
                <a:lnTo>
                  <a:pt x="64770" y="0"/>
                </a:lnTo>
                <a:close/>
              </a:path>
              <a:path w="129540" h="576579">
                <a:moveTo>
                  <a:pt x="103632" y="77724"/>
                </a:moveTo>
                <a:lnTo>
                  <a:pt x="64770" y="77724"/>
                </a:lnTo>
                <a:lnTo>
                  <a:pt x="129540" y="129540"/>
                </a:lnTo>
                <a:lnTo>
                  <a:pt x="103632" y="77724"/>
                </a:lnTo>
                <a:close/>
              </a:path>
            </a:pathLst>
          </a:custGeom>
          <a:solidFill>
            <a:srgbClr val="FF0000"/>
          </a:solidFill>
        </p:spPr>
        <p:txBody>
          <a:bodyPr wrap="square" lIns="0" tIns="0" rIns="0" bIns="0" rtlCol="0"/>
          <a:lstStyle/>
          <a:p/>
        </p:txBody>
      </p:sp>
      <p:sp>
        <p:nvSpPr>
          <p:cNvPr id="46" name="object 46"/>
          <p:cNvSpPr txBox="1"/>
          <p:nvPr/>
        </p:nvSpPr>
        <p:spPr>
          <a:xfrm>
            <a:off x="8112252" y="2491739"/>
            <a:ext cx="721360" cy="464820"/>
          </a:xfrm>
          <a:prstGeom prst="rect">
            <a:avLst/>
          </a:prstGeom>
          <a:ln w="12192">
            <a:solidFill>
              <a:srgbClr val="FF0000"/>
            </a:solidFill>
          </a:ln>
        </p:spPr>
        <p:txBody>
          <a:bodyPr vert="horz" wrap="square" lIns="0" tIns="34290" rIns="0" bIns="0" rtlCol="0">
            <a:spAutoFit/>
          </a:bodyPr>
          <a:lstStyle/>
          <a:p>
            <a:pPr marL="635" algn="ctr">
              <a:lnSpc>
                <a:spcPct val="100000"/>
              </a:lnSpc>
              <a:spcBef>
                <a:spcPts val="270"/>
              </a:spcBef>
            </a:pPr>
            <a:r>
              <a:rPr sz="2800" b="1" i="1" spc="-5" dirty="0">
                <a:solidFill>
                  <a:srgbClr val="0000FF"/>
                </a:solidFill>
                <a:latin typeface="Times New Roman" panose="02020603050405020304"/>
                <a:cs typeface="Times New Roman" panose="02020603050405020304"/>
              </a:rPr>
              <a:t>A</a:t>
            </a:r>
            <a:endParaRPr sz="2800">
              <a:latin typeface="Times New Roman" panose="02020603050405020304"/>
              <a:cs typeface="Times New Roman" panose="02020603050405020304"/>
            </a:endParaRPr>
          </a:p>
        </p:txBody>
      </p:sp>
      <p:sp>
        <p:nvSpPr>
          <p:cNvPr id="47" name="object 47"/>
          <p:cNvSpPr/>
          <p:nvPr/>
        </p:nvSpPr>
        <p:spPr>
          <a:xfrm>
            <a:off x="7320534" y="2644139"/>
            <a:ext cx="792480" cy="129539"/>
          </a:xfrm>
          <a:custGeom>
            <a:avLst/>
            <a:gdLst/>
            <a:ahLst/>
            <a:cxnLst/>
            <a:rect l="l" t="t" r="r" b="b"/>
            <a:pathLst>
              <a:path w="792479" h="129539">
                <a:moveTo>
                  <a:pt x="103631" y="51815"/>
                </a:moveTo>
                <a:lnTo>
                  <a:pt x="0" y="51815"/>
                </a:lnTo>
                <a:lnTo>
                  <a:pt x="0" y="77724"/>
                </a:lnTo>
                <a:lnTo>
                  <a:pt x="103631" y="77724"/>
                </a:lnTo>
                <a:lnTo>
                  <a:pt x="103631" y="51815"/>
                </a:lnTo>
                <a:close/>
              </a:path>
              <a:path w="792479" h="129539">
                <a:moveTo>
                  <a:pt x="284988" y="51815"/>
                </a:moveTo>
                <a:lnTo>
                  <a:pt x="181355" y="51815"/>
                </a:lnTo>
                <a:lnTo>
                  <a:pt x="181355" y="77724"/>
                </a:lnTo>
                <a:lnTo>
                  <a:pt x="284988" y="77724"/>
                </a:lnTo>
                <a:lnTo>
                  <a:pt x="284988" y="51815"/>
                </a:lnTo>
                <a:close/>
              </a:path>
              <a:path w="792479" h="129539">
                <a:moveTo>
                  <a:pt x="466343" y="51815"/>
                </a:moveTo>
                <a:lnTo>
                  <a:pt x="362712" y="51815"/>
                </a:lnTo>
                <a:lnTo>
                  <a:pt x="362712" y="77724"/>
                </a:lnTo>
                <a:lnTo>
                  <a:pt x="466343" y="77724"/>
                </a:lnTo>
                <a:lnTo>
                  <a:pt x="466343" y="51815"/>
                </a:lnTo>
                <a:close/>
              </a:path>
              <a:path w="792479" h="129539">
                <a:moveTo>
                  <a:pt x="647700" y="51815"/>
                </a:moveTo>
                <a:lnTo>
                  <a:pt x="544067" y="51815"/>
                </a:lnTo>
                <a:lnTo>
                  <a:pt x="544067" y="77724"/>
                </a:lnTo>
                <a:lnTo>
                  <a:pt x="647700" y="77724"/>
                </a:lnTo>
                <a:lnTo>
                  <a:pt x="647700" y="51815"/>
                </a:lnTo>
                <a:close/>
              </a:path>
              <a:path w="792479" h="129539">
                <a:moveTo>
                  <a:pt x="662939" y="0"/>
                </a:moveTo>
                <a:lnTo>
                  <a:pt x="714756" y="64770"/>
                </a:lnTo>
                <a:lnTo>
                  <a:pt x="662939" y="129539"/>
                </a:lnTo>
                <a:lnTo>
                  <a:pt x="792480" y="64770"/>
                </a:lnTo>
                <a:lnTo>
                  <a:pt x="662939" y="0"/>
                </a:lnTo>
                <a:close/>
              </a:path>
            </a:pathLst>
          </a:custGeom>
          <a:solidFill>
            <a:srgbClr val="FF0000"/>
          </a:solidFill>
        </p:spPr>
        <p:txBody>
          <a:bodyPr wrap="square" lIns="0" tIns="0" rIns="0" bIns="0" rtlCol="0"/>
          <a:lstStyle/>
          <a:p/>
        </p:txBody>
      </p:sp>
      <p:sp>
        <p:nvSpPr>
          <p:cNvPr id="48" name="object 48"/>
          <p:cNvSpPr/>
          <p:nvPr/>
        </p:nvSpPr>
        <p:spPr>
          <a:xfrm>
            <a:off x="8407907" y="2998470"/>
            <a:ext cx="129539" cy="576580"/>
          </a:xfrm>
          <a:custGeom>
            <a:avLst/>
            <a:gdLst/>
            <a:ahLst/>
            <a:cxnLst/>
            <a:rect l="l" t="t" r="r" b="b"/>
            <a:pathLst>
              <a:path w="129540" h="576579">
                <a:moveTo>
                  <a:pt x="77724" y="472439"/>
                </a:moveTo>
                <a:lnTo>
                  <a:pt x="51816" y="472439"/>
                </a:lnTo>
                <a:lnTo>
                  <a:pt x="51816" y="576071"/>
                </a:lnTo>
                <a:lnTo>
                  <a:pt x="77724" y="576071"/>
                </a:lnTo>
                <a:lnTo>
                  <a:pt x="77724" y="472439"/>
                </a:lnTo>
                <a:close/>
              </a:path>
              <a:path w="129540" h="576579">
                <a:moveTo>
                  <a:pt x="77724" y="291083"/>
                </a:moveTo>
                <a:lnTo>
                  <a:pt x="51816" y="291083"/>
                </a:lnTo>
                <a:lnTo>
                  <a:pt x="51816" y="394715"/>
                </a:lnTo>
                <a:lnTo>
                  <a:pt x="77724" y="394715"/>
                </a:lnTo>
                <a:lnTo>
                  <a:pt x="77724" y="291083"/>
                </a:lnTo>
                <a:close/>
              </a:path>
              <a:path w="129540" h="576579">
                <a:moveTo>
                  <a:pt x="77724" y="109727"/>
                </a:moveTo>
                <a:lnTo>
                  <a:pt x="51816" y="109727"/>
                </a:lnTo>
                <a:lnTo>
                  <a:pt x="51816" y="213359"/>
                </a:lnTo>
                <a:lnTo>
                  <a:pt x="77724" y="213359"/>
                </a:lnTo>
                <a:lnTo>
                  <a:pt x="77724" y="109727"/>
                </a:lnTo>
                <a:close/>
              </a:path>
              <a:path w="129540" h="576579">
                <a:moveTo>
                  <a:pt x="64770" y="0"/>
                </a:moveTo>
                <a:lnTo>
                  <a:pt x="0" y="129539"/>
                </a:lnTo>
                <a:lnTo>
                  <a:pt x="64770" y="77724"/>
                </a:lnTo>
                <a:lnTo>
                  <a:pt x="103632" y="77724"/>
                </a:lnTo>
                <a:lnTo>
                  <a:pt x="64770" y="0"/>
                </a:lnTo>
                <a:close/>
              </a:path>
              <a:path w="129540" h="576579">
                <a:moveTo>
                  <a:pt x="103632" y="77724"/>
                </a:moveTo>
                <a:lnTo>
                  <a:pt x="64770" y="77724"/>
                </a:lnTo>
                <a:lnTo>
                  <a:pt x="129540" y="129539"/>
                </a:lnTo>
                <a:lnTo>
                  <a:pt x="103632" y="77724"/>
                </a:lnTo>
                <a:close/>
              </a:path>
            </a:pathLst>
          </a:custGeom>
          <a:solidFill>
            <a:srgbClr val="FF0000"/>
          </a:solidFill>
        </p:spPr>
        <p:txBody>
          <a:bodyPr wrap="square" lIns="0" tIns="0" rIns="0" bIns="0" rtlCol="0"/>
          <a:lstStyle/>
          <a:p/>
        </p:txBody>
      </p:sp>
      <p:sp>
        <p:nvSpPr>
          <p:cNvPr id="49" name="object 49"/>
          <p:cNvSpPr/>
          <p:nvPr/>
        </p:nvSpPr>
        <p:spPr>
          <a:xfrm>
            <a:off x="6455664" y="4043171"/>
            <a:ext cx="711835" cy="431800"/>
          </a:xfrm>
          <a:custGeom>
            <a:avLst/>
            <a:gdLst/>
            <a:ahLst/>
            <a:cxnLst/>
            <a:rect l="l" t="t" r="r" b="b"/>
            <a:pathLst>
              <a:path w="711835" h="431800">
                <a:moveTo>
                  <a:pt x="0" y="431291"/>
                </a:moveTo>
                <a:lnTo>
                  <a:pt x="711708" y="431291"/>
                </a:lnTo>
                <a:lnTo>
                  <a:pt x="711708" y="0"/>
                </a:lnTo>
                <a:lnTo>
                  <a:pt x="0" y="0"/>
                </a:lnTo>
                <a:lnTo>
                  <a:pt x="0" y="431291"/>
                </a:lnTo>
                <a:close/>
              </a:path>
            </a:pathLst>
          </a:custGeom>
          <a:solidFill>
            <a:srgbClr val="FFFFFF"/>
          </a:solidFill>
        </p:spPr>
        <p:txBody>
          <a:bodyPr wrap="square" lIns="0" tIns="0" rIns="0" bIns="0" rtlCol="0"/>
          <a:lstStyle/>
          <a:p/>
        </p:txBody>
      </p:sp>
      <p:sp>
        <p:nvSpPr>
          <p:cNvPr id="50" name="object 50"/>
          <p:cNvSpPr/>
          <p:nvPr/>
        </p:nvSpPr>
        <p:spPr>
          <a:xfrm>
            <a:off x="6455664" y="4005071"/>
            <a:ext cx="711835" cy="469900"/>
          </a:xfrm>
          <a:custGeom>
            <a:avLst/>
            <a:gdLst/>
            <a:ahLst/>
            <a:cxnLst/>
            <a:rect l="l" t="t" r="r" b="b"/>
            <a:pathLst>
              <a:path w="711835" h="469900">
                <a:moveTo>
                  <a:pt x="0" y="469391"/>
                </a:moveTo>
                <a:lnTo>
                  <a:pt x="711708" y="469391"/>
                </a:lnTo>
                <a:lnTo>
                  <a:pt x="711708" y="0"/>
                </a:lnTo>
                <a:lnTo>
                  <a:pt x="0" y="0"/>
                </a:lnTo>
                <a:lnTo>
                  <a:pt x="0" y="469391"/>
                </a:lnTo>
                <a:close/>
              </a:path>
            </a:pathLst>
          </a:custGeom>
          <a:ln w="12192">
            <a:solidFill>
              <a:srgbClr val="000000"/>
            </a:solidFill>
          </a:ln>
        </p:spPr>
        <p:txBody>
          <a:bodyPr wrap="square" lIns="0" tIns="0" rIns="0" bIns="0" rtlCol="0"/>
          <a:lstStyle/>
          <a:p/>
        </p:txBody>
      </p:sp>
      <p:sp>
        <p:nvSpPr>
          <p:cNvPr id="51" name="object 51"/>
          <p:cNvSpPr txBox="1"/>
          <p:nvPr/>
        </p:nvSpPr>
        <p:spPr>
          <a:xfrm>
            <a:off x="6461759" y="4028694"/>
            <a:ext cx="699770" cy="381635"/>
          </a:xfrm>
          <a:prstGeom prst="rect">
            <a:avLst/>
          </a:prstGeom>
        </p:spPr>
        <p:txBody>
          <a:bodyPr vert="horz" wrap="square" lIns="0" tIns="12700" rIns="0" bIns="0" rtlCol="0">
            <a:spAutoFit/>
          </a:bodyPr>
          <a:lstStyle/>
          <a:p>
            <a:pPr marL="121920">
              <a:lnSpc>
                <a:spcPct val="100000"/>
              </a:lnSpc>
              <a:spcBef>
                <a:spcPts val="100"/>
              </a:spcBef>
            </a:pPr>
            <a:r>
              <a:rPr sz="2400" b="1" i="1" dirty="0">
                <a:latin typeface="Times New Roman" panose="02020603050405020304"/>
                <a:cs typeface="Times New Roman" panose="02020603050405020304"/>
              </a:rPr>
              <a:t>k,</a:t>
            </a:r>
            <a:r>
              <a:rPr sz="2400" b="1" i="1" spc="-40" dirty="0">
                <a:latin typeface="Times New Roman" panose="02020603050405020304"/>
                <a:cs typeface="Times New Roman" panose="02020603050405020304"/>
              </a:rPr>
              <a:t> </a:t>
            </a:r>
            <a:r>
              <a:rPr sz="2400" b="1" i="1" dirty="0">
                <a:latin typeface="Times New Roman" panose="02020603050405020304"/>
                <a:cs typeface="Times New Roman" panose="02020603050405020304"/>
              </a:rPr>
              <a:t>k</a:t>
            </a:r>
            <a:endParaRPr sz="2400">
              <a:latin typeface="Times New Roman" panose="02020603050405020304"/>
              <a:cs typeface="Times New Roman" panose="02020603050405020304"/>
            </a:endParaRPr>
          </a:p>
        </p:txBody>
      </p:sp>
      <p:sp>
        <p:nvSpPr>
          <p:cNvPr id="52" name="object 52"/>
          <p:cNvSpPr/>
          <p:nvPr/>
        </p:nvSpPr>
        <p:spPr>
          <a:xfrm>
            <a:off x="3023616" y="1988820"/>
            <a:ext cx="696595" cy="471170"/>
          </a:xfrm>
          <a:custGeom>
            <a:avLst/>
            <a:gdLst/>
            <a:ahLst/>
            <a:cxnLst/>
            <a:rect l="l" t="t" r="r" b="b"/>
            <a:pathLst>
              <a:path w="696594" h="471169">
                <a:moveTo>
                  <a:pt x="0" y="470915"/>
                </a:moveTo>
                <a:lnTo>
                  <a:pt x="696468" y="470915"/>
                </a:lnTo>
                <a:lnTo>
                  <a:pt x="696468" y="0"/>
                </a:lnTo>
                <a:lnTo>
                  <a:pt x="0" y="0"/>
                </a:lnTo>
                <a:lnTo>
                  <a:pt x="0" y="470915"/>
                </a:lnTo>
                <a:close/>
              </a:path>
            </a:pathLst>
          </a:custGeom>
          <a:ln w="12192">
            <a:solidFill>
              <a:srgbClr val="000000"/>
            </a:solidFill>
          </a:ln>
        </p:spPr>
        <p:txBody>
          <a:bodyPr wrap="square" lIns="0" tIns="0" rIns="0" bIns="0" rtlCol="0"/>
          <a:lstStyle/>
          <a:p/>
        </p:txBody>
      </p:sp>
      <p:sp>
        <p:nvSpPr>
          <p:cNvPr id="53" name="object 53"/>
          <p:cNvSpPr txBox="1"/>
          <p:nvPr/>
        </p:nvSpPr>
        <p:spPr>
          <a:xfrm>
            <a:off x="3167888" y="2012060"/>
            <a:ext cx="406400" cy="38163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1,1</a:t>
            </a:r>
            <a:endParaRPr sz="2400">
              <a:latin typeface="Times New Roman" panose="02020603050405020304"/>
              <a:cs typeface="Times New Roman" panose="02020603050405020304"/>
            </a:endParaRPr>
          </a:p>
        </p:txBody>
      </p:sp>
      <p:sp>
        <p:nvSpPr>
          <p:cNvPr id="58" name="object 58"/>
          <p:cNvSpPr/>
          <p:nvPr/>
        </p:nvSpPr>
        <p:spPr>
          <a:xfrm>
            <a:off x="5736335" y="3573779"/>
            <a:ext cx="1431290" cy="469900"/>
          </a:xfrm>
          <a:custGeom>
            <a:avLst/>
            <a:gdLst/>
            <a:ahLst/>
            <a:cxnLst/>
            <a:rect l="l" t="t" r="r" b="b"/>
            <a:pathLst>
              <a:path w="1431289" h="469900">
                <a:moveTo>
                  <a:pt x="0" y="469391"/>
                </a:moveTo>
                <a:lnTo>
                  <a:pt x="1431036" y="469391"/>
                </a:lnTo>
                <a:lnTo>
                  <a:pt x="1431036" y="0"/>
                </a:lnTo>
                <a:lnTo>
                  <a:pt x="0" y="0"/>
                </a:lnTo>
                <a:lnTo>
                  <a:pt x="0" y="469391"/>
                </a:lnTo>
                <a:close/>
              </a:path>
            </a:pathLst>
          </a:custGeom>
          <a:solidFill>
            <a:srgbClr val="FFFFFF"/>
          </a:solidFill>
        </p:spPr>
        <p:txBody>
          <a:bodyPr wrap="square" lIns="0" tIns="0" rIns="0" bIns="0" rtlCol="0"/>
          <a:lstStyle/>
          <a:p/>
        </p:txBody>
      </p:sp>
      <p:sp>
        <p:nvSpPr>
          <p:cNvPr id="59" name="object 59"/>
          <p:cNvSpPr/>
          <p:nvPr/>
        </p:nvSpPr>
        <p:spPr>
          <a:xfrm>
            <a:off x="5736335" y="3573779"/>
            <a:ext cx="1431290" cy="469900"/>
          </a:xfrm>
          <a:custGeom>
            <a:avLst/>
            <a:gdLst/>
            <a:ahLst/>
            <a:cxnLst/>
            <a:rect l="l" t="t" r="r" b="b"/>
            <a:pathLst>
              <a:path w="1431289" h="469900">
                <a:moveTo>
                  <a:pt x="0" y="469391"/>
                </a:moveTo>
                <a:lnTo>
                  <a:pt x="1431036" y="469391"/>
                </a:lnTo>
                <a:lnTo>
                  <a:pt x="1431036" y="0"/>
                </a:lnTo>
                <a:lnTo>
                  <a:pt x="0" y="0"/>
                </a:lnTo>
                <a:lnTo>
                  <a:pt x="0" y="469391"/>
                </a:lnTo>
                <a:close/>
              </a:path>
            </a:pathLst>
          </a:custGeom>
          <a:ln w="12192">
            <a:solidFill>
              <a:srgbClr val="000000"/>
            </a:solidFill>
          </a:ln>
        </p:spPr>
        <p:txBody>
          <a:bodyPr wrap="square" lIns="0" tIns="0" rIns="0" bIns="0" rtlCol="0"/>
          <a:lstStyle/>
          <a:p/>
        </p:txBody>
      </p:sp>
      <p:sp>
        <p:nvSpPr>
          <p:cNvPr id="60" name="object 60"/>
          <p:cNvSpPr txBox="1"/>
          <p:nvPr/>
        </p:nvSpPr>
        <p:spPr>
          <a:xfrm>
            <a:off x="5742432" y="3599815"/>
            <a:ext cx="704215" cy="381635"/>
          </a:xfrm>
          <a:prstGeom prst="rect">
            <a:avLst/>
          </a:prstGeom>
        </p:spPr>
        <p:txBody>
          <a:bodyPr vert="horz" wrap="square" lIns="0" tIns="12700" rIns="0" bIns="0" rtlCol="0">
            <a:spAutoFit/>
          </a:bodyPr>
          <a:lstStyle/>
          <a:p>
            <a:pPr marL="85090">
              <a:lnSpc>
                <a:spcPct val="100000"/>
              </a:lnSpc>
              <a:spcBef>
                <a:spcPts val="100"/>
              </a:spcBef>
            </a:pPr>
            <a:r>
              <a:rPr sz="2000" b="1" i="1" dirty="0">
                <a:latin typeface="Times New Roman" panose="02020603050405020304"/>
                <a:cs typeface="Times New Roman" panose="02020603050405020304"/>
              </a:rPr>
              <a:t>k-</a:t>
            </a:r>
            <a:r>
              <a:rPr sz="2000" b="1" dirty="0">
                <a:latin typeface="Times New Roman" panose="02020603050405020304"/>
                <a:cs typeface="Times New Roman" panose="02020603050405020304"/>
              </a:rPr>
              <a:t>1,</a:t>
            </a:r>
            <a:r>
              <a:rPr sz="2000" b="1" spc="-95" dirty="0">
                <a:latin typeface="Times New Roman" panose="02020603050405020304"/>
                <a:cs typeface="Times New Roman" panose="02020603050405020304"/>
              </a:rPr>
              <a:t> </a:t>
            </a:r>
            <a:r>
              <a:rPr sz="2400" b="1" spc="-5" dirty="0">
                <a:latin typeface="Wingdings" panose="05000000000000000000"/>
                <a:cs typeface="Wingdings" panose="05000000000000000000"/>
              </a:rPr>
              <a:t></a:t>
            </a:r>
            <a:endParaRPr sz="2400">
              <a:latin typeface="Wingdings" panose="05000000000000000000"/>
              <a:cs typeface="Wingdings" panose="05000000000000000000"/>
            </a:endParaRPr>
          </a:p>
        </p:txBody>
      </p:sp>
      <p:sp>
        <p:nvSpPr>
          <p:cNvPr id="61" name="object 61"/>
          <p:cNvSpPr txBox="1"/>
          <p:nvPr/>
        </p:nvSpPr>
        <p:spPr>
          <a:xfrm>
            <a:off x="6461759" y="3650107"/>
            <a:ext cx="699770" cy="320040"/>
          </a:xfrm>
          <a:prstGeom prst="rect">
            <a:avLst/>
          </a:prstGeom>
        </p:spPr>
        <p:txBody>
          <a:bodyPr vert="horz" wrap="square" lIns="0" tIns="12700" rIns="0" bIns="0" rtlCol="0">
            <a:spAutoFit/>
          </a:bodyPr>
          <a:lstStyle/>
          <a:p>
            <a:pPr marL="59055">
              <a:lnSpc>
                <a:spcPct val="100000"/>
              </a:lnSpc>
              <a:spcBef>
                <a:spcPts val="100"/>
              </a:spcBef>
            </a:pPr>
            <a:r>
              <a:rPr sz="2000" b="1" i="1" dirty="0">
                <a:latin typeface="Times New Roman" panose="02020603050405020304"/>
                <a:cs typeface="Times New Roman" panose="02020603050405020304"/>
              </a:rPr>
              <a:t>k-</a:t>
            </a:r>
            <a:r>
              <a:rPr sz="2000" b="1" dirty="0">
                <a:latin typeface="Times New Roman" panose="02020603050405020304"/>
                <a:cs typeface="Times New Roman" panose="02020603050405020304"/>
              </a:rPr>
              <a:t>1,</a:t>
            </a:r>
            <a:r>
              <a:rPr sz="2000" b="1" i="1" dirty="0">
                <a:latin typeface="Times New Roman" panose="02020603050405020304"/>
                <a:cs typeface="Times New Roman" panose="02020603050405020304"/>
              </a:rPr>
              <a:t>k</a:t>
            </a:r>
            <a:endParaRPr sz="2000">
              <a:latin typeface="Times New Roman" panose="02020603050405020304"/>
              <a:cs typeface="Times New Roman" panose="02020603050405020304"/>
            </a:endParaRPr>
          </a:p>
        </p:txBody>
      </p:sp>
      <p:sp>
        <p:nvSpPr>
          <p:cNvPr id="62" name="object 62"/>
          <p:cNvSpPr/>
          <p:nvPr/>
        </p:nvSpPr>
        <p:spPr>
          <a:xfrm>
            <a:off x="6452615" y="3572255"/>
            <a:ext cx="1905" cy="571500"/>
          </a:xfrm>
          <a:custGeom>
            <a:avLst/>
            <a:gdLst/>
            <a:ahLst/>
            <a:cxnLst/>
            <a:rect l="l" t="t" r="r" b="b"/>
            <a:pathLst>
              <a:path w="1904" h="571500">
                <a:moveTo>
                  <a:pt x="1650" y="0"/>
                </a:moveTo>
                <a:lnTo>
                  <a:pt x="0" y="571500"/>
                </a:lnTo>
              </a:path>
            </a:pathLst>
          </a:custGeom>
          <a:ln w="12192">
            <a:solidFill>
              <a:srgbClr val="000000"/>
            </a:solidFill>
          </a:ln>
        </p:spPr>
        <p:txBody>
          <a:bodyPr wrap="square" lIns="0" tIns="0" rIns="0" bIns="0" rtlCol="0"/>
          <a:lstStyle/>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5335777" y="2251481"/>
            <a:ext cx="2181225" cy="1697355"/>
          </a:xfrm>
          <a:prstGeom prst="rect">
            <a:avLst/>
          </a:prstGeom>
        </p:spPr>
        <p:txBody>
          <a:bodyPr vert="horz" wrap="square" lIns="0" tIns="143510" rIns="0" bIns="0" rtlCol="0">
            <a:spAutoFit/>
          </a:bodyPr>
          <a:lstStyle/>
          <a:p>
            <a:pPr marL="12700">
              <a:lnSpc>
                <a:spcPct val="100000"/>
              </a:lnSpc>
              <a:spcBef>
                <a:spcPts val="1130"/>
              </a:spcBef>
              <a:tabLst>
                <a:tab pos="1911350" algn="l"/>
              </a:tabLst>
            </a:pPr>
            <a:r>
              <a:rPr sz="2800" b="1" spc="-5" dirty="0">
                <a:solidFill>
                  <a:srgbClr val="000066"/>
                </a:solidFill>
                <a:latin typeface="Times New Roman" panose="02020603050405020304"/>
                <a:cs typeface="Times New Roman" panose="02020603050405020304"/>
              </a:rPr>
              <a:t>(</a:t>
            </a:r>
            <a:r>
              <a:rPr sz="2800" b="1" dirty="0">
                <a:solidFill>
                  <a:srgbClr val="000066"/>
                </a:solidFill>
                <a:latin typeface="Times New Roman" panose="02020603050405020304"/>
                <a:cs typeface="Times New Roman" panose="02020603050405020304"/>
              </a:rPr>
              <a:t>2</a:t>
            </a:r>
            <a:r>
              <a:rPr sz="2800" b="1" spc="-5" dirty="0">
                <a:solidFill>
                  <a:srgbClr val="000066"/>
                </a:solidFill>
                <a:latin typeface="Times New Roman" panose="02020603050405020304"/>
                <a:cs typeface="Times New Roman" panose="02020603050405020304"/>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spc="-4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a:p>
            <a:pPr marL="12700">
              <a:lnSpc>
                <a:spcPct val="100000"/>
              </a:lnSpc>
              <a:spcBef>
                <a:spcPts val="1035"/>
              </a:spcBef>
            </a:pPr>
            <a:r>
              <a:rPr sz="2800" b="1" dirty="0">
                <a:solidFill>
                  <a:srgbClr val="000066"/>
                </a:solidFill>
                <a:latin typeface="Times New Roman" panose="02020603050405020304"/>
                <a:cs typeface="Times New Roman" panose="02020603050405020304"/>
              </a:rPr>
              <a:t>(4) </a:t>
            </a:r>
            <a:r>
              <a:rPr sz="2800" b="1" spc="-5" dirty="0">
                <a:solidFill>
                  <a:srgbClr val="000066"/>
                </a:solidFill>
                <a:latin typeface="Times New Roman" panose="02020603050405020304"/>
                <a:cs typeface="Times New Roman" panose="02020603050405020304"/>
              </a:rPr>
              <a:t>P </a:t>
            </a:r>
            <a:r>
              <a:rPr sz="2800" b="1" spc="-10" dirty="0">
                <a:solidFill>
                  <a:srgbClr val="000066"/>
                </a:solidFill>
                <a:latin typeface="Symbol" panose="05050102010706020507"/>
                <a:cs typeface="Symbol" panose="05050102010706020507"/>
              </a:rPr>
              <a:t></a:t>
            </a:r>
            <a:r>
              <a:rPr sz="2800" b="1" spc="-165" dirty="0">
                <a:solidFill>
                  <a:srgbClr val="000066"/>
                </a:solidFill>
                <a:latin typeface="Times New Roman" panose="02020603050405020304"/>
                <a:cs typeface="Times New Roman" panose="02020603050405020304"/>
              </a:rPr>
              <a:t> </a:t>
            </a:r>
            <a:r>
              <a:rPr sz="2800" b="1" spc="-5" dirty="0">
                <a:solidFill>
                  <a:srgbClr val="000066"/>
                </a:solidFill>
                <a:latin typeface="Microsoft JhengHei" panose="020B0604030504040204" charset="-120"/>
                <a:cs typeface="Microsoft JhengHei" panose="020B0604030504040204" charset="-120"/>
              </a:rPr>
              <a:t>他</a:t>
            </a:r>
            <a:endParaRPr sz="2800">
              <a:latin typeface="Microsoft JhengHei" panose="020B0604030504040204" charset="-120"/>
              <a:cs typeface="Microsoft JhengHei" panose="020B0604030504040204" charset="-120"/>
            </a:endParaRPr>
          </a:p>
          <a:p>
            <a:pPr marL="12700">
              <a:lnSpc>
                <a:spcPct val="100000"/>
              </a:lnSpc>
              <a:spcBef>
                <a:spcPts val="1005"/>
              </a:spcBef>
            </a:pPr>
            <a:r>
              <a:rPr sz="2800" b="1" dirty="0">
                <a:solidFill>
                  <a:srgbClr val="000066"/>
                </a:solidFill>
                <a:latin typeface="Times New Roman" panose="02020603050405020304"/>
                <a:cs typeface="Times New Roman" panose="02020603050405020304"/>
              </a:rPr>
              <a:t>(6) </a:t>
            </a:r>
            <a:r>
              <a:rPr sz="2800" b="1" spc="-5" dirty="0">
                <a:solidFill>
                  <a:srgbClr val="000066"/>
                </a:solidFill>
                <a:latin typeface="Times New Roman" panose="02020603050405020304"/>
                <a:cs typeface="Times New Roman" panose="02020603050405020304"/>
              </a:rPr>
              <a:t>V </a:t>
            </a:r>
            <a:r>
              <a:rPr sz="2800" b="1" spc="-5" dirty="0">
                <a:solidFill>
                  <a:srgbClr val="000066"/>
                </a:solidFill>
                <a:latin typeface="Symbol" panose="05050102010706020507"/>
                <a:cs typeface="Symbol" panose="05050102010706020507"/>
              </a:rPr>
              <a:t></a:t>
            </a:r>
            <a:r>
              <a:rPr sz="2800" b="1" spc="-110" dirty="0">
                <a:solidFill>
                  <a:srgbClr val="000066"/>
                </a:solidFill>
                <a:latin typeface="Times New Roman" panose="02020603050405020304"/>
                <a:cs typeface="Times New Roman" panose="02020603050405020304"/>
              </a:rPr>
              <a:t> </a:t>
            </a:r>
            <a:r>
              <a:rPr sz="2800" b="1" spc="-5" dirty="0">
                <a:solidFill>
                  <a:srgbClr val="000066"/>
                </a:solidFill>
                <a:latin typeface="Microsoft JhengHei" panose="020B0604030504040204" charset="-120"/>
                <a:cs typeface="Microsoft JhengHei" panose="020B0604030504040204" charset="-120"/>
              </a:rPr>
              <a:t>读</a:t>
            </a:r>
            <a:endParaRPr sz="2800">
              <a:latin typeface="Microsoft JhengHei" panose="020B0604030504040204" charset="-120"/>
              <a:cs typeface="Microsoft JhengHei" panose="020B0604030504040204" charset="-120"/>
            </a:endParaRPr>
          </a:p>
        </p:txBody>
      </p:sp>
      <p:sp>
        <p:nvSpPr>
          <p:cNvPr id="15" name="object 15"/>
          <p:cNvSpPr txBox="1"/>
          <p:nvPr/>
        </p:nvSpPr>
        <p:spPr>
          <a:xfrm>
            <a:off x="1792401" y="1651871"/>
            <a:ext cx="2847975" cy="2897505"/>
          </a:xfrm>
          <a:prstGeom prst="rect">
            <a:avLst/>
          </a:prstGeom>
        </p:spPr>
        <p:txBody>
          <a:bodyPr vert="horz" wrap="square" lIns="0" tIns="225425" rIns="0" bIns="0" rtlCol="0">
            <a:spAutoFit/>
          </a:bodyPr>
          <a:lstStyle/>
          <a:p>
            <a:pPr marL="12700" indent="0">
              <a:lnSpc>
                <a:spcPct val="100000"/>
              </a:lnSpc>
              <a:spcBef>
                <a:spcPts val="1455"/>
              </a:spcBef>
              <a:buNone/>
              <a:tabLst>
                <a:tab pos="1620520" algn="l"/>
              </a:tabLst>
            </a:pPr>
            <a:r>
              <a:rPr sz="2800" b="1" spc="5" dirty="0">
                <a:solidFill>
                  <a:srgbClr val="000066"/>
                </a:solidFill>
                <a:latin typeface="Microsoft JhengHei" panose="020B0604030504040204" charset="-120"/>
                <a:cs typeface="Microsoft JhengHei" panose="020B0604030504040204" charset="-120"/>
              </a:rPr>
              <a:t>给定文</a:t>
            </a:r>
            <a:r>
              <a:rPr sz="2800" b="1" spc="-5" dirty="0">
                <a:solidFill>
                  <a:srgbClr val="000066"/>
                </a:solidFill>
                <a:latin typeface="Microsoft JhengHei" panose="020B0604030504040204" charset="-120"/>
                <a:cs typeface="Microsoft JhengHei" panose="020B0604030504040204" charset="-120"/>
              </a:rPr>
              <a:t>法	</a:t>
            </a:r>
            <a:r>
              <a:rPr sz="2800" b="1" spc="-5" dirty="0">
                <a:solidFill>
                  <a:srgbClr val="000066"/>
                </a:solidFill>
                <a:latin typeface="Times New Roman" panose="02020603050405020304"/>
                <a:cs typeface="Times New Roman" panose="02020603050405020304"/>
              </a:rPr>
              <a:t>G(S)</a:t>
            </a:r>
            <a:r>
              <a:rPr sz="2800" b="1" spc="-5" dirty="0">
                <a:solidFill>
                  <a:srgbClr val="000066"/>
                </a:solidFill>
                <a:latin typeface="Microsoft JhengHei" panose="020B0604030504040204" charset="-120"/>
                <a:cs typeface="Microsoft JhengHei" panose="020B0604030504040204" charset="-120"/>
              </a:rPr>
              <a:t>：</a:t>
            </a:r>
            <a:endParaRPr sz="2800">
              <a:latin typeface="Microsoft JhengHei" panose="020B0604030504040204" charset="-120"/>
              <a:cs typeface="Microsoft JhengHei" panose="020B0604030504040204" charset="-120"/>
            </a:endParaRPr>
          </a:p>
          <a:p>
            <a:pPr marL="973455" lvl="1" indent="-504190">
              <a:lnSpc>
                <a:spcPct val="100000"/>
              </a:lnSpc>
              <a:spcBef>
                <a:spcPts val="990"/>
              </a:spcBef>
              <a:buAutoNum type="arabicParenBoth"/>
              <a:tabLst>
                <a:tab pos="974090" algn="l"/>
                <a:tab pos="2071370" algn="l"/>
              </a:tabLst>
            </a:pPr>
            <a:r>
              <a:rPr sz="2800" b="1" spc="-5" dirty="0">
                <a:solidFill>
                  <a:srgbClr val="000066"/>
                </a:solidFill>
                <a:latin typeface="Times New Roman" panose="02020603050405020304"/>
                <a:cs typeface="Times New Roman" panose="02020603050405020304"/>
              </a:rPr>
              <a:t>S</a:t>
            </a:r>
            <a:r>
              <a:rPr sz="2800" b="1" spc="2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P	VP</a:t>
            </a:r>
            <a:endParaRPr sz="2800">
              <a:latin typeface="Times New Roman" panose="02020603050405020304"/>
              <a:cs typeface="Times New Roman" panose="02020603050405020304"/>
            </a:endParaRPr>
          </a:p>
          <a:p>
            <a:pPr marL="469900">
              <a:lnSpc>
                <a:spcPct val="100000"/>
              </a:lnSpc>
              <a:spcBef>
                <a:spcPts val="1030"/>
              </a:spcBef>
              <a:tabLst>
                <a:tab pos="2578735" algn="l"/>
              </a:tabLst>
            </a:pPr>
            <a:r>
              <a:rPr sz="2800" b="1" spc="-5" dirty="0">
                <a:solidFill>
                  <a:srgbClr val="000066"/>
                </a:solidFill>
                <a:latin typeface="Times New Roman" panose="02020603050405020304"/>
                <a:cs typeface="Times New Roman" panose="02020603050405020304"/>
              </a:rPr>
              <a:t>(</a:t>
            </a:r>
            <a:r>
              <a:rPr sz="2800" b="1" dirty="0">
                <a:solidFill>
                  <a:srgbClr val="000066"/>
                </a:solidFill>
                <a:latin typeface="Times New Roman" panose="02020603050405020304"/>
                <a:cs typeface="Times New Roman" panose="02020603050405020304"/>
              </a:rPr>
              <a:t>3</a:t>
            </a:r>
            <a:r>
              <a:rPr sz="2800" b="1" spc="-5" dirty="0">
                <a:solidFill>
                  <a:srgbClr val="000066"/>
                </a:solidFill>
                <a:latin typeface="Times New Roman" panose="02020603050405020304"/>
                <a:cs typeface="Times New Roman" panose="02020603050405020304"/>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spc="-55"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a:p>
            <a:pPr marL="469900">
              <a:lnSpc>
                <a:spcPct val="100000"/>
              </a:lnSpc>
              <a:spcBef>
                <a:spcPts val="1010"/>
              </a:spcBef>
            </a:pPr>
            <a:r>
              <a:rPr sz="2800" b="1" dirty="0">
                <a:solidFill>
                  <a:srgbClr val="000066"/>
                </a:solidFill>
                <a:latin typeface="Times New Roman" panose="02020603050405020304"/>
                <a:cs typeface="Times New Roman" panose="02020603050405020304"/>
              </a:rPr>
              <a:t>(5)</a:t>
            </a:r>
            <a:r>
              <a:rPr sz="2800" b="1" spc="-65"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Symbol" panose="05050102010706020507"/>
                <a:cs typeface="Symbol" panose="05050102010706020507"/>
              </a:rPr>
              <a:t></a:t>
            </a:r>
            <a:r>
              <a:rPr sz="2800" b="1" spc="-2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endParaRPr sz="2800">
              <a:latin typeface="Microsoft JhengHei" panose="020B0604030504040204" charset="-120"/>
              <a:cs typeface="Microsoft JhengHei" panose="020B0604030504040204" charset="-120"/>
            </a:endParaRPr>
          </a:p>
          <a:p>
            <a:pPr marL="469900">
              <a:lnSpc>
                <a:spcPct val="100000"/>
              </a:lnSpc>
              <a:spcBef>
                <a:spcPts val="1010"/>
              </a:spcBef>
            </a:pPr>
            <a:r>
              <a:rPr sz="2800" b="1" dirty="0">
                <a:solidFill>
                  <a:srgbClr val="000066"/>
                </a:solidFill>
                <a:latin typeface="Times New Roman" panose="02020603050405020304"/>
                <a:cs typeface="Times New Roman" panose="02020603050405020304"/>
              </a:rPr>
              <a:t>(7) </a:t>
            </a:r>
            <a:r>
              <a:rPr sz="2800" b="1" spc="-5" dirty="0">
                <a:solidFill>
                  <a:srgbClr val="000066"/>
                </a:solidFill>
                <a:latin typeface="Times New Roman" panose="02020603050405020304"/>
                <a:cs typeface="Times New Roman" panose="02020603050405020304"/>
              </a:rPr>
              <a:t>N </a:t>
            </a:r>
            <a:r>
              <a:rPr sz="2800" b="1" spc="-10" dirty="0">
                <a:solidFill>
                  <a:srgbClr val="000066"/>
                </a:solidFill>
                <a:latin typeface="Symbol" panose="05050102010706020507"/>
                <a:cs typeface="Symbol" panose="05050102010706020507"/>
              </a:rPr>
              <a:t></a:t>
            </a:r>
            <a:r>
              <a:rPr sz="2800" b="1" spc="-10" dirty="0">
                <a:solidFill>
                  <a:srgbClr val="000066"/>
                </a:solidFill>
                <a:latin typeface="Times New Roman" panose="02020603050405020304"/>
                <a:cs typeface="Times New Roman" panose="02020603050405020304"/>
              </a:rPr>
              <a:t> </a:t>
            </a:r>
            <a:r>
              <a:rPr sz="2800" b="1" spc="-5" dirty="0">
                <a:solidFill>
                  <a:srgbClr val="000066"/>
                </a:solidFill>
                <a:latin typeface="Microsoft JhengHei" panose="020B0604030504040204" charset="-120"/>
                <a:cs typeface="Microsoft JhengHei" panose="020B0604030504040204" charset="-120"/>
              </a:rPr>
              <a:t>书</a:t>
            </a:r>
            <a:endParaRPr sz="2800">
              <a:latin typeface="Microsoft JhengHei" panose="020B0604030504040204" charset="-120"/>
              <a:cs typeface="Microsoft JhengHei" panose="020B0604030504040204" charset="-120"/>
            </a:endParaRPr>
          </a:p>
        </p:txBody>
      </p:sp>
      <p:sp>
        <p:nvSpPr>
          <p:cNvPr id="16" name="object 16"/>
          <p:cNvSpPr txBox="1"/>
          <p:nvPr/>
        </p:nvSpPr>
        <p:spPr>
          <a:xfrm>
            <a:off x="1593011" y="5077790"/>
            <a:ext cx="5997575" cy="442595"/>
          </a:xfrm>
          <a:prstGeom prst="rect">
            <a:avLst/>
          </a:prstGeom>
        </p:spPr>
        <p:txBody>
          <a:bodyPr vert="horz" wrap="square" lIns="0" tIns="12065" rIns="0" bIns="0" rtlCol="0">
            <a:spAutoFit/>
          </a:bodyPr>
          <a:lstStyle/>
          <a:p>
            <a:pPr marL="12700">
              <a:lnSpc>
                <a:spcPct val="100000"/>
              </a:lnSpc>
              <a:spcBef>
                <a:spcPts val="95"/>
              </a:spcBef>
            </a:pPr>
            <a:r>
              <a:rPr sz="2800" b="1" dirty="0">
                <a:solidFill>
                  <a:schemeClr val="tx1"/>
                </a:solidFill>
                <a:latin typeface="Microsoft JhengHei" panose="020B0604030504040204" charset="-120"/>
                <a:cs typeface="Microsoft JhengHei" panose="020B0604030504040204" charset="-120"/>
              </a:rPr>
              <a:t>请</a:t>
            </a:r>
            <a:r>
              <a:rPr sz="2800" b="1" spc="-5" dirty="0">
                <a:solidFill>
                  <a:schemeClr val="tx1"/>
                </a:solidFill>
                <a:latin typeface="Microsoft JhengHei" panose="020B0604030504040204" charset="-120"/>
                <a:cs typeface="Microsoft JhengHei" panose="020B0604030504040204" charset="-120"/>
              </a:rPr>
              <a:t>用</a:t>
            </a:r>
            <a:r>
              <a:rPr sz="2800" b="1" spc="-10" dirty="0">
                <a:solidFill>
                  <a:schemeClr val="tx1"/>
                </a:solidFill>
                <a:latin typeface="Microsoft JhengHei" panose="020B0604030504040204" charset="-120"/>
                <a:cs typeface="Microsoft JhengHei" panose="020B0604030504040204" charset="-120"/>
              </a:rPr>
              <a:t> </a:t>
            </a:r>
            <a:r>
              <a:rPr sz="2800" b="1" spc="-5" dirty="0">
                <a:solidFill>
                  <a:schemeClr val="tx1"/>
                </a:solidFill>
                <a:latin typeface="Times New Roman" panose="02020603050405020304"/>
                <a:cs typeface="Times New Roman" panose="02020603050405020304"/>
              </a:rPr>
              <a:t>CYK</a:t>
            </a:r>
            <a:r>
              <a:rPr sz="2800" b="1" spc="-10" dirty="0">
                <a:solidFill>
                  <a:schemeClr val="tx1"/>
                </a:solidFill>
                <a:latin typeface="Times New Roman" panose="02020603050405020304"/>
                <a:cs typeface="Times New Roman" panose="02020603050405020304"/>
              </a:rPr>
              <a:t> </a:t>
            </a:r>
            <a:r>
              <a:rPr sz="2800" b="1" dirty="0">
                <a:solidFill>
                  <a:schemeClr val="tx1"/>
                </a:solidFill>
                <a:latin typeface="Microsoft JhengHei" panose="020B0604030504040204" charset="-120"/>
                <a:cs typeface="Microsoft JhengHei" panose="020B0604030504040204" charset="-120"/>
              </a:rPr>
              <a:t>算法分析句</a:t>
            </a:r>
            <a:r>
              <a:rPr sz="2800" b="1" spc="5" dirty="0">
                <a:solidFill>
                  <a:schemeClr val="tx1"/>
                </a:solidFill>
                <a:latin typeface="Microsoft JhengHei" panose="020B0604030504040204" charset="-120"/>
                <a:cs typeface="Microsoft JhengHei" panose="020B0604030504040204" charset="-120"/>
              </a:rPr>
              <a:t>子</a:t>
            </a:r>
            <a:r>
              <a:rPr sz="2800" b="1" spc="15" dirty="0">
                <a:solidFill>
                  <a:schemeClr val="tx1"/>
                </a:solidFill>
                <a:latin typeface="Microsoft JhengHei" panose="020B0604030504040204" charset="-120"/>
                <a:cs typeface="Microsoft JhengHei" panose="020B0604030504040204" charset="-120"/>
              </a:rPr>
              <a:t>：他喜欢读书</a:t>
            </a:r>
            <a:endParaRPr sz="2800" b="1" spc="15" dirty="0">
              <a:solidFill>
                <a:schemeClr val="tx1"/>
              </a:solidFill>
              <a:latin typeface="Microsoft JhengHei" panose="020B0604030504040204" charset="-120"/>
              <a:cs typeface="Microsoft JhengHei" panose="020B0604030504040204" charset="-120"/>
            </a:endParaRPr>
          </a:p>
        </p:txBody>
      </p:sp>
      <p:sp>
        <p:nvSpPr>
          <p:cNvPr id="17" name="标题 16"/>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023872" y="1499616"/>
            <a:ext cx="7632700" cy="2272665"/>
          </a:xfrm>
          <a:custGeom>
            <a:avLst/>
            <a:gdLst/>
            <a:ahLst/>
            <a:cxnLst/>
            <a:rect l="l" t="t" r="r" b="b"/>
            <a:pathLst>
              <a:path w="7632700" h="2272665">
                <a:moveTo>
                  <a:pt x="0" y="2272283"/>
                </a:moveTo>
                <a:lnTo>
                  <a:pt x="7632192" y="2272283"/>
                </a:lnTo>
                <a:lnTo>
                  <a:pt x="7632192" y="0"/>
                </a:lnTo>
                <a:lnTo>
                  <a:pt x="0" y="0"/>
                </a:lnTo>
                <a:lnTo>
                  <a:pt x="0" y="2272283"/>
                </a:lnTo>
                <a:close/>
              </a:path>
            </a:pathLst>
          </a:custGeom>
          <a:solidFill>
            <a:srgbClr val="FFFFFF"/>
          </a:solidFill>
        </p:spPr>
        <p:txBody>
          <a:bodyPr wrap="square" lIns="0" tIns="0" rIns="0" bIns="0" rtlCol="0"/>
          <a:lstStyle/>
          <a:p/>
        </p:txBody>
      </p:sp>
      <p:sp>
        <p:nvSpPr>
          <p:cNvPr id="15" name="object 15"/>
          <p:cNvSpPr txBox="1"/>
          <p:nvPr/>
        </p:nvSpPr>
        <p:spPr>
          <a:xfrm>
            <a:off x="2102916" y="1384309"/>
            <a:ext cx="4815205" cy="1236345"/>
          </a:xfrm>
          <a:prstGeom prst="rect">
            <a:avLst/>
          </a:prstGeom>
        </p:spPr>
        <p:txBody>
          <a:bodyPr vert="horz" wrap="square" lIns="0" tIns="13335" rIns="0" bIns="0" rtlCol="0">
            <a:spAutoFit/>
          </a:bodyPr>
          <a:lstStyle/>
          <a:p>
            <a:pPr marL="550545" marR="5080" indent="-538480">
              <a:lnSpc>
                <a:spcPct val="142000"/>
              </a:lnSpc>
              <a:spcBef>
                <a:spcPts val="105"/>
              </a:spcBef>
            </a:pPr>
            <a:r>
              <a:rPr sz="2800" b="1" spc="-5" dirty="0">
                <a:solidFill>
                  <a:srgbClr val="000066"/>
                </a:solidFill>
                <a:latin typeface="Times New Roman" panose="02020603050405020304"/>
                <a:cs typeface="Times New Roman" panose="02020603050405020304"/>
              </a:rPr>
              <a:t>(1)</a:t>
            </a:r>
            <a:r>
              <a:rPr sz="2800" b="1" spc="-45" dirty="0">
                <a:solidFill>
                  <a:srgbClr val="000066"/>
                </a:solidFill>
                <a:latin typeface="Times New Roman" panose="02020603050405020304"/>
                <a:cs typeface="Times New Roman" panose="02020603050405020304"/>
              </a:rPr>
              <a:t> </a:t>
            </a:r>
            <a:r>
              <a:rPr sz="2800" b="1" spc="10" dirty="0">
                <a:solidFill>
                  <a:srgbClr val="000066"/>
                </a:solidFill>
                <a:latin typeface="Microsoft JhengHei" panose="020B0604030504040204" charset="-120"/>
                <a:cs typeface="Microsoft JhengHei" panose="020B0604030504040204" charset="-120"/>
              </a:rPr>
              <a:t>汉语分词和词</a:t>
            </a:r>
            <a:r>
              <a:rPr sz="2800" b="1" dirty="0">
                <a:solidFill>
                  <a:srgbClr val="000066"/>
                </a:solidFill>
                <a:latin typeface="Microsoft JhengHei" panose="020B0604030504040204" charset="-120"/>
                <a:cs typeface="Microsoft JhengHei" panose="020B0604030504040204" charset="-120"/>
              </a:rPr>
              <a:t>性标</a:t>
            </a:r>
            <a:r>
              <a:rPr sz="2800" b="1" spc="10" dirty="0">
                <a:solidFill>
                  <a:srgbClr val="000066"/>
                </a:solidFill>
                <a:latin typeface="Microsoft JhengHei" panose="020B0604030504040204" charset="-120"/>
                <a:cs typeface="Microsoft JhengHei" panose="020B0604030504040204" charset="-120"/>
              </a:rPr>
              <a:t>注</a:t>
            </a:r>
            <a:r>
              <a:rPr sz="2800" b="1" dirty="0">
                <a:solidFill>
                  <a:srgbClr val="000066"/>
                </a:solidFill>
                <a:latin typeface="Microsoft JhengHei" panose="020B0604030504040204" charset="-120"/>
                <a:cs typeface="Microsoft JhengHei" panose="020B0604030504040204" charset="-120"/>
              </a:rPr>
              <a:t>以后</a:t>
            </a:r>
            <a:r>
              <a:rPr sz="2800" b="1" spc="-5" dirty="0">
                <a:solidFill>
                  <a:srgbClr val="000066"/>
                </a:solidFill>
                <a:latin typeface="Microsoft JhengHei" panose="020B0604030504040204" charset="-120"/>
                <a:cs typeface="Microsoft JhengHei" panose="020B0604030504040204" charset="-120"/>
              </a:rPr>
              <a:t>：  </a:t>
            </a:r>
            <a:r>
              <a:rPr sz="2800" b="1" spc="15" dirty="0">
                <a:solidFill>
                  <a:srgbClr val="000066"/>
                </a:solidFill>
                <a:latin typeface="Microsoft JhengHei" panose="020B0604030504040204" charset="-120"/>
                <a:cs typeface="Microsoft JhengHei" panose="020B0604030504040204" charset="-120"/>
              </a:rPr>
              <a:t>他</a:t>
            </a:r>
            <a:r>
              <a:rPr sz="2800" b="1" spc="-5" dirty="0">
                <a:solidFill>
                  <a:srgbClr val="000066"/>
                </a:solidFill>
                <a:latin typeface="Times New Roman" panose="02020603050405020304"/>
                <a:cs typeface="Times New Roman" panose="02020603050405020304"/>
              </a:rPr>
              <a:t>/P</a:t>
            </a:r>
            <a:r>
              <a:rPr sz="2800" b="1" spc="-165"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r>
              <a:rPr sz="2800" b="1" spc="-5" dirty="0">
                <a:solidFill>
                  <a:srgbClr val="000066"/>
                </a:solidFill>
                <a:latin typeface="Times New Roman" panose="02020603050405020304"/>
                <a:cs typeface="Times New Roman" panose="02020603050405020304"/>
              </a:rPr>
              <a:t>/V</a:t>
            </a:r>
            <a:r>
              <a:rPr sz="2800" b="1" spc="-7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读</a:t>
            </a:r>
            <a:r>
              <a:rPr sz="2800" b="1" spc="-5" dirty="0">
                <a:solidFill>
                  <a:srgbClr val="000066"/>
                </a:solidFill>
                <a:latin typeface="Times New Roman" panose="02020603050405020304"/>
                <a:cs typeface="Times New Roman" panose="02020603050405020304"/>
              </a:rPr>
              <a:t>/V</a:t>
            </a:r>
            <a:r>
              <a:rPr sz="2800" b="1" spc="-6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书</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6" name="object 16"/>
          <p:cNvSpPr txBox="1"/>
          <p:nvPr/>
        </p:nvSpPr>
        <p:spPr>
          <a:xfrm>
            <a:off x="6942201" y="2166366"/>
            <a:ext cx="605155" cy="442595"/>
          </a:xfrm>
          <a:prstGeom prst="rect">
            <a:avLst/>
          </a:prstGeom>
        </p:spPr>
        <p:txBody>
          <a:bodyPr vert="horz" wrap="square" lIns="0" tIns="12065" rIns="0" bIns="0" rtlCol="0">
            <a:spAutoFit/>
          </a:bodyPr>
          <a:lstStyle/>
          <a:p>
            <a:pPr marL="12700">
              <a:lnSpc>
                <a:spcPct val="100000"/>
              </a:lnSpc>
              <a:spcBef>
                <a:spcPts val="95"/>
              </a:spcBef>
            </a:pPr>
            <a:r>
              <a:rPr sz="2800" b="1" i="1" dirty="0">
                <a:solidFill>
                  <a:srgbClr val="000066"/>
                </a:solidFill>
                <a:latin typeface="Times New Roman" panose="02020603050405020304"/>
                <a:cs typeface="Times New Roman" panose="02020603050405020304"/>
              </a:rPr>
              <a:t>n</a:t>
            </a:r>
            <a:r>
              <a:rPr sz="2800" b="1" spc="-5" dirty="0">
                <a:solidFill>
                  <a:srgbClr val="000066"/>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17" name="object 17"/>
          <p:cNvSpPr/>
          <p:nvPr/>
        </p:nvSpPr>
        <p:spPr>
          <a:xfrm>
            <a:off x="5664708" y="3429000"/>
            <a:ext cx="3816350" cy="2661285"/>
          </a:xfrm>
          <a:custGeom>
            <a:avLst/>
            <a:gdLst/>
            <a:ahLst/>
            <a:cxnLst/>
            <a:rect l="l" t="t" r="r" b="b"/>
            <a:pathLst>
              <a:path w="3816350" h="2661285">
                <a:moveTo>
                  <a:pt x="0" y="2660904"/>
                </a:moveTo>
                <a:lnTo>
                  <a:pt x="3816095" y="2660904"/>
                </a:lnTo>
                <a:lnTo>
                  <a:pt x="3816095" y="0"/>
                </a:lnTo>
                <a:lnTo>
                  <a:pt x="0" y="0"/>
                </a:lnTo>
                <a:lnTo>
                  <a:pt x="0" y="2660904"/>
                </a:lnTo>
                <a:close/>
              </a:path>
            </a:pathLst>
          </a:custGeom>
          <a:ln w="12192">
            <a:solidFill>
              <a:srgbClr val="000080"/>
            </a:solidFill>
          </a:ln>
        </p:spPr>
        <p:txBody>
          <a:bodyPr wrap="square" lIns="0" tIns="0" rIns="0" bIns="0" rtlCol="0"/>
          <a:lstStyle/>
          <a:p/>
        </p:txBody>
      </p:sp>
      <p:sp>
        <p:nvSpPr>
          <p:cNvPr id="18" name="object 18"/>
          <p:cNvSpPr txBox="1"/>
          <p:nvPr/>
        </p:nvSpPr>
        <p:spPr>
          <a:xfrm>
            <a:off x="5670803" y="3453765"/>
            <a:ext cx="708660" cy="381635"/>
          </a:xfrm>
          <a:prstGeom prst="rect">
            <a:avLst/>
          </a:prstGeom>
        </p:spPr>
        <p:txBody>
          <a:bodyPr vert="horz" wrap="square" lIns="0" tIns="12700" rIns="0" bIns="0" rtlCol="0">
            <a:spAutoFit/>
          </a:bodyPr>
          <a:lstStyle/>
          <a:p>
            <a:pPr marR="20320" algn="ctr">
              <a:lnSpc>
                <a:spcPct val="100000"/>
              </a:lnSpc>
              <a:spcBef>
                <a:spcPts val="100"/>
              </a:spcBef>
            </a:pPr>
            <a:r>
              <a:rPr sz="2400" b="1" dirty="0">
                <a:solidFill>
                  <a:srgbClr val="000066"/>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
        <p:nvSpPr>
          <p:cNvPr id="19" name="object 19"/>
          <p:cNvSpPr txBox="1"/>
          <p:nvPr/>
        </p:nvSpPr>
        <p:spPr>
          <a:xfrm>
            <a:off x="6385559" y="3931920"/>
            <a:ext cx="791210" cy="454660"/>
          </a:xfrm>
          <a:prstGeom prst="rect">
            <a:avLst/>
          </a:prstGeom>
          <a:ln w="12192">
            <a:solidFill>
              <a:srgbClr val="000066"/>
            </a:solidFill>
          </a:ln>
        </p:spPr>
        <p:txBody>
          <a:bodyPr vert="horz" wrap="square" lIns="0" tIns="85725" rIns="0" bIns="0" rtlCol="0">
            <a:spAutoFit/>
          </a:bodyPr>
          <a:lstStyle/>
          <a:p>
            <a:pPr marL="208915">
              <a:lnSpc>
                <a:spcPct val="100000"/>
              </a:lnSpc>
              <a:spcBef>
                <a:spcPts val="675"/>
              </a:spcBef>
            </a:pPr>
            <a:r>
              <a:rPr sz="2400" b="1" dirty="0">
                <a:solidFill>
                  <a:srgbClr val="000066"/>
                </a:solidFill>
                <a:latin typeface="Microsoft JhengHei" panose="020B0604030504040204" charset="-120"/>
                <a:cs typeface="Microsoft JhengHei" panose="020B0604030504040204" charset="-120"/>
              </a:rPr>
              <a:t>他</a:t>
            </a:r>
            <a:endParaRPr sz="2400">
              <a:latin typeface="Microsoft JhengHei" panose="020B0604030504040204" charset="-120"/>
              <a:cs typeface="Microsoft JhengHei" panose="020B0604030504040204" charset="-120"/>
            </a:endParaRPr>
          </a:p>
        </p:txBody>
      </p:sp>
      <p:sp>
        <p:nvSpPr>
          <p:cNvPr id="20" name="object 20"/>
          <p:cNvSpPr txBox="1"/>
          <p:nvPr/>
        </p:nvSpPr>
        <p:spPr>
          <a:xfrm>
            <a:off x="7176515" y="4507991"/>
            <a:ext cx="792480" cy="427990"/>
          </a:xfrm>
          <a:prstGeom prst="rect">
            <a:avLst/>
          </a:prstGeom>
          <a:ln w="12192">
            <a:solidFill>
              <a:srgbClr val="000066"/>
            </a:solidFill>
          </a:ln>
        </p:spPr>
        <p:txBody>
          <a:bodyPr vert="horz" wrap="square" lIns="0" tIns="59055" rIns="0" bIns="0" rtlCol="0">
            <a:spAutoFit/>
          </a:bodyPr>
          <a:lstStyle/>
          <a:p>
            <a:pPr marL="103505">
              <a:lnSpc>
                <a:spcPct val="100000"/>
              </a:lnSpc>
              <a:spcBef>
                <a:spcPts val="465"/>
              </a:spcBef>
            </a:pPr>
            <a:r>
              <a:rPr sz="2400" b="1" spc="10" dirty="0">
                <a:solidFill>
                  <a:srgbClr val="000066"/>
                </a:solidFill>
                <a:latin typeface="Microsoft JhengHei" panose="020B0604030504040204" charset="-120"/>
                <a:cs typeface="Microsoft JhengHei" panose="020B0604030504040204" charset="-120"/>
              </a:rPr>
              <a:t>喜欢</a:t>
            </a:r>
            <a:endParaRPr sz="2400">
              <a:latin typeface="Microsoft JhengHei" panose="020B0604030504040204" charset="-120"/>
              <a:cs typeface="Microsoft JhengHei" panose="020B0604030504040204" charset="-120"/>
            </a:endParaRPr>
          </a:p>
        </p:txBody>
      </p:sp>
      <p:sp>
        <p:nvSpPr>
          <p:cNvPr id="21" name="object 21"/>
          <p:cNvSpPr txBox="1"/>
          <p:nvPr/>
        </p:nvSpPr>
        <p:spPr>
          <a:xfrm>
            <a:off x="7968996" y="5084064"/>
            <a:ext cx="792480" cy="400685"/>
          </a:xfrm>
          <a:prstGeom prst="rect">
            <a:avLst/>
          </a:prstGeom>
          <a:ln w="12192">
            <a:solidFill>
              <a:srgbClr val="000066"/>
            </a:solidFill>
          </a:ln>
        </p:spPr>
        <p:txBody>
          <a:bodyPr vert="horz" wrap="square" lIns="0" tIns="31750" rIns="0" bIns="0" rtlCol="0">
            <a:spAutoFit/>
          </a:bodyPr>
          <a:lstStyle/>
          <a:p>
            <a:pPr marL="226060">
              <a:lnSpc>
                <a:spcPct val="100000"/>
              </a:lnSpc>
              <a:spcBef>
                <a:spcPts val="250"/>
              </a:spcBef>
            </a:pPr>
            <a:r>
              <a:rPr sz="2400" b="1" dirty="0">
                <a:solidFill>
                  <a:srgbClr val="000066"/>
                </a:solidFill>
                <a:latin typeface="Microsoft JhengHei" panose="020B0604030504040204" charset="-120"/>
                <a:cs typeface="Microsoft JhengHei" panose="020B0604030504040204" charset="-120"/>
              </a:rPr>
              <a:t>读</a:t>
            </a:r>
            <a:endParaRPr sz="2400">
              <a:latin typeface="Microsoft JhengHei" panose="020B0604030504040204" charset="-120"/>
              <a:cs typeface="Microsoft JhengHei" panose="020B0604030504040204" charset="-120"/>
            </a:endParaRPr>
          </a:p>
        </p:txBody>
      </p:sp>
      <p:sp>
        <p:nvSpPr>
          <p:cNvPr id="22" name="object 22"/>
          <p:cNvSpPr txBox="1"/>
          <p:nvPr/>
        </p:nvSpPr>
        <p:spPr>
          <a:xfrm>
            <a:off x="8767571" y="5652008"/>
            <a:ext cx="707390" cy="381635"/>
          </a:xfrm>
          <a:prstGeom prst="rect">
            <a:avLst/>
          </a:prstGeom>
        </p:spPr>
        <p:txBody>
          <a:bodyPr vert="horz" wrap="square" lIns="0" tIns="12700" rIns="0" bIns="0" rtlCol="0">
            <a:spAutoFit/>
          </a:bodyPr>
          <a:lstStyle/>
          <a:p>
            <a:pPr marL="252095">
              <a:lnSpc>
                <a:spcPct val="100000"/>
              </a:lnSpc>
              <a:spcBef>
                <a:spcPts val="100"/>
              </a:spcBef>
            </a:pPr>
            <a:r>
              <a:rPr sz="2400" b="1" dirty="0">
                <a:solidFill>
                  <a:srgbClr val="000066"/>
                </a:solidFill>
                <a:latin typeface="Microsoft JhengHei" panose="020B0604030504040204" charset="-120"/>
                <a:cs typeface="Microsoft JhengHei" panose="020B0604030504040204" charset="-120"/>
              </a:rPr>
              <a:t>书</a:t>
            </a:r>
            <a:endParaRPr sz="2400">
              <a:latin typeface="Microsoft JhengHei" panose="020B0604030504040204" charset="-120"/>
              <a:cs typeface="Microsoft JhengHei" panose="020B0604030504040204" charset="-120"/>
            </a:endParaRPr>
          </a:p>
        </p:txBody>
      </p:sp>
      <p:sp>
        <p:nvSpPr>
          <p:cNvPr id="23" name="object 23"/>
          <p:cNvSpPr/>
          <p:nvPr/>
        </p:nvSpPr>
        <p:spPr>
          <a:xfrm>
            <a:off x="5664708" y="3931920"/>
            <a:ext cx="3816350" cy="0"/>
          </a:xfrm>
          <a:custGeom>
            <a:avLst/>
            <a:gdLst/>
            <a:ahLst/>
            <a:cxnLst/>
            <a:rect l="l" t="t" r="r" b="b"/>
            <a:pathLst>
              <a:path w="3816350">
                <a:moveTo>
                  <a:pt x="0" y="0"/>
                </a:moveTo>
                <a:lnTo>
                  <a:pt x="3816095" y="0"/>
                </a:lnTo>
              </a:path>
            </a:pathLst>
          </a:custGeom>
          <a:ln w="12192">
            <a:solidFill>
              <a:srgbClr val="000066"/>
            </a:solidFill>
          </a:ln>
        </p:spPr>
        <p:txBody>
          <a:bodyPr wrap="square" lIns="0" tIns="0" rIns="0" bIns="0" rtlCol="0"/>
          <a:lstStyle/>
          <a:p/>
        </p:txBody>
      </p:sp>
      <p:sp>
        <p:nvSpPr>
          <p:cNvPr id="24" name="object 24"/>
          <p:cNvSpPr/>
          <p:nvPr/>
        </p:nvSpPr>
        <p:spPr>
          <a:xfrm>
            <a:off x="6385559" y="4507991"/>
            <a:ext cx="3095625" cy="0"/>
          </a:xfrm>
          <a:custGeom>
            <a:avLst/>
            <a:gdLst/>
            <a:ahLst/>
            <a:cxnLst/>
            <a:rect l="l" t="t" r="r" b="b"/>
            <a:pathLst>
              <a:path w="3095625">
                <a:moveTo>
                  <a:pt x="0" y="0"/>
                </a:moveTo>
                <a:lnTo>
                  <a:pt x="3095243" y="0"/>
                </a:lnTo>
              </a:path>
            </a:pathLst>
          </a:custGeom>
          <a:ln w="12192">
            <a:solidFill>
              <a:srgbClr val="000066"/>
            </a:solidFill>
          </a:ln>
        </p:spPr>
        <p:txBody>
          <a:bodyPr wrap="square" lIns="0" tIns="0" rIns="0" bIns="0" rtlCol="0"/>
          <a:lstStyle/>
          <a:p/>
        </p:txBody>
      </p:sp>
      <p:sp>
        <p:nvSpPr>
          <p:cNvPr id="25" name="object 25"/>
          <p:cNvSpPr/>
          <p:nvPr/>
        </p:nvSpPr>
        <p:spPr>
          <a:xfrm>
            <a:off x="6385559" y="3429000"/>
            <a:ext cx="0" cy="1079500"/>
          </a:xfrm>
          <a:custGeom>
            <a:avLst/>
            <a:gdLst/>
            <a:ahLst/>
            <a:cxnLst/>
            <a:rect l="l" t="t" r="r" b="b"/>
            <a:pathLst>
              <a:path h="1079500">
                <a:moveTo>
                  <a:pt x="0" y="0"/>
                </a:moveTo>
                <a:lnTo>
                  <a:pt x="0" y="1078992"/>
                </a:lnTo>
              </a:path>
            </a:pathLst>
          </a:custGeom>
          <a:ln w="12192">
            <a:solidFill>
              <a:srgbClr val="000066"/>
            </a:solidFill>
          </a:ln>
        </p:spPr>
        <p:txBody>
          <a:bodyPr wrap="square" lIns="0" tIns="0" rIns="0" bIns="0" rtlCol="0"/>
          <a:lstStyle/>
          <a:p/>
        </p:txBody>
      </p:sp>
      <p:sp>
        <p:nvSpPr>
          <p:cNvPr id="26" name="object 26"/>
          <p:cNvSpPr/>
          <p:nvPr/>
        </p:nvSpPr>
        <p:spPr>
          <a:xfrm>
            <a:off x="7176515" y="5084064"/>
            <a:ext cx="2304415" cy="0"/>
          </a:xfrm>
          <a:custGeom>
            <a:avLst/>
            <a:gdLst/>
            <a:ahLst/>
            <a:cxnLst/>
            <a:rect l="l" t="t" r="r" b="b"/>
            <a:pathLst>
              <a:path w="2304415">
                <a:moveTo>
                  <a:pt x="0" y="0"/>
                </a:moveTo>
                <a:lnTo>
                  <a:pt x="2304288" y="0"/>
                </a:lnTo>
              </a:path>
            </a:pathLst>
          </a:custGeom>
          <a:ln w="12192">
            <a:solidFill>
              <a:srgbClr val="000066"/>
            </a:solidFill>
          </a:ln>
        </p:spPr>
        <p:txBody>
          <a:bodyPr wrap="square" lIns="0" tIns="0" rIns="0" bIns="0" rtlCol="0"/>
          <a:lstStyle/>
          <a:p/>
        </p:txBody>
      </p:sp>
      <p:sp>
        <p:nvSpPr>
          <p:cNvPr id="27" name="object 27"/>
          <p:cNvSpPr/>
          <p:nvPr/>
        </p:nvSpPr>
        <p:spPr>
          <a:xfrm>
            <a:off x="7176515" y="3429000"/>
            <a:ext cx="0" cy="1655445"/>
          </a:xfrm>
          <a:custGeom>
            <a:avLst/>
            <a:gdLst/>
            <a:ahLst/>
            <a:cxnLst/>
            <a:rect l="l" t="t" r="r" b="b"/>
            <a:pathLst>
              <a:path h="1655445">
                <a:moveTo>
                  <a:pt x="0" y="0"/>
                </a:moveTo>
                <a:lnTo>
                  <a:pt x="0" y="1655064"/>
                </a:lnTo>
              </a:path>
            </a:pathLst>
          </a:custGeom>
          <a:ln w="12192">
            <a:solidFill>
              <a:srgbClr val="000066"/>
            </a:solidFill>
          </a:ln>
        </p:spPr>
        <p:txBody>
          <a:bodyPr wrap="square" lIns="0" tIns="0" rIns="0" bIns="0" rtlCol="0"/>
          <a:lstStyle/>
          <a:p/>
        </p:txBody>
      </p:sp>
      <p:sp>
        <p:nvSpPr>
          <p:cNvPr id="28" name="object 28"/>
          <p:cNvSpPr/>
          <p:nvPr/>
        </p:nvSpPr>
        <p:spPr>
          <a:xfrm>
            <a:off x="7968996" y="5590032"/>
            <a:ext cx="1511935" cy="0"/>
          </a:xfrm>
          <a:custGeom>
            <a:avLst/>
            <a:gdLst/>
            <a:ahLst/>
            <a:cxnLst/>
            <a:rect l="l" t="t" r="r" b="b"/>
            <a:pathLst>
              <a:path w="1511934">
                <a:moveTo>
                  <a:pt x="0" y="0"/>
                </a:moveTo>
                <a:lnTo>
                  <a:pt x="1511807" y="0"/>
                </a:lnTo>
              </a:path>
            </a:pathLst>
          </a:custGeom>
          <a:ln w="12192">
            <a:solidFill>
              <a:srgbClr val="000066"/>
            </a:solidFill>
          </a:ln>
        </p:spPr>
        <p:txBody>
          <a:bodyPr wrap="square" lIns="0" tIns="0" rIns="0" bIns="0" rtlCol="0"/>
          <a:lstStyle/>
          <a:p/>
        </p:txBody>
      </p:sp>
      <p:sp>
        <p:nvSpPr>
          <p:cNvPr id="29" name="object 29"/>
          <p:cNvSpPr/>
          <p:nvPr/>
        </p:nvSpPr>
        <p:spPr>
          <a:xfrm>
            <a:off x="7968996" y="3429000"/>
            <a:ext cx="0" cy="2161540"/>
          </a:xfrm>
          <a:custGeom>
            <a:avLst/>
            <a:gdLst/>
            <a:ahLst/>
            <a:cxnLst/>
            <a:rect l="l" t="t" r="r" b="b"/>
            <a:pathLst>
              <a:path h="2161540">
                <a:moveTo>
                  <a:pt x="0" y="0"/>
                </a:moveTo>
                <a:lnTo>
                  <a:pt x="0" y="2161032"/>
                </a:lnTo>
              </a:path>
            </a:pathLst>
          </a:custGeom>
          <a:ln w="12192">
            <a:solidFill>
              <a:srgbClr val="000066"/>
            </a:solidFill>
          </a:ln>
        </p:spPr>
        <p:txBody>
          <a:bodyPr wrap="square" lIns="0" tIns="0" rIns="0" bIns="0" rtlCol="0"/>
          <a:lstStyle/>
          <a:p/>
        </p:txBody>
      </p:sp>
      <p:sp>
        <p:nvSpPr>
          <p:cNvPr id="30" name="object 30"/>
          <p:cNvSpPr/>
          <p:nvPr/>
        </p:nvSpPr>
        <p:spPr>
          <a:xfrm>
            <a:off x="8761476" y="3429000"/>
            <a:ext cx="0" cy="2664460"/>
          </a:xfrm>
          <a:custGeom>
            <a:avLst/>
            <a:gdLst/>
            <a:ahLst/>
            <a:cxnLst/>
            <a:rect l="l" t="t" r="r" b="b"/>
            <a:pathLst>
              <a:path h="2664460">
                <a:moveTo>
                  <a:pt x="0" y="0"/>
                </a:moveTo>
                <a:lnTo>
                  <a:pt x="0" y="2663952"/>
                </a:lnTo>
              </a:path>
            </a:pathLst>
          </a:custGeom>
          <a:ln w="12192">
            <a:solidFill>
              <a:srgbClr val="000066"/>
            </a:solidFill>
          </a:ln>
        </p:spPr>
        <p:txBody>
          <a:bodyPr wrap="square" lIns="0" tIns="0" rIns="0" bIns="0" rtlCol="0"/>
          <a:lstStyle/>
          <a:p/>
        </p:txBody>
      </p:sp>
      <p:sp>
        <p:nvSpPr>
          <p:cNvPr id="31" name="object 31"/>
          <p:cNvSpPr txBox="1"/>
          <p:nvPr/>
        </p:nvSpPr>
        <p:spPr>
          <a:xfrm>
            <a:off x="2077516" y="2591867"/>
            <a:ext cx="3434079" cy="1132205"/>
          </a:xfrm>
          <a:prstGeom prst="rect">
            <a:avLst/>
          </a:prstGeom>
        </p:spPr>
        <p:txBody>
          <a:bodyPr vert="horz" wrap="square" lIns="0" tIns="140970" rIns="0" bIns="0" rtlCol="0">
            <a:spAutoFit/>
          </a:bodyPr>
          <a:lstStyle/>
          <a:p>
            <a:pPr marL="542290" indent="-504825">
              <a:lnSpc>
                <a:spcPct val="100000"/>
              </a:lnSpc>
              <a:spcBef>
                <a:spcPts val="1110"/>
              </a:spcBef>
              <a:buFont typeface="Times New Roman" panose="02020603050405020304"/>
              <a:buAutoNum type="arabicParenBoth" startAt="2"/>
              <a:tabLst>
                <a:tab pos="542925" algn="l"/>
              </a:tabLst>
            </a:pPr>
            <a:r>
              <a:rPr sz="2800" b="1" spc="15" dirty="0">
                <a:solidFill>
                  <a:srgbClr val="000066"/>
                </a:solidFill>
                <a:latin typeface="Microsoft JhengHei" panose="020B0604030504040204" charset="-120"/>
                <a:cs typeface="Microsoft JhengHei" panose="020B0604030504040204" charset="-120"/>
              </a:rPr>
              <a:t>构造识别矩阵：</a:t>
            </a:r>
            <a:endParaRPr sz="2800">
              <a:latin typeface="Microsoft JhengHei" panose="020B0604030504040204" charset="-120"/>
              <a:cs typeface="Microsoft JhengHei" panose="020B0604030504040204" charset="-120"/>
            </a:endParaRPr>
          </a:p>
          <a:p>
            <a:pPr marL="542290" indent="-504825">
              <a:lnSpc>
                <a:spcPct val="100000"/>
              </a:lnSpc>
              <a:spcBef>
                <a:spcPts val="1010"/>
              </a:spcBef>
              <a:buFont typeface="Times New Roman" panose="02020603050405020304"/>
              <a:buAutoNum type="arabicParenBoth" startAt="2"/>
              <a:tabLst>
                <a:tab pos="542925" algn="l"/>
                <a:tab pos="3218180" algn="l"/>
              </a:tabLst>
            </a:pPr>
            <a:r>
              <a:rPr sz="2800" b="1" spc="15" dirty="0">
                <a:solidFill>
                  <a:srgbClr val="000066"/>
                </a:solidFill>
                <a:latin typeface="Microsoft JhengHei" panose="020B0604030504040204" charset="-120"/>
                <a:cs typeface="Microsoft JhengHei" panose="020B0604030504040204" charset="-120"/>
              </a:rPr>
              <a:t>执行分析过程</a:t>
            </a:r>
            <a:r>
              <a:rPr sz="2800" b="1" spc="-5" dirty="0">
                <a:solidFill>
                  <a:srgbClr val="000066"/>
                </a:solidFill>
                <a:latin typeface="Microsoft JhengHei" panose="020B0604030504040204" charset="-120"/>
                <a:cs typeface="Microsoft JhengHei" panose="020B0604030504040204" charset="-120"/>
              </a:rPr>
              <a:t>。	</a:t>
            </a:r>
            <a:r>
              <a:rPr sz="4200" b="1" spc="-7" baseline="-26000" dirty="0">
                <a:solidFill>
                  <a:srgbClr val="FF0000"/>
                </a:solidFill>
                <a:latin typeface="Times New Roman" panose="02020603050405020304"/>
                <a:cs typeface="Times New Roman" panose="02020603050405020304"/>
              </a:rPr>
              <a:t>0</a:t>
            </a:r>
            <a:endParaRPr sz="4200" baseline="-26000">
              <a:latin typeface="Times New Roman" panose="02020603050405020304"/>
              <a:cs typeface="Times New Roman" panose="02020603050405020304"/>
            </a:endParaRPr>
          </a:p>
        </p:txBody>
      </p:sp>
      <p:sp>
        <p:nvSpPr>
          <p:cNvPr id="32" name="object 32"/>
          <p:cNvSpPr txBox="1"/>
          <p:nvPr/>
        </p:nvSpPr>
        <p:spPr>
          <a:xfrm>
            <a:off x="5283200" y="3867810"/>
            <a:ext cx="203200" cy="2186305"/>
          </a:xfrm>
          <a:prstGeom prst="rect">
            <a:avLst/>
          </a:prstGeom>
        </p:spPr>
        <p:txBody>
          <a:bodyPr vert="horz" wrap="square" lIns="0" tIns="146685" rIns="0" bIns="0" rtlCol="0">
            <a:spAutoFit/>
          </a:bodyPr>
          <a:lstStyle/>
          <a:p>
            <a:pPr marL="12700">
              <a:lnSpc>
                <a:spcPct val="100000"/>
              </a:lnSpc>
              <a:spcBef>
                <a:spcPts val="1155"/>
              </a:spcBef>
            </a:pPr>
            <a:r>
              <a:rPr sz="2800" b="1" spc="-5" dirty="0">
                <a:solidFill>
                  <a:srgbClr val="FF0000"/>
                </a:solidFill>
                <a:latin typeface="Times New Roman" panose="02020603050405020304"/>
                <a:cs typeface="Times New Roman" panose="02020603050405020304"/>
              </a:rPr>
              <a:t>1</a:t>
            </a:r>
            <a:endParaRPr sz="2800">
              <a:latin typeface="Times New Roman" panose="02020603050405020304"/>
              <a:cs typeface="Times New Roman" panose="02020603050405020304"/>
            </a:endParaRPr>
          </a:p>
          <a:p>
            <a:pPr marL="12700">
              <a:lnSpc>
                <a:spcPct val="100000"/>
              </a:lnSpc>
              <a:spcBef>
                <a:spcPts val="1060"/>
              </a:spcBef>
            </a:pPr>
            <a:r>
              <a:rPr sz="2800" b="1" spc="-5" dirty="0">
                <a:solidFill>
                  <a:srgbClr val="FF0000"/>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p>
            <a:pPr marL="12700">
              <a:lnSpc>
                <a:spcPct val="100000"/>
              </a:lnSpc>
              <a:spcBef>
                <a:spcPts val="1045"/>
              </a:spcBef>
            </a:pPr>
            <a:r>
              <a:rPr sz="2800" b="1" spc="-5" dirty="0">
                <a:solidFill>
                  <a:srgbClr val="FF0000"/>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p>
            <a:pPr marL="12700">
              <a:lnSpc>
                <a:spcPct val="100000"/>
              </a:lnSpc>
              <a:spcBef>
                <a:spcPts val="360"/>
              </a:spcBef>
            </a:pP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3" name="object 33"/>
          <p:cNvSpPr txBox="1"/>
          <p:nvPr/>
        </p:nvSpPr>
        <p:spPr>
          <a:xfrm>
            <a:off x="5922009" y="2945333"/>
            <a:ext cx="3225165" cy="442595"/>
          </a:xfrm>
          <a:prstGeom prst="rect">
            <a:avLst/>
          </a:prstGeom>
        </p:spPr>
        <p:txBody>
          <a:bodyPr vert="horz" wrap="square" lIns="0" tIns="12065" rIns="0" bIns="0" rtlCol="0">
            <a:spAutoFit/>
          </a:bodyPr>
          <a:lstStyle/>
          <a:p>
            <a:pPr marL="12700">
              <a:lnSpc>
                <a:spcPct val="100000"/>
              </a:lnSpc>
              <a:spcBef>
                <a:spcPts val="95"/>
              </a:spcBef>
              <a:tabLst>
                <a:tab pos="723265" algn="l"/>
                <a:tab pos="1522730" algn="l"/>
                <a:tab pos="2322830" algn="l"/>
                <a:tab pos="3034030" algn="l"/>
              </a:tabLst>
            </a:pPr>
            <a:r>
              <a:rPr sz="2800" b="1" spc="-5" dirty="0">
                <a:solidFill>
                  <a:srgbClr val="FF0000"/>
                </a:solidFill>
                <a:latin typeface="Times New Roman" panose="02020603050405020304"/>
                <a:cs typeface="Times New Roman" panose="02020603050405020304"/>
              </a:rPr>
              <a:t>0</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1</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2</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3</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4" name="object 34"/>
          <p:cNvSpPr/>
          <p:nvPr/>
        </p:nvSpPr>
        <p:spPr>
          <a:xfrm>
            <a:off x="6311646" y="4943094"/>
            <a:ext cx="500380" cy="719455"/>
          </a:xfrm>
          <a:custGeom>
            <a:avLst/>
            <a:gdLst/>
            <a:ahLst/>
            <a:cxnLst/>
            <a:rect l="l" t="t" r="r" b="b"/>
            <a:pathLst>
              <a:path w="500379" h="719454">
                <a:moveTo>
                  <a:pt x="0" y="359663"/>
                </a:moveTo>
                <a:lnTo>
                  <a:pt x="3270" y="301326"/>
                </a:lnTo>
                <a:lnTo>
                  <a:pt x="12740" y="245985"/>
                </a:lnTo>
                <a:lnTo>
                  <a:pt x="27894" y="194381"/>
                </a:lnTo>
                <a:lnTo>
                  <a:pt x="48219" y="147254"/>
                </a:lnTo>
                <a:lnTo>
                  <a:pt x="73199" y="105346"/>
                </a:lnTo>
                <a:lnTo>
                  <a:pt x="102321" y="69396"/>
                </a:lnTo>
                <a:lnTo>
                  <a:pt x="135070" y="40146"/>
                </a:lnTo>
                <a:lnTo>
                  <a:pt x="170931" y="18336"/>
                </a:lnTo>
                <a:lnTo>
                  <a:pt x="209391" y="4707"/>
                </a:lnTo>
                <a:lnTo>
                  <a:pt x="249936" y="0"/>
                </a:lnTo>
                <a:lnTo>
                  <a:pt x="290480" y="4707"/>
                </a:lnTo>
                <a:lnTo>
                  <a:pt x="328940" y="18336"/>
                </a:lnTo>
                <a:lnTo>
                  <a:pt x="364801" y="40146"/>
                </a:lnTo>
                <a:lnTo>
                  <a:pt x="397550" y="69396"/>
                </a:lnTo>
                <a:lnTo>
                  <a:pt x="426672" y="105346"/>
                </a:lnTo>
                <a:lnTo>
                  <a:pt x="451652" y="147254"/>
                </a:lnTo>
                <a:lnTo>
                  <a:pt x="471977" y="194381"/>
                </a:lnTo>
                <a:lnTo>
                  <a:pt x="487131" y="245985"/>
                </a:lnTo>
                <a:lnTo>
                  <a:pt x="496601" y="301326"/>
                </a:lnTo>
                <a:lnTo>
                  <a:pt x="499871" y="359663"/>
                </a:lnTo>
                <a:lnTo>
                  <a:pt x="496601" y="418001"/>
                </a:lnTo>
                <a:lnTo>
                  <a:pt x="487131" y="473342"/>
                </a:lnTo>
                <a:lnTo>
                  <a:pt x="471977" y="524946"/>
                </a:lnTo>
                <a:lnTo>
                  <a:pt x="451652" y="572073"/>
                </a:lnTo>
                <a:lnTo>
                  <a:pt x="426672" y="613981"/>
                </a:lnTo>
                <a:lnTo>
                  <a:pt x="397550" y="649931"/>
                </a:lnTo>
                <a:lnTo>
                  <a:pt x="364801" y="679181"/>
                </a:lnTo>
                <a:lnTo>
                  <a:pt x="328940" y="700991"/>
                </a:lnTo>
                <a:lnTo>
                  <a:pt x="290480" y="714620"/>
                </a:lnTo>
                <a:lnTo>
                  <a:pt x="249936" y="719327"/>
                </a:lnTo>
                <a:lnTo>
                  <a:pt x="209391" y="714620"/>
                </a:lnTo>
                <a:lnTo>
                  <a:pt x="170931" y="700991"/>
                </a:lnTo>
                <a:lnTo>
                  <a:pt x="135070" y="679181"/>
                </a:lnTo>
                <a:lnTo>
                  <a:pt x="102321" y="649931"/>
                </a:lnTo>
                <a:lnTo>
                  <a:pt x="73199" y="613981"/>
                </a:lnTo>
                <a:lnTo>
                  <a:pt x="48219" y="572073"/>
                </a:lnTo>
                <a:lnTo>
                  <a:pt x="27894" y="524946"/>
                </a:lnTo>
                <a:lnTo>
                  <a:pt x="12740" y="473342"/>
                </a:lnTo>
                <a:lnTo>
                  <a:pt x="3270" y="418001"/>
                </a:lnTo>
                <a:lnTo>
                  <a:pt x="0" y="359663"/>
                </a:lnTo>
                <a:close/>
              </a:path>
            </a:pathLst>
          </a:custGeom>
          <a:ln w="19812">
            <a:solidFill>
              <a:srgbClr val="FF0000"/>
            </a:solidFill>
          </a:ln>
        </p:spPr>
        <p:txBody>
          <a:bodyPr wrap="square" lIns="0" tIns="0" rIns="0" bIns="0" rtlCol="0"/>
          <a:lstStyle/>
          <a:p/>
        </p:txBody>
      </p:sp>
      <p:sp>
        <p:nvSpPr>
          <p:cNvPr id="35" name="object 35"/>
          <p:cNvSpPr txBox="1"/>
          <p:nvPr/>
        </p:nvSpPr>
        <p:spPr>
          <a:xfrm>
            <a:off x="6391655" y="3450716"/>
            <a:ext cx="779145" cy="442595"/>
          </a:xfrm>
          <a:prstGeom prst="rect">
            <a:avLst/>
          </a:prstGeom>
        </p:spPr>
        <p:txBody>
          <a:bodyPr vert="horz" wrap="square" lIns="0" tIns="12065" rIns="0" bIns="0" rtlCol="0">
            <a:spAutoFit/>
          </a:bodyPr>
          <a:lstStyle/>
          <a:p>
            <a:pPr algn="ctr">
              <a:lnSpc>
                <a:spcPct val="100000"/>
              </a:lnSpc>
              <a:spcBef>
                <a:spcPts val="95"/>
              </a:spcBef>
            </a:pPr>
            <a:r>
              <a:rPr sz="2800" b="1" spc="-5" dirty="0">
                <a:solidFill>
                  <a:srgbClr val="000066"/>
                </a:solidFill>
                <a:latin typeface="Times New Roman" panose="02020603050405020304"/>
                <a:cs typeface="Times New Roman" panose="02020603050405020304"/>
              </a:rPr>
              <a:t>P</a:t>
            </a:r>
            <a:endParaRPr sz="2800">
              <a:latin typeface="Times New Roman" panose="02020603050405020304"/>
              <a:cs typeface="Times New Roman" panose="02020603050405020304"/>
            </a:endParaRPr>
          </a:p>
        </p:txBody>
      </p:sp>
      <p:sp>
        <p:nvSpPr>
          <p:cNvPr id="36" name="object 36"/>
          <p:cNvSpPr txBox="1"/>
          <p:nvPr/>
        </p:nvSpPr>
        <p:spPr>
          <a:xfrm>
            <a:off x="7182230" y="3926205"/>
            <a:ext cx="792480" cy="466090"/>
          </a:xfrm>
          <a:prstGeom prst="rect">
            <a:avLst/>
          </a:prstGeom>
          <a:ln w="12192">
            <a:solidFill>
              <a:srgbClr val="000066"/>
            </a:solidFill>
          </a:ln>
        </p:spPr>
        <p:txBody>
          <a:bodyPr vert="horz" wrap="square" lIns="0" tIns="36194" rIns="0" bIns="0" rtlCol="0">
            <a:spAutoFit/>
          </a:bodyPr>
          <a:lstStyle/>
          <a:p>
            <a:pPr algn="ctr">
              <a:lnSpc>
                <a:spcPct val="100000"/>
              </a:lnSpc>
              <a:spcBef>
                <a:spcPts val="28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37" name="object 37"/>
          <p:cNvSpPr txBox="1"/>
          <p:nvPr/>
        </p:nvSpPr>
        <p:spPr>
          <a:xfrm>
            <a:off x="7968996" y="4507991"/>
            <a:ext cx="792480" cy="537210"/>
          </a:xfrm>
          <a:prstGeom prst="rect">
            <a:avLst/>
          </a:prstGeom>
          <a:ln w="12192">
            <a:solidFill>
              <a:srgbClr val="000066"/>
            </a:solidFill>
          </a:ln>
        </p:spPr>
        <p:txBody>
          <a:bodyPr vert="horz" wrap="square" lIns="0" tIns="107314" rIns="0" bIns="0" rtlCol="0">
            <a:spAutoFit/>
          </a:bodyPr>
          <a:lstStyle/>
          <a:p>
            <a:pPr algn="ctr">
              <a:lnSpc>
                <a:spcPct val="100000"/>
              </a:lnSpc>
              <a:spcBef>
                <a:spcPts val="84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38" name="object 38"/>
          <p:cNvSpPr txBox="1"/>
          <p:nvPr/>
        </p:nvSpPr>
        <p:spPr>
          <a:xfrm>
            <a:off x="8767571" y="5107051"/>
            <a:ext cx="707390" cy="442595"/>
          </a:xfrm>
          <a:prstGeom prst="rect">
            <a:avLst/>
          </a:prstGeom>
        </p:spPr>
        <p:txBody>
          <a:bodyPr vert="horz" wrap="square" lIns="0" tIns="12065" rIns="0" bIns="0" rtlCol="0">
            <a:spAutoFit/>
          </a:bodyPr>
          <a:lstStyle/>
          <a:p>
            <a:pPr marL="223520">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39" name="object 39"/>
          <p:cNvSpPr/>
          <p:nvPr/>
        </p:nvSpPr>
        <p:spPr>
          <a:xfrm>
            <a:off x="2238755" y="4428744"/>
            <a:ext cx="2714625" cy="1643380"/>
          </a:xfrm>
          <a:custGeom>
            <a:avLst/>
            <a:gdLst/>
            <a:ahLst/>
            <a:cxnLst/>
            <a:rect l="l" t="t" r="r" b="b"/>
            <a:pathLst>
              <a:path w="2714625" h="1643379">
                <a:moveTo>
                  <a:pt x="0" y="1642872"/>
                </a:moveTo>
                <a:lnTo>
                  <a:pt x="2714244" y="1642872"/>
                </a:lnTo>
                <a:lnTo>
                  <a:pt x="2714244" y="0"/>
                </a:lnTo>
                <a:lnTo>
                  <a:pt x="0" y="0"/>
                </a:lnTo>
                <a:lnTo>
                  <a:pt x="0" y="1642872"/>
                </a:lnTo>
                <a:close/>
              </a:path>
            </a:pathLst>
          </a:custGeom>
          <a:ln w="12192">
            <a:solidFill>
              <a:srgbClr val="0000FF"/>
            </a:solidFill>
          </a:ln>
        </p:spPr>
        <p:txBody>
          <a:bodyPr wrap="square" lIns="0" tIns="0" rIns="0" bIns="0" rtlCol="0"/>
          <a:lstStyle/>
          <a:p/>
        </p:txBody>
      </p:sp>
      <p:sp>
        <p:nvSpPr>
          <p:cNvPr id="40" name="object 40"/>
          <p:cNvSpPr txBox="1"/>
          <p:nvPr/>
        </p:nvSpPr>
        <p:spPr>
          <a:xfrm>
            <a:off x="2317191" y="4406036"/>
            <a:ext cx="2350135" cy="1563370"/>
          </a:xfrm>
          <a:prstGeom prst="rect">
            <a:avLst/>
          </a:prstGeom>
        </p:spPr>
        <p:txBody>
          <a:bodyPr vert="horz" wrap="square" lIns="0" tIns="98425" rIns="0" bIns="0" rtlCol="0">
            <a:spAutoFit/>
          </a:bodyPr>
          <a:lstStyle/>
          <a:p>
            <a:pPr marL="469900" indent="-457200">
              <a:lnSpc>
                <a:spcPct val="100000"/>
              </a:lnSpc>
              <a:spcBef>
                <a:spcPts val="775"/>
              </a:spcBef>
              <a:buAutoNum type="arabicParenBoth"/>
              <a:tabLst>
                <a:tab pos="469900" algn="l"/>
                <a:tab pos="1565275" algn="l"/>
              </a:tabLst>
            </a:pPr>
            <a:r>
              <a:rPr sz="2800" b="1" spc="-5" dirty="0">
                <a:solidFill>
                  <a:srgbClr val="000066"/>
                </a:solidFill>
                <a:latin typeface="Times New Roman" panose="02020603050405020304"/>
                <a:cs typeface="Times New Roman" panose="02020603050405020304"/>
              </a:rPr>
              <a:t>S</a:t>
            </a:r>
            <a:r>
              <a:rPr sz="2800" b="1" spc="1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P	VP</a:t>
            </a:r>
            <a:endParaRPr sz="2800">
              <a:latin typeface="Times New Roman" panose="02020603050405020304"/>
              <a:cs typeface="Times New Roman" panose="02020603050405020304"/>
            </a:endParaRPr>
          </a:p>
          <a:p>
            <a:pPr marL="469900" indent="-457200">
              <a:lnSpc>
                <a:spcPct val="100000"/>
              </a:lnSpc>
              <a:spcBef>
                <a:spcPts val="670"/>
              </a:spcBef>
              <a:buAutoNum type="arabicParenBoth"/>
              <a:tabLst>
                <a:tab pos="469900" algn="l"/>
                <a:tab pos="1868805" algn="l"/>
              </a:tabLst>
            </a:pPr>
            <a:r>
              <a:rPr sz="2800" b="1" spc="-5" dirty="0">
                <a:solidFill>
                  <a:srgbClr val="000066"/>
                </a:solidFill>
                <a:latin typeface="Times New Roman" panose="02020603050405020304"/>
                <a:cs typeface="Times New Roman" panose="02020603050405020304"/>
              </a:rPr>
              <a:t>VP</a:t>
            </a:r>
            <a:r>
              <a:rPr sz="2800" b="1" spc="-14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	V</a:t>
            </a:r>
            <a:endParaRPr sz="2800">
              <a:latin typeface="Times New Roman" panose="02020603050405020304"/>
              <a:cs typeface="Times New Roman" panose="02020603050405020304"/>
            </a:endParaRPr>
          </a:p>
          <a:p>
            <a:pPr marL="469900" indent="-457200">
              <a:lnSpc>
                <a:spcPct val="100000"/>
              </a:lnSpc>
              <a:spcBef>
                <a:spcPts val="675"/>
              </a:spcBef>
              <a:buAutoNum type="arabicParenBoth"/>
              <a:tabLst>
                <a:tab pos="469900" algn="l"/>
                <a:tab pos="2080260" algn="l"/>
              </a:tabLst>
            </a:pPr>
            <a:r>
              <a:rPr sz="2800" b="1" spc="-5" dirty="0">
                <a:solidFill>
                  <a:srgbClr val="000066"/>
                </a:solidFill>
                <a:latin typeface="Times New Roman" panose="02020603050405020304"/>
                <a:cs typeface="Times New Roman" panose="02020603050405020304"/>
              </a:rPr>
              <a:t>VP</a:t>
            </a:r>
            <a:r>
              <a:rPr sz="2800" b="1" spc="-14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spc="-55"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1" name="object 41"/>
          <p:cNvSpPr txBox="1"/>
          <p:nvPr/>
        </p:nvSpPr>
        <p:spPr>
          <a:xfrm>
            <a:off x="7968996" y="3931920"/>
            <a:ext cx="792480" cy="466090"/>
          </a:xfrm>
          <a:prstGeom prst="rect">
            <a:avLst/>
          </a:prstGeom>
          <a:ln w="12192">
            <a:solidFill>
              <a:srgbClr val="000066"/>
            </a:solidFill>
          </a:ln>
        </p:spPr>
        <p:txBody>
          <a:bodyPr vert="horz" wrap="square" lIns="0" tIns="36194" rIns="0" bIns="0" rtlCol="0">
            <a:spAutoFit/>
          </a:bodyPr>
          <a:lstStyle/>
          <a:p>
            <a:pPr marL="158750">
              <a:lnSpc>
                <a:spcPct val="100000"/>
              </a:lnSpc>
              <a:spcBef>
                <a:spcPts val="28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42" name="object 42"/>
          <p:cNvSpPr/>
          <p:nvPr/>
        </p:nvSpPr>
        <p:spPr>
          <a:xfrm>
            <a:off x="7680959" y="4183379"/>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43" name="object 43"/>
          <p:cNvSpPr/>
          <p:nvPr/>
        </p:nvSpPr>
        <p:spPr>
          <a:xfrm>
            <a:off x="8290559" y="4293108"/>
            <a:ext cx="76200" cy="360045"/>
          </a:xfrm>
          <a:custGeom>
            <a:avLst/>
            <a:gdLst/>
            <a:ahLst/>
            <a:cxnLst/>
            <a:rect l="l" t="t" r="r" b="b"/>
            <a:pathLst>
              <a:path w="76200" h="360045">
                <a:moveTo>
                  <a:pt x="44450" y="114300"/>
                </a:moveTo>
                <a:lnTo>
                  <a:pt x="31750" y="114300"/>
                </a:lnTo>
                <a:lnTo>
                  <a:pt x="31750" y="359664"/>
                </a:lnTo>
                <a:lnTo>
                  <a:pt x="44450" y="359664"/>
                </a:lnTo>
                <a:lnTo>
                  <a:pt x="44450" y="114300"/>
                </a:lnTo>
                <a:close/>
              </a:path>
              <a:path w="76200" h="360045">
                <a:moveTo>
                  <a:pt x="38100" y="0"/>
                </a:moveTo>
                <a:lnTo>
                  <a:pt x="0" y="127000"/>
                </a:lnTo>
                <a:lnTo>
                  <a:pt x="31750" y="127000"/>
                </a:lnTo>
                <a:lnTo>
                  <a:pt x="31750" y="114300"/>
                </a:lnTo>
                <a:lnTo>
                  <a:pt x="72390" y="114300"/>
                </a:lnTo>
                <a:lnTo>
                  <a:pt x="38100" y="0"/>
                </a:lnTo>
                <a:close/>
              </a:path>
              <a:path w="76200" h="360045">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4" name="object 44"/>
          <p:cNvSpPr/>
          <p:nvPr/>
        </p:nvSpPr>
        <p:spPr>
          <a:xfrm>
            <a:off x="4596383" y="4428744"/>
            <a:ext cx="3070860" cy="779145"/>
          </a:xfrm>
          <a:custGeom>
            <a:avLst/>
            <a:gdLst/>
            <a:ahLst/>
            <a:cxnLst/>
            <a:rect l="l" t="t" r="r" b="b"/>
            <a:pathLst>
              <a:path w="3070860" h="779145">
                <a:moveTo>
                  <a:pt x="3070860" y="0"/>
                </a:moveTo>
                <a:lnTo>
                  <a:pt x="0" y="778763"/>
                </a:lnTo>
              </a:path>
            </a:pathLst>
          </a:custGeom>
          <a:ln w="12192">
            <a:solidFill>
              <a:srgbClr val="FF0000"/>
            </a:solidFill>
          </a:ln>
        </p:spPr>
        <p:txBody>
          <a:bodyPr wrap="square" lIns="0" tIns="0" rIns="0" bIns="0" rtlCol="0"/>
          <a:lstStyle/>
          <a:p/>
        </p:txBody>
      </p:sp>
      <p:sp>
        <p:nvSpPr>
          <p:cNvPr id="45" name="object 45"/>
          <p:cNvSpPr/>
          <p:nvPr/>
        </p:nvSpPr>
        <p:spPr>
          <a:xfrm>
            <a:off x="7168134" y="4001261"/>
            <a:ext cx="1449705" cy="1214755"/>
          </a:xfrm>
          <a:custGeom>
            <a:avLst/>
            <a:gdLst/>
            <a:ahLst/>
            <a:cxnLst/>
            <a:rect l="l" t="t" r="r" b="b"/>
            <a:pathLst>
              <a:path w="1449704" h="1214754">
                <a:moveTo>
                  <a:pt x="0" y="0"/>
                </a:moveTo>
                <a:lnTo>
                  <a:pt x="1449323" y="0"/>
                </a:lnTo>
                <a:lnTo>
                  <a:pt x="1449323" y="1214627"/>
                </a:lnTo>
                <a:lnTo>
                  <a:pt x="0" y="0"/>
                </a:lnTo>
                <a:close/>
              </a:path>
            </a:pathLst>
          </a:custGeom>
          <a:ln w="22860">
            <a:solidFill>
              <a:srgbClr val="FF0000"/>
            </a:solidFill>
          </a:ln>
        </p:spPr>
        <p:txBody>
          <a:bodyPr wrap="square" lIns="0" tIns="0" rIns="0" bIns="0" rtlCol="0"/>
          <a:lstStyle/>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短语结构句法分析的阶段</a:t>
            </a:r>
            <a:endParaRPr lang="zh-CN" altLang="en-US"/>
          </a:p>
        </p:txBody>
      </p:sp>
      <p:sp>
        <p:nvSpPr>
          <p:cNvPr id="3" name="文本框 2"/>
          <p:cNvSpPr txBox="1"/>
          <p:nvPr/>
        </p:nvSpPr>
        <p:spPr>
          <a:xfrm>
            <a:off x="768350" y="1293495"/>
            <a:ext cx="10419080" cy="507746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b="1">
                <a:latin typeface="等线" panose="02010600030101010101" charset="-122"/>
                <a:ea typeface="等线" panose="02010600030101010101" charset="-122"/>
                <a:cs typeface="等线" panose="02010600030101010101" charset="-122"/>
              </a:rPr>
              <a:t>第一阶段：</a:t>
            </a:r>
            <a:r>
              <a:rPr lang="en-US" altLang="zh-CN" b="1">
                <a:latin typeface="等线" panose="02010600030101010101" charset="-122"/>
                <a:ea typeface="等线" panose="02010600030101010101" charset="-122"/>
                <a:cs typeface="等线" panose="02010600030101010101" charset="-122"/>
              </a:rPr>
              <a:t>1950</a:t>
            </a:r>
            <a:r>
              <a:rPr lang="zh-CN" altLang="en-US" b="1">
                <a:latin typeface="等线" panose="02010600030101010101" charset="-122"/>
                <a:ea typeface="等线" panose="02010600030101010101" charset="-122"/>
                <a:cs typeface="等线" panose="02010600030101010101" charset="-122"/>
              </a:rPr>
              <a:t>年初</a:t>
            </a:r>
            <a:r>
              <a:rPr lang="en-US" altLang="zh-CN" b="1">
                <a:latin typeface="等线" panose="02010600030101010101" charset="-122"/>
                <a:ea typeface="等线" panose="02010600030101010101" charset="-122"/>
                <a:cs typeface="等线" panose="02010600030101010101" charset="-122"/>
              </a:rPr>
              <a:t>-1990</a:t>
            </a:r>
            <a:r>
              <a:rPr lang="zh-CN" altLang="en-US" b="1">
                <a:latin typeface="等线" panose="02010600030101010101" charset="-122"/>
                <a:ea typeface="等线" panose="02010600030101010101" charset="-122"/>
                <a:cs typeface="等线" panose="02010600030101010101" charset="-122"/>
              </a:rPr>
              <a:t>年左右</a:t>
            </a:r>
            <a:endParaRPr lang="zh-CN" altLang="en-US" b="1">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a:solidFill>
                  <a:srgbClr val="FF0000"/>
                </a:solidFill>
                <a:latin typeface="等线" panose="02010600030101010101" charset="-122"/>
                <a:ea typeface="等线" panose="02010600030101010101" charset="-122"/>
                <a:cs typeface="等线" panose="02010600030101010101" charset="-122"/>
              </a:rPr>
              <a:t>使用语法规则进行短语结构句法分析</a:t>
            </a:r>
            <a:r>
              <a:rPr lang="zh-CN" altLang="en-US">
                <a:latin typeface="等线" panose="02010600030101010101" charset="-122"/>
                <a:ea typeface="等线" panose="02010600030101010101" charset="-122"/>
                <a:cs typeface="等线" panose="02010600030101010101" charset="-122"/>
              </a:rPr>
              <a:t>，这个阶段主要是</a:t>
            </a:r>
            <a:r>
              <a:rPr lang="zh-CN" altLang="en-US" b="1">
                <a:solidFill>
                  <a:schemeClr val="accent1"/>
                </a:solidFill>
                <a:latin typeface="等线" panose="02010600030101010101" charset="-122"/>
                <a:ea typeface="等线" panose="02010600030101010101" charset="-122"/>
                <a:cs typeface="等线" panose="02010600030101010101" charset="-122"/>
              </a:rPr>
              <a:t>基于语言学家提供的语法规则</a:t>
            </a:r>
            <a:r>
              <a:rPr lang="zh-CN" altLang="en-US">
                <a:latin typeface="等线" panose="02010600030101010101" charset="-122"/>
                <a:ea typeface="等线" panose="02010600030101010101" charset="-122"/>
                <a:cs typeface="等线" panose="02010600030101010101" charset="-122"/>
              </a:rPr>
              <a:t>形成规则库后，根据规则库中的已有规则进行句法分析，规则库并不能涵盖所有语言规则，例如汉语中出现大量歧义，基于规则的句法分析</a:t>
            </a:r>
            <a:r>
              <a:rPr lang="zh-CN" altLang="en-US">
                <a:solidFill>
                  <a:srgbClr val="FF0000"/>
                </a:solidFill>
                <a:latin typeface="等线" panose="02010600030101010101" charset="-122"/>
                <a:ea typeface="等线" panose="02010600030101010101" charset="-122"/>
                <a:cs typeface="等线" panose="02010600030101010101" charset="-122"/>
              </a:rPr>
              <a:t>速度慢，准确率较低</a:t>
            </a:r>
            <a:r>
              <a:rPr lang="zh-CN" altLang="en-US">
                <a:latin typeface="等线" panose="02010600030101010101" charset="-122"/>
                <a:ea typeface="等线" panose="02010600030101010101" charset="-122"/>
                <a:cs typeface="等线" panose="02010600030101010101" charset="-122"/>
              </a:rPr>
              <a:t>。</a:t>
            </a:r>
            <a:endParaRPr lang="zh-CN" altLang="en-US">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b="1">
                <a:latin typeface="等线" panose="02010600030101010101" charset="-122"/>
                <a:ea typeface="等线" panose="02010600030101010101" charset="-122"/>
                <a:cs typeface="等线" panose="02010600030101010101" charset="-122"/>
              </a:rPr>
              <a:t>第二阶段：</a:t>
            </a:r>
            <a:r>
              <a:rPr lang="en-US" altLang="zh-CN" b="1">
                <a:latin typeface="等线" panose="02010600030101010101" charset="-122"/>
                <a:ea typeface="等线" panose="02010600030101010101" charset="-122"/>
                <a:cs typeface="等线" panose="02010600030101010101" charset="-122"/>
              </a:rPr>
              <a:t>1990</a:t>
            </a:r>
            <a:r>
              <a:rPr lang="zh-CN" altLang="en-US" b="1">
                <a:latin typeface="等线" panose="02010600030101010101" charset="-122"/>
                <a:ea typeface="等线" panose="02010600030101010101" charset="-122"/>
                <a:cs typeface="等线" panose="02010600030101010101" charset="-122"/>
              </a:rPr>
              <a:t>年</a:t>
            </a:r>
            <a:r>
              <a:rPr lang="en-US" altLang="zh-CN" b="1">
                <a:latin typeface="等线" panose="02010600030101010101" charset="-122"/>
                <a:ea typeface="等线" panose="02010600030101010101" charset="-122"/>
                <a:cs typeface="等线" panose="02010600030101010101" charset="-122"/>
              </a:rPr>
              <a:t>-2010</a:t>
            </a:r>
            <a:r>
              <a:rPr lang="zh-CN" altLang="en-US" b="1">
                <a:latin typeface="等线" panose="02010600030101010101" charset="-122"/>
                <a:ea typeface="等线" panose="02010600030101010101" charset="-122"/>
                <a:cs typeface="等线" panose="02010600030101010101" charset="-122"/>
              </a:rPr>
              <a:t>年左右</a:t>
            </a:r>
            <a:endParaRPr lang="zh-CN" altLang="en-US" b="1">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a:solidFill>
                  <a:srgbClr val="FF0000"/>
                </a:solidFill>
                <a:latin typeface="等线" panose="02010600030101010101" charset="-122"/>
                <a:ea typeface="等线" panose="02010600030101010101" charset="-122"/>
                <a:cs typeface="等线" panose="02010600030101010101" charset="-122"/>
              </a:rPr>
              <a:t>将统计的方法引用句法分析中</a:t>
            </a:r>
            <a:r>
              <a:rPr lang="zh-CN" altLang="en-US">
                <a:latin typeface="等线" panose="02010600030101010101" charset="-122"/>
                <a:ea typeface="等线" panose="02010600030101010101" charset="-122"/>
                <a:cs typeface="等线" panose="02010600030101010101" charset="-122"/>
              </a:rPr>
              <a:t>，利用大量已经</a:t>
            </a:r>
            <a:r>
              <a:rPr lang="zh-CN" altLang="en-US" b="1">
                <a:solidFill>
                  <a:schemeClr val="accent1"/>
                </a:solidFill>
                <a:latin typeface="等线" panose="02010600030101010101" charset="-122"/>
                <a:ea typeface="等线" panose="02010600030101010101" charset="-122"/>
                <a:cs typeface="等线" panose="02010600030101010101" charset="-122"/>
              </a:rPr>
              <a:t>将短语成分标注好的语料库</a:t>
            </a:r>
            <a:r>
              <a:rPr lang="zh-CN" altLang="en-US">
                <a:latin typeface="等线" panose="02010600030101010101" charset="-122"/>
                <a:ea typeface="等线" panose="02010600030101010101" charset="-122"/>
                <a:cs typeface="等线" panose="02010600030101010101" charset="-122"/>
              </a:rPr>
              <a:t>作为基础，使用统计的方法将短语成分的概率进行计算，在句法分析时，采用上下文关系以及语料库得出的概率进行计算后，找到概率最大的短语标注，就是句法分析的结果，相较于基于规则的方法，该方法的</a:t>
            </a:r>
            <a:r>
              <a:rPr lang="zh-CN" altLang="en-US">
                <a:solidFill>
                  <a:srgbClr val="FF0000"/>
                </a:solidFill>
                <a:latin typeface="等线" panose="02010600030101010101" charset="-122"/>
                <a:ea typeface="等线" panose="02010600030101010101" charset="-122"/>
                <a:cs typeface="等线" panose="02010600030101010101" charset="-122"/>
              </a:rPr>
              <a:t>准确率和分析速度都有提升。</a:t>
            </a:r>
            <a:endParaRPr lang="zh-CN" altLang="en-US">
              <a:solidFill>
                <a:srgbClr val="FF0000"/>
              </a:solidFill>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b="1">
                <a:latin typeface="等线" panose="02010600030101010101" charset="-122"/>
                <a:ea typeface="等线" panose="02010600030101010101" charset="-122"/>
                <a:cs typeface="等线" panose="02010600030101010101" charset="-122"/>
              </a:rPr>
              <a:t>第三阶段：</a:t>
            </a:r>
            <a:r>
              <a:rPr lang="en-US" altLang="zh-CN" b="1">
                <a:latin typeface="等线" panose="02010600030101010101" charset="-122"/>
                <a:ea typeface="等线" panose="02010600030101010101" charset="-122"/>
                <a:cs typeface="等线" panose="02010600030101010101" charset="-122"/>
              </a:rPr>
              <a:t>2010</a:t>
            </a:r>
            <a:r>
              <a:rPr lang="zh-CN" altLang="en-US" b="1">
                <a:latin typeface="等线" panose="02010600030101010101" charset="-122"/>
                <a:ea typeface="等线" panose="02010600030101010101" charset="-122"/>
                <a:cs typeface="等线" panose="02010600030101010101" charset="-122"/>
              </a:rPr>
              <a:t>年</a:t>
            </a:r>
            <a:r>
              <a:rPr lang="en-US" altLang="zh-CN" b="1">
                <a:latin typeface="等线" panose="02010600030101010101" charset="-122"/>
                <a:ea typeface="等线" panose="02010600030101010101" charset="-122"/>
                <a:cs typeface="等线" panose="02010600030101010101" charset="-122"/>
              </a:rPr>
              <a:t>-</a:t>
            </a:r>
            <a:r>
              <a:rPr lang="zh-CN" altLang="en-US" b="1">
                <a:latin typeface="等线" panose="02010600030101010101" charset="-122"/>
                <a:ea typeface="等线" panose="02010600030101010101" charset="-122"/>
                <a:cs typeface="等线" panose="02010600030101010101" charset="-122"/>
              </a:rPr>
              <a:t>至今</a:t>
            </a:r>
            <a:endParaRPr lang="zh-CN" altLang="en-US" b="1">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a:solidFill>
                  <a:srgbClr val="FF0000"/>
                </a:solidFill>
                <a:latin typeface="等线" panose="02010600030101010101" charset="-122"/>
                <a:ea typeface="等线" panose="02010600030101010101" charset="-122"/>
                <a:cs typeface="等线" panose="02010600030101010101" charset="-122"/>
              </a:rPr>
              <a:t>在基于规则和基于统计的方法基础上，</a:t>
            </a:r>
            <a:r>
              <a:rPr lang="zh-CN" altLang="en-US" b="1">
                <a:solidFill>
                  <a:schemeClr val="accent1"/>
                </a:solidFill>
                <a:latin typeface="等线" panose="02010600030101010101" charset="-122"/>
                <a:ea typeface="等线" panose="02010600030101010101" charset="-122"/>
                <a:cs typeface="等线" panose="02010600030101010101" charset="-122"/>
              </a:rPr>
              <a:t>将神经网络引入句法分析中</a:t>
            </a:r>
            <a:r>
              <a:rPr lang="zh-CN" altLang="en-US">
                <a:latin typeface="等线" panose="02010600030101010101" charset="-122"/>
                <a:ea typeface="等线" panose="02010600030101010101" charset="-122"/>
                <a:cs typeface="等线" panose="02010600030101010101" charset="-122"/>
              </a:rPr>
              <a:t>，应用</a:t>
            </a:r>
            <a:r>
              <a:rPr lang="en-US" altLang="zh-CN">
                <a:latin typeface="等线" panose="02010600030101010101" charset="-122"/>
                <a:ea typeface="等线" panose="02010600030101010101" charset="-122"/>
                <a:cs typeface="等线" panose="02010600030101010101" charset="-122"/>
              </a:rPr>
              <a:t>RNN</a:t>
            </a:r>
            <a:r>
              <a:rPr lang="zh-CN" altLang="en-US">
                <a:latin typeface="等线" panose="02010600030101010101" charset="-122"/>
                <a:ea typeface="等线" panose="02010600030101010101" charset="-122"/>
                <a:cs typeface="等线" panose="02010600030101010101" charset="-122"/>
              </a:rPr>
              <a:t>，</a:t>
            </a:r>
            <a:r>
              <a:rPr lang="en-US" altLang="zh-CN">
                <a:latin typeface="等线" panose="02010600030101010101" charset="-122"/>
                <a:ea typeface="等线" panose="02010600030101010101" charset="-122"/>
                <a:cs typeface="等线" panose="02010600030101010101" charset="-122"/>
              </a:rPr>
              <a:t>LSTM</a:t>
            </a:r>
            <a:r>
              <a:rPr lang="zh-CN" altLang="en-US">
                <a:latin typeface="等线" panose="02010600030101010101" charset="-122"/>
                <a:ea typeface="等线" panose="02010600030101010101" charset="-122"/>
                <a:cs typeface="等线" panose="02010600030101010101" charset="-122"/>
              </a:rPr>
              <a:t>等网络结构，通过神经网络计算得到的模型更加符合语言规则，</a:t>
            </a:r>
            <a:r>
              <a:rPr lang="zh-CN" altLang="en-US">
                <a:solidFill>
                  <a:srgbClr val="FF0000"/>
                </a:solidFill>
                <a:latin typeface="等线" panose="02010600030101010101" charset="-122"/>
                <a:ea typeface="等线" panose="02010600030101010101" charset="-122"/>
                <a:cs typeface="等线" panose="02010600030101010101" charset="-122"/>
              </a:rPr>
              <a:t>大大提高了句法分析的速度和准确率</a:t>
            </a:r>
            <a:r>
              <a:rPr lang="zh-CN" altLang="en-US">
                <a:latin typeface="等线" panose="02010600030101010101" charset="-122"/>
                <a:ea typeface="等线" panose="02010600030101010101" charset="-122"/>
                <a:cs typeface="等线" panose="02010600030101010101" charset="-122"/>
              </a:rPr>
              <a:t>。</a:t>
            </a:r>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023872" y="1499616"/>
            <a:ext cx="7632700" cy="2272665"/>
          </a:xfrm>
          <a:custGeom>
            <a:avLst/>
            <a:gdLst/>
            <a:ahLst/>
            <a:cxnLst/>
            <a:rect l="l" t="t" r="r" b="b"/>
            <a:pathLst>
              <a:path w="7632700" h="2272665">
                <a:moveTo>
                  <a:pt x="0" y="2272283"/>
                </a:moveTo>
                <a:lnTo>
                  <a:pt x="7632192" y="2272283"/>
                </a:lnTo>
                <a:lnTo>
                  <a:pt x="7632192" y="0"/>
                </a:lnTo>
                <a:lnTo>
                  <a:pt x="0" y="0"/>
                </a:lnTo>
                <a:lnTo>
                  <a:pt x="0" y="2272283"/>
                </a:lnTo>
                <a:close/>
              </a:path>
            </a:pathLst>
          </a:custGeom>
          <a:solidFill>
            <a:srgbClr val="FFFFFF"/>
          </a:solidFill>
        </p:spPr>
        <p:txBody>
          <a:bodyPr wrap="square" lIns="0" tIns="0" rIns="0" bIns="0" rtlCol="0"/>
          <a:lstStyle/>
          <a:p/>
        </p:txBody>
      </p:sp>
      <p:sp>
        <p:nvSpPr>
          <p:cNvPr id="15" name="object 15"/>
          <p:cNvSpPr txBox="1"/>
          <p:nvPr/>
        </p:nvSpPr>
        <p:spPr>
          <a:xfrm>
            <a:off x="2102916" y="1384309"/>
            <a:ext cx="4815205" cy="1236345"/>
          </a:xfrm>
          <a:prstGeom prst="rect">
            <a:avLst/>
          </a:prstGeom>
        </p:spPr>
        <p:txBody>
          <a:bodyPr vert="horz" wrap="square" lIns="0" tIns="13335" rIns="0" bIns="0" rtlCol="0">
            <a:spAutoFit/>
          </a:bodyPr>
          <a:lstStyle/>
          <a:p>
            <a:pPr marL="550545" marR="5080" indent="-538480">
              <a:lnSpc>
                <a:spcPct val="142000"/>
              </a:lnSpc>
              <a:spcBef>
                <a:spcPts val="105"/>
              </a:spcBef>
            </a:pPr>
            <a:r>
              <a:rPr sz="2800" b="1" spc="-5" dirty="0">
                <a:solidFill>
                  <a:srgbClr val="000066"/>
                </a:solidFill>
                <a:latin typeface="Times New Roman" panose="02020603050405020304"/>
                <a:cs typeface="Times New Roman" panose="02020603050405020304"/>
              </a:rPr>
              <a:t>(1)</a:t>
            </a:r>
            <a:r>
              <a:rPr sz="2800" b="1" spc="-45" dirty="0">
                <a:solidFill>
                  <a:srgbClr val="000066"/>
                </a:solidFill>
                <a:latin typeface="Times New Roman" panose="02020603050405020304"/>
                <a:cs typeface="Times New Roman" panose="02020603050405020304"/>
              </a:rPr>
              <a:t> </a:t>
            </a:r>
            <a:r>
              <a:rPr sz="2800" b="1" spc="10" dirty="0">
                <a:solidFill>
                  <a:srgbClr val="000066"/>
                </a:solidFill>
                <a:latin typeface="Microsoft JhengHei" panose="020B0604030504040204" charset="-120"/>
                <a:cs typeface="Microsoft JhengHei" panose="020B0604030504040204" charset="-120"/>
              </a:rPr>
              <a:t>汉语分词和词</a:t>
            </a:r>
            <a:r>
              <a:rPr sz="2800" b="1" dirty="0">
                <a:solidFill>
                  <a:srgbClr val="000066"/>
                </a:solidFill>
                <a:latin typeface="Microsoft JhengHei" panose="020B0604030504040204" charset="-120"/>
                <a:cs typeface="Microsoft JhengHei" panose="020B0604030504040204" charset="-120"/>
              </a:rPr>
              <a:t>性标</a:t>
            </a:r>
            <a:r>
              <a:rPr sz="2800" b="1" spc="10" dirty="0">
                <a:solidFill>
                  <a:srgbClr val="000066"/>
                </a:solidFill>
                <a:latin typeface="Microsoft JhengHei" panose="020B0604030504040204" charset="-120"/>
                <a:cs typeface="Microsoft JhengHei" panose="020B0604030504040204" charset="-120"/>
              </a:rPr>
              <a:t>注</a:t>
            </a:r>
            <a:r>
              <a:rPr sz="2800" b="1" dirty="0">
                <a:solidFill>
                  <a:srgbClr val="000066"/>
                </a:solidFill>
                <a:latin typeface="Microsoft JhengHei" panose="020B0604030504040204" charset="-120"/>
                <a:cs typeface="Microsoft JhengHei" panose="020B0604030504040204" charset="-120"/>
              </a:rPr>
              <a:t>以后</a:t>
            </a:r>
            <a:r>
              <a:rPr sz="2800" b="1" spc="-5" dirty="0">
                <a:solidFill>
                  <a:srgbClr val="000066"/>
                </a:solidFill>
                <a:latin typeface="Microsoft JhengHei" panose="020B0604030504040204" charset="-120"/>
                <a:cs typeface="Microsoft JhengHei" panose="020B0604030504040204" charset="-120"/>
              </a:rPr>
              <a:t>：  </a:t>
            </a:r>
            <a:r>
              <a:rPr sz="2800" b="1" spc="15" dirty="0">
                <a:solidFill>
                  <a:srgbClr val="000066"/>
                </a:solidFill>
                <a:latin typeface="Microsoft JhengHei" panose="020B0604030504040204" charset="-120"/>
                <a:cs typeface="Microsoft JhengHei" panose="020B0604030504040204" charset="-120"/>
              </a:rPr>
              <a:t>他</a:t>
            </a:r>
            <a:r>
              <a:rPr sz="2800" b="1" spc="-5" dirty="0">
                <a:solidFill>
                  <a:srgbClr val="000066"/>
                </a:solidFill>
                <a:latin typeface="Times New Roman" panose="02020603050405020304"/>
                <a:cs typeface="Times New Roman" panose="02020603050405020304"/>
              </a:rPr>
              <a:t>/P</a:t>
            </a:r>
            <a:r>
              <a:rPr sz="2800" b="1" spc="-165"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r>
              <a:rPr sz="2800" b="1" spc="-5" dirty="0">
                <a:solidFill>
                  <a:srgbClr val="000066"/>
                </a:solidFill>
                <a:latin typeface="Times New Roman" panose="02020603050405020304"/>
                <a:cs typeface="Times New Roman" panose="02020603050405020304"/>
              </a:rPr>
              <a:t>/V</a:t>
            </a:r>
            <a:r>
              <a:rPr sz="2800" b="1" spc="-7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读</a:t>
            </a:r>
            <a:r>
              <a:rPr sz="2800" b="1" spc="-5" dirty="0">
                <a:solidFill>
                  <a:srgbClr val="000066"/>
                </a:solidFill>
                <a:latin typeface="Times New Roman" panose="02020603050405020304"/>
                <a:cs typeface="Times New Roman" panose="02020603050405020304"/>
              </a:rPr>
              <a:t>/V</a:t>
            </a:r>
            <a:r>
              <a:rPr sz="2800" b="1" spc="-6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书</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6" name="object 16"/>
          <p:cNvSpPr txBox="1"/>
          <p:nvPr/>
        </p:nvSpPr>
        <p:spPr>
          <a:xfrm>
            <a:off x="6942201" y="2166366"/>
            <a:ext cx="605155" cy="442595"/>
          </a:xfrm>
          <a:prstGeom prst="rect">
            <a:avLst/>
          </a:prstGeom>
        </p:spPr>
        <p:txBody>
          <a:bodyPr vert="horz" wrap="square" lIns="0" tIns="12065" rIns="0" bIns="0" rtlCol="0">
            <a:spAutoFit/>
          </a:bodyPr>
          <a:lstStyle/>
          <a:p>
            <a:pPr marL="12700">
              <a:lnSpc>
                <a:spcPct val="100000"/>
              </a:lnSpc>
              <a:spcBef>
                <a:spcPts val="95"/>
              </a:spcBef>
            </a:pPr>
            <a:r>
              <a:rPr sz="2800" b="1" i="1" dirty="0">
                <a:solidFill>
                  <a:srgbClr val="000066"/>
                </a:solidFill>
                <a:latin typeface="Times New Roman" panose="02020603050405020304"/>
                <a:cs typeface="Times New Roman" panose="02020603050405020304"/>
              </a:rPr>
              <a:t>n</a:t>
            </a:r>
            <a:r>
              <a:rPr sz="2800" b="1" spc="-5" dirty="0">
                <a:solidFill>
                  <a:srgbClr val="000066"/>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17" name="object 17"/>
          <p:cNvSpPr/>
          <p:nvPr/>
        </p:nvSpPr>
        <p:spPr>
          <a:xfrm>
            <a:off x="5664708" y="3429000"/>
            <a:ext cx="3816350" cy="2661285"/>
          </a:xfrm>
          <a:custGeom>
            <a:avLst/>
            <a:gdLst/>
            <a:ahLst/>
            <a:cxnLst/>
            <a:rect l="l" t="t" r="r" b="b"/>
            <a:pathLst>
              <a:path w="3816350" h="2661285">
                <a:moveTo>
                  <a:pt x="0" y="2660904"/>
                </a:moveTo>
                <a:lnTo>
                  <a:pt x="3816095" y="2660904"/>
                </a:lnTo>
                <a:lnTo>
                  <a:pt x="3816095" y="0"/>
                </a:lnTo>
                <a:lnTo>
                  <a:pt x="0" y="0"/>
                </a:lnTo>
                <a:lnTo>
                  <a:pt x="0" y="2660904"/>
                </a:lnTo>
                <a:close/>
              </a:path>
            </a:pathLst>
          </a:custGeom>
          <a:ln w="12192">
            <a:solidFill>
              <a:srgbClr val="000080"/>
            </a:solidFill>
          </a:ln>
        </p:spPr>
        <p:txBody>
          <a:bodyPr wrap="square" lIns="0" tIns="0" rIns="0" bIns="0" rtlCol="0"/>
          <a:lstStyle/>
          <a:p/>
        </p:txBody>
      </p:sp>
      <p:sp>
        <p:nvSpPr>
          <p:cNvPr id="18" name="object 18"/>
          <p:cNvSpPr txBox="1"/>
          <p:nvPr/>
        </p:nvSpPr>
        <p:spPr>
          <a:xfrm>
            <a:off x="5670803" y="3453765"/>
            <a:ext cx="708660" cy="381635"/>
          </a:xfrm>
          <a:prstGeom prst="rect">
            <a:avLst/>
          </a:prstGeom>
        </p:spPr>
        <p:txBody>
          <a:bodyPr vert="horz" wrap="square" lIns="0" tIns="12700" rIns="0" bIns="0" rtlCol="0">
            <a:spAutoFit/>
          </a:bodyPr>
          <a:lstStyle/>
          <a:p>
            <a:pPr marR="20320" algn="ctr">
              <a:lnSpc>
                <a:spcPct val="100000"/>
              </a:lnSpc>
              <a:spcBef>
                <a:spcPts val="100"/>
              </a:spcBef>
            </a:pPr>
            <a:r>
              <a:rPr sz="2400" b="1" dirty="0">
                <a:solidFill>
                  <a:srgbClr val="000066"/>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
        <p:nvSpPr>
          <p:cNvPr id="19" name="object 19"/>
          <p:cNvSpPr txBox="1"/>
          <p:nvPr/>
        </p:nvSpPr>
        <p:spPr>
          <a:xfrm>
            <a:off x="6385559" y="3931920"/>
            <a:ext cx="791210" cy="454660"/>
          </a:xfrm>
          <a:prstGeom prst="rect">
            <a:avLst/>
          </a:prstGeom>
          <a:ln w="12192">
            <a:solidFill>
              <a:srgbClr val="000066"/>
            </a:solidFill>
          </a:ln>
        </p:spPr>
        <p:txBody>
          <a:bodyPr vert="horz" wrap="square" lIns="0" tIns="85725" rIns="0" bIns="0" rtlCol="0">
            <a:spAutoFit/>
          </a:bodyPr>
          <a:lstStyle/>
          <a:p>
            <a:pPr marL="208915">
              <a:lnSpc>
                <a:spcPct val="100000"/>
              </a:lnSpc>
              <a:spcBef>
                <a:spcPts val="675"/>
              </a:spcBef>
            </a:pPr>
            <a:r>
              <a:rPr sz="2400" b="1" dirty="0">
                <a:solidFill>
                  <a:srgbClr val="000066"/>
                </a:solidFill>
                <a:latin typeface="Microsoft JhengHei" panose="020B0604030504040204" charset="-120"/>
                <a:cs typeface="Microsoft JhengHei" panose="020B0604030504040204" charset="-120"/>
              </a:rPr>
              <a:t>他</a:t>
            </a:r>
            <a:endParaRPr sz="2400">
              <a:latin typeface="Microsoft JhengHei" panose="020B0604030504040204" charset="-120"/>
              <a:cs typeface="Microsoft JhengHei" panose="020B0604030504040204" charset="-120"/>
            </a:endParaRPr>
          </a:p>
        </p:txBody>
      </p:sp>
      <p:sp>
        <p:nvSpPr>
          <p:cNvPr id="20" name="object 20"/>
          <p:cNvSpPr txBox="1"/>
          <p:nvPr/>
        </p:nvSpPr>
        <p:spPr>
          <a:xfrm>
            <a:off x="7176515" y="4507991"/>
            <a:ext cx="792480" cy="427990"/>
          </a:xfrm>
          <a:prstGeom prst="rect">
            <a:avLst/>
          </a:prstGeom>
          <a:ln w="12192">
            <a:solidFill>
              <a:srgbClr val="000066"/>
            </a:solidFill>
          </a:ln>
        </p:spPr>
        <p:txBody>
          <a:bodyPr vert="horz" wrap="square" lIns="0" tIns="59055" rIns="0" bIns="0" rtlCol="0">
            <a:spAutoFit/>
          </a:bodyPr>
          <a:lstStyle/>
          <a:p>
            <a:pPr marL="103505">
              <a:lnSpc>
                <a:spcPct val="100000"/>
              </a:lnSpc>
              <a:spcBef>
                <a:spcPts val="465"/>
              </a:spcBef>
            </a:pPr>
            <a:r>
              <a:rPr sz="2400" b="1" spc="10" dirty="0">
                <a:solidFill>
                  <a:srgbClr val="000066"/>
                </a:solidFill>
                <a:latin typeface="Microsoft JhengHei" panose="020B0604030504040204" charset="-120"/>
                <a:cs typeface="Microsoft JhengHei" panose="020B0604030504040204" charset="-120"/>
              </a:rPr>
              <a:t>喜欢</a:t>
            </a:r>
            <a:endParaRPr sz="2400">
              <a:latin typeface="Microsoft JhengHei" panose="020B0604030504040204" charset="-120"/>
              <a:cs typeface="Microsoft JhengHei" panose="020B0604030504040204" charset="-120"/>
            </a:endParaRPr>
          </a:p>
        </p:txBody>
      </p:sp>
      <p:sp>
        <p:nvSpPr>
          <p:cNvPr id="21" name="object 21"/>
          <p:cNvSpPr txBox="1"/>
          <p:nvPr/>
        </p:nvSpPr>
        <p:spPr>
          <a:xfrm>
            <a:off x="7968996" y="5084064"/>
            <a:ext cx="792480" cy="400685"/>
          </a:xfrm>
          <a:prstGeom prst="rect">
            <a:avLst/>
          </a:prstGeom>
          <a:ln w="12192">
            <a:solidFill>
              <a:srgbClr val="000066"/>
            </a:solidFill>
          </a:ln>
        </p:spPr>
        <p:txBody>
          <a:bodyPr vert="horz" wrap="square" lIns="0" tIns="31750" rIns="0" bIns="0" rtlCol="0">
            <a:spAutoFit/>
          </a:bodyPr>
          <a:lstStyle/>
          <a:p>
            <a:pPr marL="226060">
              <a:lnSpc>
                <a:spcPct val="100000"/>
              </a:lnSpc>
              <a:spcBef>
                <a:spcPts val="250"/>
              </a:spcBef>
            </a:pPr>
            <a:r>
              <a:rPr sz="2400" b="1" dirty="0">
                <a:solidFill>
                  <a:srgbClr val="000066"/>
                </a:solidFill>
                <a:latin typeface="Microsoft JhengHei" panose="020B0604030504040204" charset="-120"/>
                <a:cs typeface="Microsoft JhengHei" panose="020B0604030504040204" charset="-120"/>
              </a:rPr>
              <a:t>读</a:t>
            </a:r>
            <a:endParaRPr sz="2400">
              <a:latin typeface="Microsoft JhengHei" panose="020B0604030504040204" charset="-120"/>
              <a:cs typeface="Microsoft JhengHei" panose="020B0604030504040204" charset="-120"/>
            </a:endParaRPr>
          </a:p>
        </p:txBody>
      </p:sp>
      <p:sp>
        <p:nvSpPr>
          <p:cNvPr id="22" name="object 22"/>
          <p:cNvSpPr txBox="1"/>
          <p:nvPr/>
        </p:nvSpPr>
        <p:spPr>
          <a:xfrm>
            <a:off x="8767571" y="5652008"/>
            <a:ext cx="707390" cy="381635"/>
          </a:xfrm>
          <a:prstGeom prst="rect">
            <a:avLst/>
          </a:prstGeom>
        </p:spPr>
        <p:txBody>
          <a:bodyPr vert="horz" wrap="square" lIns="0" tIns="12700" rIns="0" bIns="0" rtlCol="0">
            <a:spAutoFit/>
          </a:bodyPr>
          <a:lstStyle/>
          <a:p>
            <a:pPr marL="252095">
              <a:lnSpc>
                <a:spcPct val="100000"/>
              </a:lnSpc>
              <a:spcBef>
                <a:spcPts val="100"/>
              </a:spcBef>
            </a:pPr>
            <a:r>
              <a:rPr sz="2400" b="1" dirty="0">
                <a:solidFill>
                  <a:srgbClr val="000066"/>
                </a:solidFill>
                <a:latin typeface="Microsoft JhengHei" panose="020B0604030504040204" charset="-120"/>
                <a:cs typeface="Microsoft JhengHei" panose="020B0604030504040204" charset="-120"/>
              </a:rPr>
              <a:t>书</a:t>
            </a:r>
            <a:endParaRPr sz="2400">
              <a:latin typeface="Microsoft JhengHei" panose="020B0604030504040204" charset="-120"/>
              <a:cs typeface="Microsoft JhengHei" panose="020B0604030504040204" charset="-120"/>
            </a:endParaRPr>
          </a:p>
        </p:txBody>
      </p:sp>
      <p:sp>
        <p:nvSpPr>
          <p:cNvPr id="23" name="object 23"/>
          <p:cNvSpPr/>
          <p:nvPr/>
        </p:nvSpPr>
        <p:spPr>
          <a:xfrm>
            <a:off x="5664708" y="3931920"/>
            <a:ext cx="3816350" cy="0"/>
          </a:xfrm>
          <a:custGeom>
            <a:avLst/>
            <a:gdLst/>
            <a:ahLst/>
            <a:cxnLst/>
            <a:rect l="l" t="t" r="r" b="b"/>
            <a:pathLst>
              <a:path w="3816350">
                <a:moveTo>
                  <a:pt x="0" y="0"/>
                </a:moveTo>
                <a:lnTo>
                  <a:pt x="3816095" y="0"/>
                </a:lnTo>
              </a:path>
            </a:pathLst>
          </a:custGeom>
          <a:ln w="12192">
            <a:solidFill>
              <a:srgbClr val="000066"/>
            </a:solidFill>
          </a:ln>
        </p:spPr>
        <p:txBody>
          <a:bodyPr wrap="square" lIns="0" tIns="0" rIns="0" bIns="0" rtlCol="0"/>
          <a:lstStyle/>
          <a:p/>
        </p:txBody>
      </p:sp>
      <p:sp>
        <p:nvSpPr>
          <p:cNvPr id="24" name="object 24"/>
          <p:cNvSpPr/>
          <p:nvPr/>
        </p:nvSpPr>
        <p:spPr>
          <a:xfrm>
            <a:off x="6385559" y="4507991"/>
            <a:ext cx="3095625" cy="0"/>
          </a:xfrm>
          <a:custGeom>
            <a:avLst/>
            <a:gdLst/>
            <a:ahLst/>
            <a:cxnLst/>
            <a:rect l="l" t="t" r="r" b="b"/>
            <a:pathLst>
              <a:path w="3095625">
                <a:moveTo>
                  <a:pt x="0" y="0"/>
                </a:moveTo>
                <a:lnTo>
                  <a:pt x="3095243" y="0"/>
                </a:lnTo>
              </a:path>
            </a:pathLst>
          </a:custGeom>
          <a:ln w="12192">
            <a:solidFill>
              <a:srgbClr val="000066"/>
            </a:solidFill>
          </a:ln>
        </p:spPr>
        <p:txBody>
          <a:bodyPr wrap="square" lIns="0" tIns="0" rIns="0" bIns="0" rtlCol="0"/>
          <a:lstStyle/>
          <a:p/>
        </p:txBody>
      </p:sp>
      <p:sp>
        <p:nvSpPr>
          <p:cNvPr id="25" name="object 25"/>
          <p:cNvSpPr/>
          <p:nvPr/>
        </p:nvSpPr>
        <p:spPr>
          <a:xfrm>
            <a:off x="6385559" y="3429000"/>
            <a:ext cx="0" cy="1079500"/>
          </a:xfrm>
          <a:custGeom>
            <a:avLst/>
            <a:gdLst/>
            <a:ahLst/>
            <a:cxnLst/>
            <a:rect l="l" t="t" r="r" b="b"/>
            <a:pathLst>
              <a:path h="1079500">
                <a:moveTo>
                  <a:pt x="0" y="0"/>
                </a:moveTo>
                <a:lnTo>
                  <a:pt x="0" y="1078992"/>
                </a:lnTo>
              </a:path>
            </a:pathLst>
          </a:custGeom>
          <a:ln w="12192">
            <a:solidFill>
              <a:srgbClr val="000066"/>
            </a:solidFill>
          </a:ln>
        </p:spPr>
        <p:txBody>
          <a:bodyPr wrap="square" lIns="0" tIns="0" rIns="0" bIns="0" rtlCol="0"/>
          <a:lstStyle/>
          <a:p/>
        </p:txBody>
      </p:sp>
      <p:sp>
        <p:nvSpPr>
          <p:cNvPr id="26" name="object 26"/>
          <p:cNvSpPr/>
          <p:nvPr/>
        </p:nvSpPr>
        <p:spPr>
          <a:xfrm>
            <a:off x="7176515" y="5084064"/>
            <a:ext cx="2304415" cy="0"/>
          </a:xfrm>
          <a:custGeom>
            <a:avLst/>
            <a:gdLst/>
            <a:ahLst/>
            <a:cxnLst/>
            <a:rect l="l" t="t" r="r" b="b"/>
            <a:pathLst>
              <a:path w="2304415">
                <a:moveTo>
                  <a:pt x="0" y="0"/>
                </a:moveTo>
                <a:lnTo>
                  <a:pt x="2304288" y="0"/>
                </a:lnTo>
              </a:path>
            </a:pathLst>
          </a:custGeom>
          <a:ln w="12192">
            <a:solidFill>
              <a:srgbClr val="000066"/>
            </a:solidFill>
          </a:ln>
        </p:spPr>
        <p:txBody>
          <a:bodyPr wrap="square" lIns="0" tIns="0" rIns="0" bIns="0" rtlCol="0"/>
          <a:lstStyle/>
          <a:p/>
        </p:txBody>
      </p:sp>
      <p:sp>
        <p:nvSpPr>
          <p:cNvPr id="27" name="object 27"/>
          <p:cNvSpPr/>
          <p:nvPr/>
        </p:nvSpPr>
        <p:spPr>
          <a:xfrm>
            <a:off x="7176515" y="3429000"/>
            <a:ext cx="0" cy="1655445"/>
          </a:xfrm>
          <a:custGeom>
            <a:avLst/>
            <a:gdLst/>
            <a:ahLst/>
            <a:cxnLst/>
            <a:rect l="l" t="t" r="r" b="b"/>
            <a:pathLst>
              <a:path h="1655445">
                <a:moveTo>
                  <a:pt x="0" y="0"/>
                </a:moveTo>
                <a:lnTo>
                  <a:pt x="0" y="1655064"/>
                </a:lnTo>
              </a:path>
            </a:pathLst>
          </a:custGeom>
          <a:ln w="12192">
            <a:solidFill>
              <a:srgbClr val="000066"/>
            </a:solidFill>
          </a:ln>
        </p:spPr>
        <p:txBody>
          <a:bodyPr wrap="square" lIns="0" tIns="0" rIns="0" bIns="0" rtlCol="0"/>
          <a:lstStyle/>
          <a:p/>
        </p:txBody>
      </p:sp>
      <p:sp>
        <p:nvSpPr>
          <p:cNvPr id="28" name="object 28"/>
          <p:cNvSpPr/>
          <p:nvPr/>
        </p:nvSpPr>
        <p:spPr>
          <a:xfrm>
            <a:off x="7968996" y="5590032"/>
            <a:ext cx="1511935" cy="0"/>
          </a:xfrm>
          <a:custGeom>
            <a:avLst/>
            <a:gdLst/>
            <a:ahLst/>
            <a:cxnLst/>
            <a:rect l="l" t="t" r="r" b="b"/>
            <a:pathLst>
              <a:path w="1511934">
                <a:moveTo>
                  <a:pt x="0" y="0"/>
                </a:moveTo>
                <a:lnTo>
                  <a:pt x="1511807" y="0"/>
                </a:lnTo>
              </a:path>
            </a:pathLst>
          </a:custGeom>
          <a:ln w="12192">
            <a:solidFill>
              <a:srgbClr val="000066"/>
            </a:solidFill>
          </a:ln>
        </p:spPr>
        <p:txBody>
          <a:bodyPr wrap="square" lIns="0" tIns="0" rIns="0" bIns="0" rtlCol="0"/>
          <a:lstStyle/>
          <a:p/>
        </p:txBody>
      </p:sp>
      <p:sp>
        <p:nvSpPr>
          <p:cNvPr id="29" name="object 29"/>
          <p:cNvSpPr/>
          <p:nvPr/>
        </p:nvSpPr>
        <p:spPr>
          <a:xfrm>
            <a:off x="7968996" y="3429000"/>
            <a:ext cx="0" cy="2161540"/>
          </a:xfrm>
          <a:custGeom>
            <a:avLst/>
            <a:gdLst/>
            <a:ahLst/>
            <a:cxnLst/>
            <a:rect l="l" t="t" r="r" b="b"/>
            <a:pathLst>
              <a:path h="2161540">
                <a:moveTo>
                  <a:pt x="0" y="0"/>
                </a:moveTo>
                <a:lnTo>
                  <a:pt x="0" y="2161032"/>
                </a:lnTo>
              </a:path>
            </a:pathLst>
          </a:custGeom>
          <a:ln w="12192">
            <a:solidFill>
              <a:srgbClr val="000066"/>
            </a:solidFill>
          </a:ln>
        </p:spPr>
        <p:txBody>
          <a:bodyPr wrap="square" lIns="0" tIns="0" rIns="0" bIns="0" rtlCol="0"/>
          <a:lstStyle/>
          <a:p/>
        </p:txBody>
      </p:sp>
      <p:sp>
        <p:nvSpPr>
          <p:cNvPr id="30" name="object 30"/>
          <p:cNvSpPr/>
          <p:nvPr/>
        </p:nvSpPr>
        <p:spPr>
          <a:xfrm>
            <a:off x="8761476" y="3429000"/>
            <a:ext cx="0" cy="2664460"/>
          </a:xfrm>
          <a:custGeom>
            <a:avLst/>
            <a:gdLst/>
            <a:ahLst/>
            <a:cxnLst/>
            <a:rect l="l" t="t" r="r" b="b"/>
            <a:pathLst>
              <a:path h="2664460">
                <a:moveTo>
                  <a:pt x="0" y="0"/>
                </a:moveTo>
                <a:lnTo>
                  <a:pt x="0" y="2663952"/>
                </a:lnTo>
              </a:path>
            </a:pathLst>
          </a:custGeom>
          <a:ln w="12192">
            <a:solidFill>
              <a:srgbClr val="000066"/>
            </a:solidFill>
          </a:ln>
        </p:spPr>
        <p:txBody>
          <a:bodyPr wrap="square" lIns="0" tIns="0" rIns="0" bIns="0" rtlCol="0"/>
          <a:lstStyle/>
          <a:p/>
        </p:txBody>
      </p:sp>
      <p:sp>
        <p:nvSpPr>
          <p:cNvPr id="31" name="object 31"/>
          <p:cNvSpPr txBox="1"/>
          <p:nvPr/>
        </p:nvSpPr>
        <p:spPr>
          <a:xfrm>
            <a:off x="2077516" y="2591867"/>
            <a:ext cx="3434079" cy="1132205"/>
          </a:xfrm>
          <a:prstGeom prst="rect">
            <a:avLst/>
          </a:prstGeom>
        </p:spPr>
        <p:txBody>
          <a:bodyPr vert="horz" wrap="square" lIns="0" tIns="140970" rIns="0" bIns="0" rtlCol="0">
            <a:spAutoFit/>
          </a:bodyPr>
          <a:lstStyle/>
          <a:p>
            <a:pPr marL="542290" indent="-504825">
              <a:lnSpc>
                <a:spcPct val="100000"/>
              </a:lnSpc>
              <a:spcBef>
                <a:spcPts val="1110"/>
              </a:spcBef>
              <a:buFont typeface="Times New Roman" panose="02020603050405020304"/>
              <a:buAutoNum type="arabicParenBoth" startAt="2"/>
              <a:tabLst>
                <a:tab pos="542925" algn="l"/>
              </a:tabLst>
            </a:pPr>
            <a:r>
              <a:rPr sz="2800" b="1" spc="15" dirty="0">
                <a:solidFill>
                  <a:srgbClr val="000066"/>
                </a:solidFill>
                <a:latin typeface="Microsoft JhengHei" panose="020B0604030504040204" charset="-120"/>
                <a:cs typeface="Microsoft JhengHei" panose="020B0604030504040204" charset="-120"/>
              </a:rPr>
              <a:t>构造识别矩阵：</a:t>
            </a:r>
            <a:endParaRPr sz="2800">
              <a:latin typeface="Microsoft JhengHei" panose="020B0604030504040204" charset="-120"/>
              <a:cs typeface="Microsoft JhengHei" panose="020B0604030504040204" charset="-120"/>
            </a:endParaRPr>
          </a:p>
          <a:p>
            <a:pPr marL="542290" indent="-504825">
              <a:lnSpc>
                <a:spcPct val="100000"/>
              </a:lnSpc>
              <a:spcBef>
                <a:spcPts val="1010"/>
              </a:spcBef>
              <a:buFont typeface="Times New Roman" panose="02020603050405020304"/>
              <a:buAutoNum type="arabicParenBoth" startAt="2"/>
              <a:tabLst>
                <a:tab pos="542925" algn="l"/>
                <a:tab pos="3218180" algn="l"/>
              </a:tabLst>
            </a:pPr>
            <a:r>
              <a:rPr sz="2800" b="1" spc="15" dirty="0">
                <a:solidFill>
                  <a:srgbClr val="000066"/>
                </a:solidFill>
                <a:latin typeface="Microsoft JhengHei" panose="020B0604030504040204" charset="-120"/>
                <a:cs typeface="Microsoft JhengHei" panose="020B0604030504040204" charset="-120"/>
              </a:rPr>
              <a:t>执行分析过程</a:t>
            </a:r>
            <a:r>
              <a:rPr sz="2800" b="1" spc="-5" dirty="0">
                <a:solidFill>
                  <a:srgbClr val="000066"/>
                </a:solidFill>
                <a:latin typeface="Microsoft JhengHei" panose="020B0604030504040204" charset="-120"/>
                <a:cs typeface="Microsoft JhengHei" panose="020B0604030504040204" charset="-120"/>
              </a:rPr>
              <a:t>。	</a:t>
            </a:r>
            <a:r>
              <a:rPr sz="4200" b="1" spc="-7" baseline="-26000" dirty="0">
                <a:solidFill>
                  <a:srgbClr val="FF0000"/>
                </a:solidFill>
                <a:latin typeface="Times New Roman" panose="02020603050405020304"/>
                <a:cs typeface="Times New Roman" panose="02020603050405020304"/>
              </a:rPr>
              <a:t>0</a:t>
            </a:r>
            <a:endParaRPr sz="4200" baseline="-26000">
              <a:latin typeface="Times New Roman" panose="02020603050405020304"/>
              <a:cs typeface="Times New Roman" panose="02020603050405020304"/>
            </a:endParaRPr>
          </a:p>
        </p:txBody>
      </p:sp>
      <p:sp>
        <p:nvSpPr>
          <p:cNvPr id="32" name="object 32"/>
          <p:cNvSpPr txBox="1"/>
          <p:nvPr/>
        </p:nvSpPr>
        <p:spPr>
          <a:xfrm>
            <a:off x="5283200" y="3867810"/>
            <a:ext cx="203200" cy="2186305"/>
          </a:xfrm>
          <a:prstGeom prst="rect">
            <a:avLst/>
          </a:prstGeom>
        </p:spPr>
        <p:txBody>
          <a:bodyPr vert="horz" wrap="square" lIns="0" tIns="146685" rIns="0" bIns="0" rtlCol="0">
            <a:spAutoFit/>
          </a:bodyPr>
          <a:lstStyle/>
          <a:p>
            <a:pPr marL="12700">
              <a:lnSpc>
                <a:spcPct val="100000"/>
              </a:lnSpc>
              <a:spcBef>
                <a:spcPts val="1155"/>
              </a:spcBef>
            </a:pPr>
            <a:r>
              <a:rPr sz="2800" b="1" spc="-5" dirty="0">
                <a:solidFill>
                  <a:srgbClr val="FF0000"/>
                </a:solidFill>
                <a:latin typeface="Times New Roman" panose="02020603050405020304"/>
                <a:cs typeface="Times New Roman" panose="02020603050405020304"/>
              </a:rPr>
              <a:t>1</a:t>
            </a:r>
            <a:endParaRPr sz="2800">
              <a:latin typeface="Times New Roman" panose="02020603050405020304"/>
              <a:cs typeface="Times New Roman" panose="02020603050405020304"/>
            </a:endParaRPr>
          </a:p>
          <a:p>
            <a:pPr marL="12700">
              <a:lnSpc>
                <a:spcPct val="100000"/>
              </a:lnSpc>
              <a:spcBef>
                <a:spcPts val="1060"/>
              </a:spcBef>
            </a:pPr>
            <a:r>
              <a:rPr sz="2800" b="1" spc="-5" dirty="0">
                <a:solidFill>
                  <a:srgbClr val="FF0000"/>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p>
            <a:pPr marL="12700">
              <a:lnSpc>
                <a:spcPct val="100000"/>
              </a:lnSpc>
              <a:spcBef>
                <a:spcPts val="1045"/>
              </a:spcBef>
            </a:pPr>
            <a:r>
              <a:rPr sz="2800" b="1" spc="-5" dirty="0">
                <a:solidFill>
                  <a:srgbClr val="FF0000"/>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p>
            <a:pPr marL="12700">
              <a:lnSpc>
                <a:spcPct val="100000"/>
              </a:lnSpc>
              <a:spcBef>
                <a:spcPts val="360"/>
              </a:spcBef>
            </a:pP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3" name="object 33"/>
          <p:cNvSpPr txBox="1"/>
          <p:nvPr/>
        </p:nvSpPr>
        <p:spPr>
          <a:xfrm>
            <a:off x="5922009" y="2945333"/>
            <a:ext cx="3225165" cy="442595"/>
          </a:xfrm>
          <a:prstGeom prst="rect">
            <a:avLst/>
          </a:prstGeom>
        </p:spPr>
        <p:txBody>
          <a:bodyPr vert="horz" wrap="square" lIns="0" tIns="12065" rIns="0" bIns="0" rtlCol="0">
            <a:spAutoFit/>
          </a:bodyPr>
          <a:lstStyle/>
          <a:p>
            <a:pPr marL="12700">
              <a:lnSpc>
                <a:spcPct val="100000"/>
              </a:lnSpc>
              <a:spcBef>
                <a:spcPts val="95"/>
              </a:spcBef>
              <a:tabLst>
                <a:tab pos="723265" algn="l"/>
                <a:tab pos="1522730" algn="l"/>
                <a:tab pos="2322830" algn="l"/>
                <a:tab pos="3034030" algn="l"/>
              </a:tabLst>
            </a:pPr>
            <a:r>
              <a:rPr sz="2800" b="1" spc="-5" dirty="0">
                <a:solidFill>
                  <a:srgbClr val="FF0000"/>
                </a:solidFill>
                <a:latin typeface="Times New Roman" panose="02020603050405020304"/>
                <a:cs typeface="Times New Roman" panose="02020603050405020304"/>
              </a:rPr>
              <a:t>0</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1</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2</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3</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4" name="object 34"/>
          <p:cNvSpPr/>
          <p:nvPr/>
        </p:nvSpPr>
        <p:spPr>
          <a:xfrm>
            <a:off x="6311646" y="4943094"/>
            <a:ext cx="500380" cy="719455"/>
          </a:xfrm>
          <a:custGeom>
            <a:avLst/>
            <a:gdLst/>
            <a:ahLst/>
            <a:cxnLst/>
            <a:rect l="l" t="t" r="r" b="b"/>
            <a:pathLst>
              <a:path w="500379" h="719454">
                <a:moveTo>
                  <a:pt x="0" y="359663"/>
                </a:moveTo>
                <a:lnTo>
                  <a:pt x="3270" y="301326"/>
                </a:lnTo>
                <a:lnTo>
                  <a:pt x="12740" y="245985"/>
                </a:lnTo>
                <a:lnTo>
                  <a:pt x="27894" y="194381"/>
                </a:lnTo>
                <a:lnTo>
                  <a:pt x="48219" y="147254"/>
                </a:lnTo>
                <a:lnTo>
                  <a:pt x="73199" y="105346"/>
                </a:lnTo>
                <a:lnTo>
                  <a:pt x="102321" y="69396"/>
                </a:lnTo>
                <a:lnTo>
                  <a:pt x="135070" y="40146"/>
                </a:lnTo>
                <a:lnTo>
                  <a:pt x="170931" y="18336"/>
                </a:lnTo>
                <a:lnTo>
                  <a:pt x="209391" y="4707"/>
                </a:lnTo>
                <a:lnTo>
                  <a:pt x="249936" y="0"/>
                </a:lnTo>
                <a:lnTo>
                  <a:pt x="290480" y="4707"/>
                </a:lnTo>
                <a:lnTo>
                  <a:pt x="328940" y="18336"/>
                </a:lnTo>
                <a:lnTo>
                  <a:pt x="364801" y="40146"/>
                </a:lnTo>
                <a:lnTo>
                  <a:pt x="397550" y="69396"/>
                </a:lnTo>
                <a:lnTo>
                  <a:pt x="426672" y="105346"/>
                </a:lnTo>
                <a:lnTo>
                  <a:pt x="451652" y="147254"/>
                </a:lnTo>
                <a:lnTo>
                  <a:pt x="471977" y="194381"/>
                </a:lnTo>
                <a:lnTo>
                  <a:pt x="487131" y="245985"/>
                </a:lnTo>
                <a:lnTo>
                  <a:pt x="496601" y="301326"/>
                </a:lnTo>
                <a:lnTo>
                  <a:pt x="499871" y="359663"/>
                </a:lnTo>
                <a:lnTo>
                  <a:pt x="496601" y="418001"/>
                </a:lnTo>
                <a:lnTo>
                  <a:pt x="487131" y="473342"/>
                </a:lnTo>
                <a:lnTo>
                  <a:pt x="471977" y="524946"/>
                </a:lnTo>
                <a:lnTo>
                  <a:pt x="451652" y="572073"/>
                </a:lnTo>
                <a:lnTo>
                  <a:pt x="426672" y="613981"/>
                </a:lnTo>
                <a:lnTo>
                  <a:pt x="397550" y="649931"/>
                </a:lnTo>
                <a:lnTo>
                  <a:pt x="364801" y="679181"/>
                </a:lnTo>
                <a:lnTo>
                  <a:pt x="328940" y="700991"/>
                </a:lnTo>
                <a:lnTo>
                  <a:pt x="290480" y="714620"/>
                </a:lnTo>
                <a:lnTo>
                  <a:pt x="249936" y="719327"/>
                </a:lnTo>
                <a:lnTo>
                  <a:pt x="209391" y="714620"/>
                </a:lnTo>
                <a:lnTo>
                  <a:pt x="170931" y="700991"/>
                </a:lnTo>
                <a:lnTo>
                  <a:pt x="135070" y="679181"/>
                </a:lnTo>
                <a:lnTo>
                  <a:pt x="102321" y="649931"/>
                </a:lnTo>
                <a:lnTo>
                  <a:pt x="73199" y="613981"/>
                </a:lnTo>
                <a:lnTo>
                  <a:pt x="48219" y="572073"/>
                </a:lnTo>
                <a:lnTo>
                  <a:pt x="27894" y="524946"/>
                </a:lnTo>
                <a:lnTo>
                  <a:pt x="12740" y="473342"/>
                </a:lnTo>
                <a:lnTo>
                  <a:pt x="3270" y="418001"/>
                </a:lnTo>
                <a:lnTo>
                  <a:pt x="0" y="359663"/>
                </a:lnTo>
                <a:close/>
              </a:path>
            </a:pathLst>
          </a:custGeom>
          <a:ln w="19812">
            <a:solidFill>
              <a:srgbClr val="FF0000"/>
            </a:solidFill>
          </a:ln>
        </p:spPr>
        <p:txBody>
          <a:bodyPr wrap="square" lIns="0" tIns="0" rIns="0" bIns="0" rtlCol="0"/>
          <a:lstStyle/>
          <a:p/>
        </p:txBody>
      </p:sp>
      <p:sp>
        <p:nvSpPr>
          <p:cNvPr id="35" name="object 35"/>
          <p:cNvSpPr txBox="1"/>
          <p:nvPr/>
        </p:nvSpPr>
        <p:spPr>
          <a:xfrm>
            <a:off x="7968996" y="3931920"/>
            <a:ext cx="792480" cy="466090"/>
          </a:xfrm>
          <a:prstGeom prst="rect">
            <a:avLst/>
          </a:prstGeom>
          <a:ln w="12192">
            <a:solidFill>
              <a:srgbClr val="000066"/>
            </a:solidFill>
          </a:ln>
        </p:spPr>
        <p:txBody>
          <a:bodyPr vert="horz" wrap="square" lIns="0" tIns="36194" rIns="0" bIns="0" rtlCol="0">
            <a:spAutoFit/>
          </a:bodyPr>
          <a:lstStyle/>
          <a:p>
            <a:pPr marL="158750">
              <a:lnSpc>
                <a:spcPct val="100000"/>
              </a:lnSpc>
              <a:spcBef>
                <a:spcPts val="28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36" name="object 36"/>
          <p:cNvSpPr/>
          <p:nvPr/>
        </p:nvSpPr>
        <p:spPr>
          <a:xfrm>
            <a:off x="7680959" y="4183379"/>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37" name="object 37"/>
          <p:cNvSpPr/>
          <p:nvPr/>
        </p:nvSpPr>
        <p:spPr>
          <a:xfrm>
            <a:off x="8290559" y="4293108"/>
            <a:ext cx="76200" cy="360045"/>
          </a:xfrm>
          <a:custGeom>
            <a:avLst/>
            <a:gdLst/>
            <a:ahLst/>
            <a:cxnLst/>
            <a:rect l="l" t="t" r="r" b="b"/>
            <a:pathLst>
              <a:path w="76200" h="360045">
                <a:moveTo>
                  <a:pt x="44450" y="114300"/>
                </a:moveTo>
                <a:lnTo>
                  <a:pt x="31750" y="114300"/>
                </a:lnTo>
                <a:lnTo>
                  <a:pt x="31750" y="359664"/>
                </a:lnTo>
                <a:lnTo>
                  <a:pt x="44450" y="359664"/>
                </a:lnTo>
                <a:lnTo>
                  <a:pt x="44450" y="114300"/>
                </a:lnTo>
                <a:close/>
              </a:path>
              <a:path w="76200" h="360045">
                <a:moveTo>
                  <a:pt x="38100" y="0"/>
                </a:moveTo>
                <a:lnTo>
                  <a:pt x="0" y="127000"/>
                </a:lnTo>
                <a:lnTo>
                  <a:pt x="31750" y="127000"/>
                </a:lnTo>
                <a:lnTo>
                  <a:pt x="31750" y="114300"/>
                </a:lnTo>
                <a:lnTo>
                  <a:pt x="72390" y="114300"/>
                </a:lnTo>
                <a:lnTo>
                  <a:pt x="38100" y="0"/>
                </a:lnTo>
                <a:close/>
              </a:path>
              <a:path w="76200" h="360045">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38" name="object 38"/>
          <p:cNvSpPr/>
          <p:nvPr/>
        </p:nvSpPr>
        <p:spPr>
          <a:xfrm>
            <a:off x="6960108" y="3678935"/>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39" name="object 39"/>
          <p:cNvSpPr txBox="1"/>
          <p:nvPr/>
        </p:nvSpPr>
        <p:spPr>
          <a:xfrm>
            <a:off x="8767571" y="4530597"/>
            <a:ext cx="707390" cy="442595"/>
          </a:xfrm>
          <a:prstGeom prst="rect">
            <a:avLst/>
          </a:prstGeom>
        </p:spPr>
        <p:txBody>
          <a:bodyPr vert="horz" wrap="square" lIns="0" tIns="12065" rIns="0" bIns="0" rtlCol="0">
            <a:spAutoFit/>
          </a:bodyPr>
          <a:lstStyle/>
          <a:p>
            <a:pPr marL="225425">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0" name="object 40"/>
          <p:cNvSpPr/>
          <p:nvPr/>
        </p:nvSpPr>
        <p:spPr>
          <a:xfrm>
            <a:off x="9081516" y="4869179"/>
            <a:ext cx="76200" cy="287020"/>
          </a:xfrm>
          <a:custGeom>
            <a:avLst/>
            <a:gdLst/>
            <a:ahLst/>
            <a:cxnLst/>
            <a:rect l="l" t="t" r="r" b="b"/>
            <a:pathLst>
              <a:path w="76200" h="287020">
                <a:moveTo>
                  <a:pt x="44450" y="114300"/>
                </a:moveTo>
                <a:lnTo>
                  <a:pt x="31750" y="114300"/>
                </a:lnTo>
                <a:lnTo>
                  <a:pt x="31750" y="286512"/>
                </a:lnTo>
                <a:lnTo>
                  <a:pt x="44450" y="286512"/>
                </a:lnTo>
                <a:lnTo>
                  <a:pt x="44450" y="114300"/>
                </a:lnTo>
                <a:close/>
              </a:path>
              <a:path w="76200" h="287020">
                <a:moveTo>
                  <a:pt x="38100" y="0"/>
                </a:moveTo>
                <a:lnTo>
                  <a:pt x="0" y="127000"/>
                </a:lnTo>
                <a:lnTo>
                  <a:pt x="31750" y="127000"/>
                </a:lnTo>
                <a:lnTo>
                  <a:pt x="31750" y="114300"/>
                </a:lnTo>
                <a:lnTo>
                  <a:pt x="72390" y="114300"/>
                </a:lnTo>
                <a:lnTo>
                  <a:pt x="38100" y="0"/>
                </a:lnTo>
                <a:close/>
              </a:path>
              <a:path w="76200" h="287020">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1" name="object 41"/>
          <p:cNvSpPr txBox="1"/>
          <p:nvPr/>
        </p:nvSpPr>
        <p:spPr>
          <a:xfrm>
            <a:off x="6391655" y="3450716"/>
            <a:ext cx="1571625" cy="442595"/>
          </a:xfrm>
          <a:prstGeom prst="rect">
            <a:avLst/>
          </a:prstGeom>
        </p:spPr>
        <p:txBody>
          <a:bodyPr vert="horz" wrap="square" lIns="0" tIns="12065" rIns="0" bIns="0" rtlCol="0">
            <a:spAutoFit/>
          </a:bodyPr>
          <a:lstStyle/>
          <a:p>
            <a:pPr marL="279400">
              <a:lnSpc>
                <a:spcPct val="100000"/>
              </a:lnSpc>
              <a:spcBef>
                <a:spcPts val="95"/>
              </a:spcBef>
              <a:tabLst>
                <a:tab pos="1071880" algn="l"/>
              </a:tabLst>
            </a:pPr>
            <a:r>
              <a:rPr sz="2800" b="1" spc="-5" dirty="0">
                <a:solidFill>
                  <a:srgbClr val="000066"/>
                </a:solidFill>
                <a:latin typeface="Times New Roman" panose="02020603050405020304"/>
                <a:cs typeface="Times New Roman" panose="02020603050405020304"/>
              </a:rPr>
              <a:t>P	P</a:t>
            </a:r>
            <a:endParaRPr sz="2800">
              <a:latin typeface="Times New Roman" panose="02020603050405020304"/>
              <a:cs typeface="Times New Roman" panose="02020603050405020304"/>
            </a:endParaRPr>
          </a:p>
        </p:txBody>
      </p:sp>
      <p:sp>
        <p:nvSpPr>
          <p:cNvPr id="42" name="object 42"/>
          <p:cNvSpPr txBox="1"/>
          <p:nvPr/>
        </p:nvSpPr>
        <p:spPr>
          <a:xfrm>
            <a:off x="7176515" y="3931920"/>
            <a:ext cx="792480" cy="466090"/>
          </a:xfrm>
          <a:prstGeom prst="rect">
            <a:avLst/>
          </a:prstGeom>
          <a:ln w="12192">
            <a:solidFill>
              <a:srgbClr val="000066"/>
            </a:solidFill>
          </a:ln>
        </p:spPr>
        <p:txBody>
          <a:bodyPr vert="horz" wrap="square" lIns="0" tIns="36194" rIns="0" bIns="0" rtlCol="0">
            <a:spAutoFit/>
          </a:bodyPr>
          <a:lstStyle/>
          <a:p>
            <a:pPr algn="ctr">
              <a:lnSpc>
                <a:spcPct val="100000"/>
              </a:lnSpc>
              <a:spcBef>
                <a:spcPts val="28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43" name="object 43"/>
          <p:cNvSpPr txBox="1"/>
          <p:nvPr/>
        </p:nvSpPr>
        <p:spPr>
          <a:xfrm>
            <a:off x="7968996" y="4507991"/>
            <a:ext cx="792480" cy="537210"/>
          </a:xfrm>
          <a:prstGeom prst="rect">
            <a:avLst/>
          </a:prstGeom>
          <a:ln w="12192">
            <a:solidFill>
              <a:srgbClr val="000066"/>
            </a:solidFill>
          </a:ln>
        </p:spPr>
        <p:txBody>
          <a:bodyPr vert="horz" wrap="square" lIns="0" tIns="107314" rIns="0" bIns="0" rtlCol="0">
            <a:spAutoFit/>
          </a:bodyPr>
          <a:lstStyle/>
          <a:p>
            <a:pPr algn="ctr">
              <a:lnSpc>
                <a:spcPct val="100000"/>
              </a:lnSpc>
              <a:spcBef>
                <a:spcPts val="84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44" name="object 44"/>
          <p:cNvSpPr txBox="1"/>
          <p:nvPr/>
        </p:nvSpPr>
        <p:spPr>
          <a:xfrm>
            <a:off x="8767571" y="5107051"/>
            <a:ext cx="707390" cy="442595"/>
          </a:xfrm>
          <a:prstGeom prst="rect">
            <a:avLst/>
          </a:prstGeom>
        </p:spPr>
        <p:txBody>
          <a:bodyPr vert="horz" wrap="square" lIns="0" tIns="12065" rIns="0" bIns="0" rtlCol="0">
            <a:spAutoFit/>
          </a:bodyPr>
          <a:lstStyle/>
          <a:p>
            <a:pPr marL="223520">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5" name="object 45"/>
          <p:cNvSpPr txBox="1"/>
          <p:nvPr/>
        </p:nvSpPr>
        <p:spPr>
          <a:xfrm>
            <a:off x="2238755" y="4428744"/>
            <a:ext cx="2714625" cy="1540510"/>
          </a:xfrm>
          <a:prstGeom prst="rect">
            <a:avLst/>
          </a:prstGeom>
          <a:ln w="12192">
            <a:solidFill>
              <a:srgbClr val="0000FF"/>
            </a:solidFill>
          </a:ln>
        </p:spPr>
        <p:txBody>
          <a:bodyPr vert="horz" wrap="square" lIns="0" tIns="75565" rIns="0" bIns="0" rtlCol="0">
            <a:spAutoFit/>
          </a:bodyPr>
          <a:lstStyle/>
          <a:p>
            <a:pPr marL="548005" indent="-457835">
              <a:lnSpc>
                <a:spcPct val="100000"/>
              </a:lnSpc>
              <a:spcBef>
                <a:spcPts val="595"/>
              </a:spcBef>
              <a:buAutoNum type="arabicParenBoth"/>
              <a:tabLst>
                <a:tab pos="548640" algn="l"/>
                <a:tab pos="1643380" algn="l"/>
              </a:tabLst>
            </a:pPr>
            <a:r>
              <a:rPr sz="2800" b="1" spc="-5" dirty="0">
                <a:solidFill>
                  <a:srgbClr val="000066"/>
                </a:solidFill>
                <a:latin typeface="Times New Roman" panose="02020603050405020304"/>
                <a:cs typeface="Times New Roman" panose="02020603050405020304"/>
              </a:rPr>
              <a:t>S</a:t>
            </a:r>
            <a:r>
              <a:rPr sz="2800" b="1" spc="1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P	VP</a:t>
            </a:r>
            <a:endParaRPr sz="2800">
              <a:latin typeface="Times New Roman" panose="02020603050405020304"/>
              <a:cs typeface="Times New Roman" panose="02020603050405020304"/>
            </a:endParaRPr>
          </a:p>
          <a:p>
            <a:pPr marL="548005" indent="-457835">
              <a:lnSpc>
                <a:spcPct val="100000"/>
              </a:lnSpc>
              <a:spcBef>
                <a:spcPts val="675"/>
              </a:spcBef>
              <a:buAutoNum type="arabicParenBoth"/>
              <a:tabLst>
                <a:tab pos="548640" algn="l"/>
                <a:tab pos="1946910" algn="l"/>
              </a:tabLst>
            </a:pP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	V</a:t>
            </a:r>
            <a:endParaRPr sz="2800">
              <a:latin typeface="Times New Roman" panose="02020603050405020304"/>
              <a:cs typeface="Times New Roman" panose="02020603050405020304"/>
            </a:endParaRPr>
          </a:p>
          <a:p>
            <a:pPr marL="548005" indent="-457835">
              <a:lnSpc>
                <a:spcPct val="100000"/>
              </a:lnSpc>
              <a:spcBef>
                <a:spcPts val="670"/>
              </a:spcBef>
              <a:buAutoNum type="arabicParenBoth"/>
              <a:tabLst>
                <a:tab pos="548640" algn="l"/>
                <a:tab pos="2158365" algn="l"/>
              </a:tabLst>
            </a:pP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	N</a:t>
            </a:r>
            <a:endParaRPr sz="2800">
              <a:latin typeface="Times New Roman" panose="02020603050405020304"/>
              <a:cs typeface="Times New Roman" panose="02020603050405020304"/>
            </a:endParaRPr>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023872" y="1499616"/>
            <a:ext cx="7632700" cy="2272665"/>
          </a:xfrm>
          <a:custGeom>
            <a:avLst/>
            <a:gdLst/>
            <a:ahLst/>
            <a:cxnLst/>
            <a:rect l="l" t="t" r="r" b="b"/>
            <a:pathLst>
              <a:path w="7632700" h="2272665">
                <a:moveTo>
                  <a:pt x="0" y="2272283"/>
                </a:moveTo>
                <a:lnTo>
                  <a:pt x="7632192" y="2272283"/>
                </a:lnTo>
                <a:lnTo>
                  <a:pt x="7632192" y="0"/>
                </a:lnTo>
                <a:lnTo>
                  <a:pt x="0" y="0"/>
                </a:lnTo>
                <a:lnTo>
                  <a:pt x="0" y="2272283"/>
                </a:lnTo>
                <a:close/>
              </a:path>
            </a:pathLst>
          </a:custGeom>
          <a:solidFill>
            <a:srgbClr val="FFFFFF"/>
          </a:solidFill>
        </p:spPr>
        <p:txBody>
          <a:bodyPr wrap="square" lIns="0" tIns="0" rIns="0" bIns="0" rtlCol="0"/>
          <a:lstStyle/>
          <a:p/>
        </p:txBody>
      </p:sp>
      <p:sp>
        <p:nvSpPr>
          <p:cNvPr id="15" name="object 15"/>
          <p:cNvSpPr txBox="1"/>
          <p:nvPr/>
        </p:nvSpPr>
        <p:spPr>
          <a:xfrm>
            <a:off x="2102916" y="1384309"/>
            <a:ext cx="4815205" cy="1236345"/>
          </a:xfrm>
          <a:prstGeom prst="rect">
            <a:avLst/>
          </a:prstGeom>
        </p:spPr>
        <p:txBody>
          <a:bodyPr vert="horz" wrap="square" lIns="0" tIns="13335" rIns="0" bIns="0" rtlCol="0">
            <a:spAutoFit/>
          </a:bodyPr>
          <a:lstStyle/>
          <a:p>
            <a:pPr marL="550545" marR="5080" indent="-538480">
              <a:lnSpc>
                <a:spcPct val="142000"/>
              </a:lnSpc>
              <a:spcBef>
                <a:spcPts val="105"/>
              </a:spcBef>
            </a:pPr>
            <a:r>
              <a:rPr sz="2800" b="1" spc="-5" dirty="0">
                <a:solidFill>
                  <a:srgbClr val="000066"/>
                </a:solidFill>
                <a:latin typeface="Times New Roman" panose="02020603050405020304"/>
                <a:cs typeface="Times New Roman" panose="02020603050405020304"/>
              </a:rPr>
              <a:t>(1)</a:t>
            </a:r>
            <a:r>
              <a:rPr sz="2800" b="1" spc="-45" dirty="0">
                <a:solidFill>
                  <a:srgbClr val="000066"/>
                </a:solidFill>
                <a:latin typeface="Times New Roman" panose="02020603050405020304"/>
                <a:cs typeface="Times New Roman" panose="02020603050405020304"/>
              </a:rPr>
              <a:t> </a:t>
            </a:r>
            <a:r>
              <a:rPr sz="2800" b="1" spc="10" dirty="0">
                <a:solidFill>
                  <a:srgbClr val="000066"/>
                </a:solidFill>
                <a:latin typeface="Microsoft JhengHei" panose="020B0604030504040204" charset="-120"/>
                <a:cs typeface="Microsoft JhengHei" panose="020B0604030504040204" charset="-120"/>
              </a:rPr>
              <a:t>汉语分词和词</a:t>
            </a:r>
            <a:r>
              <a:rPr sz="2800" b="1" dirty="0">
                <a:solidFill>
                  <a:srgbClr val="000066"/>
                </a:solidFill>
                <a:latin typeface="Microsoft JhengHei" panose="020B0604030504040204" charset="-120"/>
                <a:cs typeface="Microsoft JhengHei" panose="020B0604030504040204" charset="-120"/>
              </a:rPr>
              <a:t>性标</a:t>
            </a:r>
            <a:r>
              <a:rPr sz="2800" b="1" spc="10" dirty="0">
                <a:solidFill>
                  <a:srgbClr val="000066"/>
                </a:solidFill>
                <a:latin typeface="Microsoft JhengHei" panose="020B0604030504040204" charset="-120"/>
                <a:cs typeface="Microsoft JhengHei" panose="020B0604030504040204" charset="-120"/>
              </a:rPr>
              <a:t>注</a:t>
            </a:r>
            <a:r>
              <a:rPr sz="2800" b="1" dirty="0">
                <a:solidFill>
                  <a:srgbClr val="000066"/>
                </a:solidFill>
                <a:latin typeface="Microsoft JhengHei" panose="020B0604030504040204" charset="-120"/>
                <a:cs typeface="Microsoft JhengHei" panose="020B0604030504040204" charset="-120"/>
              </a:rPr>
              <a:t>以后</a:t>
            </a:r>
            <a:r>
              <a:rPr sz="2800" b="1" spc="-5" dirty="0">
                <a:solidFill>
                  <a:srgbClr val="000066"/>
                </a:solidFill>
                <a:latin typeface="Microsoft JhengHei" panose="020B0604030504040204" charset="-120"/>
                <a:cs typeface="Microsoft JhengHei" panose="020B0604030504040204" charset="-120"/>
              </a:rPr>
              <a:t>：  </a:t>
            </a:r>
            <a:r>
              <a:rPr sz="2800" b="1" spc="15" dirty="0">
                <a:solidFill>
                  <a:srgbClr val="000066"/>
                </a:solidFill>
                <a:latin typeface="Microsoft JhengHei" panose="020B0604030504040204" charset="-120"/>
                <a:cs typeface="Microsoft JhengHei" panose="020B0604030504040204" charset="-120"/>
              </a:rPr>
              <a:t>他</a:t>
            </a:r>
            <a:r>
              <a:rPr sz="2800" b="1" spc="-5" dirty="0">
                <a:solidFill>
                  <a:srgbClr val="000066"/>
                </a:solidFill>
                <a:latin typeface="Times New Roman" panose="02020603050405020304"/>
                <a:cs typeface="Times New Roman" panose="02020603050405020304"/>
              </a:rPr>
              <a:t>/P</a:t>
            </a:r>
            <a:r>
              <a:rPr sz="2800" b="1" spc="-165"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r>
              <a:rPr sz="2800" b="1" spc="-5" dirty="0">
                <a:solidFill>
                  <a:srgbClr val="000066"/>
                </a:solidFill>
                <a:latin typeface="Times New Roman" panose="02020603050405020304"/>
                <a:cs typeface="Times New Roman" panose="02020603050405020304"/>
              </a:rPr>
              <a:t>/V</a:t>
            </a:r>
            <a:r>
              <a:rPr sz="2800" b="1" spc="-7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读</a:t>
            </a:r>
            <a:r>
              <a:rPr sz="2800" b="1" spc="-5" dirty="0">
                <a:solidFill>
                  <a:srgbClr val="000066"/>
                </a:solidFill>
                <a:latin typeface="Times New Roman" panose="02020603050405020304"/>
                <a:cs typeface="Times New Roman" panose="02020603050405020304"/>
              </a:rPr>
              <a:t>/V</a:t>
            </a:r>
            <a:r>
              <a:rPr sz="2800" b="1" spc="-6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书</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6" name="object 16"/>
          <p:cNvSpPr txBox="1"/>
          <p:nvPr/>
        </p:nvSpPr>
        <p:spPr>
          <a:xfrm>
            <a:off x="6942201" y="2166366"/>
            <a:ext cx="605155" cy="442595"/>
          </a:xfrm>
          <a:prstGeom prst="rect">
            <a:avLst/>
          </a:prstGeom>
        </p:spPr>
        <p:txBody>
          <a:bodyPr vert="horz" wrap="square" lIns="0" tIns="12065" rIns="0" bIns="0" rtlCol="0">
            <a:spAutoFit/>
          </a:bodyPr>
          <a:lstStyle/>
          <a:p>
            <a:pPr marL="12700">
              <a:lnSpc>
                <a:spcPct val="100000"/>
              </a:lnSpc>
              <a:spcBef>
                <a:spcPts val="95"/>
              </a:spcBef>
            </a:pPr>
            <a:r>
              <a:rPr sz="2800" b="1" i="1" dirty="0">
                <a:solidFill>
                  <a:srgbClr val="000066"/>
                </a:solidFill>
                <a:latin typeface="Times New Roman" panose="02020603050405020304"/>
                <a:cs typeface="Times New Roman" panose="02020603050405020304"/>
              </a:rPr>
              <a:t>n</a:t>
            </a:r>
            <a:r>
              <a:rPr sz="2800" b="1" spc="-5" dirty="0">
                <a:solidFill>
                  <a:srgbClr val="000066"/>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17" name="object 17"/>
          <p:cNvSpPr/>
          <p:nvPr/>
        </p:nvSpPr>
        <p:spPr>
          <a:xfrm>
            <a:off x="5664708" y="3429000"/>
            <a:ext cx="3816350" cy="2661285"/>
          </a:xfrm>
          <a:custGeom>
            <a:avLst/>
            <a:gdLst/>
            <a:ahLst/>
            <a:cxnLst/>
            <a:rect l="l" t="t" r="r" b="b"/>
            <a:pathLst>
              <a:path w="3816350" h="2661285">
                <a:moveTo>
                  <a:pt x="0" y="2660904"/>
                </a:moveTo>
                <a:lnTo>
                  <a:pt x="3816095" y="2660904"/>
                </a:lnTo>
                <a:lnTo>
                  <a:pt x="3816095" y="0"/>
                </a:lnTo>
                <a:lnTo>
                  <a:pt x="0" y="0"/>
                </a:lnTo>
                <a:lnTo>
                  <a:pt x="0" y="2660904"/>
                </a:lnTo>
                <a:close/>
              </a:path>
            </a:pathLst>
          </a:custGeom>
          <a:ln w="12192">
            <a:solidFill>
              <a:srgbClr val="000080"/>
            </a:solidFill>
          </a:ln>
        </p:spPr>
        <p:txBody>
          <a:bodyPr wrap="square" lIns="0" tIns="0" rIns="0" bIns="0" rtlCol="0"/>
          <a:lstStyle/>
          <a:p/>
        </p:txBody>
      </p:sp>
      <p:sp>
        <p:nvSpPr>
          <p:cNvPr id="18" name="object 18"/>
          <p:cNvSpPr txBox="1"/>
          <p:nvPr/>
        </p:nvSpPr>
        <p:spPr>
          <a:xfrm>
            <a:off x="5670803" y="3453765"/>
            <a:ext cx="708660" cy="381635"/>
          </a:xfrm>
          <a:prstGeom prst="rect">
            <a:avLst/>
          </a:prstGeom>
        </p:spPr>
        <p:txBody>
          <a:bodyPr vert="horz" wrap="square" lIns="0" tIns="12700" rIns="0" bIns="0" rtlCol="0">
            <a:spAutoFit/>
          </a:bodyPr>
          <a:lstStyle/>
          <a:p>
            <a:pPr marR="20320" algn="ctr">
              <a:lnSpc>
                <a:spcPct val="100000"/>
              </a:lnSpc>
              <a:spcBef>
                <a:spcPts val="100"/>
              </a:spcBef>
            </a:pPr>
            <a:r>
              <a:rPr sz="2400" b="1" dirty="0">
                <a:solidFill>
                  <a:srgbClr val="000066"/>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
        <p:nvSpPr>
          <p:cNvPr id="19" name="object 19"/>
          <p:cNvSpPr txBox="1"/>
          <p:nvPr/>
        </p:nvSpPr>
        <p:spPr>
          <a:xfrm>
            <a:off x="6385559" y="3931920"/>
            <a:ext cx="791210" cy="454660"/>
          </a:xfrm>
          <a:prstGeom prst="rect">
            <a:avLst/>
          </a:prstGeom>
          <a:ln w="12192">
            <a:solidFill>
              <a:srgbClr val="000066"/>
            </a:solidFill>
          </a:ln>
        </p:spPr>
        <p:txBody>
          <a:bodyPr vert="horz" wrap="square" lIns="0" tIns="85725" rIns="0" bIns="0" rtlCol="0">
            <a:spAutoFit/>
          </a:bodyPr>
          <a:lstStyle/>
          <a:p>
            <a:pPr marL="208915">
              <a:lnSpc>
                <a:spcPct val="100000"/>
              </a:lnSpc>
              <a:spcBef>
                <a:spcPts val="675"/>
              </a:spcBef>
            </a:pPr>
            <a:r>
              <a:rPr sz="2400" b="1" dirty="0">
                <a:solidFill>
                  <a:srgbClr val="000066"/>
                </a:solidFill>
                <a:latin typeface="Microsoft JhengHei" panose="020B0604030504040204" charset="-120"/>
                <a:cs typeface="Microsoft JhengHei" panose="020B0604030504040204" charset="-120"/>
              </a:rPr>
              <a:t>他</a:t>
            </a:r>
            <a:endParaRPr sz="2400">
              <a:latin typeface="Microsoft JhengHei" panose="020B0604030504040204" charset="-120"/>
              <a:cs typeface="Microsoft JhengHei" panose="020B0604030504040204" charset="-120"/>
            </a:endParaRPr>
          </a:p>
        </p:txBody>
      </p:sp>
      <p:sp>
        <p:nvSpPr>
          <p:cNvPr id="20" name="object 20"/>
          <p:cNvSpPr txBox="1"/>
          <p:nvPr/>
        </p:nvSpPr>
        <p:spPr>
          <a:xfrm>
            <a:off x="7176515" y="4507991"/>
            <a:ext cx="792480" cy="427990"/>
          </a:xfrm>
          <a:prstGeom prst="rect">
            <a:avLst/>
          </a:prstGeom>
          <a:ln w="12192">
            <a:solidFill>
              <a:srgbClr val="000066"/>
            </a:solidFill>
          </a:ln>
        </p:spPr>
        <p:txBody>
          <a:bodyPr vert="horz" wrap="square" lIns="0" tIns="59055" rIns="0" bIns="0" rtlCol="0">
            <a:spAutoFit/>
          </a:bodyPr>
          <a:lstStyle/>
          <a:p>
            <a:pPr marL="103505">
              <a:lnSpc>
                <a:spcPct val="100000"/>
              </a:lnSpc>
              <a:spcBef>
                <a:spcPts val="465"/>
              </a:spcBef>
            </a:pPr>
            <a:r>
              <a:rPr sz="2400" b="1" spc="10" dirty="0">
                <a:solidFill>
                  <a:srgbClr val="000066"/>
                </a:solidFill>
                <a:latin typeface="Microsoft JhengHei" panose="020B0604030504040204" charset="-120"/>
                <a:cs typeface="Microsoft JhengHei" panose="020B0604030504040204" charset="-120"/>
              </a:rPr>
              <a:t>喜欢</a:t>
            </a:r>
            <a:endParaRPr sz="2400">
              <a:latin typeface="Microsoft JhengHei" panose="020B0604030504040204" charset="-120"/>
              <a:cs typeface="Microsoft JhengHei" panose="020B0604030504040204" charset="-120"/>
            </a:endParaRPr>
          </a:p>
        </p:txBody>
      </p:sp>
      <p:sp>
        <p:nvSpPr>
          <p:cNvPr id="21" name="object 21"/>
          <p:cNvSpPr txBox="1"/>
          <p:nvPr/>
        </p:nvSpPr>
        <p:spPr>
          <a:xfrm>
            <a:off x="7968996" y="5084064"/>
            <a:ext cx="792480" cy="400685"/>
          </a:xfrm>
          <a:prstGeom prst="rect">
            <a:avLst/>
          </a:prstGeom>
          <a:ln w="12192">
            <a:solidFill>
              <a:srgbClr val="000066"/>
            </a:solidFill>
          </a:ln>
        </p:spPr>
        <p:txBody>
          <a:bodyPr vert="horz" wrap="square" lIns="0" tIns="31750" rIns="0" bIns="0" rtlCol="0">
            <a:spAutoFit/>
          </a:bodyPr>
          <a:lstStyle/>
          <a:p>
            <a:pPr marL="226060">
              <a:lnSpc>
                <a:spcPct val="100000"/>
              </a:lnSpc>
              <a:spcBef>
                <a:spcPts val="250"/>
              </a:spcBef>
            </a:pPr>
            <a:r>
              <a:rPr sz="2400" b="1" dirty="0">
                <a:solidFill>
                  <a:srgbClr val="000066"/>
                </a:solidFill>
                <a:latin typeface="Microsoft JhengHei" panose="020B0604030504040204" charset="-120"/>
                <a:cs typeface="Microsoft JhengHei" panose="020B0604030504040204" charset="-120"/>
              </a:rPr>
              <a:t>读</a:t>
            </a:r>
            <a:endParaRPr sz="2400">
              <a:latin typeface="Microsoft JhengHei" panose="020B0604030504040204" charset="-120"/>
              <a:cs typeface="Microsoft JhengHei" panose="020B0604030504040204" charset="-120"/>
            </a:endParaRPr>
          </a:p>
        </p:txBody>
      </p:sp>
      <p:sp>
        <p:nvSpPr>
          <p:cNvPr id="22" name="object 22"/>
          <p:cNvSpPr txBox="1"/>
          <p:nvPr/>
        </p:nvSpPr>
        <p:spPr>
          <a:xfrm>
            <a:off x="8767571" y="5652008"/>
            <a:ext cx="707390" cy="381635"/>
          </a:xfrm>
          <a:prstGeom prst="rect">
            <a:avLst/>
          </a:prstGeom>
        </p:spPr>
        <p:txBody>
          <a:bodyPr vert="horz" wrap="square" lIns="0" tIns="12700" rIns="0" bIns="0" rtlCol="0">
            <a:spAutoFit/>
          </a:bodyPr>
          <a:lstStyle/>
          <a:p>
            <a:pPr marL="252095">
              <a:lnSpc>
                <a:spcPct val="100000"/>
              </a:lnSpc>
              <a:spcBef>
                <a:spcPts val="100"/>
              </a:spcBef>
            </a:pPr>
            <a:r>
              <a:rPr sz="2400" b="1" dirty="0">
                <a:solidFill>
                  <a:srgbClr val="000066"/>
                </a:solidFill>
                <a:latin typeface="Microsoft JhengHei" panose="020B0604030504040204" charset="-120"/>
                <a:cs typeface="Microsoft JhengHei" panose="020B0604030504040204" charset="-120"/>
              </a:rPr>
              <a:t>书</a:t>
            </a:r>
            <a:endParaRPr sz="2400">
              <a:latin typeface="Microsoft JhengHei" panose="020B0604030504040204" charset="-120"/>
              <a:cs typeface="Microsoft JhengHei" panose="020B0604030504040204" charset="-120"/>
            </a:endParaRPr>
          </a:p>
        </p:txBody>
      </p:sp>
      <p:sp>
        <p:nvSpPr>
          <p:cNvPr id="23" name="object 23"/>
          <p:cNvSpPr/>
          <p:nvPr/>
        </p:nvSpPr>
        <p:spPr>
          <a:xfrm>
            <a:off x="5664708" y="3931920"/>
            <a:ext cx="3816350" cy="0"/>
          </a:xfrm>
          <a:custGeom>
            <a:avLst/>
            <a:gdLst/>
            <a:ahLst/>
            <a:cxnLst/>
            <a:rect l="l" t="t" r="r" b="b"/>
            <a:pathLst>
              <a:path w="3816350">
                <a:moveTo>
                  <a:pt x="0" y="0"/>
                </a:moveTo>
                <a:lnTo>
                  <a:pt x="3816095" y="0"/>
                </a:lnTo>
              </a:path>
            </a:pathLst>
          </a:custGeom>
          <a:ln w="12192">
            <a:solidFill>
              <a:srgbClr val="000066"/>
            </a:solidFill>
          </a:ln>
        </p:spPr>
        <p:txBody>
          <a:bodyPr wrap="square" lIns="0" tIns="0" rIns="0" bIns="0" rtlCol="0"/>
          <a:lstStyle/>
          <a:p/>
        </p:txBody>
      </p:sp>
      <p:sp>
        <p:nvSpPr>
          <p:cNvPr id="24" name="object 24"/>
          <p:cNvSpPr/>
          <p:nvPr/>
        </p:nvSpPr>
        <p:spPr>
          <a:xfrm>
            <a:off x="6385559" y="4507991"/>
            <a:ext cx="3095625" cy="0"/>
          </a:xfrm>
          <a:custGeom>
            <a:avLst/>
            <a:gdLst/>
            <a:ahLst/>
            <a:cxnLst/>
            <a:rect l="l" t="t" r="r" b="b"/>
            <a:pathLst>
              <a:path w="3095625">
                <a:moveTo>
                  <a:pt x="0" y="0"/>
                </a:moveTo>
                <a:lnTo>
                  <a:pt x="3095243" y="0"/>
                </a:lnTo>
              </a:path>
            </a:pathLst>
          </a:custGeom>
          <a:ln w="12192">
            <a:solidFill>
              <a:srgbClr val="000066"/>
            </a:solidFill>
          </a:ln>
        </p:spPr>
        <p:txBody>
          <a:bodyPr wrap="square" lIns="0" tIns="0" rIns="0" bIns="0" rtlCol="0"/>
          <a:lstStyle/>
          <a:p/>
        </p:txBody>
      </p:sp>
      <p:sp>
        <p:nvSpPr>
          <p:cNvPr id="25" name="object 25"/>
          <p:cNvSpPr/>
          <p:nvPr/>
        </p:nvSpPr>
        <p:spPr>
          <a:xfrm>
            <a:off x="6385559" y="3429000"/>
            <a:ext cx="0" cy="1079500"/>
          </a:xfrm>
          <a:custGeom>
            <a:avLst/>
            <a:gdLst/>
            <a:ahLst/>
            <a:cxnLst/>
            <a:rect l="l" t="t" r="r" b="b"/>
            <a:pathLst>
              <a:path h="1079500">
                <a:moveTo>
                  <a:pt x="0" y="0"/>
                </a:moveTo>
                <a:lnTo>
                  <a:pt x="0" y="1078992"/>
                </a:lnTo>
              </a:path>
            </a:pathLst>
          </a:custGeom>
          <a:ln w="12192">
            <a:solidFill>
              <a:srgbClr val="000066"/>
            </a:solidFill>
          </a:ln>
        </p:spPr>
        <p:txBody>
          <a:bodyPr wrap="square" lIns="0" tIns="0" rIns="0" bIns="0" rtlCol="0"/>
          <a:lstStyle/>
          <a:p/>
        </p:txBody>
      </p:sp>
      <p:sp>
        <p:nvSpPr>
          <p:cNvPr id="26" name="object 26"/>
          <p:cNvSpPr/>
          <p:nvPr/>
        </p:nvSpPr>
        <p:spPr>
          <a:xfrm>
            <a:off x="7176515" y="5084064"/>
            <a:ext cx="2304415" cy="0"/>
          </a:xfrm>
          <a:custGeom>
            <a:avLst/>
            <a:gdLst/>
            <a:ahLst/>
            <a:cxnLst/>
            <a:rect l="l" t="t" r="r" b="b"/>
            <a:pathLst>
              <a:path w="2304415">
                <a:moveTo>
                  <a:pt x="0" y="0"/>
                </a:moveTo>
                <a:lnTo>
                  <a:pt x="2304288" y="0"/>
                </a:lnTo>
              </a:path>
            </a:pathLst>
          </a:custGeom>
          <a:ln w="12192">
            <a:solidFill>
              <a:srgbClr val="000066"/>
            </a:solidFill>
          </a:ln>
        </p:spPr>
        <p:txBody>
          <a:bodyPr wrap="square" lIns="0" tIns="0" rIns="0" bIns="0" rtlCol="0"/>
          <a:lstStyle/>
          <a:p/>
        </p:txBody>
      </p:sp>
      <p:sp>
        <p:nvSpPr>
          <p:cNvPr id="27" name="object 27"/>
          <p:cNvSpPr/>
          <p:nvPr/>
        </p:nvSpPr>
        <p:spPr>
          <a:xfrm>
            <a:off x="7176515" y="3429000"/>
            <a:ext cx="0" cy="1655445"/>
          </a:xfrm>
          <a:custGeom>
            <a:avLst/>
            <a:gdLst/>
            <a:ahLst/>
            <a:cxnLst/>
            <a:rect l="l" t="t" r="r" b="b"/>
            <a:pathLst>
              <a:path h="1655445">
                <a:moveTo>
                  <a:pt x="0" y="0"/>
                </a:moveTo>
                <a:lnTo>
                  <a:pt x="0" y="1655064"/>
                </a:lnTo>
              </a:path>
            </a:pathLst>
          </a:custGeom>
          <a:ln w="12192">
            <a:solidFill>
              <a:srgbClr val="000066"/>
            </a:solidFill>
          </a:ln>
        </p:spPr>
        <p:txBody>
          <a:bodyPr wrap="square" lIns="0" tIns="0" rIns="0" bIns="0" rtlCol="0"/>
          <a:lstStyle/>
          <a:p/>
        </p:txBody>
      </p:sp>
      <p:sp>
        <p:nvSpPr>
          <p:cNvPr id="28" name="object 28"/>
          <p:cNvSpPr/>
          <p:nvPr/>
        </p:nvSpPr>
        <p:spPr>
          <a:xfrm>
            <a:off x="7968996" y="5590032"/>
            <a:ext cx="1511935" cy="0"/>
          </a:xfrm>
          <a:custGeom>
            <a:avLst/>
            <a:gdLst/>
            <a:ahLst/>
            <a:cxnLst/>
            <a:rect l="l" t="t" r="r" b="b"/>
            <a:pathLst>
              <a:path w="1511934">
                <a:moveTo>
                  <a:pt x="0" y="0"/>
                </a:moveTo>
                <a:lnTo>
                  <a:pt x="1511807" y="0"/>
                </a:lnTo>
              </a:path>
            </a:pathLst>
          </a:custGeom>
          <a:ln w="12192">
            <a:solidFill>
              <a:srgbClr val="000066"/>
            </a:solidFill>
          </a:ln>
        </p:spPr>
        <p:txBody>
          <a:bodyPr wrap="square" lIns="0" tIns="0" rIns="0" bIns="0" rtlCol="0"/>
          <a:lstStyle/>
          <a:p/>
        </p:txBody>
      </p:sp>
      <p:sp>
        <p:nvSpPr>
          <p:cNvPr id="29" name="object 29"/>
          <p:cNvSpPr/>
          <p:nvPr/>
        </p:nvSpPr>
        <p:spPr>
          <a:xfrm>
            <a:off x="7968996" y="3429000"/>
            <a:ext cx="0" cy="2161540"/>
          </a:xfrm>
          <a:custGeom>
            <a:avLst/>
            <a:gdLst/>
            <a:ahLst/>
            <a:cxnLst/>
            <a:rect l="l" t="t" r="r" b="b"/>
            <a:pathLst>
              <a:path h="2161540">
                <a:moveTo>
                  <a:pt x="0" y="0"/>
                </a:moveTo>
                <a:lnTo>
                  <a:pt x="0" y="2161032"/>
                </a:lnTo>
              </a:path>
            </a:pathLst>
          </a:custGeom>
          <a:ln w="12192">
            <a:solidFill>
              <a:srgbClr val="000066"/>
            </a:solidFill>
          </a:ln>
        </p:spPr>
        <p:txBody>
          <a:bodyPr wrap="square" lIns="0" tIns="0" rIns="0" bIns="0" rtlCol="0"/>
          <a:lstStyle/>
          <a:p/>
        </p:txBody>
      </p:sp>
      <p:sp>
        <p:nvSpPr>
          <p:cNvPr id="30" name="object 30"/>
          <p:cNvSpPr/>
          <p:nvPr/>
        </p:nvSpPr>
        <p:spPr>
          <a:xfrm>
            <a:off x="8761476" y="3429000"/>
            <a:ext cx="0" cy="2664460"/>
          </a:xfrm>
          <a:custGeom>
            <a:avLst/>
            <a:gdLst/>
            <a:ahLst/>
            <a:cxnLst/>
            <a:rect l="l" t="t" r="r" b="b"/>
            <a:pathLst>
              <a:path h="2664460">
                <a:moveTo>
                  <a:pt x="0" y="0"/>
                </a:moveTo>
                <a:lnTo>
                  <a:pt x="0" y="2663952"/>
                </a:lnTo>
              </a:path>
            </a:pathLst>
          </a:custGeom>
          <a:ln w="12192">
            <a:solidFill>
              <a:srgbClr val="000066"/>
            </a:solidFill>
          </a:ln>
        </p:spPr>
        <p:txBody>
          <a:bodyPr wrap="square" lIns="0" tIns="0" rIns="0" bIns="0" rtlCol="0"/>
          <a:lstStyle/>
          <a:p/>
        </p:txBody>
      </p:sp>
      <p:sp>
        <p:nvSpPr>
          <p:cNvPr id="31" name="object 31"/>
          <p:cNvSpPr txBox="1"/>
          <p:nvPr/>
        </p:nvSpPr>
        <p:spPr>
          <a:xfrm>
            <a:off x="2077516" y="2591867"/>
            <a:ext cx="3434079" cy="1132205"/>
          </a:xfrm>
          <a:prstGeom prst="rect">
            <a:avLst/>
          </a:prstGeom>
        </p:spPr>
        <p:txBody>
          <a:bodyPr vert="horz" wrap="square" lIns="0" tIns="140970" rIns="0" bIns="0" rtlCol="0">
            <a:spAutoFit/>
          </a:bodyPr>
          <a:lstStyle/>
          <a:p>
            <a:pPr marL="542290" indent="-504825">
              <a:lnSpc>
                <a:spcPct val="100000"/>
              </a:lnSpc>
              <a:spcBef>
                <a:spcPts val="1110"/>
              </a:spcBef>
              <a:buFont typeface="Times New Roman" panose="02020603050405020304"/>
              <a:buAutoNum type="arabicParenBoth" startAt="2"/>
              <a:tabLst>
                <a:tab pos="542925" algn="l"/>
              </a:tabLst>
            </a:pPr>
            <a:r>
              <a:rPr sz="2800" b="1" spc="15" dirty="0">
                <a:solidFill>
                  <a:srgbClr val="000066"/>
                </a:solidFill>
                <a:latin typeface="Microsoft JhengHei" panose="020B0604030504040204" charset="-120"/>
                <a:cs typeface="Microsoft JhengHei" panose="020B0604030504040204" charset="-120"/>
              </a:rPr>
              <a:t>构造识别矩阵：</a:t>
            </a:r>
            <a:endParaRPr sz="2800">
              <a:latin typeface="Microsoft JhengHei" panose="020B0604030504040204" charset="-120"/>
              <a:cs typeface="Microsoft JhengHei" panose="020B0604030504040204" charset="-120"/>
            </a:endParaRPr>
          </a:p>
          <a:p>
            <a:pPr marL="542290" indent="-504825">
              <a:lnSpc>
                <a:spcPct val="100000"/>
              </a:lnSpc>
              <a:spcBef>
                <a:spcPts val="1010"/>
              </a:spcBef>
              <a:buFont typeface="Times New Roman" panose="02020603050405020304"/>
              <a:buAutoNum type="arabicParenBoth" startAt="2"/>
              <a:tabLst>
                <a:tab pos="542925" algn="l"/>
                <a:tab pos="3218180" algn="l"/>
              </a:tabLst>
            </a:pPr>
            <a:r>
              <a:rPr sz="2800" b="1" spc="15" dirty="0">
                <a:solidFill>
                  <a:srgbClr val="000066"/>
                </a:solidFill>
                <a:latin typeface="Microsoft JhengHei" panose="020B0604030504040204" charset="-120"/>
                <a:cs typeface="Microsoft JhengHei" panose="020B0604030504040204" charset="-120"/>
              </a:rPr>
              <a:t>执行分析过程</a:t>
            </a:r>
            <a:r>
              <a:rPr sz="2800" b="1" spc="-5" dirty="0">
                <a:solidFill>
                  <a:srgbClr val="000066"/>
                </a:solidFill>
                <a:latin typeface="Microsoft JhengHei" panose="020B0604030504040204" charset="-120"/>
                <a:cs typeface="Microsoft JhengHei" panose="020B0604030504040204" charset="-120"/>
              </a:rPr>
              <a:t>。	</a:t>
            </a:r>
            <a:r>
              <a:rPr sz="4200" b="1" spc="-7" baseline="-26000" dirty="0">
                <a:solidFill>
                  <a:srgbClr val="FF0000"/>
                </a:solidFill>
                <a:latin typeface="Times New Roman" panose="02020603050405020304"/>
                <a:cs typeface="Times New Roman" panose="02020603050405020304"/>
              </a:rPr>
              <a:t>0</a:t>
            </a:r>
            <a:endParaRPr sz="4200" baseline="-26000">
              <a:latin typeface="Times New Roman" panose="02020603050405020304"/>
              <a:cs typeface="Times New Roman" panose="02020603050405020304"/>
            </a:endParaRPr>
          </a:p>
        </p:txBody>
      </p:sp>
      <p:sp>
        <p:nvSpPr>
          <p:cNvPr id="32" name="object 32"/>
          <p:cNvSpPr txBox="1"/>
          <p:nvPr/>
        </p:nvSpPr>
        <p:spPr>
          <a:xfrm>
            <a:off x="5283200" y="3867810"/>
            <a:ext cx="203200" cy="2186305"/>
          </a:xfrm>
          <a:prstGeom prst="rect">
            <a:avLst/>
          </a:prstGeom>
        </p:spPr>
        <p:txBody>
          <a:bodyPr vert="horz" wrap="square" lIns="0" tIns="146685" rIns="0" bIns="0" rtlCol="0">
            <a:spAutoFit/>
          </a:bodyPr>
          <a:lstStyle/>
          <a:p>
            <a:pPr marL="12700">
              <a:lnSpc>
                <a:spcPct val="100000"/>
              </a:lnSpc>
              <a:spcBef>
                <a:spcPts val="1155"/>
              </a:spcBef>
            </a:pPr>
            <a:r>
              <a:rPr sz="2800" b="1" spc="-5" dirty="0">
                <a:solidFill>
                  <a:srgbClr val="FF0000"/>
                </a:solidFill>
                <a:latin typeface="Times New Roman" panose="02020603050405020304"/>
                <a:cs typeface="Times New Roman" panose="02020603050405020304"/>
              </a:rPr>
              <a:t>1</a:t>
            </a:r>
            <a:endParaRPr sz="2800">
              <a:latin typeface="Times New Roman" panose="02020603050405020304"/>
              <a:cs typeface="Times New Roman" panose="02020603050405020304"/>
            </a:endParaRPr>
          </a:p>
          <a:p>
            <a:pPr marL="12700">
              <a:lnSpc>
                <a:spcPct val="100000"/>
              </a:lnSpc>
              <a:spcBef>
                <a:spcPts val="1060"/>
              </a:spcBef>
            </a:pPr>
            <a:r>
              <a:rPr sz="2800" b="1" spc="-5" dirty="0">
                <a:solidFill>
                  <a:srgbClr val="FF0000"/>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p>
            <a:pPr marL="12700">
              <a:lnSpc>
                <a:spcPct val="100000"/>
              </a:lnSpc>
              <a:spcBef>
                <a:spcPts val="1045"/>
              </a:spcBef>
            </a:pPr>
            <a:r>
              <a:rPr sz="2800" b="1" spc="-5" dirty="0">
                <a:solidFill>
                  <a:srgbClr val="FF0000"/>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p>
            <a:pPr marL="12700">
              <a:lnSpc>
                <a:spcPct val="100000"/>
              </a:lnSpc>
              <a:spcBef>
                <a:spcPts val="360"/>
              </a:spcBef>
            </a:pP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3" name="object 33"/>
          <p:cNvSpPr txBox="1"/>
          <p:nvPr/>
        </p:nvSpPr>
        <p:spPr>
          <a:xfrm>
            <a:off x="5922009" y="2945333"/>
            <a:ext cx="3225165" cy="442595"/>
          </a:xfrm>
          <a:prstGeom prst="rect">
            <a:avLst/>
          </a:prstGeom>
        </p:spPr>
        <p:txBody>
          <a:bodyPr vert="horz" wrap="square" lIns="0" tIns="12065" rIns="0" bIns="0" rtlCol="0">
            <a:spAutoFit/>
          </a:bodyPr>
          <a:lstStyle/>
          <a:p>
            <a:pPr marL="12700">
              <a:lnSpc>
                <a:spcPct val="100000"/>
              </a:lnSpc>
              <a:spcBef>
                <a:spcPts val="95"/>
              </a:spcBef>
              <a:tabLst>
                <a:tab pos="723265" algn="l"/>
                <a:tab pos="1522730" algn="l"/>
                <a:tab pos="2322830" algn="l"/>
                <a:tab pos="3034030" algn="l"/>
              </a:tabLst>
            </a:pPr>
            <a:r>
              <a:rPr sz="2800" b="1" spc="-5" dirty="0">
                <a:solidFill>
                  <a:srgbClr val="FF0000"/>
                </a:solidFill>
                <a:latin typeface="Times New Roman" panose="02020603050405020304"/>
                <a:cs typeface="Times New Roman" panose="02020603050405020304"/>
              </a:rPr>
              <a:t>0</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1</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2</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3</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4" name="object 34"/>
          <p:cNvSpPr/>
          <p:nvPr/>
        </p:nvSpPr>
        <p:spPr>
          <a:xfrm>
            <a:off x="6311646" y="4943094"/>
            <a:ext cx="500380" cy="719455"/>
          </a:xfrm>
          <a:custGeom>
            <a:avLst/>
            <a:gdLst/>
            <a:ahLst/>
            <a:cxnLst/>
            <a:rect l="l" t="t" r="r" b="b"/>
            <a:pathLst>
              <a:path w="500379" h="719454">
                <a:moveTo>
                  <a:pt x="0" y="359663"/>
                </a:moveTo>
                <a:lnTo>
                  <a:pt x="3270" y="301326"/>
                </a:lnTo>
                <a:lnTo>
                  <a:pt x="12740" y="245985"/>
                </a:lnTo>
                <a:lnTo>
                  <a:pt x="27894" y="194381"/>
                </a:lnTo>
                <a:lnTo>
                  <a:pt x="48219" y="147254"/>
                </a:lnTo>
                <a:lnTo>
                  <a:pt x="73199" y="105346"/>
                </a:lnTo>
                <a:lnTo>
                  <a:pt x="102321" y="69396"/>
                </a:lnTo>
                <a:lnTo>
                  <a:pt x="135070" y="40146"/>
                </a:lnTo>
                <a:lnTo>
                  <a:pt x="170931" y="18336"/>
                </a:lnTo>
                <a:lnTo>
                  <a:pt x="209391" y="4707"/>
                </a:lnTo>
                <a:lnTo>
                  <a:pt x="249936" y="0"/>
                </a:lnTo>
                <a:lnTo>
                  <a:pt x="290480" y="4707"/>
                </a:lnTo>
                <a:lnTo>
                  <a:pt x="328940" y="18336"/>
                </a:lnTo>
                <a:lnTo>
                  <a:pt x="364801" y="40146"/>
                </a:lnTo>
                <a:lnTo>
                  <a:pt x="397550" y="69396"/>
                </a:lnTo>
                <a:lnTo>
                  <a:pt x="426672" y="105346"/>
                </a:lnTo>
                <a:lnTo>
                  <a:pt x="451652" y="147254"/>
                </a:lnTo>
                <a:lnTo>
                  <a:pt x="471977" y="194381"/>
                </a:lnTo>
                <a:lnTo>
                  <a:pt x="487131" y="245985"/>
                </a:lnTo>
                <a:lnTo>
                  <a:pt x="496601" y="301326"/>
                </a:lnTo>
                <a:lnTo>
                  <a:pt x="499871" y="359663"/>
                </a:lnTo>
                <a:lnTo>
                  <a:pt x="496601" y="418001"/>
                </a:lnTo>
                <a:lnTo>
                  <a:pt x="487131" y="473342"/>
                </a:lnTo>
                <a:lnTo>
                  <a:pt x="471977" y="524946"/>
                </a:lnTo>
                <a:lnTo>
                  <a:pt x="451652" y="572073"/>
                </a:lnTo>
                <a:lnTo>
                  <a:pt x="426672" y="613981"/>
                </a:lnTo>
                <a:lnTo>
                  <a:pt x="397550" y="649931"/>
                </a:lnTo>
                <a:lnTo>
                  <a:pt x="364801" y="679181"/>
                </a:lnTo>
                <a:lnTo>
                  <a:pt x="328940" y="700991"/>
                </a:lnTo>
                <a:lnTo>
                  <a:pt x="290480" y="714620"/>
                </a:lnTo>
                <a:lnTo>
                  <a:pt x="249936" y="719327"/>
                </a:lnTo>
                <a:lnTo>
                  <a:pt x="209391" y="714620"/>
                </a:lnTo>
                <a:lnTo>
                  <a:pt x="170931" y="700991"/>
                </a:lnTo>
                <a:lnTo>
                  <a:pt x="135070" y="679181"/>
                </a:lnTo>
                <a:lnTo>
                  <a:pt x="102321" y="649931"/>
                </a:lnTo>
                <a:lnTo>
                  <a:pt x="73199" y="613981"/>
                </a:lnTo>
                <a:lnTo>
                  <a:pt x="48219" y="572073"/>
                </a:lnTo>
                <a:lnTo>
                  <a:pt x="27894" y="524946"/>
                </a:lnTo>
                <a:lnTo>
                  <a:pt x="12740" y="473342"/>
                </a:lnTo>
                <a:lnTo>
                  <a:pt x="3270" y="418001"/>
                </a:lnTo>
                <a:lnTo>
                  <a:pt x="0" y="359663"/>
                </a:lnTo>
                <a:close/>
              </a:path>
            </a:pathLst>
          </a:custGeom>
          <a:ln w="19812">
            <a:solidFill>
              <a:srgbClr val="FF0000"/>
            </a:solidFill>
          </a:ln>
        </p:spPr>
        <p:txBody>
          <a:bodyPr wrap="square" lIns="0" tIns="0" rIns="0" bIns="0" rtlCol="0"/>
          <a:lstStyle/>
          <a:p/>
        </p:txBody>
      </p:sp>
      <p:sp>
        <p:nvSpPr>
          <p:cNvPr id="35" name="object 35"/>
          <p:cNvSpPr txBox="1"/>
          <p:nvPr/>
        </p:nvSpPr>
        <p:spPr>
          <a:xfrm>
            <a:off x="7968996" y="3931920"/>
            <a:ext cx="792480" cy="466090"/>
          </a:xfrm>
          <a:prstGeom prst="rect">
            <a:avLst/>
          </a:prstGeom>
          <a:ln w="12192">
            <a:solidFill>
              <a:srgbClr val="000066"/>
            </a:solidFill>
          </a:ln>
        </p:spPr>
        <p:txBody>
          <a:bodyPr vert="horz" wrap="square" lIns="0" tIns="36194" rIns="0" bIns="0" rtlCol="0">
            <a:spAutoFit/>
          </a:bodyPr>
          <a:lstStyle/>
          <a:p>
            <a:pPr marL="158750">
              <a:lnSpc>
                <a:spcPct val="100000"/>
              </a:lnSpc>
              <a:spcBef>
                <a:spcPts val="28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36" name="object 36"/>
          <p:cNvSpPr/>
          <p:nvPr/>
        </p:nvSpPr>
        <p:spPr>
          <a:xfrm>
            <a:off x="7680959" y="4183379"/>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37" name="object 37"/>
          <p:cNvSpPr/>
          <p:nvPr/>
        </p:nvSpPr>
        <p:spPr>
          <a:xfrm>
            <a:off x="8290559" y="4293108"/>
            <a:ext cx="76200" cy="360045"/>
          </a:xfrm>
          <a:custGeom>
            <a:avLst/>
            <a:gdLst/>
            <a:ahLst/>
            <a:cxnLst/>
            <a:rect l="l" t="t" r="r" b="b"/>
            <a:pathLst>
              <a:path w="76200" h="360045">
                <a:moveTo>
                  <a:pt x="44450" y="114300"/>
                </a:moveTo>
                <a:lnTo>
                  <a:pt x="31750" y="114300"/>
                </a:lnTo>
                <a:lnTo>
                  <a:pt x="31750" y="359664"/>
                </a:lnTo>
                <a:lnTo>
                  <a:pt x="44450" y="359664"/>
                </a:lnTo>
                <a:lnTo>
                  <a:pt x="44450" y="114300"/>
                </a:lnTo>
                <a:close/>
              </a:path>
              <a:path w="76200" h="360045">
                <a:moveTo>
                  <a:pt x="38100" y="0"/>
                </a:moveTo>
                <a:lnTo>
                  <a:pt x="0" y="127000"/>
                </a:lnTo>
                <a:lnTo>
                  <a:pt x="31750" y="127000"/>
                </a:lnTo>
                <a:lnTo>
                  <a:pt x="31750" y="114300"/>
                </a:lnTo>
                <a:lnTo>
                  <a:pt x="72390" y="114300"/>
                </a:lnTo>
                <a:lnTo>
                  <a:pt x="38100" y="0"/>
                </a:lnTo>
                <a:close/>
              </a:path>
              <a:path w="76200" h="360045">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38" name="object 38"/>
          <p:cNvSpPr/>
          <p:nvPr/>
        </p:nvSpPr>
        <p:spPr>
          <a:xfrm>
            <a:off x="6960108" y="3678935"/>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39" name="object 39"/>
          <p:cNvSpPr txBox="1"/>
          <p:nvPr/>
        </p:nvSpPr>
        <p:spPr>
          <a:xfrm>
            <a:off x="8767571" y="4530597"/>
            <a:ext cx="707390" cy="442595"/>
          </a:xfrm>
          <a:prstGeom prst="rect">
            <a:avLst/>
          </a:prstGeom>
        </p:spPr>
        <p:txBody>
          <a:bodyPr vert="horz" wrap="square" lIns="0" tIns="12065" rIns="0" bIns="0" rtlCol="0">
            <a:spAutoFit/>
          </a:bodyPr>
          <a:lstStyle/>
          <a:p>
            <a:pPr marL="225425">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0" name="object 40"/>
          <p:cNvSpPr/>
          <p:nvPr/>
        </p:nvSpPr>
        <p:spPr>
          <a:xfrm>
            <a:off x="9081516" y="4869179"/>
            <a:ext cx="76200" cy="287020"/>
          </a:xfrm>
          <a:custGeom>
            <a:avLst/>
            <a:gdLst/>
            <a:ahLst/>
            <a:cxnLst/>
            <a:rect l="l" t="t" r="r" b="b"/>
            <a:pathLst>
              <a:path w="76200" h="287020">
                <a:moveTo>
                  <a:pt x="44450" y="114300"/>
                </a:moveTo>
                <a:lnTo>
                  <a:pt x="31750" y="114300"/>
                </a:lnTo>
                <a:lnTo>
                  <a:pt x="31750" y="286512"/>
                </a:lnTo>
                <a:lnTo>
                  <a:pt x="44450" y="286512"/>
                </a:lnTo>
                <a:lnTo>
                  <a:pt x="44450" y="114300"/>
                </a:lnTo>
                <a:close/>
              </a:path>
              <a:path w="76200" h="287020">
                <a:moveTo>
                  <a:pt x="38100" y="0"/>
                </a:moveTo>
                <a:lnTo>
                  <a:pt x="0" y="127000"/>
                </a:lnTo>
                <a:lnTo>
                  <a:pt x="31750" y="127000"/>
                </a:lnTo>
                <a:lnTo>
                  <a:pt x="31750" y="114300"/>
                </a:lnTo>
                <a:lnTo>
                  <a:pt x="72390" y="114300"/>
                </a:lnTo>
                <a:lnTo>
                  <a:pt x="38100" y="0"/>
                </a:lnTo>
                <a:close/>
              </a:path>
              <a:path w="76200" h="287020">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1" name="object 41"/>
          <p:cNvSpPr txBox="1"/>
          <p:nvPr/>
        </p:nvSpPr>
        <p:spPr>
          <a:xfrm>
            <a:off x="7176515" y="3931920"/>
            <a:ext cx="792480" cy="466090"/>
          </a:xfrm>
          <a:prstGeom prst="rect">
            <a:avLst/>
          </a:prstGeom>
          <a:ln w="12192">
            <a:solidFill>
              <a:srgbClr val="000066"/>
            </a:solidFill>
          </a:ln>
        </p:spPr>
        <p:txBody>
          <a:bodyPr vert="horz" wrap="square" lIns="0" tIns="36194" rIns="0" bIns="0" rtlCol="0">
            <a:spAutoFit/>
          </a:bodyPr>
          <a:lstStyle/>
          <a:p>
            <a:pPr algn="ctr">
              <a:lnSpc>
                <a:spcPct val="100000"/>
              </a:lnSpc>
              <a:spcBef>
                <a:spcPts val="28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42" name="object 42"/>
          <p:cNvSpPr txBox="1"/>
          <p:nvPr/>
        </p:nvSpPr>
        <p:spPr>
          <a:xfrm>
            <a:off x="7968996" y="4507991"/>
            <a:ext cx="792480" cy="537210"/>
          </a:xfrm>
          <a:prstGeom prst="rect">
            <a:avLst/>
          </a:prstGeom>
          <a:ln w="12192">
            <a:solidFill>
              <a:srgbClr val="000066"/>
            </a:solidFill>
          </a:ln>
        </p:spPr>
        <p:txBody>
          <a:bodyPr vert="horz" wrap="square" lIns="0" tIns="107314" rIns="0" bIns="0" rtlCol="0">
            <a:spAutoFit/>
          </a:bodyPr>
          <a:lstStyle/>
          <a:p>
            <a:pPr algn="ctr">
              <a:lnSpc>
                <a:spcPct val="100000"/>
              </a:lnSpc>
              <a:spcBef>
                <a:spcPts val="84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43" name="object 43"/>
          <p:cNvSpPr txBox="1"/>
          <p:nvPr/>
        </p:nvSpPr>
        <p:spPr>
          <a:xfrm>
            <a:off x="8767571" y="5107051"/>
            <a:ext cx="707390" cy="442595"/>
          </a:xfrm>
          <a:prstGeom prst="rect">
            <a:avLst/>
          </a:prstGeom>
        </p:spPr>
        <p:txBody>
          <a:bodyPr vert="horz" wrap="square" lIns="0" tIns="12065" rIns="0" bIns="0" rtlCol="0">
            <a:spAutoFit/>
          </a:bodyPr>
          <a:lstStyle/>
          <a:p>
            <a:pPr marL="223520">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4" name="object 44"/>
          <p:cNvSpPr/>
          <p:nvPr/>
        </p:nvSpPr>
        <p:spPr>
          <a:xfrm>
            <a:off x="2238755" y="4428744"/>
            <a:ext cx="2714625" cy="1643380"/>
          </a:xfrm>
          <a:custGeom>
            <a:avLst/>
            <a:gdLst/>
            <a:ahLst/>
            <a:cxnLst/>
            <a:rect l="l" t="t" r="r" b="b"/>
            <a:pathLst>
              <a:path w="2714625" h="1643379">
                <a:moveTo>
                  <a:pt x="0" y="1642872"/>
                </a:moveTo>
                <a:lnTo>
                  <a:pt x="2714244" y="1642872"/>
                </a:lnTo>
                <a:lnTo>
                  <a:pt x="2714244" y="0"/>
                </a:lnTo>
                <a:lnTo>
                  <a:pt x="0" y="0"/>
                </a:lnTo>
                <a:lnTo>
                  <a:pt x="0" y="1642872"/>
                </a:lnTo>
                <a:close/>
              </a:path>
            </a:pathLst>
          </a:custGeom>
          <a:ln w="12192">
            <a:solidFill>
              <a:srgbClr val="0000FF"/>
            </a:solidFill>
          </a:ln>
        </p:spPr>
        <p:txBody>
          <a:bodyPr wrap="square" lIns="0" tIns="0" rIns="0" bIns="0" rtlCol="0"/>
          <a:lstStyle/>
          <a:p/>
        </p:txBody>
      </p:sp>
      <p:sp>
        <p:nvSpPr>
          <p:cNvPr id="45" name="object 45"/>
          <p:cNvSpPr txBox="1"/>
          <p:nvPr/>
        </p:nvSpPr>
        <p:spPr>
          <a:xfrm>
            <a:off x="2317191" y="4406036"/>
            <a:ext cx="2350135" cy="1563370"/>
          </a:xfrm>
          <a:prstGeom prst="rect">
            <a:avLst/>
          </a:prstGeom>
        </p:spPr>
        <p:txBody>
          <a:bodyPr vert="horz" wrap="square" lIns="0" tIns="98425" rIns="0" bIns="0" rtlCol="0">
            <a:spAutoFit/>
          </a:bodyPr>
          <a:lstStyle/>
          <a:p>
            <a:pPr marL="469900" indent="-457200">
              <a:lnSpc>
                <a:spcPct val="100000"/>
              </a:lnSpc>
              <a:spcBef>
                <a:spcPts val="775"/>
              </a:spcBef>
              <a:buAutoNum type="arabicParenBoth"/>
              <a:tabLst>
                <a:tab pos="469900" algn="l"/>
                <a:tab pos="1565275" algn="l"/>
              </a:tabLst>
            </a:pPr>
            <a:r>
              <a:rPr sz="2800" b="1" spc="-5" dirty="0">
                <a:solidFill>
                  <a:srgbClr val="000066"/>
                </a:solidFill>
                <a:latin typeface="Times New Roman" panose="02020603050405020304"/>
                <a:cs typeface="Times New Roman" panose="02020603050405020304"/>
              </a:rPr>
              <a:t>S</a:t>
            </a:r>
            <a:r>
              <a:rPr sz="2800" b="1" spc="1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P	VP</a:t>
            </a:r>
            <a:endParaRPr sz="2800">
              <a:latin typeface="Times New Roman" panose="02020603050405020304"/>
              <a:cs typeface="Times New Roman" panose="02020603050405020304"/>
            </a:endParaRPr>
          </a:p>
          <a:p>
            <a:pPr marL="469900" indent="-457200">
              <a:lnSpc>
                <a:spcPct val="100000"/>
              </a:lnSpc>
              <a:spcBef>
                <a:spcPts val="670"/>
              </a:spcBef>
              <a:buAutoNum type="arabicParenBoth"/>
              <a:tabLst>
                <a:tab pos="469900" algn="l"/>
                <a:tab pos="1868805" algn="l"/>
              </a:tabLst>
            </a:pPr>
            <a:r>
              <a:rPr sz="2800" b="1" spc="-5" dirty="0">
                <a:solidFill>
                  <a:srgbClr val="000066"/>
                </a:solidFill>
                <a:latin typeface="Times New Roman" panose="02020603050405020304"/>
                <a:cs typeface="Times New Roman" panose="02020603050405020304"/>
              </a:rPr>
              <a:t>VP</a:t>
            </a:r>
            <a:r>
              <a:rPr sz="2800" b="1" spc="-14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	V</a:t>
            </a:r>
            <a:endParaRPr sz="2800">
              <a:latin typeface="Times New Roman" panose="02020603050405020304"/>
              <a:cs typeface="Times New Roman" panose="02020603050405020304"/>
            </a:endParaRPr>
          </a:p>
          <a:p>
            <a:pPr marL="469900" indent="-457200">
              <a:lnSpc>
                <a:spcPct val="100000"/>
              </a:lnSpc>
              <a:spcBef>
                <a:spcPts val="675"/>
              </a:spcBef>
              <a:buAutoNum type="arabicParenBoth"/>
              <a:tabLst>
                <a:tab pos="469900" algn="l"/>
                <a:tab pos="2080260" algn="l"/>
              </a:tabLst>
            </a:pPr>
            <a:r>
              <a:rPr sz="2800" b="1" spc="-5" dirty="0">
                <a:solidFill>
                  <a:srgbClr val="000066"/>
                </a:solidFill>
                <a:latin typeface="Times New Roman" panose="02020603050405020304"/>
                <a:cs typeface="Times New Roman" panose="02020603050405020304"/>
              </a:rPr>
              <a:t>VP</a:t>
            </a:r>
            <a:r>
              <a:rPr sz="2800" b="1" spc="-14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spc="-55"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6" name="object 46"/>
          <p:cNvSpPr txBox="1"/>
          <p:nvPr/>
        </p:nvSpPr>
        <p:spPr>
          <a:xfrm>
            <a:off x="6391655" y="3450716"/>
            <a:ext cx="2364105" cy="442595"/>
          </a:xfrm>
          <a:prstGeom prst="rect">
            <a:avLst/>
          </a:prstGeom>
        </p:spPr>
        <p:txBody>
          <a:bodyPr vert="horz" wrap="square" lIns="0" tIns="12065" rIns="0" bIns="0" rtlCol="0">
            <a:spAutoFit/>
          </a:bodyPr>
          <a:lstStyle/>
          <a:p>
            <a:pPr marL="279400">
              <a:lnSpc>
                <a:spcPct val="100000"/>
              </a:lnSpc>
              <a:spcBef>
                <a:spcPts val="95"/>
              </a:spcBef>
              <a:tabLst>
                <a:tab pos="1071880" algn="l"/>
                <a:tab pos="1820545" algn="l"/>
              </a:tabLst>
            </a:pPr>
            <a:r>
              <a:rPr sz="2800" b="1" spc="-5" dirty="0">
                <a:solidFill>
                  <a:srgbClr val="000066"/>
                </a:solidFill>
                <a:latin typeface="Times New Roman" panose="02020603050405020304"/>
                <a:cs typeface="Times New Roman" panose="02020603050405020304"/>
              </a:rPr>
              <a:t>P	P	</a:t>
            </a:r>
            <a:r>
              <a:rPr sz="2800" b="1" spc="-5" dirty="0">
                <a:solidFill>
                  <a:srgbClr val="0000FF"/>
                </a:solidFill>
                <a:latin typeface="Times New Roman" panose="02020603050405020304"/>
                <a:cs typeface="Times New Roman" panose="02020603050405020304"/>
              </a:rPr>
              <a:t>S</a:t>
            </a:r>
            <a:endParaRPr sz="2800">
              <a:latin typeface="Times New Roman" panose="02020603050405020304"/>
              <a:cs typeface="Times New Roman" panose="02020603050405020304"/>
            </a:endParaRPr>
          </a:p>
        </p:txBody>
      </p:sp>
      <p:sp>
        <p:nvSpPr>
          <p:cNvPr id="47" name="object 47"/>
          <p:cNvSpPr/>
          <p:nvPr/>
        </p:nvSpPr>
        <p:spPr>
          <a:xfrm>
            <a:off x="7738871" y="3677411"/>
            <a:ext cx="431800" cy="76200"/>
          </a:xfrm>
          <a:custGeom>
            <a:avLst/>
            <a:gdLst/>
            <a:ahLst/>
            <a:cxnLst/>
            <a:rect l="l" t="t" r="r" b="b"/>
            <a:pathLst>
              <a:path w="431800" h="76200">
                <a:moveTo>
                  <a:pt x="304292" y="0"/>
                </a:moveTo>
                <a:lnTo>
                  <a:pt x="304292" y="76200"/>
                </a:lnTo>
                <a:lnTo>
                  <a:pt x="410125" y="44450"/>
                </a:lnTo>
                <a:lnTo>
                  <a:pt x="316992" y="44450"/>
                </a:lnTo>
                <a:lnTo>
                  <a:pt x="316992" y="31750"/>
                </a:lnTo>
                <a:lnTo>
                  <a:pt x="410125" y="31750"/>
                </a:lnTo>
                <a:lnTo>
                  <a:pt x="304292" y="0"/>
                </a:lnTo>
                <a:close/>
              </a:path>
              <a:path w="431800" h="76200">
                <a:moveTo>
                  <a:pt x="304292" y="31750"/>
                </a:moveTo>
                <a:lnTo>
                  <a:pt x="0" y="31750"/>
                </a:lnTo>
                <a:lnTo>
                  <a:pt x="0" y="44450"/>
                </a:lnTo>
                <a:lnTo>
                  <a:pt x="304292" y="44450"/>
                </a:lnTo>
                <a:lnTo>
                  <a:pt x="304292" y="31750"/>
                </a:lnTo>
                <a:close/>
              </a:path>
              <a:path w="431800" h="76200">
                <a:moveTo>
                  <a:pt x="410125" y="31750"/>
                </a:moveTo>
                <a:lnTo>
                  <a:pt x="316992" y="31750"/>
                </a:lnTo>
                <a:lnTo>
                  <a:pt x="316992" y="44450"/>
                </a:lnTo>
                <a:lnTo>
                  <a:pt x="410125" y="44450"/>
                </a:lnTo>
                <a:lnTo>
                  <a:pt x="431292" y="38100"/>
                </a:lnTo>
                <a:lnTo>
                  <a:pt x="410125" y="31750"/>
                </a:lnTo>
                <a:close/>
              </a:path>
            </a:pathLst>
          </a:custGeom>
          <a:solidFill>
            <a:srgbClr val="FF0000"/>
          </a:solidFill>
        </p:spPr>
        <p:txBody>
          <a:bodyPr wrap="square" lIns="0" tIns="0" rIns="0" bIns="0" rtlCol="0"/>
          <a:lstStyle/>
          <a:p/>
        </p:txBody>
      </p:sp>
      <p:sp>
        <p:nvSpPr>
          <p:cNvPr id="48" name="object 48"/>
          <p:cNvSpPr/>
          <p:nvPr/>
        </p:nvSpPr>
        <p:spPr>
          <a:xfrm>
            <a:off x="8272271" y="3785615"/>
            <a:ext cx="76200" cy="214248"/>
          </a:xfrm>
          <a:prstGeom prst="rect">
            <a:avLst/>
          </a:prstGeom>
          <a:blipFill>
            <a:blip r:embed="rId1" cstate="print"/>
            <a:stretch>
              <a:fillRect/>
            </a:stretch>
          </a:blipFill>
        </p:spPr>
        <p:txBody>
          <a:bodyPr wrap="square" lIns="0" tIns="0" rIns="0" bIns="0" rtlCol="0"/>
          <a:lstStyle/>
          <a:p/>
        </p:txBody>
      </p:sp>
      <p:sp>
        <p:nvSpPr>
          <p:cNvPr id="49" name="object 49"/>
          <p:cNvSpPr txBox="1"/>
          <p:nvPr/>
        </p:nvSpPr>
        <p:spPr>
          <a:xfrm>
            <a:off x="8890507" y="3592195"/>
            <a:ext cx="335915" cy="62738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C00000"/>
                </a:solidFill>
                <a:latin typeface="Arial" panose="020B0604020202020204"/>
                <a:cs typeface="Arial" panose="020B0604020202020204"/>
              </a:rPr>
              <a:t>?</a:t>
            </a:r>
            <a:endParaRPr sz="4000">
              <a:latin typeface="Arial" panose="020B0604020202020204"/>
              <a:cs typeface="Arial" panose="020B0604020202020204"/>
            </a:endParaRPr>
          </a:p>
        </p:txBody>
      </p:sp>
      <p:sp>
        <p:nvSpPr>
          <p:cNvPr id="50" name="object 50"/>
          <p:cNvSpPr/>
          <p:nvPr/>
        </p:nvSpPr>
        <p:spPr>
          <a:xfrm>
            <a:off x="4381500" y="3785615"/>
            <a:ext cx="3072765" cy="929640"/>
          </a:xfrm>
          <a:custGeom>
            <a:avLst/>
            <a:gdLst/>
            <a:ahLst/>
            <a:cxnLst/>
            <a:rect l="l" t="t" r="r" b="b"/>
            <a:pathLst>
              <a:path w="3072765" h="929639">
                <a:moveTo>
                  <a:pt x="3072384" y="0"/>
                </a:moveTo>
                <a:lnTo>
                  <a:pt x="0" y="929639"/>
                </a:lnTo>
              </a:path>
            </a:pathLst>
          </a:custGeom>
          <a:ln w="12192">
            <a:solidFill>
              <a:srgbClr val="0000FF"/>
            </a:solidFill>
          </a:ln>
        </p:spPr>
        <p:txBody>
          <a:bodyPr wrap="square" lIns="0" tIns="0" rIns="0" bIns="0" rtlCol="0"/>
          <a:lstStyle/>
          <a:p/>
        </p:txBody>
      </p:sp>
      <p:sp>
        <p:nvSpPr>
          <p:cNvPr id="51" name="object 51"/>
          <p:cNvSpPr/>
          <p:nvPr/>
        </p:nvSpPr>
        <p:spPr>
          <a:xfrm>
            <a:off x="7096505" y="3501390"/>
            <a:ext cx="1525905" cy="1143000"/>
          </a:xfrm>
          <a:custGeom>
            <a:avLst/>
            <a:gdLst/>
            <a:ahLst/>
            <a:cxnLst/>
            <a:rect l="l" t="t" r="r" b="b"/>
            <a:pathLst>
              <a:path w="1525904" h="1143000">
                <a:moveTo>
                  <a:pt x="1525524" y="1143000"/>
                </a:moveTo>
                <a:lnTo>
                  <a:pt x="1525524" y="0"/>
                </a:lnTo>
                <a:lnTo>
                  <a:pt x="0" y="0"/>
                </a:lnTo>
                <a:lnTo>
                  <a:pt x="1525524" y="1143000"/>
                </a:lnTo>
                <a:close/>
              </a:path>
            </a:pathLst>
          </a:custGeom>
          <a:ln w="25907">
            <a:solidFill>
              <a:srgbClr val="0000FF"/>
            </a:solidFill>
          </a:ln>
        </p:spPr>
        <p:txBody>
          <a:bodyPr wrap="square" lIns="0" tIns="0" rIns="0" bIns="0" rtlCol="0"/>
          <a:lstStyle/>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6812280" y="1560195"/>
            <a:ext cx="5187950" cy="368300"/>
          </a:xfrm>
          <a:prstGeom prst="rect">
            <a:avLst/>
          </a:prstGeom>
          <a:noFill/>
        </p:spPr>
        <p:txBody>
          <a:bodyPr wrap="none" rtlCol="0" anchor="t">
            <a:spAutoFit/>
          </a:bodyPr>
          <a:p>
            <a:pPr marL="50800">
              <a:lnSpc>
                <a:spcPct val="100000"/>
              </a:lnSpc>
            </a:pPr>
            <a:r>
              <a:rPr b="1" spc="15" dirty="0">
                <a:solidFill>
                  <a:srgbClr val="FF0000"/>
                </a:solidFill>
                <a:latin typeface="Microsoft JhengHei" panose="020B0604030504040204" charset="-120"/>
                <a:cs typeface="Microsoft JhengHei" panose="020B0604030504040204" charset="-120"/>
                <a:sym typeface="+mn-ea"/>
              </a:rPr>
              <a:t>判</a:t>
            </a:r>
            <a:r>
              <a:rPr b="1" spc="5" dirty="0">
                <a:solidFill>
                  <a:srgbClr val="FF0000"/>
                </a:solidFill>
                <a:latin typeface="Microsoft JhengHei" panose="020B0604030504040204" charset="-120"/>
                <a:cs typeface="Microsoft JhengHei" panose="020B0604030504040204" charset="-120"/>
                <a:sym typeface="+mn-ea"/>
              </a:rPr>
              <a:t>断句</a:t>
            </a:r>
            <a:r>
              <a:rPr b="1" spc="-5" dirty="0">
                <a:solidFill>
                  <a:srgbClr val="FF0000"/>
                </a:solidFill>
                <a:latin typeface="Microsoft JhengHei" panose="020B0604030504040204" charset="-120"/>
                <a:cs typeface="Microsoft JhengHei" panose="020B0604030504040204" charset="-120"/>
                <a:sym typeface="+mn-ea"/>
              </a:rPr>
              <a:t>子</a:t>
            </a:r>
            <a:r>
              <a:rPr b="1" spc="10" dirty="0">
                <a:solidFill>
                  <a:srgbClr val="FF0000"/>
                </a:solidFill>
                <a:latin typeface="Microsoft JhengHei" panose="020B0604030504040204" charset="-120"/>
                <a:cs typeface="Microsoft JhengHei" panose="020B0604030504040204" charset="-120"/>
                <a:sym typeface="+mn-ea"/>
              </a:rPr>
              <a:t> </a:t>
            </a:r>
            <a:r>
              <a:rPr b="1" i="1" spc="-5" dirty="0">
                <a:solidFill>
                  <a:srgbClr val="FF0000"/>
                </a:solidFill>
                <a:latin typeface="Times New Roman" panose="02020603050405020304"/>
                <a:cs typeface="Times New Roman" panose="02020603050405020304"/>
                <a:sym typeface="+mn-ea"/>
              </a:rPr>
              <a:t>x</a:t>
            </a:r>
            <a:r>
              <a:rPr b="1" i="1" spc="-15" dirty="0">
                <a:solidFill>
                  <a:srgbClr val="FF0000"/>
                </a:solidFill>
                <a:latin typeface="Times New Roman" panose="02020603050405020304"/>
                <a:cs typeface="Times New Roman" panose="02020603050405020304"/>
                <a:sym typeface="+mn-ea"/>
              </a:rPr>
              <a:t> </a:t>
            </a:r>
            <a:r>
              <a:rPr b="1" spc="15" dirty="0">
                <a:solidFill>
                  <a:srgbClr val="FF0000"/>
                </a:solidFill>
                <a:latin typeface="Microsoft JhengHei" panose="020B0604030504040204" charset="-120"/>
                <a:cs typeface="Microsoft JhengHei" panose="020B0604030504040204" charset="-120"/>
                <a:sym typeface="+mn-ea"/>
              </a:rPr>
              <a:t>由</a:t>
            </a:r>
            <a:r>
              <a:rPr b="1" dirty="0">
                <a:solidFill>
                  <a:srgbClr val="FF0000"/>
                </a:solidFill>
                <a:latin typeface="Microsoft JhengHei" panose="020B0604030504040204" charset="-120"/>
                <a:cs typeface="Microsoft JhengHei" panose="020B0604030504040204" charset="-120"/>
                <a:sym typeface="+mn-ea"/>
              </a:rPr>
              <a:t>文</a:t>
            </a:r>
            <a:r>
              <a:rPr b="1" spc="-5" dirty="0">
                <a:solidFill>
                  <a:srgbClr val="FF0000"/>
                </a:solidFill>
                <a:latin typeface="Microsoft JhengHei" panose="020B0604030504040204" charset="-120"/>
                <a:cs typeface="Microsoft JhengHei" panose="020B0604030504040204" charset="-120"/>
                <a:sym typeface="+mn-ea"/>
              </a:rPr>
              <a:t>法</a:t>
            </a:r>
            <a:r>
              <a:rPr b="1" dirty="0">
                <a:solidFill>
                  <a:srgbClr val="FF0000"/>
                </a:solidFill>
                <a:latin typeface="Microsoft JhengHei" panose="020B0604030504040204" charset="-120"/>
                <a:cs typeface="Microsoft JhengHei" panose="020B0604030504040204" charset="-120"/>
                <a:sym typeface="+mn-ea"/>
              </a:rPr>
              <a:t> </a:t>
            </a:r>
            <a:r>
              <a:rPr b="1" spc="-5" dirty="0">
                <a:solidFill>
                  <a:srgbClr val="FF0000"/>
                </a:solidFill>
                <a:latin typeface="Times New Roman" panose="02020603050405020304"/>
                <a:cs typeface="Times New Roman" panose="02020603050405020304"/>
                <a:sym typeface="+mn-ea"/>
              </a:rPr>
              <a:t>G</a:t>
            </a:r>
            <a:r>
              <a:rPr b="1" spc="-25" dirty="0">
                <a:solidFill>
                  <a:srgbClr val="FF0000"/>
                </a:solidFill>
                <a:latin typeface="Times New Roman" panose="02020603050405020304"/>
                <a:cs typeface="Times New Roman" panose="02020603050405020304"/>
                <a:sym typeface="+mn-ea"/>
              </a:rPr>
              <a:t> </a:t>
            </a:r>
            <a:r>
              <a:rPr b="1" spc="15" dirty="0">
                <a:solidFill>
                  <a:srgbClr val="FF0000"/>
                </a:solidFill>
                <a:latin typeface="Microsoft JhengHei" panose="020B0604030504040204" charset="-120"/>
                <a:cs typeface="Microsoft JhengHei" panose="020B0604030504040204" charset="-120"/>
                <a:sym typeface="+mn-ea"/>
              </a:rPr>
              <a:t>所产</a:t>
            </a:r>
            <a:r>
              <a:rPr b="1" dirty="0">
                <a:solidFill>
                  <a:srgbClr val="FF0000"/>
                </a:solidFill>
                <a:latin typeface="Microsoft JhengHei" panose="020B0604030504040204" charset="-120"/>
                <a:cs typeface="Microsoft JhengHei" panose="020B0604030504040204" charset="-120"/>
                <a:sym typeface="+mn-ea"/>
              </a:rPr>
              <a:t>生</a:t>
            </a:r>
            <a:r>
              <a:rPr b="1" spc="15" dirty="0">
                <a:solidFill>
                  <a:srgbClr val="FF0000"/>
                </a:solidFill>
                <a:latin typeface="Microsoft JhengHei" panose="020B0604030504040204" charset="-120"/>
                <a:cs typeface="Microsoft JhengHei" panose="020B0604030504040204" charset="-120"/>
                <a:sym typeface="+mn-ea"/>
              </a:rPr>
              <a:t>的</a:t>
            </a:r>
            <a:r>
              <a:rPr b="1" dirty="0">
                <a:solidFill>
                  <a:srgbClr val="FF0000"/>
                </a:solidFill>
                <a:latin typeface="Microsoft JhengHei" panose="020B0604030504040204" charset="-120"/>
                <a:cs typeface="Microsoft JhengHei" panose="020B0604030504040204" charset="-120"/>
                <a:sym typeface="+mn-ea"/>
              </a:rPr>
              <a:t>充要条</a:t>
            </a:r>
            <a:r>
              <a:rPr b="1" spc="15" dirty="0">
                <a:solidFill>
                  <a:srgbClr val="FF0000"/>
                </a:solidFill>
                <a:latin typeface="Microsoft JhengHei" panose="020B0604030504040204" charset="-120"/>
                <a:cs typeface="Microsoft JhengHei" panose="020B0604030504040204" charset="-120"/>
                <a:sym typeface="+mn-ea"/>
              </a:rPr>
              <a:t>件</a:t>
            </a:r>
            <a:r>
              <a:rPr b="1" dirty="0">
                <a:solidFill>
                  <a:srgbClr val="FF0000"/>
                </a:solidFill>
                <a:latin typeface="Microsoft JhengHei" panose="020B0604030504040204" charset="-120"/>
                <a:cs typeface="Microsoft JhengHei" panose="020B0604030504040204" charset="-120"/>
                <a:sym typeface="+mn-ea"/>
              </a:rPr>
              <a:t>是</a:t>
            </a:r>
            <a:r>
              <a:rPr b="1" spc="5" dirty="0">
                <a:solidFill>
                  <a:srgbClr val="FF0000"/>
                </a:solidFill>
                <a:latin typeface="Microsoft JhengHei" panose="020B0604030504040204" charset="-120"/>
                <a:cs typeface="Microsoft JhengHei" panose="020B0604030504040204" charset="-120"/>
                <a:sym typeface="+mn-ea"/>
              </a:rPr>
              <a:t>：</a:t>
            </a:r>
            <a:r>
              <a:rPr b="1" i="1" spc="5" dirty="0">
                <a:solidFill>
                  <a:srgbClr val="FF0000"/>
                </a:solidFill>
                <a:latin typeface="Times New Roman" panose="02020603050405020304"/>
                <a:cs typeface="Times New Roman" panose="02020603050405020304"/>
                <a:sym typeface="+mn-ea"/>
              </a:rPr>
              <a:t>t</a:t>
            </a:r>
            <a:r>
              <a:rPr b="1" spc="7" baseline="-21000" dirty="0">
                <a:solidFill>
                  <a:srgbClr val="FF0000"/>
                </a:solidFill>
                <a:latin typeface="Times New Roman" panose="02020603050405020304"/>
                <a:cs typeface="Times New Roman" panose="02020603050405020304"/>
                <a:sym typeface="+mn-ea"/>
              </a:rPr>
              <a:t>0,</a:t>
            </a:r>
            <a:r>
              <a:rPr b="1" i="1" spc="7" baseline="-21000" dirty="0">
                <a:solidFill>
                  <a:srgbClr val="FF0000"/>
                </a:solidFill>
                <a:latin typeface="Times New Roman" panose="02020603050405020304"/>
                <a:cs typeface="Times New Roman" panose="02020603050405020304"/>
                <a:sym typeface="+mn-ea"/>
              </a:rPr>
              <a:t>n</a:t>
            </a:r>
            <a:r>
              <a:rPr b="1" spc="5" dirty="0">
                <a:solidFill>
                  <a:srgbClr val="FF0000"/>
                </a:solidFill>
                <a:latin typeface="Times New Roman" panose="02020603050405020304"/>
                <a:cs typeface="Times New Roman" panose="02020603050405020304"/>
                <a:sym typeface="+mn-ea"/>
              </a:rPr>
              <a:t>=</a:t>
            </a:r>
            <a:r>
              <a:rPr b="1" i="1" spc="5" dirty="0">
                <a:solidFill>
                  <a:srgbClr val="FF0000"/>
                </a:solidFill>
                <a:latin typeface="Times New Roman" panose="02020603050405020304"/>
                <a:cs typeface="Times New Roman" panose="02020603050405020304"/>
                <a:sym typeface="+mn-ea"/>
              </a:rPr>
              <a:t>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023872" y="1499616"/>
            <a:ext cx="7632700" cy="2272665"/>
          </a:xfrm>
          <a:custGeom>
            <a:avLst/>
            <a:gdLst/>
            <a:ahLst/>
            <a:cxnLst/>
            <a:rect l="l" t="t" r="r" b="b"/>
            <a:pathLst>
              <a:path w="7632700" h="2272665">
                <a:moveTo>
                  <a:pt x="0" y="2272283"/>
                </a:moveTo>
                <a:lnTo>
                  <a:pt x="7632192" y="2272283"/>
                </a:lnTo>
                <a:lnTo>
                  <a:pt x="7632192" y="0"/>
                </a:lnTo>
                <a:lnTo>
                  <a:pt x="0" y="0"/>
                </a:lnTo>
                <a:lnTo>
                  <a:pt x="0" y="2272283"/>
                </a:lnTo>
                <a:close/>
              </a:path>
            </a:pathLst>
          </a:custGeom>
          <a:solidFill>
            <a:srgbClr val="FFFFFF"/>
          </a:solidFill>
        </p:spPr>
        <p:txBody>
          <a:bodyPr wrap="square" lIns="0" tIns="0" rIns="0" bIns="0" rtlCol="0"/>
          <a:lstStyle/>
          <a:p/>
        </p:txBody>
      </p:sp>
      <p:sp>
        <p:nvSpPr>
          <p:cNvPr id="15" name="object 15"/>
          <p:cNvSpPr txBox="1"/>
          <p:nvPr/>
        </p:nvSpPr>
        <p:spPr>
          <a:xfrm>
            <a:off x="2102916" y="1384309"/>
            <a:ext cx="4815205" cy="1236345"/>
          </a:xfrm>
          <a:prstGeom prst="rect">
            <a:avLst/>
          </a:prstGeom>
        </p:spPr>
        <p:txBody>
          <a:bodyPr vert="horz" wrap="square" lIns="0" tIns="13335" rIns="0" bIns="0" rtlCol="0">
            <a:spAutoFit/>
          </a:bodyPr>
          <a:lstStyle/>
          <a:p>
            <a:pPr marL="550545" marR="5080" indent="-538480">
              <a:lnSpc>
                <a:spcPct val="142000"/>
              </a:lnSpc>
              <a:spcBef>
                <a:spcPts val="105"/>
              </a:spcBef>
            </a:pPr>
            <a:r>
              <a:rPr sz="2800" b="1" spc="-5" dirty="0">
                <a:solidFill>
                  <a:srgbClr val="000066"/>
                </a:solidFill>
                <a:latin typeface="Times New Roman" panose="02020603050405020304"/>
                <a:cs typeface="Times New Roman" panose="02020603050405020304"/>
              </a:rPr>
              <a:t>(1)</a:t>
            </a:r>
            <a:r>
              <a:rPr sz="2800" b="1" spc="-45" dirty="0">
                <a:solidFill>
                  <a:srgbClr val="000066"/>
                </a:solidFill>
                <a:latin typeface="Times New Roman" panose="02020603050405020304"/>
                <a:cs typeface="Times New Roman" panose="02020603050405020304"/>
              </a:rPr>
              <a:t> </a:t>
            </a:r>
            <a:r>
              <a:rPr sz="2800" b="1" spc="10" dirty="0">
                <a:solidFill>
                  <a:srgbClr val="000066"/>
                </a:solidFill>
                <a:latin typeface="Microsoft JhengHei" panose="020B0604030504040204" charset="-120"/>
                <a:cs typeface="Microsoft JhengHei" panose="020B0604030504040204" charset="-120"/>
              </a:rPr>
              <a:t>汉语分词和词</a:t>
            </a:r>
            <a:r>
              <a:rPr sz="2800" b="1" dirty="0">
                <a:solidFill>
                  <a:srgbClr val="000066"/>
                </a:solidFill>
                <a:latin typeface="Microsoft JhengHei" panose="020B0604030504040204" charset="-120"/>
                <a:cs typeface="Microsoft JhengHei" panose="020B0604030504040204" charset="-120"/>
              </a:rPr>
              <a:t>性标</a:t>
            </a:r>
            <a:r>
              <a:rPr sz="2800" b="1" spc="10" dirty="0">
                <a:solidFill>
                  <a:srgbClr val="000066"/>
                </a:solidFill>
                <a:latin typeface="Microsoft JhengHei" panose="020B0604030504040204" charset="-120"/>
                <a:cs typeface="Microsoft JhengHei" panose="020B0604030504040204" charset="-120"/>
              </a:rPr>
              <a:t>注</a:t>
            </a:r>
            <a:r>
              <a:rPr sz="2800" b="1" dirty="0">
                <a:solidFill>
                  <a:srgbClr val="000066"/>
                </a:solidFill>
                <a:latin typeface="Microsoft JhengHei" panose="020B0604030504040204" charset="-120"/>
                <a:cs typeface="Microsoft JhengHei" panose="020B0604030504040204" charset="-120"/>
              </a:rPr>
              <a:t>以后</a:t>
            </a:r>
            <a:r>
              <a:rPr sz="2800" b="1" spc="-5" dirty="0">
                <a:solidFill>
                  <a:srgbClr val="000066"/>
                </a:solidFill>
                <a:latin typeface="Microsoft JhengHei" panose="020B0604030504040204" charset="-120"/>
                <a:cs typeface="Microsoft JhengHei" panose="020B0604030504040204" charset="-120"/>
              </a:rPr>
              <a:t>：  </a:t>
            </a:r>
            <a:r>
              <a:rPr sz="2800" b="1" spc="15" dirty="0">
                <a:solidFill>
                  <a:srgbClr val="000066"/>
                </a:solidFill>
                <a:latin typeface="Microsoft JhengHei" panose="020B0604030504040204" charset="-120"/>
                <a:cs typeface="Microsoft JhengHei" panose="020B0604030504040204" charset="-120"/>
              </a:rPr>
              <a:t>他</a:t>
            </a:r>
            <a:r>
              <a:rPr sz="2800" b="1" spc="-5" dirty="0">
                <a:solidFill>
                  <a:srgbClr val="000066"/>
                </a:solidFill>
                <a:latin typeface="Times New Roman" panose="02020603050405020304"/>
                <a:cs typeface="Times New Roman" panose="02020603050405020304"/>
              </a:rPr>
              <a:t>/P</a:t>
            </a:r>
            <a:r>
              <a:rPr sz="2800" b="1" spc="-165"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r>
              <a:rPr sz="2800" b="1" spc="-5" dirty="0">
                <a:solidFill>
                  <a:srgbClr val="000066"/>
                </a:solidFill>
                <a:latin typeface="Times New Roman" panose="02020603050405020304"/>
                <a:cs typeface="Times New Roman" panose="02020603050405020304"/>
              </a:rPr>
              <a:t>/V</a:t>
            </a:r>
            <a:r>
              <a:rPr sz="2800" b="1" spc="-7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读</a:t>
            </a:r>
            <a:r>
              <a:rPr sz="2800" b="1" spc="-5" dirty="0">
                <a:solidFill>
                  <a:srgbClr val="000066"/>
                </a:solidFill>
                <a:latin typeface="Times New Roman" panose="02020603050405020304"/>
                <a:cs typeface="Times New Roman" panose="02020603050405020304"/>
              </a:rPr>
              <a:t>/V</a:t>
            </a:r>
            <a:r>
              <a:rPr sz="2800" b="1" spc="-6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书</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6" name="object 16"/>
          <p:cNvSpPr txBox="1"/>
          <p:nvPr/>
        </p:nvSpPr>
        <p:spPr>
          <a:xfrm>
            <a:off x="6942201" y="2166366"/>
            <a:ext cx="605155" cy="442595"/>
          </a:xfrm>
          <a:prstGeom prst="rect">
            <a:avLst/>
          </a:prstGeom>
        </p:spPr>
        <p:txBody>
          <a:bodyPr vert="horz" wrap="square" lIns="0" tIns="12065" rIns="0" bIns="0" rtlCol="0">
            <a:spAutoFit/>
          </a:bodyPr>
          <a:lstStyle/>
          <a:p>
            <a:pPr marL="12700">
              <a:lnSpc>
                <a:spcPct val="100000"/>
              </a:lnSpc>
              <a:spcBef>
                <a:spcPts val="95"/>
              </a:spcBef>
            </a:pPr>
            <a:r>
              <a:rPr sz="2800" b="1" i="1" dirty="0">
                <a:solidFill>
                  <a:srgbClr val="000066"/>
                </a:solidFill>
                <a:latin typeface="Times New Roman" panose="02020603050405020304"/>
                <a:cs typeface="Times New Roman" panose="02020603050405020304"/>
              </a:rPr>
              <a:t>n</a:t>
            </a:r>
            <a:r>
              <a:rPr sz="2800" b="1" spc="-5" dirty="0">
                <a:solidFill>
                  <a:srgbClr val="000066"/>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17" name="object 17"/>
          <p:cNvSpPr/>
          <p:nvPr/>
        </p:nvSpPr>
        <p:spPr>
          <a:xfrm>
            <a:off x="5664708" y="3429000"/>
            <a:ext cx="3816350" cy="2661285"/>
          </a:xfrm>
          <a:custGeom>
            <a:avLst/>
            <a:gdLst/>
            <a:ahLst/>
            <a:cxnLst/>
            <a:rect l="l" t="t" r="r" b="b"/>
            <a:pathLst>
              <a:path w="3816350" h="2661285">
                <a:moveTo>
                  <a:pt x="0" y="2660904"/>
                </a:moveTo>
                <a:lnTo>
                  <a:pt x="3816095" y="2660904"/>
                </a:lnTo>
                <a:lnTo>
                  <a:pt x="3816095" y="0"/>
                </a:lnTo>
                <a:lnTo>
                  <a:pt x="0" y="0"/>
                </a:lnTo>
                <a:lnTo>
                  <a:pt x="0" y="2660904"/>
                </a:lnTo>
                <a:close/>
              </a:path>
            </a:pathLst>
          </a:custGeom>
          <a:ln w="12192">
            <a:solidFill>
              <a:srgbClr val="000080"/>
            </a:solidFill>
          </a:ln>
        </p:spPr>
        <p:txBody>
          <a:bodyPr wrap="square" lIns="0" tIns="0" rIns="0" bIns="0" rtlCol="0"/>
          <a:lstStyle/>
          <a:p/>
        </p:txBody>
      </p:sp>
      <p:sp>
        <p:nvSpPr>
          <p:cNvPr id="18" name="object 18"/>
          <p:cNvSpPr txBox="1"/>
          <p:nvPr/>
        </p:nvSpPr>
        <p:spPr>
          <a:xfrm>
            <a:off x="5670803" y="3453765"/>
            <a:ext cx="708660" cy="381635"/>
          </a:xfrm>
          <a:prstGeom prst="rect">
            <a:avLst/>
          </a:prstGeom>
        </p:spPr>
        <p:txBody>
          <a:bodyPr vert="horz" wrap="square" lIns="0" tIns="12700" rIns="0" bIns="0" rtlCol="0">
            <a:spAutoFit/>
          </a:bodyPr>
          <a:lstStyle/>
          <a:p>
            <a:pPr marR="20320" algn="ctr">
              <a:lnSpc>
                <a:spcPct val="100000"/>
              </a:lnSpc>
              <a:spcBef>
                <a:spcPts val="100"/>
              </a:spcBef>
            </a:pPr>
            <a:r>
              <a:rPr sz="2400" b="1" dirty="0">
                <a:solidFill>
                  <a:srgbClr val="000066"/>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
        <p:nvSpPr>
          <p:cNvPr id="19" name="object 19"/>
          <p:cNvSpPr txBox="1"/>
          <p:nvPr/>
        </p:nvSpPr>
        <p:spPr>
          <a:xfrm>
            <a:off x="6385559" y="3931920"/>
            <a:ext cx="791210" cy="454660"/>
          </a:xfrm>
          <a:prstGeom prst="rect">
            <a:avLst/>
          </a:prstGeom>
          <a:ln w="12192">
            <a:solidFill>
              <a:srgbClr val="000066"/>
            </a:solidFill>
          </a:ln>
        </p:spPr>
        <p:txBody>
          <a:bodyPr vert="horz" wrap="square" lIns="0" tIns="85725" rIns="0" bIns="0" rtlCol="0">
            <a:spAutoFit/>
          </a:bodyPr>
          <a:lstStyle/>
          <a:p>
            <a:pPr marL="208915">
              <a:lnSpc>
                <a:spcPct val="100000"/>
              </a:lnSpc>
              <a:spcBef>
                <a:spcPts val="675"/>
              </a:spcBef>
            </a:pPr>
            <a:r>
              <a:rPr sz="2400" b="1" dirty="0">
                <a:solidFill>
                  <a:srgbClr val="000066"/>
                </a:solidFill>
                <a:latin typeface="Microsoft JhengHei" panose="020B0604030504040204" charset="-120"/>
                <a:cs typeface="Microsoft JhengHei" panose="020B0604030504040204" charset="-120"/>
              </a:rPr>
              <a:t>他</a:t>
            </a:r>
            <a:endParaRPr sz="2400">
              <a:latin typeface="Microsoft JhengHei" panose="020B0604030504040204" charset="-120"/>
              <a:cs typeface="Microsoft JhengHei" panose="020B0604030504040204" charset="-120"/>
            </a:endParaRPr>
          </a:p>
        </p:txBody>
      </p:sp>
      <p:sp>
        <p:nvSpPr>
          <p:cNvPr id="20" name="object 20"/>
          <p:cNvSpPr txBox="1"/>
          <p:nvPr/>
        </p:nvSpPr>
        <p:spPr>
          <a:xfrm>
            <a:off x="7176515" y="4507991"/>
            <a:ext cx="792480" cy="427990"/>
          </a:xfrm>
          <a:prstGeom prst="rect">
            <a:avLst/>
          </a:prstGeom>
          <a:ln w="12192">
            <a:solidFill>
              <a:srgbClr val="000066"/>
            </a:solidFill>
          </a:ln>
        </p:spPr>
        <p:txBody>
          <a:bodyPr vert="horz" wrap="square" lIns="0" tIns="59055" rIns="0" bIns="0" rtlCol="0">
            <a:spAutoFit/>
          </a:bodyPr>
          <a:lstStyle/>
          <a:p>
            <a:pPr marL="103505">
              <a:lnSpc>
                <a:spcPct val="100000"/>
              </a:lnSpc>
              <a:spcBef>
                <a:spcPts val="465"/>
              </a:spcBef>
            </a:pPr>
            <a:r>
              <a:rPr sz="2400" b="1" spc="10" dirty="0">
                <a:solidFill>
                  <a:srgbClr val="000066"/>
                </a:solidFill>
                <a:latin typeface="Microsoft JhengHei" panose="020B0604030504040204" charset="-120"/>
                <a:cs typeface="Microsoft JhengHei" panose="020B0604030504040204" charset="-120"/>
              </a:rPr>
              <a:t>喜欢</a:t>
            </a:r>
            <a:endParaRPr sz="2400">
              <a:latin typeface="Microsoft JhengHei" panose="020B0604030504040204" charset="-120"/>
              <a:cs typeface="Microsoft JhengHei" panose="020B0604030504040204" charset="-120"/>
            </a:endParaRPr>
          </a:p>
        </p:txBody>
      </p:sp>
      <p:sp>
        <p:nvSpPr>
          <p:cNvPr id="21" name="object 21"/>
          <p:cNvSpPr txBox="1"/>
          <p:nvPr/>
        </p:nvSpPr>
        <p:spPr>
          <a:xfrm>
            <a:off x="7968996" y="5084064"/>
            <a:ext cx="792480" cy="400685"/>
          </a:xfrm>
          <a:prstGeom prst="rect">
            <a:avLst/>
          </a:prstGeom>
          <a:ln w="12192">
            <a:solidFill>
              <a:srgbClr val="000066"/>
            </a:solidFill>
          </a:ln>
        </p:spPr>
        <p:txBody>
          <a:bodyPr vert="horz" wrap="square" lIns="0" tIns="31750" rIns="0" bIns="0" rtlCol="0">
            <a:spAutoFit/>
          </a:bodyPr>
          <a:lstStyle/>
          <a:p>
            <a:pPr marL="226060">
              <a:lnSpc>
                <a:spcPct val="100000"/>
              </a:lnSpc>
              <a:spcBef>
                <a:spcPts val="250"/>
              </a:spcBef>
            </a:pPr>
            <a:r>
              <a:rPr sz="2400" b="1" dirty="0">
                <a:solidFill>
                  <a:srgbClr val="000066"/>
                </a:solidFill>
                <a:latin typeface="Microsoft JhengHei" panose="020B0604030504040204" charset="-120"/>
                <a:cs typeface="Microsoft JhengHei" panose="020B0604030504040204" charset="-120"/>
              </a:rPr>
              <a:t>读</a:t>
            </a:r>
            <a:endParaRPr sz="2400">
              <a:latin typeface="Microsoft JhengHei" panose="020B0604030504040204" charset="-120"/>
              <a:cs typeface="Microsoft JhengHei" panose="020B0604030504040204" charset="-120"/>
            </a:endParaRPr>
          </a:p>
        </p:txBody>
      </p:sp>
      <p:sp>
        <p:nvSpPr>
          <p:cNvPr id="22" name="object 22"/>
          <p:cNvSpPr txBox="1"/>
          <p:nvPr/>
        </p:nvSpPr>
        <p:spPr>
          <a:xfrm>
            <a:off x="8767571" y="5652008"/>
            <a:ext cx="707390" cy="381635"/>
          </a:xfrm>
          <a:prstGeom prst="rect">
            <a:avLst/>
          </a:prstGeom>
        </p:spPr>
        <p:txBody>
          <a:bodyPr vert="horz" wrap="square" lIns="0" tIns="12700" rIns="0" bIns="0" rtlCol="0">
            <a:spAutoFit/>
          </a:bodyPr>
          <a:lstStyle/>
          <a:p>
            <a:pPr marL="252095">
              <a:lnSpc>
                <a:spcPct val="100000"/>
              </a:lnSpc>
              <a:spcBef>
                <a:spcPts val="100"/>
              </a:spcBef>
            </a:pPr>
            <a:r>
              <a:rPr sz="2400" b="1" dirty="0">
                <a:solidFill>
                  <a:srgbClr val="000066"/>
                </a:solidFill>
                <a:latin typeface="Microsoft JhengHei" panose="020B0604030504040204" charset="-120"/>
                <a:cs typeface="Microsoft JhengHei" panose="020B0604030504040204" charset="-120"/>
              </a:rPr>
              <a:t>书</a:t>
            </a:r>
            <a:endParaRPr sz="2400">
              <a:latin typeface="Microsoft JhengHei" panose="020B0604030504040204" charset="-120"/>
              <a:cs typeface="Microsoft JhengHei" panose="020B0604030504040204" charset="-120"/>
            </a:endParaRPr>
          </a:p>
        </p:txBody>
      </p:sp>
      <p:sp>
        <p:nvSpPr>
          <p:cNvPr id="23" name="object 23"/>
          <p:cNvSpPr/>
          <p:nvPr/>
        </p:nvSpPr>
        <p:spPr>
          <a:xfrm>
            <a:off x="5664708" y="3931920"/>
            <a:ext cx="3816350" cy="0"/>
          </a:xfrm>
          <a:custGeom>
            <a:avLst/>
            <a:gdLst/>
            <a:ahLst/>
            <a:cxnLst/>
            <a:rect l="l" t="t" r="r" b="b"/>
            <a:pathLst>
              <a:path w="3816350">
                <a:moveTo>
                  <a:pt x="0" y="0"/>
                </a:moveTo>
                <a:lnTo>
                  <a:pt x="3816095" y="0"/>
                </a:lnTo>
              </a:path>
            </a:pathLst>
          </a:custGeom>
          <a:ln w="12192">
            <a:solidFill>
              <a:srgbClr val="000066"/>
            </a:solidFill>
          </a:ln>
        </p:spPr>
        <p:txBody>
          <a:bodyPr wrap="square" lIns="0" tIns="0" rIns="0" bIns="0" rtlCol="0"/>
          <a:lstStyle/>
          <a:p/>
        </p:txBody>
      </p:sp>
      <p:sp>
        <p:nvSpPr>
          <p:cNvPr id="24" name="object 24"/>
          <p:cNvSpPr/>
          <p:nvPr/>
        </p:nvSpPr>
        <p:spPr>
          <a:xfrm>
            <a:off x="6385559" y="4507991"/>
            <a:ext cx="3095625" cy="0"/>
          </a:xfrm>
          <a:custGeom>
            <a:avLst/>
            <a:gdLst/>
            <a:ahLst/>
            <a:cxnLst/>
            <a:rect l="l" t="t" r="r" b="b"/>
            <a:pathLst>
              <a:path w="3095625">
                <a:moveTo>
                  <a:pt x="0" y="0"/>
                </a:moveTo>
                <a:lnTo>
                  <a:pt x="3095243" y="0"/>
                </a:lnTo>
              </a:path>
            </a:pathLst>
          </a:custGeom>
          <a:ln w="12192">
            <a:solidFill>
              <a:srgbClr val="000066"/>
            </a:solidFill>
          </a:ln>
        </p:spPr>
        <p:txBody>
          <a:bodyPr wrap="square" lIns="0" tIns="0" rIns="0" bIns="0" rtlCol="0"/>
          <a:lstStyle/>
          <a:p/>
        </p:txBody>
      </p:sp>
      <p:sp>
        <p:nvSpPr>
          <p:cNvPr id="25" name="object 25"/>
          <p:cNvSpPr/>
          <p:nvPr/>
        </p:nvSpPr>
        <p:spPr>
          <a:xfrm>
            <a:off x="6385559" y="3429000"/>
            <a:ext cx="0" cy="1079500"/>
          </a:xfrm>
          <a:custGeom>
            <a:avLst/>
            <a:gdLst/>
            <a:ahLst/>
            <a:cxnLst/>
            <a:rect l="l" t="t" r="r" b="b"/>
            <a:pathLst>
              <a:path h="1079500">
                <a:moveTo>
                  <a:pt x="0" y="0"/>
                </a:moveTo>
                <a:lnTo>
                  <a:pt x="0" y="1078992"/>
                </a:lnTo>
              </a:path>
            </a:pathLst>
          </a:custGeom>
          <a:ln w="12192">
            <a:solidFill>
              <a:srgbClr val="000066"/>
            </a:solidFill>
          </a:ln>
        </p:spPr>
        <p:txBody>
          <a:bodyPr wrap="square" lIns="0" tIns="0" rIns="0" bIns="0" rtlCol="0"/>
          <a:lstStyle/>
          <a:p/>
        </p:txBody>
      </p:sp>
      <p:sp>
        <p:nvSpPr>
          <p:cNvPr id="26" name="object 26"/>
          <p:cNvSpPr/>
          <p:nvPr/>
        </p:nvSpPr>
        <p:spPr>
          <a:xfrm>
            <a:off x="7176515" y="5084064"/>
            <a:ext cx="2304415" cy="0"/>
          </a:xfrm>
          <a:custGeom>
            <a:avLst/>
            <a:gdLst/>
            <a:ahLst/>
            <a:cxnLst/>
            <a:rect l="l" t="t" r="r" b="b"/>
            <a:pathLst>
              <a:path w="2304415">
                <a:moveTo>
                  <a:pt x="0" y="0"/>
                </a:moveTo>
                <a:lnTo>
                  <a:pt x="2304288" y="0"/>
                </a:lnTo>
              </a:path>
            </a:pathLst>
          </a:custGeom>
          <a:ln w="12192">
            <a:solidFill>
              <a:srgbClr val="000066"/>
            </a:solidFill>
          </a:ln>
        </p:spPr>
        <p:txBody>
          <a:bodyPr wrap="square" lIns="0" tIns="0" rIns="0" bIns="0" rtlCol="0"/>
          <a:lstStyle/>
          <a:p/>
        </p:txBody>
      </p:sp>
      <p:sp>
        <p:nvSpPr>
          <p:cNvPr id="27" name="object 27"/>
          <p:cNvSpPr/>
          <p:nvPr/>
        </p:nvSpPr>
        <p:spPr>
          <a:xfrm>
            <a:off x="7176515" y="3429000"/>
            <a:ext cx="0" cy="1655445"/>
          </a:xfrm>
          <a:custGeom>
            <a:avLst/>
            <a:gdLst/>
            <a:ahLst/>
            <a:cxnLst/>
            <a:rect l="l" t="t" r="r" b="b"/>
            <a:pathLst>
              <a:path h="1655445">
                <a:moveTo>
                  <a:pt x="0" y="0"/>
                </a:moveTo>
                <a:lnTo>
                  <a:pt x="0" y="1655064"/>
                </a:lnTo>
              </a:path>
            </a:pathLst>
          </a:custGeom>
          <a:ln w="12192">
            <a:solidFill>
              <a:srgbClr val="000066"/>
            </a:solidFill>
          </a:ln>
        </p:spPr>
        <p:txBody>
          <a:bodyPr wrap="square" lIns="0" tIns="0" rIns="0" bIns="0" rtlCol="0"/>
          <a:lstStyle/>
          <a:p/>
        </p:txBody>
      </p:sp>
      <p:sp>
        <p:nvSpPr>
          <p:cNvPr id="28" name="object 28"/>
          <p:cNvSpPr/>
          <p:nvPr/>
        </p:nvSpPr>
        <p:spPr>
          <a:xfrm>
            <a:off x="7968996" y="5590032"/>
            <a:ext cx="1511935" cy="0"/>
          </a:xfrm>
          <a:custGeom>
            <a:avLst/>
            <a:gdLst/>
            <a:ahLst/>
            <a:cxnLst/>
            <a:rect l="l" t="t" r="r" b="b"/>
            <a:pathLst>
              <a:path w="1511934">
                <a:moveTo>
                  <a:pt x="0" y="0"/>
                </a:moveTo>
                <a:lnTo>
                  <a:pt x="1511807" y="0"/>
                </a:lnTo>
              </a:path>
            </a:pathLst>
          </a:custGeom>
          <a:ln w="12192">
            <a:solidFill>
              <a:srgbClr val="000066"/>
            </a:solidFill>
          </a:ln>
        </p:spPr>
        <p:txBody>
          <a:bodyPr wrap="square" lIns="0" tIns="0" rIns="0" bIns="0" rtlCol="0"/>
          <a:lstStyle/>
          <a:p/>
        </p:txBody>
      </p:sp>
      <p:sp>
        <p:nvSpPr>
          <p:cNvPr id="29" name="object 29"/>
          <p:cNvSpPr/>
          <p:nvPr/>
        </p:nvSpPr>
        <p:spPr>
          <a:xfrm>
            <a:off x="7968996" y="3429000"/>
            <a:ext cx="0" cy="2161540"/>
          </a:xfrm>
          <a:custGeom>
            <a:avLst/>
            <a:gdLst/>
            <a:ahLst/>
            <a:cxnLst/>
            <a:rect l="l" t="t" r="r" b="b"/>
            <a:pathLst>
              <a:path h="2161540">
                <a:moveTo>
                  <a:pt x="0" y="0"/>
                </a:moveTo>
                <a:lnTo>
                  <a:pt x="0" y="2161032"/>
                </a:lnTo>
              </a:path>
            </a:pathLst>
          </a:custGeom>
          <a:ln w="12192">
            <a:solidFill>
              <a:srgbClr val="000066"/>
            </a:solidFill>
          </a:ln>
        </p:spPr>
        <p:txBody>
          <a:bodyPr wrap="square" lIns="0" tIns="0" rIns="0" bIns="0" rtlCol="0"/>
          <a:lstStyle/>
          <a:p/>
        </p:txBody>
      </p:sp>
      <p:sp>
        <p:nvSpPr>
          <p:cNvPr id="30" name="object 30"/>
          <p:cNvSpPr/>
          <p:nvPr/>
        </p:nvSpPr>
        <p:spPr>
          <a:xfrm>
            <a:off x="8761476" y="3429000"/>
            <a:ext cx="0" cy="2664460"/>
          </a:xfrm>
          <a:custGeom>
            <a:avLst/>
            <a:gdLst/>
            <a:ahLst/>
            <a:cxnLst/>
            <a:rect l="l" t="t" r="r" b="b"/>
            <a:pathLst>
              <a:path h="2664460">
                <a:moveTo>
                  <a:pt x="0" y="0"/>
                </a:moveTo>
                <a:lnTo>
                  <a:pt x="0" y="2663952"/>
                </a:lnTo>
              </a:path>
            </a:pathLst>
          </a:custGeom>
          <a:ln w="12192">
            <a:solidFill>
              <a:srgbClr val="000066"/>
            </a:solidFill>
          </a:ln>
        </p:spPr>
        <p:txBody>
          <a:bodyPr wrap="square" lIns="0" tIns="0" rIns="0" bIns="0" rtlCol="0"/>
          <a:lstStyle/>
          <a:p/>
        </p:txBody>
      </p:sp>
      <p:sp>
        <p:nvSpPr>
          <p:cNvPr id="31" name="object 31"/>
          <p:cNvSpPr txBox="1"/>
          <p:nvPr/>
        </p:nvSpPr>
        <p:spPr>
          <a:xfrm>
            <a:off x="2077516" y="2591867"/>
            <a:ext cx="3434079" cy="1132205"/>
          </a:xfrm>
          <a:prstGeom prst="rect">
            <a:avLst/>
          </a:prstGeom>
        </p:spPr>
        <p:txBody>
          <a:bodyPr vert="horz" wrap="square" lIns="0" tIns="140970" rIns="0" bIns="0" rtlCol="0">
            <a:spAutoFit/>
          </a:bodyPr>
          <a:lstStyle/>
          <a:p>
            <a:pPr marL="542290" indent="-504825">
              <a:lnSpc>
                <a:spcPct val="100000"/>
              </a:lnSpc>
              <a:spcBef>
                <a:spcPts val="1110"/>
              </a:spcBef>
              <a:buFont typeface="Times New Roman" panose="02020603050405020304"/>
              <a:buAutoNum type="arabicParenBoth" startAt="2"/>
              <a:tabLst>
                <a:tab pos="542925" algn="l"/>
              </a:tabLst>
            </a:pPr>
            <a:r>
              <a:rPr sz="2800" b="1" spc="15" dirty="0">
                <a:solidFill>
                  <a:srgbClr val="000066"/>
                </a:solidFill>
                <a:latin typeface="Microsoft JhengHei" panose="020B0604030504040204" charset="-120"/>
                <a:cs typeface="Microsoft JhengHei" panose="020B0604030504040204" charset="-120"/>
              </a:rPr>
              <a:t>构造识别矩阵：</a:t>
            </a:r>
            <a:endParaRPr sz="2800">
              <a:latin typeface="Microsoft JhengHei" panose="020B0604030504040204" charset="-120"/>
              <a:cs typeface="Microsoft JhengHei" panose="020B0604030504040204" charset="-120"/>
            </a:endParaRPr>
          </a:p>
          <a:p>
            <a:pPr marL="542290" indent="-504825">
              <a:lnSpc>
                <a:spcPct val="100000"/>
              </a:lnSpc>
              <a:spcBef>
                <a:spcPts val="1010"/>
              </a:spcBef>
              <a:buFont typeface="Times New Roman" panose="02020603050405020304"/>
              <a:buAutoNum type="arabicParenBoth" startAt="2"/>
              <a:tabLst>
                <a:tab pos="542925" algn="l"/>
                <a:tab pos="3218180" algn="l"/>
              </a:tabLst>
            </a:pPr>
            <a:r>
              <a:rPr sz="2800" b="1" spc="15" dirty="0">
                <a:solidFill>
                  <a:srgbClr val="000066"/>
                </a:solidFill>
                <a:latin typeface="Microsoft JhengHei" panose="020B0604030504040204" charset="-120"/>
                <a:cs typeface="Microsoft JhengHei" panose="020B0604030504040204" charset="-120"/>
              </a:rPr>
              <a:t>执行分析过程</a:t>
            </a:r>
            <a:r>
              <a:rPr sz="2800" b="1" spc="-5" dirty="0">
                <a:solidFill>
                  <a:srgbClr val="000066"/>
                </a:solidFill>
                <a:latin typeface="Microsoft JhengHei" panose="020B0604030504040204" charset="-120"/>
                <a:cs typeface="Microsoft JhengHei" panose="020B0604030504040204" charset="-120"/>
              </a:rPr>
              <a:t>。	</a:t>
            </a:r>
            <a:r>
              <a:rPr sz="4200" b="1" spc="-7" baseline="-26000" dirty="0">
                <a:solidFill>
                  <a:srgbClr val="FF0000"/>
                </a:solidFill>
                <a:latin typeface="Times New Roman" panose="02020603050405020304"/>
                <a:cs typeface="Times New Roman" panose="02020603050405020304"/>
              </a:rPr>
              <a:t>0</a:t>
            </a:r>
            <a:endParaRPr sz="4200" baseline="-26000">
              <a:latin typeface="Times New Roman" panose="02020603050405020304"/>
              <a:cs typeface="Times New Roman" panose="02020603050405020304"/>
            </a:endParaRPr>
          </a:p>
        </p:txBody>
      </p:sp>
      <p:sp>
        <p:nvSpPr>
          <p:cNvPr id="32" name="object 32"/>
          <p:cNvSpPr txBox="1"/>
          <p:nvPr/>
        </p:nvSpPr>
        <p:spPr>
          <a:xfrm>
            <a:off x="5283200" y="3867810"/>
            <a:ext cx="203200" cy="2186305"/>
          </a:xfrm>
          <a:prstGeom prst="rect">
            <a:avLst/>
          </a:prstGeom>
        </p:spPr>
        <p:txBody>
          <a:bodyPr vert="horz" wrap="square" lIns="0" tIns="146685" rIns="0" bIns="0" rtlCol="0">
            <a:spAutoFit/>
          </a:bodyPr>
          <a:lstStyle/>
          <a:p>
            <a:pPr marL="12700">
              <a:lnSpc>
                <a:spcPct val="100000"/>
              </a:lnSpc>
              <a:spcBef>
                <a:spcPts val="1155"/>
              </a:spcBef>
            </a:pPr>
            <a:r>
              <a:rPr sz="2800" b="1" spc="-5" dirty="0">
                <a:solidFill>
                  <a:srgbClr val="FF0000"/>
                </a:solidFill>
                <a:latin typeface="Times New Roman" panose="02020603050405020304"/>
                <a:cs typeface="Times New Roman" panose="02020603050405020304"/>
              </a:rPr>
              <a:t>1</a:t>
            </a:r>
            <a:endParaRPr sz="2800">
              <a:latin typeface="Times New Roman" panose="02020603050405020304"/>
              <a:cs typeface="Times New Roman" panose="02020603050405020304"/>
            </a:endParaRPr>
          </a:p>
          <a:p>
            <a:pPr marL="12700">
              <a:lnSpc>
                <a:spcPct val="100000"/>
              </a:lnSpc>
              <a:spcBef>
                <a:spcPts val="1060"/>
              </a:spcBef>
            </a:pPr>
            <a:r>
              <a:rPr sz="2800" b="1" spc="-5" dirty="0">
                <a:solidFill>
                  <a:srgbClr val="FF0000"/>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p>
            <a:pPr marL="12700">
              <a:lnSpc>
                <a:spcPct val="100000"/>
              </a:lnSpc>
              <a:spcBef>
                <a:spcPts val="1045"/>
              </a:spcBef>
            </a:pPr>
            <a:r>
              <a:rPr sz="2800" b="1" spc="-5" dirty="0">
                <a:solidFill>
                  <a:srgbClr val="FF0000"/>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p>
            <a:pPr marL="12700">
              <a:lnSpc>
                <a:spcPct val="100000"/>
              </a:lnSpc>
              <a:spcBef>
                <a:spcPts val="360"/>
              </a:spcBef>
            </a:pP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3" name="object 33"/>
          <p:cNvSpPr txBox="1"/>
          <p:nvPr/>
        </p:nvSpPr>
        <p:spPr>
          <a:xfrm>
            <a:off x="5922009" y="2945333"/>
            <a:ext cx="3225165" cy="442595"/>
          </a:xfrm>
          <a:prstGeom prst="rect">
            <a:avLst/>
          </a:prstGeom>
        </p:spPr>
        <p:txBody>
          <a:bodyPr vert="horz" wrap="square" lIns="0" tIns="12065" rIns="0" bIns="0" rtlCol="0">
            <a:spAutoFit/>
          </a:bodyPr>
          <a:lstStyle/>
          <a:p>
            <a:pPr marL="12700">
              <a:lnSpc>
                <a:spcPct val="100000"/>
              </a:lnSpc>
              <a:spcBef>
                <a:spcPts val="95"/>
              </a:spcBef>
              <a:tabLst>
                <a:tab pos="723265" algn="l"/>
                <a:tab pos="1522730" algn="l"/>
                <a:tab pos="2322830" algn="l"/>
                <a:tab pos="3034030" algn="l"/>
              </a:tabLst>
            </a:pPr>
            <a:r>
              <a:rPr sz="2800" b="1" spc="-5" dirty="0">
                <a:solidFill>
                  <a:srgbClr val="FF0000"/>
                </a:solidFill>
                <a:latin typeface="Times New Roman" panose="02020603050405020304"/>
                <a:cs typeface="Times New Roman" panose="02020603050405020304"/>
              </a:rPr>
              <a:t>0</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1</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2</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3</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4" name="object 34"/>
          <p:cNvSpPr/>
          <p:nvPr/>
        </p:nvSpPr>
        <p:spPr>
          <a:xfrm>
            <a:off x="6311646" y="4943094"/>
            <a:ext cx="500380" cy="719455"/>
          </a:xfrm>
          <a:custGeom>
            <a:avLst/>
            <a:gdLst/>
            <a:ahLst/>
            <a:cxnLst/>
            <a:rect l="l" t="t" r="r" b="b"/>
            <a:pathLst>
              <a:path w="500379" h="719454">
                <a:moveTo>
                  <a:pt x="0" y="359663"/>
                </a:moveTo>
                <a:lnTo>
                  <a:pt x="3270" y="301326"/>
                </a:lnTo>
                <a:lnTo>
                  <a:pt x="12740" y="245985"/>
                </a:lnTo>
                <a:lnTo>
                  <a:pt x="27894" y="194381"/>
                </a:lnTo>
                <a:lnTo>
                  <a:pt x="48219" y="147254"/>
                </a:lnTo>
                <a:lnTo>
                  <a:pt x="73199" y="105346"/>
                </a:lnTo>
                <a:lnTo>
                  <a:pt x="102321" y="69396"/>
                </a:lnTo>
                <a:lnTo>
                  <a:pt x="135070" y="40146"/>
                </a:lnTo>
                <a:lnTo>
                  <a:pt x="170931" y="18336"/>
                </a:lnTo>
                <a:lnTo>
                  <a:pt x="209391" y="4707"/>
                </a:lnTo>
                <a:lnTo>
                  <a:pt x="249936" y="0"/>
                </a:lnTo>
                <a:lnTo>
                  <a:pt x="290480" y="4707"/>
                </a:lnTo>
                <a:lnTo>
                  <a:pt x="328940" y="18336"/>
                </a:lnTo>
                <a:lnTo>
                  <a:pt x="364801" y="40146"/>
                </a:lnTo>
                <a:lnTo>
                  <a:pt x="397550" y="69396"/>
                </a:lnTo>
                <a:lnTo>
                  <a:pt x="426672" y="105346"/>
                </a:lnTo>
                <a:lnTo>
                  <a:pt x="451652" y="147254"/>
                </a:lnTo>
                <a:lnTo>
                  <a:pt x="471977" y="194381"/>
                </a:lnTo>
                <a:lnTo>
                  <a:pt x="487131" y="245985"/>
                </a:lnTo>
                <a:lnTo>
                  <a:pt x="496601" y="301326"/>
                </a:lnTo>
                <a:lnTo>
                  <a:pt x="499871" y="359663"/>
                </a:lnTo>
                <a:lnTo>
                  <a:pt x="496601" y="418001"/>
                </a:lnTo>
                <a:lnTo>
                  <a:pt x="487131" y="473342"/>
                </a:lnTo>
                <a:lnTo>
                  <a:pt x="471977" y="524946"/>
                </a:lnTo>
                <a:lnTo>
                  <a:pt x="451652" y="572073"/>
                </a:lnTo>
                <a:lnTo>
                  <a:pt x="426672" y="613981"/>
                </a:lnTo>
                <a:lnTo>
                  <a:pt x="397550" y="649931"/>
                </a:lnTo>
                <a:lnTo>
                  <a:pt x="364801" y="679181"/>
                </a:lnTo>
                <a:lnTo>
                  <a:pt x="328940" y="700991"/>
                </a:lnTo>
                <a:lnTo>
                  <a:pt x="290480" y="714620"/>
                </a:lnTo>
                <a:lnTo>
                  <a:pt x="249936" y="719327"/>
                </a:lnTo>
                <a:lnTo>
                  <a:pt x="209391" y="714620"/>
                </a:lnTo>
                <a:lnTo>
                  <a:pt x="170931" y="700991"/>
                </a:lnTo>
                <a:lnTo>
                  <a:pt x="135070" y="679181"/>
                </a:lnTo>
                <a:lnTo>
                  <a:pt x="102321" y="649931"/>
                </a:lnTo>
                <a:lnTo>
                  <a:pt x="73199" y="613981"/>
                </a:lnTo>
                <a:lnTo>
                  <a:pt x="48219" y="572073"/>
                </a:lnTo>
                <a:lnTo>
                  <a:pt x="27894" y="524946"/>
                </a:lnTo>
                <a:lnTo>
                  <a:pt x="12740" y="473342"/>
                </a:lnTo>
                <a:lnTo>
                  <a:pt x="3270" y="418001"/>
                </a:lnTo>
                <a:lnTo>
                  <a:pt x="0" y="359663"/>
                </a:lnTo>
                <a:close/>
              </a:path>
            </a:pathLst>
          </a:custGeom>
          <a:ln w="19812">
            <a:solidFill>
              <a:srgbClr val="FF0000"/>
            </a:solidFill>
          </a:ln>
        </p:spPr>
        <p:txBody>
          <a:bodyPr wrap="square" lIns="0" tIns="0" rIns="0" bIns="0" rtlCol="0"/>
          <a:lstStyle/>
          <a:p/>
        </p:txBody>
      </p:sp>
      <p:sp>
        <p:nvSpPr>
          <p:cNvPr id="35" name="object 35"/>
          <p:cNvSpPr txBox="1"/>
          <p:nvPr/>
        </p:nvSpPr>
        <p:spPr>
          <a:xfrm>
            <a:off x="7968996" y="3931920"/>
            <a:ext cx="792480" cy="466090"/>
          </a:xfrm>
          <a:prstGeom prst="rect">
            <a:avLst/>
          </a:prstGeom>
          <a:ln w="12192">
            <a:solidFill>
              <a:srgbClr val="000066"/>
            </a:solidFill>
          </a:ln>
        </p:spPr>
        <p:txBody>
          <a:bodyPr vert="horz" wrap="square" lIns="0" tIns="36194" rIns="0" bIns="0" rtlCol="0">
            <a:spAutoFit/>
          </a:bodyPr>
          <a:lstStyle/>
          <a:p>
            <a:pPr marL="158750">
              <a:lnSpc>
                <a:spcPct val="100000"/>
              </a:lnSpc>
              <a:spcBef>
                <a:spcPts val="28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36" name="object 36"/>
          <p:cNvSpPr/>
          <p:nvPr/>
        </p:nvSpPr>
        <p:spPr>
          <a:xfrm>
            <a:off x="7680959" y="4183379"/>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37" name="object 37"/>
          <p:cNvSpPr/>
          <p:nvPr/>
        </p:nvSpPr>
        <p:spPr>
          <a:xfrm>
            <a:off x="8290559" y="4293108"/>
            <a:ext cx="76200" cy="360045"/>
          </a:xfrm>
          <a:custGeom>
            <a:avLst/>
            <a:gdLst/>
            <a:ahLst/>
            <a:cxnLst/>
            <a:rect l="l" t="t" r="r" b="b"/>
            <a:pathLst>
              <a:path w="76200" h="360045">
                <a:moveTo>
                  <a:pt x="44450" y="114300"/>
                </a:moveTo>
                <a:lnTo>
                  <a:pt x="31750" y="114300"/>
                </a:lnTo>
                <a:lnTo>
                  <a:pt x="31750" y="359664"/>
                </a:lnTo>
                <a:lnTo>
                  <a:pt x="44450" y="359664"/>
                </a:lnTo>
                <a:lnTo>
                  <a:pt x="44450" y="114300"/>
                </a:lnTo>
                <a:close/>
              </a:path>
              <a:path w="76200" h="360045">
                <a:moveTo>
                  <a:pt x="38100" y="0"/>
                </a:moveTo>
                <a:lnTo>
                  <a:pt x="0" y="127000"/>
                </a:lnTo>
                <a:lnTo>
                  <a:pt x="31750" y="127000"/>
                </a:lnTo>
                <a:lnTo>
                  <a:pt x="31750" y="114300"/>
                </a:lnTo>
                <a:lnTo>
                  <a:pt x="72390" y="114300"/>
                </a:lnTo>
                <a:lnTo>
                  <a:pt x="38100" y="0"/>
                </a:lnTo>
                <a:close/>
              </a:path>
              <a:path w="76200" h="360045">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38" name="object 38"/>
          <p:cNvSpPr/>
          <p:nvPr/>
        </p:nvSpPr>
        <p:spPr>
          <a:xfrm>
            <a:off x="6960108" y="3678935"/>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39" name="object 39"/>
          <p:cNvSpPr txBox="1"/>
          <p:nvPr/>
        </p:nvSpPr>
        <p:spPr>
          <a:xfrm>
            <a:off x="8767571" y="4530597"/>
            <a:ext cx="707390" cy="442595"/>
          </a:xfrm>
          <a:prstGeom prst="rect">
            <a:avLst/>
          </a:prstGeom>
        </p:spPr>
        <p:txBody>
          <a:bodyPr vert="horz" wrap="square" lIns="0" tIns="12065" rIns="0" bIns="0" rtlCol="0">
            <a:spAutoFit/>
          </a:bodyPr>
          <a:lstStyle/>
          <a:p>
            <a:pPr marL="225425">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0" name="object 40"/>
          <p:cNvSpPr/>
          <p:nvPr/>
        </p:nvSpPr>
        <p:spPr>
          <a:xfrm>
            <a:off x="9081516" y="4869179"/>
            <a:ext cx="76200" cy="287020"/>
          </a:xfrm>
          <a:custGeom>
            <a:avLst/>
            <a:gdLst/>
            <a:ahLst/>
            <a:cxnLst/>
            <a:rect l="l" t="t" r="r" b="b"/>
            <a:pathLst>
              <a:path w="76200" h="287020">
                <a:moveTo>
                  <a:pt x="44450" y="114300"/>
                </a:moveTo>
                <a:lnTo>
                  <a:pt x="31750" y="114300"/>
                </a:lnTo>
                <a:lnTo>
                  <a:pt x="31750" y="286512"/>
                </a:lnTo>
                <a:lnTo>
                  <a:pt x="44450" y="286512"/>
                </a:lnTo>
                <a:lnTo>
                  <a:pt x="44450" y="114300"/>
                </a:lnTo>
                <a:close/>
              </a:path>
              <a:path w="76200" h="287020">
                <a:moveTo>
                  <a:pt x="38100" y="0"/>
                </a:moveTo>
                <a:lnTo>
                  <a:pt x="0" y="127000"/>
                </a:lnTo>
                <a:lnTo>
                  <a:pt x="31750" y="127000"/>
                </a:lnTo>
                <a:lnTo>
                  <a:pt x="31750" y="114300"/>
                </a:lnTo>
                <a:lnTo>
                  <a:pt x="72390" y="114300"/>
                </a:lnTo>
                <a:lnTo>
                  <a:pt x="38100" y="0"/>
                </a:lnTo>
                <a:close/>
              </a:path>
              <a:path w="76200" h="287020">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1" name="object 41"/>
          <p:cNvSpPr txBox="1"/>
          <p:nvPr/>
        </p:nvSpPr>
        <p:spPr>
          <a:xfrm>
            <a:off x="6391655" y="3450716"/>
            <a:ext cx="1571625" cy="442595"/>
          </a:xfrm>
          <a:prstGeom prst="rect">
            <a:avLst/>
          </a:prstGeom>
        </p:spPr>
        <p:txBody>
          <a:bodyPr vert="horz" wrap="square" lIns="0" tIns="12065" rIns="0" bIns="0" rtlCol="0">
            <a:spAutoFit/>
          </a:bodyPr>
          <a:lstStyle/>
          <a:p>
            <a:pPr marL="279400">
              <a:lnSpc>
                <a:spcPct val="100000"/>
              </a:lnSpc>
              <a:spcBef>
                <a:spcPts val="95"/>
              </a:spcBef>
              <a:tabLst>
                <a:tab pos="1071880" algn="l"/>
              </a:tabLst>
            </a:pPr>
            <a:r>
              <a:rPr sz="2800" b="1" spc="-5" dirty="0">
                <a:solidFill>
                  <a:srgbClr val="000066"/>
                </a:solidFill>
                <a:latin typeface="Times New Roman" panose="02020603050405020304"/>
                <a:cs typeface="Times New Roman" panose="02020603050405020304"/>
              </a:rPr>
              <a:t>P	P</a:t>
            </a:r>
            <a:endParaRPr sz="2800">
              <a:latin typeface="Times New Roman" panose="02020603050405020304"/>
              <a:cs typeface="Times New Roman" panose="02020603050405020304"/>
            </a:endParaRPr>
          </a:p>
        </p:txBody>
      </p:sp>
      <p:sp>
        <p:nvSpPr>
          <p:cNvPr id="42" name="object 42"/>
          <p:cNvSpPr txBox="1"/>
          <p:nvPr/>
        </p:nvSpPr>
        <p:spPr>
          <a:xfrm>
            <a:off x="7176515" y="3931920"/>
            <a:ext cx="792480" cy="466090"/>
          </a:xfrm>
          <a:prstGeom prst="rect">
            <a:avLst/>
          </a:prstGeom>
          <a:ln w="12192">
            <a:solidFill>
              <a:srgbClr val="000066"/>
            </a:solidFill>
          </a:ln>
        </p:spPr>
        <p:txBody>
          <a:bodyPr vert="horz" wrap="square" lIns="0" tIns="36194" rIns="0" bIns="0" rtlCol="0">
            <a:spAutoFit/>
          </a:bodyPr>
          <a:lstStyle/>
          <a:p>
            <a:pPr algn="ctr">
              <a:lnSpc>
                <a:spcPct val="100000"/>
              </a:lnSpc>
              <a:spcBef>
                <a:spcPts val="28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43" name="object 43"/>
          <p:cNvSpPr txBox="1"/>
          <p:nvPr/>
        </p:nvSpPr>
        <p:spPr>
          <a:xfrm>
            <a:off x="7968996" y="4507991"/>
            <a:ext cx="792480" cy="537210"/>
          </a:xfrm>
          <a:prstGeom prst="rect">
            <a:avLst/>
          </a:prstGeom>
          <a:ln w="12192">
            <a:solidFill>
              <a:srgbClr val="000066"/>
            </a:solidFill>
          </a:ln>
        </p:spPr>
        <p:txBody>
          <a:bodyPr vert="horz" wrap="square" lIns="0" tIns="107314" rIns="0" bIns="0" rtlCol="0">
            <a:spAutoFit/>
          </a:bodyPr>
          <a:lstStyle/>
          <a:p>
            <a:pPr algn="ctr">
              <a:lnSpc>
                <a:spcPct val="100000"/>
              </a:lnSpc>
              <a:spcBef>
                <a:spcPts val="84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44" name="object 44"/>
          <p:cNvSpPr txBox="1"/>
          <p:nvPr/>
        </p:nvSpPr>
        <p:spPr>
          <a:xfrm>
            <a:off x="8767571" y="5107051"/>
            <a:ext cx="707390" cy="442595"/>
          </a:xfrm>
          <a:prstGeom prst="rect">
            <a:avLst/>
          </a:prstGeom>
        </p:spPr>
        <p:txBody>
          <a:bodyPr vert="horz" wrap="square" lIns="0" tIns="12065" rIns="0" bIns="0" rtlCol="0">
            <a:spAutoFit/>
          </a:bodyPr>
          <a:lstStyle/>
          <a:p>
            <a:pPr marL="223520">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5" name="object 45"/>
          <p:cNvSpPr/>
          <p:nvPr/>
        </p:nvSpPr>
        <p:spPr>
          <a:xfrm>
            <a:off x="2238755" y="4428744"/>
            <a:ext cx="2714625" cy="1643380"/>
          </a:xfrm>
          <a:custGeom>
            <a:avLst/>
            <a:gdLst/>
            <a:ahLst/>
            <a:cxnLst/>
            <a:rect l="l" t="t" r="r" b="b"/>
            <a:pathLst>
              <a:path w="2714625" h="1643379">
                <a:moveTo>
                  <a:pt x="0" y="1642872"/>
                </a:moveTo>
                <a:lnTo>
                  <a:pt x="2714244" y="1642872"/>
                </a:lnTo>
                <a:lnTo>
                  <a:pt x="2714244" y="0"/>
                </a:lnTo>
                <a:lnTo>
                  <a:pt x="0" y="0"/>
                </a:lnTo>
                <a:lnTo>
                  <a:pt x="0" y="1642872"/>
                </a:lnTo>
                <a:close/>
              </a:path>
            </a:pathLst>
          </a:custGeom>
          <a:ln w="12192">
            <a:solidFill>
              <a:srgbClr val="0000FF"/>
            </a:solidFill>
          </a:ln>
        </p:spPr>
        <p:txBody>
          <a:bodyPr wrap="square" lIns="0" tIns="0" rIns="0" bIns="0" rtlCol="0"/>
          <a:lstStyle/>
          <a:p/>
        </p:txBody>
      </p:sp>
      <p:sp>
        <p:nvSpPr>
          <p:cNvPr id="46" name="object 46"/>
          <p:cNvSpPr txBox="1"/>
          <p:nvPr/>
        </p:nvSpPr>
        <p:spPr>
          <a:xfrm>
            <a:off x="2317191" y="4406036"/>
            <a:ext cx="2350135" cy="1563370"/>
          </a:xfrm>
          <a:prstGeom prst="rect">
            <a:avLst/>
          </a:prstGeom>
        </p:spPr>
        <p:txBody>
          <a:bodyPr vert="horz" wrap="square" lIns="0" tIns="98425" rIns="0" bIns="0" rtlCol="0">
            <a:spAutoFit/>
          </a:bodyPr>
          <a:lstStyle/>
          <a:p>
            <a:pPr marL="469900" indent="-457200">
              <a:lnSpc>
                <a:spcPct val="100000"/>
              </a:lnSpc>
              <a:spcBef>
                <a:spcPts val="775"/>
              </a:spcBef>
              <a:buAutoNum type="arabicParenBoth"/>
              <a:tabLst>
                <a:tab pos="469900" algn="l"/>
                <a:tab pos="1565275" algn="l"/>
              </a:tabLst>
            </a:pPr>
            <a:r>
              <a:rPr sz="2800" b="1" spc="-5" dirty="0">
                <a:solidFill>
                  <a:srgbClr val="000066"/>
                </a:solidFill>
                <a:latin typeface="Times New Roman" panose="02020603050405020304"/>
                <a:cs typeface="Times New Roman" panose="02020603050405020304"/>
              </a:rPr>
              <a:t>S</a:t>
            </a:r>
            <a:r>
              <a:rPr sz="2800" b="1" spc="1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P	VP</a:t>
            </a:r>
            <a:endParaRPr sz="2800">
              <a:latin typeface="Times New Roman" panose="02020603050405020304"/>
              <a:cs typeface="Times New Roman" panose="02020603050405020304"/>
            </a:endParaRPr>
          </a:p>
          <a:p>
            <a:pPr marL="469900" indent="-457200">
              <a:lnSpc>
                <a:spcPct val="100000"/>
              </a:lnSpc>
              <a:spcBef>
                <a:spcPts val="670"/>
              </a:spcBef>
              <a:buAutoNum type="arabicParenBoth"/>
              <a:tabLst>
                <a:tab pos="469900" algn="l"/>
                <a:tab pos="1868805" algn="l"/>
              </a:tabLst>
            </a:pPr>
            <a:r>
              <a:rPr sz="2800" b="1" spc="-5" dirty="0">
                <a:solidFill>
                  <a:srgbClr val="000066"/>
                </a:solidFill>
                <a:latin typeface="Times New Roman" panose="02020603050405020304"/>
                <a:cs typeface="Times New Roman" panose="02020603050405020304"/>
              </a:rPr>
              <a:t>VP</a:t>
            </a:r>
            <a:r>
              <a:rPr sz="2800" b="1" spc="-14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	V</a:t>
            </a:r>
            <a:endParaRPr sz="2800">
              <a:latin typeface="Times New Roman" panose="02020603050405020304"/>
              <a:cs typeface="Times New Roman" panose="02020603050405020304"/>
            </a:endParaRPr>
          </a:p>
          <a:p>
            <a:pPr marL="469900" indent="-457200">
              <a:lnSpc>
                <a:spcPct val="100000"/>
              </a:lnSpc>
              <a:spcBef>
                <a:spcPts val="675"/>
              </a:spcBef>
              <a:buAutoNum type="arabicParenBoth"/>
              <a:tabLst>
                <a:tab pos="469900" algn="l"/>
                <a:tab pos="2080260" algn="l"/>
              </a:tabLst>
            </a:pPr>
            <a:r>
              <a:rPr sz="2800" b="1" spc="-5" dirty="0">
                <a:solidFill>
                  <a:srgbClr val="000066"/>
                </a:solidFill>
                <a:latin typeface="Times New Roman" panose="02020603050405020304"/>
                <a:cs typeface="Times New Roman" panose="02020603050405020304"/>
              </a:rPr>
              <a:t>VP</a:t>
            </a:r>
            <a:r>
              <a:rPr sz="2800" b="1" spc="-14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spc="-55"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7" name="object 47"/>
          <p:cNvSpPr/>
          <p:nvPr/>
        </p:nvSpPr>
        <p:spPr>
          <a:xfrm>
            <a:off x="4668011" y="4858511"/>
            <a:ext cx="4285615" cy="1161415"/>
          </a:xfrm>
          <a:custGeom>
            <a:avLst/>
            <a:gdLst/>
            <a:ahLst/>
            <a:cxnLst/>
            <a:rect l="l" t="t" r="r" b="b"/>
            <a:pathLst>
              <a:path w="4285615" h="1161414">
                <a:moveTo>
                  <a:pt x="4285488" y="0"/>
                </a:moveTo>
                <a:lnTo>
                  <a:pt x="3749674" y="1161288"/>
                </a:lnTo>
                <a:lnTo>
                  <a:pt x="0" y="884389"/>
                </a:lnTo>
              </a:path>
            </a:pathLst>
          </a:custGeom>
          <a:ln w="12192">
            <a:solidFill>
              <a:srgbClr val="008000"/>
            </a:solidFill>
          </a:ln>
        </p:spPr>
        <p:txBody>
          <a:bodyPr wrap="square" lIns="0" tIns="0" rIns="0" bIns="0" rtlCol="0"/>
          <a:lstStyle/>
          <a:p/>
        </p:txBody>
      </p:sp>
      <p:sp>
        <p:nvSpPr>
          <p:cNvPr id="48" name="object 48"/>
          <p:cNvSpPr/>
          <p:nvPr/>
        </p:nvSpPr>
        <p:spPr>
          <a:xfrm>
            <a:off x="7811261" y="4001261"/>
            <a:ext cx="1643380" cy="1214755"/>
          </a:xfrm>
          <a:custGeom>
            <a:avLst/>
            <a:gdLst/>
            <a:ahLst/>
            <a:cxnLst/>
            <a:rect l="l" t="t" r="r" b="b"/>
            <a:pathLst>
              <a:path w="1643379" h="1214754">
                <a:moveTo>
                  <a:pt x="1642871" y="1214627"/>
                </a:moveTo>
                <a:lnTo>
                  <a:pt x="1642871" y="0"/>
                </a:lnTo>
                <a:lnTo>
                  <a:pt x="0" y="0"/>
                </a:lnTo>
                <a:lnTo>
                  <a:pt x="1642871" y="1214627"/>
                </a:lnTo>
                <a:close/>
              </a:path>
            </a:pathLst>
          </a:custGeom>
          <a:ln w="25908">
            <a:solidFill>
              <a:srgbClr val="008000"/>
            </a:solidFill>
          </a:ln>
        </p:spPr>
        <p:txBody>
          <a:bodyPr wrap="square" lIns="0" tIns="0" rIns="0" bIns="0" rtlCol="0"/>
          <a:lstStyle/>
          <a:p/>
        </p:txBody>
      </p:sp>
      <p:sp>
        <p:nvSpPr>
          <p:cNvPr id="49" name="object 49"/>
          <p:cNvSpPr txBox="1"/>
          <p:nvPr/>
        </p:nvSpPr>
        <p:spPr>
          <a:xfrm>
            <a:off x="8767571" y="3955796"/>
            <a:ext cx="707390" cy="442595"/>
          </a:xfrm>
          <a:prstGeom prst="rect">
            <a:avLst/>
          </a:prstGeom>
        </p:spPr>
        <p:txBody>
          <a:bodyPr vert="horz" wrap="square" lIns="0" tIns="12065" rIns="0" bIns="0" rtlCol="0">
            <a:spAutoFit/>
          </a:bodyPr>
          <a:lstStyle/>
          <a:p>
            <a:pPr marL="116840">
              <a:lnSpc>
                <a:spcPct val="100000"/>
              </a:lnSpc>
              <a:spcBef>
                <a:spcPts val="9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50" name="object 50"/>
          <p:cNvSpPr/>
          <p:nvPr/>
        </p:nvSpPr>
        <p:spPr>
          <a:xfrm>
            <a:off x="9081516" y="4293108"/>
            <a:ext cx="76200" cy="288290"/>
          </a:xfrm>
          <a:custGeom>
            <a:avLst/>
            <a:gdLst/>
            <a:ahLst/>
            <a:cxnLst/>
            <a:rect l="l" t="t" r="r" b="b"/>
            <a:pathLst>
              <a:path w="76200" h="288289">
                <a:moveTo>
                  <a:pt x="44450" y="114300"/>
                </a:moveTo>
                <a:lnTo>
                  <a:pt x="31750" y="114300"/>
                </a:lnTo>
                <a:lnTo>
                  <a:pt x="31750" y="288036"/>
                </a:lnTo>
                <a:lnTo>
                  <a:pt x="44450" y="288036"/>
                </a:lnTo>
                <a:lnTo>
                  <a:pt x="44450" y="114300"/>
                </a:lnTo>
                <a:close/>
              </a:path>
              <a:path w="76200" h="288289">
                <a:moveTo>
                  <a:pt x="38100" y="0"/>
                </a:moveTo>
                <a:lnTo>
                  <a:pt x="0" y="127000"/>
                </a:lnTo>
                <a:lnTo>
                  <a:pt x="31750" y="127000"/>
                </a:lnTo>
                <a:lnTo>
                  <a:pt x="31750" y="114300"/>
                </a:lnTo>
                <a:lnTo>
                  <a:pt x="72390" y="114300"/>
                </a:lnTo>
                <a:lnTo>
                  <a:pt x="38100" y="0"/>
                </a:lnTo>
                <a:close/>
              </a:path>
              <a:path w="76200" h="288289">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51" name="object 51"/>
          <p:cNvSpPr/>
          <p:nvPr/>
        </p:nvSpPr>
        <p:spPr>
          <a:xfrm>
            <a:off x="8616695" y="4183379"/>
            <a:ext cx="288290" cy="76200"/>
          </a:xfrm>
          <a:custGeom>
            <a:avLst/>
            <a:gdLst/>
            <a:ahLst/>
            <a:cxnLst/>
            <a:rect l="l" t="t" r="r" b="b"/>
            <a:pathLst>
              <a:path w="288290" h="76200">
                <a:moveTo>
                  <a:pt x="161035" y="0"/>
                </a:moveTo>
                <a:lnTo>
                  <a:pt x="161035" y="76200"/>
                </a:lnTo>
                <a:lnTo>
                  <a:pt x="266869" y="44450"/>
                </a:lnTo>
                <a:lnTo>
                  <a:pt x="173735" y="44450"/>
                </a:lnTo>
                <a:lnTo>
                  <a:pt x="173735" y="31750"/>
                </a:lnTo>
                <a:lnTo>
                  <a:pt x="266869" y="31750"/>
                </a:lnTo>
                <a:lnTo>
                  <a:pt x="161035" y="0"/>
                </a:lnTo>
                <a:close/>
              </a:path>
              <a:path w="288290" h="76200">
                <a:moveTo>
                  <a:pt x="161035" y="31750"/>
                </a:moveTo>
                <a:lnTo>
                  <a:pt x="0" y="31750"/>
                </a:lnTo>
                <a:lnTo>
                  <a:pt x="0" y="44450"/>
                </a:lnTo>
                <a:lnTo>
                  <a:pt x="161035" y="44450"/>
                </a:lnTo>
                <a:lnTo>
                  <a:pt x="161035" y="31750"/>
                </a:lnTo>
                <a:close/>
              </a:path>
              <a:path w="288290" h="76200">
                <a:moveTo>
                  <a:pt x="266869" y="31750"/>
                </a:moveTo>
                <a:lnTo>
                  <a:pt x="173735" y="31750"/>
                </a:lnTo>
                <a:lnTo>
                  <a:pt x="173735" y="44450"/>
                </a:lnTo>
                <a:lnTo>
                  <a:pt x="266869" y="44450"/>
                </a:lnTo>
                <a:lnTo>
                  <a:pt x="288035" y="38100"/>
                </a:lnTo>
                <a:lnTo>
                  <a:pt x="266869" y="31750"/>
                </a:lnTo>
                <a:close/>
              </a:path>
            </a:pathLst>
          </a:custGeom>
          <a:solidFill>
            <a:srgbClr val="FF0000"/>
          </a:solidFill>
        </p:spPr>
        <p:txBody>
          <a:bodyPr wrap="square" lIns="0" tIns="0" rIns="0" bIns="0" rtlCol="0"/>
          <a:lstStyle/>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023872" y="1499616"/>
            <a:ext cx="7632700" cy="2272665"/>
          </a:xfrm>
          <a:custGeom>
            <a:avLst/>
            <a:gdLst/>
            <a:ahLst/>
            <a:cxnLst/>
            <a:rect l="l" t="t" r="r" b="b"/>
            <a:pathLst>
              <a:path w="7632700" h="2272665">
                <a:moveTo>
                  <a:pt x="0" y="2272283"/>
                </a:moveTo>
                <a:lnTo>
                  <a:pt x="7632192" y="2272283"/>
                </a:lnTo>
                <a:lnTo>
                  <a:pt x="7632192" y="0"/>
                </a:lnTo>
                <a:lnTo>
                  <a:pt x="0" y="0"/>
                </a:lnTo>
                <a:lnTo>
                  <a:pt x="0" y="2272283"/>
                </a:lnTo>
                <a:close/>
              </a:path>
            </a:pathLst>
          </a:custGeom>
          <a:solidFill>
            <a:srgbClr val="FFFFFF"/>
          </a:solidFill>
        </p:spPr>
        <p:txBody>
          <a:bodyPr wrap="square" lIns="0" tIns="0" rIns="0" bIns="0" rtlCol="0"/>
          <a:lstStyle/>
          <a:p/>
        </p:txBody>
      </p:sp>
      <p:sp>
        <p:nvSpPr>
          <p:cNvPr id="15" name="object 15"/>
          <p:cNvSpPr txBox="1"/>
          <p:nvPr/>
        </p:nvSpPr>
        <p:spPr>
          <a:xfrm>
            <a:off x="2102916" y="1384309"/>
            <a:ext cx="4815205" cy="1236345"/>
          </a:xfrm>
          <a:prstGeom prst="rect">
            <a:avLst/>
          </a:prstGeom>
        </p:spPr>
        <p:txBody>
          <a:bodyPr vert="horz" wrap="square" lIns="0" tIns="13335" rIns="0" bIns="0" rtlCol="0">
            <a:spAutoFit/>
          </a:bodyPr>
          <a:lstStyle/>
          <a:p>
            <a:pPr marL="550545" marR="5080" indent="-538480">
              <a:lnSpc>
                <a:spcPct val="142000"/>
              </a:lnSpc>
              <a:spcBef>
                <a:spcPts val="105"/>
              </a:spcBef>
            </a:pPr>
            <a:r>
              <a:rPr sz="2800" b="1" spc="-5" dirty="0">
                <a:solidFill>
                  <a:srgbClr val="000066"/>
                </a:solidFill>
                <a:latin typeface="Times New Roman" panose="02020603050405020304"/>
                <a:cs typeface="Times New Roman" panose="02020603050405020304"/>
              </a:rPr>
              <a:t>(1)</a:t>
            </a:r>
            <a:r>
              <a:rPr sz="2800" b="1" spc="-45" dirty="0">
                <a:solidFill>
                  <a:srgbClr val="000066"/>
                </a:solidFill>
                <a:latin typeface="Times New Roman" panose="02020603050405020304"/>
                <a:cs typeface="Times New Roman" panose="02020603050405020304"/>
              </a:rPr>
              <a:t> </a:t>
            </a:r>
            <a:r>
              <a:rPr sz="2800" b="1" spc="10" dirty="0">
                <a:solidFill>
                  <a:srgbClr val="000066"/>
                </a:solidFill>
                <a:latin typeface="Microsoft JhengHei" panose="020B0604030504040204" charset="-120"/>
                <a:cs typeface="Microsoft JhengHei" panose="020B0604030504040204" charset="-120"/>
              </a:rPr>
              <a:t>汉语分词和词</a:t>
            </a:r>
            <a:r>
              <a:rPr sz="2800" b="1" dirty="0">
                <a:solidFill>
                  <a:srgbClr val="000066"/>
                </a:solidFill>
                <a:latin typeface="Microsoft JhengHei" panose="020B0604030504040204" charset="-120"/>
                <a:cs typeface="Microsoft JhengHei" panose="020B0604030504040204" charset="-120"/>
              </a:rPr>
              <a:t>性标</a:t>
            </a:r>
            <a:r>
              <a:rPr sz="2800" b="1" spc="10" dirty="0">
                <a:solidFill>
                  <a:srgbClr val="000066"/>
                </a:solidFill>
                <a:latin typeface="Microsoft JhengHei" panose="020B0604030504040204" charset="-120"/>
                <a:cs typeface="Microsoft JhengHei" panose="020B0604030504040204" charset="-120"/>
              </a:rPr>
              <a:t>注</a:t>
            </a:r>
            <a:r>
              <a:rPr sz="2800" b="1" dirty="0">
                <a:solidFill>
                  <a:srgbClr val="000066"/>
                </a:solidFill>
                <a:latin typeface="Microsoft JhengHei" panose="020B0604030504040204" charset="-120"/>
                <a:cs typeface="Microsoft JhengHei" panose="020B0604030504040204" charset="-120"/>
              </a:rPr>
              <a:t>以后</a:t>
            </a:r>
            <a:r>
              <a:rPr sz="2800" b="1" spc="-5" dirty="0">
                <a:solidFill>
                  <a:srgbClr val="000066"/>
                </a:solidFill>
                <a:latin typeface="Microsoft JhengHei" panose="020B0604030504040204" charset="-120"/>
                <a:cs typeface="Microsoft JhengHei" panose="020B0604030504040204" charset="-120"/>
              </a:rPr>
              <a:t>：  </a:t>
            </a:r>
            <a:r>
              <a:rPr sz="2800" b="1" spc="15" dirty="0">
                <a:solidFill>
                  <a:srgbClr val="000066"/>
                </a:solidFill>
                <a:latin typeface="Microsoft JhengHei" panose="020B0604030504040204" charset="-120"/>
                <a:cs typeface="Microsoft JhengHei" panose="020B0604030504040204" charset="-120"/>
              </a:rPr>
              <a:t>他</a:t>
            </a:r>
            <a:r>
              <a:rPr sz="2800" b="1" spc="-5" dirty="0">
                <a:solidFill>
                  <a:srgbClr val="000066"/>
                </a:solidFill>
                <a:latin typeface="Times New Roman" panose="02020603050405020304"/>
                <a:cs typeface="Times New Roman" panose="02020603050405020304"/>
              </a:rPr>
              <a:t>/P</a:t>
            </a:r>
            <a:r>
              <a:rPr sz="2800" b="1" spc="-165"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r>
              <a:rPr sz="2800" b="1" spc="-5" dirty="0">
                <a:solidFill>
                  <a:srgbClr val="000066"/>
                </a:solidFill>
                <a:latin typeface="Times New Roman" panose="02020603050405020304"/>
                <a:cs typeface="Times New Roman" panose="02020603050405020304"/>
              </a:rPr>
              <a:t>/V</a:t>
            </a:r>
            <a:r>
              <a:rPr sz="2800" b="1" spc="-7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读</a:t>
            </a:r>
            <a:r>
              <a:rPr sz="2800" b="1" spc="-5" dirty="0">
                <a:solidFill>
                  <a:srgbClr val="000066"/>
                </a:solidFill>
                <a:latin typeface="Times New Roman" panose="02020603050405020304"/>
                <a:cs typeface="Times New Roman" panose="02020603050405020304"/>
              </a:rPr>
              <a:t>/V</a:t>
            </a:r>
            <a:r>
              <a:rPr sz="2800" b="1" spc="-6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书</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6" name="object 16"/>
          <p:cNvSpPr txBox="1"/>
          <p:nvPr/>
        </p:nvSpPr>
        <p:spPr>
          <a:xfrm>
            <a:off x="6942201" y="2166366"/>
            <a:ext cx="605155" cy="442595"/>
          </a:xfrm>
          <a:prstGeom prst="rect">
            <a:avLst/>
          </a:prstGeom>
        </p:spPr>
        <p:txBody>
          <a:bodyPr vert="horz" wrap="square" lIns="0" tIns="12065" rIns="0" bIns="0" rtlCol="0">
            <a:spAutoFit/>
          </a:bodyPr>
          <a:lstStyle/>
          <a:p>
            <a:pPr marL="12700">
              <a:lnSpc>
                <a:spcPct val="100000"/>
              </a:lnSpc>
              <a:spcBef>
                <a:spcPts val="95"/>
              </a:spcBef>
            </a:pPr>
            <a:r>
              <a:rPr sz="2800" b="1" i="1" dirty="0">
                <a:solidFill>
                  <a:srgbClr val="000066"/>
                </a:solidFill>
                <a:latin typeface="Times New Roman" panose="02020603050405020304"/>
                <a:cs typeface="Times New Roman" panose="02020603050405020304"/>
              </a:rPr>
              <a:t>n</a:t>
            </a:r>
            <a:r>
              <a:rPr sz="2800" b="1" spc="-5" dirty="0">
                <a:solidFill>
                  <a:srgbClr val="000066"/>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17" name="object 17"/>
          <p:cNvSpPr/>
          <p:nvPr/>
        </p:nvSpPr>
        <p:spPr>
          <a:xfrm>
            <a:off x="5664708" y="3429000"/>
            <a:ext cx="3816350" cy="2661285"/>
          </a:xfrm>
          <a:custGeom>
            <a:avLst/>
            <a:gdLst/>
            <a:ahLst/>
            <a:cxnLst/>
            <a:rect l="l" t="t" r="r" b="b"/>
            <a:pathLst>
              <a:path w="3816350" h="2661285">
                <a:moveTo>
                  <a:pt x="0" y="2660904"/>
                </a:moveTo>
                <a:lnTo>
                  <a:pt x="3816095" y="2660904"/>
                </a:lnTo>
                <a:lnTo>
                  <a:pt x="3816095" y="0"/>
                </a:lnTo>
                <a:lnTo>
                  <a:pt x="0" y="0"/>
                </a:lnTo>
                <a:lnTo>
                  <a:pt x="0" y="2660904"/>
                </a:lnTo>
                <a:close/>
              </a:path>
            </a:pathLst>
          </a:custGeom>
          <a:ln w="12192">
            <a:solidFill>
              <a:srgbClr val="000080"/>
            </a:solidFill>
          </a:ln>
        </p:spPr>
        <p:txBody>
          <a:bodyPr wrap="square" lIns="0" tIns="0" rIns="0" bIns="0" rtlCol="0"/>
          <a:lstStyle/>
          <a:p/>
        </p:txBody>
      </p:sp>
      <p:sp>
        <p:nvSpPr>
          <p:cNvPr id="18" name="object 18"/>
          <p:cNvSpPr txBox="1"/>
          <p:nvPr/>
        </p:nvSpPr>
        <p:spPr>
          <a:xfrm>
            <a:off x="5670803" y="3453765"/>
            <a:ext cx="708660" cy="381635"/>
          </a:xfrm>
          <a:prstGeom prst="rect">
            <a:avLst/>
          </a:prstGeom>
        </p:spPr>
        <p:txBody>
          <a:bodyPr vert="horz" wrap="square" lIns="0" tIns="12700" rIns="0" bIns="0" rtlCol="0">
            <a:spAutoFit/>
          </a:bodyPr>
          <a:lstStyle/>
          <a:p>
            <a:pPr marR="20320" algn="ctr">
              <a:lnSpc>
                <a:spcPct val="100000"/>
              </a:lnSpc>
              <a:spcBef>
                <a:spcPts val="100"/>
              </a:spcBef>
            </a:pPr>
            <a:r>
              <a:rPr sz="2400" b="1" dirty="0">
                <a:solidFill>
                  <a:srgbClr val="000066"/>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
        <p:nvSpPr>
          <p:cNvPr id="19" name="object 19"/>
          <p:cNvSpPr txBox="1"/>
          <p:nvPr/>
        </p:nvSpPr>
        <p:spPr>
          <a:xfrm>
            <a:off x="6385559" y="3931920"/>
            <a:ext cx="791210" cy="454660"/>
          </a:xfrm>
          <a:prstGeom prst="rect">
            <a:avLst/>
          </a:prstGeom>
          <a:ln w="12192">
            <a:solidFill>
              <a:srgbClr val="000066"/>
            </a:solidFill>
          </a:ln>
        </p:spPr>
        <p:txBody>
          <a:bodyPr vert="horz" wrap="square" lIns="0" tIns="85725" rIns="0" bIns="0" rtlCol="0">
            <a:spAutoFit/>
          </a:bodyPr>
          <a:lstStyle/>
          <a:p>
            <a:pPr marL="208915">
              <a:lnSpc>
                <a:spcPct val="100000"/>
              </a:lnSpc>
              <a:spcBef>
                <a:spcPts val="675"/>
              </a:spcBef>
            </a:pPr>
            <a:r>
              <a:rPr sz="2400" b="1" dirty="0">
                <a:solidFill>
                  <a:srgbClr val="000066"/>
                </a:solidFill>
                <a:latin typeface="Microsoft JhengHei" panose="020B0604030504040204" charset="-120"/>
                <a:cs typeface="Microsoft JhengHei" panose="020B0604030504040204" charset="-120"/>
              </a:rPr>
              <a:t>他</a:t>
            </a:r>
            <a:endParaRPr sz="2400">
              <a:latin typeface="Microsoft JhengHei" panose="020B0604030504040204" charset="-120"/>
              <a:cs typeface="Microsoft JhengHei" panose="020B0604030504040204" charset="-120"/>
            </a:endParaRPr>
          </a:p>
        </p:txBody>
      </p:sp>
      <p:sp>
        <p:nvSpPr>
          <p:cNvPr id="20" name="object 20"/>
          <p:cNvSpPr txBox="1"/>
          <p:nvPr/>
        </p:nvSpPr>
        <p:spPr>
          <a:xfrm>
            <a:off x="7176515" y="4507991"/>
            <a:ext cx="792480" cy="427990"/>
          </a:xfrm>
          <a:prstGeom prst="rect">
            <a:avLst/>
          </a:prstGeom>
          <a:ln w="12192">
            <a:solidFill>
              <a:srgbClr val="000066"/>
            </a:solidFill>
          </a:ln>
        </p:spPr>
        <p:txBody>
          <a:bodyPr vert="horz" wrap="square" lIns="0" tIns="59055" rIns="0" bIns="0" rtlCol="0">
            <a:spAutoFit/>
          </a:bodyPr>
          <a:lstStyle/>
          <a:p>
            <a:pPr marL="103505">
              <a:lnSpc>
                <a:spcPct val="100000"/>
              </a:lnSpc>
              <a:spcBef>
                <a:spcPts val="465"/>
              </a:spcBef>
            </a:pPr>
            <a:r>
              <a:rPr sz="2400" b="1" spc="10" dirty="0">
                <a:solidFill>
                  <a:srgbClr val="000066"/>
                </a:solidFill>
                <a:latin typeface="Microsoft JhengHei" panose="020B0604030504040204" charset="-120"/>
                <a:cs typeface="Microsoft JhengHei" panose="020B0604030504040204" charset="-120"/>
              </a:rPr>
              <a:t>喜欢</a:t>
            </a:r>
            <a:endParaRPr sz="2400">
              <a:latin typeface="Microsoft JhengHei" panose="020B0604030504040204" charset="-120"/>
              <a:cs typeface="Microsoft JhengHei" panose="020B0604030504040204" charset="-120"/>
            </a:endParaRPr>
          </a:p>
        </p:txBody>
      </p:sp>
      <p:sp>
        <p:nvSpPr>
          <p:cNvPr id="21" name="object 21"/>
          <p:cNvSpPr txBox="1"/>
          <p:nvPr/>
        </p:nvSpPr>
        <p:spPr>
          <a:xfrm>
            <a:off x="7968996" y="5084064"/>
            <a:ext cx="792480" cy="400685"/>
          </a:xfrm>
          <a:prstGeom prst="rect">
            <a:avLst/>
          </a:prstGeom>
          <a:ln w="12192">
            <a:solidFill>
              <a:srgbClr val="000066"/>
            </a:solidFill>
          </a:ln>
        </p:spPr>
        <p:txBody>
          <a:bodyPr vert="horz" wrap="square" lIns="0" tIns="31750" rIns="0" bIns="0" rtlCol="0">
            <a:spAutoFit/>
          </a:bodyPr>
          <a:lstStyle/>
          <a:p>
            <a:pPr marL="226060">
              <a:lnSpc>
                <a:spcPct val="100000"/>
              </a:lnSpc>
              <a:spcBef>
                <a:spcPts val="250"/>
              </a:spcBef>
            </a:pPr>
            <a:r>
              <a:rPr sz="2400" b="1" dirty="0">
                <a:solidFill>
                  <a:srgbClr val="000066"/>
                </a:solidFill>
                <a:latin typeface="Microsoft JhengHei" panose="020B0604030504040204" charset="-120"/>
                <a:cs typeface="Microsoft JhengHei" panose="020B0604030504040204" charset="-120"/>
              </a:rPr>
              <a:t>读</a:t>
            </a:r>
            <a:endParaRPr sz="2400">
              <a:latin typeface="Microsoft JhengHei" panose="020B0604030504040204" charset="-120"/>
              <a:cs typeface="Microsoft JhengHei" panose="020B0604030504040204" charset="-120"/>
            </a:endParaRPr>
          </a:p>
        </p:txBody>
      </p:sp>
      <p:sp>
        <p:nvSpPr>
          <p:cNvPr id="22" name="object 22"/>
          <p:cNvSpPr txBox="1"/>
          <p:nvPr/>
        </p:nvSpPr>
        <p:spPr>
          <a:xfrm>
            <a:off x="8767571" y="5652008"/>
            <a:ext cx="707390" cy="381635"/>
          </a:xfrm>
          <a:prstGeom prst="rect">
            <a:avLst/>
          </a:prstGeom>
        </p:spPr>
        <p:txBody>
          <a:bodyPr vert="horz" wrap="square" lIns="0" tIns="12700" rIns="0" bIns="0" rtlCol="0">
            <a:spAutoFit/>
          </a:bodyPr>
          <a:lstStyle/>
          <a:p>
            <a:pPr marL="252095">
              <a:lnSpc>
                <a:spcPct val="100000"/>
              </a:lnSpc>
              <a:spcBef>
                <a:spcPts val="100"/>
              </a:spcBef>
            </a:pPr>
            <a:r>
              <a:rPr sz="2400" b="1" dirty="0">
                <a:solidFill>
                  <a:srgbClr val="000066"/>
                </a:solidFill>
                <a:latin typeface="Microsoft JhengHei" panose="020B0604030504040204" charset="-120"/>
                <a:cs typeface="Microsoft JhengHei" panose="020B0604030504040204" charset="-120"/>
              </a:rPr>
              <a:t>书</a:t>
            </a:r>
            <a:endParaRPr sz="2400">
              <a:latin typeface="Microsoft JhengHei" panose="020B0604030504040204" charset="-120"/>
              <a:cs typeface="Microsoft JhengHei" panose="020B0604030504040204" charset="-120"/>
            </a:endParaRPr>
          </a:p>
        </p:txBody>
      </p:sp>
      <p:sp>
        <p:nvSpPr>
          <p:cNvPr id="23" name="object 23"/>
          <p:cNvSpPr/>
          <p:nvPr/>
        </p:nvSpPr>
        <p:spPr>
          <a:xfrm>
            <a:off x="5664708" y="3931920"/>
            <a:ext cx="3816350" cy="0"/>
          </a:xfrm>
          <a:custGeom>
            <a:avLst/>
            <a:gdLst/>
            <a:ahLst/>
            <a:cxnLst/>
            <a:rect l="l" t="t" r="r" b="b"/>
            <a:pathLst>
              <a:path w="3816350">
                <a:moveTo>
                  <a:pt x="0" y="0"/>
                </a:moveTo>
                <a:lnTo>
                  <a:pt x="3816095" y="0"/>
                </a:lnTo>
              </a:path>
            </a:pathLst>
          </a:custGeom>
          <a:ln w="12192">
            <a:solidFill>
              <a:srgbClr val="000066"/>
            </a:solidFill>
          </a:ln>
        </p:spPr>
        <p:txBody>
          <a:bodyPr wrap="square" lIns="0" tIns="0" rIns="0" bIns="0" rtlCol="0"/>
          <a:lstStyle/>
          <a:p/>
        </p:txBody>
      </p:sp>
      <p:sp>
        <p:nvSpPr>
          <p:cNvPr id="24" name="object 24"/>
          <p:cNvSpPr/>
          <p:nvPr/>
        </p:nvSpPr>
        <p:spPr>
          <a:xfrm>
            <a:off x="6385559" y="4507991"/>
            <a:ext cx="3095625" cy="0"/>
          </a:xfrm>
          <a:custGeom>
            <a:avLst/>
            <a:gdLst/>
            <a:ahLst/>
            <a:cxnLst/>
            <a:rect l="l" t="t" r="r" b="b"/>
            <a:pathLst>
              <a:path w="3095625">
                <a:moveTo>
                  <a:pt x="0" y="0"/>
                </a:moveTo>
                <a:lnTo>
                  <a:pt x="3095243" y="0"/>
                </a:lnTo>
              </a:path>
            </a:pathLst>
          </a:custGeom>
          <a:ln w="12192">
            <a:solidFill>
              <a:srgbClr val="000066"/>
            </a:solidFill>
          </a:ln>
        </p:spPr>
        <p:txBody>
          <a:bodyPr wrap="square" lIns="0" tIns="0" rIns="0" bIns="0" rtlCol="0"/>
          <a:lstStyle/>
          <a:p/>
        </p:txBody>
      </p:sp>
      <p:sp>
        <p:nvSpPr>
          <p:cNvPr id="25" name="object 25"/>
          <p:cNvSpPr/>
          <p:nvPr/>
        </p:nvSpPr>
        <p:spPr>
          <a:xfrm>
            <a:off x="6385559" y="3429000"/>
            <a:ext cx="0" cy="1079500"/>
          </a:xfrm>
          <a:custGeom>
            <a:avLst/>
            <a:gdLst/>
            <a:ahLst/>
            <a:cxnLst/>
            <a:rect l="l" t="t" r="r" b="b"/>
            <a:pathLst>
              <a:path h="1079500">
                <a:moveTo>
                  <a:pt x="0" y="0"/>
                </a:moveTo>
                <a:lnTo>
                  <a:pt x="0" y="1078992"/>
                </a:lnTo>
              </a:path>
            </a:pathLst>
          </a:custGeom>
          <a:ln w="12192">
            <a:solidFill>
              <a:srgbClr val="000066"/>
            </a:solidFill>
          </a:ln>
        </p:spPr>
        <p:txBody>
          <a:bodyPr wrap="square" lIns="0" tIns="0" rIns="0" bIns="0" rtlCol="0"/>
          <a:lstStyle/>
          <a:p/>
        </p:txBody>
      </p:sp>
      <p:sp>
        <p:nvSpPr>
          <p:cNvPr id="26" name="object 26"/>
          <p:cNvSpPr/>
          <p:nvPr/>
        </p:nvSpPr>
        <p:spPr>
          <a:xfrm>
            <a:off x="7176515" y="5084064"/>
            <a:ext cx="2304415" cy="0"/>
          </a:xfrm>
          <a:custGeom>
            <a:avLst/>
            <a:gdLst/>
            <a:ahLst/>
            <a:cxnLst/>
            <a:rect l="l" t="t" r="r" b="b"/>
            <a:pathLst>
              <a:path w="2304415">
                <a:moveTo>
                  <a:pt x="0" y="0"/>
                </a:moveTo>
                <a:lnTo>
                  <a:pt x="2304288" y="0"/>
                </a:lnTo>
              </a:path>
            </a:pathLst>
          </a:custGeom>
          <a:ln w="12192">
            <a:solidFill>
              <a:srgbClr val="000066"/>
            </a:solidFill>
          </a:ln>
        </p:spPr>
        <p:txBody>
          <a:bodyPr wrap="square" lIns="0" tIns="0" rIns="0" bIns="0" rtlCol="0"/>
          <a:lstStyle/>
          <a:p/>
        </p:txBody>
      </p:sp>
      <p:sp>
        <p:nvSpPr>
          <p:cNvPr id="27" name="object 27"/>
          <p:cNvSpPr/>
          <p:nvPr/>
        </p:nvSpPr>
        <p:spPr>
          <a:xfrm>
            <a:off x="7176515" y="3429000"/>
            <a:ext cx="0" cy="1655445"/>
          </a:xfrm>
          <a:custGeom>
            <a:avLst/>
            <a:gdLst/>
            <a:ahLst/>
            <a:cxnLst/>
            <a:rect l="l" t="t" r="r" b="b"/>
            <a:pathLst>
              <a:path h="1655445">
                <a:moveTo>
                  <a:pt x="0" y="0"/>
                </a:moveTo>
                <a:lnTo>
                  <a:pt x="0" y="1655064"/>
                </a:lnTo>
              </a:path>
            </a:pathLst>
          </a:custGeom>
          <a:ln w="12192">
            <a:solidFill>
              <a:srgbClr val="000066"/>
            </a:solidFill>
          </a:ln>
        </p:spPr>
        <p:txBody>
          <a:bodyPr wrap="square" lIns="0" tIns="0" rIns="0" bIns="0" rtlCol="0"/>
          <a:lstStyle/>
          <a:p/>
        </p:txBody>
      </p:sp>
      <p:sp>
        <p:nvSpPr>
          <p:cNvPr id="28" name="object 28"/>
          <p:cNvSpPr/>
          <p:nvPr/>
        </p:nvSpPr>
        <p:spPr>
          <a:xfrm>
            <a:off x="7968996" y="5590032"/>
            <a:ext cx="1511935" cy="0"/>
          </a:xfrm>
          <a:custGeom>
            <a:avLst/>
            <a:gdLst/>
            <a:ahLst/>
            <a:cxnLst/>
            <a:rect l="l" t="t" r="r" b="b"/>
            <a:pathLst>
              <a:path w="1511934">
                <a:moveTo>
                  <a:pt x="0" y="0"/>
                </a:moveTo>
                <a:lnTo>
                  <a:pt x="1511807" y="0"/>
                </a:lnTo>
              </a:path>
            </a:pathLst>
          </a:custGeom>
          <a:ln w="12192">
            <a:solidFill>
              <a:srgbClr val="000066"/>
            </a:solidFill>
          </a:ln>
        </p:spPr>
        <p:txBody>
          <a:bodyPr wrap="square" lIns="0" tIns="0" rIns="0" bIns="0" rtlCol="0"/>
          <a:lstStyle/>
          <a:p/>
        </p:txBody>
      </p:sp>
      <p:sp>
        <p:nvSpPr>
          <p:cNvPr id="29" name="object 29"/>
          <p:cNvSpPr/>
          <p:nvPr/>
        </p:nvSpPr>
        <p:spPr>
          <a:xfrm>
            <a:off x="7968996" y="3429000"/>
            <a:ext cx="0" cy="2161540"/>
          </a:xfrm>
          <a:custGeom>
            <a:avLst/>
            <a:gdLst/>
            <a:ahLst/>
            <a:cxnLst/>
            <a:rect l="l" t="t" r="r" b="b"/>
            <a:pathLst>
              <a:path h="2161540">
                <a:moveTo>
                  <a:pt x="0" y="0"/>
                </a:moveTo>
                <a:lnTo>
                  <a:pt x="0" y="2161032"/>
                </a:lnTo>
              </a:path>
            </a:pathLst>
          </a:custGeom>
          <a:ln w="12192">
            <a:solidFill>
              <a:srgbClr val="000066"/>
            </a:solidFill>
          </a:ln>
        </p:spPr>
        <p:txBody>
          <a:bodyPr wrap="square" lIns="0" tIns="0" rIns="0" bIns="0" rtlCol="0"/>
          <a:lstStyle/>
          <a:p/>
        </p:txBody>
      </p:sp>
      <p:sp>
        <p:nvSpPr>
          <p:cNvPr id="30" name="object 30"/>
          <p:cNvSpPr/>
          <p:nvPr/>
        </p:nvSpPr>
        <p:spPr>
          <a:xfrm>
            <a:off x="8761476" y="3429000"/>
            <a:ext cx="0" cy="2664460"/>
          </a:xfrm>
          <a:custGeom>
            <a:avLst/>
            <a:gdLst/>
            <a:ahLst/>
            <a:cxnLst/>
            <a:rect l="l" t="t" r="r" b="b"/>
            <a:pathLst>
              <a:path h="2664460">
                <a:moveTo>
                  <a:pt x="0" y="0"/>
                </a:moveTo>
                <a:lnTo>
                  <a:pt x="0" y="2663952"/>
                </a:lnTo>
              </a:path>
            </a:pathLst>
          </a:custGeom>
          <a:ln w="12192">
            <a:solidFill>
              <a:srgbClr val="000066"/>
            </a:solidFill>
          </a:ln>
        </p:spPr>
        <p:txBody>
          <a:bodyPr wrap="square" lIns="0" tIns="0" rIns="0" bIns="0" rtlCol="0"/>
          <a:lstStyle/>
          <a:p/>
        </p:txBody>
      </p:sp>
      <p:sp>
        <p:nvSpPr>
          <p:cNvPr id="31" name="object 31"/>
          <p:cNvSpPr txBox="1"/>
          <p:nvPr/>
        </p:nvSpPr>
        <p:spPr>
          <a:xfrm>
            <a:off x="2077516" y="2591867"/>
            <a:ext cx="3434079" cy="1132205"/>
          </a:xfrm>
          <a:prstGeom prst="rect">
            <a:avLst/>
          </a:prstGeom>
        </p:spPr>
        <p:txBody>
          <a:bodyPr vert="horz" wrap="square" lIns="0" tIns="140970" rIns="0" bIns="0" rtlCol="0">
            <a:spAutoFit/>
          </a:bodyPr>
          <a:lstStyle/>
          <a:p>
            <a:pPr marL="542290" indent="-504825">
              <a:lnSpc>
                <a:spcPct val="100000"/>
              </a:lnSpc>
              <a:spcBef>
                <a:spcPts val="1110"/>
              </a:spcBef>
              <a:buFont typeface="Times New Roman" panose="02020603050405020304"/>
              <a:buAutoNum type="arabicParenBoth" startAt="2"/>
              <a:tabLst>
                <a:tab pos="542925" algn="l"/>
              </a:tabLst>
            </a:pPr>
            <a:r>
              <a:rPr sz="2800" b="1" spc="15" dirty="0">
                <a:solidFill>
                  <a:srgbClr val="000066"/>
                </a:solidFill>
                <a:latin typeface="Microsoft JhengHei" panose="020B0604030504040204" charset="-120"/>
                <a:cs typeface="Microsoft JhengHei" panose="020B0604030504040204" charset="-120"/>
              </a:rPr>
              <a:t>构造识别矩阵：</a:t>
            </a:r>
            <a:endParaRPr sz="2800">
              <a:latin typeface="Microsoft JhengHei" panose="020B0604030504040204" charset="-120"/>
              <a:cs typeface="Microsoft JhengHei" panose="020B0604030504040204" charset="-120"/>
            </a:endParaRPr>
          </a:p>
          <a:p>
            <a:pPr marL="542290" indent="-504825">
              <a:lnSpc>
                <a:spcPct val="100000"/>
              </a:lnSpc>
              <a:spcBef>
                <a:spcPts val="1010"/>
              </a:spcBef>
              <a:buFont typeface="Times New Roman" panose="02020603050405020304"/>
              <a:buAutoNum type="arabicParenBoth" startAt="2"/>
              <a:tabLst>
                <a:tab pos="542925" algn="l"/>
                <a:tab pos="3218180" algn="l"/>
              </a:tabLst>
            </a:pPr>
            <a:r>
              <a:rPr sz="2800" b="1" spc="15" dirty="0">
                <a:solidFill>
                  <a:srgbClr val="000066"/>
                </a:solidFill>
                <a:latin typeface="Microsoft JhengHei" panose="020B0604030504040204" charset="-120"/>
                <a:cs typeface="Microsoft JhengHei" panose="020B0604030504040204" charset="-120"/>
              </a:rPr>
              <a:t>执行分析过程</a:t>
            </a:r>
            <a:r>
              <a:rPr sz="2800" b="1" spc="-5" dirty="0">
                <a:solidFill>
                  <a:srgbClr val="000066"/>
                </a:solidFill>
                <a:latin typeface="Microsoft JhengHei" panose="020B0604030504040204" charset="-120"/>
                <a:cs typeface="Microsoft JhengHei" panose="020B0604030504040204" charset="-120"/>
              </a:rPr>
              <a:t>。	</a:t>
            </a:r>
            <a:r>
              <a:rPr sz="4200" b="1" spc="-7" baseline="-26000" dirty="0">
                <a:solidFill>
                  <a:srgbClr val="FF0000"/>
                </a:solidFill>
                <a:latin typeface="Times New Roman" panose="02020603050405020304"/>
                <a:cs typeface="Times New Roman" panose="02020603050405020304"/>
              </a:rPr>
              <a:t>0</a:t>
            </a:r>
            <a:endParaRPr sz="4200" baseline="-26000">
              <a:latin typeface="Times New Roman" panose="02020603050405020304"/>
              <a:cs typeface="Times New Roman" panose="02020603050405020304"/>
            </a:endParaRPr>
          </a:p>
        </p:txBody>
      </p:sp>
      <p:sp>
        <p:nvSpPr>
          <p:cNvPr id="32" name="object 32"/>
          <p:cNvSpPr txBox="1"/>
          <p:nvPr/>
        </p:nvSpPr>
        <p:spPr>
          <a:xfrm>
            <a:off x="5283200" y="3867810"/>
            <a:ext cx="203200" cy="2186305"/>
          </a:xfrm>
          <a:prstGeom prst="rect">
            <a:avLst/>
          </a:prstGeom>
        </p:spPr>
        <p:txBody>
          <a:bodyPr vert="horz" wrap="square" lIns="0" tIns="146685" rIns="0" bIns="0" rtlCol="0">
            <a:spAutoFit/>
          </a:bodyPr>
          <a:lstStyle/>
          <a:p>
            <a:pPr marL="12700">
              <a:lnSpc>
                <a:spcPct val="100000"/>
              </a:lnSpc>
              <a:spcBef>
                <a:spcPts val="1155"/>
              </a:spcBef>
            </a:pPr>
            <a:r>
              <a:rPr sz="2800" b="1" spc="-5" dirty="0">
                <a:solidFill>
                  <a:srgbClr val="FF0000"/>
                </a:solidFill>
                <a:latin typeface="Times New Roman" panose="02020603050405020304"/>
                <a:cs typeface="Times New Roman" panose="02020603050405020304"/>
              </a:rPr>
              <a:t>1</a:t>
            </a:r>
            <a:endParaRPr sz="2800">
              <a:latin typeface="Times New Roman" panose="02020603050405020304"/>
              <a:cs typeface="Times New Roman" panose="02020603050405020304"/>
            </a:endParaRPr>
          </a:p>
          <a:p>
            <a:pPr marL="12700">
              <a:lnSpc>
                <a:spcPct val="100000"/>
              </a:lnSpc>
              <a:spcBef>
                <a:spcPts val="1060"/>
              </a:spcBef>
            </a:pPr>
            <a:r>
              <a:rPr sz="2800" b="1" spc="-5" dirty="0">
                <a:solidFill>
                  <a:srgbClr val="FF0000"/>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p>
            <a:pPr marL="12700">
              <a:lnSpc>
                <a:spcPct val="100000"/>
              </a:lnSpc>
              <a:spcBef>
                <a:spcPts val="1045"/>
              </a:spcBef>
            </a:pPr>
            <a:r>
              <a:rPr sz="2800" b="1" spc="-5" dirty="0">
                <a:solidFill>
                  <a:srgbClr val="FF0000"/>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p>
            <a:pPr marL="12700">
              <a:lnSpc>
                <a:spcPct val="100000"/>
              </a:lnSpc>
              <a:spcBef>
                <a:spcPts val="360"/>
              </a:spcBef>
            </a:pP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3" name="object 33"/>
          <p:cNvSpPr txBox="1"/>
          <p:nvPr/>
        </p:nvSpPr>
        <p:spPr>
          <a:xfrm>
            <a:off x="5922009" y="2945333"/>
            <a:ext cx="3225165" cy="442595"/>
          </a:xfrm>
          <a:prstGeom prst="rect">
            <a:avLst/>
          </a:prstGeom>
        </p:spPr>
        <p:txBody>
          <a:bodyPr vert="horz" wrap="square" lIns="0" tIns="12065" rIns="0" bIns="0" rtlCol="0">
            <a:spAutoFit/>
          </a:bodyPr>
          <a:lstStyle/>
          <a:p>
            <a:pPr marL="12700">
              <a:lnSpc>
                <a:spcPct val="100000"/>
              </a:lnSpc>
              <a:spcBef>
                <a:spcPts val="95"/>
              </a:spcBef>
              <a:tabLst>
                <a:tab pos="723265" algn="l"/>
                <a:tab pos="1522730" algn="l"/>
                <a:tab pos="2322830" algn="l"/>
                <a:tab pos="3034030" algn="l"/>
              </a:tabLst>
            </a:pPr>
            <a:r>
              <a:rPr sz="2800" b="1" spc="-5" dirty="0">
                <a:solidFill>
                  <a:srgbClr val="FF0000"/>
                </a:solidFill>
                <a:latin typeface="Times New Roman" panose="02020603050405020304"/>
                <a:cs typeface="Times New Roman" panose="02020603050405020304"/>
              </a:rPr>
              <a:t>0</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1</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2</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3</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4" name="object 34"/>
          <p:cNvSpPr/>
          <p:nvPr/>
        </p:nvSpPr>
        <p:spPr>
          <a:xfrm>
            <a:off x="6311646" y="4943094"/>
            <a:ext cx="500380" cy="719455"/>
          </a:xfrm>
          <a:custGeom>
            <a:avLst/>
            <a:gdLst/>
            <a:ahLst/>
            <a:cxnLst/>
            <a:rect l="l" t="t" r="r" b="b"/>
            <a:pathLst>
              <a:path w="500379" h="719454">
                <a:moveTo>
                  <a:pt x="0" y="359663"/>
                </a:moveTo>
                <a:lnTo>
                  <a:pt x="3270" y="301326"/>
                </a:lnTo>
                <a:lnTo>
                  <a:pt x="12740" y="245985"/>
                </a:lnTo>
                <a:lnTo>
                  <a:pt x="27894" y="194381"/>
                </a:lnTo>
                <a:lnTo>
                  <a:pt x="48219" y="147254"/>
                </a:lnTo>
                <a:lnTo>
                  <a:pt x="73199" y="105346"/>
                </a:lnTo>
                <a:lnTo>
                  <a:pt x="102321" y="69396"/>
                </a:lnTo>
                <a:lnTo>
                  <a:pt x="135070" y="40146"/>
                </a:lnTo>
                <a:lnTo>
                  <a:pt x="170931" y="18336"/>
                </a:lnTo>
                <a:lnTo>
                  <a:pt x="209391" y="4707"/>
                </a:lnTo>
                <a:lnTo>
                  <a:pt x="249936" y="0"/>
                </a:lnTo>
                <a:lnTo>
                  <a:pt x="290480" y="4707"/>
                </a:lnTo>
                <a:lnTo>
                  <a:pt x="328940" y="18336"/>
                </a:lnTo>
                <a:lnTo>
                  <a:pt x="364801" y="40146"/>
                </a:lnTo>
                <a:lnTo>
                  <a:pt x="397550" y="69396"/>
                </a:lnTo>
                <a:lnTo>
                  <a:pt x="426672" y="105346"/>
                </a:lnTo>
                <a:lnTo>
                  <a:pt x="451652" y="147254"/>
                </a:lnTo>
                <a:lnTo>
                  <a:pt x="471977" y="194381"/>
                </a:lnTo>
                <a:lnTo>
                  <a:pt x="487131" y="245985"/>
                </a:lnTo>
                <a:lnTo>
                  <a:pt x="496601" y="301326"/>
                </a:lnTo>
                <a:lnTo>
                  <a:pt x="499871" y="359663"/>
                </a:lnTo>
                <a:lnTo>
                  <a:pt x="496601" y="418001"/>
                </a:lnTo>
                <a:lnTo>
                  <a:pt x="487131" y="473342"/>
                </a:lnTo>
                <a:lnTo>
                  <a:pt x="471977" y="524946"/>
                </a:lnTo>
                <a:lnTo>
                  <a:pt x="451652" y="572073"/>
                </a:lnTo>
                <a:lnTo>
                  <a:pt x="426672" y="613981"/>
                </a:lnTo>
                <a:lnTo>
                  <a:pt x="397550" y="649931"/>
                </a:lnTo>
                <a:lnTo>
                  <a:pt x="364801" y="679181"/>
                </a:lnTo>
                <a:lnTo>
                  <a:pt x="328940" y="700991"/>
                </a:lnTo>
                <a:lnTo>
                  <a:pt x="290480" y="714620"/>
                </a:lnTo>
                <a:lnTo>
                  <a:pt x="249936" y="719327"/>
                </a:lnTo>
                <a:lnTo>
                  <a:pt x="209391" y="714620"/>
                </a:lnTo>
                <a:lnTo>
                  <a:pt x="170931" y="700991"/>
                </a:lnTo>
                <a:lnTo>
                  <a:pt x="135070" y="679181"/>
                </a:lnTo>
                <a:lnTo>
                  <a:pt x="102321" y="649931"/>
                </a:lnTo>
                <a:lnTo>
                  <a:pt x="73199" y="613981"/>
                </a:lnTo>
                <a:lnTo>
                  <a:pt x="48219" y="572073"/>
                </a:lnTo>
                <a:lnTo>
                  <a:pt x="27894" y="524946"/>
                </a:lnTo>
                <a:lnTo>
                  <a:pt x="12740" y="473342"/>
                </a:lnTo>
                <a:lnTo>
                  <a:pt x="3270" y="418001"/>
                </a:lnTo>
                <a:lnTo>
                  <a:pt x="0" y="359663"/>
                </a:lnTo>
                <a:close/>
              </a:path>
            </a:pathLst>
          </a:custGeom>
          <a:ln w="19812">
            <a:solidFill>
              <a:srgbClr val="FF0000"/>
            </a:solidFill>
          </a:ln>
        </p:spPr>
        <p:txBody>
          <a:bodyPr wrap="square" lIns="0" tIns="0" rIns="0" bIns="0" rtlCol="0"/>
          <a:lstStyle/>
          <a:p/>
        </p:txBody>
      </p:sp>
      <p:sp>
        <p:nvSpPr>
          <p:cNvPr id="35" name="object 35"/>
          <p:cNvSpPr txBox="1"/>
          <p:nvPr/>
        </p:nvSpPr>
        <p:spPr>
          <a:xfrm>
            <a:off x="7176515" y="3931920"/>
            <a:ext cx="792480" cy="466090"/>
          </a:xfrm>
          <a:prstGeom prst="rect">
            <a:avLst/>
          </a:prstGeom>
          <a:ln w="12192">
            <a:solidFill>
              <a:srgbClr val="000066"/>
            </a:solidFill>
          </a:ln>
        </p:spPr>
        <p:txBody>
          <a:bodyPr vert="horz" wrap="square" lIns="0" tIns="36194" rIns="0" bIns="0" rtlCol="0">
            <a:spAutoFit/>
          </a:bodyPr>
          <a:lstStyle/>
          <a:p>
            <a:pPr algn="ctr">
              <a:lnSpc>
                <a:spcPct val="100000"/>
              </a:lnSpc>
              <a:spcBef>
                <a:spcPts val="28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36" name="object 36"/>
          <p:cNvSpPr txBox="1"/>
          <p:nvPr/>
        </p:nvSpPr>
        <p:spPr>
          <a:xfrm>
            <a:off x="7968996" y="4507991"/>
            <a:ext cx="792480" cy="537210"/>
          </a:xfrm>
          <a:prstGeom prst="rect">
            <a:avLst/>
          </a:prstGeom>
          <a:ln w="12192">
            <a:solidFill>
              <a:srgbClr val="000066"/>
            </a:solidFill>
          </a:ln>
        </p:spPr>
        <p:txBody>
          <a:bodyPr vert="horz" wrap="square" lIns="0" tIns="107314" rIns="0" bIns="0" rtlCol="0">
            <a:spAutoFit/>
          </a:bodyPr>
          <a:lstStyle/>
          <a:p>
            <a:pPr algn="ctr">
              <a:lnSpc>
                <a:spcPct val="100000"/>
              </a:lnSpc>
              <a:spcBef>
                <a:spcPts val="84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37" name="object 37"/>
          <p:cNvSpPr txBox="1"/>
          <p:nvPr/>
        </p:nvSpPr>
        <p:spPr>
          <a:xfrm>
            <a:off x="8767571" y="5107051"/>
            <a:ext cx="707390" cy="442595"/>
          </a:xfrm>
          <a:prstGeom prst="rect">
            <a:avLst/>
          </a:prstGeom>
        </p:spPr>
        <p:txBody>
          <a:bodyPr vert="horz" wrap="square" lIns="0" tIns="12065" rIns="0" bIns="0" rtlCol="0">
            <a:spAutoFit/>
          </a:bodyPr>
          <a:lstStyle/>
          <a:p>
            <a:pPr marL="223520">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38" name="object 38"/>
          <p:cNvSpPr txBox="1"/>
          <p:nvPr/>
        </p:nvSpPr>
        <p:spPr>
          <a:xfrm>
            <a:off x="7968996" y="3931920"/>
            <a:ext cx="792480" cy="466090"/>
          </a:xfrm>
          <a:prstGeom prst="rect">
            <a:avLst/>
          </a:prstGeom>
          <a:ln w="12192">
            <a:solidFill>
              <a:srgbClr val="000066"/>
            </a:solidFill>
          </a:ln>
        </p:spPr>
        <p:txBody>
          <a:bodyPr vert="horz" wrap="square" lIns="0" tIns="36194" rIns="0" bIns="0" rtlCol="0">
            <a:spAutoFit/>
          </a:bodyPr>
          <a:lstStyle/>
          <a:p>
            <a:pPr marL="158750">
              <a:lnSpc>
                <a:spcPct val="100000"/>
              </a:lnSpc>
              <a:spcBef>
                <a:spcPts val="28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39" name="object 39"/>
          <p:cNvSpPr/>
          <p:nvPr/>
        </p:nvSpPr>
        <p:spPr>
          <a:xfrm>
            <a:off x="7680959" y="4183379"/>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40" name="object 40"/>
          <p:cNvSpPr/>
          <p:nvPr/>
        </p:nvSpPr>
        <p:spPr>
          <a:xfrm>
            <a:off x="8290559" y="4293108"/>
            <a:ext cx="76200" cy="360045"/>
          </a:xfrm>
          <a:custGeom>
            <a:avLst/>
            <a:gdLst/>
            <a:ahLst/>
            <a:cxnLst/>
            <a:rect l="l" t="t" r="r" b="b"/>
            <a:pathLst>
              <a:path w="76200" h="360045">
                <a:moveTo>
                  <a:pt x="44450" y="114300"/>
                </a:moveTo>
                <a:lnTo>
                  <a:pt x="31750" y="114300"/>
                </a:lnTo>
                <a:lnTo>
                  <a:pt x="31750" y="359664"/>
                </a:lnTo>
                <a:lnTo>
                  <a:pt x="44450" y="359664"/>
                </a:lnTo>
                <a:lnTo>
                  <a:pt x="44450" y="114300"/>
                </a:lnTo>
                <a:close/>
              </a:path>
              <a:path w="76200" h="360045">
                <a:moveTo>
                  <a:pt x="38100" y="0"/>
                </a:moveTo>
                <a:lnTo>
                  <a:pt x="0" y="127000"/>
                </a:lnTo>
                <a:lnTo>
                  <a:pt x="31750" y="127000"/>
                </a:lnTo>
                <a:lnTo>
                  <a:pt x="31750" y="114300"/>
                </a:lnTo>
                <a:lnTo>
                  <a:pt x="72390" y="114300"/>
                </a:lnTo>
                <a:lnTo>
                  <a:pt x="38100" y="0"/>
                </a:lnTo>
                <a:close/>
              </a:path>
              <a:path w="76200" h="360045">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1" name="object 41"/>
          <p:cNvSpPr/>
          <p:nvPr/>
        </p:nvSpPr>
        <p:spPr>
          <a:xfrm>
            <a:off x="6960108" y="3678935"/>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42" name="object 42"/>
          <p:cNvSpPr txBox="1"/>
          <p:nvPr/>
        </p:nvSpPr>
        <p:spPr>
          <a:xfrm>
            <a:off x="8767571" y="4530597"/>
            <a:ext cx="707390" cy="442595"/>
          </a:xfrm>
          <a:prstGeom prst="rect">
            <a:avLst/>
          </a:prstGeom>
        </p:spPr>
        <p:txBody>
          <a:bodyPr vert="horz" wrap="square" lIns="0" tIns="12065" rIns="0" bIns="0" rtlCol="0">
            <a:spAutoFit/>
          </a:bodyPr>
          <a:lstStyle/>
          <a:p>
            <a:pPr marL="225425">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3" name="object 43"/>
          <p:cNvSpPr/>
          <p:nvPr/>
        </p:nvSpPr>
        <p:spPr>
          <a:xfrm>
            <a:off x="9081516" y="4869179"/>
            <a:ext cx="76200" cy="287020"/>
          </a:xfrm>
          <a:custGeom>
            <a:avLst/>
            <a:gdLst/>
            <a:ahLst/>
            <a:cxnLst/>
            <a:rect l="l" t="t" r="r" b="b"/>
            <a:pathLst>
              <a:path w="76200" h="287020">
                <a:moveTo>
                  <a:pt x="44450" y="114300"/>
                </a:moveTo>
                <a:lnTo>
                  <a:pt x="31750" y="114300"/>
                </a:lnTo>
                <a:lnTo>
                  <a:pt x="31750" y="286512"/>
                </a:lnTo>
                <a:lnTo>
                  <a:pt x="44450" y="286512"/>
                </a:lnTo>
                <a:lnTo>
                  <a:pt x="44450" y="114300"/>
                </a:lnTo>
                <a:close/>
              </a:path>
              <a:path w="76200" h="287020">
                <a:moveTo>
                  <a:pt x="38100" y="0"/>
                </a:moveTo>
                <a:lnTo>
                  <a:pt x="0" y="127000"/>
                </a:lnTo>
                <a:lnTo>
                  <a:pt x="31750" y="127000"/>
                </a:lnTo>
                <a:lnTo>
                  <a:pt x="31750" y="114300"/>
                </a:lnTo>
                <a:lnTo>
                  <a:pt x="72390" y="114300"/>
                </a:lnTo>
                <a:lnTo>
                  <a:pt x="38100" y="0"/>
                </a:lnTo>
                <a:close/>
              </a:path>
              <a:path w="76200" h="287020">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4" name="object 44"/>
          <p:cNvSpPr txBox="1"/>
          <p:nvPr/>
        </p:nvSpPr>
        <p:spPr>
          <a:xfrm>
            <a:off x="8767571" y="3955796"/>
            <a:ext cx="707390" cy="442595"/>
          </a:xfrm>
          <a:prstGeom prst="rect">
            <a:avLst/>
          </a:prstGeom>
        </p:spPr>
        <p:txBody>
          <a:bodyPr vert="horz" wrap="square" lIns="0" tIns="12065" rIns="0" bIns="0" rtlCol="0">
            <a:spAutoFit/>
          </a:bodyPr>
          <a:lstStyle/>
          <a:p>
            <a:pPr marL="116840">
              <a:lnSpc>
                <a:spcPct val="100000"/>
              </a:lnSpc>
              <a:spcBef>
                <a:spcPts val="9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45" name="object 45"/>
          <p:cNvSpPr txBox="1"/>
          <p:nvPr/>
        </p:nvSpPr>
        <p:spPr>
          <a:xfrm>
            <a:off x="6391655" y="3450716"/>
            <a:ext cx="2364105" cy="442595"/>
          </a:xfrm>
          <a:prstGeom prst="rect">
            <a:avLst/>
          </a:prstGeom>
        </p:spPr>
        <p:txBody>
          <a:bodyPr vert="horz" wrap="square" lIns="0" tIns="12065" rIns="0" bIns="0" rtlCol="0">
            <a:spAutoFit/>
          </a:bodyPr>
          <a:lstStyle/>
          <a:p>
            <a:pPr marL="279400">
              <a:lnSpc>
                <a:spcPct val="100000"/>
              </a:lnSpc>
              <a:spcBef>
                <a:spcPts val="95"/>
              </a:spcBef>
              <a:tabLst>
                <a:tab pos="1071880" algn="l"/>
                <a:tab pos="1863725" algn="l"/>
              </a:tabLst>
            </a:pPr>
            <a:r>
              <a:rPr sz="2800" b="1" spc="-5" dirty="0">
                <a:solidFill>
                  <a:srgbClr val="000066"/>
                </a:solidFill>
                <a:latin typeface="Times New Roman" panose="02020603050405020304"/>
                <a:cs typeface="Times New Roman" panose="02020603050405020304"/>
              </a:rPr>
              <a:t>P	P	P</a:t>
            </a:r>
            <a:endParaRPr sz="2800">
              <a:latin typeface="Times New Roman" panose="02020603050405020304"/>
              <a:cs typeface="Times New Roman" panose="02020603050405020304"/>
            </a:endParaRPr>
          </a:p>
        </p:txBody>
      </p:sp>
      <p:sp>
        <p:nvSpPr>
          <p:cNvPr id="46" name="object 46"/>
          <p:cNvSpPr/>
          <p:nvPr/>
        </p:nvSpPr>
        <p:spPr>
          <a:xfrm>
            <a:off x="7751064" y="3678935"/>
            <a:ext cx="433070" cy="76200"/>
          </a:xfrm>
          <a:custGeom>
            <a:avLst/>
            <a:gdLst/>
            <a:ahLst/>
            <a:cxnLst/>
            <a:rect l="l" t="t" r="r" b="b"/>
            <a:pathLst>
              <a:path w="433070" h="76200">
                <a:moveTo>
                  <a:pt x="305815" y="0"/>
                </a:moveTo>
                <a:lnTo>
                  <a:pt x="305815" y="76200"/>
                </a:lnTo>
                <a:lnTo>
                  <a:pt x="411649" y="44450"/>
                </a:lnTo>
                <a:lnTo>
                  <a:pt x="318515" y="44450"/>
                </a:lnTo>
                <a:lnTo>
                  <a:pt x="318515" y="31750"/>
                </a:lnTo>
                <a:lnTo>
                  <a:pt x="411649" y="31750"/>
                </a:lnTo>
                <a:lnTo>
                  <a:pt x="305815" y="0"/>
                </a:lnTo>
                <a:close/>
              </a:path>
              <a:path w="433070" h="76200">
                <a:moveTo>
                  <a:pt x="305815" y="31750"/>
                </a:moveTo>
                <a:lnTo>
                  <a:pt x="0" y="31750"/>
                </a:lnTo>
                <a:lnTo>
                  <a:pt x="0" y="44450"/>
                </a:lnTo>
                <a:lnTo>
                  <a:pt x="305815" y="44450"/>
                </a:lnTo>
                <a:lnTo>
                  <a:pt x="305815" y="31750"/>
                </a:lnTo>
                <a:close/>
              </a:path>
              <a:path w="433070" h="76200">
                <a:moveTo>
                  <a:pt x="411649" y="31750"/>
                </a:moveTo>
                <a:lnTo>
                  <a:pt x="318515" y="31750"/>
                </a:lnTo>
                <a:lnTo>
                  <a:pt x="318515" y="44450"/>
                </a:lnTo>
                <a:lnTo>
                  <a:pt x="411649" y="44450"/>
                </a:lnTo>
                <a:lnTo>
                  <a:pt x="432815" y="38100"/>
                </a:lnTo>
                <a:lnTo>
                  <a:pt x="411649" y="31750"/>
                </a:lnTo>
                <a:close/>
              </a:path>
            </a:pathLst>
          </a:custGeom>
          <a:solidFill>
            <a:srgbClr val="FF0000"/>
          </a:solidFill>
        </p:spPr>
        <p:txBody>
          <a:bodyPr wrap="square" lIns="0" tIns="0" rIns="0" bIns="0" rtlCol="0"/>
          <a:lstStyle/>
          <a:p/>
        </p:txBody>
      </p:sp>
      <p:sp>
        <p:nvSpPr>
          <p:cNvPr id="47" name="object 47"/>
          <p:cNvSpPr/>
          <p:nvPr/>
        </p:nvSpPr>
        <p:spPr>
          <a:xfrm>
            <a:off x="8616695" y="4183379"/>
            <a:ext cx="288290" cy="76200"/>
          </a:xfrm>
          <a:custGeom>
            <a:avLst/>
            <a:gdLst/>
            <a:ahLst/>
            <a:cxnLst/>
            <a:rect l="l" t="t" r="r" b="b"/>
            <a:pathLst>
              <a:path w="288290" h="76200">
                <a:moveTo>
                  <a:pt x="161035" y="0"/>
                </a:moveTo>
                <a:lnTo>
                  <a:pt x="161035" y="76200"/>
                </a:lnTo>
                <a:lnTo>
                  <a:pt x="266869" y="44450"/>
                </a:lnTo>
                <a:lnTo>
                  <a:pt x="173735" y="44450"/>
                </a:lnTo>
                <a:lnTo>
                  <a:pt x="173735" y="31750"/>
                </a:lnTo>
                <a:lnTo>
                  <a:pt x="266869" y="31750"/>
                </a:lnTo>
                <a:lnTo>
                  <a:pt x="161035" y="0"/>
                </a:lnTo>
                <a:close/>
              </a:path>
              <a:path w="288290" h="76200">
                <a:moveTo>
                  <a:pt x="161035" y="31750"/>
                </a:moveTo>
                <a:lnTo>
                  <a:pt x="0" y="31750"/>
                </a:lnTo>
                <a:lnTo>
                  <a:pt x="0" y="44450"/>
                </a:lnTo>
                <a:lnTo>
                  <a:pt x="161035" y="44450"/>
                </a:lnTo>
                <a:lnTo>
                  <a:pt x="161035" y="31750"/>
                </a:lnTo>
                <a:close/>
              </a:path>
              <a:path w="288290" h="76200">
                <a:moveTo>
                  <a:pt x="266869" y="31750"/>
                </a:moveTo>
                <a:lnTo>
                  <a:pt x="173735" y="31750"/>
                </a:lnTo>
                <a:lnTo>
                  <a:pt x="173735" y="44450"/>
                </a:lnTo>
                <a:lnTo>
                  <a:pt x="266869" y="44450"/>
                </a:lnTo>
                <a:lnTo>
                  <a:pt x="288035" y="38100"/>
                </a:lnTo>
                <a:lnTo>
                  <a:pt x="266869" y="31750"/>
                </a:lnTo>
                <a:close/>
              </a:path>
            </a:pathLst>
          </a:custGeom>
          <a:solidFill>
            <a:srgbClr val="FF0000"/>
          </a:solidFill>
        </p:spPr>
        <p:txBody>
          <a:bodyPr wrap="square" lIns="0" tIns="0" rIns="0" bIns="0" rtlCol="0"/>
          <a:lstStyle/>
          <a:p/>
        </p:txBody>
      </p:sp>
      <p:sp>
        <p:nvSpPr>
          <p:cNvPr id="48" name="object 48"/>
          <p:cNvSpPr/>
          <p:nvPr/>
        </p:nvSpPr>
        <p:spPr>
          <a:xfrm>
            <a:off x="9081516" y="4293108"/>
            <a:ext cx="76200" cy="288290"/>
          </a:xfrm>
          <a:custGeom>
            <a:avLst/>
            <a:gdLst/>
            <a:ahLst/>
            <a:cxnLst/>
            <a:rect l="l" t="t" r="r" b="b"/>
            <a:pathLst>
              <a:path w="76200" h="288289">
                <a:moveTo>
                  <a:pt x="44450" y="114300"/>
                </a:moveTo>
                <a:lnTo>
                  <a:pt x="31750" y="114300"/>
                </a:lnTo>
                <a:lnTo>
                  <a:pt x="31750" y="288036"/>
                </a:lnTo>
                <a:lnTo>
                  <a:pt x="44450" y="288036"/>
                </a:lnTo>
                <a:lnTo>
                  <a:pt x="44450" y="114300"/>
                </a:lnTo>
                <a:close/>
              </a:path>
              <a:path w="76200" h="288289">
                <a:moveTo>
                  <a:pt x="38100" y="0"/>
                </a:moveTo>
                <a:lnTo>
                  <a:pt x="0" y="127000"/>
                </a:lnTo>
                <a:lnTo>
                  <a:pt x="31750" y="127000"/>
                </a:lnTo>
                <a:lnTo>
                  <a:pt x="31750" y="114300"/>
                </a:lnTo>
                <a:lnTo>
                  <a:pt x="72390" y="114300"/>
                </a:lnTo>
                <a:lnTo>
                  <a:pt x="38100" y="0"/>
                </a:lnTo>
                <a:close/>
              </a:path>
              <a:path w="76200" h="288289">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9" name="object 49"/>
          <p:cNvSpPr txBox="1"/>
          <p:nvPr/>
        </p:nvSpPr>
        <p:spPr>
          <a:xfrm>
            <a:off x="2238755" y="4428744"/>
            <a:ext cx="2714625" cy="1540510"/>
          </a:xfrm>
          <a:prstGeom prst="rect">
            <a:avLst/>
          </a:prstGeom>
          <a:ln w="12192">
            <a:solidFill>
              <a:srgbClr val="0000FF"/>
            </a:solidFill>
          </a:ln>
        </p:spPr>
        <p:txBody>
          <a:bodyPr vert="horz" wrap="square" lIns="0" tIns="75565" rIns="0" bIns="0" rtlCol="0">
            <a:spAutoFit/>
          </a:bodyPr>
          <a:lstStyle/>
          <a:p>
            <a:pPr marL="548005" indent="-457835">
              <a:lnSpc>
                <a:spcPct val="100000"/>
              </a:lnSpc>
              <a:spcBef>
                <a:spcPts val="595"/>
              </a:spcBef>
              <a:buAutoNum type="arabicParenBoth"/>
              <a:tabLst>
                <a:tab pos="548640" algn="l"/>
                <a:tab pos="1643380" algn="l"/>
              </a:tabLst>
            </a:pPr>
            <a:r>
              <a:rPr sz="2800" b="1" spc="-5" dirty="0">
                <a:solidFill>
                  <a:srgbClr val="000066"/>
                </a:solidFill>
                <a:latin typeface="Times New Roman" panose="02020603050405020304"/>
                <a:cs typeface="Times New Roman" panose="02020603050405020304"/>
              </a:rPr>
              <a:t>S</a:t>
            </a:r>
            <a:r>
              <a:rPr sz="2800" b="1" spc="1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P	VP</a:t>
            </a:r>
            <a:endParaRPr sz="2800">
              <a:latin typeface="Times New Roman" panose="02020603050405020304"/>
              <a:cs typeface="Times New Roman" panose="02020603050405020304"/>
            </a:endParaRPr>
          </a:p>
          <a:p>
            <a:pPr marL="548005" indent="-457835">
              <a:lnSpc>
                <a:spcPct val="100000"/>
              </a:lnSpc>
              <a:spcBef>
                <a:spcPts val="675"/>
              </a:spcBef>
              <a:buAutoNum type="arabicParenBoth"/>
              <a:tabLst>
                <a:tab pos="548640" algn="l"/>
                <a:tab pos="1946910" algn="l"/>
              </a:tabLst>
            </a:pP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	V</a:t>
            </a:r>
            <a:endParaRPr sz="2800">
              <a:latin typeface="Times New Roman" panose="02020603050405020304"/>
              <a:cs typeface="Times New Roman" panose="02020603050405020304"/>
            </a:endParaRPr>
          </a:p>
          <a:p>
            <a:pPr marL="548005" indent="-457835">
              <a:lnSpc>
                <a:spcPct val="100000"/>
              </a:lnSpc>
              <a:spcBef>
                <a:spcPts val="670"/>
              </a:spcBef>
              <a:buAutoNum type="arabicParenBoth"/>
              <a:tabLst>
                <a:tab pos="548640" algn="l"/>
                <a:tab pos="2158365" algn="l"/>
              </a:tabLst>
            </a:pP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	N</a:t>
            </a:r>
            <a:endParaRPr sz="2800">
              <a:latin typeface="Times New Roman" panose="02020603050405020304"/>
              <a:cs typeface="Times New Roman" panose="02020603050405020304"/>
            </a:endParaRPr>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023872" y="1499616"/>
            <a:ext cx="7632700" cy="2272665"/>
          </a:xfrm>
          <a:custGeom>
            <a:avLst/>
            <a:gdLst/>
            <a:ahLst/>
            <a:cxnLst/>
            <a:rect l="l" t="t" r="r" b="b"/>
            <a:pathLst>
              <a:path w="7632700" h="2272665">
                <a:moveTo>
                  <a:pt x="0" y="2272283"/>
                </a:moveTo>
                <a:lnTo>
                  <a:pt x="7632192" y="2272283"/>
                </a:lnTo>
                <a:lnTo>
                  <a:pt x="7632192" y="0"/>
                </a:lnTo>
                <a:lnTo>
                  <a:pt x="0" y="0"/>
                </a:lnTo>
                <a:lnTo>
                  <a:pt x="0" y="2272283"/>
                </a:lnTo>
                <a:close/>
              </a:path>
            </a:pathLst>
          </a:custGeom>
          <a:solidFill>
            <a:srgbClr val="FFFFFF"/>
          </a:solidFill>
        </p:spPr>
        <p:txBody>
          <a:bodyPr wrap="square" lIns="0" tIns="0" rIns="0" bIns="0" rtlCol="0"/>
          <a:lstStyle/>
          <a:p/>
        </p:txBody>
      </p:sp>
      <p:sp>
        <p:nvSpPr>
          <p:cNvPr id="15" name="object 15"/>
          <p:cNvSpPr txBox="1"/>
          <p:nvPr/>
        </p:nvSpPr>
        <p:spPr>
          <a:xfrm>
            <a:off x="2102916" y="1384309"/>
            <a:ext cx="4815205" cy="1236345"/>
          </a:xfrm>
          <a:prstGeom prst="rect">
            <a:avLst/>
          </a:prstGeom>
        </p:spPr>
        <p:txBody>
          <a:bodyPr vert="horz" wrap="square" lIns="0" tIns="13335" rIns="0" bIns="0" rtlCol="0">
            <a:spAutoFit/>
          </a:bodyPr>
          <a:lstStyle/>
          <a:p>
            <a:pPr marL="550545" marR="5080" indent="-538480">
              <a:lnSpc>
                <a:spcPct val="142000"/>
              </a:lnSpc>
              <a:spcBef>
                <a:spcPts val="105"/>
              </a:spcBef>
            </a:pPr>
            <a:r>
              <a:rPr sz="2800" b="1" spc="-5" dirty="0">
                <a:solidFill>
                  <a:srgbClr val="000066"/>
                </a:solidFill>
                <a:latin typeface="Times New Roman" panose="02020603050405020304"/>
                <a:cs typeface="Times New Roman" panose="02020603050405020304"/>
              </a:rPr>
              <a:t>(1)</a:t>
            </a:r>
            <a:r>
              <a:rPr sz="2800" b="1" spc="-45" dirty="0">
                <a:solidFill>
                  <a:srgbClr val="000066"/>
                </a:solidFill>
                <a:latin typeface="Times New Roman" panose="02020603050405020304"/>
                <a:cs typeface="Times New Roman" panose="02020603050405020304"/>
              </a:rPr>
              <a:t> </a:t>
            </a:r>
            <a:r>
              <a:rPr sz="2800" b="1" spc="10" dirty="0">
                <a:solidFill>
                  <a:srgbClr val="000066"/>
                </a:solidFill>
                <a:latin typeface="Microsoft JhengHei" panose="020B0604030504040204" charset="-120"/>
                <a:cs typeface="Microsoft JhengHei" panose="020B0604030504040204" charset="-120"/>
              </a:rPr>
              <a:t>汉语分词和词</a:t>
            </a:r>
            <a:r>
              <a:rPr sz="2800" b="1" dirty="0">
                <a:solidFill>
                  <a:srgbClr val="000066"/>
                </a:solidFill>
                <a:latin typeface="Microsoft JhengHei" panose="020B0604030504040204" charset="-120"/>
                <a:cs typeface="Microsoft JhengHei" panose="020B0604030504040204" charset="-120"/>
              </a:rPr>
              <a:t>性标</a:t>
            </a:r>
            <a:r>
              <a:rPr sz="2800" b="1" spc="10" dirty="0">
                <a:solidFill>
                  <a:srgbClr val="000066"/>
                </a:solidFill>
                <a:latin typeface="Microsoft JhengHei" panose="020B0604030504040204" charset="-120"/>
                <a:cs typeface="Microsoft JhengHei" panose="020B0604030504040204" charset="-120"/>
              </a:rPr>
              <a:t>注</a:t>
            </a:r>
            <a:r>
              <a:rPr sz="2800" b="1" dirty="0">
                <a:solidFill>
                  <a:srgbClr val="000066"/>
                </a:solidFill>
                <a:latin typeface="Microsoft JhengHei" panose="020B0604030504040204" charset="-120"/>
                <a:cs typeface="Microsoft JhengHei" panose="020B0604030504040204" charset="-120"/>
              </a:rPr>
              <a:t>以后</a:t>
            </a:r>
            <a:r>
              <a:rPr sz="2800" b="1" spc="-5" dirty="0">
                <a:solidFill>
                  <a:srgbClr val="000066"/>
                </a:solidFill>
                <a:latin typeface="Microsoft JhengHei" panose="020B0604030504040204" charset="-120"/>
                <a:cs typeface="Microsoft JhengHei" panose="020B0604030504040204" charset="-120"/>
              </a:rPr>
              <a:t>：  </a:t>
            </a:r>
            <a:r>
              <a:rPr sz="2800" b="1" spc="15" dirty="0">
                <a:solidFill>
                  <a:srgbClr val="000066"/>
                </a:solidFill>
                <a:latin typeface="Microsoft JhengHei" panose="020B0604030504040204" charset="-120"/>
                <a:cs typeface="Microsoft JhengHei" panose="020B0604030504040204" charset="-120"/>
              </a:rPr>
              <a:t>他</a:t>
            </a:r>
            <a:r>
              <a:rPr sz="2800" b="1" spc="-5" dirty="0">
                <a:solidFill>
                  <a:srgbClr val="000066"/>
                </a:solidFill>
                <a:latin typeface="Times New Roman" panose="02020603050405020304"/>
                <a:cs typeface="Times New Roman" panose="02020603050405020304"/>
              </a:rPr>
              <a:t>/P</a:t>
            </a:r>
            <a:r>
              <a:rPr sz="2800" b="1" spc="-165"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r>
              <a:rPr sz="2800" b="1" spc="-5" dirty="0">
                <a:solidFill>
                  <a:srgbClr val="000066"/>
                </a:solidFill>
                <a:latin typeface="Times New Roman" panose="02020603050405020304"/>
                <a:cs typeface="Times New Roman" panose="02020603050405020304"/>
              </a:rPr>
              <a:t>/V</a:t>
            </a:r>
            <a:r>
              <a:rPr sz="2800" b="1" spc="-7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读</a:t>
            </a:r>
            <a:r>
              <a:rPr sz="2800" b="1" spc="-5" dirty="0">
                <a:solidFill>
                  <a:srgbClr val="000066"/>
                </a:solidFill>
                <a:latin typeface="Times New Roman" panose="02020603050405020304"/>
                <a:cs typeface="Times New Roman" panose="02020603050405020304"/>
              </a:rPr>
              <a:t>/V</a:t>
            </a:r>
            <a:r>
              <a:rPr sz="2800" b="1" spc="-60"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书</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6" name="object 16"/>
          <p:cNvSpPr txBox="1"/>
          <p:nvPr/>
        </p:nvSpPr>
        <p:spPr>
          <a:xfrm>
            <a:off x="6942201" y="2166366"/>
            <a:ext cx="605155" cy="442595"/>
          </a:xfrm>
          <a:prstGeom prst="rect">
            <a:avLst/>
          </a:prstGeom>
        </p:spPr>
        <p:txBody>
          <a:bodyPr vert="horz" wrap="square" lIns="0" tIns="12065" rIns="0" bIns="0" rtlCol="0">
            <a:spAutoFit/>
          </a:bodyPr>
          <a:lstStyle/>
          <a:p>
            <a:pPr marL="12700">
              <a:lnSpc>
                <a:spcPct val="100000"/>
              </a:lnSpc>
              <a:spcBef>
                <a:spcPts val="95"/>
              </a:spcBef>
            </a:pPr>
            <a:r>
              <a:rPr sz="2800" b="1" i="1" dirty="0">
                <a:solidFill>
                  <a:srgbClr val="000066"/>
                </a:solidFill>
                <a:latin typeface="Times New Roman" panose="02020603050405020304"/>
                <a:cs typeface="Times New Roman" panose="02020603050405020304"/>
              </a:rPr>
              <a:t>n</a:t>
            </a:r>
            <a:r>
              <a:rPr sz="2800" b="1" spc="-5" dirty="0">
                <a:solidFill>
                  <a:srgbClr val="000066"/>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17" name="object 17"/>
          <p:cNvSpPr/>
          <p:nvPr/>
        </p:nvSpPr>
        <p:spPr>
          <a:xfrm>
            <a:off x="5664708" y="3429000"/>
            <a:ext cx="3816350" cy="2661285"/>
          </a:xfrm>
          <a:custGeom>
            <a:avLst/>
            <a:gdLst/>
            <a:ahLst/>
            <a:cxnLst/>
            <a:rect l="l" t="t" r="r" b="b"/>
            <a:pathLst>
              <a:path w="3816350" h="2661285">
                <a:moveTo>
                  <a:pt x="0" y="2660904"/>
                </a:moveTo>
                <a:lnTo>
                  <a:pt x="3816095" y="2660904"/>
                </a:lnTo>
                <a:lnTo>
                  <a:pt x="3816095" y="0"/>
                </a:lnTo>
                <a:lnTo>
                  <a:pt x="0" y="0"/>
                </a:lnTo>
                <a:lnTo>
                  <a:pt x="0" y="2660904"/>
                </a:lnTo>
                <a:close/>
              </a:path>
            </a:pathLst>
          </a:custGeom>
          <a:ln w="12192">
            <a:solidFill>
              <a:srgbClr val="000080"/>
            </a:solidFill>
          </a:ln>
        </p:spPr>
        <p:txBody>
          <a:bodyPr wrap="square" lIns="0" tIns="0" rIns="0" bIns="0" rtlCol="0"/>
          <a:lstStyle/>
          <a:p/>
        </p:txBody>
      </p:sp>
      <p:sp>
        <p:nvSpPr>
          <p:cNvPr id="18" name="object 18"/>
          <p:cNvSpPr txBox="1"/>
          <p:nvPr/>
        </p:nvSpPr>
        <p:spPr>
          <a:xfrm>
            <a:off x="5670803" y="3453765"/>
            <a:ext cx="708660" cy="381635"/>
          </a:xfrm>
          <a:prstGeom prst="rect">
            <a:avLst/>
          </a:prstGeom>
        </p:spPr>
        <p:txBody>
          <a:bodyPr vert="horz" wrap="square" lIns="0" tIns="12700" rIns="0" bIns="0" rtlCol="0">
            <a:spAutoFit/>
          </a:bodyPr>
          <a:lstStyle/>
          <a:p>
            <a:pPr marR="20320" algn="ctr">
              <a:lnSpc>
                <a:spcPct val="100000"/>
              </a:lnSpc>
              <a:spcBef>
                <a:spcPts val="100"/>
              </a:spcBef>
            </a:pPr>
            <a:r>
              <a:rPr sz="2400" b="1" dirty="0">
                <a:solidFill>
                  <a:srgbClr val="000066"/>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
        <p:nvSpPr>
          <p:cNvPr id="19" name="object 19"/>
          <p:cNvSpPr txBox="1"/>
          <p:nvPr/>
        </p:nvSpPr>
        <p:spPr>
          <a:xfrm>
            <a:off x="6385559" y="3931920"/>
            <a:ext cx="791210" cy="454660"/>
          </a:xfrm>
          <a:prstGeom prst="rect">
            <a:avLst/>
          </a:prstGeom>
          <a:ln w="12192">
            <a:solidFill>
              <a:srgbClr val="000066"/>
            </a:solidFill>
          </a:ln>
        </p:spPr>
        <p:txBody>
          <a:bodyPr vert="horz" wrap="square" lIns="0" tIns="85725" rIns="0" bIns="0" rtlCol="0">
            <a:spAutoFit/>
          </a:bodyPr>
          <a:lstStyle/>
          <a:p>
            <a:pPr marL="208915">
              <a:lnSpc>
                <a:spcPct val="100000"/>
              </a:lnSpc>
              <a:spcBef>
                <a:spcPts val="675"/>
              </a:spcBef>
            </a:pPr>
            <a:r>
              <a:rPr sz="2400" b="1" dirty="0">
                <a:solidFill>
                  <a:srgbClr val="000066"/>
                </a:solidFill>
                <a:latin typeface="Microsoft JhengHei" panose="020B0604030504040204" charset="-120"/>
                <a:cs typeface="Microsoft JhengHei" panose="020B0604030504040204" charset="-120"/>
              </a:rPr>
              <a:t>他</a:t>
            </a:r>
            <a:endParaRPr sz="2400">
              <a:latin typeface="Microsoft JhengHei" panose="020B0604030504040204" charset="-120"/>
              <a:cs typeface="Microsoft JhengHei" panose="020B0604030504040204" charset="-120"/>
            </a:endParaRPr>
          </a:p>
        </p:txBody>
      </p:sp>
      <p:sp>
        <p:nvSpPr>
          <p:cNvPr id="20" name="object 20"/>
          <p:cNvSpPr txBox="1"/>
          <p:nvPr/>
        </p:nvSpPr>
        <p:spPr>
          <a:xfrm>
            <a:off x="7176515" y="4507991"/>
            <a:ext cx="792480" cy="427990"/>
          </a:xfrm>
          <a:prstGeom prst="rect">
            <a:avLst/>
          </a:prstGeom>
          <a:ln w="12192">
            <a:solidFill>
              <a:srgbClr val="000066"/>
            </a:solidFill>
          </a:ln>
        </p:spPr>
        <p:txBody>
          <a:bodyPr vert="horz" wrap="square" lIns="0" tIns="59055" rIns="0" bIns="0" rtlCol="0">
            <a:spAutoFit/>
          </a:bodyPr>
          <a:lstStyle/>
          <a:p>
            <a:pPr marL="103505">
              <a:lnSpc>
                <a:spcPct val="100000"/>
              </a:lnSpc>
              <a:spcBef>
                <a:spcPts val="465"/>
              </a:spcBef>
            </a:pPr>
            <a:r>
              <a:rPr sz="2400" b="1" spc="10" dirty="0">
                <a:solidFill>
                  <a:srgbClr val="000066"/>
                </a:solidFill>
                <a:latin typeface="Microsoft JhengHei" panose="020B0604030504040204" charset="-120"/>
                <a:cs typeface="Microsoft JhengHei" panose="020B0604030504040204" charset="-120"/>
              </a:rPr>
              <a:t>喜欢</a:t>
            </a:r>
            <a:endParaRPr sz="2400">
              <a:latin typeface="Microsoft JhengHei" panose="020B0604030504040204" charset="-120"/>
              <a:cs typeface="Microsoft JhengHei" panose="020B0604030504040204" charset="-120"/>
            </a:endParaRPr>
          </a:p>
        </p:txBody>
      </p:sp>
      <p:sp>
        <p:nvSpPr>
          <p:cNvPr id="21" name="object 21"/>
          <p:cNvSpPr txBox="1"/>
          <p:nvPr/>
        </p:nvSpPr>
        <p:spPr>
          <a:xfrm>
            <a:off x="7968996" y="5084064"/>
            <a:ext cx="792480" cy="400685"/>
          </a:xfrm>
          <a:prstGeom prst="rect">
            <a:avLst/>
          </a:prstGeom>
          <a:ln w="12192">
            <a:solidFill>
              <a:srgbClr val="000066"/>
            </a:solidFill>
          </a:ln>
        </p:spPr>
        <p:txBody>
          <a:bodyPr vert="horz" wrap="square" lIns="0" tIns="31750" rIns="0" bIns="0" rtlCol="0">
            <a:spAutoFit/>
          </a:bodyPr>
          <a:lstStyle/>
          <a:p>
            <a:pPr marL="226060">
              <a:lnSpc>
                <a:spcPct val="100000"/>
              </a:lnSpc>
              <a:spcBef>
                <a:spcPts val="250"/>
              </a:spcBef>
            </a:pPr>
            <a:r>
              <a:rPr sz="2400" b="1" dirty="0">
                <a:solidFill>
                  <a:srgbClr val="000066"/>
                </a:solidFill>
                <a:latin typeface="Microsoft JhengHei" panose="020B0604030504040204" charset="-120"/>
                <a:cs typeface="Microsoft JhengHei" panose="020B0604030504040204" charset="-120"/>
              </a:rPr>
              <a:t>读</a:t>
            </a:r>
            <a:endParaRPr sz="2400">
              <a:latin typeface="Microsoft JhengHei" panose="020B0604030504040204" charset="-120"/>
              <a:cs typeface="Microsoft JhengHei" panose="020B0604030504040204" charset="-120"/>
            </a:endParaRPr>
          </a:p>
        </p:txBody>
      </p:sp>
      <p:sp>
        <p:nvSpPr>
          <p:cNvPr id="22" name="object 22"/>
          <p:cNvSpPr txBox="1"/>
          <p:nvPr/>
        </p:nvSpPr>
        <p:spPr>
          <a:xfrm>
            <a:off x="8767571" y="5652008"/>
            <a:ext cx="707390" cy="381635"/>
          </a:xfrm>
          <a:prstGeom prst="rect">
            <a:avLst/>
          </a:prstGeom>
        </p:spPr>
        <p:txBody>
          <a:bodyPr vert="horz" wrap="square" lIns="0" tIns="12700" rIns="0" bIns="0" rtlCol="0">
            <a:spAutoFit/>
          </a:bodyPr>
          <a:lstStyle/>
          <a:p>
            <a:pPr marL="252095">
              <a:lnSpc>
                <a:spcPct val="100000"/>
              </a:lnSpc>
              <a:spcBef>
                <a:spcPts val="100"/>
              </a:spcBef>
            </a:pPr>
            <a:r>
              <a:rPr sz="2400" b="1" dirty="0">
                <a:solidFill>
                  <a:srgbClr val="000066"/>
                </a:solidFill>
                <a:latin typeface="Microsoft JhengHei" panose="020B0604030504040204" charset="-120"/>
                <a:cs typeface="Microsoft JhengHei" panose="020B0604030504040204" charset="-120"/>
              </a:rPr>
              <a:t>书</a:t>
            </a:r>
            <a:endParaRPr sz="2400">
              <a:latin typeface="Microsoft JhengHei" panose="020B0604030504040204" charset="-120"/>
              <a:cs typeface="Microsoft JhengHei" panose="020B0604030504040204" charset="-120"/>
            </a:endParaRPr>
          </a:p>
        </p:txBody>
      </p:sp>
      <p:sp>
        <p:nvSpPr>
          <p:cNvPr id="23" name="object 23"/>
          <p:cNvSpPr/>
          <p:nvPr/>
        </p:nvSpPr>
        <p:spPr>
          <a:xfrm>
            <a:off x="5664708" y="3931920"/>
            <a:ext cx="3816350" cy="0"/>
          </a:xfrm>
          <a:custGeom>
            <a:avLst/>
            <a:gdLst/>
            <a:ahLst/>
            <a:cxnLst/>
            <a:rect l="l" t="t" r="r" b="b"/>
            <a:pathLst>
              <a:path w="3816350">
                <a:moveTo>
                  <a:pt x="0" y="0"/>
                </a:moveTo>
                <a:lnTo>
                  <a:pt x="3816095" y="0"/>
                </a:lnTo>
              </a:path>
            </a:pathLst>
          </a:custGeom>
          <a:ln w="12192">
            <a:solidFill>
              <a:srgbClr val="000066"/>
            </a:solidFill>
          </a:ln>
        </p:spPr>
        <p:txBody>
          <a:bodyPr wrap="square" lIns="0" tIns="0" rIns="0" bIns="0" rtlCol="0"/>
          <a:lstStyle/>
          <a:p/>
        </p:txBody>
      </p:sp>
      <p:sp>
        <p:nvSpPr>
          <p:cNvPr id="24" name="object 24"/>
          <p:cNvSpPr/>
          <p:nvPr/>
        </p:nvSpPr>
        <p:spPr>
          <a:xfrm>
            <a:off x="6385559" y="4507991"/>
            <a:ext cx="3095625" cy="0"/>
          </a:xfrm>
          <a:custGeom>
            <a:avLst/>
            <a:gdLst/>
            <a:ahLst/>
            <a:cxnLst/>
            <a:rect l="l" t="t" r="r" b="b"/>
            <a:pathLst>
              <a:path w="3095625">
                <a:moveTo>
                  <a:pt x="0" y="0"/>
                </a:moveTo>
                <a:lnTo>
                  <a:pt x="3095243" y="0"/>
                </a:lnTo>
              </a:path>
            </a:pathLst>
          </a:custGeom>
          <a:ln w="12192">
            <a:solidFill>
              <a:srgbClr val="000066"/>
            </a:solidFill>
          </a:ln>
        </p:spPr>
        <p:txBody>
          <a:bodyPr wrap="square" lIns="0" tIns="0" rIns="0" bIns="0" rtlCol="0"/>
          <a:lstStyle/>
          <a:p/>
        </p:txBody>
      </p:sp>
      <p:sp>
        <p:nvSpPr>
          <p:cNvPr id="25" name="object 25"/>
          <p:cNvSpPr/>
          <p:nvPr/>
        </p:nvSpPr>
        <p:spPr>
          <a:xfrm>
            <a:off x="6385559" y="3429000"/>
            <a:ext cx="0" cy="1079500"/>
          </a:xfrm>
          <a:custGeom>
            <a:avLst/>
            <a:gdLst/>
            <a:ahLst/>
            <a:cxnLst/>
            <a:rect l="l" t="t" r="r" b="b"/>
            <a:pathLst>
              <a:path h="1079500">
                <a:moveTo>
                  <a:pt x="0" y="0"/>
                </a:moveTo>
                <a:lnTo>
                  <a:pt x="0" y="1078992"/>
                </a:lnTo>
              </a:path>
            </a:pathLst>
          </a:custGeom>
          <a:ln w="12192">
            <a:solidFill>
              <a:srgbClr val="000066"/>
            </a:solidFill>
          </a:ln>
        </p:spPr>
        <p:txBody>
          <a:bodyPr wrap="square" lIns="0" tIns="0" rIns="0" bIns="0" rtlCol="0"/>
          <a:lstStyle/>
          <a:p/>
        </p:txBody>
      </p:sp>
      <p:sp>
        <p:nvSpPr>
          <p:cNvPr id="26" name="object 26"/>
          <p:cNvSpPr/>
          <p:nvPr/>
        </p:nvSpPr>
        <p:spPr>
          <a:xfrm>
            <a:off x="7176515" y="5084064"/>
            <a:ext cx="2304415" cy="0"/>
          </a:xfrm>
          <a:custGeom>
            <a:avLst/>
            <a:gdLst/>
            <a:ahLst/>
            <a:cxnLst/>
            <a:rect l="l" t="t" r="r" b="b"/>
            <a:pathLst>
              <a:path w="2304415">
                <a:moveTo>
                  <a:pt x="0" y="0"/>
                </a:moveTo>
                <a:lnTo>
                  <a:pt x="2304288" y="0"/>
                </a:lnTo>
              </a:path>
            </a:pathLst>
          </a:custGeom>
          <a:ln w="12192">
            <a:solidFill>
              <a:srgbClr val="000066"/>
            </a:solidFill>
          </a:ln>
        </p:spPr>
        <p:txBody>
          <a:bodyPr wrap="square" lIns="0" tIns="0" rIns="0" bIns="0" rtlCol="0"/>
          <a:lstStyle/>
          <a:p/>
        </p:txBody>
      </p:sp>
      <p:sp>
        <p:nvSpPr>
          <p:cNvPr id="27" name="object 27"/>
          <p:cNvSpPr/>
          <p:nvPr/>
        </p:nvSpPr>
        <p:spPr>
          <a:xfrm>
            <a:off x="7176515" y="3429000"/>
            <a:ext cx="0" cy="1655445"/>
          </a:xfrm>
          <a:custGeom>
            <a:avLst/>
            <a:gdLst/>
            <a:ahLst/>
            <a:cxnLst/>
            <a:rect l="l" t="t" r="r" b="b"/>
            <a:pathLst>
              <a:path h="1655445">
                <a:moveTo>
                  <a:pt x="0" y="0"/>
                </a:moveTo>
                <a:lnTo>
                  <a:pt x="0" y="1655064"/>
                </a:lnTo>
              </a:path>
            </a:pathLst>
          </a:custGeom>
          <a:ln w="12192">
            <a:solidFill>
              <a:srgbClr val="000066"/>
            </a:solidFill>
          </a:ln>
        </p:spPr>
        <p:txBody>
          <a:bodyPr wrap="square" lIns="0" tIns="0" rIns="0" bIns="0" rtlCol="0"/>
          <a:lstStyle/>
          <a:p/>
        </p:txBody>
      </p:sp>
      <p:sp>
        <p:nvSpPr>
          <p:cNvPr id="28" name="object 28"/>
          <p:cNvSpPr/>
          <p:nvPr/>
        </p:nvSpPr>
        <p:spPr>
          <a:xfrm>
            <a:off x="7968996" y="5590032"/>
            <a:ext cx="1511935" cy="0"/>
          </a:xfrm>
          <a:custGeom>
            <a:avLst/>
            <a:gdLst/>
            <a:ahLst/>
            <a:cxnLst/>
            <a:rect l="l" t="t" r="r" b="b"/>
            <a:pathLst>
              <a:path w="1511934">
                <a:moveTo>
                  <a:pt x="0" y="0"/>
                </a:moveTo>
                <a:lnTo>
                  <a:pt x="1511807" y="0"/>
                </a:lnTo>
              </a:path>
            </a:pathLst>
          </a:custGeom>
          <a:ln w="12192">
            <a:solidFill>
              <a:srgbClr val="000066"/>
            </a:solidFill>
          </a:ln>
        </p:spPr>
        <p:txBody>
          <a:bodyPr wrap="square" lIns="0" tIns="0" rIns="0" bIns="0" rtlCol="0"/>
          <a:lstStyle/>
          <a:p/>
        </p:txBody>
      </p:sp>
      <p:sp>
        <p:nvSpPr>
          <p:cNvPr id="29" name="object 29"/>
          <p:cNvSpPr/>
          <p:nvPr/>
        </p:nvSpPr>
        <p:spPr>
          <a:xfrm>
            <a:off x="7968996" y="3429000"/>
            <a:ext cx="0" cy="2161540"/>
          </a:xfrm>
          <a:custGeom>
            <a:avLst/>
            <a:gdLst/>
            <a:ahLst/>
            <a:cxnLst/>
            <a:rect l="l" t="t" r="r" b="b"/>
            <a:pathLst>
              <a:path h="2161540">
                <a:moveTo>
                  <a:pt x="0" y="0"/>
                </a:moveTo>
                <a:lnTo>
                  <a:pt x="0" y="2161032"/>
                </a:lnTo>
              </a:path>
            </a:pathLst>
          </a:custGeom>
          <a:ln w="12192">
            <a:solidFill>
              <a:srgbClr val="000066"/>
            </a:solidFill>
          </a:ln>
        </p:spPr>
        <p:txBody>
          <a:bodyPr wrap="square" lIns="0" tIns="0" rIns="0" bIns="0" rtlCol="0"/>
          <a:lstStyle/>
          <a:p/>
        </p:txBody>
      </p:sp>
      <p:sp>
        <p:nvSpPr>
          <p:cNvPr id="30" name="object 30"/>
          <p:cNvSpPr/>
          <p:nvPr/>
        </p:nvSpPr>
        <p:spPr>
          <a:xfrm>
            <a:off x="8761476" y="3429000"/>
            <a:ext cx="0" cy="2664460"/>
          </a:xfrm>
          <a:custGeom>
            <a:avLst/>
            <a:gdLst/>
            <a:ahLst/>
            <a:cxnLst/>
            <a:rect l="l" t="t" r="r" b="b"/>
            <a:pathLst>
              <a:path h="2664460">
                <a:moveTo>
                  <a:pt x="0" y="0"/>
                </a:moveTo>
                <a:lnTo>
                  <a:pt x="0" y="2663952"/>
                </a:lnTo>
              </a:path>
            </a:pathLst>
          </a:custGeom>
          <a:ln w="12192">
            <a:solidFill>
              <a:srgbClr val="000066"/>
            </a:solidFill>
          </a:ln>
        </p:spPr>
        <p:txBody>
          <a:bodyPr wrap="square" lIns="0" tIns="0" rIns="0" bIns="0" rtlCol="0"/>
          <a:lstStyle/>
          <a:p/>
        </p:txBody>
      </p:sp>
      <p:sp>
        <p:nvSpPr>
          <p:cNvPr id="31" name="object 31"/>
          <p:cNvSpPr txBox="1"/>
          <p:nvPr/>
        </p:nvSpPr>
        <p:spPr>
          <a:xfrm>
            <a:off x="2077516" y="2591867"/>
            <a:ext cx="3434079" cy="1132205"/>
          </a:xfrm>
          <a:prstGeom prst="rect">
            <a:avLst/>
          </a:prstGeom>
        </p:spPr>
        <p:txBody>
          <a:bodyPr vert="horz" wrap="square" lIns="0" tIns="140970" rIns="0" bIns="0" rtlCol="0">
            <a:spAutoFit/>
          </a:bodyPr>
          <a:lstStyle/>
          <a:p>
            <a:pPr marL="542290" indent="-504825">
              <a:lnSpc>
                <a:spcPct val="100000"/>
              </a:lnSpc>
              <a:spcBef>
                <a:spcPts val="1110"/>
              </a:spcBef>
              <a:buFont typeface="Times New Roman" panose="02020603050405020304"/>
              <a:buAutoNum type="arabicParenBoth" startAt="2"/>
              <a:tabLst>
                <a:tab pos="542925" algn="l"/>
              </a:tabLst>
            </a:pPr>
            <a:r>
              <a:rPr sz="2800" b="1" spc="15" dirty="0">
                <a:solidFill>
                  <a:srgbClr val="000066"/>
                </a:solidFill>
                <a:latin typeface="Microsoft JhengHei" panose="020B0604030504040204" charset="-120"/>
                <a:cs typeface="Microsoft JhengHei" panose="020B0604030504040204" charset="-120"/>
              </a:rPr>
              <a:t>构造识别矩阵：</a:t>
            </a:r>
            <a:endParaRPr sz="2800">
              <a:latin typeface="Microsoft JhengHei" panose="020B0604030504040204" charset="-120"/>
              <a:cs typeface="Microsoft JhengHei" panose="020B0604030504040204" charset="-120"/>
            </a:endParaRPr>
          </a:p>
          <a:p>
            <a:pPr marL="542290" indent="-504825">
              <a:lnSpc>
                <a:spcPct val="100000"/>
              </a:lnSpc>
              <a:spcBef>
                <a:spcPts val="1010"/>
              </a:spcBef>
              <a:buFont typeface="Times New Roman" panose="02020603050405020304"/>
              <a:buAutoNum type="arabicParenBoth" startAt="2"/>
              <a:tabLst>
                <a:tab pos="542925" algn="l"/>
                <a:tab pos="3218180" algn="l"/>
              </a:tabLst>
            </a:pPr>
            <a:r>
              <a:rPr sz="2800" b="1" spc="15" dirty="0">
                <a:solidFill>
                  <a:srgbClr val="000066"/>
                </a:solidFill>
                <a:latin typeface="Microsoft JhengHei" panose="020B0604030504040204" charset="-120"/>
                <a:cs typeface="Microsoft JhengHei" panose="020B0604030504040204" charset="-120"/>
              </a:rPr>
              <a:t>执行分析过程</a:t>
            </a:r>
            <a:r>
              <a:rPr sz="2800" b="1" spc="-5" dirty="0">
                <a:solidFill>
                  <a:srgbClr val="000066"/>
                </a:solidFill>
                <a:latin typeface="Microsoft JhengHei" panose="020B0604030504040204" charset="-120"/>
                <a:cs typeface="Microsoft JhengHei" panose="020B0604030504040204" charset="-120"/>
              </a:rPr>
              <a:t>。	</a:t>
            </a:r>
            <a:r>
              <a:rPr sz="4200" b="1" spc="-7" baseline="-26000" dirty="0">
                <a:solidFill>
                  <a:srgbClr val="FF0000"/>
                </a:solidFill>
                <a:latin typeface="Times New Roman" panose="02020603050405020304"/>
                <a:cs typeface="Times New Roman" panose="02020603050405020304"/>
              </a:rPr>
              <a:t>0</a:t>
            </a:r>
            <a:endParaRPr sz="4200" baseline="-26000">
              <a:latin typeface="Times New Roman" panose="02020603050405020304"/>
              <a:cs typeface="Times New Roman" panose="02020603050405020304"/>
            </a:endParaRPr>
          </a:p>
        </p:txBody>
      </p:sp>
      <p:sp>
        <p:nvSpPr>
          <p:cNvPr id="32" name="object 32"/>
          <p:cNvSpPr txBox="1"/>
          <p:nvPr/>
        </p:nvSpPr>
        <p:spPr>
          <a:xfrm>
            <a:off x="5283200" y="3867810"/>
            <a:ext cx="203200" cy="2186305"/>
          </a:xfrm>
          <a:prstGeom prst="rect">
            <a:avLst/>
          </a:prstGeom>
        </p:spPr>
        <p:txBody>
          <a:bodyPr vert="horz" wrap="square" lIns="0" tIns="146685" rIns="0" bIns="0" rtlCol="0">
            <a:spAutoFit/>
          </a:bodyPr>
          <a:lstStyle/>
          <a:p>
            <a:pPr marL="12700">
              <a:lnSpc>
                <a:spcPct val="100000"/>
              </a:lnSpc>
              <a:spcBef>
                <a:spcPts val="1155"/>
              </a:spcBef>
            </a:pPr>
            <a:r>
              <a:rPr sz="2800" b="1" spc="-5" dirty="0">
                <a:solidFill>
                  <a:srgbClr val="FF0000"/>
                </a:solidFill>
                <a:latin typeface="Times New Roman" panose="02020603050405020304"/>
                <a:cs typeface="Times New Roman" panose="02020603050405020304"/>
              </a:rPr>
              <a:t>1</a:t>
            </a:r>
            <a:endParaRPr sz="2800">
              <a:latin typeface="Times New Roman" panose="02020603050405020304"/>
              <a:cs typeface="Times New Roman" panose="02020603050405020304"/>
            </a:endParaRPr>
          </a:p>
          <a:p>
            <a:pPr marL="12700">
              <a:lnSpc>
                <a:spcPct val="100000"/>
              </a:lnSpc>
              <a:spcBef>
                <a:spcPts val="1060"/>
              </a:spcBef>
            </a:pPr>
            <a:r>
              <a:rPr sz="2800" b="1" spc="-5" dirty="0">
                <a:solidFill>
                  <a:srgbClr val="FF0000"/>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p>
            <a:pPr marL="12700">
              <a:lnSpc>
                <a:spcPct val="100000"/>
              </a:lnSpc>
              <a:spcBef>
                <a:spcPts val="1045"/>
              </a:spcBef>
            </a:pPr>
            <a:r>
              <a:rPr sz="2800" b="1" spc="-5" dirty="0">
                <a:solidFill>
                  <a:srgbClr val="FF0000"/>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p>
            <a:pPr marL="12700">
              <a:lnSpc>
                <a:spcPct val="100000"/>
              </a:lnSpc>
              <a:spcBef>
                <a:spcPts val="360"/>
              </a:spcBef>
            </a:pP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3" name="object 33"/>
          <p:cNvSpPr txBox="1"/>
          <p:nvPr/>
        </p:nvSpPr>
        <p:spPr>
          <a:xfrm>
            <a:off x="5922009" y="2945333"/>
            <a:ext cx="3225165" cy="442595"/>
          </a:xfrm>
          <a:prstGeom prst="rect">
            <a:avLst/>
          </a:prstGeom>
        </p:spPr>
        <p:txBody>
          <a:bodyPr vert="horz" wrap="square" lIns="0" tIns="12065" rIns="0" bIns="0" rtlCol="0">
            <a:spAutoFit/>
          </a:bodyPr>
          <a:lstStyle/>
          <a:p>
            <a:pPr marL="12700">
              <a:lnSpc>
                <a:spcPct val="100000"/>
              </a:lnSpc>
              <a:spcBef>
                <a:spcPts val="95"/>
              </a:spcBef>
              <a:tabLst>
                <a:tab pos="723265" algn="l"/>
                <a:tab pos="1522730" algn="l"/>
                <a:tab pos="2322830" algn="l"/>
                <a:tab pos="3034030" algn="l"/>
              </a:tabLst>
            </a:pPr>
            <a:r>
              <a:rPr sz="2800" b="1" spc="-5" dirty="0">
                <a:solidFill>
                  <a:srgbClr val="FF0000"/>
                </a:solidFill>
                <a:latin typeface="Times New Roman" panose="02020603050405020304"/>
                <a:cs typeface="Times New Roman" panose="02020603050405020304"/>
              </a:rPr>
              <a:t>0</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1</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2</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3</a:t>
            </a:r>
            <a:r>
              <a:rPr sz="2800" b="1" spc="-5" dirty="0">
                <a:solidFill>
                  <a:srgbClr val="FF0000"/>
                </a:solidFill>
                <a:latin typeface="Times New Roman" panose="02020603050405020304"/>
                <a:cs typeface="Times New Roman" panose="02020603050405020304"/>
              </a:rPr>
              <a:t>	</a:t>
            </a:r>
            <a:r>
              <a:rPr sz="2800" b="1" spc="-5" dirty="0">
                <a:solidFill>
                  <a:srgbClr val="FF0000"/>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p:txBody>
      </p:sp>
      <p:sp>
        <p:nvSpPr>
          <p:cNvPr id="34" name="object 34"/>
          <p:cNvSpPr/>
          <p:nvPr/>
        </p:nvSpPr>
        <p:spPr>
          <a:xfrm>
            <a:off x="6311646" y="4943094"/>
            <a:ext cx="500380" cy="719455"/>
          </a:xfrm>
          <a:custGeom>
            <a:avLst/>
            <a:gdLst/>
            <a:ahLst/>
            <a:cxnLst/>
            <a:rect l="l" t="t" r="r" b="b"/>
            <a:pathLst>
              <a:path w="500379" h="719454">
                <a:moveTo>
                  <a:pt x="0" y="359663"/>
                </a:moveTo>
                <a:lnTo>
                  <a:pt x="3270" y="301326"/>
                </a:lnTo>
                <a:lnTo>
                  <a:pt x="12740" y="245985"/>
                </a:lnTo>
                <a:lnTo>
                  <a:pt x="27894" y="194381"/>
                </a:lnTo>
                <a:lnTo>
                  <a:pt x="48219" y="147254"/>
                </a:lnTo>
                <a:lnTo>
                  <a:pt x="73199" y="105346"/>
                </a:lnTo>
                <a:lnTo>
                  <a:pt x="102321" y="69396"/>
                </a:lnTo>
                <a:lnTo>
                  <a:pt x="135070" y="40146"/>
                </a:lnTo>
                <a:lnTo>
                  <a:pt x="170931" y="18336"/>
                </a:lnTo>
                <a:lnTo>
                  <a:pt x="209391" y="4707"/>
                </a:lnTo>
                <a:lnTo>
                  <a:pt x="249936" y="0"/>
                </a:lnTo>
                <a:lnTo>
                  <a:pt x="290480" y="4707"/>
                </a:lnTo>
                <a:lnTo>
                  <a:pt x="328940" y="18336"/>
                </a:lnTo>
                <a:lnTo>
                  <a:pt x="364801" y="40146"/>
                </a:lnTo>
                <a:lnTo>
                  <a:pt x="397550" y="69396"/>
                </a:lnTo>
                <a:lnTo>
                  <a:pt x="426672" y="105346"/>
                </a:lnTo>
                <a:lnTo>
                  <a:pt x="451652" y="147254"/>
                </a:lnTo>
                <a:lnTo>
                  <a:pt x="471977" y="194381"/>
                </a:lnTo>
                <a:lnTo>
                  <a:pt x="487131" y="245985"/>
                </a:lnTo>
                <a:lnTo>
                  <a:pt x="496601" y="301326"/>
                </a:lnTo>
                <a:lnTo>
                  <a:pt x="499871" y="359663"/>
                </a:lnTo>
                <a:lnTo>
                  <a:pt x="496601" y="418001"/>
                </a:lnTo>
                <a:lnTo>
                  <a:pt x="487131" y="473342"/>
                </a:lnTo>
                <a:lnTo>
                  <a:pt x="471977" y="524946"/>
                </a:lnTo>
                <a:lnTo>
                  <a:pt x="451652" y="572073"/>
                </a:lnTo>
                <a:lnTo>
                  <a:pt x="426672" y="613981"/>
                </a:lnTo>
                <a:lnTo>
                  <a:pt x="397550" y="649931"/>
                </a:lnTo>
                <a:lnTo>
                  <a:pt x="364801" y="679181"/>
                </a:lnTo>
                <a:lnTo>
                  <a:pt x="328940" y="700991"/>
                </a:lnTo>
                <a:lnTo>
                  <a:pt x="290480" y="714620"/>
                </a:lnTo>
                <a:lnTo>
                  <a:pt x="249936" y="719327"/>
                </a:lnTo>
                <a:lnTo>
                  <a:pt x="209391" y="714620"/>
                </a:lnTo>
                <a:lnTo>
                  <a:pt x="170931" y="700991"/>
                </a:lnTo>
                <a:lnTo>
                  <a:pt x="135070" y="679181"/>
                </a:lnTo>
                <a:lnTo>
                  <a:pt x="102321" y="649931"/>
                </a:lnTo>
                <a:lnTo>
                  <a:pt x="73199" y="613981"/>
                </a:lnTo>
                <a:lnTo>
                  <a:pt x="48219" y="572073"/>
                </a:lnTo>
                <a:lnTo>
                  <a:pt x="27894" y="524946"/>
                </a:lnTo>
                <a:lnTo>
                  <a:pt x="12740" y="473342"/>
                </a:lnTo>
                <a:lnTo>
                  <a:pt x="3270" y="418001"/>
                </a:lnTo>
                <a:lnTo>
                  <a:pt x="0" y="359663"/>
                </a:lnTo>
                <a:close/>
              </a:path>
            </a:pathLst>
          </a:custGeom>
          <a:ln w="19812">
            <a:solidFill>
              <a:srgbClr val="FF0000"/>
            </a:solidFill>
          </a:ln>
        </p:spPr>
        <p:txBody>
          <a:bodyPr wrap="square" lIns="0" tIns="0" rIns="0" bIns="0" rtlCol="0"/>
          <a:lstStyle/>
          <a:p/>
        </p:txBody>
      </p:sp>
      <p:sp>
        <p:nvSpPr>
          <p:cNvPr id="35" name="object 35"/>
          <p:cNvSpPr txBox="1"/>
          <p:nvPr/>
        </p:nvSpPr>
        <p:spPr>
          <a:xfrm>
            <a:off x="7176515" y="3931920"/>
            <a:ext cx="792480" cy="466090"/>
          </a:xfrm>
          <a:prstGeom prst="rect">
            <a:avLst/>
          </a:prstGeom>
          <a:ln w="12192">
            <a:solidFill>
              <a:srgbClr val="000066"/>
            </a:solidFill>
          </a:ln>
        </p:spPr>
        <p:txBody>
          <a:bodyPr vert="horz" wrap="square" lIns="0" tIns="36194" rIns="0" bIns="0" rtlCol="0">
            <a:spAutoFit/>
          </a:bodyPr>
          <a:lstStyle/>
          <a:p>
            <a:pPr algn="ctr">
              <a:lnSpc>
                <a:spcPct val="100000"/>
              </a:lnSpc>
              <a:spcBef>
                <a:spcPts val="28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36" name="object 36"/>
          <p:cNvSpPr txBox="1"/>
          <p:nvPr/>
        </p:nvSpPr>
        <p:spPr>
          <a:xfrm>
            <a:off x="7968996" y="4507991"/>
            <a:ext cx="792480" cy="537210"/>
          </a:xfrm>
          <a:prstGeom prst="rect">
            <a:avLst/>
          </a:prstGeom>
          <a:ln w="12192">
            <a:solidFill>
              <a:srgbClr val="000066"/>
            </a:solidFill>
          </a:ln>
        </p:spPr>
        <p:txBody>
          <a:bodyPr vert="horz" wrap="square" lIns="0" tIns="107314" rIns="0" bIns="0" rtlCol="0">
            <a:spAutoFit/>
          </a:bodyPr>
          <a:lstStyle/>
          <a:p>
            <a:pPr algn="ctr">
              <a:lnSpc>
                <a:spcPct val="100000"/>
              </a:lnSpc>
              <a:spcBef>
                <a:spcPts val="845"/>
              </a:spcBef>
            </a:pPr>
            <a:r>
              <a:rPr sz="2800" b="1" spc="-5" dirty="0">
                <a:solidFill>
                  <a:srgbClr val="000066"/>
                </a:solidFill>
                <a:latin typeface="Times New Roman" panose="02020603050405020304"/>
                <a:cs typeface="Times New Roman" panose="02020603050405020304"/>
              </a:rPr>
              <a:t>V</a:t>
            </a:r>
            <a:endParaRPr sz="2800">
              <a:latin typeface="Times New Roman" panose="02020603050405020304"/>
              <a:cs typeface="Times New Roman" panose="02020603050405020304"/>
            </a:endParaRPr>
          </a:p>
        </p:txBody>
      </p:sp>
      <p:sp>
        <p:nvSpPr>
          <p:cNvPr id="37" name="object 37"/>
          <p:cNvSpPr txBox="1"/>
          <p:nvPr/>
        </p:nvSpPr>
        <p:spPr>
          <a:xfrm>
            <a:off x="8767571" y="5107051"/>
            <a:ext cx="707390" cy="442595"/>
          </a:xfrm>
          <a:prstGeom prst="rect">
            <a:avLst/>
          </a:prstGeom>
        </p:spPr>
        <p:txBody>
          <a:bodyPr vert="horz" wrap="square" lIns="0" tIns="12065" rIns="0" bIns="0" rtlCol="0">
            <a:spAutoFit/>
          </a:bodyPr>
          <a:lstStyle/>
          <a:p>
            <a:pPr marL="223520">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38" name="object 38"/>
          <p:cNvSpPr txBox="1"/>
          <p:nvPr/>
        </p:nvSpPr>
        <p:spPr>
          <a:xfrm>
            <a:off x="7968996" y="3931920"/>
            <a:ext cx="792480" cy="466090"/>
          </a:xfrm>
          <a:prstGeom prst="rect">
            <a:avLst/>
          </a:prstGeom>
          <a:ln w="12192">
            <a:solidFill>
              <a:srgbClr val="000066"/>
            </a:solidFill>
          </a:ln>
        </p:spPr>
        <p:txBody>
          <a:bodyPr vert="horz" wrap="square" lIns="0" tIns="36194" rIns="0" bIns="0" rtlCol="0">
            <a:spAutoFit/>
          </a:bodyPr>
          <a:lstStyle/>
          <a:p>
            <a:pPr marL="158750">
              <a:lnSpc>
                <a:spcPct val="100000"/>
              </a:lnSpc>
              <a:spcBef>
                <a:spcPts val="28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39" name="object 39"/>
          <p:cNvSpPr/>
          <p:nvPr/>
        </p:nvSpPr>
        <p:spPr>
          <a:xfrm>
            <a:off x="7680959" y="4183379"/>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40" name="object 40"/>
          <p:cNvSpPr/>
          <p:nvPr/>
        </p:nvSpPr>
        <p:spPr>
          <a:xfrm>
            <a:off x="8290559" y="4293108"/>
            <a:ext cx="76200" cy="360045"/>
          </a:xfrm>
          <a:custGeom>
            <a:avLst/>
            <a:gdLst/>
            <a:ahLst/>
            <a:cxnLst/>
            <a:rect l="l" t="t" r="r" b="b"/>
            <a:pathLst>
              <a:path w="76200" h="360045">
                <a:moveTo>
                  <a:pt x="44450" y="114300"/>
                </a:moveTo>
                <a:lnTo>
                  <a:pt x="31750" y="114300"/>
                </a:lnTo>
                <a:lnTo>
                  <a:pt x="31750" y="359664"/>
                </a:lnTo>
                <a:lnTo>
                  <a:pt x="44450" y="359664"/>
                </a:lnTo>
                <a:lnTo>
                  <a:pt x="44450" y="114300"/>
                </a:lnTo>
                <a:close/>
              </a:path>
              <a:path w="76200" h="360045">
                <a:moveTo>
                  <a:pt x="38100" y="0"/>
                </a:moveTo>
                <a:lnTo>
                  <a:pt x="0" y="127000"/>
                </a:lnTo>
                <a:lnTo>
                  <a:pt x="31750" y="127000"/>
                </a:lnTo>
                <a:lnTo>
                  <a:pt x="31750" y="114300"/>
                </a:lnTo>
                <a:lnTo>
                  <a:pt x="72390" y="114300"/>
                </a:lnTo>
                <a:lnTo>
                  <a:pt x="38100" y="0"/>
                </a:lnTo>
                <a:close/>
              </a:path>
              <a:path w="76200" h="360045">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1" name="object 41"/>
          <p:cNvSpPr/>
          <p:nvPr/>
        </p:nvSpPr>
        <p:spPr>
          <a:xfrm>
            <a:off x="6960108" y="3678935"/>
            <a:ext cx="431800" cy="76200"/>
          </a:xfrm>
          <a:custGeom>
            <a:avLst/>
            <a:gdLst/>
            <a:ahLst/>
            <a:cxnLst/>
            <a:rect l="l" t="t" r="r" b="b"/>
            <a:pathLst>
              <a:path w="431800" h="76200">
                <a:moveTo>
                  <a:pt x="304291" y="0"/>
                </a:moveTo>
                <a:lnTo>
                  <a:pt x="304291" y="76200"/>
                </a:lnTo>
                <a:lnTo>
                  <a:pt x="410125" y="44450"/>
                </a:lnTo>
                <a:lnTo>
                  <a:pt x="316991" y="44450"/>
                </a:lnTo>
                <a:lnTo>
                  <a:pt x="316991" y="31750"/>
                </a:lnTo>
                <a:lnTo>
                  <a:pt x="410125" y="31750"/>
                </a:lnTo>
                <a:lnTo>
                  <a:pt x="304291" y="0"/>
                </a:lnTo>
                <a:close/>
              </a:path>
              <a:path w="431800" h="76200">
                <a:moveTo>
                  <a:pt x="304291" y="31750"/>
                </a:moveTo>
                <a:lnTo>
                  <a:pt x="0" y="31750"/>
                </a:lnTo>
                <a:lnTo>
                  <a:pt x="0" y="44450"/>
                </a:lnTo>
                <a:lnTo>
                  <a:pt x="304291" y="44450"/>
                </a:lnTo>
                <a:lnTo>
                  <a:pt x="304291" y="31750"/>
                </a:lnTo>
                <a:close/>
              </a:path>
              <a:path w="431800" h="76200">
                <a:moveTo>
                  <a:pt x="410125" y="31750"/>
                </a:moveTo>
                <a:lnTo>
                  <a:pt x="316991" y="31750"/>
                </a:lnTo>
                <a:lnTo>
                  <a:pt x="316991" y="44450"/>
                </a:lnTo>
                <a:lnTo>
                  <a:pt x="410125" y="44450"/>
                </a:lnTo>
                <a:lnTo>
                  <a:pt x="431291" y="38100"/>
                </a:lnTo>
                <a:lnTo>
                  <a:pt x="410125" y="31750"/>
                </a:lnTo>
                <a:close/>
              </a:path>
            </a:pathLst>
          </a:custGeom>
          <a:solidFill>
            <a:srgbClr val="FF0000"/>
          </a:solidFill>
        </p:spPr>
        <p:txBody>
          <a:bodyPr wrap="square" lIns="0" tIns="0" rIns="0" bIns="0" rtlCol="0"/>
          <a:lstStyle/>
          <a:p/>
        </p:txBody>
      </p:sp>
      <p:sp>
        <p:nvSpPr>
          <p:cNvPr id="42" name="object 42"/>
          <p:cNvSpPr txBox="1"/>
          <p:nvPr/>
        </p:nvSpPr>
        <p:spPr>
          <a:xfrm>
            <a:off x="8767571" y="4530597"/>
            <a:ext cx="707390" cy="442595"/>
          </a:xfrm>
          <a:prstGeom prst="rect">
            <a:avLst/>
          </a:prstGeom>
        </p:spPr>
        <p:txBody>
          <a:bodyPr vert="horz" wrap="square" lIns="0" tIns="12065" rIns="0" bIns="0" rtlCol="0">
            <a:spAutoFit/>
          </a:bodyPr>
          <a:lstStyle/>
          <a:p>
            <a:pPr marL="225425">
              <a:lnSpc>
                <a:spcPct val="100000"/>
              </a:lnSpc>
              <a:spcBef>
                <a:spcPts val="95"/>
              </a:spcBef>
            </a:pP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43" name="object 43"/>
          <p:cNvSpPr/>
          <p:nvPr/>
        </p:nvSpPr>
        <p:spPr>
          <a:xfrm>
            <a:off x="9081516" y="4869179"/>
            <a:ext cx="76200" cy="287020"/>
          </a:xfrm>
          <a:custGeom>
            <a:avLst/>
            <a:gdLst/>
            <a:ahLst/>
            <a:cxnLst/>
            <a:rect l="l" t="t" r="r" b="b"/>
            <a:pathLst>
              <a:path w="76200" h="287020">
                <a:moveTo>
                  <a:pt x="44450" y="114300"/>
                </a:moveTo>
                <a:lnTo>
                  <a:pt x="31750" y="114300"/>
                </a:lnTo>
                <a:lnTo>
                  <a:pt x="31750" y="286512"/>
                </a:lnTo>
                <a:lnTo>
                  <a:pt x="44450" y="286512"/>
                </a:lnTo>
                <a:lnTo>
                  <a:pt x="44450" y="114300"/>
                </a:lnTo>
                <a:close/>
              </a:path>
              <a:path w="76200" h="287020">
                <a:moveTo>
                  <a:pt x="38100" y="0"/>
                </a:moveTo>
                <a:lnTo>
                  <a:pt x="0" y="127000"/>
                </a:lnTo>
                <a:lnTo>
                  <a:pt x="31750" y="127000"/>
                </a:lnTo>
                <a:lnTo>
                  <a:pt x="31750" y="114300"/>
                </a:lnTo>
                <a:lnTo>
                  <a:pt x="72390" y="114300"/>
                </a:lnTo>
                <a:lnTo>
                  <a:pt x="38100" y="0"/>
                </a:lnTo>
                <a:close/>
              </a:path>
              <a:path w="76200" h="287020">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4" name="object 44"/>
          <p:cNvSpPr txBox="1"/>
          <p:nvPr/>
        </p:nvSpPr>
        <p:spPr>
          <a:xfrm>
            <a:off x="8767571" y="3955796"/>
            <a:ext cx="707390" cy="442595"/>
          </a:xfrm>
          <a:prstGeom prst="rect">
            <a:avLst/>
          </a:prstGeom>
        </p:spPr>
        <p:txBody>
          <a:bodyPr vert="horz" wrap="square" lIns="0" tIns="12065" rIns="0" bIns="0" rtlCol="0">
            <a:spAutoFit/>
          </a:bodyPr>
          <a:lstStyle/>
          <a:p>
            <a:pPr marL="116840">
              <a:lnSpc>
                <a:spcPct val="100000"/>
              </a:lnSpc>
              <a:spcBef>
                <a:spcPts val="95"/>
              </a:spcBef>
            </a:pP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p:txBody>
      </p:sp>
      <p:sp>
        <p:nvSpPr>
          <p:cNvPr id="45" name="object 45"/>
          <p:cNvSpPr/>
          <p:nvPr/>
        </p:nvSpPr>
        <p:spPr>
          <a:xfrm>
            <a:off x="7751064" y="3678935"/>
            <a:ext cx="433070" cy="76200"/>
          </a:xfrm>
          <a:custGeom>
            <a:avLst/>
            <a:gdLst/>
            <a:ahLst/>
            <a:cxnLst/>
            <a:rect l="l" t="t" r="r" b="b"/>
            <a:pathLst>
              <a:path w="433070" h="76200">
                <a:moveTo>
                  <a:pt x="305815" y="0"/>
                </a:moveTo>
                <a:lnTo>
                  <a:pt x="305815" y="76200"/>
                </a:lnTo>
                <a:lnTo>
                  <a:pt x="411649" y="44450"/>
                </a:lnTo>
                <a:lnTo>
                  <a:pt x="318515" y="44450"/>
                </a:lnTo>
                <a:lnTo>
                  <a:pt x="318515" y="31750"/>
                </a:lnTo>
                <a:lnTo>
                  <a:pt x="411649" y="31750"/>
                </a:lnTo>
                <a:lnTo>
                  <a:pt x="305815" y="0"/>
                </a:lnTo>
                <a:close/>
              </a:path>
              <a:path w="433070" h="76200">
                <a:moveTo>
                  <a:pt x="305815" y="31750"/>
                </a:moveTo>
                <a:lnTo>
                  <a:pt x="0" y="31750"/>
                </a:lnTo>
                <a:lnTo>
                  <a:pt x="0" y="44450"/>
                </a:lnTo>
                <a:lnTo>
                  <a:pt x="305815" y="44450"/>
                </a:lnTo>
                <a:lnTo>
                  <a:pt x="305815" y="31750"/>
                </a:lnTo>
                <a:close/>
              </a:path>
              <a:path w="433070" h="76200">
                <a:moveTo>
                  <a:pt x="411649" y="31750"/>
                </a:moveTo>
                <a:lnTo>
                  <a:pt x="318515" y="31750"/>
                </a:lnTo>
                <a:lnTo>
                  <a:pt x="318515" y="44450"/>
                </a:lnTo>
                <a:lnTo>
                  <a:pt x="411649" y="44450"/>
                </a:lnTo>
                <a:lnTo>
                  <a:pt x="432815" y="38100"/>
                </a:lnTo>
                <a:lnTo>
                  <a:pt x="411649" y="31750"/>
                </a:lnTo>
                <a:close/>
              </a:path>
            </a:pathLst>
          </a:custGeom>
          <a:solidFill>
            <a:srgbClr val="FF0000"/>
          </a:solidFill>
        </p:spPr>
        <p:txBody>
          <a:bodyPr wrap="square" lIns="0" tIns="0" rIns="0" bIns="0" rtlCol="0"/>
          <a:lstStyle/>
          <a:p/>
        </p:txBody>
      </p:sp>
      <p:sp>
        <p:nvSpPr>
          <p:cNvPr id="46" name="object 46"/>
          <p:cNvSpPr/>
          <p:nvPr/>
        </p:nvSpPr>
        <p:spPr>
          <a:xfrm>
            <a:off x="8616695" y="4183379"/>
            <a:ext cx="288290" cy="76200"/>
          </a:xfrm>
          <a:custGeom>
            <a:avLst/>
            <a:gdLst/>
            <a:ahLst/>
            <a:cxnLst/>
            <a:rect l="l" t="t" r="r" b="b"/>
            <a:pathLst>
              <a:path w="288290" h="76200">
                <a:moveTo>
                  <a:pt x="161035" y="0"/>
                </a:moveTo>
                <a:lnTo>
                  <a:pt x="161035" y="76200"/>
                </a:lnTo>
                <a:lnTo>
                  <a:pt x="266869" y="44450"/>
                </a:lnTo>
                <a:lnTo>
                  <a:pt x="173735" y="44450"/>
                </a:lnTo>
                <a:lnTo>
                  <a:pt x="173735" y="31750"/>
                </a:lnTo>
                <a:lnTo>
                  <a:pt x="266869" y="31750"/>
                </a:lnTo>
                <a:lnTo>
                  <a:pt x="161035" y="0"/>
                </a:lnTo>
                <a:close/>
              </a:path>
              <a:path w="288290" h="76200">
                <a:moveTo>
                  <a:pt x="161035" y="31750"/>
                </a:moveTo>
                <a:lnTo>
                  <a:pt x="0" y="31750"/>
                </a:lnTo>
                <a:lnTo>
                  <a:pt x="0" y="44450"/>
                </a:lnTo>
                <a:lnTo>
                  <a:pt x="161035" y="44450"/>
                </a:lnTo>
                <a:lnTo>
                  <a:pt x="161035" y="31750"/>
                </a:lnTo>
                <a:close/>
              </a:path>
              <a:path w="288290" h="76200">
                <a:moveTo>
                  <a:pt x="266869" y="31750"/>
                </a:moveTo>
                <a:lnTo>
                  <a:pt x="173735" y="31750"/>
                </a:lnTo>
                <a:lnTo>
                  <a:pt x="173735" y="44450"/>
                </a:lnTo>
                <a:lnTo>
                  <a:pt x="266869" y="44450"/>
                </a:lnTo>
                <a:lnTo>
                  <a:pt x="288035" y="38100"/>
                </a:lnTo>
                <a:lnTo>
                  <a:pt x="266869" y="31750"/>
                </a:lnTo>
                <a:close/>
              </a:path>
            </a:pathLst>
          </a:custGeom>
          <a:solidFill>
            <a:srgbClr val="FF0000"/>
          </a:solidFill>
        </p:spPr>
        <p:txBody>
          <a:bodyPr wrap="square" lIns="0" tIns="0" rIns="0" bIns="0" rtlCol="0"/>
          <a:lstStyle/>
          <a:p/>
        </p:txBody>
      </p:sp>
      <p:sp>
        <p:nvSpPr>
          <p:cNvPr id="47" name="object 47"/>
          <p:cNvSpPr/>
          <p:nvPr/>
        </p:nvSpPr>
        <p:spPr>
          <a:xfrm>
            <a:off x="9081516" y="4293108"/>
            <a:ext cx="76200" cy="288290"/>
          </a:xfrm>
          <a:custGeom>
            <a:avLst/>
            <a:gdLst/>
            <a:ahLst/>
            <a:cxnLst/>
            <a:rect l="l" t="t" r="r" b="b"/>
            <a:pathLst>
              <a:path w="76200" h="288289">
                <a:moveTo>
                  <a:pt x="44450" y="114300"/>
                </a:moveTo>
                <a:lnTo>
                  <a:pt x="31750" y="114300"/>
                </a:lnTo>
                <a:lnTo>
                  <a:pt x="31750" y="288036"/>
                </a:lnTo>
                <a:lnTo>
                  <a:pt x="44450" y="288036"/>
                </a:lnTo>
                <a:lnTo>
                  <a:pt x="44450" y="114300"/>
                </a:lnTo>
                <a:close/>
              </a:path>
              <a:path w="76200" h="288289">
                <a:moveTo>
                  <a:pt x="38100" y="0"/>
                </a:moveTo>
                <a:lnTo>
                  <a:pt x="0" y="127000"/>
                </a:lnTo>
                <a:lnTo>
                  <a:pt x="31750" y="127000"/>
                </a:lnTo>
                <a:lnTo>
                  <a:pt x="31750" y="114300"/>
                </a:lnTo>
                <a:lnTo>
                  <a:pt x="72390" y="114300"/>
                </a:lnTo>
                <a:lnTo>
                  <a:pt x="38100" y="0"/>
                </a:lnTo>
                <a:close/>
              </a:path>
              <a:path w="76200" h="288289">
                <a:moveTo>
                  <a:pt x="72390" y="114300"/>
                </a:moveTo>
                <a:lnTo>
                  <a:pt x="44450" y="114300"/>
                </a:lnTo>
                <a:lnTo>
                  <a:pt x="44450" y="127000"/>
                </a:lnTo>
                <a:lnTo>
                  <a:pt x="76200" y="127000"/>
                </a:lnTo>
                <a:lnTo>
                  <a:pt x="72390" y="114300"/>
                </a:lnTo>
                <a:close/>
              </a:path>
            </a:pathLst>
          </a:custGeom>
          <a:solidFill>
            <a:srgbClr val="FF0000"/>
          </a:solidFill>
        </p:spPr>
        <p:txBody>
          <a:bodyPr wrap="square" lIns="0" tIns="0" rIns="0" bIns="0" rtlCol="0"/>
          <a:lstStyle/>
          <a:p/>
        </p:txBody>
      </p:sp>
      <p:sp>
        <p:nvSpPr>
          <p:cNvPr id="48" name="object 48"/>
          <p:cNvSpPr txBox="1"/>
          <p:nvPr/>
        </p:nvSpPr>
        <p:spPr>
          <a:xfrm>
            <a:off x="6391655" y="3450716"/>
            <a:ext cx="3083560" cy="442595"/>
          </a:xfrm>
          <a:prstGeom prst="rect">
            <a:avLst/>
          </a:prstGeom>
        </p:spPr>
        <p:txBody>
          <a:bodyPr vert="horz" wrap="square" lIns="0" tIns="12065" rIns="0" bIns="0" rtlCol="0">
            <a:spAutoFit/>
          </a:bodyPr>
          <a:lstStyle/>
          <a:p>
            <a:pPr marL="279400">
              <a:lnSpc>
                <a:spcPct val="100000"/>
              </a:lnSpc>
              <a:spcBef>
                <a:spcPts val="95"/>
              </a:spcBef>
              <a:tabLst>
                <a:tab pos="1071880" algn="l"/>
                <a:tab pos="1863725" algn="l"/>
                <a:tab pos="2630170" algn="l"/>
              </a:tabLst>
            </a:pPr>
            <a:r>
              <a:rPr sz="2800" b="1" spc="-5" dirty="0">
                <a:solidFill>
                  <a:srgbClr val="000066"/>
                </a:solidFill>
                <a:latin typeface="Times New Roman" panose="02020603050405020304"/>
                <a:cs typeface="Times New Roman" panose="02020603050405020304"/>
              </a:rPr>
              <a:t>P	P	P	S</a:t>
            </a:r>
            <a:endParaRPr sz="2800">
              <a:latin typeface="Times New Roman" panose="02020603050405020304"/>
              <a:cs typeface="Times New Roman" panose="02020603050405020304"/>
            </a:endParaRPr>
          </a:p>
        </p:txBody>
      </p:sp>
      <p:sp>
        <p:nvSpPr>
          <p:cNvPr id="49" name="object 49"/>
          <p:cNvSpPr/>
          <p:nvPr/>
        </p:nvSpPr>
        <p:spPr>
          <a:xfrm>
            <a:off x="8616695" y="3678935"/>
            <a:ext cx="360045" cy="76200"/>
          </a:xfrm>
          <a:custGeom>
            <a:avLst/>
            <a:gdLst/>
            <a:ahLst/>
            <a:cxnLst/>
            <a:rect l="l" t="t" r="r" b="b"/>
            <a:pathLst>
              <a:path w="360045" h="76200">
                <a:moveTo>
                  <a:pt x="232663" y="0"/>
                </a:moveTo>
                <a:lnTo>
                  <a:pt x="232663" y="76200"/>
                </a:lnTo>
                <a:lnTo>
                  <a:pt x="338497" y="44450"/>
                </a:lnTo>
                <a:lnTo>
                  <a:pt x="245363" y="44450"/>
                </a:lnTo>
                <a:lnTo>
                  <a:pt x="245363" y="31750"/>
                </a:lnTo>
                <a:lnTo>
                  <a:pt x="338497" y="31750"/>
                </a:lnTo>
                <a:lnTo>
                  <a:pt x="232663" y="0"/>
                </a:lnTo>
                <a:close/>
              </a:path>
              <a:path w="360045" h="76200">
                <a:moveTo>
                  <a:pt x="232663" y="31750"/>
                </a:moveTo>
                <a:lnTo>
                  <a:pt x="0" y="31750"/>
                </a:lnTo>
                <a:lnTo>
                  <a:pt x="0" y="44450"/>
                </a:lnTo>
                <a:lnTo>
                  <a:pt x="232663" y="44450"/>
                </a:lnTo>
                <a:lnTo>
                  <a:pt x="232663" y="31750"/>
                </a:lnTo>
                <a:close/>
              </a:path>
              <a:path w="360045" h="76200">
                <a:moveTo>
                  <a:pt x="338497" y="31750"/>
                </a:moveTo>
                <a:lnTo>
                  <a:pt x="245363" y="31750"/>
                </a:lnTo>
                <a:lnTo>
                  <a:pt x="245363" y="44450"/>
                </a:lnTo>
                <a:lnTo>
                  <a:pt x="338497" y="44450"/>
                </a:lnTo>
                <a:lnTo>
                  <a:pt x="359663" y="38100"/>
                </a:lnTo>
                <a:lnTo>
                  <a:pt x="338497" y="31750"/>
                </a:lnTo>
                <a:close/>
              </a:path>
            </a:pathLst>
          </a:custGeom>
          <a:solidFill>
            <a:srgbClr val="FF0000"/>
          </a:solidFill>
        </p:spPr>
        <p:txBody>
          <a:bodyPr wrap="square" lIns="0" tIns="0" rIns="0" bIns="0" rtlCol="0"/>
          <a:lstStyle/>
          <a:p/>
        </p:txBody>
      </p:sp>
      <p:sp>
        <p:nvSpPr>
          <p:cNvPr id="50" name="object 50"/>
          <p:cNvSpPr/>
          <p:nvPr/>
        </p:nvSpPr>
        <p:spPr>
          <a:xfrm>
            <a:off x="9081516" y="3788664"/>
            <a:ext cx="76200" cy="216408"/>
          </a:xfrm>
          <a:prstGeom prst="rect">
            <a:avLst/>
          </a:prstGeom>
          <a:blipFill>
            <a:blip r:embed="rId1" cstate="print"/>
            <a:stretch>
              <a:fillRect/>
            </a:stretch>
          </a:blipFill>
        </p:spPr>
        <p:txBody>
          <a:bodyPr wrap="square" lIns="0" tIns="0" rIns="0" bIns="0" rtlCol="0"/>
          <a:lstStyle/>
          <a:p/>
        </p:txBody>
      </p:sp>
      <p:sp>
        <p:nvSpPr>
          <p:cNvPr id="51" name="object 51"/>
          <p:cNvSpPr/>
          <p:nvPr/>
        </p:nvSpPr>
        <p:spPr>
          <a:xfrm>
            <a:off x="4453127" y="3785615"/>
            <a:ext cx="3785870" cy="929640"/>
          </a:xfrm>
          <a:custGeom>
            <a:avLst/>
            <a:gdLst/>
            <a:ahLst/>
            <a:cxnLst/>
            <a:rect l="l" t="t" r="r" b="b"/>
            <a:pathLst>
              <a:path w="3785870" h="929639">
                <a:moveTo>
                  <a:pt x="3785616" y="0"/>
                </a:moveTo>
                <a:lnTo>
                  <a:pt x="0" y="929639"/>
                </a:lnTo>
              </a:path>
            </a:pathLst>
          </a:custGeom>
          <a:ln w="12191">
            <a:solidFill>
              <a:srgbClr val="0000FF"/>
            </a:solidFill>
          </a:ln>
        </p:spPr>
        <p:txBody>
          <a:bodyPr wrap="square" lIns="0" tIns="0" rIns="0" bIns="0" rtlCol="0"/>
          <a:lstStyle/>
          <a:p/>
        </p:txBody>
      </p:sp>
      <p:sp>
        <p:nvSpPr>
          <p:cNvPr id="52" name="object 52"/>
          <p:cNvSpPr/>
          <p:nvPr/>
        </p:nvSpPr>
        <p:spPr>
          <a:xfrm>
            <a:off x="7811261" y="3501390"/>
            <a:ext cx="1525905" cy="1071880"/>
          </a:xfrm>
          <a:custGeom>
            <a:avLst/>
            <a:gdLst/>
            <a:ahLst/>
            <a:cxnLst/>
            <a:rect l="l" t="t" r="r" b="b"/>
            <a:pathLst>
              <a:path w="1525904" h="1071879">
                <a:moveTo>
                  <a:pt x="1525523" y="1071372"/>
                </a:moveTo>
                <a:lnTo>
                  <a:pt x="1525523" y="0"/>
                </a:lnTo>
                <a:lnTo>
                  <a:pt x="0" y="0"/>
                </a:lnTo>
                <a:lnTo>
                  <a:pt x="1525523" y="1071372"/>
                </a:lnTo>
                <a:close/>
              </a:path>
            </a:pathLst>
          </a:custGeom>
          <a:ln w="25908">
            <a:solidFill>
              <a:srgbClr val="0000FF"/>
            </a:solidFill>
          </a:ln>
        </p:spPr>
        <p:txBody>
          <a:bodyPr wrap="square" lIns="0" tIns="0" rIns="0" bIns="0" rtlCol="0"/>
          <a:lstStyle/>
          <a:p/>
        </p:txBody>
      </p:sp>
      <p:sp>
        <p:nvSpPr>
          <p:cNvPr id="53" name="object 53"/>
          <p:cNvSpPr txBox="1"/>
          <p:nvPr/>
        </p:nvSpPr>
        <p:spPr>
          <a:xfrm>
            <a:off x="2238755" y="4428744"/>
            <a:ext cx="2714625" cy="1540510"/>
          </a:xfrm>
          <a:prstGeom prst="rect">
            <a:avLst/>
          </a:prstGeom>
          <a:ln w="12192">
            <a:solidFill>
              <a:srgbClr val="0000FF"/>
            </a:solidFill>
          </a:ln>
        </p:spPr>
        <p:txBody>
          <a:bodyPr vert="horz" wrap="square" lIns="0" tIns="75565" rIns="0" bIns="0" rtlCol="0">
            <a:spAutoFit/>
          </a:bodyPr>
          <a:lstStyle/>
          <a:p>
            <a:pPr marL="548005" indent="-457835">
              <a:lnSpc>
                <a:spcPct val="100000"/>
              </a:lnSpc>
              <a:spcBef>
                <a:spcPts val="595"/>
              </a:spcBef>
              <a:buAutoNum type="arabicParenBoth"/>
              <a:tabLst>
                <a:tab pos="548640" algn="l"/>
                <a:tab pos="1643380" algn="l"/>
              </a:tabLst>
            </a:pPr>
            <a:r>
              <a:rPr sz="2800" b="1" spc="-5" dirty="0">
                <a:solidFill>
                  <a:srgbClr val="000066"/>
                </a:solidFill>
                <a:latin typeface="Times New Roman" panose="02020603050405020304"/>
                <a:cs typeface="Times New Roman" panose="02020603050405020304"/>
              </a:rPr>
              <a:t>S</a:t>
            </a:r>
            <a:r>
              <a:rPr sz="2800" b="1" spc="15"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P	VP</a:t>
            </a:r>
            <a:endParaRPr sz="2800">
              <a:latin typeface="Times New Roman" panose="02020603050405020304"/>
              <a:cs typeface="Times New Roman" panose="02020603050405020304"/>
            </a:endParaRPr>
          </a:p>
          <a:p>
            <a:pPr marL="548005" indent="-457835">
              <a:lnSpc>
                <a:spcPct val="100000"/>
              </a:lnSpc>
              <a:spcBef>
                <a:spcPts val="675"/>
              </a:spcBef>
              <a:buAutoNum type="arabicParenBoth"/>
              <a:tabLst>
                <a:tab pos="548640" algn="l"/>
                <a:tab pos="1946910" algn="l"/>
              </a:tabLst>
            </a:pP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	V</a:t>
            </a:r>
            <a:endParaRPr sz="2800">
              <a:latin typeface="Times New Roman" panose="02020603050405020304"/>
              <a:cs typeface="Times New Roman" panose="02020603050405020304"/>
            </a:endParaRPr>
          </a:p>
          <a:p>
            <a:pPr marL="548005" indent="-457835">
              <a:lnSpc>
                <a:spcPct val="100000"/>
              </a:lnSpc>
              <a:spcBef>
                <a:spcPts val="670"/>
              </a:spcBef>
              <a:buAutoNum type="arabicParenBoth"/>
              <a:tabLst>
                <a:tab pos="548640" algn="l"/>
                <a:tab pos="2158365" algn="l"/>
              </a:tabLst>
            </a:pPr>
            <a:r>
              <a:rPr sz="2800" b="1" spc="-5" dirty="0">
                <a:solidFill>
                  <a:srgbClr val="000066"/>
                </a:solidFill>
                <a:latin typeface="Times New Roman" panose="02020603050405020304"/>
                <a:cs typeface="Times New Roman" panose="02020603050405020304"/>
              </a:rPr>
              <a:t>VP</a:t>
            </a:r>
            <a:r>
              <a:rPr sz="2800" b="1" spc="-140" dirty="0">
                <a:solidFill>
                  <a:srgbClr val="000066"/>
                </a:solidFill>
                <a:latin typeface="Times New Roman" panose="02020603050405020304"/>
                <a:cs typeface="Times New Roman" panose="02020603050405020304"/>
              </a:rPr>
              <a:t> </a:t>
            </a:r>
            <a:r>
              <a:rPr sz="2800" b="1" spc="-10" dirty="0">
                <a:solidFill>
                  <a:srgbClr val="000066"/>
                </a:solidFill>
                <a:latin typeface="Symbol" panose="05050102010706020507"/>
                <a:cs typeface="Symbol" panose="05050102010706020507"/>
              </a:rPr>
              <a:t></a:t>
            </a:r>
            <a:r>
              <a:rPr sz="2800" b="1" spc="-50" dirty="0">
                <a:solidFill>
                  <a:srgbClr val="000066"/>
                </a:solidFill>
                <a:latin typeface="Times New Roman" panose="02020603050405020304"/>
                <a:cs typeface="Times New Roman" panose="02020603050405020304"/>
              </a:rPr>
              <a:t> </a:t>
            </a:r>
            <a:r>
              <a:rPr sz="2800" b="1" spc="-5" dirty="0">
                <a:solidFill>
                  <a:srgbClr val="000066"/>
                </a:solidFill>
                <a:latin typeface="Times New Roman" panose="02020603050405020304"/>
                <a:cs typeface="Times New Roman" panose="02020603050405020304"/>
              </a:rPr>
              <a:t>VP	N</a:t>
            </a:r>
            <a:endParaRPr sz="2800">
              <a:latin typeface="Times New Roman" panose="02020603050405020304"/>
              <a:cs typeface="Times New Roman" panose="02020603050405020304"/>
            </a:endParaRPr>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4855464" y="3944111"/>
            <a:ext cx="723265" cy="809625"/>
          </a:xfrm>
          <a:custGeom>
            <a:avLst/>
            <a:gdLst/>
            <a:ahLst/>
            <a:cxnLst/>
            <a:rect l="l" t="t" r="r" b="b"/>
            <a:pathLst>
              <a:path w="723264" h="809625">
                <a:moveTo>
                  <a:pt x="0" y="809117"/>
                </a:moveTo>
                <a:lnTo>
                  <a:pt x="723264" y="0"/>
                </a:lnTo>
              </a:path>
            </a:pathLst>
          </a:custGeom>
          <a:ln w="12192">
            <a:solidFill>
              <a:srgbClr val="000000"/>
            </a:solidFill>
          </a:ln>
        </p:spPr>
        <p:txBody>
          <a:bodyPr wrap="square" lIns="0" tIns="0" rIns="0" bIns="0" rtlCol="0"/>
          <a:lstStyle/>
          <a:p/>
        </p:txBody>
      </p:sp>
      <p:sp>
        <p:nvSpPr>
          <p:cNvPr id="15" name="object 15"/>
          <p:cNvSpPr/>
          <p:nvPr/>
        </p:nvSpPr>
        <p:spPr>
          <a:xfrm>
            <a:off x="5577840" y="3944111"/>
            <a:ext cx="723265" cy="809625"/>
          </a:xfrm>
          <a:custGeom>
            <a:avLst/>
            <a:gdLst/>
            <a:ahLst/>
            <a:cxnLst/>
            <a:rect l="l" t="t" r="r" b="b"/>
            <a:pathLst>
              <a:path w="723264" h="809625">
                <a:moveTo>
                  <a:pt x="723264" y="809117"/>
                </a:moveTo>
                <a:lnTo>
                  <a:pt x="0" y="0"/>
                </a:lnTo>
              </a:path>
            </a:pathLst>
          </a:custGeom>
          <a:ln w="12192">
            <a:solidFill>
              <a:srgbClr val="000000"/>
            </a:solidFill>
          </a:ln>
        </p:spPr>
        <p:txBody>
          <a:bodyPr wrap="square" lIns="0" tIns="0" rIns="0" bIns="0" rtlCol="0"/>
          <a:lstStyle/>
          <a:p/>
        </p:txBody>
      </p:sp>
      <p:sp>
        <p:nvSpPr>
          <p:cNvPr id="16" name="object 16"/>
          <p:cNvSpPr/>
          <p:nvPr/>
        </p:nvSpPr>
        <p:spPr>
          <a:xfrm>
            <a:off x="6060947" y="3134867"/>
            <a:ext cx="1527175" cy="1618615"/>
          </a:xfrm>
          <a:custGeom>
            <a:avLst/>
            <a:gdLst/>
            <a:ahLst/>
            <a:cxnLst/>
            <a:rect l="l" t="t" r="r" b="b"/>
            <a:pathLst>
              <a:path w="1527175" h="1618614">
                <a:moveTo>
                  <a:pt x="0" y="0"/>
                </a:moveTo>
                <a:lnTo>
                  <a:pt x="1526921" y="1618107"/>
                </a:lnTo>
              </a:path>
            </a:pathLst>
          </a:custGeom>
          <a:ln w="12192">
            <a:solidFill>
              <a:srgbClr val="000000"/>
            </a:solidFill>
          </a:ln>
        </p:spPr>
        <p:txBody>
          <a:bodyPr wrap="square" lIns="0" tIns="0" rIns="0" bIns="0" rtlCol="0"/>
          <a:lstStyle/>
          <a:p/>
        </p:txBody>
      </p:sp>
      <p:sp>
        <p:nvSpPr>
          <p:cNvPr id="17" name="object 17"/>
          <p:cNvSpPr/>
          <p:nvPr/>
        </p:nvSpPr>
        <p:spPr>
          <a:xfrm>
            <a:off x="5818632" y="3134867"/>
            <a:ext cx="241300" cy="360045"/>
          </a:xfrm>
          <a:custGeom>
            <a:avLst/>
            <a:gdLst/>
            <a:ahLst/>
            <a:cxnLst/>
            <a:rect l="l" t="t" r="r" b="b"/>
            <a:pathLst>
              <a:path w="241300" h="360045">
                <a:moveTo>
                  <a:pt x="241045" y="0"/>
                </a:moveTo>
                <a:lnTo>
                  <a:pt x="0" y="359537"/>
                </a:lnTo>
              </a:path>
            </a:pathLst>
          </a:custGeom>
          <a:ln w="12192">
            <a:solidFill>
              <a:srgbClr val="000000"/>
            </a:solidFill>
          </a:ln>
        </p:spPr>
        <p:txBody>
          <a:bodyPr wrap="square" lIns="0" tIns="0" rIns="0" bIns="0" rtlCol="0"/>
          <a:lstStyle/>
          <a:p/>
        </p:txBody>
      </p:sp>
      <p:sp>
        <p:nvSpPr>
          <p:cNvPr id="18" name="object 18"/>
          <p:cNvSpPr txBox="1"/>
          <p:nvPr/>
        </p:nvSpPr>
        <p:spPr>
          <a:xfrm>
            <a:off x="3246247" y="1807210"/>
            <a:ext cx="4763770" cy="3485515"/>
          </a:xfrm>
          <a:prstGeom prst="rect">
            <a:avLst/>
          </a:prstGeom>
        </p:spPr>
        <p:txBody>
          <a:bodyPr vert="horz" wrap="square" lIns="0" tIns="12065" rIns="0" bIns="0" rtlCol="0">
            <a:spAutoFit/>
          </a:bodyPr>
          <a:lstStyle/>
          <a:p>
            <a:pPr marL="2312670">
              <a:lnSpc>
                <a:spcPct val="100000"/>
              </a:lnSpc>
              <a:spcBef>
                <a:spcPts val="95"/>
              </a:spcBef>
            </a:pPr>
            <a:r>
              <a:rPr sz="2800" b="1" spc="-5" dirty="0">
                <a:solidFill>
                  <a:srgbClr val="000066"/>
                </a:solidFill>
                <a:latin typeface="Times New Roman" panose="02020603050405020304"/>
                <a:cs typeface="Times New Roman" panose="02020603050405020304"/>
              </a:rPr>
              <a:t>S</a:t>
            </a:r>
            <a:endParaRPr sz="2800">
              <a:latin typeface="Times New Roman" panose="02020603050405020304"/>
              <a:cs typeface="Times New Roman" panose="02020603050405020304"/>
            </a:endParaRPr>
          </a:p>
          <a:p>
            <a:pPr marL="2175510" marR="1664335" indent="441960">
              <a:lnSpc>
                <a:spcPct val="190000"/>
              </a:lnSpc>
            </a:pPr>
            <a:r>
              <a:rPr sz="2800" b="1" spc="-10" dirty="0">
                <a:solidFill>
                  <a:srgbClr val="000066"/>
                </a:solidFill>
                <a:latin typeface="Times New Roman" panose="02020603050405020304"/>
                <a:cs typeface="Times New Roman" panose="02020603050405020304"/>
              </a:rPr>
              <a:t>VP  </a:t>
            </a:r>
            <a:r>
              <a:rPr sz="2800" b="1" spc="-10" dirty="0">
                <a:solidFill>
                  <a:srgbClr val="000066"/>
                </a:solidFill>
                <a:latin typeface="Times New Roman" panose="02020603050405020304"/>
                <a:cs typeface="Times New Roman" panose="02020603050405020304"/>
              </a:rPr>
              <a:t>VP</a:t>
            </a:r>
            <a:endParaRPr sz="2800">
              <a:latin typeface="Times New Roman" panose="02020603050405020304"/>
              <a:cs typeface="Times New Roman" panose="02020603050405020304"/>
            </a:endParaRPr>
          </a:p>
          <a:p>
            <a:pPr>
              <a:lnSpc>
                <a:spcPct val="100000"/>
              </a:lnSpc>
            </a:pPr>
            <a:endParaRPr sz="3100">
              <a:latin typeface="Times New Roman" panose="02020603050405020304"/>
              <a:cs typeface="Times New Roman" panose="02020603050405020304"/>
            </a:endParaRPr>
          </a:p>
          <a:p>
            <a:pPr>
              <a:lnSpc>
                <a:spcPct val="100000"/>
              </a:lnSpc>
              <a:spcBef>
                <a:spcPts val="45"/>
              </a:spcBef>
            </a:pPr>
            <a:endParaRPr sz="3200">
              <a:latin typeface="Times New Roman" panose="02020603050405020304"/>
              <a:cs typeface="Times New Roman" panose="02020603050405020304"/>
            </a:endParaRPr>
          </a:p>
          <a:p>
            <a:pPr marL="12700">
              <a:lnSpc>
                <a:spcPct val="100000"/>
              </a:lnSpc>
              <a:tabLst>
                <a:tab pos="1199515" algn="l"/>
                <a:tab pos="2797175" algn="l"/>
                <a:tab pos="4036060" algn="l"/>
              </a:tabLst>
            </a:pPr>
            <a:r>
              <a:rPr sz="2800" b="1" spc="15" dirty="0">
                <a:solidFill>
                  <a:srgbClr val="000066"/>
                </a:solidFill>
                <a:latin typeface="Microsoft JhengHei" panose="020B0604030504040204" charset="-120"/>
                <a:cs typeface="Microsoft JhengHei" panose="020B0604030504040204" charset="-120"/>
              </a:rPr>
              <a:t>他</a:t>
            </a:r>
            <a:r>
              <a:rPr sz="2800" b="1" spc="-5" dirty="0">
                <a:solidFill>
                  <a:srgbClr val="000066"/>
                </a:solidFill>
                <a:latin typeface="Times New Roman" panose="02020603050405020304"/>
                <a:cs typeface="Times New Roman" panose="02020603050405020304"/>
              </a:rPr>
              <a:t>/P</a:t>
            </a:r>
            <a:r>
              <a:rPr sz="2800" b="1"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喜欢</a:t>
            </a:r>
            <a:r>
              <a:rPr sz="2800" b="1" spc="-5" dirty="0">
                <a:solidFill>
                  <a:srgbClr val="000066"/>
                </a:solidFill>
                <a:latin typeface="Times New Roman" panose="02020603050405020304"/>
                <a:cs typeface="Times New Roman" panose="02020603050405020304"/>
              </a:rPr>
              <a:t>/V</a:t>
            </a:r>
            <a:r>
              <a:rPr sz="2800" b="1"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读</a:t>
            </a:r>
            <a:r>
              <a:rPr sz="2800" b="1" spc="-5" dirty="0">
                <a:solidFill>
                  <a:srgbClr val="000066"/>
                </a:solidFill>
                <a:latin typeface="Times New Roman" panose="02020603050405020304"/>
                <a:cs typeface="Times New Roman" panose="02020603050405020304"/>
              </a:rPr>
              <a:t>/V</a:t>
            </a:r>
            <a:r>
              <a:rPr sz="2800" b="1" dirty="0">
                <a:solidFill>
                  <a:srgbClr val="000066"/>
                </a:solidFill>
                <a:latin typeface="Times New Roman" panose="02020603050405020304"/>
                <a:cs typeface="Times New Roman" panose="02020603050405020304"/>
              </a:rPr>
              <a:t>	</a:t>
            </a:r>
            <a:r>
              <a:rPr sz="2800" b="1" spc="15" dirty="0">
                <a:solidFill>
                  <a:srgbClr val="000066"/>
                </a:solidFill>
                <a:latin typeface="Microsoft JhengHei" panose="020B0604030504040204" charset="-120"/>
                <a:cs typeface="Microsoft JhengHei" panose="020B0604030504040204" charset="-120"/>
              </a:rPr>
              <a:t>书</a:t>
            </a:r>
            <a:r>
              <a:rPr sz="2800" b="1" spc="-5" dirty="0">
                <a:solidFill>
                  <a:srgbClr val="000066"/>
                </a:solidFill>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9" name="object 19"/>
          <p:cNvSpPr/>
          <p:nvPr/>
        </p:nvSpPr>
        <p:spPr>
          <a:xfrm>
            <a:off x="3649979" y="2415539"/>
            <a:ext cx="1929130" cy="2337435"/>
          </a:xfrm>
          <a:custGeom>
            <a:avLst/>
            <a:gdLst/>
            <a:ahLst/>
            <a:cxnLst/>
            <a:rect l="l" t="t" r="r" b="b"/>
            <a:pathLst>
              <a:path w="1929129" h="2337435">
                <a:moveTo>
                  <a:pt x="0" y="2337308"/>
                </a:moveTo>
                <a:lnTo>
                  <a:pt x="1928748" y="0"/>
                </a:lnTo>
              </a:path>
            </a:pathLst>
          </a:custGeom>
          <a:ln w="12192">
            <a:solidFill>
              <a:srgbClr val="000000"/>
            </a:solidFill>
          </a:ln>
        </p:spPr>
        <p:txBody>
          <a:bodyPr wrap="square" lIns="0" tIns="0" rIns="0" bIns="0" rtlCol="0"/>
          <a:lstStyle/>
          <a:p/>
        </p:txBody>
      </p:sp>
      <p:sp>
        <p:nvSpPr>
          <p:cNvPr id="20" name="object 20"/>
          <p:cNvSpPr/>
          <p:nvPr/>
        </p:nvSpPr>
        <p:spPr>
          <a:xfrm>
            <a:off x="5577840" y="2415539"/>
            <a:ext cx="241300" cy="269875"/>
          </a:xfrm>
          <a:custGeom>
            <a:avLst/>
            <a:gdLst/>
            <a:ahLst/>
            <a:cxnLst/>
            <a:rect l="l" t="t" r="r" b="b"/>
            <a:pathLst>
              <a:path w="241300" h="269875">
                <a:moveTo>
                  <a:pt x="0" y="0"/>
                </a:moveTo>
                <a:lnTo>
                  <a:pt x="241046" y="269748"/>
                </a:lnTo>
              </a:path>
            </a:pathLst>
          </a:custGeom>
          <a:ln w="12192">
            <a:solidFill>
              <a:srgbClr val="000000"/>
            </a:solidFill>
          </a:ln>
        </p:spPr>
        <p:txBody>
          <a:bodyPr wrap="square" lIns="0" tIns="0" rIns="0" bIns="0" rtlCol="0"/>
          <a:lstStyle/>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116965" y="1315720"/>
            <a:ext cx="7152640" cy="3557905"/>
          </a:xfrm>
          <a:prstGeom prst="rect">
            <a:avLst/>
          </a:prstGeom>
        </p:spPr>
        <p:txBody>
          <a:bodyPr vert="horz" wrap="square" lIns="0" tIns="267970" rIns="0" bIns="0" rtlCol="0">
            <a:spAutoFit/>
          </a:bodyPr>
          <a:lstStyle/>
          <a:p>
            <a:pPr marL="469900" indent="-457200">
              <a:lnSpc>
                <a:spcPct val="100000"/>
              </a:lnSpc>
              <a:spcBef>
                <a:spcPts val="2110"/>
              </a:spcBef>
              <a:buFont typeface="Arial" panose="020B0604020202020204" pitchFamily="34" charset="0"/>
              <a:buChar char="•"/>
              <a:tabLst>
                <a:tab pos="469900" algn="l"/>
              </a:tabLst>
            </a:pPr>
            <a:r>
              <a:rPr sz="2500" b="1" dirty="0">
                <a:solidFill>
                  <a:schemeClr val="tx1"/>
                </a:solidFill>
                <a:latin typeface="等线" panose="02010600030101010101" charset="-122"/>
                <a:ea typeface="等线" panose="02010600030101010101" charset="-122"/>
                <a:cs typeface="等线" panose="02010600030101010101" charset="-122"/>
              </a:rPr>
              <a:t>CYK</a:t>
            </a:r>
            <a:r>
              <a:rPr sz="2500" b="1" spc="-25" dirty="0">
                <a:solidFill>
                  <a:schemeClr val="tx1"/>
                </a:solidFill>
                <a:latin typeface="等线" panose="02010600030101010101" charset="-122"/>
                <a:ea typeface="等线" panose="02010600030101010101" charset="-122"/>
                <a:cs typeface="等线" panose="02010600030101010101" charset="-122"/>
              </a:rPr>
              <a:t> </a:t>
            </a:r>
            <a:r>
              <a:rPr sz="2500" b="1" spc="20" dirty="0">
                <a:solidFill>
                  <a:schemeClr val="tx1"/>
                </a:solidFill>
                <a:latin typeface="等线" panose="02010600030101010101" charset="-122"/>
                <a:ea typeface="等线" panose="02010600030101010101" charset="-122"/>
                <a:cs typeface="等线" panose="02010600030101010101" charset="-122"/>
              </a:rPr>
              <a:t>算法</a:t>
            </a:r>
            <a:r>
              <a:rPr sz="2500" b="1" spc="5" dirty="0">
                <a:solidFill>
                  <a:schemeClr val="tx1"/>
                </a:solidFill>
                <a:latin typeface="等线" panose="02010600030101010101" charset="-122"/>
                <a:ea typeface="等线" panose="02010600030101010101" charset="-122"/>
                <a:cs typeface="等线" panose="02010600030101010101" charset="-122"/>
              </a:rPr>
              <a:t>的</a:t>
            </a:r>
            <a:r>
              <a:rPr sz="2500" b="1" spc="20" dirty="0">
                <a:solidFill>
                  <a:schemeClr val="tx1"/>
                </a:solidFill>
                <a:latin typeface="等线" panose="02010600030101010101" charset="-122"/>
                <a:ea typeface="等线" panose="02010600030101010101" charset="-122"/>
                <a:cs typeface="等线" panose="02010600030101010101" charset="-122"/>
              </a:rPr>
              <a:t>评</a:t>
            </a:r>
            <a:r>
              <a:rPr sz="2500" b="1" spc="5" dirty="0">
                <a:solidFill>
                  <a:schemeClr val="tx1"/>
                </a:solidFill>
                <a:latin typeface="等线" panose="02010600030101010101" charset="-122"/>
                <a:ea typeface="等线" panose="02010600030101010101" charset="-122"/>
                <a:cs typeface="等线" panose="02010600030101010101" charset="-122"/>
              </a:rPr>
              <a:t>价</a:t>
            </a:r>
            <a:r>
              <a:rPr lang="en-US" sz="2500" b="1" spc="5" dirty="0">
                <a:solidFill>
                  <a:schemeClr val="tx1"/>
                </a:solidFill>
                <a:latin typeface="等线" panose="02010600030101010101" charset="-122"/>
                <a:ea typeface="等线" panose="02010600030101010101" charset="-122"/>
                <a:cs typeface="等线" panose="02010600030101010101" charset="-122"/>
              </a:rPr>
              <a:t>:</a:t>
            </a:r>
            <a:endParaRPr sz="2500" b="1">
              <a:solidFill>
                <a:schemeClr val="tx1"/>
              </a:solidFill>
              <a:latin typeface="等线" panose="02010600030101010101" charset="-122"/>
              <a:ea typeface="等线" panose="02010600030101010101" charset="-122"/>
              <a:cs typeface="等线" panose="02010600030101010101" charset="-122"/>
            </a:endParaRPr>
          </a:p>
          <a:p>
            <a:pPr marL="926465" lvl="1" indent="-457200">
              <a:lnSpc>
                <a:spcPct val="100000"/>
              </a:lnSpc>
              <a:spcBef>
                <a:spcPts val="1745"/>
              </a:spcBef>
              <a:buFont typeface="Arial" panose="020B0604020202020204" pitchFamily="34" charset="0"/>
              <a:buChar char="•"/>
              <a:tabLst>
                <a:tab pos="927735" algn="l"/>
              </a:tabLst>
            </a:pPr>
            <a:r>
              <a:rPr sz="2500" spc="15" dirty="0">
                <a:solidFill>
                  <a:schemeClr val="tx1"/>
                </a:solidFill>
                <a:latin typeface="等线" panose="02010600030101010101" charset="-122"/>
                <a:ea typeface="等线" panose="02010600030101010101" charset="-122"/>
                <a:cs typeface="等线" panose="02010600030101010101" charset="-122"/>
              </a:rPr>
              <a:t>优点</a:t>
            </a:r>
            <a:endParaRPr sz="2500">
              <a:solidFill>
                <a:schemeClr val="tx1"/>
              </a:solidFill>
              <a:latin typeface="等线" panose="02010600030101010101" charset="-122"/>
              <a:ea typeface="等线" panose="02010600030101010101" charset="-122"/>
              <a:cs typeface="等线" panose="02010600030101010101" charset="-122"/>
            </a:endParaRPr>
          </a:p>
          <a:p>
            <a:pPr marL="1383665" lvl="2" indent="-457200">
              <a:lnSpc>
                <a:spcPct val="100000"/>
              </a:lnSpc>
              <a:spcBef>
                <a:spcPts val="1680"/>
              </a:spcBef>
              <a:buFont typeface="Arial" panose="020B0604020202020204" pitchFamily="34" charset="0"/>
              <a:buChar char="•"/>
              <a:tabLst>
                <a:tab pos="1384300" algn="l"/>
                <a:tab pos="1384935" algn="l"/>
              </a:tabLst>
            </a:pPr>
            <a:r>
              <a:rPr sz="2500" spc="10" dirty="0">
                <a:solidFill>
                  <a:schemeClr val="tx1"/>
                </a:solidFill>
                <a:latin typeface="等线" panose="02010600030101010101" charset="-122"/>
                <a:ea typeface="等线" panose="02010600030101010101" charset="-122"/>
                <a:cs typeface="等线" panose="02010600030101010101" charset="-122"/>
              </a:rPr>
              <a:t>简</a:t>
            </a:r>
            <a:r>
              <a:rPr sz="2500" dirty="0">
                <a:solidFill>
                  <a:schemeClr val="tx1"/>
                </a:solidFill>
                <a:latin typeface="等线" panose="02010600030101010101" charset="-122"/>
                <a:ea typeface="等线" panose="02010600030101010101" charset="-122"/>
                <a:cs typeface="等线" panose="02010600030101010101" charset="-122"/>
              </a:rPr>
              <a:t>单易行</a:t>
            </a:r>
            <a:r>
              <a:rPr sz="2500" spc="10" dirty="0">
                <a:solidFill>
                  <a:schemeClr val="tx1"/>
                </a:solidFill>
                <a:latin typeface="等线" panose="02010600030101010101" charset="-122"/>
                <a:ea typeface="等线" panose="02010600030101010101" charset="-122"/>
                <a:cs typeface="等线" panose="02010600030101010101" charset="-122"/>
              </a:rPr>
              <a:t>，</a:t>
            </a:r>
            <a:r>
              <a:rPr sz="2500" dirty="0">
                <a:solidFill>
                  <a:schemeClr val="tx1"/>
                </a:solidFill>
                <a:latin typeface="等线" panose="02010600030101010101" charset="-122"/>
                <a:ea typeface="等线" panose="02010600030101010101" charset="-122"/>
                <a:cs typeface="等线" panose="02010600030101010101" charset="-122"/>
              </a:rPr>
              <a:t>执行效</a:t>
            </a:r>
            <a:r>
              <a:rPr sz="2500" spc="10" dirty="0">
                <a:solidFill>
                  <a:schemeClr val="tx1"/>
                </a:solidFill>
                <a:latin typeface="等线" panose="02010600030101010101" charset="-122"/>
                <a:ea typeface="等线" panose="02010600030101010101" charset="-122"/>
                <a:cs typeface="等线" panose="02010600030101010101" charset="-122"/>
              </a:rPr>
              <a:t>率</a:t>
            </a:r>
            <a:r>
              <a:rPr sz="2500" spc="-5" dirty="0">
                <a:solidFill>
                  <a:schemeClr val="tx1"/>
                </a:solidFill>
                <a:latin typeface="等线" panose="02010600030101010101" charset="-122"/>
                <a:ea typeface="等线" panose="02010600030101010101" charset="-122"/>
                <a:cs typeface="等线" panose="02010600030101010101" charset="-122"/>
              </a:rPr>
              <a:t>高</a:t>
            </a:r>
            <a:endParaRPr sz="2500">
              <a:solidFill>
                <a:schemeClr val="tx1"/>
              </a:solidFill>
              <a:latin typeface="等线" panose="02010600030101010101" charset="-122"/>
              <a:ea typeface="等线" panose="02010600030101010101" charset="-122"/>
              <a:cs typeface="等线" panose="02010600030101010101" charset="-122"/>
            </a:endParaRPr>
          </a:p>
          <a:p>
            <a:pPr marL="926465" lvl="1" indent="-457200">
              <a:lnSpc>
                <a:spcPct val="100000"/>
              </a:lnSpc>
              <a:spcBef>
                <a:spcPts val="1685"/>
              </a:spcBef>
              <a:buFont typeface="Arial" panose="020B0604020202020204" pitchFamily="34" charset="0"/>
              <a:buChar char="•"/>
              <a:tabLst>
                <a:tab pos="927735" algn="l"/>
              </a:tabLst>
            </a:pPr>
            <a:r>
              <a:rPr sz="2500" spc="15" dirty="0">
                <a:solidFill>
                  <a:schemeClr val="tx1"/>
                </a:solidFill>
                <a:latin typeface="等线" panose="02010600030101010101" charset="-122"/>
                <a:ea typeface="等线" panose="02010600030101010101" charset="-122"/>
                <a:cs typeface="等线" panose="02010600030101010101" charset="-122"/>
              </a:rPr>
              <a:t>弱点</a:t>
            </a:r>
            <a:endParaRPr sz="2500">
              <a:solidFill>
                <a:schemeClr val="tx1"/>
              </a:solidFill>
              <a:latin typeface="等线" panose="02010600030101010101" charset="-122"/>
              <a:ea typeface="等线" panose="02010600030101010101" charset="-122"/>
              <a:cs typeface="等线" panose="02010600030101010101" charset="-122"/>
            </a:endParaRPr>
          </a:p>
          <a:p>
            <a:pPr marL="1383665" lvl="2" indent="-457200">
              <a:lnSpc>
                <a:spcPct val="100000"/>
              </a:lnSpc>
              <a:spcBef>
                <a:spcPts val="1270"/>
              </a:spcBef>
              <a:buFont typeface="Arial" panose="020B0604020202020204" pitchFamily="34" charset="0"/>
              <a:buChar char="•"/>
              <a:tabLst>
                <a:tab pos="1384300" algn="l"/>
                <a:tab pos="1384935" algn="l"/>
              </a:tabLst>
            </a:pPr>
            <a:r>
              <a:rPr sz="2500" spc="10" dirty="0">
                <a:solidFill>
                  <a:schemeClr val="tx1"/>
                </a:solidFill>
                <a:latin typeface="等线" panose="02010600030101010101" charset="-122"/>
                <a:ea typeface="等线" panose="02010600030101010101" charset="-122"/>
                <a:cs typeface="等线" panose="02010600030101010101" charset="-122"/>
              </a:rPr>
              <a:t>必</a:t>
            </a:r>
            <a:r>
              <a:rPr sz="2500" dirty="0">
                <a:solidFill>
                  <a:schemeClr val="tx1"/>
                </a:solidFill>
                <a:latin typeface="等线" panose="02010600030101010101" charset="-122"/>
                <a:ea typeface="等线" panose="02010600030101010101" charset="-122"/>
                <a:cs typeface="等线" panose="02010600030101010101" charset="-122"/>
              </a:rPr>
              <a:t>须对文</a:t>
            </a:r>
            <a:r>
              <a:rPr sz="2500" spc="10" dirty="0">
                <a:solidFill>
                  <a:schemeClr val="tx1"/>
                </a:solidFill>
                <a:latin typeface="等线" panose="02010600030101010101" charset="-122"/>
                <a:ea typeface="等线" panose="02010600030101010101" charset="-122"/>
                <a:cs typeface="等线" panose="02010600030101010101" charset="-122"/>
              </a:rPr>
              <a:t>法</a:t>
            </a:r>
            <a:r>
              <a:rPr sz="2500" dirty="0">
                <a:solidFill>
                  <a:schemeClr val="tx1"/>
                </a:solidFill>
                <a:latin typeface="等线" panose="02010600030101010101" charset="-122"/>
                <a:ea typeface="等线" panose="02010600030101010101" charset="-122"/>
                <a:cs typeface="等线" panose="02010600030101010101" charset="-122"/>
              </a:rPr>
              <a:t>进行</a:t>
            </a:r>
            <a:r>
              <a:rPr lang="en-US" sz="2500" dirty="0">
                <a:solidFill>
                  <a:schemeClr val="tx1"/>
                </a:solidFill>
                <a:latin typeface="等线" panose="02010600030101010101" charset="-122"/>
                <a:ea typeface="等线" panose="02010600030101010101" charset="-122"/>
                <a:cs typeface="等线" panose="02010600030101010101" charset="-122"/>
              </a:rPr>
              <a:t>CNF</a:t>
            </a:r>
            <a:r>
              <a:rPr sz="2500" dirty="0">
                <a:solidFill>
                  <a:schemeClr val="tx1"/>
                </a:solidFill>
                <a:latin typeface="等线" panose="02010600030101010101" charset="-122"/>
                <a:ea typeface="等线" panose="02010600030101010101" charset="-122"/>
                <a:cs typeface="等线" panose="02010600030101010101" charset="-122"/>
              </a:rPr>
              <a:t>范</a:t>
            </a:r>
            <a:r>
              <a:rPr sz="2500" spc="10" dirty="0">
                <a:solidFill>
                  <a:schemeClr val="tx1"/>
                </a:solidFill>
                <a:latin typeface="等线" panose="02010600030101010101" charset="-122"/>
                <a:ea typeface="等线" panose="02010600030101010101" charset="-122"/>
                <a:cs typeface="等线" panose="02010600030101010101" charset="-122"/>
              </a:rPr>
              <a:t>式</a:t>
            </a:r>
            <a:r>
              <a:rPr sz="2500" dirty="0">
                <a:solidFill>
                  <a:schemeClr val="tx1"/>
                </a:solidFill>
                <a:latin typeface="等线" panose="02010600030101010101" charset="-122"/>
                <a:ea typeface="等线" panose="02010600030101010101" charset="-122"/>
                <a:cs typeface="等线" panose="02010600030101010101" charset="-122"/>
              </a:rPr>
              <a:t>化处</a:t>
            </a:r>
            <a:r>
              <a:rPr sz="2500" spc="-5" dirty="0">
                <a:solidFill>
                  <a:schemeClr val="tx1"/>
                </a:solidFill>
                <a:latin typeface="等线" panose="02010600030101010101" charset="-122"/>
                <a:ea typeface="等线" panose="02010600030101010101" charset="-122"/>
                <a:cs typeface="等线" panose="02010600030101010101" charset="-122"/>
              </a:rPr>
              <a:t>理</a:t>
            </a:r>
            <a:endParaRPr sz="2500">
              <a:solidFill>
                <a:schemeClr val="tx1"/>
              </a:solidFill>
              <a:latin typeface="等线" panose="02010600030101010101" charset="-122"/>
              <a:ea typeface="等线" panose="02010600030101010101" charset="-122"/>
              <a:cs typeface="等线" panose="02010600030101010101" charset="-122"/>
            </a:endParaRPr>
          </a:p>
          <a:p>
            <a:pPr marL="1383665" lvl="2" indent="-457200">
              <a:lnSpc>
                <a:spcPct val="100000"/>
              </a:lnSpc>
              <a:spcBef>
                <a:spcPts val="1275"/>
              </a:spcBef>
              <a:buFont typeface="Arial" panose="020B0604020202020204" pitchFamily="34" charset="0"/>
              <a:buChar char="•"/>
              <a:tabLst>
                <a:tab pos="1384300" algn="l"/>
                <a:tab pos="1384935" algn="l"/>
              </a:tabLst>
            </a:pPr>
            <a:r>
              <a:rPr sz="2500" spc="15" dirty="0">
                <a:solidFill>
                  <a:schemeClr val="tx1"/>
                </a:solidFill>
                <a:latin typeface="等线" panose="02010600030101010101" charset="-122"/>
                <a:ea typeface="等线" panose="02010600030101010101" charset="-122"/>
                <a:cs typeface="等线" panose="02010600030101010101" charset="-122"/>
              </a:rPr>
              <a:t>无</a:t>
            </a:r>
            <a:r>
              <a:rPr sz="2500" dirty="0">
                <a:solidFill>
                  <a:schemeClr val="tx1"/>
                </a:solidFill>
                <a:latin typeface="等线" panose="02010600030101010101" charset="-122"/>
                <a:ea typeface="等线" panose="02010600030101010101" charset="-122"/>
                <a:cs typeface="等线" panose="02010600030101010101" charset="-122"/>
              </a:rPr>
              <a:t>法区分</a:t>
            </a:r>
            <a:r>
              <a:rPr sz="2500" spc="15" dirty="0">
                <a:solidFill>
                  <a:schemeClr val="tx1"/>
                </a:solidFill>
                <a:latin typeface="等线" panose="02010600030101010101" charset="-122"/>
                <a:ea typeface="等线" panose="02010600030101010101" charset="-122"/>
                <a:cs typeface="等线" panose="02010600030101010101" charset="-122"/>
              </a:rPr>
              <a:t>歧</a:t>
            </a:r>
            <a:r>
              <a:rPr sz="2500" spc="-5" dirty="0">
                <a:solidFill>
                  <a:schemeClr val="tx1"/>
                </a:solidFill>
                <a:latin typeface="等线" panose="02010600030101010101" charset="-122"/>
                <a:ea typeface="等线" panose="02010600030101010101" charset="-122"/>
                <a:cs typeface="等线" panose="02010600030101010101" charset="-122"/>
              </a:rPr>
              <a:t>义</a:t>
            </a:r>
            <a:endParaRPr sz="2500" spc="-5" dirty="0">
              <a:solidFill>
                <a:schemeClr val="tx1"/>
              </a:solidFill>
              <a:latin typeface="等线" panose="02010600030101010101" charset="-122"/>
              <a:ea typeface="等线" panose="02010600030101010101" charset="-122"/>
              <a:cs typeface="等线" panose="02010600030101010101" charset="-122"/>
            </a:endParaRPr>
          </a:p>
        </p:txBody>
      </p:sp>
      <p:sp>
        <p:nvSpPr>
          <p:cNvPr id="2" name="标题 1"/>
          <p:cNvSpPr/>
          <p:nvPr>
            <p:ph type="title"/>
          </p:nvPr>
        </p:nvSpPr>
        <p:spPr>
          <a:xfrm>
            <a:off x="670559" y="41465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CYK分析法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lang="zh-CN" altLang="en-US">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
        <p:nvSpPr>
          <p:cNvPr id="3" name="文本框 2"/>
          <p:cNvSpPr txBox="1"/>
          <p:nvPr/>
        </p:nvSpPr>
        <p:spPr>
          <a:xfrm>
            <a:off x="1033780" y="1366520"/>
            <a:ext cx="9934575" cy="1476375"/>
          </a:xfrm>
          <a:prstGeom prst="rect">
            <a:avLst/>
          </a:prstGeom>
          <a:noFill/>
        </p:spPr>
        <p:txBody>
          <a:bodyPr wrap="square" rtlCol="0" anchor="t">
            <a:spAutoFit/>
          </a:bodyPr>
          <a:p>
            <a:r>
              <a:rPr lang="zh-CN" altLang="en-US" b="1">
                <a:solidFill>
                  <a:srgbClr val="FF0000"/>
                </a:solidFill>
              </a:rPr>
              <a:t>A context-free grammar (CFG) </a:t>
            </a:r>
            <a:r>
              <a:rPr lang="zh-CN" altLang="en-US"/>
              <a:t>is a 4-tuple G = (N,</a:t>
            </a:r>
            <a:r>
              <a:rPr lang="zh-CN" altLang="en-US">
                <a:latin typeface="Arial" panose="020B0604020202020204" pitchFamily="34" charset="0"/>
                <a:cs typeface="Arial" panose="020B0604020202020204" pitchFamily="34" charset="0"/>
              </a:rPr>
              <a:t>Σ</a:t>
            </a:r>
            <a:r>
              <a:rPr lang="zh-CN" altLang="en-US"/>
              <a:t>,R, S) where:</a:t>
            </a:r>
            <a:endParaRPr lang="zh-CN" altLang="en-US"/>
          </a:p>
          <a:p>
            <a:r>
              <a:rPr lang="zh-CN" altLang="en-US"/>
              <a:t>• N is a finite set of non-terminal symbols.</a:t>
            </a:r>
            <a:endParaRPr lang="zh-CN" altLang="en-US"/>
          </a:p>
          <a:p>
            <a:r>
              <a:rPr lang="zh-CN" altLang="en-US"/>
              <a:t>• </a:t>
            </a:r>
            <a:r>
              <a:rPr lang="zh-CN" altLang="en-US">
                <a:latin typeface="Arial" panose="020B0604020202020204" pitchFamily="34" charset="0"/>
                <a:cs typeface="Arial" panose="020B0604020202020204" pitchFamily="34" charset="0"/>
                <a:sym typeface="+mn-ea"/>
              </a:rPr>
              <a:t>Σ</a:t>
            </a:r>
            <a:r>
              <a:rPr lang="zh-CN" altLang="en-US"/>
              <a:t> is a finite set of terminal symbols.</a:t>
            </a:r>
            <a:endParaRPr lang="zh-CN" altLang="en-US"/>
          </a:p>
          <a:p>
            <a:r>
              <a:rPr lang="zh-CN" altLang="en-US"/>
              <a:t>• R is a finite set of rules of the form X </a:t>
            </a:r>
            <a:r>
              <a:rPr lang="zh-CN" altLang="en-US">
                <a:latin typeface="Arial" panose="020B0604020202020204" pitchFamily="34" charset="0"/>
                <a:cs typeface="Arial" panose="020B0604020202020204" pitchFamily="34" charset="0"/>
              </a:rPr>
              <a:t>→</a:t>
            </a:r>
            <a:r>
              <a:rPr lang="zh-CN" altLang="en-US"/>
              <a:t> Y</a:t>
            </a:r>
            <a:r>
              <a:rPr lang="zh-CN" altLang="en-US" baseline="-25000"/>
              <a:t>1</a:t>
            </a:r>
            <a:r>
              <a:rPr lang="zh-CN" altLang="en-US"/>
              <a:t>Y</a:t>
            </a:r>
            <a:r>
              <a:rPr lang="zh-CN" altLang="en-US" baseline="-25000"/>
              <a:t>2</a:t>
            </a:r>
            <a:r>
              <a:rPr lang="zh-CN" altLang="en-US"/>
              <a:t> . . . Y</a:t>
            </a:r>
            <a:r>
              <a:rPr lang="zh-CN" altLang="en-US" baseline="-25000"/>
              <a:t>n</a:t>
            </a:r>
            <a:r>
              <a:rPr lang="zh-CN" altLang="en-US"/>
              <a:t>, where X </a:t>
            </a:r>
            <a:r>
              <a:rPr lang="zh-CN" altLang="en-US">
                <a:sym typeface="Symbol" panose="05050102010706020507" charset="0"/>
              </a:rPr>
              <a:t></a:t>
            </a:r>
            <a:r>
              <a:rPr lang="zh-CN" altLang="en-US"/>
              <a:t> N, n </a:t>
            </a:r>
            <a:r>
              <a:rPr lang="en-US" altLang="zh-CN"/>
              <a:t>&gt;=</a:t>
            </a:r>
            <a:r>
              <a:rPr lang="zh-CN" altLang="en-US"/>
              <a:t> 0,</a:t>
            </a:r>
            <a:r>
              <a:rPr lang="en-US" altLang="zh-CN"/>
              <a:t> </a:t>
            </a:r>
            <a:r>
              <a:rPr lang="zh-CN" altLang="en-US"/>
              <a:t>and Y</a:t>
            </a:r>
            <a:r>
              <a:rPr lang="zh-CN" altLang="en-US" baseline="-25000"/>
              <a:t>i</a:t>
            </a:r>
            <a:r>
              <a:rPr lang="zh-CN" altLang="en-US"/>
              <a:t> </a:t>
            </a:r>
            <a:r>
              <a:rPr lang="zh-CN" altLang="en-US">
                <a:sym typeface="Symbol" panose="05050102010706020507" charset="0"/>
              </a:rPr>
              <a:t></a:t>
            </a:r>
            <a:r>
              <a:rPr lang="zh-CN" altLang="en-US"/>
              <a:t> (N </a:t>
            </a:r>
            <a:r>
              <a:rPr lang="zh-CN" altLang="en-US">
                <a:latin typeface="微软雅黑" panose="020B0503020204020204" pitchFamily="34" charset="-122"/>
                <a:ea typeface="微软雅黑" panose="020B0503020204020204" pitchFamily="34" charset="-122"/>
                <a:sym typeface="Symbol" panose="05050102010706020507" charset="0"/>
              </a:rPr>
              <a:t></a:t>
            </a:r>
            <a:r>
              <a:rPr lang="zh-CN" altLang="en-US">
                <a:latin typeface="Arial" panose="020B0604020202020204" pitchFamily="34" charset="0"/>
                <a:cs typeface="Arial" panose="020B0604020202020204" pitchFamily="34" charset="0"/>
                <a:sym typeface="+mn-ea"/>
              </a:rPr>
              <a:t>Σ</a:t>
            </a:r>
            <a:r>
              <a:rPr lang="zh-CN" altLang="en-US"/>
              <a:t>) for i = 1 . . . n.</a:t>
            </a:r>
            <a:endParaRPr lang="zh-CN" altLang="en-US"/>
          </a:p>
          <a:p>
            <a:r>
              <a:rPr lang="zh-CN" altLang="en-US"/>
              <a:t>• S </a:t>
            </a:r>
            <a:r>
              <a:rPr lang="zh-CN" altLang="en-US">
                <a:sym typeface="Symbol" panose="05050102010706020507" charset="0"/>
              </a:rPr>
              <a:t></a:t>
            </a:r>
            <a:r>
              <a:rPr lang="zh-CN" altLang="en-US"/>
              <a:t> N is a distinguished start symbol.</a:t>
            </a:r>
            <a:endParaRPr lang="zh-CN" altLang="en-US"/>
          </a:p>
        </p:txBody>
      </p:sp>
      <p:sp>
        <p:nvSpPr>
          <p:cNvPr id="4" name="文本框 3"/>
          <p:cNvSpPr txBox="1"/>
          <p:nvPr/>
        </p:nvSpPr>
        <p:spPr>
          <a:xfrm>
            <a:off x="1033780" y="2842895"/>
            <a:ext cx="8640445" cy="368300"/>
          </a:xfrm>
          <a:prstGeom prst="rect">
            <a:avLst/>
          </a:prstGeom>
          <a:noFill/>
        </p:spPr>
        <p:txBody>
          <a:bodyPr wrap="square" rtlCol="0" anchor="t">
            <a:spAutoFit/>
          </a:bodyPr>
          <a:p>
            <a:r>
              <a:rPr lang="zh-CN" altLang="en-US"/>
              <a:t>Given a </a:t>
            </a:r>
            <a:r>
              <a:rPr lang="zh-CN" altLang="en-US" b="1">
                <a:solidFill>
                  <a:srgbClr val="FF0000"/>
                </a:solidFill>
              </a:rPr>
              <a:t>context-free grammar G,</a:t>
            </a:r>
            <a:r>
              <a:rPr lang="zh-CN" altLang="en-US"/>
              <a:t> we will use the following definitions:</a:t>
            </a:r>
            <a:endParaRPr lang="zh-CN" altLang="en-US"/>
          </a:p>
        </p:txBody>
      </p:sp>
      <p:sp>
        <p:nvSpPr>
          <p:cNvPr id="5" name="文本框 4"/>
          <p:cNvSpPr txBox="1"/>
          <p:nvPr/>
        </p:nvSpPr>
        <p:spPr>
          <a:xfrm>
            <a:off x="1033145" y="3131820"/>
            <a:ext cx="10125075" cy="3415030"/>
          </a:xfrm>
          <a:prstGeom prst="rect">
            <a:avLst/>
          </a:prstGeom>
          <a:noFill/>
        </p:spPr>
        <p:txBody>
          <a:bodyPr wrap="square" rtlCol="0" anchor="t">
            <a:spAutoFit/>
          </a:bodyPr>
          <a:p>
            <a:pPr>
              <a:lnSpc>
                <a:spcPct val="150000"/>
              </a:lnSpc>
            </a:pPr>
            <a:r>
              <a:rPr lang="zh-CN" altLang="en-US" b="1" i="1"/>
              <a:t>T</a:t>
            </a:r>
            <a:r>
              <a:rPr lang="zh-CN" altLang="en-US" b="1" i="1" baseline="-25000"/>
              <a:t>G</a:t>
            </a:r>
            <a:r>
              <a:rPr lang="zh-CN" altLang="en-US" b="1" i="1"/>
              <a:t> </a:t>
            </a:r>
            <a:r>
              <a:rPr lang="zh-CN" altLang="en-US" b="1"/>
              <a:t>is the set of all possible left-most derivations (parse trees) under the grammar</a:t>
            </a:r>
            <a:r>
              <a:rPr lang="en-US" altLang="zh-CN" b="1"/>
              <a:t> </a:t>
            </a:r>
            <a:r>
              <a:rPr lang="zh-CN" altLang="en-US" b="1"/>
              <a:t>G</a:t>
            </a:r>
            <a:r>
              <a:rPr lang="zh-CN" altLang="en-US"/>
              <a:t>. When the grammar G is clear from context we will often write this</a:t>
            </a:r>
            <a:r>
              <a:rPr lang="en-US" altLang="zh-CN"/>
              <a:t> </a:t>
            </a:r>
            <a:r>
              <a:rPr lang="zh-CN" altLang="en-US"/>
              <a:t>as simply T .</a:t>
            </a:r>
            <a:endParaRPr lang="zh-CN" altLang="en-US"/>
          </a:p>
          <a:p>
            <a:pPr>
              <a:lnSpc>
                <a:spcPct val="150000"/>
              </a:lnSpc>
            </a:pPr>
            <a:r>
              <a:rPr lang="zh-CN" altLang="en-US"/>
              <a:t>• </a:t>
            </a:r>
            <a:r>
              <a:rPr lang="zh-CN" altLang="en-US" b="1"/>
              <a:t>For any derivation </a:t>
            </a:r>
            <a:r>
              <a:rPr lang="zh-CN" altLang="en-US" b="1">
                <a:highlight>
                  <a:srgbClr val="FFFF00"/>
                </a:highlight>
              </a:rPr>
              <a:t>t </a:t>
            </a:r>
            <a:r>
              <a:rPr lang="zh-CN" altLang="en-US" b="1">
                <a:highlight>
                  <a:srgbClr val="FFFF00"/>
                </a:highlight>
                <a:sym typeface="Symbol" panose="05050102010706020507" charset="0"/>
              </a:rPr>
              <a:t></a:t>
            </a:r>
            <a:r>
              <a:rPr lang="zh-CN" altLang="en-US" b="1" i="1">
                <a:highlight>
                  <a:srgbClr val="FFFF00"/>
                </a:highlight>
                <a:sym typeface="+mn-ea"/>
              </a:rPr>
              <a:t>T</a:t>
            </a:r>
            <a:r>
              <a:rPr lang="zh-CN" altLang="en-US" b="1" i="1" baseline="-25000">
                <a:highlight>
                  <a:srgbClr val="FFFF00"/>
                </a:highlight>
                <a:sym typeface="+mn-ea"/>
              </a:rPr>
              <a:t>G</a:t>
            </a:r>
            <a:r>
              <a:rPr lang="zh-CN" altLang="en-US" b="1" i="1">
                <a:sym typeface="+mn-ea"/>
              </a:rPr>
              <a:t> </a:t>
            </a:r>
            <a:r>
              <a:rPr lang="zh-CN" altLang="en-US" b="1"/>
              <a:t>, we write </a:t>
            </a:r>
            <a:r>
              <a:rPr lang="zh-CN" altLang="en-US" b="1">
                <a:highlight>
                  <a:srgbClr val="FFFF00"/>
                </a:highlight>
              </a:rPr>
              <a:t>yield(t)</a:t>
            </a:r>
            <a:r>
              <a:rPr lang="zh-CN" altLang="en-US" b="1"/>
              <a:t> </a:t>
            </a:r>
            <a:r>
              <a:rPr lang="zh-CN" altLang="en-US"/>
              <a:t>to denote the </a:t>
            </a:r>
            <a:r>
              <a:rPr lang="zh-CN" altLang="en-US">
                <a:solidFill>
                  <a:schemeClr val="accent1"/>
                </a:solidFill>
              </a:rPr>
              <a:t>string s </a:t>
            </a:r>
            <a:r>
              <a:rPr lang="zh-CN" altLang="en-US">
                <a:solidFill>
                  <a:schemeClr val="accent1"/>
                </a:solidFill>
                <a:sym typeface="Symbol" panose="05050102010706020507" charset="0"/>
              </a:rPr>
              <a:t></a:t>
            </a:r>
            <a:r>
              <a:rPr lang="zh-CN" altLang="en-US">
                <a:solidFill>
                  <a:schemeClr val="accent1"/>
                </a:solidFill>
              </a:rPr>
              <a:t> </a:t>
            </a:r>
            <a:r>
              <a:rPr lang="zh-CN" altLang="en-US">
                <a:solidFill>
                  <a:schemeClr val="accent1"/>
                </a:solidFill>
                <a:latin typeface="Arial" panose="020B0604020202020204" pitchFamily="34" charset="0"/>
                <a:cs typeface="Arial" panose="020B0604020202020204" pitchFamily="34" charset="0"/>
                <a:sym typeface="+mn-ea"/>
              </a:rPr>
              <a:t>Σ</a:t>
            </a:r>
            <a:r>
              <a:rPr lang="en-US" altLang="zh-CN">
                <a:solidFill>
                  <a:schemeClr val="accent1"/>
                </a:solidFill>
                <a:latin typeface="Arial" panose="020B0604020202020204" pitchFamily="34" charset="0"/>
                <a:cs typeface="Arial" panose="020B0604020202020204" pitchFamily="34" charset="0"/>
                <a:sym typeface="+mn-ea"/>
              </a:rPr>
              <a:t>*</a:t>
            </a:r>
            <a:r>
              <a:rPr lang="zh-CN" altLang="en-US">
                <a:solidFill>
                  <a:schemeClr val="accent1"/>
                </a:solidFill>
              </a:rPr>
              <a:t> that</a:t>
            </a:r>
            <a:r>
              <a:rPr lang="en-US" altLang="zh-CN">
                <a:solidFill>
                  <a:schemeClr val="accent1"/>
                </a:solidFill>
              </a:rPr>
              <a:t> </a:t>
            </a:r>
            <a:r>
              <a:rPr lang="zh-CN" altLang="en-US">
                <a:solidFill>
                  <a:schemeClr val="accent1"/>
                </a:solidFill>
              </a:rPr>
              <a:t>is the yield of t (i.e., yield(t) is the sequence of words in t</a:t>
            </a:r>
            <a:r>
              <a:rPr lang="en-US" altLang="zh-CN">
                <a:solidFill>
                  <a:schemeClr val="accent1"/>
                </a:solidFill>
              </a:rPr>
              <a:t>)</a:t>
            </a:r>
            <a:r>
              <a:rPr lang="zh-CN" altLang="en-US">
                <a:solidFill>
                  <a:schemeClr val="accent1"/>
                </a:solidFill>
              </a:rPr>
              <a:t>.</a:t>
            </a:r>
            <a:endParaRPr lang="zh-CN" altLang="en-US">
              <a:solidFill>
                <a:schemeClr val="accent1"/>
              </a:solidFill>
            </a:endParaRPr>
          </a:p>
          <a:p>
            <a:pPr>
              <a:lnSpc>
                <a:spcPct val="150000"/>
              </a:lnSpc>
            </a:pPr>
            <a:r>
              <a:rPr lang="zh-CN" altLang="en-US"/>
              <a:t>• </a:t>
            </a:r>
            <a:r>
              <a:rPr lang="zh-CN" altLang="en-US" b="1"/>
              <a:t>For a given sentence </a:t>
            </a:r>
            <a:r>
              <a:rPr lang="zh-CN" altLang="en-US" b="1">
                <a:sym typeface="+mn-ea"/>
              </a:rPr>
              <a:t>s </a:t>
            </a:r>
            <a:r>
              <a:rPr lang="zh-CN" altLang="en-US" b="1">
                <a:sym typeface="Symbol" panose="05050102010706020507" charset="0"/>
              </a:rPr>
              <a:t></a:t>
            </a:r>
            <a:r>
              <a:rPr lang="zh-CN" altLang="en-US" b="1">
                <a:sym typeface="+mn-ea"/>
              </a:rPr>
              <a:t> </a:t>
            </a:r>
            <a:r>
              <a:rPr lang="zh-CN" altLang="en-US" b="1">
                <a:latin typeface="Arial" panose="020B0604020202020204" pitchFamily="34" charset="0"/>
                <a:cs typeface="Arial" panose="020B0604020202020204" pitchFamily="34" charset="0"/>
                <a:sym typeface="+mn-ea"/>
              </a:rPr>
              <a:t>Σ</a:t>
            </a:r>
            <a:r>
              <a:rPr lang="en-US" altLang="zh-CN" b="1">
                <a:latin typeface="Arial" panose="020B0604020202020204" pitchFamily="34" charset="0"/>
                <a:cs typeface="Arial" panose="020B0604020202020204" pitchFamily="34" charset="0"/>
                <a:sym typeface="+mn-ea"/>
              </a:rPr>
              <a:t>*</a:t>
            </a:r>
            <a:r>
              <a:rPr lang="zh-CN" altLang="en-US" b="1"/>
              <a:t>, we write </a:t>
            </a:r>
            <a:r>
              <a:rPr lang="zh-CN" altLang="en-US" b="1" i="1">
                <a:highlight>
                  <a:srgbClr val="FFFF00"/>
                </a:highlight>
                <a:sym typeface="+mn-ea"/>
              </a:rPr>
              <a:t>T</a:t>
            </a:r>
            <a:r>
              <a:rPr lang="zh-CN" altLang="en-US" b="1" i="1" baseline="-25000">
                <a:highlight>
                  <a:srgbClr val="FFFF00"/>
                </a:highlight>
                <a:sym typeface="+mn-ea"/>
              </a:rPr>
              <a:t>G</a:t>
            </a:r>
            <a:r>
              <a:rPr lang="zh-CN" altLang="en-US" b="1" i="1">
                <a:highlight>
                  <a:srgbClr val="FFFF00"/>
                </a:highlight>
                <a:sym typeface="+mn-ea"/>
              </a:rPr>
              <a:t> </a:t>
            </a:r>
            <a:r>
              <a:rPr lang="zh-CN" altLang="en-US" b="1">
                <a:highlight>
                  <a:srgbClr val="FFFF00"/>
                </a:highlight>
              </a:rPr>
              <a:t>(s)</a:t>
            </a:r>
            <a:r>
              <a:rPr lang="zh-CN" altLang="en-US" b="1"/>
              <a:t> to refer to the set</a:t>
            </a:r>
            <a:r>
              <a:rPr lang="en-US" altLang="zh-CN" b="1"/>
              <a:t> </a:t>
            </a:r>
            <a:r>
              <a:rPr lang="zh-CN" altLang="en-US" b="1"/>
              <a:t>{t : t </a:t>
            </a:r>
            <a:r>
              <a:rPr lang="zh-CN" altLang="en-US" b="1">
                <a:sym typeface="Symbol" panose="05050102010706020507" charset="0"/>
              </a:rPr>
              <a:t></a:t>
            </a:r>
            <a:r>
              <a:rPr lang="zh-CN" altLang="en-US" b="1"/>
              <a:t> TG, yield(t) = s}</a:t>
            </a:r>
            <a:endParaRPr lang="zh-CN" altLang="en-US" b="1"/>
          </a:p>
          <a:p>
            <a:pPr>
              <a:lnSpc>
                <a:spcPct val="150000"/>
              </a:lnSpc>
            </a:pPr>
            <a:r>
              <a:rPr lang="zh-CN" altLang="en-US"/>
              <a:t>That is, </a:t>
            </a:r>
            <a:r>
              <a:rPr lang="zh-CN" altLang="en-US" i="1">
                <a:sym typeface="+mn-ea"/>
              </a:rPr>
              <a:t>T</a:t>
            </a:r>
            <a:r>
              <a:rPr lang="zh-CN" altLang="en-US" i="1" baseline="-25000">
                <a:sym typeface="+mn-ea"/>
              </a:rPr>
              <a:t>G</a:t>
            </a:r>
            <a:r>
              <a:rPr lang="zh-CN" altLang="en-US" i="1">
                <a:sym typeface="+mn-ea"/>
              </a:rPr>
              <a:t> </a:t>
            </a:r>
            <a:r>
              <a:rPr lang="zh-CN" altLang="en-US"/>
              <a:t>(s) is the set of possible parse trees for s.</a:t>
            </a:r>
            <a:endParaRPr lang="zh-CN" altLang="en-US"/>
          </a:p>
          <a:p>
            <a:pPr>
              <a:lnSpc>
                <a:spcPct val="150000"/>
              </a:lnSpc>
            </a:pPr>
            <a:r>
              <a:rPr lang="zh-CN" altLang="en-US"/>
              <a:t>• </a:t>
            </a:r>
            <a:r>
              <a:rPr lang="zh-CN" altLang="en-US" b="1">
                <a:solidFill>
                  <a:schemeClr val="accent1"/>
                </a:solidFill>
              </a:rPr>
              <a:t>We say that a sentence s is </a:t>
            </a:r>
            <a:r>
              <a:rPr lang="zh-CN" altLang="en-US" b="1">
                <a:solidFill>
                  <a:schemeClr val="accent1"/>
                </a:solidFill>
                <a:highlight>
                  <a:srgbClr val="FFFF00"/>
                </a:highlight>
              </a:rPr>
              <a:t>ambiguous</a:t>
            </a:r>
            <a:r>
              <a:rPr lang="zh-CN" altLang="en-US" b="1">
                <a:solidFill>
                  <a:schemeClr val="accent1"/>
                </a:solidFill>
              </a:rPr>
              <a:t> if it has more than one parse tree, i.e.,</a:t>
            </a:r>
            <a:r>
              <a:rPr lang="en-US" altLang="zh-CN" b="1">
                <a:solidFill>
                  <a:schemeClr val="accent1"/>
                </a:solidFill>
              </a:rPr>
              <a:t> </a:t>
            </a:r>
            <a:r>
              <a:rPr lang="zh-CN" altLang="en-US" b="1">
                <a:solidFill>
                  <a:schemeClr val="accent1"/>
                </a:solidFill>
              </a:rPr>
              <a:t>|</a:t>
            </a:r>
            <a:r>
              <a:rPr lang="zh-CN" altLang="en-US" b="1" i="1">
                <a:solidFill>
                  <a:schemeClr val="accent1"/>
                </a:solidFill>
                <a:sym typeface="+mn-ea"/>
              </a:rPr>
              <a:t>T</a:t>
            </a:r>
            <a:r>
              <a:rPr lang="zh-CN" altLang="en-US" b="1" i="1" baseline="-25000">
                <a:solidFill>
                  <a:schemeClr val="accent1"/>
                </a:solidFill>
                <a:sym typeface="+mn-ea"/>
              </a:rPr>
              <a:t>G</a:t>
            </a:r>
            <a:r>
              <a:rPr lang="zh-CN" altLang="en-US" b="1" i="1">
                <a:solidFill>
                  <a:schemeClr val="accent1"/>
                </a:solidFill>
                <a:sym typeface="+mn-ea"/>
              </a:rPr>
              <a:t> </a:t>
            </a:r>
            <a:r>
              <a:rPr lang="zh-CN" altLang="en-US" b="1">
                <a:solidFill>
                  <a:schemeClr val="accent1"/>
                </a:solidFill>
              </a:rPr>
              <a:t>(s)| &gt; 1.</a:t>
            </a:r>
            <a:endParaRPr lang="zh-CN" altLang="en-US" b="1">
              <a:solidFill>
                <a:schemeClr val="accent1"/>
              </a:solidFill>
            </a:endParaRPr>
          </a:p>
          <a:p>
            <a:pPr>
              <a:lnSpc>
                <a:spcPct val="150000"/>
              </a:lnSpc>
            </a:pPr>
            <a:r>
              <a:rPr lang="zh-CN" altLang="en-US"/>
              <a:t>• </a:t>
            </a:r>
            <a:r>
              <a:rPr lang="zh-CN" altLang="en-US" b="1">
                <a:solidFill>
                  <a:schemeClr val="accent1"/>
                </a:solidFill>
              </a:rPr>
              <a:t>We say that a sentence s is </a:t>
            </a:r>
            <a:r>
              <a:rPr lang="zh-CN" altLang="en-US" b="1">
                <a:solidFill>
                  <a:schemeClr val="accent1"/>
                </a:solidFill>
                <a:highlight>
                  <a:srgbClr val="FFFF00"/>
                </a:highlight>
              </a:rPr>
              <a:t>grammatical</a:t>
            </a:r>
            <a:r>
              <a:rPr lang="zh-CN" altLang="en-US" b="1">
                <a:solidFill>
                  <a:schemeClr val="accent1"/>
                </a:solidFill>
              </a:rPr>
              <a:t> if it has at least one parse tree, i.e.,</a:t>
            </a:r>
            <a:r>
              <a:rPr lang="en-US" altLang="zh-CN" b="1">
                <a:solidFill>
                  <a:schemeClr val="accent1"/>
                </a:solidFill>
              </a:rPr>
              <a:t> </a:t>
            </a:r>
            <a:r>
              <a:rPr lang="zh-CN" altLang="en-US" b="1">
                <a:solidFill>
                  <a:schemeClr val="accent1"/>
                </a:solidFill>
              </a:rPr>
              <a:t>|</a:t>
            </a:r>
            <a:r>
              <a:rPr lang="zh-CN" altLang="en-US" b="1" i="1">
                <a:solidFill>
                  <a:schemeClr val="accent1"/>
                </a:solidFill>
                <a:sym typeface="+mn-ea"/>
              </a:rPr>
              <a:t>T</a:t>
            </a:r>
            <a:r>
              <a:rPr lang="zh-CN" altLang="en-US" b="1" i="1" baseline="-25000">
                <a:solidFill>
                  <a:schemeClr val="accent1"/>
                </a:solidFill>
                <a:sym typeface="+mn-ea"/>
              </a:rPr>
              <a:t>G</a:t>
            </a:r>
            <a:r>
              <a:rPr lang="zh-CN" altLang="en-US" b="1" i="1">
                <a:solidFill>
                  <a:schemeClr val="accent1"/>
                </a:solidFill>
                <a:sym typeface="+mn-ea"/>
              </a:rPr>
              <a:t> </a:t>
            </a:r>
            <a:r>
              <a:rPr lang="zh-CN" altLang="en-US" b="1">
                <a:solidFill>
                  <a:schemeClr val="accent1"/>
                </a:solidFill>
              </a:rPr>
              <a:t>(s)| &gt; 0.</a:t>
            </a:r>
            <a:endParaRPr lang="zh-CN" altLang="en-US" b="1">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356995" y="1737995"/>
                <a:ext cx="9364980" cy="1721485"/>
              </a:xfrm>
              <a:prstGeom prst="rect">
                <a:avLst/>
              </a:prstGeom>
              <a:noFill/>
            </p:spPr>
            <p:txBody>
              <a:bodyPr wrap="square" rtlCol="0" anchor="t">
                <a:spAutoFit/>
              </a:bodyPr>
              <a:p>
                <a:r>
                  <a:rPr lang="en-US" altLang="zh-CN" sz="2500"/>
                  <a:t>G</a:t>
                </a:r>
                <a:r>
                  <a:rPr lang="zh-CN" altLang="en-US" sz="2500"/>
                  <a:t>iven a sentence s, we can return</a:t>
                </a:r>
                <a:endParaRPr lang="zh-CN" altLang="en-US" sz="2500"/>
              </a:p>
              <a:p>
                <a:r>
                  <a:rPr lang="en-US" altLang="zh-CN" sz="2500" b="1">
                    <a:solidFill>
                      <a:srgbClr val="FF0000"/>
                    </a:solidFill>
                  </a:rPr>
                  <a:t> </a:t>
                </a:r>
                <a14:m>
                  <m:oMath xmlns:m="http://schemas.openxmlformats.org/officeDocument/2006/math">
                    <m:sPre>
                      <m:sPrePr>
                        <m:ctrlPr>
                          <a:rPr lang="en-US" altLang="zh-CN" sz="2500" b="1" i="1">
                            <a:solidFill>
                              <a:srgbClr val="FF0000"/>
                            </a:solidFill>
                            <a:latin typeface="Cambria Math" panose="02040503050406030204" charset="0"/>
                            <a:cs typeface="Cambria Math" panose="02040503050406030204" charset="0"/>
                          </a:rPr>
                        </m:ctrlPr>
                      </m:sPrePr>
                      <m:sub>
                        <m:r>
                          <a:rPr lang="zh-CN" altLang="en-US" sz="2500" b="1" baseline="-25000">
                            <a:solidFill>
                              <a:srgbClr val="FF0000"/>
                            </a:solidFill>
                            <a:latin typeface="Cambria Math" panose="02040503050406030204" charset="0"/>
                            <a:sym typeface="+mn-ea"/>
                          </a:rPr>
                          <m:t>𝐭</m:t>
                        </m:r>
                        <m:r>
                          <a:rPr lang="zh-CN" altLang="en-US" sz="2500" b="1" baseline="-25000">
                            <a:solidFill>
                              <a:srgbClr val="FF0000"/>
                            </a:solidFill>
                            <a:latin typeface="Cambria Math" panose="02040503050406030204" charset="0"/>
                            <a:sym typeface="+mn-ea"/>
                          </a:rPr>
                          <m:t> </m:t>
                        </m:r>
                        <m:r>
                          <a:rPr lang="zh-CN" altLang="en-US" sz="2500" b="1" baseline="-25000">
                            <a:solidFill>
                              <a:srgbClr val="FF0000"/>
                            </a:solidFill>
                            <a:latin typeface="Cambria Math" panose="02040503050406030204" charset="0"/>
                            <a:sym typeface="Symbol" panose="05050102010706020507" charset="0"/>
                          </a:rPr>
                          <m:t></m:t>
                        </m:r>
                        <m:r>
                          <a:rPr lang="zh-CN" altLang="en-US" sz="2500" b="1" baseline="-25000">
                            <a:solidFill>
                              <a:srgbClr val="FF0000"/>
                            </a:solidFill>
                            <a:latin typeface="Cambria Math" panose="02040503050406030204" charset="0"/>
                            <a:sym typeface="+mn-ea"/>
                          </a:rPr>
                          <m:t> </m:t>
                        </m:r>
                        <m:r>
                          <a:rPr lang="zh-CN" altLang="en-US" sz="2500" b="1" baseline="-25000">
                            <a:solidFill>
                              <a:srgbClr val="FF0000"/>
                            </a:solidFill>
                            <a:latin typeface="Cambria Math" panose="02040503050406030204" charset="0"/>
                            <a:sym typeface="+mn-ea"/>
                          </a:rPr>
                          <m:t>𝐓𝐆</m:t>
                        </m:r>
                        <m:r>
                          <a:rPr lang="en-US" altLang="zh-CN" sz="2500" b="1" baseline="-25000">
                            <a:solidFill>
                              <a:srgbClr val="FF0000"/>
                            </a:solidFill>
                            <a:latin typeface="Cambria Math" panose="02040503050406030204" charset="0"/>
                            <a:sym typeface="+mn-ea"/>
                          </a:rPr>
                          <m:t>(</m:t>
                        </m:r>
                        <m:r>
                          <a:rPr lang="en-US" altLang="zh-CN" sz="2500" b="1" baseline="-25000">
                            <a:solidFill>
                              <a:srgbClr val="FF0000"/>
                            </a:solidFill>
                            <a:latin typeface="Cambria Math" panose="02040503050406030204" charset="0"/>
                            <a:sym typeface="+mn-ea"/>
                          </a:rPr>
                          <m:t>𝐬</m:t>
                        </m:r>
                        <m:r>
                          <a:rPr lang="en-US" altLang="zh-CN" sz="2500" b="1" baseline="-25000">
                            <a:solidFill>
                              <a:srgbClr val="FF0000"/>
                            </a:solidFill>
                            <a:latin typeface="Cambria Math" panose="02040503050406030204" charset="0"/>
                            <a:sym typeface="+mn-ea"/>
                          </a:rPr>
                          <m:t>)</m:t>
                        </m:r>
                      </m:sub>
                      <m:sup>
                        <m:r>
                          <a:rPr lang="en-US" altLang="zh-CN" sz="2500" b="1" i="1">
                            <a:solidFill>
                              <a:srgbClr val="FF0000"/>
                            </a:solidFill>
                            <a:latin typeface="Cambria Math" panose="02040503050406030204" charset="0"/>
                            <a:cs typeface="Cambria Math" panose="02040503050406030204" charset="0"/>
                          </a:rPr>
                          <m:t>𝒂𝒓𝒈</m:t>
                        </m:r>
                        <m:r>
                          <a:rPr lang="en-US" altLang="zh-CN" sz="2500" b="1" i="1">
                            <a:solidFill>
                              <a:srgbClr val="FF0000"/>
                            </a:solidFill>
                            <a:latin typeface="Cambria Math" panose="02040503050406030204" charset="0"/>
                            <a:cs typeface="Cambria Math" panose="02040503050406030204" charset="0"/>
                          </a:rPr>
                          <m:t> </m:t>
                        </m:r>
                        <m:r>
                          <a:rPr lang="en-US" altLang="zh-CN" sz="2500" b="1" i="1">
                            <a:solidFill>
                              <a:srgbClr val="FF0000"/>
                            </a:solidFill>
                            <a:latin typeface="Cambria Math" panose="02040503050406030204" charset="0"/>
                            <a:cs typeface="Cambria Math" panose="02040503050406030204" charset="0"/>
                          </a:rPr>
                          <m:t>𝒎𝒂𝒙</m:t>
                        </m:r>
                      </m:sup>
                      <m:e>
                        <m:r>
                          <a:rPr lang="zh-CN" altLang="en-US" sz="2500" b="1">
                            <a:solidFill>
                              <a:srgbClr val="FF0000"/>
                            </a:solidFill>
                            <a:latin typeface="Cambria Math" panose="02040503050406030204" charset="0"/>
                            <a:sym typeface="+mn-ea"/>
                          </a:rPr>
                          <m:t>𝐩</m:t>
                        </m:r>
                        <m:r>
                          <a:rPr lang="zh-CN" altLang="en-US" sz="2500" b="1">
                            <a:solidFill>
                              <a:srgbClr val="FF0000"/>
                            </a:solidFill>
                            <a:latin typeface="Cambria Math" panose="02040503050406030204" charset="0"/>
                            <a:sym typeface="+mn-ea"/>
                          </a:rPr>
                          <m:t>(</m:t>
                        </m:r>
                        <m:r>
                          <a:rPr lang="zh-CN" altLang="en-US" sz="2500" b="1">
                            <a:solidFill>
                              <a:srgbClr val="FF0000"/>
                            </a:solidFill>
                            <a:latin typeface="Cambria Math" panose="02040503050406030204" charset="0"/>
                            <a:sym typeface="+mn-ea"/>
                          </a:rPr>
                          <m:t>𝐭</m:t>
                        </m:r>
                        <m:r>
                          <a:rPr lang="zh-CN" altLang="en-US" sz="2500" b="1">
                            <a:solidFill>
                              <a:srgbClr val="FF0000"/>
                            </a:solidFill>
                            <a:latin typeface="Cambria Math" panose="02040503050406030204" charset="0"/>
                            <a:sym typeface="+mn-ea"/>
                          </a:rPr>
                          <m:t>)</m:t>
                        </m:r>
                      </m:e>
                    </m:sPre>
                  </m:oMath>
                </a14:m>
                <a:endParaRPr lang="zh-CN" altLang="en-US" sz="2500" b="1">
                  <a:solidFill>
                    <a:srgbClr val="FF0000"/>
                  </a:solidFill>
                </a:endParaRPr>
              </a:p>
              <a:p>
                <a:r>
                  <a:rPr lang="zh-CN" altLang="en-US" sz="2500"/>
                  <a:t>as the output from our parser—this is </a:t>
                </a:r>
                <a:r>
                  <a:rPr lang="zh-CN" altLang="en-US" sz="2500" b="1">
                    <a:solidFill>
                      <a:schemeClr val="accent1"/>
                    </a:solidFill>
                  </a:rPr>
                  <a:t>the most likely parse tree</a:t>
                </a:r>
                <a:r>
                  <a:rPr lang="zh-CN" altLang="en-US" sz="2500"/>
                  <a:t> for s under the</a:t>
                </a:r>
                <a:r>
                  <a:rPr lang="en-US" altLang="zh-CN" sz="2500"/>
                  <a:t> </a:t>
                </a:r>
                <a:r>
                  <a:rPr lang="zh-CN" altLang="en-US" sz="2500"/>
                  <a:t>model.</a:t>
                </a:r>
                <a:endParaRPr lang="zh-CN" altLang="en-US" sz="2500"/>
              </a:p>
            </p:txBody>
          </p:sp>
        </mc:Choice>
        <mc:Fallback>
          <p:sp>
            <p:nvSpPr>
              <p:cNvPr id="3" name="文本框 2"/>
              <p:cNvSpPr txBox="1">
                <a:spLocks noRot="1" noChangeAspect="1" noMove="1" noResize="1" noEditPoints="1" noAdjustHandles="1" noChangeArrowheads="1" noChangeShapeType="1" noTextEdit="1"/>
              </p:cNvSpPr>
              <p:nvPr/>
            </p:nvSpPr>
            <p:spPr>
              <a:xfrm>
                <a:off x="1356995" y="1737995"/>
                <a:ext cx="9364980" cy="172148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356995" y="3622675"/>
                <a:ext cx="9796780" cy="2235835"/>
              </a:xfrm>
              <a:prstGeom prst="rect">
                <a:avLst/>
              </a:prstGeom>
              <a:noFill/>
            </p:spPr>
            <p:txBody>
              <a:bodyPr wrap="square" rtlCol="0" anchor="t">
                <a:spAutoFit/>
              </a:bodyPr>
              <a:p>
                <a:pPr>
                  <a:lnSpc>
                    <a:spcPct val="150000"/>
                  </a:lnSpc>
                </a:pPr>
                <a:r>
                  <a:rPr lang="en-US" altLang="zh-CN" sz="2200" b="1"/>
                  <a:t>Q</a:t>
                </a:r>
                <a:r>
                  <a:rPr lang="zh-CN" altLang="en-US" sz="2200" b="1"/>
                  <a:t>uestions:</a:t>
                </a:r>
                <a:endParaRPr lang="zh-CN" altLang="en-US" sz="2200" b="1"/>
              </a:p>
              <a:p>
                <a:pPr marL="457200" indent="-457200">
                  <a:lnSpc>
                    <a:spcPct val="150000"/>
                  </a:lnSpc>
                  <a:buAutoNum type="arabicPeriod"/>
                </a:pPr>
                <a:r>
                  <a:rPr lang="zh-CN" altLang="en-US" sz="2200"/>
                  <a:t>How do we define the function p(t)?</a:t>
                </a:r>
                <a:endParaRPr lang="zh-CN" altLang="en-US" sz="2200"/>
              </a:p>
              <a:p>
                <a:pPr marL="457200" indent="-457200">
                  <a:lnSpc>
                    <a:spcPct val="150000"/>
                  </a:lnSpc>
                  <a:buAutoNum type="arabicPeriod"/>
                </a:pPr>
                <a:r>
                  <a:rPr lang="zh-CN" altLang="en-US" sz="2200"/>
                  <a:t>How do we learn the parameters of our model of p(t) from training examples?</a:t>
                </a:r>
                <a:endParaRPr lang="zh-CN" altLang="en-US" sz="2200"/>
              </a:p>
              <a:p>
                <a:pPr marL="457200" indent="-457200">
                  <a:lnSpc>
                    <a:spcPct val="150000"/>
                  </a:lnSpc>
                  <a:buAutoNum type="arabicPeriod"/>
                </a:pPr>
                <a:r>
                  <a:rPr lang="zh-CN" altLang="en-US" sz="2200"/>
                  <a:t>For a given sentence s, how do we find the most likely tree, namely</a:t>
                </a:r>
                <a:r>
                  <a:rPr lang="en-US" altLang="zh-CN" sz="2200"/>
                  <a:t> </a:t>
                </a:r>
                <a14:m>
                  <m:oMath xmlns:m="http://schemas.openxmlformats.org/officeDocument/2006/math">
                    <m:sPre>
                      <m:sPrePr>
                        <m:ctrlPr>
                          <a:rPr lang="en-US" altLang="zh-CN" sz="2200" i="1">
                            <a:latin typeface="Cambria Math" panose="02040503050406030204" charset="0"/>
                            <a:cs typeface="Cambria Math" panose="02040503050406030204" charset="0"/>
                          </a:rPr>
                        </m:ctrlPr>
                      </m:sPrePr>
                      <m:sub>
                        <m:r>
                          <a:rPr lang="zh-CN" altLang="en-US" sz="2200" baseline="-25000">
                            <a:latin typeface="Cambria Math" panose="02040503050406030204" charset="0"/>
                            <a:sym typeface="+mn-ea"/>
                          </a:rPr>
                          <m:t>𝑡</m:t>
                        </m:r>
                        <m:r>
                          <a:rPr lang="zh-CN" altLang="en-US" sz="2200" baseline="-25000">
                            <a:latin typeface="Cambria Math" panose="02040503050406030204" charset="0"/>
                            <a:sym typeface="+mn-ea"/>
                          </a:rPr>
                          <m:t> </m:t>
                        </m:r>
                        <m:r>
                          <a:rPr lang="zh-CN" altLang="en-US" sz="2200" baseline="-25000">
                            <a:latin typeface="Cambria Math" panose="02040503050406030204" charset="0"/>
                            <a:sym typeface="Symbol" panose="05050102010706020507" charset="0"/>
                          </a:rPr>
                          <m:t></m:t>
                        </m:r>
                        <m:r>
                          <a:rPr lang="zh-CN" altLang="en-US" sz="2200" baseline="-25000">
                            <a:latin typeface="Cambria Math" panose="02040503050406030204" charset="0"/>
                            <a:sym typeface="+mn-ea"/>
                          </a:rPr>
                          <m:t> </m:t>
                        </m:r>
                        <m:r>
                          <a:rPr lang="zh-CN" altLang="en-US" sz="2200" baseline="-25000">
                            <a:latin typeface="Cambria Math" panose="02040503050406030204" charset="0"/>
                            <a:sym typeface="+mn-ea"/>
                          </a:rPr>
                          <m:t>𝑇𝐺</m:t>
                        </m:r>
                        <m:r>
                          <a:rPr lang="en-US" altLang="zh-CN" sz="2200" baseline="-25000">
                            <a:latin typeface="Cambria Math" panose="02040503050406030204" charset="0"/>
                            <a:sym typeface="+mn-ea"/>
                          </a:rPr>
                          <m:t>(</m:t>
                        </m:r>
                        <m:r>
                          <m:rPr>
                            <m:sty m:val="p"/>
                          </m:rPr>
                          <a:rPr lang="en-US" altLang="zh-CN" sz="2200" baseline="-25000">
                            <a:latin typeface="Cambria Math" panose="02040503050406030204" charset="0"/>
                            <a:sym typeface="+mn-ea"/>
                          </a:rPr>
                          <m:t>s</m:t>
                        </m:r>
                        <m:r>
                          <a:rPr lang="en-US" altLang="zh-CN" sz="2200" baseline="-25000">
                            <a:latin typeface="Cambria Math" panose="02040503050406030204" charset="0"/>
                            <a:sym typeface="+mn-ea"/>
                          </a:rPr>
                          <m:t>)</m:t>
                        </m:r>
                      </m:sub>
                      <m:sup>
                        <m:r>
                          <a:rPr lang="en-US" altLang="zh-CN" sz="2200" i="1">
                            <a:latin typeface="Cambria Math" panose="02040503050406030204" charset="0"/>
                            <a:cs typeface="Cambria Math" panose="02040503050406030204" charset="0"/>
                          </a:rPr>
                          <m:t>𝑎𝑟𝑔</m:t>
                        </m:r>
                        <m:r>
                          <a:rPr lang="en-US" altLang="zh-CN" sz="2200" i="1">
                            <a:latin typeface="Cambria Math" panose="02040503050406030204" charset="0"/>
                            <a:cs typeface="Cambria Math" panose="02040503050406030204" charset="0"/>
                          </a:rPr>
                          <m:t> </m:t>
                        </m:r>
                        <m:r>
                          <a:rPr lang="en-US" altLang="zh-CN" sz="2200" i="1">
                            <a:latin typeface="Cambria Math" panose="02040503050406030204" charset="0"/>
                            <a:cs typeface="Cambria Math" panose="02040503050406030204" charset="0"/>
                          </a:rPr>
                          <m:t>𝑚𝑎𝑥</m:t>
                        </m:r>
                      </m:sup>
                      <m:e>
                        <m:r>
                          <a:rPr lang="zh-CN" altLang="en-US" sz="2200">
                            <a:latin typeface="Cambria Math" panose="02040503050406030204" charset="0"/>
                            <a:sym typeface="+mn-ea"/>
                          </a:rPr>
                          <m:t>𝑝</m:t>
                        </m:r>
                        <m:r>
                          <a:rPr lang="zh-CN" altLang="en-US" sz="2200">
                            <a:latin typeface="Cambria Math" panose="02040503050406030204" charset="0"/>
                            <a:sym typeface="+mn-ea"/>
                          </a:rPr>
                          <m:t>(</m:t>
                        </m:r>
                        <m:r>
                          <a:rPr lang="zh-CN" altLang="en-US" sz="2200">
                            <a:latin typeface="Cambria Math" panose="02040503050406030204" charset="0"/>
                            <a:sym typeface="+mn-ea"/>
                          </a:rPr>
                          <m:t>𝑡</m:t>
                        </m:r>
                        <m:r>
                          <a:rPr lang="zh-CN" altLang="en-US" sz="2200">
                            <a:latin typeface="Cambria Math" panose="02040503050406030204" charset="0"/>
                            <a:sym typeface="+mn-ea"/>
                          </a:rPr>
                          <m:t>)</m:t>
                        </m:r>
                      </m:e>
                    </m:sPre>
                  </m:oMath>
                </a14:m>
                <a:r>
                  <a:rPr lang="en-US" altLang="zh-CN" sz="2200">
                    <a:latin typeface="Cambria Math" panose="02040503050406030204" charset="0"/>
                    <a:sym typeface="+mn-ea"/>
                  </a:rPr>
                  <a:t>?</a:t>
                </a:r>
                <a:endParaRPr lang="en-US" altLang="zh-CN" sz="2200">
                  <a:latin typeface="Cambria Math" panose="02040503050406030204"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356995" y="3622675"/>
                <a:ext cx="9796780" cy="2235835"/>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文本框 5"/>
          <p:cNvSpPr txBox="1"/>
          <p:nvPr/>
        </p:nvSpPr>
        <p:spPr>
          <a:xfrm>
            <a:off x="4100195" y="2268855"/>
            <a:ext cx="1908810" cy="368300"/>
          </a:xfrm>
          <a:prstGeom prst="rect">
            <a:avLst/>
          </a:prstGeom>
          <a:noFill/>
        </p:spPr>
        <p:txBody>
          <a:bodyPr wrap="square" rtlCol="0" anchor="t">
            <a:spAutoFit/>
          </a:bodyPr>
          <a:p>
            <a:r>
              <a:rPr lang="zh-CN" altLang="en-US"/>
              <a:t>p(t) </a:t>
            </a:r>
            <a:r>
              <a:rPr lang="en-US" altLang="zh-CN"/>
              <a:t>&gt;=</a:t>
            </a:r>
            <a:r>
              <a:rPr lang="zh-CN" altLang="en-US"/>
              <a:t> 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p:nvPr>
            <p:ph type="title"/>
          </p:nvPr>
        </p:nvSpPr>
        <p:spPr>
          <a:xfrm>
            <a:off x="539115" y="385445"/>
            <a:ext cx="10850880" cy="398145"/>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概率上下文无关文法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4121785" y="922655"/>
            <a:ext cx="4284980" cy="2273935"/>
          </a:xfrm>
          <a:prstGeom prst="rect">
            <a:avLst/>
          </a:prstGeom>
        </p:spPr>
      </p:pic>
      <p:pic>
        <p:nvPicPr>
          <p:cNvPr id="3" name="图片 2"/>
          <p:cNvPicPr>
            <a:picLocks noChangeAspect="1"/>
          </p:cNvPicPr>
          <p:nvPr/>
        </p:nvPicPr>
        <p:blipFill>
          <a:blip r:embed="rId2"/>
          <a:stretch>
            <a:fillRect/>
          </a:stretch>
        </p:blipFill>
        <p:spPr>
          <a:xfrm>
            <a:off x="2677795" y="3569335"/>
            <a:ext cx="3544570" cy="2766060"/>
          </a:xfrm>
          <a:prstGeom prst="rect">
            <a:avLst/>
          </a:prstGeom>
        </p:spPr>
      </p:pic>
      <p:pic>
        <p:nvPicPr>
          <p:cNvPr id="4" name="图片 3"/>
          <p:cNvPicPr>
            <a:picLocks noChangeAspect="1"/>
          </p:cNvPicPr>
          <p:nvPr/>
        </p:nvPicPr>
        <p:blipFill>
          <a:blip r:embed="rId3"/>
          <a:stretch>
            <a:fillRect/>
          </a:stretch>
        </p:blipFill>
        <p:spPr>
          <a:xfrm>
            <a:off x="6762750" y="3569335"/>
            <a:ext cx="3322320" cy="2665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形式语言</a:t>
            </a:r>
            <a:endParaRPr lang="zh-CN" altLang="en-US"/>
          </a:p>
        </p:txBody>
      </p:sp>
      <p:sp>
        <p:nvSpPr>
          <p:cNvPr id="4" name="文本框 3"/>
          <p:cNvSpPr txBox="1"/>
          <p:nvPr/>
        </p:nvSpPr>
        <p:spPr>
          <a:xfrm>
            <a:off x="747395" y="1324610"/>
            <a:ext cx="10697210" cy="516953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200" b="1">
                <a:latin typeface="等线" panose="02010600030101010101" charset="-122"/>
                <a:ea typeface="等线" panose="02010600030101010101" charset="-122"/>
                <a:cs typeface="等线" panose="02010600030101010101" charset="-122"/>
                <a:sym typeface="+mn-ea"/>
              </a:rPr>
              <a:t>乔姆斯基（Noam Chomsky），</a:t>
            </a:r>
            <a:r>
              <a:rPr lang="zh-CN" altLang="en-US" sz="2200">
                <a:latin typeface="等线" panose="02010600030101010101" charset="-122"/>
                <a:ea typeface="等线" panose="02010600030101010101" charset="-122"/>
                <a:cs typeface="等线" panose="02010600030101010101" charset="-122"/>
                <a:sym typeface="+mn-ea"/>
              </a:rPr>
              <a:t>对语言的定义为：</a:t>
            </a:r>
            <a:endParaRPr lang="zh-CN" altLang="en-US" sz="2200">
              <a:latin typeface="等线" panose="02010600030101010101" charset="-122"/>
              <a:ea typeface="等线" panose="02010600030101010101" charset="-122"/>
              <a:cs typeface="等线" panose="02010600030101010101" charset="-122"/>
              <a:sym typeface="+mn-ea"/>
            </a:endParaRPr>
          </a:p>
          <a:p>
            <a:pPr marL="342900" indent="-342900">
              <a:lnSpc>
                <a:spcPct val="150000"/>
              </a:lnSpc>
              <a:buFont typeface="Arial" panose="020B0604020202020204" pitchFamily="34" charset="0"/>
              <a:buChar char="•"/>
            </a:pPr>
            <a:r>
              <a:rPr lang="zh-CN" altLang="en-US" sz="2200">
                <a:solidFill>
                  <a:srgbClr val="FF0000"/>
                </a:solidFill>
                <a:latin typeface="等线" panose="02010600030101010101" charset="-122"/>
                <a:ea typeface="等线" panose="02010600030101010101" charset="-122"/>
                <a:cs typeface="等线" panose="02010600030101010101" charset="-122"/>
                <a:sym typeface="+mn-ea"/>
              </a:rPr>
              <a:t>按照一定规律构成的句子和符号串的有限或无限的集合。</a:t>
            </a:r>
            <a:r>
              <a:rPr lang="zh-CN" altLang="en-US" sz="2200">
                <a:latin typeface="等线" panose="02010600030101010101" charset="-122"/>
                <a:ea typeface="等线" panose="02010600030101010101" charset="-122"/>
                <a:cs typeface="等线" panose="02010600030101010101" charset="-122"/>
                <a:sym typeface="+mn-ea"/>
              </a:rPr>
              <a:t>根据这个定义，无论哪一种语言都是句子和符号串的集合。</a:t>
            </a:r>
            <a:endParaRPr lang="zh-CN" altLang="en-US" sz="2200">
              <a:latin typeface="等线" panose="02010600030101010101" charset="-122"/>
              <a:ea typeface="等线" panose="02010600030101010101" charset="-122"/>
              <a:cs typeface="等线" panose="02010600030101010101" charset="-122"/>
            </a:endParaRPr>
          </a:p>
          <a:p>
            <a:pPr marL="342900" indent="-342900">
              <a:lnSpc>
                <a:spcPct val="150000"/>
              </a:lnSpc>
              <a:buFont typeface="Arial" panose="020B0604020202020204" pitchFamily="34" charset="0"/>
              <a:buChar char="•"/>
            </a:pPr>
            <a:r>
              <a:rPr lang="zh-CN" altLang="en-US" sz="2200">
                <a:latin typeface="等线" panose="02010600030101010101" charset="-122"/>
                <a:ea typeface="等线" panose="02010600030101010101" charset="-122"/>
                <a:cs typeface="等线" panose="02010600030101010101" charset="-122"/>
              </a:rPr>
              <a:t>形式语言是用来精确地描述语言（包括人工语言和自然语言）及其结构的手段。</a:t>
            </a:r>
            <a:endParaRPr lang="zh-CN" altLang="en-US" sz="2200">
              <a:latin typeface="等线" panose="02010600030101010101" charset="-122"/>
              <a:ea typeface="等线" panose="02010600030101010101" charset="-122"/>
              <a:cs typeface="等线" panose="02010600030101010101" charset="-122"/>
            </a:endParaRPr>
          </a:p>
          <a:p>
            <a:pPr marL="342900" indent="-342900">
              <a:lnSpc>
                <a:spcPct val="150000"/>
              </a:lnSpc>
              <a:buFont typeface="Arial" panose="020B0604020202020204" pitchFamily="34" charset="0"/>
              <a:buChar char="•"/>
            </a:pPr>
            <a:r>
              <a:rPr lang="zh-CN" altLang="en-US" sz="2200">
                <a:latin typeface="等线" panose="02010600030101010101" charset="-122"/>
                <a:ea typeface="等线" panose="02010600030101010101" charset="-122"/>
                <a:cs typeface="等线" panose="02010600030101010101" charset="-122"/>
              </a:rPr>
              <a:t>形式语言学也称代数语言学。</a:t>
            </a:r>
            <a:endParaRPr lang="zh-CN" altLang="en-US" sz="2200">
              <a:latin typeface="等线" panose="02010600030101010101" charset="-122"/>
              <a:ea typeface="等线" panose="02010600030101010101" charset="-122"/>
              <a:cs typeface="等线" panose="02010600030101010101" charset="-122"/>
            </a:endParaRPr>
          </a:p>
          <a:p>
            <a:pPr marL="342900" indent="-342900">
              <a:lnSpc>
                <a:spcPct val="150000"/>
              </a:lnSpc>
              <a:buFont typeface="Arial" panose="020B0604020202020204" pitchFamily="34" charset="0"/>
              <a:buChar char="•"/>
            </a:pPr>
            <a:r>
              <a:rPr lang="zh-CN" altLang="en-US" sz="2200">
                <a:latin typeface="等线" panose="02010600030101010101" charset="-122"/>
                <a:ea typeface="等线" panose="02010600030101010101" charset="-122"/>
                <a:cs typeface="等线" panose="02010600030101010101" charset="-122"/>
              </a:rPr>
              <a:t>以</a:t>
            </a:r>
            <a:r>
              <a:rPr lang="zh-CN" altLang="en-US" sz="2200">
                <a:solidFill>
                  <a:schemeClr val="accent1"/>
                </a:solidFill>
                <a:latin typeface="等线" panose="02010600030101010101" charset="-122"/>
                <a:ea typeface="等线" panose="02010600030101010101" charset="-122"/>
                <a:cs typeface="等线" panose="02010600030101010101" charset="-122"/>
              </a:rPr>
              <a:t>重写规则α → β 的形式表示</a:t>
            </a:r>
            <a:r>
              <a:rPr lang="zh-CN" altLang="en-US" sz="2200">
                <a:latin typeface="等线" panose="02010600030101010101" charset="-122"/>
                <a:ea typeface="等线" panose="02010600030101010101" charset="-122"/>
                <a:cs typeface="等线" panose="02010600030101010101" charset="-122"/>
              </a:rPr>
              <a:t>，其中α , β 均为字符串。意思就是，</a:t>
            </a:r>
            <a:r>
              <a:rPr lang="zh-CN" altLang="en-US" sz="2200">
                <a:solidFill>
                  <a:schemeClr val="accent1"/>
                </a:solidFill>
                <a:latin typeface="等线" panose="02010600030101010101" charset="-122"/>
                <a:ea typeface="等线" panose="02010600030101010101" charset="-122"/>
                <a:cs typeface="等线" panose="02010600030101010101" charset="-122"/>
              </a:rPr>
              <a:t>字符串α 可以被改写成β。</a:t>
            </a:r>
            <a:endParaRPr lang="zh-CN" altLang="en-US" sz="2200">
              <a:solidFill>
                <a:schemeClr val="accent1"/>
              </a:solidFill>
              <a:latin typeface="等线" panose="02010600030101010101" charset="-122"/>
              <a:ea typeface="等线" panose="02010600030101010101" charset="-122"/>
              <a:cs typeface="等线" panose="02010600030101010101" charset="-122"/>
            </a:endParaRPr>
          </a:p>
          <a:p>
            <a:pPr marL="800100" lvl="1" indent="-342900">
              <a:lnSpc>
                <a:spcPct val="150000"/>
              </a:lnSpc>
              <a:buFont typeface="Arial" panose="020B0604020202020204" pitchFamily="34" charset="0"/>
              <a:buChar char="•"/>
            </a:pPr>
            <a:r>
              <a:rPr lang="zh-CN" altLang="en-US" sz="2200">
                <a:latin typeface="等线" panose="02010600030101010101" charset="-122"/>
                <a:ea typeface="等线" panose="02010600030101010101" charset="-122"/>
                <a:cs typeface="等线" panose="02010600030101010101" charset="-122"/>
              </a:rPr>
              <a:t>一个初步的字符串通过不断地运用重写规则，就可以得到另一个字符串。</a:t>
            </a:r>
            <a:endParaRPr lang="zh-CN" altLang="en-US" sz="2200">
              <a:latin typeface="等线" panose="02010600030101010101" charset="-122"/>
              <a:ea typeface="等线" panose="02010600030101010101" charset="-122"/>
              <a:cs typeface="等线" panose="02010600030101010101" charset="-122"/>
            </a:endParaRPr>
          </a:p>
          <a:p>
            <a:pPr marL="800100" lvl="1" indent="-342900">
              <a:lnSpc>
                <a:spcPct val="150000"/>
              </a:lnSpc>
              <a:buFont typeface="Arial" panose="020B0604020202020204" pitchFamily="34" charset="0"/>
              <a:buChar char="•"/>
            </a:pPr>
            <a:r>
              <a:rPr lang="zh-CN" altLang="en-US" sz="2200">
                <a:latin typeface="等线" panose="02010600030101010101" charset="-122"/>
                <a:ea typeface="等线" panose="02010600030101010101" charset="-122"/>
                <a:cs typeface="等线" panose="02010600030101010101" charset="-122"/>
              </a:rPr>
              <a:t>通过选择不同的规则并以不同的顺序来运用这些规则就可以得到不同的新字符串。</a:t>
            </a:r>
            <a:endParaRPr lang="zh-CN" altLang="en-US" sz="2200">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334135" y="1303020"/>
                <a:ext cx="9772015" cy="3853815"/>
              </a:xfrm>
              <a:prstGeom prst="rect">
                <a:avLst/>
              </a:prstGeom>
              <a:noFill/>
            </p:spPr>
            <p:txBody>
              <a:bodyPr wrap="square" rtlCol="0" anchor="t">
                <a:spAutoFit/>
              </a:bodyPr>
              <a:p>
                <a:r>
                  <a:rPr lang="zh-CN" altLang="en-US" sz="2000" b="1"/>
                  <a:t>Definition  (</a:t>
                </a:r>
                <a:r>
                  <a:rPr lang="zh-CN" altLang="en-US" sz="2000" b="1">
                    <a:solidFill>
                      <a:srgbClr val="FF0000"/>
                    </a:solidFill>
                  </a:rPr>
                  <a:t>PCFGs</a:t>
                </a:r>
                <a:r>
                  <a:rPr lang="zh-CN" altLang="en-US" sz="2000" b="1"/>
                  <a:t>) </a:t>
                </a:r>
                <a:endParaRPr lang="zh-CN" altLang="en-US" sz="2000" b="1"/>
              </a:p>
              <a:p>
                <a:r>
                  <a:rPr lang="zh-CN" altLang="en-US" sz="2000"/>
                  <a:t>A PCFG consists of:</a:t>
                </a:r>
                <a:endParaRPr lang="zh-CN" altLang="en-US" sz="2000"/>
              </a:p>
              <a:p>
                <a:r>
                  <a:rPr lang="zh-CN" altLang="en-US" sz="2000" b="1">
                    <a:solidFill>
                      <a:schemeClr val="accent1"/>
                    </a:solidFill>
                  </a:rPr>
                  <a:t>1. A context-free grammar G = (N,</a:t>
                </a:r>
                <a:r>
                  <a:rPr lang="zh-CN" altLang="en-US" sz="2000" b="1">
                    <a:solidFill>
                      <a:schemeClr val="accent1"/>
                    </a:solidFill>
                    <a:latin typeface="Arial" panose="020B0604020202020204" pitchFamily="34" charset="0"/>
                    <a:cs typeface="Arial" panose="020B0604020202020204" pitchFamily="34" charset="0"/>
                    <a:sym typeface="+mn-ea"/>
                  </a:rPr>
                  <a:t>Σ</a:t>
                </a:r>
                <a:r>
                  <a:rPr lang="zh-CN" altLang="en-US" sz="2000" b="1">
                    <a:solidFill>
                      <a:schemeClr val="accent1"/>
                    </a:solidFill>
                  </a:rPr>
                  <a:t>, S,R).</a:t>
                </a:r>
                <a:endParaRPr lang="zh-CN" altLang="en-US" sz="2000" b="1">
                  <a:solidFill>
                    <a:schemeClr val="accent1"/>
                  </a:solidFill>
                </a:endParaRPr>
              </a:p>
              <a:p>
                <a:r>
                  <a:rPr lang="zh-CN" altLang="en-US" sz="2000" b="1">
                    <a:solidFill>
                      <a:schemeClr val="accent1"/>
                    </a:solidFill>
                  </a:rPr>
                  <a:t>2. A parameter</a:t>
                </a:r>
                <a:endParaRPr lang="zh-CN" altLang="en-US" sz="2000" b="1">
                  <a:solidFill>
                    <a:schemeClr val="accent1"/>
                  </a:solidFill>
                </a:endParaRPr>
              </a:p>
              <a:p>
                <a:pPr algn="l"/>
                <a:r>
                  <a:rPr lang="zh-CN" altLang="en-US" sz="2000" b="1">
                    <a:solidFill>
                      <a:schemeClr val="accent1"/>
                    </a:solidFill>
                  </a:rPr>
                  <a:t>q(α  </a:t>
                </a:r>
                <a:r>
                  <a:rPr lang="zh-CN" altLang="en-US" sz="2000" b="1">
                    <a:solidFill>
                      <a:schemeClr val="accent1"/>
                    </a:solidFill>
                    <a:latin typeface="Arial" panose="020B0604020202020204" pitchFamily="34" charset="0"/>
                    <a:cs typeface="Arial" panose="020B0604020202020204" pitchFamily="34" charset="0"/>
                    <a:sym typeface="+mn-ea"/>
                  </a:rPr>
                  <a:t>→</a:t>
                </a:r>
                <a:r>
                  <a:rPr lang="en-US" altLang="zh-CN" sz="2000" b="1">
                    <a:solidFill>
                      <a:schemeClr val="accent1"/>
                    </a:solidFill>
                    <a:latin typeface="Arial" panose="020B0604020202020204" pitchFamily="34" charset="0"/>
                    <a:cs typeface="Arial" panose="020B0604020202020204" pitchFamily="34" charset="0"/>
                    <a:sym typeface="+mn-ea"/>
                  </a:rPr>
                  <a:t> </a:t>
                </a:r>
                <a:r>
                  <a:rPr lang="zh-CN" altLang="en-US" sz="2000" b="1">
                    <a:solidFill>
                      <a:schemeClr val="accent1"/>
                    </a:solidFill>
                  </a:rPr>
                  <a:t>β)</a:t>
                </a:r>
                <a:endParaRPr lang="zh-CN" altLang="en-US" sz="2000" b="1">
                  <a:solidFill>
                    <a:schemeClr val="accent1"/>
                  </a:solidFill>
                </a:endParaRPr>
              </a:p>
              <a:p>
                <a:r>
                  <a:rPr lang="en-US" altLang="zh-CN" sz="2000"/>
                  <a:t>F</a:t>
                </a:r>
                <a:r>
                  <a:rPr lang="zh-CN" altLang="en-US" sz="2000"/>
                  <a:t>or each rule </a:t>
                </a:r>
                <a:r>
                  <a:rPr lang="zh-CN" altLang="en-US" sz="2000">
                    <a:sym typeface="+mn-ea"/>
                  </a:rPr>
                  <a:t>α  </a:t>
                </a:r>
                <a:r>
                  <a:rPr lang="zh-CN" altLang="en-US" sz="2000">
                    <a:latin typeface="Arial" panose="020B0604020202020204" pitchFamily="34" charset="0"/>
                    <a:cs typeface="Arial" panose="020B0604020202020204" pitchFamily="34" charset="0"/>
                    <a:sym typeface="+mn-ea"/>
                  </a:rPr>
                  <a:t>→</a:t>
                </a:r>
                <a:r>
                  <a:rPr lang="en-US" altLang="zh-CN" sz="2000">
                    <a:latin typeface="Arial" panose="020B0604020202020204" pitchFamily="34" charset="0"/>
                    <a:cs typeface="Arial" panose="020B0604020202020204" pitchFamily="34" charset="0"/>
                    <a:sym typeface="+mn-ea"/>
                  </a:rPr>
                  <a:t> </a:t>
                </a:r>
                <a:r>
                  <a:rPr lang="zh-CN" altLang="en-US" sz="2000">
                    <a:sym typeface="+mn-ea"/>
                  </a:rPr>
                  <a:t>β</a:t>
                </a:r>
                <a:r>
                  <a:rPr lang="zh-CN" altLang="en-US" sz="2000"/>
                  <a:t> </a:t>
                </a:r>
                <a:r>
                  <a:rPr lang="zh-CN" altLang="en-US" sz="2000">
                    <a:sym typeface="Symbol" panose="05050102010706020507" charset="0"/>
                  </a:rPr>
                  <a:t></a:t>
                </a:r>
                <a:r>
                  <a:rPr lang="zh-CN" altLang="en-US" sz="2000"/>
                  <a:t> R. The parameter </a:t>
                </a:r>
                <a:r>
                  <a:rPr lang="zh-CN" altLang="en-US" sz="2000">
                    <a:sym typeface="+mn-ea"/>
                  </a:rPr>
                  <a:t>q(α  </a:t>
                </a:r>
                <a:r>
                  <a:rPr lang="zh-CN" altLang="en-US" sz="2000">
                    <a:latin typeface="Arial" panose="020B0604020202020204" pitchFamily="34" charset="0"/>
                    <a:cs typeface="Arial" panose="020B0604020202020204" pitchFamily="34" charset="0"/>
                    <a:sym typeface="+mn-ea"/>
                  </a:rPr>
                  <a:t>→</a:t>
                </a:r>
                <a:r>
                  <a:rPr lang="en-US" altLang="zh-CN" sz="2000">
                    <a:latin typeface="Arial" panose="020B0604020202020204" pitchFamily="34" charset="0"/>
                    <a:cs typeface="Arial" panose="020B0604020202020204" pitchFamily="34" charset="0"/>
                    <a:sym typeface="+mn-ea"/>
                  </a:rPr>
                  <a:t> </a:t>
                </a:r>
                <a:r>
                  <a:rPr lang="zh-CN" altLang="en-US" sz="2000">
                    <a:sym typeface="+mn-ea"/>
                  </a:rPr>
                  <a:t>β)</a:t>
                </a:r>
                <a:r>
                  <a:rPr lang="zh-CN" altLang="en-US" sz="2000"/>
                  <a:t> can be interpreted as</a:t>
                </a:r>
                <a:r>
                  <a:rPr lang="en-US" altLang="zh-CN" sz="2000"/>
                  <a:t> </a:t>
                </a:r>
                <a:r>
                  <a:rPr lang="zh-CN" altLang="en-US" sz="2000"/>
                  <a:t>the conditional probabilty of choosing rule </a:t>
                </a:r>
                <a:r>
                  <a:rPr lang="zh-CN" altLang="en-US" sz="2000">
                    <a:sym typeface="+mn-ea"/>
                  </a:rPr>
                  <a:t>α  </a:t>
                </a:r>
                <a:r>
                  <a:rPr lang="zh-CN" altLang="en-US" sz="2000">
                    <a:latin typeface="Arial" panose="020B0604020202020204" pitchFamily="34" charset="0"/>
                    <a:cs typeface="Arial" panose="020B0604020202020204" pitchFamily="34" charset="0"/>
                    <a:sym typeface="+mn-ea"/>
                  </a:rPr>
                  <a:t>→</a:t>
                </a:r>
                <a:r>
                  <a:rPr lang="en-US" altLang="zh-CN" sz="2000">
                    <a:latin typeface="Arial" panose="020B0604020202020204" pitchFamily="34" charset="0"/>
                    <a:cs typeface="Arial" panose="020B0604020202020204" pitchFamily="34" charset="0"/>
                    <a:sym typeface="+mn-ea"/>
                  </a:rPr>
                  <a:t> </a:t>
                </a:r>
                <a:r>
                  <a:rPr lang="zh-CN" altLang="en-US" sz="2000">
                    <a:sym typeface="+mn-ea"/>
                  </a:rPr>
                  <a:t>β</a:t>
                </a:r>
                <a:r>
                  <a:rPr lang="zh-CN" altLang="en-US" sz="2000"/>
                  <a:t> in a left-most derivation,</a:t>
                </a:r>
                <a:r>
                  <a:rPr lang="en-US" altLang="zh-CN" sz="2000"/>
                  <a:t> </a:t>
                </a:r>
                <a:r>
                  <a:rPr lang="zh-CN" altLang="en-US" sz="2000"/>
                  <a:t>given that the non-terminal being expanded is α. </a:t>
                </a:r>
                <a:endParaRPr lang="zh-CN" altLang="en-US" sz="2000"/>
              </a:p>
              <a:p>
                <a:r>
                  <a:rPr lang="zh-CN" altLang="en-US" sz="2000"/>
                  <a:t>For any X </a:t>
                </a:r>
                <a:r>
                  <a:rPr lang="zh-CN" altLang="en-US" sz="2000">
                    <a:sym typeface="Symbol" panose="05050102010706020507" charset="0"/>
                  </a:rPr>
                  <a:t></a:t>
                </a:r>
                <a:r>
                  <a:rPr lang="zh-CN" altLang="en-US" sz="2000"/>
                  <a:t> N, we have</a:t>
                </a:r>
                <a:r>
                  <a:rPr lang="en-US" altLang="zh-CN" sz="2000"/>
                  <a:t> </a:t>
                </a:r>
                <a:r>
                  <a:rPr lang="zh-CN" altLang="en-US" sz="2000"/>
                  <a:t>the constraint X</a:t>
                </a:r>
                <a:endParaRPr lang="zh-CN" altLang="en-US" sz="2000"/>
              </a:p>
              <a:p>
                <a:pPr algn="ctr"/>
                <a14:m>
                  <m:oMath xmlns:m="http://schemas.openxmlformats.org/officeDocument/2006/math">
                    <m:nary>
                      <m:naryPr>
                        <m:chr m:val="∑"/>
                        <m:limLoc m:val="undOvr"/>
                        <m:supHide m:val="on"/>
                        <m:ctrlPr>
                          <a:rPr lang="en-US" altLang="zh-CN" sz="2000" b="1" i="1">
                            <a:solidFill>
                              <a:srgbClr val="FF0000"/>
                            </a:solidFill>
                            <a:latin typeface="Cambria Math" panose="02040503050406030204" charset="0"/>
                            <a:cs typeface="Cambria Math" panose="02040503050406030204" charset="0"/>
                          </a:rPr>
                        </m:ctrlPr>
                      </m:naryPr>
                      <m:sub>
                        <m:r>
                          <a:rPr lang="zh-CN" altLang="en-US" sz="2000" b="1">
                            <a:solidFill>
                              <a:srgbClr val="FF0000"/>
                            </a:solidFill>
                            <a:latin typeface="Cambria Math" panose="02040503050406030204" charset="0"/>
                            <a:sym typeface="+mn-ea"/>
                          </a:rPr>
                          <m:t>𝛂</m:t>
                        </m:r>
                        <m:r>
                          <a:rPr lang="zh-CN" altLang="en-US" sz="2000" b="1">
                            <a:solidFill>
                              <a:srgbClr val="FF0000"/>
                            </a:solidFill>
                            <a:latin typeface="Cambria Math" panose="02040503050406030204" charset="0"/>
                            <a:sym typeface="+mn-ea"/>
                          </a:rPr>
                          <m:t>  </m:t>
                        </m:r>
                        <m:r>
                          <a:rPr lang="zh-CN" altLang="en-US" sz="2000" b="1">
                            <a:solidFill>
                              <a:srgbClr val="FF0000"/>
                            </a:solidFill>
                            <a:latin typeface="Arial" panose="020B0604020202020204" pitchFamily="34" charset="0"/>
                            <a:cs typeface="Arial" panose="020B0604020202020204" pitchFamily="34" charset="0"/>
                            <a:sym typeface="+mn-ea"/>
                          </a:rPr>
                          <m:t>→</m:t>
                        </m:r>
                        <m:r>
                          <a:rPr lang="en-US" altLang="zh-CN" sz="2000" b="1">
                            <a:solidFill>
                              <a:srgbClr val="FF0000"/>
                            </a:solidFill>
                            <a:latin typeface="Arial" panose="020B0604020202020204" pitchFamily="34" charset="0"/>
                            <a:cs typeface="Arial" panose="020B0604020202020204" pitchFamily="34" charset="0"/>
                            <a:sym typeface="+mn-ea"/>
                          </a:rPr>
                          <m:t> </m:t>
                        </m:r>
                        <m:r>
                          <a:rPr lang="zh-CN" altLang="en-US" sz="2000" b="1">
                            <a:solidFill>
                              <a:srgbClr val="FF0000"/>
                            </a:solidFill>
                            <a:latin typeface="Cambria Math" panose="02040503050406030204" charset="0"/>
                            <a:sym typeface="+mn-ea"/>
                          </a:rPr>
                          <m:t>𝛃</m:t>
                        </m:r>
                        <m:r>
                          <a:rPr lang="zh-CN" altLang="en-US" sz="2000" b="1">
                            <a:solidFill>
                              <a:srgbClr val="FF0000"/>
                            </a:solidFill>
                            <a:latin typeface="Cambria Math" panose="02040503050406030204" charset="0"/>
                            <a:sym typeface="Symbol" panose="05050102010706020507" charset="0"/>
                          </a:rPr>
                          <m:t></m:t>
                        </m:r>
                        <m:r>
                          <a:rPr lang="zh-CN" altLang="en-US" sz="2000" b="1">
                            <a:solidFill>
                              <a:srgbClr val="FF0000"/>
                            </a:solidFill>
                            <a:latin typeface="Cambria Math" panose="02040503050406030204" charset="0"/>
                            <a:sym typeface="+mn-ea"/>
                          </a:rPr>
                          <m:t> </m:t>
                        </m:r>
                        <m:r>
                          <a:rPr lang="zh-CN" altLang="en-US" sz="2000" b="1">
                            <a:solidFill>
                              <a:srgbClr val="FF0000"/>
                            </a:solidFill>
                            <a:latin typeface="Cambria Math" panose="02040503050406030204" charset="0"/>
                            <a:sym typeface="+mn-ea"/>
                          </a:rPr>
                          <m:t>𝐑</m:t>
                        </m:r>
                        <m:r>
                          <a:rPr lang="en-US" altLang="zh-CN" sz="2000" b="1">
                            <a:solidFill>
                              <a:srgbClr val="FF0000"/>
                            </a:solidFill>
                            <a:latin typeface="Cambria Math" panose="02040503050406030204" charset="0"/>
                            <a:sym typeface="+mn-ea"/>
                          </a:rPr>
                          <m:t>:</m:t>
                        </m:r>
                        <m:r>
                          <a:rPr lang="zh-CN" altLang="en-US" sz="2000" b="1">
                            <a:solidFill>
                              <a:srgbClr val="FF0000"/>
                            </a:solidFill>
                            <a:latin typeface="Cambria Math" panose="02040503050406030204" charset="0"/>
                            <a:sym typeface="+mn-ea"/>
                          </a:rPr>
                          <m:t>𝛂</m:t>
                        </m:r>
                        <m:r>
                          <a:rPr lang="en-US" altLang="zh-CN" sz="2000" b="1">
                            <a:solidFill>
                              <a:srgbClr val="FF0000"/>
                            </a:solidFill>
                            <a:latin typeface="Cambria Math" panose="02040503050406030204" charset="0"/>
                            <a:sym typeface="+mn-ea"/>
                          </a:rPr>
                          <m:t>=</m:t>
                        </m:r>
                        <m:r>
                          <a:rPr lang="en-US" altLang="zh-CN" sz="2000" b="1">
                            <a:solidFill>
                              <a:srgbClr val="FF0000"/>
                            </a:solidFill>
                            <a:latin typeface="Cambria Math" panose="02040503050406030204" charset="0"/>
                            <a:sym typeface="+mn-ea"/>
                          </a:rPr>
                          <m:t>𝐗</m:t>
                        </m:r>
                      </m:sub>
                      <m:sup/>
                      <m:e>
                        <m:r>
                          <a:rPr lang="zh-CN" altLang="en-US" sz="2000" b="1">
                            <a:solidFill>
                              <a:srgbClr val="FF0000"/>
                            </a:solidFill>
                            <a:latin typeface="Cambria Math" panose="02040503050406030204" charset="0"/>
                            <a:sym typeface="+mn-ea"/>
                          </a:rPr>
                          <m:t>𝐪</m:t>
                        </m:r>
                        <m:r>
                          <a:rPr lang="zh-CN" altLang="en-US" sz="2000" b="1">
                            <a:solidFill>
                              <a:srgbClr val="FF0000"/>
                            </a:solidFill>
                            <a:latin typeface="Cambria Math" panose="02040503050406030204" charset="0"/>
                            <a:sym typeface="+mn-ea"/>
                          </a:rPr>
                          <m:t>(</m:t>
                        </m:r>
                        <m:r>
                          <a:rPr lang="zh-CN" altLang="en-US" sz="2000" b="1">
                            <a:solidFill>
                              <a:srgbClr val="FF0000"/>
                            </a:solidFill>
                            <a:latin typeface="Cambria Math" panose="02040503050406030204" charset="0"/>
                            <a:sym typeface="+mn-ea"/>
                          </a:rPr>
                          <m:t>𝛂</m:t>
                        </m:r>
                        <m:r>
                          <a:rPr lang="zh-CN" altLang="en-US" sz="2000" b="1">
                            <a:solidFill>
                              <a:srgbClr val="FF0000"/>
                            </a:solidFill>
                            <a:latin typeface="Arial" panose="020B0604020202020204" pitchFamily="34" charset="0"/>
                            <a:cs typeface="Arial" panose="020B0604020202020204" pitchFamily="34" charset="0"/>
                            <a:sym typeface="+mn-ea"/>
                          </a:rPr>
                          <m:t>→</m:t>
                        </m:r>
                        <m:r>
                          <a:rPr lang="zh-CN" altLang="en-US" sz="2000" b="1">
                            <a:solidFill>
                              <a:srgbClr val="FF0000"/>
                            </a:solidFill>
                            <a:latin typeface="Cambria Math" panose="02040503050406030204" charset="0"/>
                            <a:sym typeface="+mn-ea"/>
                          </a:rPr>
                          <m:t>𝛃</m:t>
                        </m:r>
                        <m:r>
                          <a:rPr lang="zh-CN" altLang="en-US" sz="2000" b="1">
                            <a:solidFill>
                              <a:srgbClr val="FF0000"/>
                            </a:solidFill>
                            <a:latin typeface="Cambria Math" panose="02040503050406030204" charset="0"/>
                            <a:sym typeface="+mn-ea"/>
                          </a:rPr>
                          <m:t>)</m:t>
                        </m:r>
                      </m:e>
                    </m:nary>
                  </m:oMath>
                </a14:m>
                <a:r>
                  <a:rPr lang="en-US" altLang="zh-CN" sz="2000" b="1">
                    <a:solidFill>
                      <a:srgbClr val="FF0000"/>
                    </a:solidFill>
                  </a:rPr>
                  <a:t>=1</a:t>
                </a:r>
                <a:endParaRPr lang="en-US" altLang="zh-CN" sz="2000" b="1">
                  <a:solidFill>
                    <a:srgbClr val="FF0000"/>
                  </a:solidFill>
                </a:endParaRPr>
              </a:p>
              <a:p>
                <a:pPr algn="ctr"/>
                <a:endParaRPr lang="zh-CN" altLang="en-US" sz="2000"/>
              </a:p>
              <a:p>
                <a:pPr algn="l">
                  <a:buClrTx/>
                  <a:buSzTx/>
                  <a:buFontTx/>
                </a:pPr>
                <a:r>
                  <a:rPr lang="zh-CN" altLang="en-US" sz="2000"/>
                  <a:t>In addition</a:t>
                </a:r>
                <a:r>
                  <a:rPr lang="en-US" altLang="zh-CN" sz="2000"/>
                  <a:t>,</a:t>
                </a:r>
                <a:r>
                  <a:rPr lang="zh-CN" altLang="en-US" sz="2000"/>
                  <a:t> we have </a:t>
                </a:r>
                <a14:m>
                  <m:oMath xmlns:m="http://schemas.openxmlformats.org/officeDocument/2006/math">
                    <m:r>
                      <a:rPr lang="zh-CN" altLang="en-US" sz="2000">
                        <a:latin typeface="Cambria Math" panose="02040503050406030204" charset="0"/>
                        <a:sym typeface="+mn-ea"/>
                      </a:rPr>
                      <m:t>𝑞</m:t>
                    </m:r>
                    <m:r>
                      <a:rPr lang="zh-CN" altLang="en-US" sz="2000">
                        <a:latin typeface="Cambria Math" panose="02040503050406030204" charset="0"/>
                        <a:sym typeface="+mn-ea"/>
                      </a:rPr>
                      <m:t>(</m:t>
                    </m:r>
                    <m:r>
                      <a:rPr lang="zh-CN" altLang="en-US" sz="2000">
                        <a:latin typeface="Cambria Math" panose="02040503050406030204" charset="0"/>
                        <a:sym typeface="+mn-ea"/>
                      </a:rPr>
                      <m:t>𝛼</m:t>
                    </m:r>
                    <m:r>
                      <a:rPr lang="zh-CN" altLang="en-US" sz="2000">
                        <a:latin typeface="Cambria Math" panose="02040503050406030204" charset="0"/>
                        <a:sym typeface="+mn-ea"/>
                      </a:rPr>
                      <m:t>→</m:t>
                    </m:r>
                    <m:r>
                      <a:rPr lang="zh-CN" altLang="en-US" sz="2000">
                        <a:latin typeface="Cambria Math" panose="02040503050406030204" charset="0"/>
                        <a:sym typeface="+mn-ea"/>
                      </a:rPr>
                      <m:t>𝛽</m:t>
                    </m:r>
                    <m:r>
                      <a:rPr lang="zh-CN" altLang="en-US" sz="2000">
                        <a:latin typeface="Cambria Math" panose="02040503050406030204" charset="0"/>
                        <a:sym typeface="+mn-ea"/>
                      </a:rPr>
                      <m:t>)</m:t>
                    </m:r>
                  </m:oMath>
                </a14:m>
                <a:r>
                  <a:rPr lang="zh-CN" altLang="en-US" sz="2000">
                    <a:sym typeface="+mn-ea"/>
                  </a:rPr>
                  <a:t>&gt;=</a:t>
                </a:r>
                <a:r>
                  <a:rPr lang="zh-CN" altLang="en-US" sz="2000"/>
                  <a:t> 0 for any </a:t>
                </a:r>
                <a:r>
                  <a:rPr lang="zh-CN" altLang="en-US" sz="2000">
                    <a:sym typeface="+mn-ea"/>
                  </a:rPr>
                  <a:t>α  → β </a:t>
                </a:r>
                <a:r>
                  <a:rPr lang="zh-CN" altLang="en-US" sz="2000">
                    <a:sym typeface="Symbol" panose="05050102010706020507" charset="0"/>
                  </a:rPr>
                  <a:t></a:t>
                </a:r>
                <a:r>
                  <a:rPr lang="zh-CN" altLang="en-US" sz="2000">
                    <a:sym typeface="+mn-ea"/>
                  </a:rPr>
                  <a:t> R</a:t>
                </a:r>
                <a:r>
                  <a:rPr lang="zh-CN" altLang="en-US" sz="2000"/>
                  <a:t>.</a:t>
                </a:r>
                <a:endParaRPr lang="zh-CN" altLang="en-US" sz="2000"/>
              </a:p>
            </p:txBody>
          </p:sp>
        </mc:Choice>
        <mc:Fallback>
          <p:sp>
            <p:nvSpPr>
              <p:cNvPr id="3" name="文本框 2"/>
              <p:cNvSpPr txBox="1">
                <a:spLocks noRot="1" noChangeAspect="1" noMove="1" noResize="1" noEditPoints="1" noAdjustHandles="1" noChangeArrowheads="1" noChangeShapeType="1" noTextEdit="1"/>
              </p:cNvSpPr>
              <p:nvPr/>
            </p:nvSpPr>
            <p:spPr>
              <a:xfrm>
                <a:off x="1334135" y="1303020"/>
                <a:ext cx="9772015" cy="385381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334135" y="5118100"/>
                <a:ext cx="9771380" cy="1082040"/>
              </a:xfrm>
              <a:prstGeom prst="rect">
                <a:avLst/>
              </a:prstGeom>
              <a:noFill/>
            </p:spPr>
            <p:txBody>
              <a:bodyPr wrap="square" rtlCol="0" anchor="t">
                <a:spAutoFit/>
              </a:bodyPr>
              <a:p>
                <a:r>
                  <a:rPr lang="zh-CN" altLang="en-US" sz="2000"/>
                  <a:t>Given a parse-tree </a:t>
                </a:r>
                <a:r>
                  <a:rPr lang="zh-CN" altLang="en-US" sz="2000" i="1"/>
                  <a:t>t </a:t>
                </a:r>
                <a:r>
                  <a:rPr lang="zh-CN" altLang="en-US" sz="2000">
                    <a:sym typeface="Symbol" panose="05050102010706020507" charset="0"/>
                  </a:rPr>
                  <a:t></a:t>
                </a:r>
                <a:r>
                  <a:rPr lang="zh-CN" altLang="en-US" sz="2000"/>
                  <a:t> T</a:t>
                </a:r>
                <a:r>
                  <a:rPr lang="zh-CN" altLang="en-US" sz="2000" baseline="-25000"/>
                  <a:t>G</a:t>
                </a:r>
                <a:r>
                  <a:rPr lang="zh-CN" altLang="en-US" sz="2000"/>
                  <a:t> containing rules α</a:t>
                </a:r>
                <a:r>
                  <a:rPr lang="zh-CN" altLang="en-US" sz="2000" baseline="-25000"/>
                  <a:t>1</a:t>
                </a:r>
                <a:r>
                  <a:rPr lang="zh-CN" altLang="en-US" sz="2000"/>
                  <a:t> </a:t>
                </a:r>
                <a14:m>
                  <m:oMath xmlns:m="http://schemas.openxmlformats.org/officeDocument/2006/math">
                    <m:r>
                      <a:rPr lang="zh-CN" altLang="en-US" sz="2000">
                        <a:latin typeface="Arial" panose="020B0604020202020204" pitchFamily="34" charset="0"/>
                        <a:cs typeface="Arial" panose="020B0604020202020204" pitchFamily="34" charset="0"/>
                        <a:sym typeface="+mn-ea"/>
                      </a:rPr>
                      <m:t>→</m:t>
                    </m:r>
                  </m:oMath>
                </a14:m>
                <a:r>
                  <a:rPr lang="zh-CN" altLang="en-US" sz="2000"/>
                  <a:t> β</a:t>
                </a:r>
                <a:r>
                  <a:rPr lang="zh-CN" altLang="en-US" sz="2000" baseline="-25000"/>
                  <a:t>1</a:t>
                </a:r>
                <a:r>
                  <a:rPr lang="zh-CN" altLang="en-US" sz="2000"/>
                  <a:t>, α</a:t>
                </a:r>
                <a:r>
                  <a:rPr lang="zh-CN" altLang="en-US" sz="2000" baseline="-25000"/>
                  <a:t>2</a:t>
                </a:r>
                <a:r>
                  <a:rPr lang="zh-CN" altLang="en-US" sz="2000"/>
                  <a:t> </a:t>
                </a:r>
                <a14:m>
                  <m:oMath xmlns:m="http://schemas.openxmlformats.org/officeDocument/2006/math">
                    <m:r>
                      <a:rPr lang="zh-CN" altLang="en-US" sz="2000">
                        <a:latin typeface="Arial" panose="020B0604020202020204" pitchFamily="34" charset="0"/>
                        <a:cs typeface="Arial" panose="020B0604020202020204" pitchFamily="34" charset="0"/>
                        <a:sym typeface="+mn-ea"/>
                      </a:rPr>
                      <m:t>→</m:t>
                    </m:r>
                  </m:oMath>
                </a14:m>
                <a:r>
                  <a:rPr lang="zh-CN" altLang="en-US" sz="2000"/>
                  <a:t>β</a:t>
                </a:r>
                <a:r>
                  <a:rPr lang="zh-CN" altLang="en-US" sz="2000" baseline="-25000"/>
                  <a:t>2</a:t>
                </a:r>
                <a:r>
                  <a:rPr lang="zh-CN" altLang="en-US" sz="2000"/>
                  <a:t>, . . . , α</a:t>
                </a:r>
                <a:r>
                  <a:rPr lang="zh-CN" altLang="en-US" sz="2000" baseline="-25000"/>
                  <a:t>n</a:t>
                </a:r>
                <a:r>
                  <a:rPr lang="zh-CN" altLang="en-US" sz="2000"/>
                  <a:t> </a:t>
                </a:r>
                <a14:m>
                  <m:oMath xmlns:m="http://schemas.openxmlformats.org/officeDocument/2006/math">
                    <m:r>
                      <a:rPr lang="zh-CN" altLang="en-US" sz="2000">
                        <a:latin typeface="Arial" panose="020B0604020202020204" pitchFamily="34" charset="0"/>
                        <a:cs typeface="Arial" panose="020B0604020202020204" pitchFamily="34" charset="0"/>
                        <a:sym typeface="+mn-ea"/>
                      </a:rPr>
                      <m:t>→</m:t>
                    </m:r>
                  </m:oMath>
                </a14:m>
                <a:r>
                  <a:rPr lang="zh-CN" altLang="en-US" sz="2000"/>
                  <a:t> β</a:t>
                </a:r>
                <a:r>
                  <a:rPr lang="zh-CN" altLang="en-US" sz="2000" baseline="-25000"/>
                  <a:t>n</a:t>
                </a:r>
                <a:r>
                  <a:rPr lang="zh-CN" altLang="en-US" sz="2000"/>
                  <a:t>,</a:t>
                </a:r>
                <a:endParaRPr lang="zh-CN" altLang="en-US" sz="2000"/>
              </a:p>
              <a:p>
                <a:r>
                  <a:rPr lang="zh-CN" altLang="en-US" sz="2000"/>
                  <a:t>the probability of </a:t>
                </a:r>
                <a:r>
                  <a:rPr lang="zh-CN" altLang="en-US" sz="2000" i="1"/>
                  <a:t>t </a:t>
                </a:r>
                <a:r>
                  <a:rPr lang="zh-CN" altLang="en-US" sz="2000"/>
                  <a:t>under the PCFG is</a:t>
                </a:r>
                <a:endParaRPr lang="zh-CN" altLang="en-US" sz="2000"/>
              </a:p>
              <a:p>
                <a:pPr algn="ctr"/>
                <a:r>
                  <a:rPr lang="en-US" altLang="zh-CN" sz="2000" b="1">
                    <a:solidFill>
                      <a:srgbClr val="FF0000"/>
                    </a:solidFill>
                    <a:latin typeface="Cambria Math" panose="02040503050406030204" charset="0"/>
                    <a:cs typeface="Cambria Math" panose="02040503050406030204" charset="0"/>
                  </a:rPr>
                  <a:t>p(t)=</a:t>
                </a:r>
                <a14:m>
                  <m:oMath xmlns:m="http://schemas.openxmlformats.org/officeDocument/2006/math">
                    <m:nary>
                      <m:naryPr>
                        <m:chr m:val="∏"/>
                        <m:limLoc m:val="undOvr"/>
                        <m:ctrlPr>
                          <a:rPr lang="en-US" altLang="zh-CN" sz="2000" b="1" i="1">
                            <a:solidFill>
                              <a:srgbClr val="FF0000"/>
                            </a:solidFill>
                            <a:latin typeface="Cambria Math" panose="02040503050406030204" charset="0"/>
                            <a:cs typeface="Cambria Math" panose="02040503050406030204" charset="0"/>
                          </a:rPr>
                        </m:ctrlPr>
                      </m:naryPr>
                      <m:sub>
                        <m:r>
                          <a:rPr lang="en-US" altLang="zh-CN" sz="2000" b="1" i="1">
                            <a:solidFill>
                              <a:srgbClr val="FF0000"/>
                            </a:solidFill>
                            <a:latin typeface="Cambria Math" panose="02040503050406030204" charset="0"/>
                            <a:cs typeface="Cambria Math" panose="02040503050406030204" charset="0"/>
                          </a:rPr>
                          <m:t>𝒊</m:t>
                        </m:r>
                        <m:r>
                          <a:rPr lang="en-US" altLang="zh-CN" sz="2000" b="1" i="1">
                            <a:solidFill>
                              <a:srgbClr val="FF0000"/>
                            </a:solidFill>
                            <a:latin typeface="Cambria Math" panose="02040503050406030204" charset="0"/>
                            <a:ea typeface="MS Mincho" charset="0"/>
                            <a:cs typeface="Cambria Math" panose="02040503050406030204" charset="0"/>
                          </a:rPr>
                          <m:t>=</m:t>
                        </m:r>
                        <m:r>
                          <a:rPr lang="en-US" altLang="zh-CN" sz="2000" b="1" i="1">
                            <a:solidFill>
                              <a:srgbClr val="FF0000"/>
                            </a:solidFill>
                            <a:latin typeface="Cambria Math" panose="02040503050406030204" charset="0"/>
                            <a:ea typeface="MS Mincho" charset="0"/>
                            <a:cs typeface="Cambria Math" panose="02040503050406030204" charset="0"/>
                          </a:rPr>
                          <m:t>𝟏</m:t>
                        </m:r>
                      </m:sub>
                      <m:sup>
                        <m:r>
                          <a:rPr lang="en-US" altLang="zh-CN" sz="2000" b="1" i="1">
                            <a:solidFill>
                              <a:srgbClr val="FF0000"/>
                            </a:solidFill>
                            <a:latin typeface="Cambria Math" panose="02040503050406030204" charset="0"/>
                            <a:cs typeface="Cambria Math" panose="02040503050406030204" charset="0"/>
                          </a:rPr>
                          <m:t>𝒏</m:t>
                        </m:r>
                      </m:sup>
                      <m:e>
                        <m:r>
                          <a:rPr lang="en-US" altLang="zh-CN" sz="2000" b="1" i="1">
                            <a:solidFill>
                              <a:srgbClr val="FF0000"/>
                            </a:solidFill>
                            <a:latin typeface="Cambria Math" panose="02040503050406030204" charset="0"/>
                            <a:cs typeface="Cambria Math" panose="02040503050406030204" charset="0"/>
                          </a:rPr>
                          <m:t>𝒒</m:t>
                        </m:r>
                        <m:r>
                          <a:rPr lang="en-US" altLang="zh-CN" sz="2000" b="1" i="1">
                            <a:solidFill>
                              <a:srgbClr val="FF0000"/>
                            </a:solidFill>
                            <a:latin typeface="Cambria Math" panose="02040503050406030204" charset="0"/>
                            <a:ea typeface="MS Mincho" charset="0"/>
                            <a:cs typeface="Cambria Math" panose="02040503050406030204" charset="0"/>
                          </a:rPr>
                          <m:t>(</m:t>
                        </m:r>
                        <m:r>
                          <a:rPr lang="zh-CN" altLang="en-US" sz="2000" b="1">
                            <a:solidFill>
                              <a:srgbClr val="FF0000"/>
                            </a:solidFill>
                            <a:latin typeface="Cambria Math" panose="02040503050406030204" charset="0"/>
                            <a:ea typeface="MS Mincho" charset="0"/>
                            <a:cs typeface="Cambria Math" panose="02040503050406030204" charset="0"/>
                            <a:sym typeface="+mn-ea"/>
                          </a:rPr>
                          <m:t>𝛂</m:t>
                        </m:r>
                        <m:r>
                          <a:rPr lang="en-US" altLang="zh-CN" sz="2000" b="1" baseline="-25000">
                            <a:solidFill>
                              <a:srgbClr val="FF0000"/>
                            </a:solidFill>
                            <a:latin typeface="Cambria Math" panose="02040503050406030204" charset="0"/>
                            <a:cs typeface="Cambria Math" panose="02040503050406030204" charset="0"/>
                            <a:sym typeface="+mn-ea"/>
                          </a:rPr>
                          <m:t>𝐢</m:t>
                        </m:r>
                        <m:r>
                          <a:rPr lang="zh-CN" altLang="en-US" sz="2000" b="1">
                            <a:solidFill>
                              <a:srgbClr val="FF0000"/>
                            </a:solidFill>
                            <a:latin typeface="Cambria Math" panose="02040503050406030204" charset="0"/>
                            <a:ea typeface="MS Mincho" charset="0"/>
                            <a:cs typeface="Cambria Math" panose="02040503050406030204" charset="0"/>
                            <a:sym typeface="+mn-ea"/>
                          </a:rPr>
                          <m:t>→</m:t>
                        </m:r>
                        <m:r>
                          <a:rPr lang="zh-CN" altLang="en-US" sz="2000" b="1">
                            <a:solidFill>
                              <a:srgbClr val="FF0000"/>
                            </a:solidFill>
                            <a:latin typeface="Cambria Math" panose="02040503050406030204" charset="0"/>
                            <a:ea typeface="MS Mincho" charset="0"/>
                            <a:cs typeface="Cambria Math" panose="02040503050406030204" charset="0"/>
                            <a:sym typeface="+mn-ea"/>
                          </a:rPr>
                          <m:t>𝛃</m:t>
                        </m:r>
                        <m:r>
                          <a:rPr lang="en-US" altLang="zh-CN" sz="2000" b="1" baseline="-25000">
                            <a:solidFill>
                              <a:srgbClr val="FF0000"/>
                            </a:solidFill>
                            <a:latin typeface="Cambria Math" panose="02040503050406030204" charset="0"/>
                            <a:cs typeface="Cambria Math" panose="02040503050406030204" charset="0"/>
                            <a:sym typeface="+mn-ea"/>
                          </a:rPr>
                          <m:t>𝐢</m:t>
                        </m:r>
                        <m:r>
                          <a:rPr lang="en-US" altLang="zh-CN" sz="2000" b="1" i="1">
                            <a:solidFill>
                              <a:srgbClr val="FF0000"/>
                            </a:solidFill>
                            <a:latin typeface="Cambria Math" panose="02040503050406030204" charset="0"/>
                            <a:ea typeface="MS Mincho" charset="0"/>
                            <a:cs typeface="Cambria Math" panose="02040503050406030204" charset="0"/>
                          </a:rPr>
                          <m:t>)</m:t>
                        </m:r>
                      </m:e>
                    </m:nary>
                  </m:oMath>
                </a14:m>
                <a:endParaRPr lang="en-US" altLang="zh-CN" sz="2000" b="1" i="1">
                  <a:solidFill>
                    <a:srgbClr val="FF0000"/>
                  </a:solidFill>
                  <a:latin typeface="Cambria Math" panose="02040503050406030204"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1334135" y="5118100"/>
                <a:ext cx="9771380" cy="108204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lang="zh-CN" altLang="en-US"/>
            </a:br>
            <a:endParaRPr lang="zh-CN" altLang="en-US"/>
          </a:p>
        </p:txBody>
      </p:sp>
      <p:pic>
        <p:nvPicPr>
          <p:cNvPr id="3" name="图片 2"/>
          <p:cNvPicPr>
            <a:picLocks noChangeAspect="1"/>
          </p:cNvPicPr>
          <p:nvPr/>
        </p:nvPicPr>
        <p:blipFill>
          <a:blip r:embed="rId1"/>
          <a:stretch>
            <a:fillRect/>
          </a:stretch>
        </p:blipFill>
        <p:spPr>
          <a:xfrm>
            <a:off x="1595755" y="1462405"/>
            <a:ext cx="8620125" cy="46577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lang="zh-CN" altLang="en-US"/>
            </a:br>
            <a:endParaRPr lang="zh-CN" altLang="en-US"/>
          </a:p>
        </p:txBody>
      </p:sp>
      <p:pic>
        <p:nvPicPr>
          <p:cNvPr id="3" name="图片 2"/>
          <p:cNvPicPr>
            <a:picLocks noChangeAspect="1"/>
          </p:cNvPicPr>
          <p:nvPr/>
        </p:nvPicPr>
        <p:blipFill>
          <a:blip r:embed="rId1"/>
          <a:stretch>
            <a:fillRect/>
          </a:stretch>
        </p:blipFill>
        <p:spPr>
          <a:xfrm>
            <a:off x="4147185" y="1184910"/>
            <a:ext cx="3144520" cy="2446655"/>
          </a:xfrm>
          <a:prstGeom prst="rect">
            <a:avLst/>
          </a:prstGeom>
        </p:spPr>
      </p:pic>
      <p:sp>
        <p:nvSpPr>
          <p:cNvPr id="4" name="文本框 3"/>
          <p:cNvSpPr txBox="1"/>
          <p:nvPr/>
        </p:nvSpPr>
        <p:spPr>
          <a:xfrm>
            <a:off x="4773930" y="3987165"/>
            <a:ext cx="3827145" cy="2122805"/>
          </a:xfrm>
          <a:prstGeom prst="rect">
            <a:avLst/>
          </a:prstGeom>
          <a:noFill/>
        </p:spPr>
        <p:txBody>
          <a:bodyPr wrap="square" rtlCol="0" anchor="t">
            <a:spAutoFit/>
          </a:bodyPr>
          <a:p>
            <a:r>
              <a:rPr lang="zh-CN" altLang="en-US" sz="2200"/>
              <a:t>q(S </a:t>
            </a:r>
            <a:r>
              <a:rPr lang="zh-CN" altLang="en-US" sz="2200">
                <a:latin typeface="Arial" panose="020B0604020202020204" pitchFamily="34" charset="0"/>
                <a:cs typeface="Arial" panose="020B0604020202020204" pitchFamily="34" charset="0"/>
                <a:sym typeface="+mn-ea"/>
              </a:rPr>
              <a:t>→</a:t>
            </a:r>
            <a:r>
              <a:rPr lang="zh-CN" altLang="en-US" sz="2200"/>
              <a:t> NP VP) × </a:t>
            </a:r>
            <a:endParaRPr lang="zh-CN" altLang="en-US" sz="2200"/>
          </a:p>
          <a:p>
            <a:r>
              <a:rPr lang="zh-CN" altLang="en-US" sz="2200"/>
              <a:t>q(NP </a:t>
            </a:r>
            <a:r>
              <a:rPr lang="zh-CN" altLang="en-US" sz="2200">
                <a:latin typeface="Arial" panose="020B0604020202020204" pitchFamily="34" charset="0"/>
                <a:cs typeface="Arial" panose="020B0604020202020204" pitchFamily="34" charset="0"/>
                <a:sym typeface="+mn-ea"/>
              </a:rPr>
              <a:t>→</a:t>
            </a:r>
            <a:r>
              <a:rPr lang="zh-CN" altLang="en-US" sz="2200"/>
              <a:t> DT NN) × </a:t>
            </a:r>
            <a:endParaRPr lang="zh-CN" altLang="en-US" sz="2200"/>
          </a:p>
          <a:p>
            <a:r>
              <a:rPr lang="zh-CN" altLang="en-US" sz="2200"/>
              <a:t>q(DT </a:t>
            </a:r>
            <a:r>
              <a:rPr lang="zh-CN" altLang="en-US" sz="2200">
                <a:latin typeface="Arial" panose="020B0604020202020204" pitchFamily="34" charset="0"/>
                <a:cs typeface="Arial" panose="020B0604020202020204" pitchFamily="34" charset="0"/>
                <a:sym typeface="+mn-ea"/>
              </a:rPr>
              <a:t>→</a:t>
            </a:r>
            <a:r>
              <a:rPr lang="zh-CN" altLang="en-US" sz="2200"/>
              <a:t> the) × </a:t>
            </a:r>
            <a:endParaRPr lang="zh-CN" altLang="en-US" sz="2200"/>
          </a:p>
          <a:p>
            <a:r>
              <a:rPr lang="zh-CN" altLang="en-US" sz="2200"/>
              <a:t>q(NN </a:t>
            </a:r>
            <a:r>
              <a:rPr lang="zh-CN" altLang="en-US" sz="2200">
                <a:latin typeface="Arial" panose="020B0604020202020204" pitchFamily="34" charset="0"/>
                <a:cs typeface="Arial" panose="020B0604020202020204" pitchFamily="34" charset="0"/>
                <a:sym typeface="+mn-ea"/>
              </a:rPr>
              <a:t>→</a:t>
            </a:r>
            <a:r>
              <a:rPr lang="zh-CN" altLang="en-US" sz="2200"/>
              <a:t> dog) ×</a:t>
            </a:r>
            <a:endParaRPr lang="zh-CN" altLang="en-US" sz="2200"/>
          </a:p>
          <a:p>
            <a:r>
              <a:rPr lang="zh-CN" altLang="en-US" sz="2200"/>
              <a:t>q(VP </a:t>
            </a:r>
            <a:r>
              <a:rPr lang="zh-CN" altLang="en-US" sz="2200">
                <a:latin typeface="Arial" panose="020B0604020202020204" pitchFamily="34" charset="0"/>
                <a:cs typeface="Arial" panose="020B0604020202020204" pitchFamily="34" charset="0"/>
                <a:sym typeface="+mn-ea"/>
              </a:rPr>
              <a:t>→</a:t>
            </a:r>
            <a:r>
              <a:rPr lang="zh-CN" altLang="en-US" sz="2200"/>
              <a:t> Vi) × </a:t>
            </a:r>
            <a:endParaRPr lang="zh-CN" altLang="en-US" sz="2200"/>
          </a:p>
          <a:p>
            <a:r>
              <a:rPr lang="zh-CN" altLang="en-US" sz="2200"/>
              <a:t>q(Vi </a:t>
            </a:r>
            <a:r>
              <a:rPr lang="zh-CN" altLang="en-US" sz="2200">
                <a:latin typeface="Arial" panose="020B0604020202020204" pitchFamily="34" charset="0"/>
                <a:cs typeface="Arial" panose="020B0604020202020204" pitchFamily="34" charset="0"/>
                <a:sym typeface="+mn-ea"/>
              </a:rPr>
              <a:t>→</a:t>
            </a:r>
            <a:r>
              <a:rPr lang="zh-CN" altLang="en-US" sz="2200"/>
              <a:t> sleeps)</a:t>
            </a:r>
            <a:endParaRPr lang="zh-CN" altLang="en-US" sz="2200"/>
          </a:p>
        </p:txBody>
      </p:sp>
      <p:sp>
        <p:nvSpPr>
          <p:cNvPr id="5" name="文本框 4"/>
          <p:cNvSpPr txBox="1"/>
          <p:nvPr/>
        </p:nvSpPr>
        <p:spPr>
          <a:xfrm>
            <a:off x="4003675" y="3987165"/>
            <a:ext cx="856615" cy="429895"/>
          </a:xfrm>
          <a:prstGeom prst="rect">
            <a:avLst/>
          </a:prstGeom>
          <a:noFill/>
        </p:spPr>
        <p:txBody>
          <a:bodyPr wrap="none" rtlCol="0" anchor="t">
            <a:spAutoFit/>
          </a:bodyPr>
          <a:p>
            <a:r>
              <a:rPr lang="zh-CN" altLang="en-US" sz="2200">
                <a:sym typeface="+mn-ea"/>
              </a:rPr>
              <a:t>p(t) = </a:t>
            </a:r>
            <a:endParaRPr lang="zh-CN" altLang="en-US" sz="2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p:nvPr>
            <p:ph type="title"/>
          </p:nvPr>
        </p:nvSpPr>
        <p:spPr>
          <a:xfrm>
            <a:off x="539115" y="385445"/>
            <a:ext cx="10850880" cy="398145"/>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概率上下文无关文法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4121785" y="922655"/>
            <a:ext cx="4284980" cy="2273935"/>
          </a:xfrm>
          <a:prstGeom prst="rect">
            <a:avLst/>
          </a:prstGeom>
        </p:spPr>
      </p:pic>
      <p:pic>
        <p:nvPicPr>
          <p:cNvPr id="3" name="图片 2"/>
          <p:cNvPicPr>
            <a:picLocks noChangeAspect="1"/>
          </p:cNvPicPr>
          <p:nvPr/>
        </p:nvPicPr>
        <p:blipFill>
          <a:blip r:embed="rId2"/>
          <a:stretch>
            <a:fillRect/>
          </a:stretch>
        </p:blipFill>
        <p:spPr>
          <a:xfrm>
            <a:off x="2677795" y="3569335"/>
            <a:ext cx="3544570" cy="2766060"/>
          </a:xfrm>
          <a:prstGeom prst="rect">
            <a:avLst/>
          </a:prstGeom>
        </p:spPr>
      </p:pic>
      <p:pic>
        <p:nvPicPr>
          <p:cNvPr id="4" name="图片 3"/>
          <p:cNvPicPr>
            <a:picLocks noChangeAspect="1"/>
          </p:cNvPicPr>
          <p:nvPr/>
        </p:nvPicPr>
        <p:blipFill>
          <a:blip r:embed="rId3"/>
          <a:stretch>
            <a:fillRect/>
          </a:stretch>
        </p:blipFill>
        <p:spPr>
          <a:xfrm>
            <a:off x="6762750" y="3569335"/>
            <a:ext cx="3322320" cy="26657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lang="zh-CN" altLang="en-US"/>
            </a:br>
            <a:endParaRPr lang="zh-CN" altLang="en-US"/>
          </a:p>
        </p:txBody>
      </p:sp>
      <p:sp>
        <p:nvSpPr>
          <p:cNvPr id="4" name="文本框 3"/>
          <p:cNvSpPr txBox="1"/>
          <p:nvPr/>
        </p:nvSpPr>
        <p:spPr>
          <a:xfrm>
            <a:off x="1303655" y="1289050"/>
            <a:ext cx="10151745" cy="1938020"/>
          </a:xfrm>
          <a:prstGeom prst="rect">
            <a:avLst/>
          </a:prstGeom>
          <a:noFill/>
        </p:spPr>
        <p:txBody>
          <a:bodyPr wrap="square" rtlCol="0" anchor="t">
            <a:spAutoFit/>
          </a:bodyPr>
          <a:p>
            <a:pPr indent="0">
              <a:buFont typeface="Arial" panose="020B0604020202020204" pitchFamily="34" charset="0"/>
              <a:buNone/>
            </a:pPr>
            <a:r>
              <a:rPr lang="en-US" altLang="zh-CN" sz="2000"/>
              <a:t>T</a:t>
            </a:r>
            <a:r>
              <a:rPr lang="zh-CN" altLang="en-US" sz="2000"/>
              <a:t>raining data</a:t>
            </a:r>
            <a:r>
              <a:rPr lang="en-US" altLang="zh-CN" sz="2000"/>
              <a:t>: </a:t>
            </a:r>
            <a:r>
              <a:rPr lang="zh-CN" altLang="en-US" sz="2000" b="1"/>
              <a:t>a set</a:t>
            </a:r>
            <a:r>
              <a:rPr lang="en-US" altLang="zh-CN" sz="2000" b="1"/>
              <a:t> of parse trees t</a:t>
            </a:r>
            <a:r>
              <a:rPr lang="en-US" altLang="zh-CN" sz="2000" b="1" baseline="-25000"/>
              <a:t>1</a:t>
            </a:r>
            <a:r>
              <a:rPr lang="en-US" altLang="zh-CN" sz="2000" b="1"/>
              <a:t>, t</a:t>
            </a:r>
            <a:r>
              <a:rPr lang="en-US" altLang="zh-CN" sz="2000" b="1" baseline="-25000"/>
              <a:t>2</a:t>
            </a:r>
            <a:r>
              <a:rPr lang="en-US" altLang="zh-CN" sz="2000" b="1"/>
              <a:t>, . . . , t</a:t>
            </a:r>
            <a:r>
              <a:rPr lang="en-US" altLang="zh-CN" sz="2000" b="1" baseline="-25000"/>
              <a:t>m</a:t>
            </a:r>
            <a:r>
              <a:rPr lang="en-US" altLang="zh-CN" sz="2000" b="1"/>
              <a:t>.</a:t>
            </a:r>
            <a:endParaRPr lang="en-US" altLang="zh-CN" sz="2000" b="1"/>
          </a:p>
          <a:p>
            <a:pPr marL="285750" indent="-285750">
              <a:buFont typeface="Arial" panose="020B0604020202020204" pitchFamily="34" charset="0"/>
              <a:buChar char="•"/>
            </a:pPr>
            <a:r>
              <a:rPr lang="en-US" altLang="zh-CN" sz="2000"/>
              <a:t>we will write yield(t</a:t>
            </a:r>
            <a:r>
              <a:rPr lang="en-US" altLang="zh-CN" sz="2000" baseline="-25000"/>
              <a:t>i</a:t>
            </a:r>
            <a:r>
              <a:rPr lang="en-US" altLang="zh-CN" sz="2000"/>
              <a:t>) to be the yield for the i’th parse tree in the sentence, i.e., yield(t</a:t>
            </a:r>
            <a:r>
              <a:rPr lang="en-US" altLang="zh-CN" sz="2000" baseline="-25000"/>
              <a:t>i</a:t>
            </a:r>
            <a:r>
              <a:rPr lang="en-US" altLang="zh-CN" sz="2000"/>
              <a:t>) is the i’th sentence in the corpus.</a:t>
            </a:r>
            <a:endParaRPr lang="en-US" altLang="zh-CN" sz="2000"/>
          </a:p>
          <a:p>
            <a:pPr indent="0">
              <a:buFont typeface="Arial" panose="020B0604020202020204" pitchFamily="34" charset="0"/>
              <a:buNone/>
            </a:pPr>
            <a:r>
              <a:rPr lang="en-US" altLang="zh-CN" sz="2000"/>
              <a:t>Each parse tree t</a:t>
            </a:r>
            <a:r>
              <a:rPr lang="en-US" altLang="zh-CN" sz="2000" baseline="-25000"/>
              <a:t>i</a:t>
            </a:r>
            <a:r>
              <a:rPr lang="en-US" altLang="zh-CN" sz="2000"/>
              <a:t> is a sequence of context-free rules:</a:t>
            </a:r>
            <a:endParaRPr lang="en-US" altLang="zh-CN" sz="2000"/>
          </a:p>
          <a:p>
            <a:pPr indent="0">
              <a:buFont typeface="Arial" panose="020B0604020202020204" pitchFamily="34" charset="0"/>
              <a:buNone/>
            </a:pPr>
            <a:r>
              <a:rPr lang="en-US" altLang="zh-CN" sz="2000"/>
              <a:t>Assume that every parse tree in our corpus has the same symbol, S, at its root, then define a </a:t>
            </a:r>
            <a:r>
              <a:rPr lang="en-US" altLang="zh-CN" sz="2000" b="1">
                <a:solidFill>
                  <a:srgbClr val="FF0000"/>
                </a:solidFill>
              </a:rPr>
              <a:t>PCFG (N,</a:t>
            </a:r>
            <a:r>
              <a:rPr lang="zh-CN" altLang="en-US" sz="2000" b="1">
                <a:solidFill>
                  <a:srgbClr val="FF0000"/>
                </a:solidFill>
                <a:latin typeface="Arial" panose="020B0604020202020204" pitchFamily="34" charset="0"/>
                <a:cs typeface="Arial" panose="020B0604020202020204" pitchFamily="34" charset="0"/>
                <a:sym typeface="+mn-ea"/>
              </a:rPr>
              <a:t>Σ</a:t>
            </a:r>
            <a:r>
              <a:rPr lang="en-US" altLang="zh-CN" sz="2000" b="1">
                <a:solidFill>
                  <a:srgbClr val="FF0000"/>
                </a:solidFill>
              </a:rPr>
              <a:t>, S,R, q) </a:t>
            </a:r>
            <a:r>
              <a:rPr lang="en-US" altLang="zh-CN" sz="2000"/>
              <a:t>as follows:</a:t>
            </a:r>
            <a:endParaRPr lang="en-US" altLang="zh-CN" sz="2000"/>
          </a:p>
        </p:txBody>
      </p:sp>
      <p:sp>
        <p:nvSpPr>
          <p:cNvPr id="5" name="文本框 4"/>
          <p:cNvSpPr txBox="1"/>
          <p:nvPr/>
        </p:nvSpPr>
        <p:spPr>
          <a:xfrm>
            <a:off x="1303655" y="3166110"/>
            <a:ext cx="8959850" cy="1322070"/>
          </a:xfrm>
          <a:prstGeom prst="rect">
            <a:avLst/>
          </a:prstGeom>
          <a:noFill/>
        </p:spPr>
        <p:txBody>
          <a:bodyPr wrap="square" rtlCol="0" anchor="t">
            <a:spAutoFit/>
          </a:bodyPr>
          <a:p>
            <a:pPr marL="285750" indent="-285750">
              <a:buFont typeface="Arial" panose="020B0604020202020204" pitchFamily="34" charset="0"/>
              <a:buChar char="•"/>
            </a:pPr>
            <a:r>
              <a:rPr lang="zh-CN" altLang="en-US" sz="2000"/>
              <a:t>N is the set of all non-terminals seen in the trees t</a:t>
            </a:r>
            <a:r>
              <a:rPr lang="en-US" altLang="zh-CN" sz="2000" baseline="-25000"/>
              <a:t>1</a:t>
            </a:r>
            <a:r>
              <a:rPr lang="zh-CN" altLang="en-US" sz="2000"/>
              <a:t> . . . t</a:t>
            </a:r>
            <a:r>
              <a:rPr lang="en-US" altLang="zh-CN" sz="2000" baseline="-25000"/>
              <a:t>m</a:t>
            </a:r>
            <a:r>
              <a:rPr lang="zh-CN" altLang="en-US" sz="2000"/>
              <a:t>.</a:t>
            </a:r>
            <a:endParaRPr lang="zh-CN" altLang="en-US" sz="2000"/>
          </a:p>
          <a:p>
            <a:pPr marL="285750" indent="-285750">
              <a:buFont typeface="Arial" panose="020B0604020202020204" pitchFamily="34" charset="0"/>
              <a:buChar char="•"/>
            </a:pPr>
            <a:r>
              <a:rPr lang="zh-CN" altLang="en-US" sz="2000">
                <a:latin typeface="Arial" panose="020B0604020202020204" pitchFamily="34" charset="0"/>
                <a:cs typeface="Arial" panose="020B0604020202020204" pitchFamily="34" charset="0"/>
                <a:sym typeface="+mn-ea"/>
              </a:rPr>
              <a:t>Σ</a:t>
            </a:r>
            <a:r>
              <a:rPr lang="zh-CN" altLang="en-US" sz="2000"/>
              <a:t> is the set of all words seen in the trees t</a:t>
            </a:r>
            <a:r>
              <a:rPr lang="en-US" altLang="zh-CN" sz="2000" baseline="-25000"/>
              <a:t>1</a:t>
            </a:r>
            <a:r>
              <a:rPr lang="zh-CN" altLang="en-US" sz="2000"/>
              <a:t> . . . t</a:t>
            </a:r>
            <a:r>
              <a:rPr lang="en-US" altLang="zh-CN" sz="2000" baseline="-25000"/>
              <a:t>m</a:t>
            </a:r>
            <a:r>
              <a:rPr lang="zh-CN" altLang="en-US" sz="2000"/>
              <a:t>.</a:t>
            </a:r>
            <a:endParaRPr lang="zh-CN" altLang="en-US" sz="2000"/>
          </a:p>
          <a:p>
            <a:pPr marL="285750" indent="-285750">
              <a:buFont typeface="Arial" panose="020B0604020202020204" pitchFamily="34" charset="0"/>
              <a:buChar char="•"/>
            </a:pPr>
            <a:r>
              <a:rPr lang="zh-CN" altLang="en-US" sz="2000"/>
              <a:t>The start symbol S is taken to be S.</a:t>
            </a:r>
            <a:endParaRPr lang="zh-CN" altLang="en-US" sz="2000"/>
          </a:p>
          <a:p>
            <a:pPr marL="285750" indent="-285750">
              <a:buFont typeface="Arial" panose="020B0604020202020204" pitchFamily="34" charset="0"/>
              <a:buChar char="•"/>
            </a:pPr>
            <a:r>
              <a:rPr lang="zh-CN" altLang="en-US" sz="2000"/>
              <a:t>The set of rules R is taken to be the set of all rules α </a:t>
            </a:r>
            <a:r>
              <a:rPr lang="zh-CN" altLang="en-US" sz="2000">
                <a:latin typeface="Arial" panose="020B0604020202020204" pitchFamily="34" charset="0"/>
                <a:cs typeface="Arial" panose="020B0604020202020204" pitchFamily="34" charset="0"/>
                <a:sym typeface="+mn-ea"/>
              </a:rPr>
              <a:t>→</a:t>
            </a:r>
            <a:r>
              <a:rPr lang="zh-CN" altLang="en-US" sz="2000"/>
              <a:t> β seen in the trees</a:t>
            </a:r>
            <a:r>
              <a:rPr lang="en-US" altLang="zh-CN" sz="2000"/>
              <a:t> </a:t>
            </a:r>
            <a:r>
              <a:rPr lang="zh-CN" altLang="en-US" sz="2000"/>
              <a:t>t</a:t>
            </a:r>
            <a:r>
              <a:rPr lang="en-US" altLang="zh-CN" sz="2000" baseline="-25000"/>
              <a:t>1</a:t>
            </a:r>
            <a:r>
              <a:rPr lang="zh-CN" altLang="en-US" sz="2000"/>
              <a:t> . . . t</a:t>
            </a:r>
            <a:r>
              <a:rPr lang="en-US" altLang="zh-CN" sz="2000" baseline="-25000"/>
              <a:t>m</a:t>
            </a:r>
            <a:r>
              <a:rPr lang="zh-CN" altLang="en-US" sz="2000"/>
              <a:t>.</a:t>
            </a:r>
            <a:endParaRPr lang="zh-CN" altLang="en-US" sz="2000"/>
          </a:p>
        </p:txBody>
      </p:sp>
      <mc:AlternateContent xmlns:mc="http://schemas.openxmlformats.org/markup-compatibility/2006">
        <mc:Choice xmlns:a14="http://schemas.microsoft.com/office/drawing/2010/main" Requires="a14">
          <p:sp>
            <p:nvSpPr>
              <p:cNvPr id="6" name="文本框 5"/>
              <p:cNvSpPr txBox="1"/>
              <p:nvPr/>
            </p:nvSpPr>
            <p:spPr>
              <a:xfrm>
                <a:off x="1370965" y="4488180"/>
                <a:ext cx="5718810" cy="883285"/>
              </a:xfrm>
              <a:prstGeom prst="rect">
                <a:avLst/>
              </a:prstGeom>
              <a:noFill/>
            </p:spPr>
            <p:txBody>
              <a:bodyPr wrap="square" rtlCol="0" anchor="t">
                <a:spAutoFit/>
              </a:bodyPr>
              <a:p>
                <a:r>
                  <a:rPr lang="zh-CN" altLang="en-US" sz="2000"/>
                  <a:t>The maximum-likelihood parameter estimates are</a:t>
                </a:r>
                <a:r>
                  <a:rPr lang="en-US" altLang="zh-CN" sz="2000"/>
                  <a:t>:</a:t>
                </a:r>
                <a:endParaRPr lang="en-US" altLang="zh-CN" sz="2000"/>
              </a:p>
              <a:p>
                <a:pPr algn="ctr"/>
                <a:r>
                  <a:rPr lang="en-US" altLang="zh-CN" sz="2000" b="1">
                    <a:solidFill>
                      <a:srgbClr val="FF0000"/>
                    </a:solidFill>
                  </a:rPr>
                  <a:t>q</a:t>
                </a:r>
                <a:r>
                  <a:rPr lang="en-US" altLang="zh-CN" sz="2000" b="1" baseline="-25000">
                    <a:solidFill>
                      <a:srgbClr val="FF0000"/>
                    </a:solidFill>
                  </a:rPr>
                  <a:t>ML</a:t>
                </a:r>
                <a:r>
                  <a:rPr lang="en-US" altLang="zh-CN" sz="2000" b="1">
                    <a:solidFill>
                      <a:srgbClr val="FF0000"/>
                    </a:solidFill>
                  </a:rPr>
                  <a:t>(α </a:t>
                </a:r>
                <a:r>
                  <a:rPr lang="zh-CN" altLang="en-US" sz="2000" b="1">
                    <a:solidFill>
                      <a:srgbClr val="FF0000"/>
                    </a:solidFill>
                    <a:latin typeface="Arial" panose="020B0604020202020204" pitchFamily="34" charset="0"/>
                    <a:cs typeface="Arial" panose="020B0604020202020204" pitchFamily="34" charset="0"/>
                    <a:sym typeface="+mn-ea"/>
                  </a:rPr>
                  <a:t>→</a:t>
                </a:r>
                <a:r>
                  <a:rPr lang="en-US" altLang="zh-CN" sz="2000" b="1">
                    <a:solidFill>
                      <a:srgbClr val="FF0000"/>
                    </a:solidFill>
                  </a:rPr>
                  <a:t> β)=</a:t>
                </a:r>
                <a14:m>
                  <m:oMath xmlns:m="http://schemas.openxmlformats.org/officeDocument/2006/math">
                    <m:f>
                      <m:fPr>
                        <m:ctrlPr>
                          <a:rPr lang="en-US" altLang="zh-CN" sz="2000" b="1" i="1">
                            <a:solidFill>
                              <a:srgbClr val="FF0000"/>
                            </a:solidFill>
                            <a:latin typeface="Cambria Math" panose="02040503050406030204" charset="0"/>
                            <a:cs typeface="Cambria Math" panose="02040503050406030204" charset="0"/>
                          </a:rPr>
                        </m:ctrlPr>
                      </m:fPr>
                      <m:num>
                        <m:r>
                          <a:rPr lang="en-US" altLang="zh-CN" sz="2000" b="1" i="1">
                            <a:solidFill>
                              <a:srgbClr val="FF0000"/>
                            </a:solidFill>
                            <a:latin typeface="Cambria Math" panose="02040503050406030204" charset="0"/>
                            <a:cs typeface="Cambria Math" panose="02040503050406030204" charset="0"/>
                          </a:rPr>
                          <m:t>𝑪𝒐𝒖𝒏𝒕</m:t>
                        </m:r>
                        <m:r>
                          <a:rPr lang="en-US" altLang="zh-CN" sz="2000" b="1" i="1">
                            <a:solidFill>
                              <a:srgbClr val="FF0000"/>
                            </a:solidFill>
                            <a:latin typeface="Cambria Math" panose="02040503050406030204" charset="0"/>
                            <a:cs typeface="Cambria Math" panose="02040503050406030204" charset="0"/>
                          </a:rPr>
                          <m:t>(</m:t>
                        </m:r>
                        <m:r>
                          <a:rPr lang="en-US" altLang="zh-CN" sz="2000" b="1">
                            <a:solidFill>
                              <a:srgbClr val="FF0000"/>
                            </a:solidFill>
                            <a:latin typeface="Cambria Math" panose="02040503050406030204" charset="0"/>
                            <a:sym typeface="+mn-ea"/>
                          </a:rPr>
                          <m:t>𝛂</m:t>
                        </m:r>
                        <m:r>
                          <a:rPr lang="en-US" altLang="zh-CN" sz="2000" b="1">
                            <a:solidFill>
                              <a:srgbClr val="FF0000"/>
                            </a:solidFill>
                            <a:latin typeface="Cambria Math" panose="02040503050406030204" charset="0"/>
                            <a:sym typeface="+mn-ea"/>
                          </a:rPr>
                          <m:t> </m:t>
                        </m:r>
                        <m:r>
                          <a:rPr lang="zh-CN" altLang="en-US" sz="2000" b="1">
                            <a:solidFill>
                              <a:srgbClr val="FF0000"/>
                            </a:solidFill>
                            <a:latin typeface="Arial" panose="020B0604020202020204" pitchFamily="34" charset="0"/>
                            <a:cs typeface="Arial" panose="020B0604020202020204" pitchFamily="34" charset="0"/>
                            <a:sym typeface="+mn-ea"/>
                          </a:rPr>
                          <m:t>→</m:t>
                        </m:r>
                        <m:r>
                          <a:rPr lang="en-US" altLang="zh-CN" sz="2000" b="1">
                            <a:solidFill>
                              <a:srgbClr val="FF0000"/>
                            </a:solidFill>
                            <a:latin typeface="Cambria Math" panose="02040503050406030204" charset="0"/>
                            <a:sym typeface="+mn-ea"/>
                          </a:rPr>
                          <m:t> </m:t>
                        </m:r>
                        <m:r>
                          <a:rPr lang="en-US" altLang="zh-CN" sz="2000" b="1">
                            <a:solidFill>
                              <a:srgbClr val="FF0000"/>
                            </a:solidFill>
                            <a:latin typeface="Cambria Math" panose="02040503050406030204" charset="0"/>
                            <a:sym typeface="+mn-ea"/>
                          </a:rPr>
                          <m:t>𝛃</m:t>
                        </m:r>
                        <m:r>
                          <a:rPr lang="en-US" altLang="zh-CN" sz="2000" b="1" i="1">
                            <a:solidFill>
                              <a:srgbClr val="FF0000"/>
                            </a:solidFill>
                            <a:latin typeface="Cambria Math" panose="02040503050406030204" charset="0"/>
                            <a:cs typeface="Cambria Math" panose="02040503050406030204" charset="0"/>
                          </a:rPr>
                          <m:t>)</m:t>
                        </m:r>
                      </m:num>
                      <m:den>
                        <m:r>
                          <a:rPr lang="en-US" altLang="zh-CN" sz="2000" b="1" i="1">
                            <a:solidFill>
                              <a:srgbClr val="FF0000"/>
                            </a:solidFill>
                            <a:latin typeface="Cambria Math" panose="02040503050406030204" charset="0"/>
                            <a:cs typeface="Cambria Math" panose="02040503050406030204" charset="0"/>
                          </a:rPr>
                          <m:t>𝑪𝒐𝒖𝒏𝒕</m:t>
                        </m:r>
                        <m:r>
                          <a:rPr lang="en-US" altLang="zh-CN" sz="2000" b="1" i="1">
                            <a:solidFill>
                              <a:srgbClr val="FF0000"/>
                            </a:solidFill>
                            <a:latin typeface="Cambria Math" panose="02040503050406030204" charset="0"/>
                            <a:cs typeface="Cambria Math" panose="02040503050406030204" charset="0"/>
                          </a:rPr>
                          <m:t>(</m:t>
                        </m:r>
                        <m:r>
                          <a:rPr lang="en-US" altLang="zh-CN" sz="2000" b="1">
                            <a:solidFill>
                              <a:srgbClr val="FF0000"/>
                            </a:solidFill>
                            <a:latin typeface="Cambria Math" panose="02040503050406030204" charset="0"/>
                            <a:sym typeface="+mn-ea"/>
                          </a:rPr>
                          <m:t>𝛂</m:t>
                        </m:r>
                        <m:r>
                          <a:rPr lang="en-US" altLang="zh-CN" sz="2000" b="1" i="1">
                            <a:solidFill>
                              <a:srgbClr val="FF0000"/>
                            </a:solidFill>
                            <a:latin typeface="Cambria Math" panose="02040503050406030204" charset="0"/>
                            <a:cs typeface="Cambria Math" panose="02040503050406030204" charset="0"/>
                          </a:rPr>
                          <m:t>)</m:t>
                        </m:r>
                      </m:den>
                    </m:f>
                  </m:oMath>
                </a14:m>
                <a:endParaRPr lang="en-US" altLang="zh-CN" sz="2000" b="1" i="1">
                  <a:solidFill>
                    <a:srgbClr val="FF0000"/>
                  </a:solidFill>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370965" y="4488180"/>
                <a:ext cx="5718810" cy="883285"/>
              </a:xfrm>
              <a:prstGeom prst="rect">
                <a:avLst/>
              </a:prstGeom>
              <a:blipFill rotWithShape="1">
                <a:blip r:embed="rId1"/>
                <a:stretch>
                  <a:fillRect/>
                </a:stretch>
              </a:blipFill>
            </p:spPr>
            <p:txBody>
              <a:bodyPr/>
              <a:lstStyle/>
              <a:p>
                <a:r>
                  <a:rPr lang="zh-CN" altLang="en-US">
                    <a:noFill/>
                  </a:rPr>
                  <a:t> </a:t>
                </a:r>
              </a:p>
            </p:txBody>
          </p:sp>
        </mc:Fallback>
      </mc:AlternateContent>
      <p:sp>
        <p:nvSpPr>
          <p:cNvPr id="7" name="文本框 6"/>
          <p:cNvSpPr txBox="1"/>
          <p:nvPr/>
        </p:nvSpPr>
        <p:spPr>
          <a:xfrm>
            <a:off x="1370965" y="5280025"/>
            <a:ext cx="9892030" cy="706755"/>
          </a:xfrm>
          <a:prstGeom prst="rect">
            <a:avLst/>
          </a:prstGeom>
          <a:noFill/>
        </p:spPr>
        <p:txBody>
          <a:bodyPr wrap="square" rtlCol="0" anchor="t">
            <a:spAutoFit/>
          </a:bodyPr>
          <a:p>
            <a:r>
              <a:rPr lang="en-US" altLang="zh-CN" sz="2000"/>
              <a:t>I</a:t>
            </a:r>
            <a:r>
              <a:rPr lang="zh-CN" altLang="en-US" sz="2000"/>
              <a:t>f the rule VP </a:t>
            </a:r>
            <a:r>
              <a:rPr lang="zh-CN" altLang="en-US" sz="2000">
                <a:latin typeface="Arial" panose="020B0604020202020204" pitchFamily="34" charset="0"/>
                <a:cs typeface="Arial" panose="020B0604020202020204" pitchFamily="34" charset="0"/>
                <a:sym typeface="+mn-ea"/>
              </a:rPr>
              <a:t>→</a:t>
            </a:r>
            <a:r>
              <a:rPr lang="zh-CN" altLang="en-US" sz="2000"/>
              <a:t>Vt NP is seen 105 times in our corpus, and the</a:t>
            </a:r>
            <a:r>
              <a:rPr lang="en-US" altLang="zh-CN" sz="2000"/>
              <a:t> </a:t>
            </a:r>
            <a:r>
              <a:rPr lang="zh-CN" altLang="en-US" sz="2000"/>
              <a:t>non-terminal VP is seen 1000 times, then</a:t>
            </a:r>
            <a:endParaRPr lang="zh-CN" altLang="en-US" sz="2000"/>
          </a:p>
        </p:txBody>
      </p:sp>
      <mc:AlternateContent xmlns:mc="http://schemas.openxmlformats.org/markup-compatibility/2006">
        <mc:Choice xmlns:a14="http://schemas.microsoft.com/office/drawing/2010/main" Requires="a14">
          <p:sp>
            <p:nvSpPr>
              <p:cNvPr id="8" name="文本框 7"/>
              <p:cNvSpPr txBox="1"/>
              <p:nvPr/>
            </p:nvSpPr>
            <p:spPr>
              <a:xfrm>
                <a:off x="3034030" y="5922645"/>
                <a:ext cx="1960880" cy="612140"/>
              </a:xfrm>
              <a:prstGeom prst="rect">
                <a:avLst/>
              </a:prstGeom>
              <a:noFill/>
            </p:spPr>
            <p:txBody>
              <a:bodyPr wrap="none" rtlCol="0" anchor="t">
                <a:spAutoFit/>
              </a:bodyPr>
              <a:p>
                <a:r>
                  <a:rPr lang="en-US" altLang="zh-CN">
                    <a:sym typeface="+mn-ea"/>
                  </a:rPr>
                  <a:t>q</a:t>
                </a:r>
                <a:r>
                  <a:rPr lang="en-US" altLang="zh-CN" baseline="-25000">
                    <a:sym typeface="+mn-ea"/>
                  </a:rPr>
                  <a:t>ML</a:t>
                </a:r>
                <a:r>
                  <a:rPr lang="en-US" altLang="zh-CN">
                    <a:sym typeface="+mn-ea"/>
                  </a:rPr>
                  <a:t>(α </a:t>
                </a:r>
                <a:r>
                  <a:rPr lang="zh-CN" altLang="en-US">
                    <a:latin typeface="Arial" panose="020B0604020202020204" pitchFamily="34" charset="0"/>
                    <a:cs typeface="Arial" panose="020B0604020202020204" pitchFamily="34" charset="0"/>
                    <a:sym typeface="+mn-ea"/>
                  </a:rPr>
                  <a:t>→</a:t>
                </a:r>
                <a:r>
                  <a:rPr lang="en-US" altLang="zh-CN">
                    <a:sym typeface="+mn-ea"/>
                  </a:rPr>
                  <a:t> β)=</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105</m:t>
                        </m:r>
                      </m:num>
                      <m:den>
                        <m:r>
                          <a:rPr lang="en-US" altLang="zh-CN" i="1">
                            <a:latin typeface="Cambria Math" panose="02040503050406030204" charset="0"/>
                            <a:cs typeface="Cambria Math" panose="02040503050406030204" charset="0"/>
                          </a:rPr>
                          <m:t>1000</m:t>
                        </m:r>
                      </m:den>
                    </m:f>
                  </m:oMath>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3034030" y="5922645"/>
                <a:ext cx="1960880" cy="61214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lang="zh-CN" altLang="en-US"/>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663700" y="1317625"/>
                <a:ext cx="9226550" cy="2809875"/>
              </a:xfrm>
              <a:prstGeom prst="rect">
                <a:avLst/>
              </a:prstGeom>
              <a:noFill/>
            </p:spPr>
            <p:txBody>
              <a:bodyPr wrap="square" rtlCol="0" anchor="t">
                <a:spAutoFit/>
              </a:bodyPr>
              <a:p>
                <a:pPr>
                  <a:lnSpc>
                    <a:spcPct val="150000"/>
                  </a:lnSpc>
                </a:pPr>
                <a:r>
                  <a:rPr lang="zh-CN" altLang="en-US" sz="2000" b="1"/>
                  <a:t>Parsing with PCFGs</a:t>
                </a:r>
                <a:endParaRPr lang="zh-CN" altLang="en-US" sz="2000" b="1"/>
              </a:p>
              <a:p>
                <a:pPr marL="285750" indent="-285750">
                  <a:lnSpc>
                    <a:spcPct val="150000"/>
                  </a:lnSpc>
                  <a:buFont typeface="Arial" panose="020B0604020202020204" pitchFamily="34" charset="0"/>
                  <a:buChar char="•"/>
                </a:pPr>
                <a:r>
                  <a:rPr lang="en-US" altLang="zh-CN" sz="2000"/>
                  <a:t>How to find </a:t>
                </a:r>
                <a:r>
                  <a:rPr lang="en-US" altLang="zh-CN" sz="2000">
                    <a:sym typeface="+mn-ea"/>
                  </a:rPr>
                  <a:t> </a:t>
                </a:r>
                <a14:m>
                  <m:oMath xmlns:m="http://schemas.openxmlformats.org/officeDocument/2006/math">
                    <m:sPre>
                      <m:sPrePr>
                        <m:ctrlPr>
                          <a:rPr lang="en-US" altLang="zh-CN" sz="2000" i="1">
                            <a:latin typeface="Cambria Math" panose="02040503050406030204" charset="0"/>
                            <a:cs typeface="Cambria Math" panose="02040503050406030204" charset="0"/>
                          </a:rPr>
                        </m:ctrlPr>
                      </m:sPrePr>
                      <m:sub>
                        <m:r>
                          <a:rPr lang="zh-CN" altLang="en-US" sz="2000" baseline="-25000">
                            <a:latin typeface="Cambria Math" panose="02040503050406030204" charset="0"/>
                            <a:sym typeface="+mn-ea"/>
                          </a:rPr>
                          <m:t>𝑡</m:t>
                        </m:r>
                        <m:r>
                          <a:rPr lang="zh-CN" altLang="en-US" sz="2000" baseline="-25000">
                            <a:latin typeface="Cambria Math" panose="02040503050406030204" charset="0"/>
                            <a:sym typeface="+mn-ea"/>
                          </a:rPr>
                          <m:t> </m:t>
                        </m:r>
                        <m:r>
                          <a:rPr lang="zh-CN" altLang="en-US" sz="2000" baseline="-25000">
                            <a:latin typeface="Cambria Math" panose="02040503050406030204" charset="0"/>
                            <a:sym typeface="Symbol" panose="05050102010706020507" charset="0"/>
                          </a:rPr>
                          <m:t></m:t>
                        </m:r>
                        <m:r>
                          <a:rPr lang="zh-CN" altLang="en-US" sz="2000" baseline="-25000">
                            <a:latin typeface="Cambria Math" panose="02040503050406030204" charset="0"/>
                            <a:sym typeface="+mn-ea"/>
                          </a:rPr>
                          <m:t> </m:t>
                        </m:r>
                        <m:r>
                          <a:rPr lang="zh-CN" altLang="en-US" sz="2000" baseline="-25000">
                            <a:latin typeface="Cambria Math" panose="02040503050406030204" charset="0"/>
                            <a:sym typeface="+mn-ea"/>
                          </a:rPr>
                          <m:t>𝑇𝐺</m:t>
                        </m:r>
                        <m:r>
                          <a:rPr lang="en-US" altLang="zh-CN" sz="2000" baseline="-25000">
                            <a:latin typeface="Cambria Math" panose="02040503050406030204" charset="0"/>
                            <a:sym typeface="+mn-ea"/>
                          </a:rPr>
                          <m:t>(</m:t>
                        </m:r>
                        <m:r>
                          <m:rPr>
                            <m:sty m:val="p"/>
                          </m:rPr>
                          <a:rPr lang="en-US" altLang="zh-CN" sz="2000" baseline="-25000">
                            <a:latin typeface="Cambria Math" panose="02040503050406030204" charset="0"/>
                            <a:sym typeface="+mn-ea"/>
                          </a:rPr>
                          <m:t>s</m:t>
                        </m:r>
                        <m:r>
                          <a:rPr lang="en-US" altLang="zh-CN" sz="2000" baseline="-25000">
                            <a:latin typeface="Cambria Math" panose="02040503050406030204" charset="0"/>
                            <a:sym typeface="+mn-ea"/>
                          </a:rPr>
                          <m:t>)</m:t>
                        </m:r>
                      </m:sub>
                      <m:sup>
                        <m:r>
                          <a:rPr lang="en-US" altLang="zh-CN" sz="2000" i="1">
                            <a:latin typeface="Cambria Math" panose="02040503050406030204" charset="0"/>
                            <a:cs typeface="Cambria Math" panose="02040503050406030204" charset="0"/>
                          </a:rPr>
                          <m:t>𝑎𝑟𝑔</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𝑚𝑎𝑥</m:t>
                        </m:r>
                      </m:sup>
                      <m:e>
                        <m:r>
                          <a:rPr lang="zh-CN" altLang="en-US" sz="2000">
                            <a:latin typeface="Cambria Math" panose="02040503050406030204" charset="0"/>
                            <a:sym typeface="+mn-ea"/>
                          </a:rPr>
                          <m:t>𝑝</m:t>
                        </m:r>
                        <m:r>
                          <a:rPr lang="zh-CN" altLang="en-US" sz="2000">
                            <a:latin typeface="Cambria Math" panose="02040503050406030204" charset="0"/>
                            <a:sym typeface="+mn-ea"/>
                          </a:rPr>
                          <m:t>(</m:t>
                        </m:r>
                        <m:r>
                          <a:rPr lang="zh-CN" altLang="en-US" sz="2000">
                            <a:latin typeface="Cambria Math" panose="02040503050406030204" charset="0"/>
                            <a:sym typeface="+mn-ea"/>
                          </a:rPr>
                          <m:t>𝑡</m:t>
                        </m:r>
                        <m:r>
                          <a:rPr lang="zh-CN" altLang="en-US" sz="2000">
                            <a:latin typeface="Cambria Math" panose="02040503050406030204" charset="0"/>
                            <a:sym typeface="+mn-ea"/>
                          </a:rPr>
                          <m:t>)</m:t>
                        </m:r>
                      </m:e>
                    </m:sPre>
                  </m:oMath>
                </a14:m>
                <a:r>
                  <a:rPr lang="en-US" altLang="zh-CN" sz="2000">
                    <a:latin typeface="Cambria Math" panose="02040503050406030204" charset="0"/>
                    <a:sym typeface="+mn-ea"/>
                  </a:rPr>
                  <a:t>??</a:t>
                </a:r>
                <a:endParaRPr lang="zh-CN" altLang="en-US" sz="2000"/>
              </a:p>
              <a:p>
                <a:pPr marL="285750" indent="-285750">
                  <a:lnSpc>
                    <a:spcPct val="150000"/>
                  </a:lnSpc>
                  <a:buFont typeface="Arial" panose="020B0604020202020204" pitchFamily="34" charset="0"/>
                  <a:buChar char="•"/>
                </a:pPr>
                <a:r>
                  <a:rPr lang="en-US" altLang="zh-CN" sz="2000"/>
                  <a:t>A dynamic programming algorithm: </a:t>
                </a:r>
                <a:r>
                  <a:rPr lang="en-US" altLang="zh-CN" sz="2000" b="1"/>
                  <a:t>the CKY algorithm</a:t>
                </a:r>
                <a:endParaRPr lang="en-US" altLang="zh-CN" sz="2000" b="1"/>
              </a:p>
              <a:p>
                <a:pPr marL="285750" indent="-285750">
                  <a:lnSpc>
                    <a:spcPct val="150000"/>
                  </a:lnSpc>
                  <a:buFont typeface="Arial" panose="020B0604020202020204" pitchFamily="34" charset="0"/>
                  <a:buChar char="•"/>
                </a:pPr>
                <a:r>
                  <a:rPr lang="en-US" altLang="zh-CN" sz="2000"/>
                  <a:t>Note:</a:t>
                </a:r>
                <a:r>
                  <a:rPr lang="zh-CN" altLang="en-US" sz="2000">
                    <a:sym typeface="+mn-ea"/>
                  </a:rPr>
                  <a:t>applies to a restricted type of PCFG: </a:t>
                </a:r>
                <a:r>
                  <a:rPr lang="zh-CN" altLang="en-US" sz="2000" b="1">
                    <a:sym typeface="+mn-ea"/>
                  </a:rPr>
                  <a:t>a PCFG</a:t>
                </a:r>
                <a:r>
                  <a:rPr lang="en-US" altLang="zh-CN" sz="2000" b="1">
                    <a:sym typeface="+mn-ea"/>
                  </a:rPr>
                  <a:t> </a:t>
                </a:r>
                <a:r>
                  <a:rPr lang="zh-CN" altLang="en-US" sz="2000" b="1">
                    <a:sym typeface="+mn-ea"/>
                  </a:rPr>
                  <a:t>where which is in </a:t>
                </a:r>
                <a:r>
                  <a:rPr lang="zh-CN" altLang="en-US" sz="2000" b="1">
                    <a:solidFill>
                      <a:srgbClr val="FF0000"/>
                    </a:solidFill>
                    <a:sym typeface="+mn-ea"/>
                  </a:rPr>
                  <a:t>Chomsky normal form (CNF).</a:t>
                </a:r>
                <a:endParaRPr lang="zh-CN" altLang="en-US" sz="2000" b="1"/>
              </a:p>
              <a:p>
                <a:pPr marL="285750" indent="-285750">
                  <a:buFont typeface="Arial" panose="020B0604020202020204" pitchFamily="34" charset="0"/>
                  <a:buChar char="•"/>
                </a:pPr>
                <a:endParaRPr lang="en-US" altLang="zh-CN" sz="2000" b="1"/>
              </a:p>
            </p:txBody>
          </p:sp>
        </mc:Choice>
        <mc:Fallback>
          <p:sp>
            <p:nvSpPr>
              <p:cNvPr id="3" name="文本框 2"/>
              <p:cNvSpPr txBox="1">
                <a:spLocks noRot="1" noChangeAspect="1" noMove="1" noResize="1" noEditPoints="1" noAdjustHandles="1" noChangeArrowheads="1" noChangeShapeType="1" noTextEdit="1"/>
              </p:cNvSpPr>
              <p:nvPr/>
            </p:nvSpPr>
            <p:spPr>
              <a:xfrm>
                <a:off x="1663700" y="1317625"/>
                <a:ext cx="9226550" cy="2809875"/>
              </a:xfrm>
              <a:prstGeom prst="rect">
                <a:avLst/>
              </a:prstGeom>
              <a:blipFill rotWithShape="1">
                <a:blip r:embed="rId1"/>
                <a:stretch>
                  <a:fillRect/>
                </a:stretch>
              </a:blipFill>
            </p:spPr>
            <p:txBody>
              <a:bodyPr/>
              <a:lstStyle/>
              <a:p>
                <a:r>
                  <a:rPr lang="zh-CN" altLang="en-US">
                    <a:noFill/>
                  </a:rPr>
                  <a:t> </a:t>
                </a:r>
              </a:p>
            </p:txBody>
          </p:sp>
        </mc:Fallback>
      </mc:AlternateContent>
      <p:sp>
        <p:nvSpPr>
          <p:cNvPr id="5" name="文本框 4"/>
          <p:cNvSpPr txBox="1"/>
          <p:nvPr/>
        </p:nvSpPr>
        <p:spPr>
          <a:xfrm>
            <a:off x="1718945" y="3876040"/>
            <a:ext cx="8732520" cy="2399665"/>
          </a:xfrm>
          <a:prstGeom prst="rect">
            <a:avLst/>
          </a:prstGeom>
          <a:noFill/>
        </p:spPr>
        <p:txBody>
          <a:bodyPr wrap="square" rtlCol="0" anchor="t">
            <a:spAutoFit/>
          </a:bodyPr>
          <a:p>
            <a:pPr>
              <a:lnSpc>
                <a:spcPct val="150000"/>
              </a:lnSpc>
            </a:pPr>
            <a:r>
              <a:rPr lang="zh-CN" altLang="en-US" sz="2000" b="1"/>
              <a:t>Definition (Chomsky Normal Form) </a:t>
            </a:r>
            <a:endParaRPr lang="zh-CN" altLang="en-US" sz="2000" b="1"/>
          </a:p>
          <a:p>
            <a:pPr>
              <a:lnSpc>
                <a:spcPct val="150000"/>
              </a:lnSpc>
            </a:pPr>
            <a:r>
              <a:rPr lang="zh-CN" altLang="en-US" sz="2000"/>
              <a:t>A context-free grammar</a:t>
            </a:r>
            <a:r>
              <a:rPr lang="en-US" altLang="zh-CN" sz="2000"/>
              <a:t> </a:t>
            </a:r>
            <a:r>
              <a:rPr lang="zh-CN" altLang="en-US" sz="2000"/>
              <a:t>G = (N,</a:t>
            </a:r>
            <a:r>
              <a:rPr lang="zh-CN" altLang="en-US" sz="2000">
                <a:latin typeface="Arial" panose="020B0604020202020204" pitchFamily="34" charset="0"/>
                <a:cs typeface="Arial" panose="020B0604020202020204" pitchFamily="34" charset="0"/>
                <a:sym typeface="+mn-ea"/>
              </a:rPr>
              <a:t>Σ</a:t>
            </a:r>
            <a:r>
              <a:rPr lang="zh-CN" altLang="en-US" sz="2000"/>
              <a:t>,R, S)</a:t>
            </a:r>
            <a:r>
              <a:rPr lang="en-US" altLang="zh-CN" sz="2000"/>
              <a:t> </a:t>
            </a:r>
            <a:r>
              <a:rPr lang="zh-CN" altLang="en-US" sz="2000"/>
              <a:t>is in Chomsky form if each rule α </a:t>
            </a:r>
            <a:r>
              <a:rPr lang="zh-CN" altLang="en-US" sz="2000">
                <a:latin typeface="Arial" panose="020B0604020202020204" pitchFamily="34" charset="0"/>
                <a:cs typeface="Arial" panose="020B0604020202020204" pitchFamily="34" charset="0"/>
                <a:sym typeface="+mn-ea"/>
              </a:rPr>
              <a:t>→</a:t>
            </a:r>
            <a:r>
              <a:rPr lang="zh-CN" altLang="en-US" sz="2000"/>
              <a:t> β </a:t>
            </a:r>
            <a:r>
              <a:rPr lang="zh-CN" altLang="en-US" sz="2000">
                <a:sym typeface="Symbol" panose="05050102010706020507" charset="0"/>
              </a:rPr>
              <a:t></a:t>
            </a:r>
            <a:r>
              <a:rPr lang="zh-CN" altLang="en-US" sz="2000"/>
              <a:t> R takes one of the two following forms:</a:t>
            </a:r>
            <a:endParaRPr lang="zh-CN" altLang="en-US" sz="2000"/>
          </a:p>
          <a:p>
            <a:pPr marL="285750" indent="-285750">
              <a:lnSpc>
                <a:spcPct val="150000"/>
              </a:lnSpc>
              <a:buFont typeface="Arial" panose="020B0604020202020204" pitchFamily="34" charset="0"/>
              <a:buChar char="•"/>
            </a:pPr>
            <a:r>
              <a:rPr lang="zh-CN" altLang="en-US" sz="2000"/>
              <a:t>X </a:t>
            </a:r>
            <a:r>
              <a:rPr lang="zh-CN" altLang="en-US" sz="2000">
                <a:latin typeface="Arial" panose="020B0604020202020204" pitchFamily="34" charset="0"/>
                <a:cs typeface="Arial" panose="020B0604020202020204" pitchFamily="34" charset="0"/>
                <a:sym typeface="+mn-ea"/>
              </a:rPr>
              <a:t>→</a:t>
            </a:r>
            <a:r>
              <a:rPr lang="zh-CN" altLang="en-US" sz="2000"/>
              <a:t>Y</a:t>
            </a:r>
            <a:r>
              <a:rPr lang="zh-CN" altLang="en-US" sz="2000" baseline="-25000"/>
              <a:t>1</a:t>
            </a:r>
            <a:r>
              <a:rPr lang="zh-CN" altLang="en-US" sz="2000"/>
              <a:t>Y</a:t>
            </a:r>
            <a:r>
              <a:rPr lang="zh-CN" altLang="en-US" sz="2000" baseline="-25000"/>
              <a:t>2</a:t>
            </a:r>
            <a:r>
              <a:rPr lang="zh-CN" altLang="en-US" sz="2000"/>
              <a:t> where X </a:t>
            </a:r>
            <a:r>
              <a:rPr lang="zh-CN" altLang="en-US" sz="2000">
                <a:sym typeface="Symbol" panose="05050102010706020507" charset="0"/>
              </a:rPr>
              <a:t></a:t>
            </a:r>
            <a:r>
              <a:rPr lang="zh-CN" altLang="en-US" sz="2000"/>
              <a:t> N, Y</a:t>
            </a:r>
            <a:r>
              <a:rPr lang="zh-CN" altLang="en-US" sz="2000" baseline="-25000"/>
              <a:t>1</a:t>
            </a:r>
            <a:r>
              <a:rPr lang="zh-CN" altLang="en-US" sz="2000"/>
              <a:t> </a:t>
            </a:r>
            <a:r>
              <a:rPr lang="zh-CN" altLang="en-US" sz="2000">
                <a:sym typeface="Symbol" panose="05050102010706020507" charset="0"/>
              </a:rPr>
              <a:t></a:t>
            </a:r>
            <a:r>
              <a:rPr lang="zh-CN" altLang="en-US" sz="2000"/>
              <a:t> N, Y</a:t>
            </a:r>
            <a:r>
              <a:rPr lang="zh-CN" altLang="en-US" sz="2000" baseline="-25000"/>
              <a:t>2</a:t>
            </a:r>
            <a:r>
              <a:rPr lang="zh-CN" altLang="en-US" sz="2000"/>
              <a:t> </a:t>
            </a:r>
            <a:r>
              <a:rPr lang="zh-CN" altLang="en-US" sz="2000">
                <a:sym typeface="Symbol" panose="05050102010706020507" charset="0"/>
              </a:rPr>
              <a:t></a:t>
            </a:r>
            <a:r>
              <a:rPr lang="zh-CN" altLang="en-US" sz="2000"/>
              <a:t> N.</a:t>
            </a:r>
            <a:endParaRPr lang="zh-CN" altLang="en-US" sz="2000"/>
          </a:p>
          <a:p>
            <a:pPr marL="285750" indent="-285750">
              <a:lnSpc>
                <a:spcPct val="150000"/>
              </a:lnSpc>
              <a:buFont typeface="Arial" panose="020B0604020202020204" pitchFamily="34" charset="0"/>
              <a:buChar char="•"/>
            </a:pPr>
            <a:r>
              <a:rPr lang="zh-CN" altLang="en-US" sz="2000"/>
              <a:t>X </a:t>
            </a:r>
            <a:r>
              <a:rPr lang="zh-CN" altLang="en-US" sz="2000">
                <a:latin typeface="Arial" panose="020B0604020202020204" pitchFamily="34" charset="0"/>
                <a:cs typeface="Arial" panose="020B0604020202020204" pitchFamily="34" charset="0"/>
                <a:sym typeface="+mn-ea"/>
              </a:rPr>
              <a:t>→</a:t>
            </a:r>
            <a:r>
              <a:rPr lang="zh-CN" altLang="en-US" sz="2000"/>
              <a:t>Y where X </a:t>
            </a:r>
            <a:r>
              <a:rPr lang="zh-CN" altLang="en-US" sz="2000">
                <a:sym typeface="Symbol" panose="05050102010706020507" charset="0"/>
              </a:rPr>
              <a:t></a:t>
            </a:r>
            <a:r>
              <a:rPr lang="zh-CN" altLang="en-US" sz="2000"/>
              <a:t> N, Y </a:t>
            </a:r>
            <a:r>
              <a:rPr lang="zh-CN" altLang="en-US" sz="2000">
                <a:sym typeface="Symbol" panose="05050102010706020507" charset="0"/>
              </a:rPr>
              <a:t></a:t>
            </a:r>
            <a:r>
              <a:rPr lang="zh-CN" altLang="en-US" sz="2000"/>
              <a:t> </a:t>
            </a:r>
            <a:r>
              <a:rPr lang="zh-CN" altLang="en-US" sz="2000">
                <a:latin typeface="Arial" panose="020B0604020202020204" pitchFamily="34" charset="0"/>
                <a:cs typeface="Arial" panose="020B0604020202020204" pitchFamily="34" charset="0"/>
                <a:sym typeface="+mn-ea"/>
              </a:rPr>
              <a:t>Σ</a:t>
            </a:r>
            <a:r>
              <a:rPr lang="zh-CN" altLang="en-US" sz="2000"/>
              <a:t>.</a:t>
            </a:r>
            <a:endParaRPr lang="zh-CN" altLang="en-US"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a:sym typeface="+mn-ea"/>
              </a:rPr>
            </a:br>
            <a:endParaRPr lang="zh-CN" altLang="en-US"/>
          </a:p>
        </p:txBody>
      </p:sp>
      <p:pic>
        <p:nvPicPr>
          <p:cNvPr id="3" name="图片 2"/>
          <p:cNvPicPr>
            <a:picLocks noChangeAspect="1"/>
          </p:cNvPicPr>
          <p:nvPr>
            <p:custDataLst>
              <p:tags r:id="rId1"/>
            </p:custDataLst>
          </p:nvPr>
        </p:nvPicPr>
        <p:blipFill>
          <a:blip r:embed="rId2"/>
          <a:stretch>
            <a:fillRect/>
          </a:stretch>
        </p:blipFill>
        <p:spPr>
          <a:xfrm>
            <a:off x="1657350" y="1441450"/>
            <a:ext cx="7926705" cy="426529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a:sym typeface="+mn-ea"/>
              </a:rPr>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724025" y="1446530"/>
                <a:ext cx="8957310" cy="1372235"/>
              </a:xfrm>
              <a:prstGeom prst="rect">
                <a:avLst/>
              </a:prstGeom>
              <a:noFill/>
            </p:spPr>
            <p:txBody>
              <a:bodyPr wrap="square" rtlCol="0" anchor="t">
                <a:spAutoFit/>
              </a:bodyPr>
              <a:p>
                <a:r>
                  <a:rPr lang="en-US" altLang="zh-CN" sz="2000" b="1"/>
                  <a:t>CYK Algorithm:</a:t>
                </a:r>
                <a:endParaRPr lang="zh-CN" altLang="en-US" sz="2000" b="1"/>
              </a:p>
              <a:p>
                <a:r>
                  <a:rPr lang="en-US" altLang="zh-CN" sz="2000"/>
                  <a:t>I</a:t>
                </a:r>
                <a:r>
                  <a:rPr lang="zh-CN" altLang="en-US" sz="2000"/>
                  <a:t>nput</a:t>
                </a:r>
                <a:r>
                  <a:rPr lang="en-US" altLang="zh-CN" sz="2000"/>
                  <a:t>:</a:t>
                </a:r>
                <a:r>
                  <a:rPr lang="zh-CN" altLang="en-US" sz="2000"/>
                  <a:t> a PCFG = (N,</a:t>
                </a:r>
                <a:r>
                  <a:rPr lang="zh-CN" altLang="en-US" sz="2000">
                    <a:latin typeface="Arial" panose="020B0604020202020204" pitchFamily="34" charset="0"/>
                    <a:cs typeface="Arial" panose="020B0604020202020204" pitchFamily="34" charset="0"/>
                    <a:sym typeface="+mn-ea"/>
                  </a:rPr>
                  <a:t>Σ</a:t>
                </a:r>
                <a:r>
                  <a:rPr lang="zh-CN" altLang="en-US" sz="2000"/>
                  <a:t>, S,R, q) in Chomsky </a:t>
                </a:r>
                <a:r>
                  <a:rPr lang="en-US" altLang="zh-CN" sz="2000"/>
                  <a:t>N</a:t>
                </a:r>
                <a:r>
                  <a:rPr lang="zh-CN" altLang="en-US" sz="2000"/>
                  <a:t>ormal </a:t>
                </a:r>
                <a:r>
                  <a:rPr lang="en-US" altLang="zh-CN" sz="2000"/>
                  <a:t>F</a:t>
                </a:r>
                <a:r>
                  <a:rPr lang="zh-CN" altLang="en-US" sz="2000"/>
                  <a:t>orm, and a sentence</a:t>
                </a:r>
                <a:r>
                  <a:rPr lang="en-US" altLang="zh-CN" sz="2000"/>
                  <a:t> s = x</a:t>
                </a:r>
                <a:r>
                  <a:rPr lang="en-US" altLang="zh-CN" sz="2000" baseline="-25000"/>
                  <a:t>1</a:t>
                </a:r>
                <a:r>
                  <a:rPr lang="en-US" altLang="zh-CN" sz="2000"/>
                  <a:t> . . . x</a:t>
                </a:r>
                <a:r>
                  <a:rPr lang="en-US" altLang="zh-CN" sz="2000" baseline="-25000"/>
                  <a:t>n</a:t>
                </a:r>
                <a:r>
                  <a:rPr lang="en-US" altLang="zh-CN" sz="2000"/>
                  <a:t>, where x</a:t>
                </a:r>
                <a:r>
                  <a:rPr lang="en-US" altLang="zh-CN" sz="2000" baseline="-25000"/>
                  <a:t>i</a:t>
                </a:r>
                <a:r>
                  <a:rPr lang="en-US" altLang="zh-CN" sz="2000"/>
                  <a:t> is the i’th word in the sentence.</a:t>
                </a:r>
                <a:endParaRPr lang="en-US" altLang="zh-CN" sz="2000"/>
              </a:p>
              <a:p>
                <a:r>
                  <a:rPr lang="en-US" altLang="zh-CN" sz="2000"/>
                  <a:t>Output: arg </a:t>
                </a:r>
                <a14:m>
                  <m:oMath xmlns:m="http://schemas.openxmlformats.org/officeDocument/2006/math">
                    <m:sPre>
                      <m:sPrePr>
                        <m:ctrlPr>
                          <a:rPr lang="en-US" altLang="zh-CN" sz="2000" baseline="-25000"/>
                        </m:ctrlPr>
                      </m:sPrePr>
                      <m:sub>
                        <m:r>
                          <a:rPr lang="zh-CN" altLang="en-US" sz="2000" baseline="-25000">
                            <a:latin typeface="Cambria Math" panose="02040503050406030204" charset="0"/>
                            <a:sym typeface="+mn-ea"/>
                          </a:rPr>
                          <m:t>𝑡</m:t>
                        </m:r>
                        <m:r>
                          <a:rPr lang="zh-CN" altLang="en-US" sz="2000" baseline="-25000">
                            <a:latin typeface="Cambria Math" panose="02040503050406030204" charset="0"/>
                            <a:sym typeface="+mn-ea"/>
                          </a:rPr>
                          <m:t> </m:t>
                        </m:r>
                        <m:r>
                          <a:rPr lang="zh-CN" altLang="en-US" sz="2000" baseline="-25000">
                            <a:latin typeface="Cambria Math" panose="02040503050406030204" charset="0"/>
                            <a:sym typeface="Symbol" panose="05050102010706020507" charset="0"/>
                          </a:rPr>
                          <m:t></m:t>
                        </m:r>
                        <m:r>
                          <a:rPr lang="zh-CN" altLang="en-US" sz="2000" baseline="-25000">
                            <a:latin typeface="Cambria Math" panose="02040503050406030204" charset="0"/>
                            <a:sym typeface="+mn-ea"/>
                          </a:rPr>
                          <m:t> </m:t>
                        </m:r>
                        <m:r>
                          <a:rPr lang="zh-CN" altLang="en-US" sz="2000" baseline="-25000">
                            <a:latin typeface="Cambria Math" panose="02040503050406030204" charset="0"/>
                            <a:sym typeface="+mn-ea"/>
                          </a:rPr>
                          <m:t>𝑇𝐺</m:t>
                        </m:r>
                        <m:r>
                          <a:rPr lang="en-US" altLang="zh-CN" sz="2000" baseline="-25000">
                            <a:latin typeface="Cambria Math" panose="02040503050406030204" charset="0"/>
                            <a:sym typeface="+mn-ea"/>
                          </a:rPr>
                          <m:t>(</m:t>
                        </m:r>
                        <m:r>
                          <m:rPr>
                            <m:sty m:val="p"/>
                          </m:rPr>
                          <a:rPr lang="en-US" altLang="zh-CN" sz="2000" baseline="-25000">
                            <a:latin typeface="Cambria Math" panose="02040503050406030204" charset="0"/>
                            <a:sym typeface="+mn-ea"/>
                          </a:rPr>
                          <m:t>s</m:t>
                        </m:r>
                        <m:r>
                          <a:rPr lang="en-US" altLang="zh-CN" sz="2000" baseline="-25000">
                            <a:latin typeface="Cambria Math" panose="02040503050406030204" charset="0"/>
                            <a:sym typeface="+mn-ea"/>
                          </a:rPr>
                          <m:t>)</m:t>
                        </m:r>
                      </m:sub>
                      <m:sup>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𝑚𝑎𝑥</m:t>
                        </m:r>
                      </m:sup>
                      <m:e>
                        <m:r>
                          <a:rPr lang="zh-CN" altLang="en-US" sz="2000">
                            <a:latin typeface="Cambria Math" panose="02040503050406030204" charset="0"/>
                            <a:sym typeface="+mn-ea"/>
                          </a:rPr>
                          <m:t>𝑝</m:t>
                        </m:r>
                        <m:r>
                          <a:rPr lang="zh-CN" altLang="en-US" sz="2000">
                            <a:latin typeface="Cambria Math" panose="02040503050406030204" charset="0"/>
                            <a:sym typeface="+mn-ea"/>
                          </a:rPr>
                          <m:t>(</m:t>
                        </m:r>
                        <m:r>
                          <a:rPr lang="zh-CN" altLang="en-US" sz="2000">
                            <a:latin typeface="Cambria Math" panose="02040503050406030204" charset="0"/>
                            <a:sym typeface="+mn-ea"/>
                          </a:rPr>
                          <m:t>𝑡</m:t>
                        </m:r>
                        <m:r>
                          <a:rPr lang="zh-CN" altLang="en-US" sz="2000">
                            <a:latin typeface="Cambria Math" panose="02040503050406030204" charset="0"/>
                            <a:sym typeface="+mn-ea"/>
                          </a:rPr>
                          <m:t>)</m:t>
                        </m:r>
                      </m:e>
                    </m:sPre>
                  </m:oMath>
                </a14:m>
                <a:endParaRPr lang="en-US" altLang="zh-CN" sz="2000"/>
              </a:p>
            </p:txBody>
          </p:sp>
        </mc:Choice>
        <mc:Fallback>
          <p:sp>
            <p:nvSpPr>
              <p:cNvPr id="3" name="文本框 2"/>
              <p:cNvSpPr txBox="1">
                <a:spLocks noRot="1" noChangeAspect="1" noMove="1" noResize="1" noEditPoints="1" noAdjustHandles="1" noChangeArrowheads="1" noChangeShapeType="1" noTextEdit="1"/>
              </p:cNvSpPr>
              <p:nvPr/>
            </p:nvSpPr>
            <p:spPr>
              <a:xfrm>
                <a:off x="1724025" y="1446530"/>
                <a:ext cx="8957310" cy="137223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724025" y="2993390"/>
                <a:ext cx="9175115" cy="1372235"/>
              </a:xfrm>
              <a:prstGeom prst="rect">
                <a:avLst/>
              </a:prstGeom>
              <a:noFill/>
            </p:spPr>
            <p:txBody>
              <a:bodyPr wrap="square" rtlCol="0" anchor="t">
                <a:spAutoFit/>
              </a:bodyPr>
              <a:p>
                <a:r>
                  <a:rPr lang="zh-CN" altLang="en-US" sz="2000"/>
                  <a:t>For a given sentence x</a:t>
                </a:r>
                <a:r>
                  <a:rPr lang="zh-CN" altLang="en-US" sz="2000" baseline="-25000"/>
                  <a:t>1</a:t>
                </a:r>
                <a:r>
                  <a:rPr lang="zh-CN" altLang="en-US" sz="2000"/>
                  <a:t> . . . x</a:t>
                </a:r>
                <a:r>
                  <a:rPr lang="zh-CN" altLang="en-US" sz="2000" baseline="-25000"/>
                  <a:t>n</a:t>
                </a:r>
                <a:r>
                  <a:rPr lang="zh-CN" altLang="en-US" sz="2000"/>
                  <a:t>, define T (i, j,X) for any X </a:t>
                </a:r>
                <a:r>
                  <a:rPr lang="zh-CN" altLang="en-US" sz="2000">
                    <a:sym typeface="Symbol" panose="05050102010706020507" charset="0"/>
                  </a:rPr>
                  <a:t></a:t>
                </a:r>
                <a:r>
                  <a:rPr lang="zh-CN" altLang="en-US" sz="2000"/>
                  <a:t> N, for any</a:t>
                </a:r>
                <a:r>
                  <a:rPr lang="en-US" altLang="zh-CN" sz="2000"/>
                  <a:t> </a:t>
                </a:r>
                <a:r>
                  <a:rPr lang="zh-CN" altLang="en-US" sz="2000"/>
                  <a:t>(i, j) such that 1 </a:t>
                </a:r>
                <a:r>
                  <a:rPr lang="zh-CN" altLang="en-US" sz="2000">
                    <a:latin typeface="Arial" panose="020B0604020202020204" pitchFamily="34" charset="0"/>
                    <a:cs typeface="Arial" panose="020B0604020202020204" pitchFamily="34" charset="0"/>
                  </a:rPr>
                  <a:t>≤</a:t>
                </a:r>
                <a:r>
                  <a:rPr lang="zh-CN" altLang="en-US" sz="2000"/>
                  <a:t> i </a:t>
                </a:r>
                <a:r>
                  <a:rPr lang="zh-CN" altLang="en-US" sz="2000">
                    <a:latin typeface="Arial" panose="020B0604020202020204" pitchFamily="34" charset="0"/>
                    <a:cs typeface="Arial" panose="020B0604020202020204" pitchFamily="34" charset="0"/>
                    <a:sym typeface="+mn-ea"/>
                  </a:rPr>
                  <a:t>≤</a:t>
                </a:r>
                <a:r>
                  <a:rPr lang="zh-CN" altLang="en-US" sz="2000">
                    <a:sym typeface="+mn-ea"/>
                  </a:rPr>
                  <a:t> </a:t>
                </a:r>
                <a:r>
                  <a:rPr lang="zh-CN" altLang="en-US" sz="2000"/>
                  <a:t> j </a:t>
                </a:r>
                <a:r>
                  <a:rPr lang="zh-CN" altLang="en-US" sz="2000">
                    <a:latin typeface="Arial" panose="020B0604020202020204" pitchFamily="34" charset="0"/>
                    <a:cs typeface="Arial" panose="020B0604020202020204" pitchFamily="34" charset="0"/>
                    <a:sym typeface="+mn-ea"/>
                  </a:rPr>
                  <a:t>≤</a:t>
                </a:r>
                <a:r>
                  <a:rPr lang="zh-CN" altLang="en-US" sz="2000">
                    <a:sym typeface="+mn-ea"/>
                  </a:rPr>
                  <a:t> </a:t>
                </a:r>
                <a:r>
                  <a:rPr lang="zh-CN" altLang="en-US" sz="2000"/>
                  <a:t> n, to be the set of all parse trees for words</a:t>
                </a:r>
                <a:r>
                  <a:rPr lang="en-US" altLang="zh-CN" sz="2000"/>
                  <a:t> </a:t>
                </a:r>
                <a:r>
                  <a:rPr lang="zh-CN" altLang="en-US" sz="2000"/>
                  <a:t>x</a:t>
                </a:r>
                <a:r>
                  <a:rPr lang="zh-CN" altLang="en-US" sz="2000" baseline="-25000"/>
                  <a:t>i</a:t>
                </a:r>
                <a:r>
                  <a:rPr lang="zh-CN" altLang="en-US" sz="2000"/>
                  <a:t> . . . x</a:t>
                </a:r>
                <a:r>
                  <a:rPr lang="zh-CN" altLang="en-US" sz="2000" baseline="-25000"/>
                  <a:t>j</a:t>
                </a:r>
                <a:r>
                  <a:rPr lang="zh-CN" altLang="en-US" sz="2000"/>
                  <a:t> such that non-terminal X is at the root of the tree.</a:t>
                </a:r>
                <a:endParaRPr lang="zh-CN" altLang="en-US" sz="2000"/>
              </a:p>
              <a:p>
                <a:r>
                  <a:rPr lang="zh-CN" altLang="en-US" sz="2000" b="1">
                    <a:solidFill>
                      <a:srgbClr val="FF0000"/>
                    </a:solidFill>
                  </a:rPr>
                  <a:t>Define</a:t>
                </a:r>
                <a:r>
                  <a:rPr lang="en-US" altLang="zh-CN" sz="2000" b="1">
                    <a:solidFill>
                      <a:srgbClr val="FF0000"/>
                    </a:solidFill>
                  </a:rPr>
                  <a:t>   </a:t>
                </a:r>
                <a:r>
                  <a:rPr lang="zh-CN" altLang="en-US" sz="2000" b="1">
                    <a:solidFill>
                      <a:srgbClr val="FF0000"/>
                    </a:solidFill>
                  </a:rPr>
                  <a:t>π(i, j,X)</a:t>
                </a:r>
                <a:r>
                  <a:rPr lang="en-US" altLang="zh-CN" sz="2000" b="1">
                    <a:solidFill>
                      <a:srgbClr val="FF0000"/>
                    </a:solidFill>
                  </a:rPr>
                  <a:t>=</a:t>
                </a:r>
                <a14:m>
                  <m:oMath xmlns:m="http://schemas.openxmlformats.org/officeDocument/2006/math">
                    <m:sPre>
                      <m:sPrePr>
                        <m:ctrlPr>
                          <a:rPr lang="en-US" altLang="zh-CN" sz="2000" b="1" baseline="-25000">
                            <a:solidFill>
                              <a:srgbClr val="FF0000"/>
                            </a:solidFill>
                          </a:rPr>
                        </m:ctrlPr>
                      </m:sPrePr>
                      <m:sub>
                        <m:r>
                          <a:rPr lang="zh-CN" altLang="en-US" sz="2000" b="1" baseline="-25000">
                            <a:solidFill>
                              <a:srgbClr val="FF0000"/>
                            </a:solidFill>
                            <a:latin typeface="Cambria Math" panose="02040503050406030204" charset="0"/>
                            <a:sym typeface="+mn-ea"/>
                          </a:rPr>
                          <m:t>𝐭</m:t>
                        </m:r>
                        <m:r>
                          <a:rPr lang="zh-CN" altLang="en-US" sz="2000" b="1" baseline="-25000">
                            <a:solidFill>
                              <a:srgbClr val="FF0000"/>
                            </a:solidFill>
                            <a:latin typeface="Cambria Math" panose="02040503050406030204" charset="0"/>
                            <a:sym typeface="+mn-ea"/>
                          </a:rPr>
                          <m:t> </m:t>
                        </m:r>
                        <m:r>
                          <a:rPr lang="zh-CN" altLang="en-US" sz="2000" b="1" baseline="-25000">
                            <a:solidFill>
                              <a:srgbClr val="FF0000"/>
                            </a:solidFill>
                            <a:latin typeface="Cambria Math" panose="02040503050406030204" charset="0"/>
                            <a:sym typeface="Symbol" panose="05050102010706020507" charset="0"/>
                          </a:rPr>
                          <m:t></m:t>
                        </m:r>
                        <m:r>
                          <a:rPr lang="zh-CN" altLang="en-US" sz="2000" b="1" baseline="-25000">
                            <a:solidFill>
                              <a:srgbClr val="FF0000"/>
                            </a:solidFill>
                            <a:latin typeface="Cambria Math" panose="02040503050406030204" charset="0"/>
                            <a:sym typeface="+mn-ea"/>
                          </a:rPr>
                          <m:t> </m:t>
                        </m:r>
                        <m:r>
                          <a:rPr lang="zh-CN" altLang="en-US" sz="2000" b="1" baseline="-25000">
                            <a:solidFill>
                              <a:srgbClr val="FF0000"/>
                            </a:solidFill>
                            <a:latin typeface="Cambria Math" panose="02040503050406030204" charset="0"/>
                            <a:sym typeface="+mn-ea"/>
                          </a:rPr>
                          <m:t>𝐓</m:t>
                        </m:r>
                        <m:r>
                          <a:rPr lang="en-US" altLang="zh-CN" sz="2000" b="1" baseline="-25000">
                            <a:solidFill>
                              <a:srgbClr val="FF0000"/>
                            </a:solidFill>
                            <a:latin typeface="Cambria Math" panose="02040503050406030204" charset="0"/>
                            <a:sym typeface="+mn-ea"/>
                          </a:rPr>
                          <m:t>(</m:t>
                        </m:r>
                        <m:r>
                          <a:rPr lang="en-US" altLang="zh-CN" sz="2000" b="1" baseline="-25000">
                            <a:solidFill>
                              <a:srgbClr val="FF0000"/>
                            </a:solidFill>
                            <a:latin typeface="Cambria Math" panose="02040503050406030204" charset="0"/>
                            <a:sym typeface="+mn-ea"/>
                          </a:rPr>
                          <m:t>𝐢</m:t>
                        </m:r>
                        <m:r>
                          <a:rPr lang="en-US" altLang="zh-CN" sz="2000" b="1" baseline="-25000">
                            <a:solidFill>
                              <a:srgbClr val="FF0000"/>
                            </a:solidFill>
                            <a:latin typeface="Cambria Math" panose="02040503050406030204" charset="0"/>
                            <a:sym typeface="+mn-ea"/>
                          </a:rPr>
                          <m:t>,</m:t>
                        </m:r>
                        <m:r>
                          <a:rPr lang="en-US" altLang="zh-CN" sz="2000" b="1" baseline="-25000">
                            <a:solidFill>
                              <a:srgbClr val="FF0000"/>
                            </a:solidFill>
                            <a:latin typeface="Cambria Math" panose="02040503050406030204" charset="0"/>
                            <a:sym typeface="+mn-ea"/>
                          </a:rPr>
                          <m:t>𝐣</m:t>
                        </m:r>
                        <m:r>
                          <a:rPr lang="en-US" altLang="zh-CN" sz="2000" b="1" baseline="-25000">
                            <a:solidFill>
                              <a:srgbClr val="FF0000"/>
                            </a:solidFill>
                            <a:latin typeface="Cambria Math" panose="02040503050406030204" charset="0"/>
                            <a:sym typeface="+mn-ea"/>
                          </a:rPr>
                          <m:t>,</m:t>
                        </m:r>
                        <m:r>
                          <a:rPr lang="en-US" altLang="zh-CN" sz="2000" b="1" baseline="-25000">
                            <a:solidFill>
                              <a:srgbClr val="FF0000"/>
                            </a:solidFill>
                            <a:latin typeface="Cambria Math" panose="02040503050406030204" charset="0"/>
                            <a:sym typeface="+mn-ea"/>
                          </a:rPr>
                          <m:t>𝐗</m:t>
                        </m:r>
                        <m:r>
                          <a:rPr lang="en-US" altLang="zh-CN" sz="2000" b="1" baseline="-25000">
                            <a:solidFill>
                              <a:srgbClr val="FF0000"/>
                            </a:solidFill>
                            <a:latin typeface="Cambria Math" panose="02040503050406030204" charset="0"/>
                            <a:sym typeface="+mn-ea"/>
                          </a:rPr>
                          <m:t>)</m:t>
                        </m:r>
                      </m:sub>
                      <m:sup>
                        <m:r>
                          <a:rPr lang="en-US" altLang="zh-CN" sz="2000" b="1" i="1">
                            <a:solidFill>
                              <a:srgbClr val="FF0000"/>
                            </a:solidFill>
                            <a:latin typeface="Cambria Math" panose="02040503050406030204" charset="0"/>
                            <a:cs typeface="Cambria Math" panose="02040503050406030204" charset="0"/>
                          </a:rPr>
                          <m:t> </m:t>
                        </m:r>
                        <m:r>
                          <a:rPr lang="en-US" altLang="zh-CN" sz="2000" b="1" i="1">
                            <a:solidFill>
                              <a:srgbClr val="FF0000"/>
                            </a:solidFill>
                            <a:latin typeface="Cambria Math" panose="02040503050406030204" charset="0"/>
                            <a:cs typeface="Cambria Math" panose="02040503050406030204" charset="0"/>
                          </a:rPr>
                          <m:t>𝒎𝒂𝒙</m:t>
                        </m:r>
                      </m:sup>
                      <m:e>
                        <m:r>
                          <a:rPr lang="zh-CN" altLang="en-US" sz="2000" b="1">
                            <a:solidFill>
                              <a:srgbClr val="FF0000"/>
                            </a:solidFill>
                            <a:latin typeface="Cambria Math" panose="02040503050406030204" charset="0"/>
                            <a:sym typeface="+mn-ea"/>
                          </a:rPr>
                          <m:t>𝐩</m:t>
                        </m:r>
                        <m:r>
                          <a:rPr lang="zh-CN" altLang="en-US" sz="2000" b="1">
                            <a:solidFill>
                              <a:srgbClr val="FF0000"/>
                            </a:solidFill>
                            <a:latin typeface="Cambria Math" panose="02040503050406030204" charset="0"/>
                            <a:sym typeface="+mn-ea"/>
                          </a:rPr>
                          <m:t>(</m:t>
                        </m:r>
                        <m:r>
                          <a:rPr lang="zh-CN" altLang="en-US" sz="2000" b="1">
                            <a:solidFill>
                              <a:srgbClr val="FF0000"/>
                            </a:solidFill>
                            <a:latin typeface="Cambria Math" panose="02040503050406030204" charset="0"/>
                            <a:sym typeface="+mn-ea"/>
                          </a:rPr>
                          <m:t>𝐭</m:t>
                        </m:r>
                        <m:r>
                          <a:rPr lang="zh-CN" altLang="en-US" sz="2000" b="1">
                            <a:solidFill>
                              <a:srgbClr val="FF0000"/>
                            </a:solidFill>
                            <a:latin typeface="Cambria Math" panose="02040503050406030204" charset="0"/>
                            <a:sym typeface="+mn-ea"/>
                          </a:rPr>
                          <m:t>)</m:t>
                        </m:r>
                      </m:e>
                    </m:sPre>
                  </m:oMath>
                </a14:m>
                <a:endParaRPr lang="zh-CN" altLang="en-US" sz="2000" b="1">
                  <a:solidFill>
                    <a:srgbClr val="FF0000"/>
                  </a:solidFill>
                  <a:latin typeface="Cambria Math" panose="02040503050406030204" charset="0"/>
                  <a:cs typeface="Cambria Math" panose="02040503050406030204"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724025" y="2993390"/>
                <a:ext cx="9175115" cy="137223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724025" y="4645660"/>
                <a:ext cx="9035415" cy="1064895"/>
              </a:xfrm>
              <a:prstGeom prst="rect">
                <a:avLst/>
              </a:prstGeom>
              <a:noFill/>
            </p:spPr>
            <p:txBody>
              <a:bodyPr wrap="square" rtlCol="0" anchor="t">
                <a:spAutoFit/>
              </a:bodyPr>
              <a:p>
                <a:r>
                  <a:rPr lang="zh-CN" altLang="en-US" sz="2000"/>
                  <a:t>The recursive definition is as follows: for all (i, j) such that </a:t>
                </a:r>
                <a:r>
                  <a:rPr lang="zh-CN" altLang="en-US" sz="2000">
                    <a:sym typeface="+mn-ea"/>
                  </a:rPr>
                  <a:t>1 </a:t>
                </a:r>
                <a:r>
                  <a:rPr lang="zh-CN" altLang="en-US" sz="2000">
                    <a:latin typeface="Arial" panose="020B0604020202020204" pitchFamily="34" charset="0"/>
                    <a:cs typeface="Arial" panose="020B0604020202020204" pitchFamily="34" charset="0"/>
                    <a:sym typeface="+mn-ea"/>
                  </a:rPr>
                  <a:t>≤</a:t>
                </a:r>
                <a:r>
                  <a:rPr lang="zh-CN" altLang="en-US" sz="2000">
                    <a:sym typeface="+mn-ea"/>
                  </a:rPr>
                  <a:t> i </a:t>
                </a:r>
                <a:r>
                  <a:rPr lang="zh-CN" altLang="en-US" sz="2000">
                    <a:latin typeface="Arial" panose="020B0604020202020204" pitchFamily="34" charset="0"/>
                    <a:cs typeface="Arial" panose="020B0604020202020204" pitchFamily="34" charset="0"/>
                    <a:sym typeface="+mn-ea"/>
                  </a:rPr>
                  <a:t>≤</a:t>
                </a:r>
                <a:r>
                  <a:rPr lang="zh-CN" altLang="en-US" sz="2000">
                    <a:sym typeface="+mn-ea"/>
                  </a:rPr>
                  <a:t>  j </a:t>
                </a:r>
                <a:r>
                  <a:rPr lang="zh-CN" altLang="en-US" sz="2000">
                    <a:latin typeface="Arial" panose="020B0604020202020204" pitchFamily="34" charset="0"/>
                    <a:cs typeface="Arial" panose="020B0604020202020204" pitchFamily="34" charset="0"/>
                    <a:sym typeface="+mn-ea"/>
                  </a:rPr>
                  <a:t>≤</a:t>
                </a:r>
                <a:r>
                  <a:rPr lang="zh-CN" altLang="en-US" sz="2000">
                    <a:sym typeface="+mn-ea"/>
                  </a:rPr>
                  <a:t> </a:t>
                </a:r>
                <a:r>
                  <a:rPr lang="zh-CN" altLang="en-US" sz="2000">
                    <a:sym typeface="+mn-ea"/>
                  </a:rPr>
                  <a:t> n,</a:t>
                </a:r>
                <a:endParaRPr lang="zh-CN" altLang="en-US" sz="2000">
                  <a:sym typeface="+mn-ea"/>
                </a:endParaRPr>
              </a:p>
              <a:p>
                <a:r>
                  <a:rPr lang="zh-CN" altLang="en-US" sz="2000"/>
                  <a:t>for all </a:t>
                </a:r>
                <a:r>
                  <a:rPr lang="zh-CN" altLang="en-US" sz="2000">
                    <a:sym typeface="+mn-ea"/>
                  </a:rPr>
                  <a:t>X </a:t>
                </a:r>
                <a:r>
                  <a:rPr lang="zh-CN" altLang="en-US" sz="2000">
                    <a:sym typeface="Symbol" panose="05050102010706020507" charset="0"/>
                  </a:rPr>
                  <a:t></a:t>
                </a:r>
                <a:r>
                  <a:rPr lang="zh-CN" altLang="en-US" sz="2000">
                    <a:sym typeface="+mn-ea"/>
                  </a:rPr>
                  <a:t> N</a:t>
                </a:r>
                <a:r>
                  <a:rPr lang="zh-CN" altLang="en-US" sz="2000"/>
                  <a:t>,</a:t>
                </a:r>
                <a:endParaRPr lang="zh-CN" altLang="en-US" sz="2000"/>
              </a:p>
              <a:p>
                <a:r>
                  <a:rPr lang="zh-CN" altLang="en-US" sz="2000" b="1">
                    <a:solidFill>
                      <a:srgbClr val="FF0000"/>
                    </a:solidFill>
                  </a:rPr>
                  <a:t>π(i, j,X) =</a:t>
                </a:r>
                <a14:m>
                  <m:oMath xmlns:m="http://schemas.openxmlformats.org/officeDocument/2006/math">
                    <m:sPre>
                      <m:sPrePr>
                        <m:ctrlPr>
                          <a:rPr lang="en-US" altLang="zh-CN" sz="2000" b="1" baseline="-25000">
                            <a:solidFill>
                              <a:srgbClr val="FF0000"/>
                            </a:solidFill>
                          </a:rPr>
                        </m:ctrlPr>
                      </m:sPrePr>
                      <m:sub>
                        <m:r>
                          <a:rPr lang="en-US" altLang="zh-CN" sz="2000" b="1" baseline="-25000">
                            <a:solidFill>
                              <a:srgbClr val="FF0000"/>
                            </a:solidFill>
                            <a:latin typeface="Cambria Math" panose="02040503050406030204" charset="0"/>
                            <a:sym typeface="+mn-ea"/>
                          </a:rPr>
                          <m:t>𝐗</m:t>
                        </m:r>
                        <m:r>
                          <a:rPr lang="zh-CN" altLang="en-US" sz="2000" b="1">
                            <a:solidFill>
                              <a:srgbClr val="FF0000"/>
                            </a:solidFill>
                            <a:latin typeface="Arial" panose="020B0604020202020204" pitchFamily="34" charset="0"/>
                            <a:cs typeface="Arial" panose="020B0604020202020204" pitchFamily="34" charset="0"/>
                            <a:sym typeface="+mn-ea"/>
                          </a:rPr>
                          <m:t>→</m:t>
                        </m:r>
                        <m:r>
                          <a:rPr lang="en-US" altLang="zh-CN" sz="2000" b="1" baseline="-25000">
                            <a:solidFill>
                              <a:srgbClr val="FF0000"/>
                            </a:solidFill>
                            <a:latin typeface="Cambria Math" panose="02040503050406030204" charset="0"/>
                            <a:sym typeface="+mn-ea"/>
                          </a:rPr>
                          <m:t>𝐘𝐙</m:t>
                        </m:r>
                        <m:r>
                          <a:rPr lang="zh-CN" altLang="en-US" sz="2000" b="1" baseline="-25000">
                            <a:solidFill>
                              <a:srgbClr val="FF0000"/>
                            </a:solidFill>
                            <a:latin typeface="Cambria Math" panose="02040503050406030204" charset="0"/>
                            <a:sym typeface="Symbol" panose="05050102010706020507" charset="0"/>
                          </a:rPr>
                          <m:t></m:t>
                        </m:r>
                        <m:r>
                          <a:rPr lang="zh-CN" altLang="en-US" sz="2000" b="1" baseline="-25000">
                            <a:solidFill>
                              <a:srgbClr val="FF0000"/>
                            </a:solidFill>
                            <a:latin typeface="Cambria Math" panose="02040503050406030204" charset="0"/>
                            <a:sym typeface="+mn-ea"/>
                          </a:rPr>
                          <m:t> </m:t>
                        </m:r>
                        <m:r>
                          <a:rPr lang="en-US" altLang="zh-CN" sz="2000" b="1" baseline="-25000">
                            <a:solidFill>
                              <a:srgbClr val="FF0000"/>
                            </a:solidFill>
                            <a:latin typeface="Cambria Math" panose="02040503050406030204" charset="0"/>
                            <a:sym typeface="+mn-ea"/>
                          </a:rPr>
                          <m:t>𝐑</m:t>
                        </m:r>
                        <m:r>
                          <a:rPr lang="en-US" altLang="zh-CN" sz="2000" b="1" baseline="-25000">
                            <a:solidFill>
                              <a:srgbClr val="FF0000"/>
                            </a:solidFill>
                            <a:latin typeface="Cambria Math" panose="02040503050406030204" charset="0"/>
                            <a:sym typeface="+mn-ea"/>
                          </a:rPr>
                          <m:t>  </m:t>
                        </m:r>
                        <m:r>
                          <a:rPr lang="en-US" altLang="zh-CN" sz="2000" b="1" baseline="-25000">
                            <a:solidFill>
                              <a:srgbClr val="FF0000"/>
                            </a:solidFill>
                            <a:latin typeface="Cambria Math" panose="02040503050406030204" charset="0"/>
                            <a:sym typeface="+mn-ea"/>
                          </a:rPr>
                          <m:t>𝐬</m:t>
                        </m:r>
                        <m:r>
                          <a:rPr lang="zh-CN" altLang="en-US" sz="2000" b="1" baseline="-25000">
                            <a:solidFill>
                              <a:srgbClr val="FF0000"/>
                            </a:solidFill>
                            <a:latin typeface="Cambria Math" panose="02040503050406030204" charset="0"/>
                            <a:sym typeface="Symbol" panose="05050102010706020507" charset="0"/>
                          </a:rPr>
                          <m:t></m:t>
                        </m:r>
                        <m:r>
                          <a:rPr lang="en-US" altLang="zh-CN" sz="2000" b="1" baseline="-25000">
                            <a:solidFill>
                              <a:srgbClr val="FF0000"/>
                            </a:solidFill>
                            <a:latin typeface="Cambria Math" panose="02040503050406030204" charset="0"/>
                            <a:sym typeface="+mn-ea"/>
                          </a:rPr>
                          <m:t>{</m:t>
                        </m:r>
                        <m:r>
                          <a:rPr lang="en-US" altLang="zh-CN" sz="2000" b="1" baseline="-25000">
                            <a:solidFill>
                              <a:srgbClr val="FF0000"/>
                            </a:solidFill>
                            <a:latin typeface="Cambria Math" panose="02040503050406030204" charset="0"/>
                            <a:sym typeface="+mn-ea"/>
                          </a:rPr>
                          <m:t>𝐢</m:t>
                        </m:r>
                        <m:r>
                          <a:rPr lang="en-US" altLang="zh-CN" sz="2000" b="1" baseline="-25000">
                            <a:solidFill>
                              <a:srgbClr val="FF0000"/>
                            </a:solidFill>
                            <a:latin typeface="Cambria Math" panose="02040503050406030204" charset="0"/>
                            <a:sym typeface="+mn-ea"/>
                          </a:rPr>
                          <m:t>...(</m:t>
                        </m:r>
                        <m:r>
                          <a:rPr lang="en-US" altLang="zh-CN" sz="2000" b="1" baseline="-25000">
                            <a:solidFill>
                              <a:srgbClr val="FF0000"/>
                            </a:solidFill>
                            <a:latin typeface="Cambria Math" panose="02040503050406030204" charset="0"/>
                            <a:sym typeface="+mn-ea"/>
                          </a:rPr>
                          <m:t>𝐣</m:t>
                        </m:r>
                        <m:r>
                          <a:rPr lang="en-US" altLang="zh-CN" sz="2000" b="1" baseline="-25000">
                            <a:solidFill>
                              <a:srgbClr val="FF0000"/>
                            </a:solidFill>
                            <a:latin typeface="Cambria Math" panose="02040503050406030204" charset="0"/>
                            <a:sym typeface="+mn-ea"/>
                          </a:rPr>
                          <m:t>−</m:t>
                        </m:r>
                        <m:r>
                          <a:rPr lang="en-US" altLang="zh-CN" sz="2000" b="1" baseline="-25000">
                            <a:solidFill>
                              <a:srgbClr val="FF0000"/>
                            </a:solidFill>
                            <a:latin typeface="Cambria Math" panose="02040503050406030204" charset="0"/>
                            <a:sym typeface="+mn-ea"/>
                          </a:rPr>
                          <m:t>𝟏</m:t>
                        </m:r>
                        <m:r>
                          <a:rPr lang="en-US" altLang="zh-CN" sz="2000" b="1" baseline="-25000">
                            <a:solidFill>
                              <a:srgbClr val="FF0000"/>
                            </a:solidFill>
                            <a:latin typeface="Cambria Math" panose="02040503050406030204" charset="0"/>
                            <a:sym typeface="+mn-ea"/>
                          </a:rPr>
                          <m:t>)}</m:t>
                        </m:r>
                      </m:sub>
                      <m:sup>
                        <m:r>
                          <a:rPr lang="en-US" altLang="zh-CN" sz="2000" b="1" i="1">
                            <a:solidFill>
                              <a:srgbClr val="FF0000"/>
                            </a:solidFill>
                            <a:latin typeface="Cambria Math" panose="02040503050406030204" charset="0"/>
                            <a:cs typeface="Cambria Math" panose="02040503050406030204" charset="0"/>
                          </a:rPr>
                          <m:t> </m:t>
                        </m:r>
                        <m:r>
                          <a:rPr lang="en-US" altLang="zh-CN" sz="2000" b="1" i="1">
                            <a:solidFill>
                              <a:srgbClr val="FF0000"/>
                            </a:solidFill>
                            <a:latin typeface="Cambria Math" panose="02040503050406030204" charset="0"/>
                            <a:cs typeface="Cambria Math" panose="02040503050406030204" charset="0"/>
                          </a:rPr>
                          <m:t>𝒎𝒂𝒙</m:t>
                        </m:r>
                      </m:sup>
                      <m:e>
                        <m:r>
                          <a:rPr lang="en-US" altLang="zh-CN" sz="2000" b="1">
                            <a:solidFill>
                              <a:srgbClr val="FF0000"/>
                            </a:solidFill>
                            <a:latin typeface="Cambria Math" panose="02040503050406030204" charset="0"/>
                            <a:sym typeface="+mn-ea"/>
                          </a:rPr>
                          <m:t>(</m:t>
                        </m:r>
                        <m:r>
                          <a:rPr lang="en-US" altLang="zh-CN" sz="2000" b="1">
                            <a:solidFill>
                              <a:srgbClr val="FF0000"/>
                            </a:solidFill>
                            <a:latin typeface="Cambria Math" panose="02040503050406030204" charset="0"/>
                            <a:sym typeface="+mn-ea"/>
                          </a:rPr>
                          <m:t>𝐪</m:t>
                        </m:r>
                        <m:r>
                          <a:rPr lang="zh-CN" altLang="en-US" sz="2000" b="1">
                            <a:solidFill>
                              <a:srgbClr val="FF0000"/>
                            </a:solidFill>
                            <a:latin typeface="Cambria Math" panose="02040503050406030204" charset="0"/>
                            <a:sym typeface="+mn-ea"/>
                          </a:rPr>
                          <m:t>(</m:t>
                        </m:r>
                        <m:r>
                          <a:rPr lang="en-US" altLang="zh-CN" sz="2000" b="1">
                            <a:solidFill>
                              <a:srgbClr val="FF0000"/>
                            </a:solidFill>
                            <a:latin typeface="Cambria Math" panose="02040503050406030204" charset="0"/>
                            <a:sym typeface="+mn-ea"/>
                          </a:rPr>
                          <m:t>𝐗</m:t>
                        </m:r>
                        <m:r>
                          <a:rPr lang="zh-CN" altLang="en-US" sz="2000" b="1">
                            <a:solidFill>
                              <a:srgbClr val="FF0000"/>
                            </a:solidFill>
                            <a:latin typeface="Arial" panose="020B0604020202020204" pitchFamily="34" charset="0"/>
                            <a:cs typeface="Arial" panose="020B0604020202020204" pitchFamily="34" charset="0"/>
                            <a:sym typeface="+mn-ea"/>
                          </a:rPr>
                          <m:t>→</m:t>
                        </m:r>
                        <m:r>
                          <a:rPr lang="en-US" altLang="zh-CN" sz="2000" b="1">
                            <a:solidFill>
                              <a:srgbClr val="FF0000"/>
                            </a:solidFill>
                            <a:latin typeface="Arial" panose="020B0604020202020204" pitchFamily="34" charset="0"/>
                            <a:cs typeface="Arial" panose="020B0604020202020204" pitchFamily="34" charset="0"/>
                            <a:sym typeface="+mn-ea"/>
                          </a:rPr>
                          <m:t>𝐘𝐙</m:t>
                        </m:r>
                        <m:r>
                          <a:rPr lang="en-US" altLang="zh-CN" sz="2000" b="1">
                            <a:solidFill>
                              <a:srgbClr val="FF0000"/>
                            </a:solidFill>
                            <a:latin typeface="Arial" panose="020B0604020202020204" pitchFamily="34" charset="0"/>
                            <a:cs typeface="Arial" panose="020B0604020202020204" pitchFamily="34" charset="0"/>
                            <a:sym typeface="+mn-ea"/>
                          </a:rPr>
                          <m:t>)</m:t>
                        </m:r>
                        <m:r>
                          <a:rPr lang="zh-CN" altLang="en-US" sz="2000" b="1">
                            <a:solidFill>
                              <a:srgbClr val="FF0000"/>
                            </a:solidFill>
                            <a:latin typeface="Cambria Math" panose="02040503050406030204" charset="0"/>
                            <a:sym typeface="+mn-ea"/>
                          </a:rPr>
                          <m:t>× </m:t>
                        </m:r>
                        <m:r>
                          <a:rPr lang="zh-CN" altLang="en-US" sz="2000" b="1">
                            <a:solidFill>
                              <a:srgbClr val="FF0000"/>
                            </a:solidFill>
                            <a:latin typeface="Cambria Math" panose="02040503050406030204" charset="0"/>
                            <a:sym typeface="+mn-ea"/>
                          </a:rPr>
                          <m:t>𝛑</m:t>
                        </m:r>
                        <m:r>
                          <a:rPr lang="zh-CN" altLang="en-US" sz="2000" b="1">
                            <a:solidFill>
                              <a:srgbClr val="FF0000"/>
                            </a:solidFill>
                            <a:latin typeface="Cambria Math" panose="02040503050406030204" charset="0"/>
                            <a:sym typeface="+mn-ea"/>
                          </a:rPr>
                          <m:t>(</m:t>
                        </m:r>
                        <m:r>
                          <a:rPr lang="zh-CN" altLang="en-US" sz="2000" b="1">
                            <a:solidFill>
                              <a:srgbClr val="FF0000"/>
                            </a:solidFill>
                            <a:latin typeface="Cambria Math" panose="02040503050406030204" charset="0"/>
                            <a:sym typeface="+mn-ea"/>
                          </a:rPr>
                          <m:t>𝐢</m:t>
                        </m:r>
                        <m:r>
                          <a:rPr lang="zh-CN" altLang="en-US" sz="2000" b="1">
                            <a:solidFill>
                              <a:srgbClr val="FF0000"/>
                            </a:solidFill>
                            <a:latin typeface="Cambria Math" panose="02040503050406030204" charset="0"/>
                            <a:sym typeface="+mn-ea"/>
                          </a:rPr>
                          <m:t>, </m:t>
                        </m:r>
                        <m:r>
                          <a:rPr lang="zh-CN" altLang="en-US" sz="2000" b="1">
                            <a:solidFill>
                              <a:srgbClr val="FF0000"/>
                            </a:solidFill>
                            <a:latin typeface="Cambria Math" panose="02040503050406030204" charset="0"/>
                            <a:sym typeface="+mn-ea"/>
                          </a:rPr>
                          <m:t>𝐬</m:t>
                        </m:r>
                        <m:r>
                          <a:rPr lang="zh-CN" altLang="en-US" sz="2000" b="1">
                            <a:solidFill>
                              <a:srgbClr val="FF0000"/>
                            </a:solidFill>
                            <a:latin typeface="Cambria Math" panose="02040503050406030204" charset="0"/>
                            <a:sym typeface="+mn-ea"/>
                          </a:rPr>
                          <m:t>, </m:t>
                        </m:r>
                        <m:r>
                          <a:rPr lang="zh-CN" altLang="en-US" sz="2000" b="1">
                            <a:solidFill>
                              <a:srgbClr val="FF0000"/>
                            </a:solidFill>
                            <a:latin typeface="Cambria Math" panose="02040503050406030204" charset="0"/>
                            <a:sym typeface="+mn-ea"/>
                          </a:rPr>
                          <m:t>𝐘</m:t>
                        </m:r>
                        <m:r>
                          <a:rPr lang="zh-CN" altLang="en-US" sz="2000" b="1">
                            <a:solidFill>
                              <a:srgbClr val="FF0000"/>
                            </a:solidFill>
                            <a:latin typeface="Cambria Math" panose="02040503050406030204" charset="0"/>
                            <a:sym typeface="+mn-ea"/>
                          </a:rPr>
                          <m:t> ) × </m:t>
                        </m:r>
                        <m:r>
                          <a:rPr lang="zh-CN" altLang="en-US" sz="2000" b="1">
                            <a:solidFill>
                              <a:srgbClr val="FF0000"/>
                            </a:solidFill>
                            <a:latin typeface="Cambria Math" panose="02040503050406030204" charset="0"/>
                            <a:sym typeface="+mn-ea"/>
                          </a:rPr>
                          <m:t>𝛑</m:t>
                        </m:r>
                        <m:r>
                          <a:rPr lang="zh-CN" altLang="en-US" sz="2000" b="1">
                            <a:solidFill>
                              <a:srgbClr val="FF0000"/>
                            </a:solidFill>
                            <a:latin typeface="Cambria Math" panose="02040503050406030204" charset="0"/>
                            <a:sym typeface="+mn-ea"/>
                          </a:rPr>
                          <m:t>(</m:t>
                        </m:r>
                        <m:r>
                          <a:rPr lang="zh-CN" altLang="en-US" sz="2000" b="1">
                            <a:solidFill>
                              <a:srgbClr val="FF0000"/>
                            </a:solidFill>
                            <a:latin typeface="Cambria Math" panose="02040503050406030204" charset="0"/>
                            <a:sym typeface="+mn-ea"/>
                          </a:rPr>
                          <m:t>𝐬</m:t>
                        </m:r>
                        <m:r>
                          <a:rPr lang="zh-CN" altLang="en-US" sz="2000" b="1">
                            <a:solidFill>
                              <a:srgbClr val="FF0000"/>
                            </a:solidFill>
                            <a:latin typeface="Cambria Math" panose="02040503050406030204" charset="0"/>
                            <a:sym typeface="+mn-ea"/>
                          </a:rPr>
                          <m:t> + </m:t>
                        </m:r>
                        <m:r>
                          <a:rPr lang="zh-CN" altLang="en-US" sz="2000" b="1">
                            <a:solidFill>
                              <a:srgbClr val="FF0000"/>
                            </a:solidFill>
                            <a:latin typeface="Cambria Math" panose="02040503050406030204" charset="0"/>
                            <a:sym typeface="+mn-ea"/>
                          </a:rPr>
                          <m:t>𝟏</m:t>
                        </m:r>
                        <m:r>
                          <a:rPr lang="zh-CN" altLang="en-US" sz="2000" b="1">
                            <a:solidFill>
                              <a:srgbClr val="FF0000"/>
                            </a:solidFill>
                            <a:latin typeface="Cambria Math" panose="02040503050406030204" charset="0"/>
                            <a:sym typeface="+mn-ea"/>
                          </a:rPr>
                          <m:t>, </m:t>
                        </m:r>
                        <m:r>
                          <a:rPr lang="zh-CN" altLang="en-US" sz="2000" b="1">
                            <a:solidFill>
                              <a:srgbClr val="FF0000"/>
                            </a:solidFill>
                            <a:latin typeface="Cambria Math" panose="02040503050406030204" charset="0"/>
                            <a:sym typeface="+mn-ea"/>
                          </a:rPr>
                          <m:t>𝐣</m:t>
                        </m:r>
                        <m:r>
                          <a:rPr lang="zh-CN" altLang="en-US" sz="2000" b="1">
                            <a:solidFill>
                              <a:srgbClr val="FF0000"/>
                            </a:solidFill>
                            <a:latin typeface="Cambria Math" panose="02040503050406030204" charset="0"/>
                            <a:sym typeface="+mn-ea"/>
                          </a:rPr>
                          <m:t>,</m:t>
                        </m:r>
                        <m:r>
                          <a:rPr lang="zh-CN" altLang="en-US" sz="2000" b="1">
                            <a:solidFill>
                              <a:srgbClr val="FF0000"/>
                            </a:solidFill>
                            <a:latin typeface="Cambria Math" panose="02040503050406030204" charset="0"/>
                            <a:sym typeface="+mn-ea"/>
                          </a:rPr>
                          <m:t>𝐙</m:t>
                        </m:r>
                        <m:r>
                          <a:rPr lang="zh-CN" altLang="en-US" sz="2000" b="1">
                            <a:solidFill>
                              <a:srgbClr val="FF0000"/>
                            </a:solidFill>
                            <a:latin typeface="Cambria Math" panose="02040503050406030204" charset="0"/>
                            <a:sym typeface="+mn-ea"/>
                          </a:rPr>
                          <m:t>)</m:t>
                        </m:r>
                        <m:r>
                          <a:rPr lang="en-US" altLang="zh-CN" sz="2000" b="1">
                            <a:solidFill>
                              <a:srgbClr val="FF0000"/>
                            </a:solidFill>
                            <a:latin typeface="Cambria Math" panose="02040503050406030204" charset="0"/>
                            <a:sym typeface="+mn-ea"/>
                          </a:rPr>
                          <m:t>)</m:t>
                        </m:r>
                      </m:e>
                    </m:sPre>
                  </m:oMath>
                </a14:m>
                <a:endParaRPr lang="en-US" altLang="zh-CN" sz="2000" b="1">
                  <a:solidFill>
                    <a:srgbClr val="FF0000"/>
                  </a:solidFill>
                  <a:latin typeface="Cambria Math" panose="02040503050406030204" charset="0"/>
                  <a:cs typeface="Cambria Math" panose="02040503050406030204" charset="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1724025" y="4645660"/>
                <a:ext cx="9035415" cy="106489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a:sym typeface="+mn-ea"/>
              </a:rPr>
            </a:br>
            <a:endParaRPr lang="zh-CN" altLang="en-US"/>
          </a:p>
        </p:txBody>
      </p:sp>
      <p:pic>
        <p:nvPicPr>
          <p:cNvPr id="3" name="图片 2"/>
          <p:cNvPicPr>
            <a:picLocks noChangeAspect="1"/>
          </p:cNvPicPr>
          <p:nvPr/>
        </p:nvPicPr>
        <p:blipFill>
          <a:blip r:embed="rId1"/>
          <a:stretch>
            <a:fillRect/>
          </a:stretch>
        </p:blipFill>
        <p:spPr>
          <a:xfrm>
            <a:off x="2252345" y="1056640"/>
            <a:ext cx="6571615" cy="54705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概率上下文无关文法</a:t>
            </a:r>
            <a:br>
              <a:rPr>
                <a:sym typeface="+mn-ea"/>
              </a:rPr>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264285" y="1325245"/>
                <a:ext cx="9409430" cy="1817370"/>
              </a:xfrm>
              <a:prstGeom prst="rect">
                <a:avLst/>
              </a:prstGeom>
              <a:noFill/>
            </p:spPr>
            <p:txBody>
              <a:bodyPr wrap="square" rtlCol="0" anchor="t">
                <a:spAutoFit/>
              </a:bodyPr>
              <a:p>
                <a:pPr marL="285750" indent="-285750">
                  <a:buFont typeface="Arial" panose="020B0604020202020204" pitchFamily="34" charset="0"/>
                  <a:buChar char="•"/>
                </a:pPr>
                <a:r>
                  <a:rPr lang="en-US" altLang="zh-CN"/>
                  <a:t>C</a:t>
                </a:r>
                <a:r>
                  <a:rPr lang="zh-CN" altLang="en-US"/>
                  <a:t>onsider parsing the</a:t>
                </a:r>
                <a:r>
                  <a:rPr lang="en-US" altLang="zh-CN"/>
                  <a:t> </a:t>
                </a:r>
                <a:r>
                  <a:rPr lang="zh-CN" altLang="en-US"/>
                  <a:t>sentence</a:t>
                </a:r>
                <a:r>
                  <a:rPr lang="en-US" altLang="zh-CN"/>
                  <a:t> </a:t>
                </a:r>
                <a:r>
                  <a:rPr lang="zh-CN" altLang="en-US" b="1">
                    <a:solidFill>
                      <a:srgbClr val="FF0000"/>
                    </a:solidFill>
                  </a:rPr>
                  <a:t>x1 . . . x8 = </a:t>
                </a:r>
                <a:r>
                  <a:rPr lang="en-US" altLang="zh-CN" b="1">
                    <a:solidFill>
                      <a:srgbClr val="FF0000"/>
                    </a:solidFill>
                  </a:rPr>
                  <a:t>“</a:t>
                </a:r>
                <a:r>
                  <a:rPr lang="zh-CN" altLang="en-US" b="1">
                    <a:solidFill>
                      <a:srgbClr val="FF0000"/>
                    </a:solidFill>
                  </a:rPr>
                  <a:t>the dog saw the man with the telescope</a:t>
                </a:r>
                <a:r>
                  <a:rPr lang="en-US" altLang="zh-CN" b="1">
                    <a:solidFill>
                      <a:srgbClr val="FF0000"/>
                    </a:solidFill>
                  </a:rPr>
                  <a:t>”</a:t>
                </a:r>
                <a:r>
                  <a:rPr lang="zh-CN" altLang="en-US" b="1">
                    <a:solidFill>
                      <a:srgbClr val="FF0000"/>
                    </a:solidFill>
                  </a:rPr>
                  <a:t> </a:t>
                </a:r>
                <a:endParaRPr lang="zh-CN" altLang="en-US"/>
              </a:p>
              <a:p>
                <a:pPr marL="285750" indent="-285750">
                  <a:buFont typeface="Arial" panose="020B0604020202020204" pitchFamily="34" charset="0"/>
                  <a:buChar char="•"/>
                </a:pPr>
                <a:r>
                  <a:rPr lang="en-US" altLang="zh-CN"/>
                  <a:t>C</a:t>
                </a:r>
                <a:r>
                  <a:rPr lang="zh-CN" altLang="en-US"/>
                  <a:t>onsider the calculation of</a:t>
                </a:r>
                <a:r>
                  <a:rPr lang="zh-CN" altLang="en-US" b="1">
                    <a:solidFill>
                      <a:srgbClr val="FF0000"/>
                    </a:solidFill>
                  </a:rPr>
                  <a:t> π(3, 8, VP)</a:t>
                </a:r>
                <a:endParaRPr lang="zh-CN" altLang="en-US"/>
              </a:p>
              <a:p>
                <a:pPr marL="285750" indent="-285750">
                  <a:buFont typeface="Arial" panose="020B0604020202020204" pitchFamily="34" charset="0"/>
                  <a:buChar char="•"/>
                </a:pPr>
                <a:r>
                  <a:rPr lang="en-US" altLang="zh-CN"/>
                  <a:t>F</a:t>
                </a:r>
                <a:r>
                  <a:rPr lang="zh-CN" altLang="en-US"/>
                  <a:t>irst,</a:t>
                </a:r>
                <a:r>
                  <a:rPr lang="en-US" altLang="zh-CN"/>
                  <a:t> </a:t>
                </a:r>
                <a:r>
                  <a:rPr lang="zh-CN" altLang="en-US"/>
                  <a:t>a choice of </a:t>
                </a:r>
                <a:r>
                  <a:rPr lang="zh-CN" altLang="en-US">
                    <a:highlight>
                      <a:srgbClr val="FFFF00"/>
                    </a:highlight>
                  </a:rPr>
                  <a:t>a rule VP </a:t>
                </a:r>
                <a14:m>
                  <m:oMath xmlns:m="http://schemas.openxmlformats.org/officeDocument/2006/math">
                    <m:r>
                      <a:rPr lang="zh-CN" altLang="en-US">
                        <a:highlight>
                          <a:srgbClr val="FFFF00"/>
                        </a:highlight>
                        <a:latin typeface="Arial" panose="020B0604020202020204" pitchFamily="34" charset="0"/>
                        <a:cs typeface="Arial" panose="020B0604020202020204" pitchFamily="34" charset="0"/>
                        <a:sym typeface="+mn-ea"/>
                      </a:rPr>
                      <m:t>→</m:t>
                    </m:r>
                  </m:oMath>
                </a14:m>
                <a:r>
                  <a:rPr lang="zh-CN" altLang="en-US">
                    <a:highlight>
                      <a:srgbClr val="FFFF00"/>
                    </a:highlight>
                  </a:rPr>
                  <a:t> Y Z which is in the set of rules R</a:t>
                </a:r>
                <a:r>
                  <a:rPr lang="en-US" altLang="zh-CN">
                    <a:highlight>
                      <a:srgbClr val="FFFF00"/>
                    </a:highlight>
                  </a:rPr>
                  <a:t>, </a:t>
                </a:r>
                <a:endParaRPr lang="en-US" altLang="zh-CN">
                  <a:highlight>
                    <a:srgbClr val="FFFF00"/>
                  </a:highlight>
                </a:endParaRPr>
              </a:p>
              <a:p>
                <a:pPr marL="285750" indent="-285750">
                  <a:buFont typeface="Arial" panose="020B0604020202020204" pitchFamily="34" charset="0"/>
                  <a:buChar char="•"/>
                </a:pPr>
                <a:r>
                  <a:rPr lang="en-US" altLang="zh-CN"/>
                  <a:t>N</a:t>
                </a:r>
                <a:r>
                  <a:rPr lang="zh-CN" altLang="en-US"/>
                  <a:t>ote that</a:t>
                </a:r>
                <a:r>
                  <a:rPr lang="en-US" altLang="zh-CN"/>
                  <a:t>:</a:t>
                </a:r>
                <a:r>
                  <a:rPr lang="zh-CN" altLang="en-US"/>
                  <a:t> there are </a:t>
                </a:r>
                <a:r>
                  <a:rPr lang="zh-CN" altLang="en-US" b="1">
                    <a:solidFill>
                      <a:schemeClr val="accent1"/>
                    </a:solidFill>
                  </a:rPr>
                  <a:t>two</a:t>
                </a:r>
                <a:r>
                  <a:rPr lang="en-US" altLang="zh-CN" b="1">
                    <a:solidFill>
                      <a:schemeClr val="accent1"/>
                    </a:solidFill>
                  </a:rPr>
                  <a:t> </a:t>
                </a:r>
                <a:r>
                  <a:rPr lang="zh-CN" altLang="en-US"/>
                  <a:t>such rules, </a:t>
                </a:r>
                <a:r>
                  <a:rPr lang="zh-CN" altLang="en-US" b="1">
                    <a:solidFill>
                      <a:schemeClr val="accent1"/>
                    </a:solidFill>
                  </a:rPr>
                  <a:t>VP </a:t>
                </a:r>
                <a14:m>
                  <m:oMath xmlns:m="http://schemas.openxmlformats.org/officeDocument/2006/math">
                    <m:r>
                      <a:rPr lang="zh-CN" altLang="en-US" b="1">
                        <a:solidFill>
                          <a:schemeClr val="accent1"/>
                        </a:solidFill>
                        <a:latin typeface="Arial" panose="020B0604020202020204" pitchFamily="34" charset="0"/>
                        <a:cs typeface="Arial" panose="020B0604020202020204" pitchFamily="34" charset="0"/>
                        <a:sym typeface="+mn-ea"/>
                      </a:rPr>
                      <m:t>→</m:t>
                    </m:r>
                  </m:oMath>
                </a14:m>
                <a:r>
                  <a:rPr lang="zh-CN" altLang="en-US" b="1">
                    <a:solidFill>
                      <a:schemeClr val="accent1"/>
                    </a:solidFill>
                  </a:rPr>
                  <a:t> Vt NP and VP </a:t>
                </a:r>
                <a14:m>
                  <m:oMath xmlns:m="http://schemas.openxmlformats.org/officeDocument/2006/math">
                    <m:r>
                      <a:rPr lang="zh-CN" altLang="en-US" b="1">
                        <a:solidFill>
                          <a:schemeClr val="accent1"/>
                        </a:solidFill>
                        <a:latin typeface="Arial" panose="020B0604020202020204" pitchFamily="34" charset="0"/>
                        <a:cs typeface="Arial" panose="020B0604020202020204" pitchFamily="34" charset="0"/>
                        <a:sym typeface="+mn-ea"/>
                      </a:rPr>
                      <m:t>→</m:t>
                    </m:r>
                  </m:oMath>
                </a14:m>
                <a:r>
                  <a:rPr lang="zh-CN" altLang="en-US" b="1">
                    <a:solidFill>
                      <a:schemeClr val="accent1"/>
                    </a:solidFill>
                  </a:rPr>
                  <a:t> VP PP. </a:t>
                </a:r>
                <a:endParaRPr lang="zh-CN" altLang="en-US"/>
              </a:p>
              <a:p>
                <a:pPr marL="285750" indent="-285750">
                  <a:buFont typeface="Arial" panose="020B0604020202020204" pitchFamily="34" charset="0"/>
                  <a:buChar char="•"/>
                </a:pPr>
                <a:r>
                  <a:rPr lang="zh-CN" altLang="en-US"/>
                  <a:t>Second, a choice of s </a:t>
                </a:r>
                <a:r>
                  <a:rPr lang="zh-CN" altLang="en-US">
                    <a:sym typeface="Symbol" panose="05050102010706020507" charset="0"/>
                  </a:rPr>
                  <a:t></a:t>
                </a:r>
                <a:r>
                  <a:rPr lang="zh-CN" altLang="en-US"/>
                  <a:t> {3, 4, . . . 7}.</a:t>
                </a:r>
                <a:endParaRPr lang="zh-CN" altLang="en-US"/>
              </a:p>
              <a:p>
                <a:pPr marL="285750" indent="-285750">
                  <a:buFont typeface="Arial" panose="020B0604020202020204" pitchFamily="34" charset="0"/>
                  <a:buChar char="•"/>
                </a:pPr>
                <a:r>
                  <a:rPr lang="en-US" altLang="zh-CN"/>
                  <a:t>Then, caculate:</a:t>
                </a:r>
                <a:endParaRPr lang="en-US" altLang="zh-CN"/>
              </a:p>
            </p:txBody>
          </p:sp>
        </mc:Choice>
        <mc:Fallback>
          <p:sp>
            <p:nvSpPr>
              <p:cNvPr id="3" name="文本框 2"/>
              <p:cNvSpPr txBox="1">
                <a:spLocks noRot="1" noChangeAspect="1" noMove="1" noResize="1" noEditPoints="1" noAdjustHandles="1" noChangeArrowheads="1" noChangeShapeType="1" noTextEdit="1"/>
              </p:cNvSpPr>
              <p:nvPr/>
            </p:nvSpPr>
            <p:spPr>
              <a:xfrm>
                <a:off x="1264285" y="1325245"/>
                <a:ext cx="9409430" cy="181737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2052955" y="3142615"/>
                <a:ext cx="4872990" cy="2840990"/>
              </a:xfrm>
              <a:prstGeom prst="rect">
                <a:avLst/>
              </a:prstGeom>
              <a:noFill/>
            </p:spPr>
            <p:txBody>
              <a:bodyPr wrap="square" rtlCol="0" anchor="t">
                <a:spAutoFit/>
              </a:bodyPr>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zh-CN" altLang="en-US"/>
                  <a:t> Vt NP) × π(3, 3, Vt) × π(4, 8, NP)</a:t>
                </a:r>
                <a:endParaRPr lang="zh-CN" altLang="en-US"/>
              </a:p>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en-US" altLang="zh-CN"/>
                  <a:t> </a:t>
                </a:r>
                <a:r>
                  <a:rPr lang="zh-CN" altLang="en-US"/>
                  <a:t>VP PP) × π(3, 3, VP) × π(4, 8, PP)</a:t>
                </a:r>
                <a:endParaRPr lang="zh-CN" altLang="en-US"/>
              </a:p>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zh-CN" altLang="en-US"/>
                  <a:t> Vt NP) × π(3, 4, Vt) × π(5, 8, NP)</a:t>
                </a:r>
                <a:endParaRPr lang="zh-CN" altLang="en-US"/>
              </a:p>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zh-CN" altLang="en-US"/>
                  <a:t> VP PP) × π(3, 4, VP) × π(5, 8, PP)</a:t>
                </a:r>
                <a:endParaRPr lang="zh-CN" altLang="en-US"/>
              </a:p>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zh-CN" altLang="en-US"/>
                  <a:t> Vt NP) × π(3, 5, Vt) × π(6, 8, NP)</a:t>
                </a:r>
                <a:endParaRPr lang="zh-CN" altLang="en-US"/>
              </a:p>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zh-CN" altLang="en-US"/>
                  <a:t> VP PP) × π(3, 5, VP) × π(6, 8, PP)</a:t>
                </a:r>
                <a:endParaRPr lang="zh-CN" altLang="en-US"/>
              </a:p>
              <a:p>
                <a:r>
                  <a:rPr lang="zh-CN" altLang="en-US"/>
                  <a:t>. . .</a:t>
                </a:r>
                <a:endParaRPr lang="zh-CN" altLang="en-US"/>
              </a:p>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zh-CN" altLang="en-US"/>
                  <a:t> Vt NP) × π(3, 7, Vt) × π(8, 8, NP)</a:t>
                </a:r>
                <a:endParaRPr lang="zh-CN" altLang="en-US"/>
              </a:p>
              <a:p>
                <a:r>
                  <a:rPr lang="zh-CN" altLang="en-US"/>
                  <a:t>q(VP </a:t>
                </a:r>
                <a14:m>
                  <m:oMath xmlns:m="http://schemas.openxmlformats.org/officeDocument/2006/math">
                    <m:r>
                      <a:rPr lang="zh-CN" altLang="en-US">
                        <a:latin typeface="Arial" panose="020B0604020202020204" pitchFamily="34" charset="0"/>
                        <a:cs typeface="Arial" panose="020B0604020202020204" pitchFamily="34" charset="0"/>
                        <a:sym typeface="+mn-ea"/>
                      </a:rPr>
                      <m:t>→</m:t>
                    </m:r>
                  </m:oMath>
                </a14:m>
                <a:r>
                  <a:rPr lang="zh-CN" altLang="en-US"/>
                  <a:t> VP PP) × π(3, 7, VP) × π(8, 8, PP)</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2052955" y="3142615"/>
                <a:ext cx="4872990" cy="284099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形式语言</a:t>
            </a:r>
            <a:br>
              <a:rPr lang="zh-CN" altLang="en-US"/>
            </a:br>
            <a:endParaRPr lang="zh-CN" altLang="en-US"/>
          </a:p>
        </p:txBody>
      </p:sp>
      <p:sp>
        <p:nvSpPr>
          <p:cNvPr id="3" name="文本框 2"/>
          <p:cNvSpPr txBox="1"/>
          <p:nvPr/>
        </p:nvSpPr>
        <p:spPr>
          <a:xfrm>
            <a:off x="706755" y="1489710"/>
            <a:ext cx="11025505" cy="398462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200" b="1"/>
              <a:t>形式语法（文法）的定义：</a:t>
            </a:r>
            <a:endParaRPr lang="zh-CN" altLang="en-US" sz="2200"/>
          </a:p>
          <a:p>
            <a:pPr>
              <a:lnSpc>
                <a:spcPct val="150000"/>
              </a:lnSpc>
            </a:pPr>
            <a:r>
              <a:rPr lang="zh-CN" altLang="en-US" sz="2200"/>
              <a:t>形式语法（文法）是一个</a:t>
            </a:r>
            <a:r>
              <a:rPr lang="zh-CN" altLang="en-US" sz="2200" b="1">
                <a:solidFill>
                  <a:srgbClr val="FF0000"/>
                </a:solidFill>
              </a:rPr>
              <a:t>四元组G = ( N , Σ , P , S ) </a:t>
            </a:r>
            <a:r>
              <a:rPr lang="zh-CN" altLang="en-US" sz="2200"/>
              <a:t>，以下是每个字符的含义：</a:t>
            </a:r>
            <a:endParaRPr lang="zh-CN" altLang="en-US" sz="2200"/>
          </a:p>
          <a:p>
            <a:pPr marL="342900" indent="-342900">
              <a:lnSpc>
                <a:spcPct val="150000"/>
              </a:lnSpc>
              <a:buFont typeface="Arial" panose="020B0604020202020204" pitchFamily="34" charset="0"/>
              <a:buChar char="•"/>
            </a:pPr>
            <a:r>
              <a:rPr lang="zh-CN" altLang="en-US" sz="2200" b="1">
                <a:solidFill>
                  <a:srgbClr val="FF0000"/>
                </a:solidFill>
              </a:rPr>
              <a:t>N是非终结符</a:t>
            </a:r>
            <a:r>
              <a:rPr lang="zh-CN" altLang="en-US" sz="2200"/>
              <a:t>（non-terminal symbol）的有限集合（有时也叫变量集或句法种类集）；</a:t>
            </a:r>
            <a:endParaRPr lang="zh-CN" altLang="en-US" sz="2200"/>
          </a:p>
          <a:p>
            <a:pPr marL="342900" indent="-342900">
              <a:lnSpc>
                <a:spcPct val="150000"/>
              </a:lnSpc>
              <a:buFont typeface="Arial" panose="020B0604020202020204" pitchFamily="34" charset="0"/>
              <a:buChar char="•"/>
            </a:pPr>
            <a:r>
              <a:rPr lang="zh-CN" altLang="en-US" sz="2200" b="1">
                <a:solidFill>
                  <a:srgbClr val="FF0000"/>
                </a:solidFill>
              </a:rPr>
              <a:t>Σ 是终结符号</a:t>
            </a:r>
            <a:r>
              <a:rPr lang="zh-CN" altLang="en-US" sz="2200"/>
              <a:t>（terminal symbol）的有限集合，N ∩ Σ = Φ ，V = N ∪ Σ 称为总词汇表；</a:t>
            </a:r>
            <a:endParaRPr lang="zh-CN" altLang="en-US" sz="2200"/>
          </a:p>
          <a:p>
            <a:pPr marL="342900" indent="-342900">
              <a:lnSpc>
                <a:spcPct val="150000"/>
              </a:lnSpc>
              <a:buFont typeface="Arial" panose="020B0604020202020204" pitchFamily="34" charset="0"/>
              <a:buChar char="•"/>
            </a:pPr>
            <a:r>
              <a:rPr lang="zh-CN" altLang="en-US" sz="2200" b="1">
                <a:solidFill>
                  <a:srgbClr val="FF0000"/>
                </a:solidFill>
              </a:rPr>
              <a:t>P 是一组重写规则的有限集合</a:t>
            </a:r>
            <a:r>
              <a:rPr lang="zh-CN" altLang="en-US" sz="2200"/>
              <a:t>，P = { α → β }，其中α , β 是由V 中元素构成的串，</a:t>
            </a:r>
            <a:r>
              <a:rPr lang="zh-CN" altLang="en-US" sz="2200" b="1">
                <a:solidFill>
                  <a:schemeClr val="accent1"/>
                </a:solidFill>
              </a:rPr>
              <a:t>但是α 中至少应含有一个非终结符号</a:t>
            </a:r>
            <a:r>
              <a:rPr lang="zh-CN" altLang="en-US" sz="2200">
                <a:solidFill>
                  <a:schemeClr val="accent1"/>
                </a:solidFill>
              </a:rPr>
              <a:t>；</a:t>
            </a:r>
            <a:endParaRPr lang="zh-CN" altLang="en-US" sz="2200">
              <a:solidFill>
                <a:schemeClr val="accent1"/>
              </a:solidFill>
            </a:endParaRPr>
          </a:p>
          <a:p>
            <a:pPr marL="342900" indent="-342900">
              <a:lnSpc>
                <a:spcPct val="150000"/>
              </a:lnSpc>
              <a:buFont typeface="Arial" panose="020B0604020202020204" pitchFamily="34" charset="0"/>
              <a:buChar char="•"/>
            </a:pPr>
            <a:r>
              <a:rPr lang="zh-CN" altLang="en-US" sz="2200" b="1">
                <a:solidFill>
                  <a:srgbClr val="FF0000"/>
                </a:solidFill>
              </a:rPr>
              <a:t>S ∈ N ，称为句子符或初始符</a:t>
            </a:r>
            <a:r>
              <a:rPr lang="zh-CN" altLang="en-US" sz="2200"/>
              <a:t>。</a:t>
            </a:r>
            <a:endParaRPr lang="zh-CN" altLang="en-US" sz="2200"/>
          </a:p>
          <a:p>
            <a:pPr marL="342900" indent="-342900"/>
            <a:endParaRPr lang="zh-CN" altLang="en-US" sz="2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535430" y="1478915"/>
            <a:ext cx="9756775" cy="3358515"/>
          </a:xfrm>
          <a:prstGeom prst="rect">
            <a:avLst/>
          </a:prstGeom>
        </p:spPr>
        <p:txBody>
          <a:bodyPr vert="horz" wrap="square" lIns="0" tIns="111125" rIns="0" bIns="0" rtlCol="0">
            <a:spAutoFit/>
          </a:bodyPr>
          <a:lstStyle/>
          <a:p>
            <a:pPr marL="469900" indent="-457200">
              <a:lnSpc>
                <a:spcPct val="100000"/>
              </a:lnSpc>
              <a:spcBef>
                <a:spcPts val="875"/>
              </a:spcBef>
              <a:buFont typeface="Arial" panose="020B0604020202020204" pitchFamily="34" charset="0"/>
              <a:buChar char="•"/>
              <a:tabLst>
                <a:tab pos="462280" algn="l"/>
              </a:tabLst>
            </a:pPr>
            <a:r>
              <a:rPr sz="2500" b="1" dirty="0">
                <a:solidFill>
                  <a:schemeClr val="accent1"/>
                </a:solidFill>
                <a:latin typeface="等线" panose="02010600030101010101" charset="-122"/>
                <a:ea typeface="等线" panose="02010600030101010101" charset="-122"/>
                <a:cs typeface="等线" panose="02010600030101010101" charset="-122"/>
              </a:rPr>
              <a:t>PCFG</a:t>
            </a:r>
            <a:r>
              <a:rPr sz="2500" b="1" spc="-20" dirty="0">
                <a:solidFill>
                  <a:schemeClr val="accent1"/>
                </a:solidFill>
                <a:latin typeface="等线" panose="02010600030101010101" charset="-122"/>
                <a:ea typeface="等线" panose="02010600030101010101" charset="-122"/>
                <a:cs typeface="等线" panose="02010600030101010101" charset="-122"/>
              </a:rPr>
              <a:t> </a:t>
            </a:r>
            <a:r>
              <a:rPr sz="2500" b="1" spc="25" dirty="0">
                <a:solidFill>
                  <a:schemeClr val="accent1"/>
                </a:solidFill>
                <a:latin typeface="等线" panose="02010600030101010101" charset="-122"/>
                <a:ea typeface="等线" panose="02010600030101010101" charset="-122"/>
                <a:cs typeface="等线" panose="02010600030101010101" charset="-122"/>
              </a:rPr>
              <a:t>的评价</a:t>
            </a:r>
            <a:endParaRPr sz="2500" b="1">
              <a:solidFill>
                <a:schemeClr val="accent1"/>
              </a:solidFill>
              <a:latin typeface="等线" panose="02010600030101010101" charset="-122"/>
              <a:ea typeface="等线" panose="02010600030101010101" charset="-122"/>
              <a:cs typeface="等线" panose="02010600030101010101" charset="-122"/>
            </a:endParaRPr>
          </a:p>
          <a:p>
            <a:pPr marL="831850" lvl="1" indent="-457200">
              <a:lnSpc>
                <a:spcPct val="100000"/>
              </a:lnSpc>
              <a:spcBef>
                <a:spcPts val="680"/>
              </a:spcBef>
              <a:buFont typeface="Arial" panose="020B0604020202020204" pitchFamily="34" charset="0"/>
              <a:buChar char="•"/>
              <a:tabLst>
                <a:tab pos="724535" algn="l"/>
              </a:tabLst>
            </a:pPr>
            <a:r>
              <a:rPr sz="2500" b="1" spc="15" dirty="0">
                <a:solidFill>
                  <a:schemeClr val="accent1"/>
                </a:solidFill>
                <a:uFill>
                  <a:solidFill>
                    <a:srgbClr val="0000FF"/>
                  </a:solidFill>
                </a:uFill>
                <a:latin typeface="等线" panose="02010600030101010101" charset="-122"/>
                <a:ea typeface="等线" panose="02010600030101010101" charset="-122"/>
                <a:cs typeface="等线" panose="02010600030101010101" charset="-122"/>
              </a:rPr>
              <a:t>优</a:t>
            </a:r>
            <a:r>
              <a:rPr sz="2500" b="1" spc="5" dirty="0">
                <a:solidFill>
                  <a:schemeClr val="accent1"/>
                </a:solidFill>
                <a:uFill>
                  <a:solidFill>
                    <a:srgbClr val="0000FF"/>
                  </a:solidFill>
                </a:uFill>
                <a:latin typeface="等线" panose="02010600030101010101" charset="-122"/>
                <a:ea typeface="等线" panose="02010600030101010101" charset="-122"/>
                <a:cs typeface="等线" panose="02010600030101010101" charset="-122"/>
              </a:rPr>
              <a:t>点</a:t>
            </a:r>
            <a:r>
              <a:rPr sz="2500" b="1" spc="-5" dirty="0">
                <a:solidFill>
                  <a:schemeClr val="accent1"/>
                </a:solidFill>
                <a:latin typeface="等线" panose="02010600030101010101" charset="-122"/>
                <a:ea typeface="等线" panose="02010600030101010101" charset="-122"/>
                <a:cs typeface="等线" panose="02010600030101010101" charset="-122"/>
              </a:rPr>
              <a:t>：</a:t>
            </a:r>
            <a:endParaRPr sz="2500" b="1">
              <a:solidFill>
                <a:schemeClr val="accent1"/>
              </a:solidFill>
              <a:latin typeface="等线" panose="02010600030101010101" charset="-122"/>
              <a:ea typeface="等线" panose="02010600030101010101" charset="-122"/>
              <a:cs typeface="等线" panose="02010600030101010101" charset="-122"/>
            </a:endParaRPr>
          </a:p>
          <a:p>
            <a:pPr marL="1092200" lvl="2" indent="-457200">
              <a:lnSpc>
                <a:spcPct val="100000"/>
              </a:lnSpc>
              <a:spcBef>
                <a:spcPts val="590"/>
              </a:spcBef>
              <a:buFont typeface="Arial" panose="020B0604020202020204" pitchFamily="34" charset="0"/>
              <a:buChar char="•"/>
              <a:tabLst>
                <a:tab pos="1000760" algn="l"/>
              </a:tabLst>
            </a:pPr>
            <a:r>
              <a:rPr sz="2500" spc="15" dirty="0">
                <a:latin typeface="等线" panose="02010600030101010101" charset="-122"/>
                <a:ea typeface="等线" panose="02010600030101010101" charset="-122"/>
                <a:cs typeface="等线" panose="02010600030101010101" charset="-122"/>
              </a:rPr>
              <a:t>可</a:t>
            </a:r>
            <a:r>
              <a:rPr sz="2500" dirty="0">
                <a:latin typeface="等线" panose="02010600030101010101" charset="-122"/>
                <a:ea typeface="等线" panose="02010600030101010101" charset="-122"/>
                <a:cs typeface="等线" panose="02010600030101010101" charset="-122"/>
              </a:rPr>
              <a:t>利用概</a:t>
            </a:r>
            <a:r>
              <a:rPr sz="2500" spc="15" dirty="0">
                <a:latin typeface="等线" panose="02010600030101010101" charset="-122"/>
                <a:ea typeface="等线" panose="02010600030101010101" charset="-122"/>
                <a:cs typeface="等线" panose="02010600030101010101" charset="-122"/>
              </a:rPr>
              <a:t>率</a:t>
            </a:r>
            <a:r>
              <a:rPr sz="2500" dirty="0">
                <a:latin typeface="等线" panose="02010600030101010101" charset="-122"/>
                <a:ea typeface="等线" panose="02010600030101010101" charset="-122"/>
                <a:cs typeface="等线" panose="02010600030101010101" charset="-122"/>
              </a:rPr>
              <a:t>减少分</a:t>
            </a:r>
            <a:r>
              <a:rPr sz="2500" spc="15" dirty="0">
                <a:latin typeface="等线" panose="02010600030101010101" charset="-122"/>
                <a:ea typeface="等线" panose="02010600030101010101" charset="-122"/>
                <a:cs typeface="等线" panose="02010600030101010101" charset="-122"/>
              </a:rPr>
              <a:t>析</a:t>
            </a:r>
            <a:r>
              <a:rPr sz="2500" dirty="0">
                <a:latin typeface="等线" panose="02010600030101010101" charset="-122"/>
                <a:ea typeface="等线" panose="02010600030101010101" charset="-122"/>
                <a:cs typeface="等线" panose="02010600030101010101" charset="-122"/>
              </a:rPr>
              <a:t>过程的</a:t>
            </a:r>
            <a:r>
              <a:rPr sz="2500" spc="15" dirty="0">
                <a:latin typeface="等线" panose="02010600030101010101" charset="-122"/>
                <a:ea typeface="等线" panose="02010600030101010101" charset="-122"/>
                <a:cs typeface="等线" panose="02010600030101010101" charset="-122"/>
              </a:rPr>
              <a:t>搜</a:t>
            </a:r>
            <a:r>
              <a:rPr sz="2500" dirty="0">
                <a:latin typeface="等线" panose="02010600030101010101" charset="-122"/>
                <a:ea typeface="等线" panose="02010600030101010101" charset="-122"/>
                <a:cs typeface="等线" panose="02010600030101010101" charset="-122"/>
              </a:rPr>
              <a:t>索空间</a:t>
            </a:r>
            <a:r>
              <a:rPr sz="2500" spc="-5" dirty="0">
                <a:latin typeface="等线" panose="02010600030101010101" charset="-122"/>
                <a:ea typeface="等线" panose="02010600030101010101" charset="-122"/>
                <a:cs typeface="等线" panose="02010600030101010101" charset="-122"/>
              </a:rPr>
              <a:t>；</a:t>
            </a:r>
            <a:endParaRPr sz="2500">
              <a:latin typeface="等线" panose="02010600030101010101" charset="-122"/>
              <a:ea typeface="等线" panose="02010600030101010101" charset="-122"/>
              <a:cs typeface="等线" panose="02010600030101010101" charset="-122"/>
            </a:endParaRPr>
          </a:p>
          <a:p>
            <a:pPr marL="1092835" marR="363220" lvl="2" indent="-457200">
              <a:lnSpc>
                <a:spcPts val="4030"/>
              </a:lnSpc>
              <a:spcBef>
                <a:spcPts val="245"/>
              </a:spcBef>
              <a:buFont typeface="Arial" panose="020B0604020202020204" pitchFamily="34" charset="0"/>
              <a:buChar char="•"/>
              <a:tabLst>
                <a:tab pos="1000760" algn="l"/>
              </a:tabLst>
            </a:pPr>
            <a:r>
              <a:rPr sz="2500" spc="10" dirty="0">
                <a:latin typeface="等线" panose="02010600030101010101" charset="-122"/>
                <a:ea typeface="等线" panose="02010600030101010101" charset="-122"/>
                <a:cs typeface="等线" panose="02010600030101010101" charset="-122"/>
              </a:rPr>
              <a:t>可</a:t>
            </a:r>
            <a:r>
              <a:rPr sz="2500" dirty="0">
                <a:latin typeface="等线" panose="02010600030101010101" charset="-122"/>
                <a:ea typeface="等线" panose="02010600030101010101" charset="-122"/>
                <a:cs typeface="等线" panose="02010600030101010101" charset="-122"/>
              </a:rPr>
              <a:t>利用概</a:t>
            </a:r>
            <a:r>
              <a:rPr sz="2500" spc="10" dirty="0">
                <a:latin typeface="等线" panose="02010600030101010101" charset="-122"/>
                <a:ea typeface="等线" panose="02010600030101010101" charset="-122"/>
                <a:cs typeface="等线" panose="02010600030101010101" charset="-122"/>
              </a:rPr>
              <a:t>率</a:t>
            </a:r>
            <a:r>
              <a:rPr sz="2500" dirty="0">
                <a:latin typeface="等线" panose="02010600030101010101" charset="-122"/>
                <a:ea typeface="等线" panose="02010600030101010101" charset="-122"/>
                <a:cs typeface="等线" panose="02010600030101010101" charset="-122"/>
              </a:rPr>
              <a:t>对概率</a:t>
            </a:r>
            <a:r>
              <a:rPr sz="2500" spc="10" dirty="0">
                <a:latin typeface="等线" panose="02010600030101010101" charset="-122"/>
                <a:ea typeface="等线" panose="02010600030101010101" charset="-122"/>
                <a:cs typeface="等线" panose="02010600030101010101" charset="-122"/>
              </a:rPr>
              <a:t>较</a:t>
            </a:r>
            <a:r>
              <a:rPr sz="2500" dirty="0">
                <a:latin typeface="等线" panose="02010600030101010101" charset="-122"/>
                <a:ea typeface="等线" panose="02010600030101010101" charset="-122"/>
                <a:cs typeface="等线" panose="02010600030101010101" charset="-122"/>
              </a:rPr>
              <a:t>小的子</a:t>
            </a:r>
            <a:r>
              <a:rPr sz="2500" spc="10" dirty="0">
                <a:latin typeface="等线" panose="02010600030101010101" charset="-122"/>
                <a:ea typeface="等线" panose="02010600030101010101" charset="-122"/>
                <a:cs typeface="等线" panose="02010600030101010101" charset="-122"/>
              </a:rPr>
              <a:t>树</a:t>
            </a:r>
            <a:r>
              <a:rPr sz="2500" dirty="0">
                <a:latin typeface="等线" panose="02010600030101010101" charset="-122"/>
                <a:ea typeface="等线" panose="02010600030101010101" charset="-122"/>
                <a:cs typeface="等线" panose="02010600030101010101" charset="-122"/>
              </a:rPr>
              <a:t>剪枝，</a:t>
            </a:r>
            <a:r>
              <a:rPr sz="2500" spc="10" dirty="0">
                <a:latin typeface="等线" panose="02010600030101010101" charset="-122"/>
                <a:ea typeface="等线" panose="02010600030101010101" charset="-122"/>
                <a:cs typeface="等线" panose="02010600030101010101" charset="-122"/>
              </a:rPr>
              <a:t>加</a:t>
            </a:r>
            <a:r>
              <a:rPr sz="2500" dirty="0">
                <a:latin typeface="等线" panose="02010600030101010101" charset="-122"/>
                <a:ea typeface="等线" panose="02010600030101010101" charset="-122"/>
                <a:cs typeface="等线" panose="02010600030101010101" charset="-122"/>
              </a:rPr>
              <a:t>快分析</a:t>
            </a:r>
            <a:r>
              <a:rPr sz="2500" spc="-5" dirty="0">
                <a:latin typeface="等线" panose="02010600030101010101" charset="-122"/>
                <a:ea typeface="等线" panose="02010600030101010101" charset="-122"/>
                <a:cs typeface="等线" panose="02010600030101010101" charset="-122"/>
              </a:rPr>
              <a:t>效</a:t>
            </a:r>
            <a:r>
              <a:rPr sz="2500" spc="15" dirty="0">
                <a:latin typeface="等线" panose="02010600030101010101" charset="-122"/>
                <a:ea typeface="等线" panose="02010600030101010101" charset="-122"/>
                <a:cs typeface="等线" panose="02010600030101010101" charset="-122"/>
              </a:rPr>
              <a:t>率；</a:t>
            </a:r>
            <a:endParaRPr sz="2500">
              <a:latin typeface="等线" panose="02010600030101010101" charset="-122"/>
              <a:ea typeface="等线" panose="02010600030101010101" charset="-122"/>
              <a:cs typeface="等线" panose="02010600030101010101" charset="-122"/>
            </a:endParaRPr>
          </a:p>
          <a:p>
            <a:pPr marL="1092200" lvl="2" indent="-457200">
              <a:lnSpc>
                <a:spcPct val="100000"/>
              </a:lnSpc>
              <a:spcBef>
                <a:spcPts val="430"/>
              </a:spcBef>
              <a:buFont typeface="Arial" panose="020B0604020202020204" pitchFamily="34" charset="0"/>
              <a:buChar char="•"/>
              <a:tabLst>
                <a:tab pos="1000760" algn="l"/>
              </a:tabLst>
            </a:pPr>
            <a:r>
              <a:rPr sz="2500" spc="15" dirty="0">
                <a:latin typeface="等线" panose="02010600030101010101" charset="-122"/>
                <a:ea typeface="等线" panose="02010600030101010101" charset="-122"/>
                <a:cs typeface="等线" panose="02010600030101010101" charset="-122"/>
              </a:rPr>
              <a:t>可</a:t>
            </a:r>
            <a:r>
              <a:rPr sz="2500" dirty="0">
                <a:latin typeface="等线" panose="02010600030101010101" charset="-122"/>
                <a:ea typeface="等线" panose="02010600030101010101" charset="-122"/>
                <a:cs typeface="等线" panose="02010600030101010101" charset="-122"/>
              </a:rPr>
              <a:t>以定量</a:t>
            </a:r>
            <a:r>
              <a:rPr sz="2500" spc="15" dirty="0">
                <a:latin typeface="等线" panose="02010600030101010101" charset="-122"/>
                <a:ea typeface="等线" panose="02010600030101010101" charset="-122"/>
                <a:cs typeface="等线" panose="02010600030101010101" charset="-122"/>
              </a:rPr>
              <a:t>地</a:t>
            </a:r>
            <a:r>
              <a:rPr sz="2500" dirty="0">
                <a:latin typeface="等线" panose="02010600030101010101" charset="-122"/>
                <a:ea typeface="等线" panose="02010600030101010101" charset="-122"/>
                <a:cs typeface="等线" panose="02010600030101010101" charset="-122"/>
              </a:rPr>
              <a:t>比较两</a:t>
            </a:r>
            <a:r>
              <a:rPr sz="2500" spc="15" dirty="0">
                <a:latin typeface="等线" panose="02010600030101010101" charset="-122"/>
                <a:ea typeface="等线" panose="02010600030101010101" charset="-122"/>
                <a:cs typeface="等线" panose="02010600030101010101" charset="-122"/>
              </a:rPr>
              <a:t>个</a:t>
            </a:r>
            <a:r>
              <a:rPr sz="2500" dirty="0">
                <a:latin typeface="等线" panose="02010600030101010101" charset="-122"/>
                <a:ea typeface="等线" panose="02010600030101010101" charset="-122"/>
                <a:cs typeface="等线" panose="02010600030101010101" charset="-122"/>
              </a:rPr>
              <a:t>语法的</a:t>
            </a:r>
            <a:r>
              <a:rPr sz="2500" spc="15" dirty="0">
                <a:latin typeface="等线" panose="02010600030101010101" charset="-122"/>
                <a:ea typeface="等线" panose="02010600030101010101" charset="-122"/>
                <a:cs typeface="等线" panose="02010600030101010101" charset="-122"/>
              </a:rPr>
              <a:t>性</a:t>
            </a:r>
            <a:r>
              <a:rPr sz="2500" dirty="0">
                <a:latin typeface="等线" panose="02010600030101010101" charset="-122"/>
                <a:ea typeface="等线" panose="02010600030101010101" charset="-122"/>
                <a:cs typeface="等线" panose="02010600030101010101" charset="-122"/>
              </a:rPr>
              <a:t>能</a:t>
            </a:r>
            <a:r>
              <a:rPr sz="2500" spc="-5" dirty="0">
                <a:latin typeface="等线" panose="02010600030101010101" charset="-122"/>
                <a:ea typeface="等线" panose="02010600030101010101" charset="-122"/>
                <a:cs typeface="等线" panose="02010600030101010101" charset="-122"/>
              </a:rPr>
              <a:t>。</a:t>
            </a:r>
            <a:endParaRPr sz="2500">
              <a:latin typeface="等线" panose="02010600030101010101" charset="-122"/>
              <a:ea typeface="等线" panose="02010600030101010101" charset="-122"/>
              <a:cs typeface="等线" panose="02010600030101010101" charset="-122"/>
            </a:endParaRPr>
          </a:p>
          <a:p>
            <a:pPr marL="831850" lvl="1" indent="-457200">
              <a:lnSpc>
                <a:spcPct val="100000"/>
              </a:lnSpc>
              <a:spcBef>
                <a:spcPts val="675"/>
              </a:spcBef>
              <a:buFont typeface="Arial" panose="020B0604020202020204" pitchFamily="34" charset="0"/>
              <a:buChar char="•"/>
              <a:tabLst>
                <a:tab pos="724535" algn="l"/>
              </a:tabLst>
            </a:pPr>
            <a:r>
              <a:rPr sz="2500" b="1" dirty="0">
                <a:solidFill>
                  <a:schemeClr val="accent1"/>
                </a:solidFill>
                <a:latin typeface="等线" panose="02010600030101010101" charset="-122"/>
                <a:ea typeface="等线" panose="02010600030101010101" charset="-122"/>
                <a:cs typeface="等线" panose="02010600030101010101" charset="-122"/>
              </a:rPr>
              <a:t>弱点：</a:t>
            </a:r>
            <a:endParaRPr sz="2500" b="1" dirty="0">
              <a:solidFill>
                <a:schemeClr val="accent1"/>
              </a:solidFill>
              <a:latin typeface="等线" panose="02010600030101010101" charset="-122"/>
              <a:ea typeface="等线" panose="02010600030101010101" charset="-122"/>
              <a:cs typeface="等线" panose="02010600030101010101" charset="-122"/>
            </a:endParaRPr>
          </a:p>
          <a:p>
            <a:pPr marL="1092200" lvl="2" indent="-457200">
              <a:lnSpc>
                <a:spcPct val="100000"/>
              </a:lnSpc>
              <a:spcBef>
                <a:spcPts val="675"/>
              </a:spcBef>
              <a:buFont typeface="Arial" panose="020B0604020202020204" pitchFamily="34" charset="0"/>
              <a:buChar char="•"/>
              <a:tabLst>
                <a:tab pos="1000760" algn="l"/>
              </a:tabLst>
            </a:pPr>
            <a:r>
              <a:rPr sz="2500" spc="15" dirty="0">
                <a:latin typeface="等线" panose="02010600030101010101" charset="-122"/>
                <a:ea typeface="等线" panose="02010600030101010101" charset="-122"/>
                <a:cs typeface="等线" panose="02010600030101010101" charset="-122"/>
              </a:rPr>
              <a:t>分</a:t>
            </a:r>
            <a:r>
              <a:rPr sz="2500" dirty="0">
                <a:latin typeface="等线" panose="02010600030101010101" charset="-122"/>
                <a:ea typeface="等线" panose="02010600030101010101" charset="-122"/>
                <a:cs typeface="等线" panose="02010600030101010101" charset="-122"/>
              </a:rPr>
              <a:t>析树的</a:t>
            </a:r>
            <a:r>
              <a:rPr sz="2500" spc="15" dirty="0">
                <a:latin typeface="等线" panose="02010600030101010101" charset="-122"/>
                <a:ea typeface="等线" panose="02010600030101010101" charset="-122"/>
                <a:cs typeface="等线" panose="02010600030101010101" charset="-122"/>
              </a:rPr>
              <a:t>概</a:t>
            </a:r>
            <a:r>
              <a:rPr sz="2500" dirty="0">
                <a:latin typeface="等线" panose="02010600030101010101" charset="-122"/>
                <a:ea typeface="等线" panose="02010600030101010101" charset="-122"/>
                <a:cs typeface="等线" panose="02010600030101010101" charset="-122"/>
              </a:rPr>
              <a:t>率计算</a:t>
            </a:r>
            <a:r>
              <a:rPr sz="2500" spc="15" dirty="0">
                <a:latin typeface="等线" panose="02010600030101010101" charset="-122"/>
                <a:ea typeface="等线" panose="02010600030101010101" charset="-122"/>
                <a:cs typeface="等线" panose="02010600030101010101" charset="-122"/>
              </a:rPr>
              <a:t>条</a:t>
            </a:r>
            <a:r>
              <a:rPr sz="2500" dirty="0">
                <a:latin typeface="等线" panose="02010600030101010101" charset="-122"/>
                <a:ea typeface="等线" panose="02010600030101010101" charset="-122"/>
                <a:cs typeface="等线" panose="02010600030101010101" charset="-122"/>
              </a:rPr>
              <a:t>件非常</a:t>
            </a:r>
            <a:r>
              <a:rPr sz="2500" spc="15" dirty="0">
                <a:latin typeface="等线" panose="02010600030101010101" charset="-122"/>
                <a:ea typeface="等线" panose="02010600030101010101" charset="-122"/>
                <a:cs typeface="等线" panose="02010600030101010101" charset="-122"/>
              </a:rPr>
              <a:t>苛</a:t>
            </a:r>
            <a:r>
              <a:rPr sz="2500" dirty="0">
                <a:latin typeface="等线" panose="02010600030101010101" charset="-122"/>
                <a:ea typeface="等线" panose="02010600030101010101" charset="-122"/>
                <a:cs typeface="等线" panose="02010600030101010101" charset="-122"/>
              </a:rPr>
              <a:t>刻，甚</a:t>
            </a:r>
            <a:r>
              <a:rPr sz="2500" spc="15" dirty="0">
                <a:latin typeface="等线" panose="02010600030101010101" charset="-122"/>
                <a:ea typeface="等线" panose="02010600030101010101" charset="-122"/>
                <a:cs typeface="等线" panose="02010600030101010101" charset="-122"/>
              </a:rPr>
              <a:t>至</a:t>
            </a:r>
            <a:r>
              <a:rPr sz="2500" dirty="0">
                <a:latin typeface="等线" panose="02010600030101010101" charset="-122"/>
                <a:ea typeface="等线" panose="02010600030101010101" charset="-122"/>
                <a:cs typeface="等线" panose="02010600030101010101" charset="-122"/>
              </a:rPr>
              <a:t>不够合</a:t>
            </a:r>
            <a:r>
              <a:rPr sz="2500" spc="15" dirty="0">
                <a:latin typeface="等线" panose="02010600030101010101" charset="-122"/>
                <a:ea typeface="等线" panose="02010600030101010101" charset="-122"/>
                <a:cs typeface="等线" panose="02010600030101010101" charset="-122"/>
              </a:rPr>
              <a:t>理</a:t>
            </a:r>
            <a:r>
              <a:rPr sz="2500" spc="-5" dirty="0">
                <a:latin typeface="等线" panose="02010600030101010101" charset="-122"/>
                <a:ea typeface="等线" panose="02010600030101010101" charset="-122"/>
                <a:cs typeface="等线" panose="02010600030101010101" charset="-122"/>
              </a:rPr>
              <a:t>。</a:t>
            </a:r>
            <a:endParaRPr sz="2500">
              <a:latin typeface="等线" panose="02010600030101010101" charset="-122"/>
              <a:ea typeface="等线" panose="02010600030101010101" charset="-122"/>
              <a:cs typeface="等线" panose="02010600030101010101" charset="-122"/>
            </a:endParaRPr>
          </a:p>
        </p:txBody>
      </p:sp>
      <p:sp>
        <p:nvSpPr>
          <p:cNvPr id="23" name="标题 22"/>
          <p:cNvSpPr/>
          <p:nvPr>
            <p:ph type="title"/>
          </p:nvPr>
        </p:nvSpPr>
        <p:spPr>
          <a:xfrm>
            <a:off x="539115" y="385445"/>
            <a:ext cx="10850880" cy="398145"/>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概率上下文无关文法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529080" y="1440815"/>
            <a:ext cx="8897620" cy="4003675"/>
          </a:xfrm>
          <a:prstGeom prst="rect">
            <a:avLst/>
          </a:prstGeom>
        </p:spPr>
        <p:txBody>
          <a:bodyPr vert="horz" wrap="square" lIns="0" tIns="137795" rIns="0" bIns="0" rtlCol="0">
            <a:spAutoFit/>
          </a:bodyPr>
          <a:lstStyle/>
          <a:p>
            <a:pPr marL="12065" indent="0">
              <a:lnSpc>
                <a:spcPct val="100000"/>
              </a:lnSpc>
              <a:spcBef>
                <a:spcPts val="1085"/>
              </a:spcBef>
              <a:buSzPct val="97000"/>
              <a:buNone/>
              <a:tabLst>
                <a:tab pos="415290" algn="l"/>
              </a:tabLst>
            </a:pPr>
            <a:r>
              <a:rPr sz="2500" b="1" dirty="0">
                <a:solidFill>
                  <a:schemeClr val="accent1"/>
                </a:solidFill>
                <a:latin typeface="等线" panose="02010600030101010101" charset="-122"/>
                <a:ea typeface="等线" panose="02010600030101010101" charset="-122"/>
                <a:cs typeface="等线" panose="02010600030101010101" charset="-122"/>
              </a:rPr>
              <a:t>内部评测(intrinsic evaluation)</a:t>
            </a:r>
            <a:endParaRPr sz="2500" b="1" dirty="0">
              <a:solidFill>
                <a:schemeClr val="accent1"/>
              </a:solidFill>
              <a:latin typeface="等线" panose="02010600030101010101" charset="-122"/>
              <a:ea typeface="等线" panose="02010600030101010101" charset="-122"/>
              <a:cs typeface="等线" panose="02010600030101010101" charset="-122"/>
            </a:endParaRPr>
          </a:p>
          <a:p>
            <a:pPr marL="469900" marR="5080" indent="-457200">
              <a:lnSpc>
                <a:spcPct val="120000"/>
              </a:lnSpc>
              <a:spcBef>
                <a:spcPts val="180"/>
              </a:spcBef>
              <a:buFont typeface="Arial" panose="020B0604020202020204" pitchFamily="34" charset="0"/>
              <a:buChar char="•"/>
            </a:pPr>
            <a:r>
              <a:rPr sz="2800" dirty="0">
                <a:latin typeface="等线" panose="02010600030101010101" charset="-122"/>
                <a:ea typeface="等线" panose="02010600030101010101" charset="-122"/>
                <a:cs typeface="等线" panose="02010600030101010101" charset="-122"/>
              </a:rPr>
              <a:t>对评测方法本身的评测，用于指导句</a:t>
            </a:r>
            <a:r>
              <a:rPr sz="2800" spc="10" dirty="0">
                <a:latin typeface="等线" panose="02010600030101010101" charset="-122"/>
                <a:ea typeface="等线" panose="02010600030101010101" charset="-122"/>
                <a:cs typeface="等线" panose="02010600030101010101" charset="-122"/>
              </a:rPr>
              <a:t>法</a:t>
            </a:r>
            <a:r>
              <a:rPr sz="2800" dirty="0">
                <a:latin typeface="等线" panose="02010600030101010101" charset="-122"/>
                <a:ea typeface="等线" panose="02010600030101010101" charset="-122"/>
                <a:cs typeface="等线" panose="02010600030101010101" charset="-122"/>
              </a:rPr>
              <a:t>分</a:t>
            </a:r>
            <a:r>
              <a:rPr sz="2800" spc="10" dirty="0">
                <a:latin typeface="等线" panose="02010600030101010101" charset="-122"/>
                <a:ea typeface="等线" panose="02010600030101010101" charset="-122"/>
                <a:cs typeface="等线" panose="02010600030101010101" charset="-122"/>
              </a:rPr>
              <a:t>析</a:t>
            </a:r>
            <a:r>
              <a:rPr sz="2800" dirty="0">
                <a:latin typeface="等线" panose="02010600030101010101" charset="-122"/>
                <a:ea typeface="等线" panose="02010600030101010101" charset="-122"/>
                <a:cs typeface="等线" panose="02010600030101010101" charset="-122"/>
              </a:rPr>
              <a:t>系统</a:t>
            </a:r>
            <a:r>
              <a:rPr sz="2800" spc="5" dirty="0">
                <a:latin typeface="等线" panose="02010600030101010101" charset="-122"/>
                <a:ea typeface="等线" panose="02010600030101010101" charset="-122"/>
                <a:cs typeface="等线" panose="02010600030101010101" charset="-122"/>
              </a:rPr>
              <a:t>及其语法的开发过程。主要指</a:t>
            </a:r>
            <a:r>
              <a:rPr sz="2800" spc="15" dirty="0">
                <a:latin typeface="等线" panose="02010600030101010101" charset="-122"/>
                <a:ea typeface="等线" panose="02010600030101010101" charset="-122"/>
                <a:cs typeface="等线" panose="02010600030101010101" charset="-122"/>
              </a:rPr>
              <a:t>标</a:t>
            </a:r>
            <a:r>
              <a:rPr sz="2800" spc="5" dirty="0">
                <a:latin typeface="等线" panose="02010600030101010101" charset="-122"/>
                <a:ea typeface="等线" panose="02010600030101010101" charset="-122"/>
                <a:cs typeface="等线" panose="02010600030101010101" charset="-122"/>
              </a:rPr>
              <a:t>有：</a:t>
            </a:r>
            <a:endParaRPr sz="2800">
              <a:latin typeface="等线" panose="02010600030101010101" charset="-122"/>
              <a:ea typeface="等线" panose="02010600030101010101" charset="-122"/>
              <a:cs typeface="等线" panose="02010600030101010101" charset="-122"/>
            </a:endParaRPr>
          </a:p>
          <a:p>
            <a:pPr marL="918210" lvl="1" indent="-457200">
              <a:lnSpc>
                <a:spcPct val="100000"/>
              </a:lnSpc>
              <a:spcBef>
                <a:spcPts val="1425"/>
              </a:spcBef>
              <a:buFont typeface="Arial" panose="020B0604020202020204" pitchFamily="34" charset="0"/>
              <a:buChar char="•"/>
              <a:tabLst>
                <a:tab pos="825500" algn="l"/>
              </a:tabLst>
            </a:pPr>
            <a:r>
              <a:rPr sz="2800" dirty="0">
                <a:latin typeface="等线" panose="02010600030101010101" charset="-122"/>
                <a:ea typeface="等线" panose="02010600030101010101" charset="-122"/>
                <a:cs typeface="等线" panose="02010600030101010101" charset="-122"/>
              </a:rPr>
              <a:t>语法的覆盖</a:t>
            </a:r>
            <a:r>
              <a:rPr sz="2800" spc="-5" dirty="0">
                <a:latin typeface="等线" panose="02010600030101010101" charset="-122"/>
                <a:ea typeface="等线" panose="02010600030101010101" charset="-122"/>
                <a:cs typeface="等线" panose="02010600030101010101" charset="-122"/>
              </a:rPr>
              <a:t>性</a:t>
            </a:r>
            <a:r>
              <a:rPr sz="2800" spc="40"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(grammatical</a:t>
            </a:r>
            <a:r>
              <a:rPr sz="2800"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coverage)</a:t>
            </a:r>
            <a:endParaRPr sz="2800">
              <a:latin typeface="等线" panose="02010600030101010101" charset="-122"/>
              <a:ea typeface="等线" panose="02010600030101010101" charset="-122"/>
              <a:cs typeface="等线" panose="02010600030101010101" charset="-122"/>
            </a:endParaRPr>
          </a:p>
          <a:p>
            <a:pPr marL="918210" lvl="1" indent="-457200">
              <a:lnSpc>
                <a:spcPct val="100000"/>
              </a:lnSpc>
              <a:spcBef>
                <a:spcPts val="1350"/>
              </a:spcBef>
              <a:buFont typeface="Arial" panose="020B0604020202020204" pitchFamily="34" charset="0"/>
              <a:buChar char="•"/>
              <a:tabLst>
                <a:tab pos="825500" algn="l"/>
              </a:tabLst>
            </a:pPr>
            <a:r>
              <a:rPr sz="2800" spc="5" dirty="0">
                <a:latin typeface="等线" panose="02010600030101010101" charset="-122"/>
                <a:ea typeface="等线" panose="02010600030101010101" charset="-122"/>
                <a:cs typeface="等线" panose="02010600030101010101" charset="-122"/>
              </a:rPr>
              <a:t>平均分析基</a:t>
            </a:r>
            <a:r>
              <a:rPr sz="2800" spc="-5" dirty="0">
                <a:latin typeface="等线" panose="02010600030101010101" charset="-122"/>
                <a:ea typeface="等线" panose="02010600030101010101" charset="-122"/>
                <a:cs typeface="等线" panose="02010600030101010101" charset="-122"/>
              </a:rPr>
              <a:t>数</a:t>
            </a:r>
            <a:r>
              <a:rPr sz="2800" spc="40"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(average</a:t>
            </a:r>
            <a:r>
              <a:rPr sz="2800" spc="-15"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parse</a:t>
            </a:r>
            <a:r>
              <a:rPr sz="2800" spc="-10"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base)</a:t>
            </a:r>
            <a:endParaRPr sz="2800">
              <a:latin typeface="等线" panose="02010600030101010101" charset="-122"/>
              <a:ea typeface="等线" panose="02010600030101010101" charset="-122"/>
              <a:cs typeface="等线" panose="02010600030101010101" charset="-122"/>
            </a:endParaRPr>
          </a:p>
          <a:p>
            <a:pPr marL="918210" lvl="1" indent="-457200">
              <a:lnSpc>
                <a:spcPct val="100000"/>
              </a:lnSpc>
              <a:spcBef>
                <a:spcPts val="1340"/>
              </a:spcBef>
              <a:buFont typeface="Arial" panose="020B0604020202020204" pitchFamily="34" charset="0"/>
              <a:buChar char="•"/>
              <a:tabLst>
                <a:tab pos="825500" algn="l"/>
              </a:tabLst>
            </a:pPr>
            <a:r>
              <a:rPr sz="2800" spc="5" dirty="0">
                <a:latin typeface="等线" panose="02010600030101010101" charset="-122"/>
                <a:ea typeface="等线" panose="02010600030101010101" charset="-122"/>
                <a:cs typeface="等线" panose="02010600030101010101" charset="-122"/>
              </a:rPr>
              <a:t>结构一致</a:t>
            </a:r>
            <a:r>
              <a:rPr sz="2800" spc="-5" dirty="0">
                <a:latin typeface="等线" panose="02010600030101010101" charset="-122"/>
                <a:ea typeface="等线" panose="02010600030101010101" charset="-122"/>
                <a:cs typeface="等线" panose="02010600030101010101" charset="-122"/>
              </a:rPr>
              <a:t>性</a:t>
            </a:r>
            <a:r>
              <a:rPr sz="2800" spc="25"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(structural</a:t>
            </a:r>
            <a:r>
              <a:rPr sz="2800" spc="5"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consistency)</a:t>
            </a:r>
            <a:endParaRPr sz="2800">
              <a:latin typeface="等线" panose="02010600030101010101" charset="-122"/>
              <a:ea typeface="等线" panose="02010600030101010101" charset="-122"/>
              <a:cs typeface="等线" panose="02010600030101010101" charset="-122"/>
            </a:endParaRPr>
          </a:p>
          <a:p>
            <a:pPr marL="918210" lvl="1" indent="-457200">
              <a:lnSpc>
                <a:spcPct val="100000"/>
              </a:lnSpc>
              <a:spcBef>
                <a:spcPts val="1350"/>
              </a:spcBef>
              <a:buFont typeface="Arial" panose="020B0604020202020204" pitchFamily="34" charset="0"/>
              <a:buChar char="•"/>
              <a:tabLst>
                <a:tab pos="825500" algn="l"/>
              </a:tabLst>
            </a:pPr>
            <a:r>
              <a:rPr sz="2800" spc="5" dirty="0">
                <a:latin typeface="等线" panose="02010600030101010101" charset="-122"/>
                <a:ea typeface="等线" panose="02010600030101010101" charset="-122"/>
                <a:cs typeface="等线" panose="02010600030101010101" charset="-122"/>
              </a:rPr>
              <a:t>排序的一致</a:t>
            </a:r>
            <a:r>
              <a:rPr sz="2800" spc="-5" dirty="0">
                <a:latin typeface="等线" panose="02010600030101010101" charset="-122"/>
                <a:ea typeface="等线" panose="02010600030101010101" charset="-122"/>
                <a:cs typeface="等线" panose="02010600030101010101" charset="-122"/>
              </a:rPr>
              <a:t>性</a:t>
            </a:r>
            <a:r>
              <a:rPr sz="2800" spc="35" dirty="0">
                <a:latin typeface="等线" panose="02010600030101010101" charset="-122"/>
                <a:ea typeface="等线" panose="02010600030101010101" charset="-122"/>
                <a:cs typeface="等线" panose="02010600030101010101" charset="-122"/>
              </a:rPr>
              <a:t> </a:t>
            </a:r>
            <a:r>
              <a:rPr sz="2800" spc="-5" dirty="0">
                <a:latin typeface="等线" panose="02010600030101010101" charset="-122"/>
                <a:ea typeface="等线" panose="02010600030101010101" charset="-122"/>
                <a:cs typeface="等线" panose="02010600030101010101" charset="-122"/>
              </a:rPr>
              <a:t>(best-first/ranked</a:t>
            </a:r>
            <a:r>
              <a:rPr sz="2800" spc="10" dirty="0">
                <a:latin typeface="等线" panose="02010600030101010101" charset="-122"/>
                <a:ea typeface="等线" panose="02010600030101010101" charset="-122"/>
                <a:cs typeface="等线" panose="02010600030101010101" charset="-122"/>
              </a:rPr>
              <a:t> </a:t>
            </a:r>
            <a:r>
              <a:rPr sz="2800" dirty="0">
                <a:latin typeface="等线" panose="02010600030101010101" charset="-122"/>
                <a:ea typeface="等线" panose="02010600030101010101" charset="-122"/>
                <a:cs typeface="等线" panose="02010600030101010101" charset="-122"/>
              </a:rPr>
              <a:t>consistency)</a:t>
            </a:r>
            <a:r>
              <a:rPr sz="2800" spc="-5" dirty="0">
                <a:latin typeface="等线" panose="02010600030101010101" charset="-122"/>
                <a:ea typeface="等线" panose="02010600030101010101" charset="-122"/>
                <a:cs typeface="等线" panose="02010600030101010101" charset="-122"/>
              </a:rPr>
              <a:t>等</a:t>
            </a:r>
            <a:endParaRPr sz="2800">
              <a:latin typeface="等线" panose="02010600030101010101" charset="-122"/>
              <a:ea typeface="等线" panose="02010600030101010101" charset="-122"/>
              <a:cs typeface="等线" panose="02010600030101010101" charset="-122"/>
            </a:endParaRPr>
          </a:p>
        </p:txBody>
      </p:sp>
      <p:sp>
        <p:nvSpPr>
          <p:cNvPr id="16" name="标题 15"/>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407795" y="1501140"/>
            <a:ext cx="9246235" cy="3810000"/>
          </a:xfrm>
          <a:prstGeom prst="rect">
            <a:avLst/>
          </a:prstGeom>
        </p:spPr>
        <p:txBody>
          <a:bodyPr vert="horz" wrap="square" lIns="0" tIns="137795" rIns="0" bIns="0" rtlCol="0">
            <a:spAutoFit/>
          </a:bodyPr>
          <a:lstStyle/>
          <a:p>
            <a:pPr marL="12065" algn="l">
              <a:lnSpc>
                <a:spcPct val="100000"/>
              </a:lnSpc>
              <a:spcBef>
                <a:spcPts val="1085"/>
              </a:spcBef>
              <a:buClrTx/>
              <a:buSzPct val="97000"/>
              <a:buFontTx/>
              <a:buNone/>
              <a:tabLst>
                <a:tab pos="415290" algn="l"/>
              </a:tabLst>
            </a:pPr>
            <a:r>
              <a:rPr sz="2500" b="1" dirty="0">
                <a:solidFill>
                  <a:schemeClr val="accent1"/>
                </a:solidFill>
                <a:latin typeface="等线" panose="02010600030101010101" charset="-122"/>
                <a:ea typeface="等线" panose="02010600030101010101" charset="-122"/>
                <a:cs typeface="等线" panose="02010600030101010101" charset="-122"/>
              </a:rPr>
              <a:t>对比评测(comparative evaluation )</a:t>
            </a:r>
            <a:endParaRPr sz="2500" b="1" dirty="0">
              <a:solidFill>
                <a:schemeClr val="accent1"/>
              </a:solidFill>
              <a:latin typeface="等线" panose="02010600030101010101" charset="-122"/>
              <a:ea typeface="等线" panose="02010600030101010101" charset="-122"/>
              <a:cs typeface="等线" panose="02010600030101010101" charset="-122"/>
            </a:endParaRPr>
          </a:p>
          <a:p>
            <a:pPr marL="469900" marR="5080" indent="-457200">
              <a:lnSpc>
                <a:spcPct val="120000"/>
              </a:lnSpc>
              <a:spcBef>
                <a:spcPts val="180"/>
              </a:spcBef>
              <a:buFont typeface="Arial" panose="020B0604020202020204" pitchFamily="34" charset="0"/>
              <a:buChar char="•"/>
            </a:pPr>
            <a:r>
              <a:rPr sz="2800" dirty="0">
                <a:latin typeface="等线" panose="02010600030101010101" charset="-122"/>
                <a:ea typeface="等线" panose="02010600030101010101" charset="-122"/>
                <a:cs typeface="等线" panose="02010600030101010101" charset="-122"/>
              </a:rPr>
              <a:t>用于对比不同系统之间的性能差别，主要评测指标和方法包括：</a:t>
            </a:r>
            <a:endParaRPr sz="2800" dirty="0">
              <a:latin typeface="等线" panose="02010600030101010101" charset="-122"/>
              <a:ea typeface="等线" panose="02010600030101010101" charset="-122"/>
              <a:cs typeface="等线" panose="02010600030101010101" charset="-122"/>
            </a:endParaRPr>
          </a:p>
          <a:p>
            <a:pPr marL="918210" lvl="1" indent="-457200">
              <a:lnSpc>
                <a:spcPct val="100000"/>
              </a:lnSpc>
              <a:spcBef>
                <a:spcPts val="1390"/>
              </a:spcBef>
              <a:buFont typeface="Arial" panose="020B0604020202020204" pitchFamily="34" charset="0"/>
              <a:buChar char="•"/>
              <a:tabLst>
                <a:tab pos="825500" algn="l"/>
              </a:tabLst>
            </a:pPr>
            <a:r>
              <a:rPr sz="2800" dirty="0">
                <a:latin typeface="等线" panose="02010600030101010101" charset="-122"/>
                <a:ea typeface="等线" panose="02010600030101010101" charset="-122"/>
                <a:cs typeface="等线" panose="02010600030101010101" charset="-122"/>
              </a:rPr>
              <a:t>树相似性 (tree similarity)</a:t>
            </a:r>
            <a:endParaRPr sz="2800" dirty="0">
              <a:latin typeface="等线" panose="02010600030101010101" charset="-122"/>
              <a:ea typeface="等线" panose="02010600030101010101" charset="-122"/>
              <a:cs typeface="等线" panose="02010600030101010101" charset="-122"/>
            </a:endParaRPr>
          </a:p>
          <a:p>
            <a:pPr marL="918210" lvl="1" indent="-457200">
              <a:lnSpc>
                <a:spcPct val="100000"/>
              </a:lnSpc>
              <a:spcBef>
                <a:spcPts val="1010"/>
              </a:spcBef>
              <a:buFont typeface="Arial" panose="020B0604020202020204" pitchFamily="34" charset="0"/>
              <a:buChar char="•"/>
              <a:tabLst>
                <a:tab pos="825500" algn="l"/>
              </a:tabLst>
            </a:pPr>
            <a:r>
              <a:rPr sz="2800" dirty="0">
                <a:latin typeface="等线" panose="02010600030101010101" charset="-122"/>
                <a:ea typeface="等线" panose="02010600030101010101" charset="-122"/>
                <a:cs typeface="等线" panose="02010600030101010101" charset="-122"/>
              </a:rPr>
              <a:t>模型的熵 (或困惑度) (entropy/perplexity)</a:t>
            </a:r>
            <a:endParaRPr sz="2800" dirty="0">
              <a:latin typeface="等线" panose="02010600030101010101" charset="-122"/>
              <a:ea typeface="等线" panose="02010600030101010101" charset="-122"/>
              <a:cs typeface="等线" panose="02010600030101010101" charset="-122"/>
            </a:endParaRPr>
          </a:p>
          <a:p>
            <a:pPr marL="918845" marR="601980" lvl="1" indent="-457200">
              <a:lnSpc>
                <a:spcPct val="120000"/>
              </a:lnSpc>
              <a:spcBef>
                <a:spcPts val="215"/>
              </a:spcBef>
              <a:buFont typeface="Arial" panose="020B0604020202020204" pitchFamily="34" charset="0"/>
              <a:buChar char="•"/>
              <a:tabLst>
                <a:tab pos="825500" algn="l"/>
              </a:tabLst>
            </a:pPr>
            <a:r>
              <a:rPr sz="2800" dirty="0">
                <a:latin typeface="等线" panose="02010600030101010101" charset="-122"/>
                <a:ea typeface="等线" panose="02010600030101010101" charset="-122"/>
                <a:cs typeface="等线" panose="02010600030101010101" charset="-122"/>
              </a:rPr>
              <a:t>语法评估兴趣小组 (grammar evaluation  interest group, GIEG)的评测方案等</a:t>
            </a:r>
            <a:endParaRPr sz="2800" dirty="0">
              <a:latin typeface="等线" panose="02010600030101010101" charset="-122"/>
              <a:ea typeface="等线" panose="02010600030101010101" charset="-122"/>
              <a:cs typeface="等线" panose="02010600030101010101" charset="-122"/>
            </a:endParaRPr>
          </a:p>
        </p:txBody>
      </p:sp>
      <p:sp>
        <p:nvSpPr>
          <p:cNvPr id="2" name="标题 1"/>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123950" y="1053465"/>
            <a:ext cx="9596120" cy="2357120"/>
          </a:xfrm>
          <a:prstGeom prst="rect">
            <a:avLst/>
          </a:prstGeom>
        </p:spPr>
        <p:txBody>
          <a:bodyPr vert="horz" wrap="square" lIns="0" tIns="196850" rIns="0" bIns="0" rtlCol="0">
            <a:spAutoFit/>
          </a:bodyPr>
          <a:lstStyle/>
          <a:p>
            <a:pPr marL="414655" indent="-402590">
              <a:lnSpc>
                <a:spcPct val="100000"/>
              </a:lnSpc>
              <a:spcBef>
                <a:spcPts val="1550"/>
              </a:spcBef>
              <a:buSzPct val="97000"/>
              <a:buFont typeface="Wingdings" panose="05000000000000000000"/>
              <a:buChar char=""/>
              <a:tabLst>
                <a:tab pos="415290" algn="l"/>
              </a:tabLst>
            </a:pPr>
            <a:r>
              <a:rPr sz="2500" b="1" dirty="0">
                <a:solidFill>
                  <a:schemeClr val="accent1"/>
                </a:solidFill>
                <a:latin typeface="等线" panose="02010600030101010101" charset="-122"/>
                <a:ea typeface="等线" panose="02010600030101010101" charset="-122"/>
                <a:cs typeface="等线" panose="02010600030101010101" charset="-122"/>
              </a:rPr>
              <a:t>句法分析器性能评测</a:t>
            </a:r>
            <a:endParaRPr sz="2500" b="1" dirty="0">
              <a:solidFill>
                <a:schemeClr val="accent1"/>
              </a:solidFill>
              <a:latin typeface="等线" panose="02010600030101010101" charset="-122"/>
              <a:ea typeface="等线" panose="02010600030101010101" charset="-122"/>
              <a:cs typeface="等线" panose="02010600030101010101" charset="-122"/>
            </a:endParaRPr>
          </a:p>
          <a:p>
            <a:pPr marL="12700">
              <a:lnSpc>
                <a:spcPct val="100000"/>
              </a:lnSpc>
              <a:spcBef>
                <a:spcPts val="675"/>
              </a:spcBef>
            </a:pPr>
            <a:r>
              <a:rPr sz="2200" spc="-80" dirty="0">
                <a:latin typeface="等线" panose="02010600030101010101" charset="-122"/>
                <a:ea typeface="等线" panose="02010600030101010101" charset="-122"/>
                <a:cs typeface="等线" panose="02010600030101010101" charset="-122"/>
              </a:rPr>
              <a:t>PARSEVAL</a:t>
            </a:r>
            <a:r>
              <a:rPr sz="2200" dirty="0">
                <a:latin typeface="等线" panose="02010600030101010101" charset="-122"/>
                <a:ea typeface="等线" panose="02010600030101010101" charset="-122"/>
                <a:cs typeface="等线" panose="02010600030101010101" charset="-122"/>
              </a:rPr>
              <a:t>测度，</a:t>
            </a:r>
            <a:r>
              <a:rPr sz="2200" spc="15" dirty="0">
                <a:latin typeface="等线" panose="02010600030101010101" charset="-122"/>
                <a:ea typeface="等线" panose="02010600030101010101" charset="-122"/>
                <a:cs typeface="等线" panose="02010600030101010101" charset="-122"/>
              </a:rPr>
              <a:t>三</a:t>
            </a:r>
            <a:r>
              <a:rPr sz="2200" dirty="0">
                <a:latin typeface="等线" panose="02010600030101010101" charset="-122"/>
                <a:ea typeface="等线" panose="02010600030101010101" charset="-122"/>
                <a:cs typeface="等线" panose="02010600030101010101" charset="-122"/>
              </a:rPr>
              <a:t>个</a:t>
            </a:r>
            <a:r>
              <a:rPr sz="2200" spc="15" dirty="0">
                <a:latin typeface="等线" panose="02010600030101010101" charset="-122"/>
                <a:ea typeface="等线" panose="02010600030101010101" charset="-122"/>
                <a:cs typeface="等线" panose="02010600030101010101" charset="-122"/>
              </a:rPr>
              <a:t>基</a:t>
            </a:r>
            <a:r>
              <a:rPr sz="2200" dirty="0">
                <a:latin typeface="等线" panose="02010600030101010101" charset="-122"/>
                <a:ea typeface="等线" panose="02010600030101010101" charset="-122"/>
                <a:cs typeface="等线" panose="02010600030101010101" charset="-122"/>
              </a:rPr>
              <a:t>本的</a:t>
            </a:r>
            <a:r>
              <a:rPr sz="2200" spc="15" dirty="0">
                <a:latin typeface="等线" panose="02010600030101010101" charset="-122"/>
                <a:ea typeface="等线" panose="02010600030101010101" charset="-122"/>
                <a:cs typeface="等线" panose="02010600030101010101" charset="-122"/>
              </a:rPr>
              <a:t>评</a:t>
            </a:r>
            <a:r>
              <a:rPr sz="2200" dirty="0">
                <a:latin typeface="等线" panose="02010600030101010101" charset="-122"/>
                <a:ea typeface="等线" panose="02010600030101010101" charset="-122"/>
                <a:cs typeface="等线" panose="02010600030101010101" charset="-122"/>
              </a:rPr>
              <a:t>测指</a:t>
            </a:r>
            <a:r>
              <a:rPr sz="2200" spc="15" dirty="0">
                <a:latin typeface="等线" panose="02010600030101010101" charset="-122"/>
                <a:ea typeface="等线" panose="02010600030101010101" charset="-122"/>
                <a:cs typeface="等线" panose="02010600030101010101" charset="-122"/>
              </a:rPr>
              <a:t>标</a:t>
            </a:r>
            <a:r>
              <a:rPr sz="2200" spc="-5" dirty="0">
                <a:latin typeface="等线" panose="02010600030101010101" charset="-122"/>
                <a:ea typeface="等线" panose="02010600030101010101" charset="-122"/>
                <a:cs typeface="等线" panose="02010600030101010101" charset="-122"/>
              </a:rPr>
              <a:t>：</a:t>
            </a:r>
            <a:endParaRPr sz="2200">
              <a:latin typeface="等线" panose="02010600030101010101" charset="-122"/>
              <a:ea typeface="等线" panose="02010600030101010101" charset="-122"/>
              <a:cs typeface="等线" panose="02010600030101010101" charset="-122"/>
            </a:endParaRPr>
          </a:p>
          <a:p>
            <a:pPr marL="824865" marR="5080" lvl="1" indent="-355600">
              <a:lnSpc>
                <a:spcPct val="120000"/>
              </a:lnSpc>
              <a:spcBef>
                <a:spcPts val="600"/>
              </a:spcBef>
              <a:buFont typeface="Wingdings" panose="05000000000000000000"/>
              <a:buChar char=""/>
              <a:tabLst>
                <a:tab pos="825500" algn="l"/>
              </a:tabLst>
            </a:pPr>
            <a:r>
              <a:rPr sz="2500" b="1" dirty="0">
                <a:solidFill>
                  <a:schemeClr val="accent1"/>
                </a:solidFill>
                <a:latin typeface="等线" panose="02010600030101010101" charset="-122"/>
                <a:ea typeface="等线" panose="02010600030101010101" charset="-122"/>
                <a:cs typeface="等线" panose="02010600030101010101" charset="-122"/>
              </a:rPr>
              <a:t>精度(precision)：</a:t>
            </a:r>
            <a:r>
              <a:rPr sz="2200" spc="10" dirty="0">
                <a:latin typeface="等线" panose="02010600030101010101" charset="-122"/>
                <a:ea typeface="等线" panose="02010600030101010101" charset="-122"/>
                <a:cs typeface="等线" panose="02010600030101010101" charset="-122"/>
              </a:rPr>
              <a:t>句</a:t>
            </a:r>
            <a:r>
              <a:rPr sz="2200" dirty="0">
                <a:latin typeface="等线" panose="02010600030101010101" charset="-122"/>
                <a:ea typeface="等线" panose="02010600030101010101" charset="-122"/>
                <a:cs typeface="等线" panose="02010600030101010101" charset="-122"/>
              </a:rPr>
              <a:t>法</a:t>
            </a:r>
            <a:r>
              <a:rPr sz="2200" spc="10" dirty="0">
                <a:latin typeface="等线" panose="02010600030101010101" charset="-122"/>
                <a:ea typeface="等线" panose="02010600030101010101" charset="-122"/>
                <a:cs typeface="等线" panose="02010600030101010101" charset="-122"/>
              </a:rPr>
              <a:t>分</a:t>
            </a:r>
            <a:r>
              <a:rPr sz="2200" dirty="0">
                <a:latin typeface="等线" panose="02010600030101010101" charset="-122"/>
                <a:ea typeface="等线" panose="02010600030101010101" charset="-122"/>
                <a:cs typeface="等线" panose="02010600030101010101" charset="-122"/>
              </a:rPr>
              <a:t>析结</a:t>
            </a:r>
            <a:r>
              <a:rPr sz="2200" spc="10" dirty="0">
                <a:latin typeface="等线" panose="02010600030101010101" charset="-122"/>
                <a:ea typeface="等线" panose="02010600030101010101" charset="-122"/>
                <a:cs typeface="等线" panose="02010600030101010101" charset="-122"/>
              </a:rPr>
              <a:t>果</a:t>
            </a:r>
            <a:r>
              <a:rPr sz="2200" dirty="0">
                <a:latin typeface="等线" panose="02010600030101010101" charset="-122"/>
                <a:ea typeface="等线" panose="02010600030101010101" charset="-122"/>
                <a:cs typeface="等线" panose="02010600030101010101" charset="-122"/>
              </a:rPr>
              <a:t>中正</a:t>
            </a:r>
            <a:r>
              <a:rPr sz="2200" spc="10" dirty="0">
                <a:latin typeface="等线" panose="02010600030101010101" charset="-122"/>
                <a:ea typeface="等线" panose="02010600030101010101" charset="-122"/>
                <a:cs typeface="等线" panose="02010600030101010101" charset="-122"/>
              </a:rPr>
              <a:t>确</a:t>
            </a:r>
            <a:r>
              <a:rPr sz="2200" dirty="0">
                <a:latin typeface="等线" panose="02010600030101010101" charset="-122"/>
                <a:ea typeface="等线" panose="02010600030101010101" charset="-122"/>
                <a:cs typeface="等线" panose="02010600030101010101" charset="-122"/>
              </a:rPr>
              <a:t>的</a:t>
            </a:r>
            <a:r>
              <a:rPr sz="2200" spc="10" dirty="0">
                <a:latin typeface="等线" panose="02010600030101010101" charset="-122"/>
                <a:ea typeface="等线" panose="02010600030101010101" charset="-122"/>
                <a:cs typeface="等线" panose="02010600030101010101" charset="-122"/>
              </a:rPr>
              <a:t>短</a:t>
            </a:r>
            <a:r>
              <a:rPr sz="2200" spc="-5" dirty="0">
                <a:latin typeface="等线" panose="02010600030101010101" charset="-122"/>
                <a:ea typeface="等线" panose="02010600030101010101" charset="-122"/>
                <a:cs typeface="等线" panose="02010600030101010101" charset="-122"/>
              </a:rPr>
              <a:t>语</a:t>
            </a:r>
            <a:r>
              <a:rPr sz="2200" spc="15" dirty="0">
                <a:latin typeface="等线" panose="02010600030101010101" charset="-122"/>
                <a:ea typeface="等线" panose="02010600030101010101" charset="-122"/>
                <a:cs typeface="等线" panose="02010600030101010101" charset="-122"/>
              </a:rPr>
              <a:t>个</a:t>
            </a:r>
            <a:r>
              <a:rPr sz="2200" dirty="0">
                <a:latin typeface="等线" panose="02010600030101010101" charset="-122"/>
                <a:ea typeface="等线" panose="02010600030101010101" charset="-122"/>
                <a:cs typeface="等线" panose="02010600030101010101" charset="-122"/>
              </a:rPr>
              <a:t>数所占</a:t>
            </a:r>
            <a:r>
              <a:rPr sz="2200" spc="15" dirty="0">
                <a:latin typeface="等线" panose="02010600030101010101" charset="-122"/>
                <a:ea typeface="等线" panose="02010600030101010101" charset="-122"/>
                <a:cs typeface="等线" panose="02010600030101010101" charset="-122"/>
              </a:rPr>
              <a:t>的</a:t>
            </a:r>
            <a:r>
              <a:rPr sz="2200" dirty="0">
                <a:latin typeface="等线" panose="02010600030101010101" charset="-122"/>
                <a:ea typeface="等线" panose="02010600030101010101" charset="-122"/>
                <a:cs typeface="等线" panose="02010600030101010101" charset="-122"/>
              </a:rPr>
              <a:t>比例，</a:t>
            </a:r>
            <a:r>
              <a:rPr sz="2200" spc="15" dirty="0">
                <a:latin typeface="等线" panose="02010600030101010101" charset="-122"/>
                <a:ea typeface="等线" panose="02010600030101010101" charset="-122"/>
                <a:cs typeface="等线" panose="02010600030101010101" charset="-122"/>
              </a:rPr>
              <a:t>即</a:t>
            </a:r>
            <a:r>
              <a:rPr sz="2200" dirty="0">
                <a:latin typeface="等线" panose="02010600030101010101" charset="-122"/>
                <a:ea typeface="等线" panose="02010600030101010101" charset="-122"/>
                <a:cs typeface="等线" panose="02010600030101010101" charset="-122"/>
              </a:rPr>
              <a:t>分析结</a:t>
            </a:r>
            <a:r>
              <a:rPr sz="2200" spc="15" dirty="0">
                <a:latin typeface="等线" panose="02010600030101010101" charset="-122"/>
                <a:ea typeface="等线" panose="02010600030101010101" charset="-122"/>
                <a:cs typeface="等线" panose="02010600030101010101" charset="-122"/>
              </a:rPr>
              <a:t>果</a:t>
            </a:r>
            <a:r>
              <a:rPr sz="2200" dirty="0">
                <a:latin typeface="等线" panose="02010600030101010101" charset="-122"/>
                <a:ea typeface="等线" panose="02010600030101010101" charset="-122"/>
                <a:cs typeface="等线" panose="02010600030101010101" charset="-122"/>
              </a:rPr>
              <a:t>中与标</a:t>
            </a:r>
            <a:r>
              <a:rPr sz="2200" spc="15" dirty="0">
                <a:latin typeface="等线" panose="02010600030101010101" charset="-122"/>
                <a:ea typeface="等线" panose="02010600030101010101" charset="-122"/>
                <a:cs typeface="等线" panose="02010600030101010101" charset="-122"/>
              </a:rPr>
              <a:t>准</a:t>
            </a:r>
            <a:r>
              <a:rPr sz="2200" dirty="0">
                <a:latin typeface="等线" panose="02010600030101010101" charset="-122"/>
                <a:ea typeface="等线" panose="02010600030101010101" charset="-122"/>
                <a:cs typeface="等线" panose="02010600030101010101" charset="-122"/>
              </a:rPr>
              <a:t>分</a:t>
            </a:r>
            <a:r>
              <a:rPr sz="2200" spc="-5" dirty="0">
                <a:latin typeface="等线" panose="02010600030101010101" charset="-122"/>
                <a:ea typeface="等线" panose="02010600030101010101" charset="-122"/>
                <a:cs typeface="等线" panose="02010600030101010101" charset="-122"/>
              </a:rPr>
              <a:t>析</a:t>
            </a:r>
            <a:r>
              <a:rPr sz="2200" spc="15" dirty="0">
                <a:latin typeface="等线" panose="02010600030101010101" charset="-122"/>
                <a:ea typeface="等线" panose="02010600030101010101" charset="-122"/>
                <a:cs typeface="等线" panose="02010600030101010101" charset="-122"/>
              </a:rPr>
              <a:t>树</a:t>
            </a:r>
            <a:r>
              <a:rPr sz="2200" dirty="0">
                <a:latin typeface="等线" panose="02010600030101010101" charset="-122"/>
                <a:ea typeface="等线" panose="02010600030101010101" charset="-122"/>
                <a:cs typeface="等线" panose="02010600030101010101" charset="-122"/>
              </a:rPr>
              <a:t>（答案</a:t>
            </a:r>
            <a:r>
              <a:rPr sz="2200" spc="15" dirty="0">
                <a:latin typeface="等线" panose="02010600030101010101" charset="-122"/>
                <a:ea typeface="等线" panose="02010600030101010101" charset="-122"/>
                <a:cs typeface="等线" panose="02010600030101010101" charset="-122"/>
              </a:rPr>
              <a:t>）</a:t>
            </a:r>
            <a:r>
              <a:rPr sz="2200" dirty="0">
                <a:latin typeface="等线" panose="02010600030101010101" charset="-122"/>
                <a:ea typeface="等线" panose="02010600030101010101" charset="-122"/>
                <a:cs typeface="等线" panose="02010600030101010101" charset="-122"/>
              </a:rPr>
              <a:t>中的短</a:t>
            </a:r>
            <a:r>
              <a:rPr sz="2200" spc="15" dirty="0">
                <a:latin typeface="等线" panose="02010600030101010101" charset="-122"/>
                <a:ea typeface="等线" panose="02010600030101010101" charset="-122"/>
                <a:cs typeface="等线" panose="02010600030101010101" charset="-122"/>
              </a:rPr>
              <a:t>语</a:t>
            </a:r>
            <a:r>
              <a:rPr sz="2200" dirty="0">
                <a:latin typeface="等线" panose="02010600030101010101" charset="-122"/>
                <a:ea typeface="等线" panose="02010600030101010101" charset="-122"/>
                <a:cs typeface="等线" panose="02010600030101010101" charset="-122"/>
              </a:rPr>
              <a:t>相匹配</a:t>
            </a:r>
            <a:r>
              <a:rPr sz="2200" spc="15" dirty="0">
                <a:latin typeface="等线" panose="02010600030101010101" charset="-122"/>
                <a:ea typeface="等线" panose="02010600030101010101" charset="-122"/>
                <a:cs typeface="等线" panose="02010600030101010101" charset="-122"/>
              </a:rPr>
              <a:t>的</a:t>
            </a:r>
            <a:r>
              <a:rPr sz="2200" dirty="0">
                <a:latin typeface="等线" panose="02010600030101010101" charset="-122"/>
                <a:ea typeface="等线" panose="02010600030101010101" charset="-122"/>
                <a:cs typeface="等线" panose="02010600030101010101" charset="-122"/>
              </a:rPr>
              <a:t>个数占</a:t>
            </a:r>
            <a:r>
              <a:rPr sz="2200" spc="15" dirty="0">
                <a:latin typeface="等线" panose="02010600030101010101" charset="-122"/>
                <a:ea typeface="等线" panose="02010600030101010101" charset="-122"/>
                <a:cs typeface="等线" panose="02010600030101010101" charset="-122"/>
              </a:rPr>
              <a:t>分</a:t>
            </a:r>
            <a:r>
              <a:rPr sz="2200" dirty="0">
                <a:latin typeface="等线" panose="02010600030101010101" charset="-122"/>
                <a:ea typeface="等线" panose="02010600030101010101" charset="-122"/>
                <a:cs typeface="等线" panose="02010600030101010101" charset="-122"/>
              </a:rPr>
              <a:t>析</a:t>
            </a:r>
            <a:r>
              <a:rPr sz="2200" spc="-5" dirty="0">
                <a:latin typeface="等线" panose="02010600030101010101" charset="-122"/>
                <a:ea typeface="等线" panose="02010600030101010101" charset="-122"/>
                <a:cs typeface="等线" panose="02010600030101010101" charset="-122"/>
              </a:rPr>
              <a:t>结</a:t>
            </a:r>
            <a:r>
              <a:rPr sz="2200" spc="10" dirty="0">
                <a:latin typeface="等线" panose="02010600030101010101" charset="-122"/>
                <a:ea typeface="等线" panose="02010600030101010101" charset="-122"/>
                <a:cs typeface="等线" panose="02010600030101010101" charset="-122"/>
              </a:rPr>
              <a:t>果中所有短</a:t>
            </a:r>
            <a:r>
              <a:rPr sz="2200" dirty="0">
                <a:latin typeface="等线" panose="02010600030101010101" charset="-122"/>
                <a:ea typeface="等线" panose="02010600030101010101" charset="-122"/>
                <a:cs typeface="等线" panose="02010600030101010101" charset="-122"/>
              </a:rPr>
              <a:t>语</a:t>
            </a:r>
            <a:r>
              <a:rPr sz="2200" spc="10" dirty="0">
                <a:latin typeface="等线" panose="02010600030101010101" charset="-122"/>
                <a:ea typeface="等线" panose="02010600030101010101" charset="-122"/>
                <a:cs typeface="等线" panose="02010600030101010101" charset="-122"/>
              </a:rPr>
              <a:t>个</a:t>
            </a:r>
            <a:r>
              <a:rPr sz="2200" dirty="0">
                <a:latin typeface="等线" panose="02010600030101010101" charset="-122"/>
                <a:ea typeface="等线" panose="02010600030101010101" charset="-122"/>
                <a:cs typeface="等线" panose="02010600030101010101" charset="-122"/>
              </a:rPr>
              <a:t>数的</a:t>
            </a:r>
            <a:r>
              <a:rPr sz="2200" spc="10" dirty="0">
                <a:latin typeface="等线" panose="02010600030101010101" charset="-122"/>
                <a:ea typeface="等线" panose="02010600030101010101" charset="-122"/>
                <a:cs typeface="等线" panose="02010600030101010101" charset="-122"/>
              </a:rPr>
              <a:t>比</a:t>
            </a:r>
            <a:r>
              <a:rPr sz="2200" dirty="0">
                <a:latin typeface="等线" panose="02010600030101010101" charset="-122"/>
                <a:ea typeface="等线" panose="02010600030101010101" charset="-122"/>
                <a:cs typeface="等线" panose="02010600030101010101" charset="-122"/>
              </a:rPr>
              <a:t>例</a:t>
            </a:r>
            <a:r>
              <a:rPr sz="2200" spc="10" dirty="0">
                <a:latin typeface="等线" panose="02010600030101010101" charset="-122"/>
                <a:ea typeface="等线" panose="02010600030101010101" charset="-122"/>
                <a:cs typeface="等线" panose="02010600030101010101" charset="-122"/>
              </a:rPr>
              <a:t>，</a:t>
            </a:r>
            <a:r>
              <a:rPr sz="2200" dirty="0">
                <a:latin typeface="等线" panose="02010600030101010101" charset="-122"/>
                <a:ea typeface="等线" panose="02010600030101010101" charset="-122"/>
                <a:cs typeface="等线" panose="02010600030101010101" charset="-122"/>
              </a:rPr>
              <a:t>即</a:t>
            </a:r>
            <a:r>
              <a:rPr sz="2200" spc="-5" dirty="0">
                <a:latin typeface="等线" panose="02010600030101010101" charset="-122"/>
                <a:ea typeface="等线" panose="02010600030101010101" charset="-122"/>
                <a:cs typeface="等线" panose="02010600030101010101" charset="-122"/>
              </a:rPr>
              <a:t>：</a:t>
            </a:r>
            <a:endParaRPr sz="2200">
              <a:latin typeface="等线" panose="02010600030101010101" charset="-122"/>
              <a:ea typeface="等线" panose="02010600030101010101" charset="-122"/>
              <a:cs typeface="等线" panose="02010600030101010101" charset="-122"/>
            </a:endParaRPr>
          </a:p>
        </p:txBody>
      </p:sp>
      <p:sp>
        <p:nvSpPr>
          <p:cNvPr id="2" name="标题 1"/>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20" name="object 20"/>
          <p:cNvSpPr txBox="1"/>
          <p:nvPr/>
        </p:nvSpPr>
        <p:spPr>
          <a:xfrm>
            <a:off x="1577340" y="3308350"/>
            <a:ext cx="9295130" cy="1742440"/>
          </a:xfrm>
          <a:prstGeom prst="rect">
            <a:avLst/>
          </a:prstGeom>
        </p:spPr>
        <p:txBody>
          <a:bodyPr vert="horz" wrap="square" lIns="0" tIns="12700" rIns="0" bIns="0" rtlCol="0">
            <a:spAutoFit/>
          </a:bodyPr>
          <a:p>
            <a:pPr fontAlgn="auto">
              <a:lnSpc>
                <a:spcPts val="2540"/>
              </a:lnSpc>
              <a:spcBef>
                <a:spcPts val="0"/>
              </a:spcBef>
            </a:pPr>
            <a:r>
              <a:rPr sz="2200" b="1" i="1" spc="-5" dirty="0">
                <a:solidFill>
                  <a:srgbClr val="FF0000"/>
                </a:solidFill>
                <a:latin typeface="等线" panose="02010600030101010101" charset="-122"/>
                <a:ea typeface="等线" panose="02010600030101010101" charset="-122"/>
                <a:cs typeface="等线" panose="02010600030101010101" charset="-122"/>
                <a:sym typeface="+mn-ea"/>
              </a:rPr>
              <a:t>P</a:t>
            </a:r>
            <a:r>
              <a:rPr lang="en-US" sz="2200" b="1" i="1" spc="-5" dirty="0">
                <a:solidFill>
                  <a:srgbClr val="FF0000"/>
                </a:solidFill>
                <a:latin typeface="等线" panose="02010600030101010101" charset="-122"/>
                <a:ea typeface="等线" panose="02010600030101010101" charset="-122"/>
                <a:cs typeface="等线" panose="02010600030101010101" charset="-122"/>
                <a:sym typeface="+mn-ea"/>
              </a:rPr>
              <a:t>recision</a:t>
            </a:r>
            <a:r>
              <a:rPr sz="2200" b="1" i="1" spc="-5" dirty="0">
                <a:solidFill>
                  <a:srgbClr val="FF0000"/>
                </a:solidFill>
                <a:latin typeface="等线" panose="02010600030101010101" charset="-122"/>
                <a:ea typeface="等线" panose="02010600030101010101" charset="-122"/>
                <a:cs typeface="等线" panose="02010600030101010101" charset="-122"/>
                <a:sym typeface="+mn-ea"/>
              </a:rPr>
              <a:t>＝</a:t>
            </a:r>
            <a:r>
              <a:rPr sz="2200" b="1" i="1" spc="5" dirty="0">
                <a:solidFill>
                  <a:srgbClr val="FF0000"/>
                </a:solidFill>
                <a:latin typeface="等线" panose="02010600030101010101" charset="-122"/>
                <a:ea typeface="等线" panose="02010600030101010101" charset="-122"/>
                <a:cs typeface="等线" panose="02010600030101010101" charset="-122"/>
              </a:rPr>
              <a:t>分析得到的正确的短语个数</a:t>
            </a:r>
            <a:r>
              <a:rPr lang="en-US" sz="2200" b="1" i="1" spc="5" dirty="0">
                <a:solidFill>
                  <a:srgbClr val="FF0000"/>
                </a:solidFill>
                <a:latin typeface="等线" panose="02010600030101010101" charset="-122"/>
                <a:ea typeface="等线" panose="02010600030101010101" charset="-122"/>
                <a:cs typeface="等线" panose="02010600030101010101" charset="-122"/>
              </a:rPr>
              <a:t>/</a:t>
            </a:r>
            <a:r>
              <a:rPr sz="2200" b="1" i="1" spc="5" dirty="0">
                <a:solidFill>
                  <a:srgbClr val="FF0000"/>
                </a:solidFill>
                <a:latin typeface="等线" panose="02010600030101010101" charset="-122"/>
                <a:ea typeface="等线" panose="02010600030101010101" charset="-122"/>
                <a:cs typeface="等线" panose="02010600030101010101" charset="-122"/>
                <a:sym typeface="+mn-ea"/>
              </a:rPr>
              <a:t>分析得到的所有的短语个数</a:t>
            </a:r>
            <a:r>
              <a:rPr lang="en-US" sz="2200" b="1" i="1" spc="5" dirty="0">
                <a:solidFill>
                  <a:srgbClr val="FF0000"/>
                </a:solidFill>
                <a:latin typeface="等线" panose="02010600030101010101" charset="-122"/>
                <a:ea typeface="等线" panose="02010600030101010101" charset="-122"/>
                <a:cs typeface="等线" panose="02010600030101010101" charset="-122"/>
              </a:rPr>
              <a:t>	</a:t>
            </a:r>
            <a:endParaRPr sz="2200" b="1">
              <a:solidFill>
                <a:srgbClr val="FF0000"/>
              </a:solidFill>
              <a:latin typeface="等线" panose="02010600030101010101" charset="-122"/>
              <a:ea typeface="等线" panose="02010600030101010101" charset="-122"/>
              <a:cs typeface="等线" panose="02010600030101010101" charset="-122"/>
            </a:endParaRPr>
          </a:p>
          <a:p>
            <a:pPr marL="376555" marR="5080" indent="-364490">
              <a:lnSpc>
                <a:spcPct val="120000"/>
              </a:lnSpc>
              <a:spcBef>
                <a:spcPts val="510"/>
              </a:spcBef>
              <a:buFont typeface="Wingdings" panose="05000000000000000000"/>
              <a:buChar char=""/>
              <a:tabLst>
                <a:tab pos="377190" algn="l"/>
              </a:tabLst>
            </a:pPr>
            <a:r>
              <a:rPr sz="2500" b="1" dirty="0">
                <a:solidFill>
                  <a:schemeClr val="accent1"/>
                </a:solidFill>
                <a:latin typeface="等线" panose="02010600030101010101" charset="-122"/>
                <a:ea typeface="等线" panose="02010600030101010101" charset="-122"/>
                <a:cs typeface="等线" panose="02010600030101010101" charset="-122"/>
              </a:rPr>
              <a:t>召回率(recall)：</a:t>
            </a:r>
            <a:r>
              <a:rPr sz="2200" dirty="0">
                <a:latin typeface="等线" panose="02010600030101010101" charset="-122"/>
                <a:ea typeface="等线" panose="02010600030101010101" charset="-122"/>
                <a:cs typeface="等线" panose="02010600030101010101" charset="-122"/>
              </a:rPr>
              <a:t>句</a:t>
            </a:r>
            <a:r>
              <a:rPr sz="2200" spc="15" dirty="0">
                <a:latin typeface="等线" panose="02010600030101010101" charset="-122"/>
                <a:ea typeface="等线" panose="02010600030101010101" charset="-122"/>
                <a:cs typeface="等线" panose="02010600030101010101" charset="-122"/>
              </a:rPr>
              <a:t>法</a:t>
            </a:r>
            <a:r>
              <a:rPr sz="2200" dirty="0">
                <a:latin typeface="等线" panose="02010600030101010101" charset="-122"/>
                <a:ea typeface="等线" panose="02010600030101010101" charset="-122"/>
                <a:cs typeface="等线" panose="02010600030101010101" charset="-122"/>
              </a:rPr>
              <a:t>分析</a:t>
            </a:r>
            <a:r>
              <a:rPr sz="2200" spc="15" dirty="0">
                <a:latin typeface="等线" panose="02010600030101010101" charset="-122"/>
                <a:ea typeface="等线" panose="02010600030101010101" charset="-122"/>
                <a:cs typeface="等线" panose="02010600030101010101" charset="-122"/>
              </a:rPr>
              <a:t>结</a:t>
            </a:r>
            <a:r>
              <a:rPr sz="2200" dirty="0">
                <a:latin typeface="等线" panose="02010600030101010101" charset="-122"/>
                <a:ea typeface="等线" panose="02010600030101010101" charset="-122"/>
                <a:cs typeface="等线" panose="02010600030101010101" charset="-122"/>
              </a:rPr>
              <a:t>果中</a:t>
            </a:r>
            <a:r>
              <a:rPr sz="2200" spc="15" dirty="0">
                <a:latin typeface="等线" panose="02010600030101010101" charset="-122"/>
                <a:ea typeface="等线" panose="02010600030101010101" charset="-122"/>
                <a:cs typeface="等线" panose="02010600030101010101" charset="-122"/>
              </a:rPr>
              <a:t>正</a:t>
            </a:r>
            <a:r>
              <a:rPr sz="2200" dirty="0">
                <a:latin typeface="等线" panose="02010600030101010101" charset="-122"/>
                <a:ea typeface="等线" panose="02010600030101010101" charset="-122"/>
                <a:cs typeface="等线" panose="02010600030101010101" charset="-122"/>
              </a:rPr>
              <a:t>确</a:t>
            </a:r>
            <a:r>
              <a:rPr sz="2200" spc="15" dirty="0">
                <a:latin typeface="等线" panose="02010600030101010101" charset="-122"/>
                <a:ea typeface="等线" panose="02010600030101010101" charset="-122"/>
                <a:cs typeface="等线" panose="02010600030101010101" charset="-122"/>
              </a:rPr>
              <a:t>的</a:t>
            </a:r>
            <a:r>
              <a:rPr sz="2200" dirty="0">
                <a:latin typeface="等线" panose="02010600030101010101" charset="-122"/>
                <a:ea typeface="等线" panose="02010600030101010101" charset="-122"/>
                <a:cs typeface="等线" panose="02010600030101010101" charset="-122"/>
              </a:rPr>
              <a:t>短语</a:t>
            </a:r>
            <a:r>
              <a:rPr sz="2200" spc="15" dirty="0">
                <a:latin typeface="等线" panose="02010600030101010101" charset="-122"/>
                <a:ea typeface="等线" panose="02010600030101010101" charset="-122"/>
                <a:cs typeface="等线" panose="02010600030101010101" charset="-122"/>
              </a:rPr>
              <a:t>个</a:t>
            </a:r>
            <a:r>
              <a:rPr sz="2200" spc="-5" dirty="0">
                <a:latin typeface="等线" panose="02010600030101010101" charset="-122"/>
                <a:ea typeface="等线" panose="02010600030101010101" charset="-122"/>
                <a:cs typeface="等线" panose="02010600030101010101" charset="-122"/>
              </a:rPr>
              <a:t>数</a:t>
            </a:r>
            <a:r>
              <a:rPr sz="2200" spc="10" dirty="0">
                <a:latin typeface="等线" panose="02010600030101010101" charset="-122"/>
                <a:ea typeface="等线" panose="02010600030101010101" charset="-122"/>
                <a:cs typeface="等线" panose="02010600030101010101" charset="-122"/>
              </a:rPr>
              <a:t>占标准分析</a:t>
            </a:r>
            <a:r>
              <a:rPr sz="2200" dirty="0">
                <a:latin typeface="等线" panose="02010600030101010101" charset="-122"/>
                <a:ea typeface="等线" panose="02010600030101010101" charset="-122"/>
                <a:cs typeface="等线" panose="02010600030101010101" charset="-122"/>
              </a:rPr>
              <a:t>树</a:t>
            </a:r>
            <a:r>
              <a:rPr sz="2200" spc="10" dirty="0">
                <a:latin typeface="等线" panose="02010600030101010101" charset="-122"/>
                <a:ea typeface="等线" panose="02010600030101010101" charset="-122"/>
                <a:cs typeface="等线" panose="02010600030101010101" charset="-122"/>
              </a:rPr>
              <a:t>中</a:t>
            </a:r>
            <a:r>
              <a:rPr sz="2200" dirty="0">
                <a:latin typeface="等线" panose="02010600030101010101" charset="-122"/>
                <a:ea typeface="等线" panose="02010600030101010101" charset="-122"/>
                <a:cs typeface="等线" panose="02010600030101010101" charset="-122"/>
              </a:rPr>
              <a:t>全部</a:t>
            </a:r>
            <a:r>
              <a:rPr sz="2200" spc="10" dirty="0">
                <a:latin typeface="等线" panose="02010600030101010101" charset="-122"/>
                <a:ea typeface="等线" panose="02010600030101010101" charset="-122"/>
                <a:cs typeface="等线" panose="02010600030101010101" charset="-122"/>
              </a:rPr>
              <a:t>短</a:t>
            </a:r>
            <a:r>
              <a:rPr sz="2200" dirty="0">
                <a:latin typeface="等线" panose="02010600030101010101" charset="-122"/>
                <a:ea typeface="等线" panose="02010600030101010101" charset="-122"/>
                <a:cs typeface="等线" panose="02010600030101010101" charset="-122"/>
              </a:rPr>
              <a:t>语</a:t>
            </a:r>
            <a:r>
              <a:rPr sz="2200" spc="10" dirty="0">
                <a:latin typeface="等线" panose="02010600030101010101" charset="-122"/>
                <a:ea typeface="等线" panose="02010600030101010101" charset="-122"/>
                <a:cs typeface="等线" panose="02010600030101010101" charset="-122"/>
              </a:rPr>
              <a:t>个</a:t>
            </a:r>
            <a:r>
              <a:rPr sz="2200" dirty="0">
                <a:latin typeface="等线" panose="02010600030101010101" charset="-122"/>
                <a:ea typeface="等线" panose="02010600030101010101" charset="-122"/>
                <a:cs typeface="等线" panose="02010600030101010101" charset="-122"/>
              </a:rPr>
              <a:t>数的</a:t>
            </a:r>
            <a:r>
              <a:rPr sz="2200" spc="10" dirty="0">
                <a:latin typeface="等线" panose="02010600030101010101" charset="-122"/>
                <a:ea typeface="等线" panose="02010600030101010101" charset="-122"/>
                <a:cs typeface="等线" panose="02010600030101010101" charset="-122"/>
              </a:rPr>
              <a:t>比</a:t>
            </a:r>
            <a:r>
              <a:rPr sz="2200" spc="50" dirty="0">
                <a:latin typeface="等线" panose="02010600030101010101" charset="-122"/>
                <a:ea typeface="等线" panose="02010600030101010101" charset="-122"/>
                <a:cs typeface="等线" panose="02010600030101010101" charset="-122"/>
              </a:rPr>
              <a:t>例</a:t>
            </a:r>
            <a:r>
              <a:rPr sz="2200" dirty="0">
                <a:latin typeface="等线" panose="02010600030101010101" charset="-122"/>
                <a:ea typeface="等线" panose="02010600030101010101" charset="-122"/>
                <a:cs typeface="等线" panose="02010600030101010101" charset="-122"/>
              </a:rPr>
              <a:t>，</a:t>
            </a:r>
            <a:r>
              <a:rPr sz="2200" spc="15" dirty="0">
                <a:latin typeface="等线" panose="02010600030101010101" charset="-122"/>
                <a:ea typeface="等线" panose="02010600030101010101" charset="-122"/>
                <a:cs typeface="等线" panose="02010600030101010101" charset="-122"/>
              </a:rPr>
              <a:t>即</a:t>
            </a:r>
            <a:r>
              <a:rPr sz="2200" spc="-5" dirty="0">
                <a:latin typeface="等线" panose="02010600030101010101" charset="-122"/>
                <a:ea typeface="等线" panose="02010600030101010101" charset="-122"/>
                <a:cs typeface="等线" panose="02010600030101010101" charset="-122"/>
              </a:rPr>
              <a:t>：</a:t>
            </a:r>
            <a:endParaRPr sz="2200" spc="-5" dirty="0">
              <a:latin typeface="等线" panose="02010600030101010101" charset="-122"/>
              <a:ea typeface="等线" panose="02010600030101010101" charset="-122"/>
              <a:cs typeface="等线" panose="02010600030101010101" charset="-122"/>
            </a:endParaRPr>
          </a:p>
          <a:p>
            <a:pPr marL="12065" marR="5080" indent="0">
              <a:lnSpc>
                <a:spcPct val="120000"/>
              </a:lnSpc>
              <a:spcBef>
                <a:spcPts val="510"/>
              </a:spcBef>
              <a:buFont typeface="Wingdings" panose="05000000000000000000"/>
              <a:buNone/>
              <a:tabLst>
                <a:tab pos="377190" algn="l"/>
              </a:tabLst>
            </a:pPr>
            <a:r>
              <a:rPr sz="2200" b="1" i="1" spc="-5" dirty="0">
                <a:solidFill>
                  <a:srgbClr val="FF0000"/>
                </a:solidFill>
                <a:latin typeface="等线" panose="02010600030101010101" charset="-122"/>
                <a:ea typeface="等线" panose="02010600030101010101" charset="-122"/>
                <a:cs typeface="等线" panose="02010600030101010101" charset="-122"/>
              </a:rPr>
              <a:t>Recall=分析得到的正确的短语个数/</a:t>
            </a:r>
            <a:r>
              <a:rPr sz="2200" b="1" i="1" spc="-5" dirty="0">
                <a:solidFill>
                  <a:srgbClr val="FF0000"/>
                </a:solidFill>
                <a:latin typeface="等线" panose="02010600030101010101" charset="-122"/>
                <a:ea typeface="等线" panose="02010600030101010101" charset="-122"/>
                <a:cs typeface="等线" panose="02010600030101010101" charset="-122"/>
                <a:sym typeface="+mn-ea"/>
              </a:rPr>
              <a:t>标准树库中(答案)的短语个数</a:t>
            </a:r>
            <a:endParaRPr sz="2200" b="1" i="1" spc="-5" dirty="0">
              <a:solidFill>
                <a:srgbClr val="FF0000"/>
              </a:solidFill>
              <a:latin typeface="等线" panose="02010600030101010101" charset="-122"/>
              <a:ea typeface="等线" panose="02010600030101010101" charset="-122"/>
              <a:cs typeface="等线" panose="02010600030101010101" charset="-122"/>
              <a:sym typeface="+mn-ea"/>
            </a:endParaRPr>
          </a:p>
        </p:txBody>
      </p:sp>
      <p:sp>
        <p:nvSpPr>
          <p:cNvPr id="14" name="object 14"/>
          <p:cNvSpPr txBox="1"/>
          <p:nvPr/>
        </p:nvSpPr>
        <p:spPr>
          <a:xfrm>
            <a:off x="1577340" y="5102860"/>
            <a:ext cx="9449435" cy="1529080"/>
          </a:xfrm>
          <a:prstGeom prst="rect">
            <a:avLst/>
          </a:prstGeom>
        </p:spPr>
        <p:txBody>
          <a:bodyPr vert="horz" wrap="square" lIns="0" tIns="12065" rIns="0" bIns="0" rtlCol="0">
            <a:spAutoFit/>
          </a:bodyPr>
          <a:p>
            <a:pPr marL="376555" indent="-364490">
              <a:lnSpc>
                <a:spcPct val="100000"/>
              </a:lnSpc>
              <a:spcBef>
                <a:spcPts val="95"/>
              </a:spcBef>
              <a:buFont typeface="Wingdings" panose="05000000000000000000"/>
              <a:buChar char=""/>
              <a:tabLst>
                <a:tab pos="377190" algn="l"/>
              </a:tabLst>
            </a:pPr>
            <a:r>
              <a:rPr sz="2500" b="1" dirty="0">
                <a:solidFill>
                  <a:schemeClr val="accent1"/>
                </a:solidFill>
                <a:latin typeface="等线" panose="02010600030101010101" charset="-122"/>
                <a:ea typeface="等线" panose="02010600030101010101" charset="-122"/>
                <a:cs typeface="等线" panose="02010600030101010101" charset="-122"/>
              </a:rPr>
              <a:t>F-measure</a:t>
            </a:r>
            <a:endParaRPr sz="2500" b="1" dirty="0">
              <a:solidFill>
                <a:schemeClr val="accent1"/>
              </a:solidFill>
              <a:latin typeface="等线" panose="02010600030101010101" charset="-122"/>
              <a:ea typeface="等线" panose="02010600030101010101" charset="-122"/>
              <a:cs typeface="等线" panose="02010600030101010101" charset="-122"/>
            </a:endParaRPr>
          </a:p>
          <a:p>
            <a:pPr marL="376555" indent="-364490">
              <a:lnSpc>
                <a:spcPct val="100000"/>
              </a:lnSpc>
              <a:spcBef>
                <a:spcPts val="95"/>
              </a:spcBef>
              <a:buFont typeface="Wingdings" panose="05000000000000000000"/>
              <a:buChar char=""/>
              <a:tabLst>
                <a:tab pos="377190" algn="l"/>
              </a:tabLst>
            </a:pPr>
            <a:r>
              <a:rPr sz="2500" b="1" dirty="0">
                <a:solidFill>
                  <a:schemeClr val="accent1"/>
                </a:solidFill>
                <a:latin typeface="等线" panose="02010600030101010101" charset="-122"/>
                <a:ea typeface="等线" panose="02010600030101010101" charset="-122"/>
                <a:cs typeface="等线" panose="02010600030101010101" charset="-122"/>
                <a:sym typeface="+mn-ea"/>
              </a:rPr>
              <a:t>交叉括号数(crossing brackets)：</a:t>
            </a:r>
            <a:r>
              <a:rPr sz="2200" spc="15" dirty="0">
                <a:latin typeface="等线" panose="02010600030101010101" charset="-122"/>
                <a:ea typeface="等线" panose="02010600030101010101" charset="-122"/>
                <a:cs typeface="等线" panose="02010600030101010101" charset="-122"/>
                <a:sym typeface="+mn-ea"/>
              </a:rPr>
              <a:t>一棵分析树中与其他分析树中边界相交叉的成分个数的平均值。</a:t>
            </a:r>
            <a:endParaRPr sz="2200" spc="15" dirty="0">
              <a:latin typeface="等线" panose="02010600030101010101" charset="-122"/>
              <a:ea typeface="等线" panose="02010600030101010101" charset="-122"/>
              <a:cs typeface="等线" panose="02010600030101010101" charset="-122"/>
            </a:endParaRPr>
          </a:p>
          <a:p>
            <a:pPr marL="376555" indent="-364490">
              <a:lnSpc>
                <a:spcPct val="100000"/>
              </a:lnSpc>
              <a:spcBef>
                <a:spcPts val="95"/>
              </a:spcBef>
              <a:buFont typeface="Wingdings" panose="05000000000000000000"/>
              <a:buChar char=""/>
              <a:tabLst>
                <a:tab pos="377190" algn="l"/>
              </a:tabLst>
            </a:pPr>
            <a:endParaRPr sz="2500" b="1" dirty="0">
              <a:solidFill>
                <a:schemeClr val="accent1"/>
              </a:solidFill>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104900" y="1445260"/>
            <a:ext cx="9980930" cy="2995295"/>
          </a:xfrm>
          <a:prstGeom prst="rect">
            <a:avLst/>
          </a:prstGeom>
        </p:spPr>
        <p:txBody>
          <a:bodyPr vert="horz" wrap="square" lIns="0" tIns="12065" rIns="0" bIns="0" rtlCol="0">
            <a:spAutoFit/>
          </a:bodyPr>
          <a:lstStyle/>
          <a:p>
            <a:pPr marL="355600" marR="5080" indent="-342900">
              <a:lnSpc>
                <a:spcPct val="115000"/>
              </a:lnSpc>
              <a:spcBef>
                <a:spcPts val="1010"/>
              </a:spcBef>
              <a:buFont typeface="Arial" panose="020B0604020202020204" pitchFamily="34" charset="0"/>
              <a:buChar char="•"/>
            </a:pPr>
            <a:r>
              <a:rPr sz="2200" spc="10" dirty="0">
                <a:latin typeface="等线" panose="02010600030101010101" charset="-122"/>
                <a:ea typeface="等线" panose="02010600030101010101" charset="-122"/>
                <a:cs typeface="等线" panose="02010600030101010101" charset="-122"/>
              </a:rPr>
              <a:t>分析树中除了词性标注符号</a:t>
            </a:r>
            <a:r>
              <a:rPr sz="2200" spc="-5" dirty="0">
                <a:latin typeface="等线" panose="02010600030101010101" charset="-122"/>
                <a:ea typeface="等线" panose="02010600030101010101" charset="-122"/>
                <a:cs typeface="等线" panose="02010600030101010101" charset="-122"/>
              </a:rPr>
              <a:t>以</a:t>
            </a:r>
            <a:r>
              <a:rPr sz="2200" spc="10" dirty="0">
                <a:latin typeface="等线" panose="02010600030101010101" charset="-122"/>
                <a:ea typeface="等线" panose="02010600030101010101" charset="-122"/>
                <a:cs typeface="等线" panose="02010600030101010101" charset="-122"/>
              </a:rPr>
              <a:t>外的</a:t>
            </a:r>
            <a:r>
              <a:rPr sz="2200" spc="-5" dirty="0">
                <a:latin typeface="等线" panose="02010600030101010101" charset="-122"/>
                <a:ea typeface="等线" panose="02010600030101010101" charset="-122"/>
                <a:cs typeface="等线" panose="02010600030101010101" charset="-122"/>
              </a:rPr>
              <a:t>其</a:t>
            </a:r>
            <a:r>
              <a:rPr sz="2200" spc="10" dirty="0">
                <a:latin typeface="等线" panose="02010600030101010101" charset="-122"/>
                <a:ea typeface="等线" panose="02010600030101010101" charset="-122"/>
                <a:cs typeface="等线" panose="02010600030101010101" charset="-122"/>
              </a:rPr>
              <a:t>他非</a:t>
            </a:r>
            <a:r>
              <a:rPr sz="2200" spc="-5" dirty="0">
                <a:latin typeface="等线" panose="02010600030101010101" charset="-122"/>
                <a:ea typeface="等线" panose="02010600030101010101" charset="-122"/>
                <a:cs typeface="等线" panose="02010600030101010101" charset="-122"/>
              </a:rPr>
              <a:t>终</a:t>
            </a:r>
            <a:r>
              <a:rPr sz="2200" spc="10" dirty="0">
                <a:latin typeface="等线" panose="02010600030101010101" charset="-122"/>
                <a:ea typeface="等线" panose="02010600030101010101" charset="-122"/>
                <a:cs typeface="等线" panose="02010600030101010101" charset="-122"/>
              </a:rPr>
              <a:t>结符节点通常采用如下标记格式</a:t>
            </a:r>
            <a:r>
              <a:rPr sz="2200" spc="-5" dirty="0">
                <a:latin typeface="等线" panose="02010600030101010101" charset="-122"/>
                <a:ea typeface="等线" panose="02010600030101010101" charset="-122"/>
                <a:cs typeface="等线" panose="02010600030101010101" charset="-122"/>
              </a:rPr>
              <a:t>：</a:t>
            </a:r>
            <a:r>
              <a:rPr sz="2200" spc="-5" dirty="0">
                <a:solidFill>
                  <a:srgbClr val="FF0000"/>
                </a:solidFill>
                <a:latin typeface="等线" panose="02010600030101010101" charset="-122"/>
                <a:ea typeface="等线" panose="02010600030101010101" charset="-122"/>
                <a:cs typeface="等线" panose="02010600030101010101" charset="-122"/>
              </a:rPr>
              <a:t>XP-(</a:t>
            </a:r>
            <a:r>
              <a:rPr sz="2200" spc="10" dirty="0">
                <a:solidFill>
                  <a:srgbClr val="FF0000"/>
                </a:solidFill>
                <a:latin typeface="等线" panose="02010600030101010101" charset="-122"/>
                <a:ea typeface="等线" panose="02010600030101010101" charset="-122"/>
                <a:cs typeface="等线" panose="02010600030101010101" charset="-122"/>
              </a:rPr>
              <a:t>起</a:t>
            </a:r>
            <a:r>
              <a:rPr sz="2200" dirty="0">
                <a:solidFill>
                  <a:srgbClr val="FF0000"/>
                </a:solidFill>
                <a:latin typeface="等线" panose="02010600030101010101" charset="-122"/>
                <a:ea typeface="等线" panose="02010600030101010101" charset="-122"/>
                <a:cs typeface="等线" panose="02010600030101010101" charset="-122"/>
              </a:rPr>
              <a:t>始</a:t>
            </a:r>
            <a:r>
              <a:rPr sz="2200" spc="10" dirty="0">
                <a:solidFill>
                  <a:srgbClr val="FF0000"/>
                </a:solidFill>
                <a:latin typeface="等线" panose="02010600030101010101" charset="-122"/>
                <a:ea typeface="等线" panose="02010600030101010101" charset="-122"/>
                <a:cs typeface="等线" panose="02010600030101010101" charset="-122"/>
              </a:rPr>
              <a:t>位置</a:t>
            </a:r>
            <a:r>
              <a:rPr sz="2200" dirty="0">
                <a:solidFill>
                  <a:srgbClr val="FF0000"/>
                </a:solidFill>
                <a:latin typeface="等线" panose="02010600030101010101" charset="-122"/>
                <a:ea typeface="等线" panose="02010600030101010101" charset="-122"/>
                <a:cs typeface="等线" panose="02010600030101010101" charset="-122"/>
              </a:rPr>
              <a:t>：</a:t>
            </a:r>
            <a:r>
              <a:rPr sz="2200" spc="10" dirty="0">
                <a:solidFill>
                  <a:srgbClr val="FF0000"/>
                </a:solidFill>
                <a:latin typeface="等线" panose="02010600030101010101" charset="-122"/>
                <a:ea typeface="等线" panose="02010600030101010101" charset="-122"/>
                <a:cs typeface="等线" panose="02010600030101010101" charset="-122"/>
              </a:rPr>
              <a:t>终止</a:t>
            </a:r>
            <a:r>
              <a:rPr sz="2200" dirty="0">
                <a:solidFill>
                  <a:srgbClr val="FF0000"/>
                </a:solidFill>
                <a:latin typeface="等线" panose="02010600030101010101" charset="-122"/>
                <a:ea typeface="等线" panose="02010600030101010101" charset="-122"/>
                <a:cs typeface="等线" panose="02010600030101010101" charset="-122"/>
              </a:rPr>
              <a:t>位</a:t>
            </a:r>
            <a:r>
              <a:rPr sz="2200" spc="20" dirty="0">
                <a:solidFill>
                  <a:srgbClr val="FF0000"/>
                </a:solidFill>
                <a:latin typeface="等线" panose="02010600030101010101" charset="-122"/>
                <a:ea typeface="等线" panose="02010600030101010101" charset="-122"/>
                <a:cs typeface="等线" panose="02010600030101010101" charset="-122"/>
              </a:rPr>
              <a:t>置</a:t>
            </a:r>
            <a:r>
              <a:rPr sz="2200" spc="-5" dirty="0">
                <a:solidFill>
                  <a:srgbClr val="FF0000"/>
                </a:solidFill>
                <a:latin typeface="等线" panose="02010600030101010101" charset="-122"/>
                <a:ea typeface="等线" panose="02010600030101010101" charset="-122"/>
                <a:cs typeface="等线" panose="02010600030101010101" charset="-122"/>
              </a:rPr>
              <a:t>)</a:t>
            </a:r>
            <a:r>
              <a:rPr sz="2200" dirty="0">
                <a:latin typeface="等线" panose="02010600030101010101" charset="-122"/>
                <a:ea typeface="等线" panose="02010600030101010101" charset="-122"/>
                <a:cs typeface="等线" panose="02010600030101010101" charset="-122"/>
              </a:rPr>
              <a:t>。 </a:t>
            </a:r>
            <a:endParaRPr sz="2200" dirty="0">
              <a:latin typeface="等线" panose="02010600030101010101" charset="-122"/>
              <a:ea typeface="等线" panose="02010600030101010101" charset="-122"/>
              <a:cs typeface="等线" panose="02010600030101010101" charset="-122"/>
            </a:endParaRPr>
          </a:p>
          <a:p>
            <a:pPr marL="355600" marR="5080" indent="-342900">
              <a:lnSpc>
                <a:spcPct val="115000"/>
              </a:lnSpc>
              <a:spcBef>
                <a:spcPts val="1010"/>
              </a:spcBef>
              <a:buFont typeface="Arial" panose="020B0604020202020204" pitchFamily="34" charset="0"/>
              <a:buChar char="•"/>
            </a:pPr>
            <a:r>
              <a:rPr sz="2200" spc="10" dirty="0">
                <a:latin typeface="等线" panose="02010600030101010101" charset="-122"/>
                <a:ea typeface="等线" panose="02010600030101010101" charset="-122"/>
                <a:cs typeface="等线" panose="02010600030101010101" charset="-122"/>
              </a:rPr>
              <a:t>其中</a:t>
            </a:r>
            <a:r>
              <a:rPr sz="2200" spc="5" dirty="0">
                <a:latin typeface="等线" panose="02010600030101010101" charset="-122"/>
                <a:ea typeface="等线" panose="02010600030101010101" charset="-122"/>
                <a:cs typeface="等线" panose="02010600030101010101" charset="-122"/>
              </a:rPr>
              <a:t>，</a:t>
            </a:r>
            <a:r>
              <a:rPr sz="2200" spc="-5" dirty="0">
                <a:solidFill>
                  <a:srgbClr val="FF0000"/>
                </a:solidFill>
                <a:latin typeface="等线" panose="02010600030101010101" charset="-122"/>
                <a:ea typeface="等线" panose="02010600030101010101" charset="-122"/>
                <a:cs typeface="等线" panose="02010600030101010101" charset="-122"/>
              </a:rPr>
              <a:t>XP</a:t>
            </a:r>
            <a:r>
              <a:rPr sz="2200" spc="10" dirty="0">
                <a:latin typeface="等线" panose="02010600030101010101" charset="-122"/>
                <a:ea typeface="等线" panose="02010600030101010101" charset="-122"/>
                <a:cs typeface="等线" panose="02010600030101010101" charset="-122"/>
              </a:rPr>
              <a:t>为短语名</a:t>
            </a:r>
            <a:r>
              <a:rPr sz="2200" spc="5" dirty="0">
                <a:latin typeface="等线" panose="02010600030101010101" charset="-122"/>
                <a:ea typeface="等线" panose="02010600030101010101" charset="-122"/>
                <a:cs typeface="等线" panose="02010600030101010101" charset="-122"/>
              </a:rPr>
              <a:t>称；</a:t>
            </a:r>
            <a:r>
              <a:rPr sz="2200" spc="-5" dirty="0">
                <a:solidFill>
                  <a:srgbClr val="FF0000"/>
                </a:solidFill>
                <a:latin typeface="等线" panose="02010600030101010101" charset="-122"/>
                <a:ea typeface="等线" panose="02010600030101010101" charset="-122"/>
                <a:cs typeface="等线" panose="02010600030101010101" charset="-122"/>
              </a:rPr>
              <a:t>(起始位置：终止位置)</a:t>
            </a:r>
            <a:r>
              <a:rPr sz="2200" spc="10" dirty="0">
                <a:latin typeface="等线" panose="02010600030101010101" charset="-122"/>
                <a:ea typeface="等线" panose="02010600030101010101" charset="-122"/>
                <a:cs typeface="等线" panose="02010600030101010101" charset="-122"/>
              </a:rPr>
              <a:t>为</a:t>
            </a:r>
            <a:r>
              <a:rPr sz="2200" spc="5" dirty="0">
                <a:latin typeface="等线" panose="02010600030101010101" charset="-122"/>
                <a:ea typeface="等线" panose="02010600030101010101" charset="-122"/>
                <a:cs typeface="等线" panose="02010600030101010101" charset="-122"/>
              </a:rPr>
              <a:t>该节点</a:t>
            </a:r>
            <a:r>
              <a:rPr sz="2200" spc="10" dirty="0">
                <a:latin typeface="等线" panose="02010600030101010101" charset="-122"/>
                <a:ea typeface="等线" panose="02010600030101010101" charset="-122"/>
                <a:cs typeface="等线" panose="02010600030101010101" charset="-122"/>
              </a:rPr>
              <a:t>的跨越范围，</a:t>
            </a:r>
            <a:r>
              <a:rPr sz="2200" spc="-5" dirty="0">
                <a:solidFill>
                  <a:srgbClr val="FF0000"/>
                </a:solidFill>
                <a:latin typeface="等线" panose="02010600030101010101" charset="-122"/>
                <a:ea typeface="等线" panose="02010600030101010101" charset="-122"/>
                <a:cs typeface="等线" panose="02010600030101010101" charset="-122"/>
              </a:rPr>
              <a:t>起始位置</a:t>
            </a:r>
            <a:r>
              <a:rPr sz="2200" spc="10" dirty="0">
                <a:latin typeface="等线" panose="02010600030101010101" charset="-122"/>
                <a:ea typeface="等线" panose="02010600030101010101" charset="-122"/>
                <a:cs typeface="等线" panose="02010600030101010101" charset="-122"/>
              </a:rPr>
              <a:t>指该</a:t>
            </a:r>
            <a:r>
              <a:rPr sz="2200" dirty="0">
                <a:latin typeface="等线" panose="02010600030101010101" charset="-122"/>
                <a:ea typeface="等线" panose="02010600030101010101" charset="-122"/>
                <a:cs typeface="等线" panose="02010600030101010101" charset="-122"/>
              </a:rPr>
              <a:t>节</a:t>
            </a:r>
            <a:r>
              <a:rPr sz="2200" spc="10" dirty="0">
                <a:latin typeface="等线" panose="02010600030101010101" charset="-122"/>
                <a:ea typeface="等线" panose="02010600030101010101" charset="-122"/>
                <a:cs typeface="等线" panose="02010600030101010101" charset="-122"/>
              </a:rPr>
              <a:t>点所</a:t>
            </a:r>
            <a:r>
              <a:rPr sz="2200" dirty="0">
                <a:latin typeface="等线" panose="02010600030101010101" charset="-122"/>
                <a:ea typeface="等线" panose="02010600030101010101" charset="-122"/>
                <a:cs typeface="等线" panose="02010600030101010101" charset="-122"/>
              </a:rPr>
              <a:t>包</a:t>
            </a:r>
            <a:r>
              <a:rPr sz="2200" spc="10" dirty="0">
                <a:latin typeface="等线" panose="02010600030101010101" charset="-122"/>
                <a:ea typeface="等线" panose="02010600030101010101" charset="-122"/>
                <a:cs typeface="等线" panose="02010600030101010101" charset="-122"/>
              </a:rPr>
              <a:t>含的</a:t>
            </a:r>
            <a:r>
              <a:rPr sz="2200" dirty="0">
                <a:latin typeface="等线" panose="02010600030101010101" charset="-122"/>
                <a:ea typeface="等线" panose="02010600030101010101" charset="-122"/>
                <a:cs typeface="等线" panose="02010600030101010101" charset="-122"/>
              </a:rPr>
              <a:t>子</a:t>
            </a:r>
            <a:r>
              <a:rPr sz="2200" spc="10" dirty="0">
                <a:latin typeface="等线" panose="02010600030101010101" charset="-122"/>
                <a:ea typeface="等线" panose="02010600030101010101" charset="-122"/>
                <a:cs typeface="等线" panose="02010600030101010101" charset="-122"/>
              </a:rPr>
              <a:t>节点的</a:t>
            </a:r>
            <a:r>
              <a:rPr sz="2200" dirty="0">
                <a:latin typeface="等线" panose="02010600030101010101" charset="-122"/>
                <a:ea typeface="等线" panose="02010600030101010101" charset="-122"/>
                <a:cs typeface="等线" panose="02010600030101010101" charset="-122"/>
              </a:rPr>
              <a:t>起始</a:t>
            </a:r>
            <a:r>
              <a:rPr sz="2200" spc="10" dirty="0">
                <a:latin typeface="等线" panose="02010600030101010101" charset="-122"/>
                <a:ea typeface="等线" panose="02010600030101010101" charset="-122"/>
                <a:cs typeface="等线" panose="02010600030101010101" charset="-122"/>
              </a:rPr>
              <a:t>位置，</a:t>
            </a:r>
            <a:r>
              <a:rPr sz="2200" spc="-5" dirty="0">
                <a:solidFill>
                  <a:srgbClr val="FF0000"/>
                </a:solidFill>
                <a:latin typeface="等线" panose="02010600030101010101" charset="-122"/>
                <a:ea typeface="等线" panose="02010600030101010101" charset="-122"/>
                <a:cs typeface="等线" panose="02010600030101010101" charset="-122"/>
              </a:rPr>
              <a:t>终止位置</a:t>
            </a:r>
            <a:r>
              <a:rPr sz="2200" spc="10" dirty="0">
                <a:latin typeface="等线" panose="02010600030101010101" charset="-122"/>
                <a:ea typeface="等线" panose="02010600030101010101" charset="-122"/>
                <a:cs typeface="等线" panose="02010600030101010101" charset="-122"/>
              </a:rPr>
              <a:t>为该节点所</a:t>
            </a:r>
            <a:r>
              <a:rPr sz="2200" dirty="0">
                <a:latin typeface="等线" panose="02010600030101010101" charset="-122"/>
                <a:ea typeface="等线" panose="02010600030101010101" charset="-122"/>
                <a:cs typeface="等线" panose="02010600030101010101" charset="-122"/>
              </a:rPr>
              <a:t>包</a:t>
            </a:r>
            <a:r>
              <a:rPr sz="2200" spc="10" dirty="0">
                <a:latin typeface="等线" panose="02010600030101010101" charset="-122"/>
                <a:ea typeface="等线" panose="02010600030101010101" charset="-122"/>
                <a:cs typeface="等线" panose="02010600030101010101" charset="-122"/>
              </a:rPr>
              <a:t>含的</a:t>
            </a:r>
            <a:r>
              <a:rPr sz="2200" dirty="0">
                <a:latin typeface="等线" panose="02010600030101010101" charset="-122"/>
                <a:ea typeface="等线" panose="02010600030101010101" charset="-122"/>
                <a:cs typeface="等线" panose="02010600030101010101" charset="-122"/>
              </a:rPr>
              <a:t>子</a:t>
            </a:r>
            <a:r>
              <a:rPr sz="2200" spc="10" dirty="0">
                <a:latin typeface="等线" panose="02010600030101010101" charset="-122"/>
                <a:ea typeface="等线" panose="02010600030101010101" charset="-122"/>
                <a:cs typeface="等线" panose="02010600030101010101" charset="-122"/>
              </a:rPr>
              <a:t>节点</a:t>
            </a:r>
            <a:r>
              <a:rPr sz="2200" dirty="0">
                <a:latin typeface="等线" panose="02010600030101010101" charset="-122"/>
                <a:ea typeface="等线" panose="02010600030101010101" charset="-122"/>
                <a:cs typeface="等线" panose="02010600030101010101" charset="-122"/>
              </a:rPr>
              <a:t>的</a:t>
            </a:r>
            <a:r>
              <a:rPr sz="2200" spc="10" dirty="0">
                <a:latin typeface="等线" panose="02010600030101010101" charset="-122"/>
                <a:ea typeface="等线" panose="02010600030101010101" charset="-122"/>
                <a:cs typeface="等线" panose="02010600030101010101" charset="-122"/>
              </a:rPr>
              <a:t>终止位</a:t>
            </a:r>
            <a:r>
              <a:rPr sz="2200" dirty="0">
                <a:latin typeface="等线" panose="02010600030101010101" charset="-122"/>
                <a:ea typeface="等线" panose="02010600030101010101" charset="-122"/>
                <a:cs typeface="等线" panose="02010600030101010101" charset="-122"/>
              </a:rPr>
              <a:t>置。 </a:t>
            </a:r>
            <a:endParaRPr sz="2200" dirty="0">
              <a:latin typeface="等线" panose="02010600030101010101" charset="-122"/>
              <a:ea typeface="等线" panose="02010600030101010101" charset="-122"/>
              <a:cs typeface="等线" panose="02010600030101010101" charset="-122"/>
            </a:endParaRPr>
          </a:p>
          <a:p>
            <a:pPr marL="355600" marR="5080" indent="-342900">
              <a:lnSpc>
                <a:spcPct val="115000"/>
              </a:lnSpc>
              <a:spcBef>
                <a:spcPts val="1010"/>
              </a:spcBef>
              <a:buFont typeface="Arial" panose="020B0604020202020204" pitchFamily="34" charset="0"/>
              <a:buChar char="•"/>
            </a:pPr>
            <a:r>
              <a:rPr sz="2200" spc="10" dirty="0">
                <a:latin typeface="等线" panose="02010600030101010101" charset="-122"/>
                <a:ea typeface="等线" panose="02010600030101010101" charset="-122"/>
                <a:cs typeface="等线" panose="02010600030101010101" charset="-122"/>
              </a:rPr>
              <a:t>分析得到的某一个短语的覆盖范围与标准句法分析结果的某个短语的覆盖范围 </a:t>
            </a:r>
            <a:r>
              <a:rPr sz="2200" b="1" spc="10" dirty="0">
                <a:solidFill>
                  <a:schemeClr val="accent1"/>
                </a:solidFill>
                <a:latin typeface="等线" panose="02010600030101010101" charset="-122"/>
                <a:ea typeface="等线" panose="02010600030101010101" charset="-122"/>
                <a:cs typeface="等线" panose="02010600030101010101" charset="-122"/>
              </a:rPr>
              <a:t>存在重叠又不存在包含关系</a:t>
            </a:r>
            <a:r>
              <a:rPr lang="en-US" sz="2200" spc="10" dirty="0">
                <a:latin typeface="等线" panose="02010600030101010101" charset="-122"/>
                <a:ea typeface="等线" panose="02010600030101010101" charset="-122"/>
                <a:cs typeface="等线" panose="02010600030101010101" charset="-122"/>
              </a:rPr>
              <a:t>,</a:t>
            </a:r>
            <a:r>
              <a:rPr sz="2200" spc="10" dirty="0">
                <a:latin typeface="等线" panose="02010600030101010101" charset="-122"/>
                <a:ea typeface="等线" panose="02010600030101010101" charset="-122"/>
                <a:cs typeface="等线" panose="02010600030101010101" charset="-122"/>
              </a:rPr>
              <a:t>即构成了一个</a:t>
            </a:r>
            <a:r>
              <a:rPr sz="2200" b="1" spc="10" dirty="0">
                <a:latin typeface="等线" panose="02010600030101010101" charset="-122"/>
                <a:ea typeface="等线" panose="02010600030101010101" charset="-122"/>
                <a:cs typeface="等线" panose="02010600030101010101" charset="-122"/>
              </a:rPr>
              <a:t>交叉括号</a:t>
            </a:r>
            <a:r>
              <a:rPr sz="2200" spc="10" dirty="0">
                <a:latin typeface="等线" panose="02010600030101010101" charset="-122"/>
                <a:ea typeface="等线" panose="02010600030101010101" charset="-122"/>
                <a:cs typeface="等线" panose="02010600030101010101" charset="-122"/>
              </a:rPr>
              <a:t>。</a:t>
            </a:r>
            <a:endParaRPr sz="2200">
              <a:latin typeface="等线" panose="02010600030101010101" charset="-122"/>
              <a:ea typeface="等线" panose="02010600030101010101" charset="-122"/>
              <a:cs typeface="等线" panose="02010600030101010101" charset="-122"/>
            </a:endParaRPr>
          </a:p>
        </p:txBody>
      </p:sp>
      <p:sp>
        <p:nvSpPr>
          <p:cNvPr id="2" name="标题 1"/>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299106" y="6463791"/>
            <a:ext cx="8066405" cy="251460"/>
          </a:xfrm>
          <a:prstGeom prst="rect">
            <a:avLst/>
          </a:prstGeom>
        </p:spPr>
        <p:txBody>
          <a:bodyPr vert="horz" wrap="square" lIns="0" tIns="0" rIns="0" bIns="0" rtlCol="0">
            <a:spAutoFit/>
          </a:bodyPr>
          <a:lstStyle/>
          <a:p>
            <a:pPr>
              <a:lnSpc>
                <a:spcPts val="1965"/>
              </a:lnSpc>
              <a:tabLst>
                <a:tab pos="7315200" algn="l"/>
              </a:tabLst>
            </a:pPr>
            <a:r>
              <a:rPr sz="1800" b="1" spc="10" dirty="0">
                <a:solidFill>
                  <a:srgbClr val="8D8D8D"/>
                </a:solidFill>
                <a:latin typeface="Microsoft JhengHei" panose="020B0604030504040204" charset="-120"/>
                <a:cs typeface="Microsoft JhengHei" panose="020B0604030504040204" charset="-120"/>
              </a:rPr>
              <a:t>宗成庆：《自然语言处理》讲义，</a:t>
            </a:r>
            <a:r>
              <a:rPr sz="1800" b="1" dirty="0">
                <a:solidFill>
                  <a:srgbClr val="8D8D8D"/>
                </a:solidFill>
                <a:latin typeface="Microsoft JhengHei" panose="020B0604030504040204" charset="-120"/>
                <a:cs typeface="Microsoft JhengHei" panose="020B0604030504040204" charset="-120"/>
              </a:rPr>
              <a:t>第</a:t>
            </a:r>
            <a:r>
              <a:rPr sz="1800" b="1" spc="10" dirty="0">
                <a:solidFill>
                  <a:srgbClr val="8D8D8D"/>
                </a:solidFill>
                <a:latin typeface="Microsoft JhengHei" panose="020B0604030504040204" charset="-120"/>
                <a:cs typeface="Microsoft JhengHei" panose="020B0604030504040204" charset="-120"/>
              </a:rPr>
              <a:t> </a:t>
            </a:r>
            <a:r>
              <a:rPr sz="1800" b="1" dirty="0">
                <a:solidFill>
                  <a:srgbClr val="8D8D8D"/>
                </a:solidFill>
                <a:latin typeface="Times New Roman" panose="02020603050405020304"/>
                <a:cs typeface="Times New Roman" panose="02020603050405020304"/>
              </a:rPr>
              <a:t>9</a:t>
            </a:r>
            <a:r>
              <a:rPr sz="1800" b="1" spc="5" dirty="0">
                <a:solidFill>
                  <a:srgbClr val="8D8D8D"/>
                </a:solidFill>
                <a:latin typeface="Times New Roman" panose="02020603050405020304"/>
                <a:cs typeface="Times New Roman" panose="02020603050405020304"/>
              </a:rPr>
              <a:t> </a:t>
            </a:r>
            <a:r>
              <a:rPr sz="1800" b="1" dirty="0">
                <a:solidFill>
                  <a:srgbClr val="8D8D8D"/>
                </a:solidFill>
                <a:latin typeface="Microsoft JhengHei" panose="020B0604030504040204" charset="-120"/>
                <a:cs typeface="Microsoft JhengHei" panose="020B0604030504040204" charset="-120"/>
              </a:rPr>
              <a:t>章	</a:t>
            </a:r>
            <a:r>
              <a:rPr sz="1800" b="1" dirty="0">
                <a:solidFill>
                  <a:srgbClr val="8D8D8D"/>
                </a:solidFill>
                <a:latin typeface="Times New Roman" panose="02020603050405020304"/>
                <a:cs typeface="Times New Roman" panose="02020603050405020304"/>
              </a:rPr>
              <a:t>129/159</a:t>
            </a:r>
            <a:endParaRPr sz="1800">
              <a:latin typeface="Times New Roman" panose="02020603050405020304"/>
              <a:cs typeface="Times New Roman" panose="02020603050405020304"/>
            </a:endParaRPr>
          </a:p>
        </p:txBody>
      </p:sp>
      <p:sp>
        <p:nvSpPr>
          <p:cNvPr id="10" name="object 10"/>
          <p:cNvSpPr/>
          <p:nvPr/>
        </p:nvSpPr>
        <p:spPr>
          <a:xfrm>
            <a:off x="1812036" y="1484375"/>
            <a:ext cx="3347085" cy="1152525"/>
          </a:xfrm>
          <a:custGeom>
            <a:avLst/>
            <a:gdLst/>
            <a:ahLst/>
            <a:cxnLst/>
            <a:rect l="l" t="t" r="r" b="b"/>
            <a:pathLst>
              <a:path w="3347085" h="1152525">
                <a:moveTo>
                  <a:pt x="0" y="1152144"/>
                </a:moveTo>
                <a:lnTo>
                  <a:pt x="3346704" y="1152144"/>
                </a:lnTo>
                <a:lnTo>
                  <a:pt x="3346704" y="0"/>
                </a:lnTo>
                <a:lnTo>
                  <a:pt x="0" y="0"/>
                </a:lnTo>
                <a:lnTo>
                  <a:pt x="0" y="1152144"/>
                </a:lnTo>
                <a:close/>
              </a:path>
            </a:pathLst>
          </a:custGeom>
          <a:solidFill>
            <a:srgbClr val="FFFFFF"/>
          </a:solidFill>
        </p:spPr>
        <p:txBody>
          <a:bodyPr wrap="square" lIns="0" tIns="0" rIns="0" bIns="0" rtlCol="0"/>
          <a:lstStyle/>
          <a:p/>
        </p:txBody>
      </p:sp>
      <p:sp>
        <p:nvSpPr>
          <p:cNvPr id="16" name="object 16"/>
          <p:cNvSpPr txBox="1"/>
          <p:nvPr/>
        </p:nvSpPr>
        <p:spPr>
          <a:xfrm>
            <a:off x="387350" y="1623695"/>
            <a:ext cx="3956685" cy="874395"/>
          </a:xfrm>
          <a:prstGeom prst="rect">
            <a:avLst/>
          </a:prstGeom>
        </p:spPr>
        <p:txBody>
          <a:bodyPr vert="horz" wrap="square" lIns="0" tIns="12065" rIns="0" bIns="0" rtlCol="0">
            <a:spAutoFit/>
          </a:bodyPr>
          <a:lstStyle/>
          <a:p>
            <a:pPr algn="ctr">
              <a:lnSpc>
                <a:spcPct val="100000"/>
              </a:lnSpc>
              <a:spcBef>
                <a:spcPts val="95"/>
              </a:spcBef>
            </a:pPr>
            <a:r>
              <a:rPr sz="2800" b="1" spc="-5" dirty="0">
                <a:solidFill>
                  <a:srgbClr val="FF0000"/>
                </a:solidFill>
                <a:latin typeface="Times New Roman" panose="02020603050405020304"/>
                <a:cs typeface="Times New Roman" panose="02020603050405020304"/>
              </a:rPr>
              <a:t>(a)</a:t>
            </a:r>
            <a:r>
              <a:rPr sz="2800" b="1" spc="-60" dirty="0">
                <a:solidFill>
                  <a:srgbClr val="FF0000"/>
                </a:solidFill>
                <a:latin typeface="Times New Roman" panose="02020603050405020304"/>
                <a:cs typeface="Times New Roman" panose="02020603050405020304"/>
              </a:rPr>
              <a:t> </a:t>
            </a:r>
            <a:r>
              <a:rPr sz="2800" b="1" dirty="0">
                <a:solidFill>
                  <a:srgbClr val="FF0000"/>
                </a:solidFill>
                <a:latin typeface="Microsoft JhengHei" panose="020B0604030504040204" charset="-120"/>
                <a:cs typeface="Microsoft JhengHei" panose="020B0604030504040204" charset="-120"/>
              </a:rPr>
              <a:t>句法分析实例</a:t>
            </a:r>
            <a:endParaRPr sz="2800">
              <a:latin typeface="Microsoft JhengHei" panose="020B0604030504040204" charset="-120"/>
              <a:cs typeface="Microsoft JhengHei" panose="020B0604030504040204" charset="-120"/>
            </a:endParaRPr>
          </a:p>
          <a:p>
            <a:pPr marL="86360" algn="ctr">
              <a:lnSpc>
                <a:spcPct val="100000"/>
              </a:lnSpc>
              <a:spcBef>
                <a:spcPts val="5"/>
              </a:spcBef>
            </a:pPr>
            <a:r>
              <a:rPr sz="2800" b="1" spc="-5" dirty="0">
                <a:solidFill>
                  <a:srgbClr val="FF0000"/>
                </a:solidFill>
                <a:latin typeface="Times New Roman" panose="02020603050405020304"/>
                <a:cs typeface="Times New Roman" panose="02020603050405020304"/>
              </a:rPr>
              <a:t>(</a:t>
            </a:r>
            <a:r>
              <a:rPr sz="2800" b="1" spc="5" dirty="0">
                <a:solidFill>
                  <a:srgbClr val="FF0000"/>
                </a:solidFill>
                <a:latin typeface="Microsoft JhengHei" panose="020B0604030504040204" charset="-120"/>
                <a:cs typeface="Microsoft JhengHei" panose="020B0604030504040204" charset="-120"/>
              </a:rPr>
              <a:t>标准答案</a:t>
            </a:r>
            <a:r>
              <a:rPr sz="2800" b="1" spc="-5" dirty="0">
                <a:solidFill>
                  <a:srgbClr val="FF0000"/>
                </a:solidFill>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20" name="object 20"/>
          <p:cNvSpPr/>
          <p:nvPr/>
        </p:nvSpPr>
        <p:spPr>
          <a:xfrm>
            <a:off x="1524000" y="5516879"/>
            <a:ext cx="9144000" cy="1277620"/>
          </a:xfrm>
          <a:custGeom>
            <a:avLst/>
            <a:gdLst/>
            <a:ahLst/>
            <a:cxnLst/>
            <a:rect l="l" t="t" r="r" b="b"/>
            <a:pathLst>
              <a:path w="9144000" h="1277620">
                <a:moveTo>
                  <a:pt x="0" y="1277112"/>
                </a:moveTo>
                <a:lnTo>
                  <a:pt x="9144000" y="1277112"/>
                </a:lnTo>
                <a:lnTo>
                  <a:pt x="9144000" y="0"/>
                </a:lnTo>
                <a:lnTo>
                  <a:pt x="0" y="0"/>
                </a:lnTo>
                <a:lnTo>
                  <a:pt x="0" y="1277112"/>
                </a:lnTo>
                <a:close/>
              </a:path>
            </a:pathLst>
          </a:custGeom>
          <a:solidFill>
            <a:srgbClr val="FFFFFF"/>
          </a:solidFill>
        </p:spPr>
        <p:txBody>
          <a:bodyPr wrap="square" lIns="0" tIns="0" rIns="0" bIns="0" rtlCol="0"/>
          <a:lstStyle/>
          <a:p/>
        </p:txBody>
      </p:sp>
      <p:sp>
        <p:nvSpPr>
          <p:cNvPr id="21" name="object 21"/>
          <p:cNvSpPr txBox="1"/>
          <p:nvPr/>
        </p:nvSpPr>
        <p:spPr>
          <a:xfrm>
            <a:off x="1602740" y="5511800"/>
            <a:ext cx="9312275" cy="1028065"/>
          </a:xfrm>
          <a:prstGeom prst="rect">
            <a:avLst/>
          </a:prstGeom>
        </p:spPr>
        <p:txBody>
          <a:bodyPr vert="horz" wrap="square" lIns="0" tIns="12700" rIns="0" bIns="0" rtlCol="0">
            <a:spAutoFit/>
          </a:bodyPr>
          <a:lstStyle/>
          <a:p>
            <a:pPr marL="12700" marR="5080" indent="609600">
              <a:lnSpc>
                <a:spcPct val="110000"/>
              </a:lnSpc>
              <a:spcBef>
                <a:spcPts val="100"/>
              </a:spcBef>
            </a:pPr>
            <a:r>
              <a:rPr sz="2000" spc="10" dirty="0">
                <a:latin typeface="等线" panose="02010600030101010101" charset="-122"/>
                <a:ea typeface="等线" panose="02010600030101010101" charset="-122"/>
                <a:cs typeface="等线" panose="02010600030101010101" charset="-122"/>
              </a:rPr>
              <a:t>在标准答案树中，除了词性标注符号以</a:t>
            </a:r>
            <a:r>
              <a:rPr sz="2000" spc="15" dirty="0">
                <a:latin typeface="等线" panose="02010600030101010101" charset="-122"/>
                <a:ea typeface="等线" panose="02010600030101010101" charset="-122"/>
                <a:cs typeface="等线" panose="02010600030101010101" charset="-122"/>
              </a:rPr>
              <a:t>外</a:t>
            </a:r>
            <a:r>
              <a:rPr sz="2000" dirty="0">
                <a:latin typeface="等线" panose="02010600030101010101" charset="-122"/>
                <a:ea typeface="等线" panose="02010600030101010101" charset="-122"/>
                <a:cs typeface="等线" panose="02010600030101010101" charset="-122"/>
              </a:rPr>
              <a:t>(</a:t>
            </a:r>
            <a:r>
              <a:rPr sz="2000" spc="10" dirty="0">
                <a:latin typeface="等线" panose="02010600030101010101" charset="-122"/>
                <a:ea typeface="等线" panose="02010600030101010101" charset="-122"/>
                <a:cs typeface="等线" panose="02010600030101010101" charset="-122"/>
              </a:rPr>
              <a:t>即除了叶子节点和其直接父节点以外</a:t>
            </a:r>
            <a:r>
              <a:rPr sz="2000" dirty="0">
                <a:latin typeface="等线" panose="02010600030101010101" charset="-122"/>
                <a:ea typeface="等线" panose="02010600030101010101" charset="-122"/>
                <a:cs typeface="等线" panose="02010600030101010101" charset="-122"/>
              </a:rPr>
              <a:t>)</a:t>
            </a:r>
            <a:r>
              <a:rPr sz="2000" spc="10" dirty="0">
                <a:latin typeface="等线" panose="02010600030101010101" charset="-122"/>
                <a:ea typeface="等线" panose="02010600030101010101" charset="-122"/>
                <a:cs typeface="等线" panose="02010600030101010101" charset="-122"/>
              </a:rPr>
              <a:t>的其他非终结符节</a:t>
            </a:r>
            <a:r>
              <a:rPr sz="2000" spc="15" dirty="0">
                <a:latin typeface="等线" panose="02010600030101010101" charset="-122"/>
                <a:ea typeface="等线" panose="02010600030101010101" charset="-122"/>
                <a:cs typeface="等线" panose="02010600030101010101" charset="-122"/>
              </a:rPr>
              <a:t>点</a:t>
            </a:r>
            <a:r>
              <a:rPr sz="2000" dirty="0">
                <a:latin typeface="等线" panose="02010600030101010101" charset="-122"/>
                <a:ea typeface="等线" panose="02010600030101010101" charset="-122"/>
                <a:cs typeface="等线" panose="02010600030101010101" charset="-122"/>
              </a:rPr>
              <a:t>(</a:t>
            </a:r>
            <a:r>
              <a:rPr sz="2000" spc="10" dirty="0">
                <a:latin typeface="等线" panose="02010600030101010101" charset="-122"/>
                <a:ea typeface="等线" panose="02010600030101010101" charset="-122"/>
                <a:cs typeface="等线" panose="02010600030101010101" charset="-122"/>
              </a:rPr>
              <a:t>短语</a:t>
            </a:r>
            <a:r>
              <a:rPr sz="2000" dirty="0">
                <a:latin typeface="等线" panose="02010600030101010101" charset="-122"/>
                <a:ea typeface="等线" panose="02010600030101010101" charset="-122"/>
                <a:cs typeface="等线" panose="02010600030101010101" charset="-122"/>
              </a:rPr>
              <a:t>)</a:t>
            </a:r>
            <a:r>
              <a:rPr sz="2000" spc="10" dirty="0">
                <a:latin typeface="等线" panose="02010600030101010101" charset="-122"/>
                <a:ea typeface="等线" panose="02010600030101010101" charset="-122"/>
                <a:cs typeface="等线" panose="02010600030101010101" charset="-122"/>
              </a:rPr>
              <a:t>有</a:t>
            </a:r>
            <a:r>
              <a:rPr sz="2000" spc="-15" dirty="0">
                <a:latin typeface="等线" panose="02010600030101010101" charset="-122"/>
                <a:ea typeface="等线" panose="02010600030101010101" charset="-122"/>
                <a:cs typeface="等线" panose="02010600030101010101" charset="-122"/>
              </a:rPr>
              <a:t>：</a:t>
            </a:r>
            <a:r>
              <a:rPr sz="2000" b="1" spc="-15" dirty="0">
                <a:solidFill>
                  <a:srgbClr val="0000FF"/>
                </a:solidFill>
                <a:latin typeface="Times New Roman" panose="02020603050405020304" charset="0"/>
                <a:ea typeface="等线" panose="02010600030101010101" charset="-122"/>
                <a:cs typeface="Times New Roman" panose="02020603050405020304" charset="0"/>
              </a:rPr>
              <a:t>S-(0:11),</a:t>
            </a:r>
            <a:r>
              <a:rPr sz="2000" b="1" spc="-10" dirty="0">
                <a:solidFill>
                  <a:srgbClr val="0000FF"/>
                </a:solidFill>
                <a:latin typeface="Times New Roman" panose="02020603050405020304" charset="0"/>
                <a:ea typeface="等线" panose="02010600030101010101" charset="-122"/>
                <a:cs typeface="Times New Roman" panose="02020603050405020304" charset="0"/>
              </a:rPr>
              <a:t> </a:t>
            </a:r>
            <a:r>
              <a:rPr sz="2000" b="1" spc="-15" dirty="0">
                <a:solidFill>
                  <a:srgbClr val="0000FF"/>
                </a:solidFill>
                <a:latin typeface="Times New Roman" panose="02020603050405020304" charset="0"/>
                <a:ea typeface="等线" panose="02010600030101010101" charset="-122"/>
                <a:cs typeface="Times New Roman" panose="02020603050405020304" charset="0"/>
              </a:rPr>
              <a:t>NP- </a:t>
            </a:r>
            <a:r>
              <a:rPr sz="2000" b="1" dirty="0">
                <a:solidFill>
                  <a:srgbClr val="0000FF"/>
                </a:solidFill>
                <a:latin typeface="Times New Roman" panose="02020603050405020304" charset="0"/>
                <a:ea typeface="等线" panose="02010600030101010101" charset="-122"/>
                <a:cs typeface="Times New Roman" panose="02020603050405020304" charset="0"/>
              </a:rPr>
              <a:t>(0:2)</a:t>
            </a:r>
            <a:r>
              <a:rPr sz="2000" b="1" dirty="0">
                <a:latin typeface="Times New Roman" panose="02020603050405020304" charset="0"/>
                <a:ea typeface="等线" panose="02010600030101010101" charset="-122"/>
                <a:cs typeface="Times New Roman" panose="02020603050405020304" charset="0"/>
              </a:rPr>
              <a:t>, VP-(2:9), VP-(3:9), </a:t>
            </a:r>
            <a:r>
              <a:rPr sz="2000" b="1" spc="-5" dirty="0">
                <a:solidFill>
                  <a:srgbClr val="0000FF"/>
                </a:solidFill>
                <a:latin typeface="Times New Roman" panose="02020603050405020304" charset="0"/>
                <a:ea typeface="等线" panose="02010600030101010101" charset="-122"/>
                <a:cs typeface="Times New Roman" panose="02020603050405020304" charset="0"/>
              </a:rPr>
              <a:t>NP-(4:6)</a:t>
            </a:r>
            <a:r>
              <a:rPr sz="2000" b="1" spc="-5" dirty="0">
                <a:latin typeface="Times New Roman" panose="02020603050405020304" charset="0"/>
                <a:ea typeface="等线" panose="02010600030101010101" charset="-122"/>
                <a:cs typeface="Times New Roman" panose="02020603050405020304" charset="0"/>
              </a:rPr>
              <a:t>, </a:t>
            </a:r>
            <a:r>
              <a:rPr sz="2000" b="1" dirty="0">
                <a:latin typeface="Times New Roman" panose="02020603050405020304" charset="0"/>
                <a:ea typeface="等线" panose="02010600030101010101" charset="-122"/>
                <a:cs typeface="Times New Roman" panose="02020603050405020304" charset="0"/>
              </a:rPr>
              <a:t>PP-(6:9), NP-(7:9), *NP-(9:10)</a:t>
            </a:r>
            <a:r>
              <a:rPr sz="2000" b="1" spc="-170" dirty="0">
                <a:latin typeface="Times New Roman" panose="02020603050405020304" charset="0"/>
                <a:ea typeface="等线" panose="02010600030101010101" charset="-122"/>
                <a:cs typeface="Times New Roman" panose="02020603050405020304" charset="0"/>
              </a:rPr>
              <a:t> </a:t>
            </a:r>
            <a:r>
              <a:rPr sz="2000" b="1" dirty="0">
                <a:latin typeface="Times New Roman" panose="02020603050405020304" charset="0"/>
                <a:ea typeface="等线" panose="02010600030101010101" charset="-122"/>
                <a:cs typeface="Times New Roman" panose="02020603050405020304" charset="0"/>
              </a:rPr>
              <a:t>。</a:t>
            </a:r>
            <a:endParaRPr sz="2000" b="1">
              <a:latin typeface="Times New Roman" panose="02020603050405020304" charset="0"/>
              <a:ea typeface="等线" panose="02010600030101010101" charset="-122"/>
              <a:cs typeface="Times New Roman" panose="02020603050405020304" charset="0"/>
            </a:endParaRPr>
          </a:p>
        </p:txBody>
      </p:sp>
      <p:sp>
        <p:nvSpPr>
          <p:cNvPr id="22" name="object 22"/>
          <p:cNvSpPr/>
          <p:nvPr/>
        </p:nvSpPr>
        <p:spPr>
          <a:xfrm>
            <a:off x="7678673" y="4914138"/>
            <a:ext cx="0" cy="132715"/>
          </a:xfrm>
          <a:custGeom>
            <a:avLst/>
            <a:gdLst/>
            <a:ahLst/>
            <a:cxnLst/>
            <a:rect l="l" t="t" r="r" b="b"/>
            <a:pathLst>
              <a:path h="132714">
                <a:moveTo>
                  <a:pt x="0" y="0"/>
                </a:moveTo>
                <a:lnTo>
                  <a:pt x="0" y="132587"/>
                </a:lnTo>
              </a:path>
            </a:pathLst>
          </a:custGeom>
          <a:ln w="25908">
            <a:solidFill>
              <a:srgbClr val="000000"/>
            </a:solidFill>
          </a:ln>
        </p:spPr>
        <p:txBody>
          <a:bodyPr wrap="square" lIns="0" tIns="0" rIns="0" bIns="0" rtlCol="0"/>
          <a:lstStyle/>
          <a:p/>
        </p:txBody>
      </p:sp>
      <p:sp>
        <p:nvSpPr>
          <p:cNvPr id="23" name="object 23"/>
          <p:cNvSpPr/>
          <p:nvPr/>
        </p:nvSpPr>
        <p:spPr>
          <a:xfrm>
            <a:off x="8379714" y="4927853"/>
            <a:ext cx="0" cy="132715"/>
          </a:xfrm>
          <a:custGeom>
            <a:avLst/>
            <a:gdLst/>
            <a:ahLst/>
            <a:cxnLst/>
            <a:rect l="l" t="t" r="r" b="b"/>
            <a:pathLst>
              <a:path h="132714">
                <a:moveTo>
                  <a:pt x="0" y="0"/>
                </a:moveTo>
                <a:lnTo>
                  <a:pt x="0" y="132588"/>
                </a:lnTo>
              </a:path>
            </a:pathLst>
          </a:custGeom>
          <a:ln w="25908">
            <a:solidFill>
              <a:srgbClr val="000000"/>
            </a:solidFill>
          </a:ln>
        </p:spPr>
        <p:txBody>
          <a:bodyPr wrap="square" lIns="0" tIns="0" rIns="0" bIns="0" rtlCol="0"/>
          <a:lstStyle/>
          <a:p/>
        </p:txBody>
      </p:sp>
      <p:sp>
        <p:nvSpPr>
          <p:cNvPr id="24" name="object 24"/>
          <p:cNvSpPr txBox="1"/>
          <p:nvPr/>
        </p:nvSpPr>
        <p:spPr>
          <a:xfrm>
            <a:off x="4573523" y="4072509"/>
            <a:ext cx="791845" cy="320040"/>
          </a:xfrm>
          <a:prstGeom prst="rect">
            <a:avLst/>
          </a:prstGeom>
        </p:spPr>
        <p:txBody>
          <a:bodyPr vert="horz" wrap="square" lIns="0" tIns="12700" rIns="0" bIns="0" rtlCol="0">
            <a:spAutoFit/>
          </a:bodyPr>
          <a:lstStyle/>
          <a:p>
            <a:pPr marL="38100">
              <a:lnSpc>
                <a:spcPct val="100000"/>
              </a:lnSpc>
              <a:spcBef>
                <a:spcPts val="100"/>
              </a:spcBef>
            </a:pPr>
            <a:r>
              <a:rPr sz="2000" b="1" i="1" spc="5" dirty="0">
                <a:latin typeface="Times New Roman" panose="02020603050405020304"/>
                <a:cs typeface="Times New Roman" panose="02020603050405020304"/>
              </a:rPr>
              <a:t>exam.</a:t>
            </a:r>
            <a:r>
              <a:rPr sz="1950" b="1" spc="7" baseline="-21000" dirty="0">
                <a:latin typeface="Times New Roman" panose="02020603050405020304"/>
                <a:cs typeface="Times New Roman" panose="02020603050405020304"/>
              </a:rPr>
              <a:t>4</a:t>
            </a:r>
            <a:endParaRPr sz="1950" baseline="-21000">
              <a:latin typeface="Times New Roman" panose="02020603050405020304"/>
              <a:cs typeface="Times New Roman" panose="02020603050405020304"/>
            </a:endParaRPr>
          </a:p>
        </p:txBody>
      </p:sp>
      <p:sp>
        <p:nvSpPr>
          <p:cNvPr id="25" name="object 25"/>
          <p:cNvSpPr/>
          <p:nvPr/>
        </p:nvSpPr>
        <p:spPr>
          <a:xfrm>
            <a:off x="5025390" y="4083558"/>
            <a:ext cx="0" cy="134620"/>
          </a:xfrm>
          <a:custGeom>
            <a:avLst/>
            <a:gdLst/>
            <a:ahLst/>
            <a:cxnLst/>
            <a:rect l="l" t="t" r="r" b="b"/>
            <a:pathLst>
              <a:path h="134620">
                <a:moveTo>
                  <a:pt x="0" y="0"/>
                </a:moveTo>
                <a:lnTo>
                  <a:pt x="0" y="134112"/>
                </a:lnTo>
              </a:path>
            </a:pathLst>
          </a:custGeom>
          <a:ln w="25908">
            <a:solidFill>
              <a:srgbClr val="000000"/>
            </a:solidFill>
          </a:ln>
        </p:spPr>
        <p:txBody>
          <a:bodyPr wrap="square" lIns="0" tIns="0" rIns="0" bIns="0" rtlCol="0"/>
          <a:lstStyle/>
          <a:p/>
        </p:txBody>
      </p:sp>
      <p:sp>
        <p:nvSpPr>
          <p:cNvPr id="26" name="object 26"/>
          <p:cNvSpPr/>
          <p:nvPr/>
        </p:nvSpPr>
        <p:spPr>
          <a:xfrm>
            <a:off x="5919978" y="3969258"/>
            <a:ext cx="288290" cy="155575"/>
          </a:xfrm>
          <a:custGeom>
            <a:avLst/>
            <a:gdLst/>
            <a:ahLst/>
            <a:cxnLst/>
            <a:rect l="l" t="t" r="r" b="b"/>
            <a:pathLst>
              <a:path w="288289" h="155575">
                <a:moveTo>
                  <a:pt x="288036" y="0"/>
                </a:moveTo>
                <a:lnTo>
                  <a:pt x="0" y="155448"/>
                </a:lnTo>
              </a:path>
            </a:pathLst>
          </a:custGeom>
          <a:ln w="25908">
            <a:solidFill>
              <a:srgbClr val="000000"/>
            </a:solidFill>
          </a:ln>
        </p:spPr>
        <p:txBody>
          <a:bodyPr wrap="square" lIns="0" tIns="0" rIns="0" bIns="0" rtlCol="0"/>
          <a:lstStyle/>
          <a:p/>
        </p:txBody>
      </p:sp>
      <p:sp>
        <p:nvSpPr>
          <p:cNvPr id="27" name="object 27"/>
          <p:cNvSpPr/>
          <p:nvPr/>
        </p:nvSpPr>
        <p:spPr>
          <a:xfrm>
            <a:off x="6208014" y="3969258"/>
            <a:ext cx="433070" cy="155575"/>
          </a:xfrm>
          <a:custGeom>
            <a:avLst/>
            <a:gdLst/>
            <a:ahLst/>
            <a:cxnLst/>
            <a:rect l="l" t="t" r="r" b="b"/>
            <a:pathLst>
              <a:path w="433070" h="155575">
                <a:moveTo>
                  <a:pt x="0" y="0"/>
                </a:moveTo>
                <a:lnTo>
                  <a:pt x="432815" y="155448"/>
                </a:lnTo>
              </a:path>
            </a:pathLst>
          </a:custGeom>
          <a:ln w="25908">
            <a:solidFill>
              <a:srgbClr val="000000"/>
            </a:solidFill>
          </a:ln>
        </p:spPr>
        <p:txBody>
          <a:bodyPr wrap="square" lIns="0" tIns="0" rIns="0" bIns="0" rtlCol="0"/>
          <a:lstStyle/>
          <a:p/>
        </p:txBody>
      </p:sp>
      <p:sp>
        <p:nvSpPr>
          <p:cNvPr id="28" name="object 28"/>
          <p:cNvSpPr/>
          <p:nvPr/>
        </p:nvSpPr>
        <p:spPr>
          <a:xfrm>
            <a:off x="7143750" y="3969258"/>
            <a:ext cx="360045" cy="155575"/>
          </a:xfrm>
          <a:custGeom>
            <a:avLst/>
            <a:gdLst/>
            <a:ahLst/>
            <a:cxnLst/>
            <a:rect l="l" t="t" r="r" b="b"/>
            <a:pathLst>
              <a:path w="360045" h="155575">
                <a:moveTo>
                  <a:pt x="0" y="155448"/>
                </a:moveTo>
                <a:lnTo>
                  <a:pt x="359663" y="0"/>
                </a:lnTo>
              </a:path>
            </a:pathLst>
          </a:custGeom>
          <a:ln w="25908">
            <a:solidFill>
              <a:srgbClr val="000000"/>
            </a:solidFill>
          </a:ln>
        </p:spPr>
        <p:txBody>
          <a:bodyPr wrap="square" lIns="0" tIns="0" rIns="0" bIns="0" rtlCol="0"/>
          <a:lstStyle/>
          <a:p/>
        </p:txBody>
      </p:sp>
      <p:sp>
        <p:nvSpPr>
          <p:cNvPr id="29" name="object 29"/>
          <p:cNvSpPr/>
          <p:nvPr/>
        </p:nvSpPr>
        <p:spPr>
          <a:xfrm>
            <a:off x="7504938" y="3969258"/>
            <a:ext cx="504825" cy="155575"/>
          </a:xfrm>
          <a:custGeom>
            <a:avLst/>
            <a:gdLst/>
            <a:ahLst/>
            <a:cxnLst/>
            <a:rect l="l" t="t" r="r" b="b"/>
            <a:pathLst>
              <a:path w="504825" h="155575">
                <a:moveTo>
                  <a:pt x="0" y="0"/>
                </a:moveTo>
                <a:lnTo>
                  <a:pt x="504444" y="155448"/>
                </a:lnTo>
              </a:path>
            </a:pathLst>
          </a:custGeom>
          <a:ln w="25908">
            <a:solidFill>
              <a:srgbClr val="000000"/>
            </a:solidFill>
          </a:ln>
        </p:spPr>
        <p:txBody>
          <a:bodyPr wrap="square" lIns="0" tIns="0" rIns="0" bIns="0" rtlCol="0"/>
          <a:lstStyle/>
          <a:p/>
        </p:txBody>
      </p:sp>
      <p:sp>
        <p:nvSpPr>
          <p:cNvPr id="30" name="object 30"/>
          <p:cNvSpPr txBox="1"/>
          <p:nvPr/>
        </p:nvSpPr>
        <p:spPr>
          <a:xfrm>
            <a:off x="5592317" y="3910050"/>
            <a:ext cx="3197860" cy="1347470"/>
          </a:xfrm>
          <a:prstGeom prst="rect">
            <a:avLst/>
          </a:prstGeom>
        </p:spPr>
        <p:txBody>
          <a:bodyPr vert="horz" wrap="square" lIns="0" tIns="175260" rIns="0" bIns="0" rtlCol="0">
            <a:spAutoFit/>
          </a:bodyPr>
          <a:lstStyle/>
          <a:p>
            <a:pPr marL="110490">
              <a:lnSpc>
                <a:spcPct val="100000"/>
              </a:lnSpc>
              <a:spcBef>
                <a:spcPts val="1380"/>
              </a:spcBef>
              <a:tabLst>
                <a:tab pos="713740" algn="l"/>
                <a:tab pos="1414780" algn="l"/>
                <a:tab pos="2204085" algn="l"/>
              </a:tabLst>
            </a:pPr>
            <a:r>
              <a:rPr sz="2000" b="1" spc="5" dirty="0">
                <a:latin typeface="Times New Roman" panose="02020603050405020304"/>
                <a:cs typeface="Times New Roman" panose="02020603050405020304"/>
              </a:rPr>
              <a:t>DT	NNS	</a:t>
            </a:r>
            <a:r>
              <a:rPr sz="2000" b="1" dirty="0">
                <a:latin typeface="Times New Roman" panose="02020603050405020304"/>
                <a:cs typeface="Times New Roman" panose="02020603050405020304"/>
              </a:rPr>
              <a:t>IN	</a:t>
            </a:r>
            <a:r>
              <a:rPr sz="2000" b="1" spc="5"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a:p>
            <a:pPr marL="63500">
              <a:lnSpc>
                <a:spcPct val="100000"/>
              </a:lnSpc>
              <a:spcBef>
                <a:spcPts val="1285"/>
              </a:spcBef>
              <a:tabLst>
                <a:tab pos="788670" algn="l"/>
                <a:tab pos="1967230" algn="l"/>
                <a:tab pos="2600960" algn="l"/>
              </a:tabLst>
            </a:pPr>
            <a:r>
              <a:rPr sz="2000" b="1" i="1" dirty="0">
                <a:latin typeface="Times New Roman" panose="02020603050405020304"/>
                <a:cs typeface="Times New Roman" panose="02020603050405020304"/>
              </a:rPr>
              <a:t>the</a:t>
            </a:r>
            <a:r>
              <a:rPr sz="1950" b="1" baseline="-21000" dirty="0">
                <a:latin typeface="Times New Roman" panose="02020603050405020304"/>
                <a:cs typeface="Times New Roman" panose="02020603050405020304"/>
              </a:rPr>
              <a:t>5	</a:t>
            </a:r>
            <a:r>
              <a:rPr sz="2000" b="1" i="1" spc="5" dirty="0">
                <a:latin typeface="Times New Roman" panose="02020603050405020304"/>
                <a:cs typeface="Times New Roman" panose="02020603050405020304"/>
              </a:rPr>
              <a:t>fig.</a:t>
            </a:r>
            <a:r>
              <a:rPr sz="1950" b="1" spc="7" baseline="-21000" dirty="0">
                <a:latin typeface="Times New Roman" panose="02020603050405020304"/>
                <a:cs typeface="Times New Roman" panose="02020603050405020304"/>
              </a:rPr>
              <a:t>6</a:t>
            </a:r>
            <a:r>
              <a:rPr sz="1950" b="1" spc="494" baseline="-2100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with</a:t>
            </a:r>
            <a:r>
              <a:rPr sz="1950" b="1" baseline="-21000" dirty="0">
                <a:latin typeface="Times New Roman" panose="02020603050405020304"/>
                <a:cs typeface="Times New Roman" panose="02020603050405020304"/>
              </a:rPr>
              <a:t>7	</a:t>
            </a:r>
            <a:r>
              <a:rPr sz="2000" b="1" dirty="0">
                <a:latin typeface="Times New Roman" panose="02020603050405020304"/>
                <a:cs typeface="Times New Roman" panose="02020603050405020304"/>
              </a:rPr>
              <a:t>JJ	</a:t>
            </a:r>
            <a:r>
              <a:rPr sz="2000" b="1" spc="5" dirty="0">
                <a:latin typeface="Times New Roman" panose="02020603050405020304"/>
                <a:cs typeface="Times New Roman" panose="02020603050405020304"/>
              </a:rPr>
              <a:t>NN</a:t>
            </a:r>
            <a:endParaRPr sz="2000">
              <a:latin typeface="Times New Roman" panose="02020603050405020304"/>
              <a:cs typeface="Times New Roman" panose="02020603050405020304"/>
            </a:endParaRPr>
          </a:p>
          <a:p>
            <a:pPr marL="1800225">
              <a:lnSpc>
                <a:spcPct val="100000"/>
              </a:lnSpc>
              <a:spcBef>
                <a:spcPts val="660"/>
              </a:spcBef>
              <a:tabLst>
                <a:tab pos="2609215" algn="l"/>
              </a:tabLst>
            </a:pPr>
            <a:r>
              <a:rPr sz="2000" b="1" i="1" dirty="0">
                <a:latin typeface="Times New Roman" panose="02020603050405020304"/>
                <a:cs typeface="Times New Roman" panose="02020603050405020304"/>
              </a:rPr>
              <a:t>great</a:t>
            </a:r>
            <a:r>
              <a:rPr sz="1950" b="1" baseline="-21000" dirty="0">
                <a:latin typeface="Times New Roman" panose="02020603050405020304"/>
                <a:cs typeface="Times New Roman" panose="02020603050405020304"/>
              </a:rPr>
              <a:t>8	</a:t>
            </a:r>
            <a:r>
              <a:rPr sz="2000" b="1" i="1" spc="5" dirty="0">
                <a:latin typeface="Times New Roman" panose="02020603050405020304"/>
                <a:cs typeface="Times New Roman" panose="02020603050405020304"/>
              </a:rPr>
              <a:t>care</a:t>
            </a:r>
            <a:r>
              <a:rPr sz="1950" b="1" spc="7" baseline="-21000" dirty="0">
                <a:latin typeface="Times New Roman" panose="02020603050405020304"/>
                <a:cs typeface="Times New Roman" panose="02020603050405020304"/>
              </a:rPr>
              <a:t>9</a:t>
            </a:r>
            <a:endParaRPr sz="1950" baseline="-21000">
              <a:latin typeface="Times New Roman" panose="02020603050405020304"/>
              <a:cs typeface="Times New Roman" panose="02020603050405020304"/>
            </a:endParaRPr>
          </a:p>
        </p:txBody>
      </p:sp>
      <p:sp>
        <p:nvSpPr>
          <p:cNvPr id="31" name="object 31"/>
          <p:cNvSpPr/>
          <p:nvPr/>
        </p:nvSpPr>
        <p:spPr>
          <a:xfrm>
            <a:off x="5859017" y="4438650"/>
            <a:ext cx="0" cy="132715"/>
          </a:xfrm>
          <a:custGeom>
            <a:avLst/>
            <a:gdLst/>
            <a:ahLst/>
            <a:cxnLst/>
            <a:rect l="l" t="t" r="r" b="b"/>
            <a:pathLst>
              <a:path h="132714">
                <a:moveTo>
                  <a:pt x="0" y="0"/>
                </a:moveTo>
                <a:lnTo>
                  <a:pt x="0" y="132587"/>
                </a:lnTo>
              </a:path>
            </a:pathLst>
          </a:custGeom>
          <a:ln w="25908">
            <a:solidFill>
              <a:srgbClr val="000000"/>
            </a:solidFill>
          </a:ln>
        </p:spPr>
        <p:txBody>
          <a:bodyPr wrap="square" lIns="0" tIns="0" rIns="0" bIns="0" rtlCol="0"/>
          <a:lstStyle/>
          <a:p/>
        </p:txBody>
      </p:sp>
      <p:sp>
        <p:nvSpPr>
          <p:cNvPr id="32" name="object 32"/>
          <p:cNvSpPr/>
          <p:nvPr/>
        </p:nvSpPr>
        <p:spPr>
          <a:xfrm>
            <a:off x="6531102" y="4438650"/>
            <a:ext cx="0" cy="132715"/>
          </a:xfrm>
          <a:custGeom>
            <a:avLst/>
            <a:gdLst/>
            <a:ahLst/>
            <a:cxnLst/>
            <a:rect l="l" t="t" r="r" b="b"/>
            <a:pathLst>
              <a:path h="132714">
                <a:moveTo>
                  <a:pt x="0" y="0"/>
                </a:moveTo>
                <a:lnTo>
                  <a:pt x="0" y="132587"/>
                </a:lnTo>
              </a:path>
            </a:pathLst>
          </a:custGeom>
          <a:ln w="25908">
            <a:solidFill>
              <a:srgbClr val="000000"/>
            </a:solidFill>
          </a:ln>
        </p:spPr>
        <p:txBody>
          <a:bodyPr wrap="square" lIns="0" tIns="0" rIns="0" bIns="0" rtlCol="0"/>
          <a:lstStyle/>
          <a:p/>
        </p:txBody>
      </p:sp>
      <p:sp>
        <p:nvSpPr>
          <p:cNvPr id="33" name="object 33"/>
          <p:cNvSpPr/>
          <p:nvPr/>
        </p:nvSpPr>
        <p:spPr>
          <a:xfrm>
            <a:off x="7110221" y="4437126"/>
            <a:ext cx="0" cy="132715"/>
          </a:xfrm>
          <a:custGeom>
            <a:avLst/>
            <a:gdLst/>
            <a:ahLst/>
            <a:cxnLst/>
            <a:rect l="l" t="t" r="r" b="b"/>
            <a:pathLst>
              <a:path h="132714">
                <a:moveTo>
                  <a:pt x="0" y="0"/>
                </a:moveTo>
                <a:lnTo>
                  <a:pt x="0" y="132587"/>
                </a:lnTo>
              </a:path>
            </a:pathLst>
          </a:custGeom>
          <a:ln w="25908">
            <a:solidFill>
              <a:srgbClr val="000000"/>
            </a:solidFill>
          </a:ln>
        </p:spPr>
        <p:txBody>
          <a:bodyPr wrap="square" lIns="0" tIns="0" rIns="0" bIns="0" rtlCol="0"/>
          <a:lstStyle/>
          <a:p/>
        </p:txBody>
      </p:sp>
      <p:sp>
        <p:nvSpPr>
          <p:cNvPr id="34" name="object 34"/>
          <p:cNvSpPr/>
          <p:nvPr/>
        </p:nvSpPr>
        <p:spPr>
          <a:xfrm>
            <a:off x="7678673" y="4438650"/>
            <a:ext cx="364490" cy="131445"/>
          </a:xfrm>
          <a:custGeom>
            <a:avLst/>
            <a:gdLst/>
            <a:ahLst/>
            <a:cxnLst/>
            <a:rect l="l" t="t" r="r" b="b"/>
            <a:pathLst>
              <a:path w="364490" h="131445">
                <a:moveTo>
                  <a:pt x="0" y="131063"/>
                </a:moveTo>
                <a:lnTo>
                  <a:pt x="364235" y="0"/>
                </a:lnTo>
              </a:path>
            </a:pathLst>
          </a:custGeom>
          <a:ln w="25908">
            <a:solidFill>
              <a:srgbClr val="000000"/>
            </a:solidFill>
          </a:ln>
        </p:spPr>
        <p:txBody>
          <a:bodyPr wrap="square" lIns="0" tIns="0" rIns="0" bIns="0" rtlCol="0"/>
          <a:lstStyle/>
          <a:p/>
        </p:txBody>
      </p:sp>
      <p:sp>
        <p:nvSpPr>
          <p:cNvPr id="35" name="object 35"/>
          <p:cNvSpPr/>
          <p:nvPr/>
        </p:nvSpPr>
        <p:spPr>
          <a:xfrm>
            <a:off x="8042909" y="4438650"/>
            <a:ext cx="379730" cy="132715"/>
          </a:xfrm>
          <a:custGeom>
            <a:avLst/>
            <a:gdLst/>
            <a:ahLst/>
            <a:cxnLst/>
            <a:rect l="l" t="t" r="r" b="b"/>
            <a:pathLst>
              <a:path w="379729" h="132714">
                <a:moveTo>
                  <a:pt x="0" y="0"/>
                </a:moveTo>
                <a:lnTo>
                  <a:pt x="379475" y="132587"/>
                </a:lnTo>
              </a:path>
            </a:pathLst>
          </a:custGeom>
          <a:ln w="25907">
            <a:solidFill>
              <a:srgbClr val="000000"/>
            </a:solidFill>
          </a:ln>
        </p:spPr>
        <p:txBody>
          <a:bodyPr wrap="square" lIns="0" tIns="0" rIns="0" bIns="0" rtlCol="0"/>
          <a:lstStyle/>
          <a:p/>
        </p:txBody>
      </p:sp>
      <p:sp>
        <p:nvSpPr>
          <p:cNvPr id="36" name="object 36"/>
          <p:cNvSpPr/>
          <p:nvPr/>
        </p:nvSpPr>
        <p:spPr>
          <a:xfrm>
            <a:off x="1991868" y="3579876"/>
            <a:ext cx="8144509" cy="401320"/>
          </a:xfrm>
          <a:custGeom>
            <a:avLst/>
            <a:gdLst/>
            <a:ahLst/>
            <a:cxnLst/>
            <a:rect l="l" t="t" r="r" b="b"/>
            <a:pathLst>
              <a:path w="8144509" h="401320">
                <a:moveTo>
                  <a:pt x="0" y="400812"/>
                </a:moveTo>
                <a:lnTo>
                  <a:pt x="8144256" y="400812"/>
                </a:lnTo>
                <a:lnTo>
                  <a:pt x="8144256" y="0"/>
                </a:lnTo>
                <a:lnTo>
                  <a:pt x="0" y="0"/>
                </a:lnTo>
                <a:lnTo>
                  <a:pt x="0" y="400812"/>
                </a:lnTo>
                <a:close/>
              </a:path>
            </a:pathLst>
          </a:custGeom>
          <a:solidFill>
            <a:srgbClr val="FFFFFF"/>
          </a:solidFill>
        </p:spPr>
        <p:txBody>
          <a:bodyPr wrap="square" lIns="0" tIns="0" rIns="0" bIns="0" rtlCol="0"/>
          <a:lstStyle/>
          <a:p/>
        </p:txBody>
      </p:sp>
      <p:sp>
        <p:nvSpPr>
          <p:cNvPr id="37" name="object 37"/>
          <p:cNvSpPr txBox="1"/>
          <p:nvPr/>
        </p:nvSpPr>
        <p:spPr>
          <a:xfrm>
            <a:off x="3871341" y="3607689"/>
            <a:ext cx="1532255" cy="320040"/>
          </a:xfrm>
          <a:prstGeom prst="rect">
            <a:avLst/>
          </a:prstGeom>
        </p:spPr>
        <p:txBody>
          <a:bodyPr vert="horz" wrap="square" lIns="0" tIns="12700" rIns="0" bIns="0" rtlCol="0">
            <a:spAutoFit/>
          </a:bodyPr>
          <a:lstStyle/>
          <a:p>
            <a:pPr marL="50800">
              <a:lnSpc>
                <a:spcPct val="100000"/>
              </a:lnSpc>
              <a:spcBef>
                <a:spcPts val="100"/>
              </a:spcBef>
              <a:tabLst>
                <a:tab pos="941705" algn="l"/>
              </a:tabLst>
            </a:pPr>
            <a:r>
              <a:rPr sz="2000" b="1" i="1" dirty="0">
                <a:latin typeface="Times New Roman" panose="02020603050405020304"/>
                <a:cs typeface="Times New Roman" panose="02020603050405020304"/>
              </a:rPr>
              <a:t>were</a:t>
            </a:r>
            <a:r>
              <a:rPr sz="1950" b="1" baseline="-21000" dirty="0">
                <a:latin typeface="Times New Roman" panose="02020603050405020304"/>
                <a:cs typeface="Times New Roman" panose="02020603050405020304"/>
              </a:rPr>
              <a:t>3	</a:t>
            </a:r>
            <a:r>
              <a:rPr sz="2000" b="1" dirty="0">
                <a:latin typeface="Times New Roman" panose="02020603050405020304"/>
                <a:cs typeface="Times New Roman" panose="02020603050405020304"/>
              </a:rPr>
              <a:t>VBG</a:t>
            </a:r>
            <a:endParaRPr sz="2000">
              <a:latin typeface="Times New Roman" panose="02020603050405020304"/>
              <a:cs typeface="Times New Roman" panose="02020603050405020304"/>
            </a:endParaRPr>
          </a:p>
        </p:txBody>
      </p:sp>
      <p:sp>
        <p:nvSpPr>
          <p:cNvPr id="38" name="object 38"/>
          <p:cNvSpPr txBox="1"/>
          <p:nvPr/>
        </p:nvSpPr>
        <p:spPr>
          <a:xfrm>
            <a:off x="6051041" y="3607689"/>
            <a:ext cx="365125"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p:txBody>
      </p:sp>
      <p:sp>
        <p:nvSpPr>
          <p:cNvPr id="39" name="object 39"/>
          <p:cNvSpPr txBox="1"/>
          <p:nvPr/>
        </p:nvSpPr>
        <p:spPr>
          <a:xfrm>
            <a:off x="7302753" y="3607689"/>
            <a:ext cx="1644650" cy="320040"/>
          </a:xfrm>
          <a:prstGeom prst="rect">
            <a:avLst/>
          </a:prstGeom>
        </p:spPr>
        <p:txBody>
          <a:bodyPr vert="horz" wrap="square" lIns="0" tIns="12700" rIns="0" bIns="0" rtlCol="0">
            <a:spAutoFit/>
          </a:bodyPr>
          <a:lstStyle/>
          <a:p>
            <a:pPr marL="38100">
              <a:lnSpc>
                <a:spcPct val="100000"/>
              </a:lnSpc>
              <a:spcBef>
                <a:spcPts val="100"/>
              </a:spcBef>
            </a:pPr>
            <a:r>
              <a:rPr sz="2000" b="1" dirty="0">
                <a:latin typeface="Times New Roman" panose="02020603050405020304"/>
                <a:cs typeface="Times New Roman" panose="02020603050405020304"/>
              </a:rPr>
              <a:t>PP</a:t>
            </a:r>
            <a:r>
              <a:rPr sz="2000" b="1" spc="345"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yesterday</a:t>
            </a:r>
            <a:r>
              <a:rPr sz="1950" b="1" baseline="-21000" dirty="0">
                <a:latin typeface="Times New Roman" panose="02020603050405020304"/>
                <a:cs typeface="Times New Roman" panose="02020603050405020304"/>
              </a:rPr>
              <a:t>10</a:t>
            </a:r>
            <a:endParaRPr sz="1950" baseline="-21000">
              <a:latin typeface="Times New Roman" panose="02020603050405020304"/>
              <a:cs typeface="Times New Roman" panose="02020603050405020304"/>
            </a:endParaRPr>
          </a:p>
        </p:txBody>
      </p:sp>
      <p:sp>
        <p:nvSpPr>
          <p:cNvPr id="40" name="object 40"/>
          <p:cNvSpPr txBox="1"/>
          <p:nvPr/>
        </p:nvSpPr>
        <p:spPr>
          <a:xfrm>
            <a:off x="9291828" y="3670172"/>
            <a:ext cx="358140" cy="312420"/>
          </a:xfrm>
          <a:prstGeom prst="rect">
            <a:avLst/>
          </a:prstGeom>
        </p:spPr>
        <p:txBody>
          <a:bodyPr vert="horz" wrap="square" lIns="0" tIns="12700" rIns="0" bIns="0" rtlCol="0">
            <a:spAutoFit/>
          </a:bodyPr>
          <a:lstStyle/>
          <a:p>
            <a:pPr marL="38100">
              <a:lnSpc>
                <a:spcPct val="100000"/>
              </a:lnSpc>
              <a:spcBef>
                <a:spcPts val="100"/>
              </a:spcBef>
            </a:pPr>
            <a:r>
              <a:rPr sz="3000" b="1" spc="195" baseline="14000" dirty="0">
                <a:latin typeface="Microsoft JhengHei" panose="020B0604030504040204" charset="-120"/>
                <a:cs typeface="Microsoft JhengHei" panose="020B0604030504040204" charset="-120"/>
              </a:rPr>
              <a:t>.</a:t>
            </a:r>
            <a:r>
              <a:rPr sz="1300" b="1" spc="130" dirty="0">
                <a:latin typeface="Times New Roman" panose="02020603050405020304"/>
                <a:cs typeface="Times New Roman" panose="02020603050405020304"/>
              </a:rPr>
              <a:t>11</a:t>
            </a:r>
            <a:endParaRPr sz="1300">
              <a:latin typeface="Times New Roman" panose="02020603050405020304"/>
              <a:cs typeface="Times New Roman" panose="02020603050405020304"/>
            </a:endParaRPr>
          </a:p>
        </p:txBody>
      </p:sp>
      <p:sp>
        <p:nvSpPr>
          <p:cNvPr id="41" name="object 41"/>
          <p:cNvSpPr/>
          <p:nvPr/>
        </p:nvSpPr>
        <p:spPr>
          <a:xfrm>
            <a:off x="2561082" y="3432047"/>
            <a:ext cx="0" cy="125730"/>
          </a:xfrm>
          <a:custGeom>
            <a:avLst/>
            <a:gdLst/>
            <a:ahLst/>
            <a:cxnLst/>
            <a:rect l="l" t="t" r="r" b="b"/>
            <a:pathLst>
              <a:path h="125729">
                <a:moveTo>
                  <a:pt x="0" y="0"/>
                </a:moveTo>
                <a:lnTo>
                  <a:pt x="0" y="125729"/>
                </a:lnTo>
              </a:path>
            </a:pathLst>
          </a:custGeom>
          <a:ln w="25907">
            <a:solidFill>
              <a:srgbClr val="000000"/>
            </a:solidFill>
          </a:ln>
        </p:spPr>
        <p:txBody>
          <a:bodyPr wrap="square" lIns="0" tIns="0" rIns="0" bIns="0" rtlCol="0"/>
          <a:lstStyle/>
          <a:p/>
        </p:txBody>
      </p:sp>
      <p:sp>
        <p:nvSpPr>
          <p:cNvPr id="42" name="object 42"/>
          <p:cNvSpPr/>
          <p:nvPr/>
        </p:nvSpPr>
        <p:spPr>
          <a:xfrm>
            <a:off x="3321557" y="3432047"/>
            <a:ext cx="0" cy="125730"/>
          </a:xfrm>
          <a:custGeom>
            <a:avLst/>
            <a:gdLst/>
            <a:ahLst/>
            <a:cxnLst/>
            <a:rect l="l" t="t" r="r" b="b"/>
            <a:pathLst>
              <a:path h="125729">
                <a:moveTo>
                  <a:pt x="0" y="0"/>
                </a:moveTo>
                <a:lnTo>
                  <a:pt x="0" y="125729"/>
                </a:lnTo>
              </a:path>
            </a:pathLst>
          </a:custGeom>
          <a:ln w="25908">
            <a:solidFill>
              <a:srgbClr val="000000"/>
            </a:solidFill>
          </a:ln>
        </p:spPr>
        <p:txBody>
          <a:bodyPr wrap="square" lIns="0" tIns="0" rIns="0" bIns="0" rtlCol="0"/>
          <a:lstStyle/>
          <a:p/>
        </p:txBody>
      </p:sp>
      <p:sp>
        <p:nvSpPr>
          <p:cNvPr id="43" name="object 43"/>
          <p:cNvSpPr/>
          <p:nvPr/>
        </p:nvSpPr>
        <p:spPr>
          <a:xfrm>
            <a:off x="4267961" y="3432047"/>
            <a:ext cx="0" cy="125730"/>
          </a:xfrm>
          <a:custGeom>
            <a:avLst/>
            <a:gdLst/>
            <a:ahLst/>
            <a:cxnLst/>
            <a:rect l="l" t="t" r="r" b="b"/>
            <a:pathLst>
              <a:path h="125729">
                <a:moveTo>
                  <a:pt x="0" y="0"/>
                </a:moveTo>
                <a:lnTo>
                  <a:pt x="0" y="125729"/>
                </a:lnTo>
              </a:path>
            </a:pathLst>
          </a:custGeom>
          <a:ln w="25908">
            <a:solidFill>
              <a:srgbClr val="000000"/>
            </a:solidFill>
          </a:ln>
        </p:spPr>
        <p:txBody>
          <a:bodyPr wrap="square" lIns="0" tIns="0" rIns="0" bIns="0" rtlCol="0"/>
          <a:lstStyle/>
          <a:p/>
        </p:txBody>
      </p:sp>
      <p:sp>
        <p:nvSpPr>
          <p:cNvPr id="44" name="object 44"/>
          <p:cNvSpPr/>
          <p:nvPr/>
        </p:nvSpPr>
        <p:spPr>
          <a:xfrm>
            <a:off x="5055870" y="3425190"/>
            <a:ext cx="1080770" cy="233679"/>
          </a:xfrm>
          <a:custGeom>
            <a:avLst/>
            <a:gdLst/>
            <a:ahLst/>
            <a:cxnLst/>
            <a:rect l="l" t="t" r="r" b="b"/>
            <a:pathLst>
              <a:path w="1080770" h="233679">
                <a:moveTo>
                  <a:pt x="0" y="233172"/>
                </a:moveTo>
                <a:lnTo>
                  <a:pt x="1080515" y="0"/>
                </a:lnTo>
              </a:path>
            </a:pathLst>
          </a:custGeom>
          <a:ln w="25908">
            <a:solidFill>
              <a:srgbClr val="000000"/>
            </a:solidFill>
          </a:ln>
        </p:spPr>
        <p:txBody>
          <a:bodyPr wrap="square" lIns="0" tIns="0" rIns="0" bIns="0" rtlCol="0"/>
          <a:lstStyle/>
          <a:p/>
        </p:txBody>
      </p:sp>
      <p:sp>
        <p:nvSpPr>
          <p:cNvPr id="45" name="object 45"/>
          <p:cNvSpPr/>
          <p:nvPr/>
        </p:nvSpPr>
        <p:spPr>
          <a:xfrm>
            <a:off x="6136385" y="3432047"/>
            <a:ext cx="0" cy="127635"/>
          </a:xfrm>
          <a:custGeom>
            <a:avLst/>
            <a:gdLst/>
            <a:ahLst/>
            <a:cxnLst/>
            <a:rect l="l" t="t" r="r" b="b"/>
            <a:pathLst>
              <a:path h="127635">
                <a:moveTo>
                  <a:pt x="0" y="0"/>
                </a:moveTo>
                <a:lnTo>
                  <a:pt x="0" y="127253"/>
                </a:lnTo>
              </a:path>
            </a:pathLst>
          </a:custGeom>
          <a:ln w="25907">
            <a:solidFill>
              <a:srgbClr val="000000"/>
            </a:solidFill>
          </a:ln>
        </p:spPr>
        <p:txBody>
          <a:bodyPr wrap="square" lIns="0" tIns="0" rIns="0" bIns="0" rtlCol="0"/>
          <a:lstStyle/>
          <a:p/>
        </p:txBody>
      </p:sp>
      <p:sp>
        <p:nvSpPr>
          <p:cNvPr id="46" name="object 46"/>
          <p:cNvSpPr/>
          <p:nvPr/>
        </p:nvSpPr>
        <p:spPr>
          <a:xfrm>
            <a:off x="6136385" y="3425190"/>
            <a:ext cx="1369060" cy="233679"/>
          </a:xfrm>
          <a:custGeom>
            <a:avLst/>
            <a:gdLst/>
            <a:ahLst/>
            <a:cxnLst/>
            <a:rect l="l" t="t" r="r" b="b"/>
            <a:pathLst>
              <a:path w="1369060" h="233679">
                <a:moveTo>
                  <a:pt x="0" y="0"/>
                </a:moveTo>
                <a:lnTo>
                  <a:pt x="1368552" y="233172"/>
                </a:lnTo>
              </a:path>
            </a:pathLst>
          </a:custGeom>
          <a:ln w="25907">
            <a:solidFill>
              <a:srgbClr val="000000"/>
            </a:solidFill>
          </a:ln>
        </p:spPr>
        <p:txBody>
          <a:bodyPr wrap="square" lIns="0" tIns="0" rIns="0" bIns="0" rtlCol="0"/>
          <a:lstStyle/>
          <a:p/>
        </p:txBody>
      </p:sp>
      <p:sp>
        <p:nvSpPr>
          <p:cNvPr id="47" name="object 47"/>
          <p:cNvSpPr/>
          <p:nvPr/>
        </p:nvSpPr>
        <p:spPr>
          <a:xfrm>
            <a:off x="9385554" y="3502914"/>
            <a:ext cx="0" cy="132715"/>
          </a:xfrm>
          <a:custGeom>
            <a:avLst/>
            <a:gdLst/>
            <a:ahLst/>
            <a:cxnLst/>
            <a:rect l="l" t="t" r="r" b="b"/>
            <a:pathLst>
              <a:path h="132714">
                <a:moveTo>
                  <a:pt x="0" y="0"/>
                </a:moveTo>
                <a:lnTo>
                  <a:pt x="0" y="132587"/>
                </a:lnTo>
              </a:path>
            </a:pathLst>
          </a:custGeom>
          <a:ln w="25908">
            <a:solidFill>
              <a:srgbClr val="000000"/>
            </a:solidFill>
          </a:ln>
        </p:spPr>
        <p:txBody>
          <a:bodyPr wrap="square" lIns="0" tIns="0" rIns="0" bIns="0" rtlCol="0"/>
          <a:lstStyle/>
          <a:p/>
        </p:txBody>
      </p:sp>
      <p:sp>
        <p:nvSpPr>
          <p:cNvPr id="48" name="object 48"/>
          <p:cNvSpPr txBox="1"/>
          <p:nvPr/>
        </p:nvSpPr>
        <p:spPr>
          <a:xfrm>
            <a:off x="5499861" y="1500225"/>
            <a:ext cx="775970" cy="793115"/>
          </a:xfrm>
          <a:prstGeom prst="rect">
            <a:avLst/>
          </a:prstGeom>
        </p:spPr>
        <p:txBody>
          <a:bodyPr vert="horz" wrap="square" lIns="0" tIns="12700" rIns="0" bIns="0" rtlCol="0">
            <a:spAutoFit/>
          </a:bodyPr>
          <a:lstStyle/>
          <a:p>
            <a:pPr marL="228600" marR="5080" indent="-215900">
              <a:lnSpc>
                <a:spcPct val="127000"/>
              </a:lnSpc>
              <a:spcBef>
                <a:spcPts val="100"/>
              </a:spcBef>
            </a:pPr>
            <a:r>
              <a:rPr sz="2000" b="1" dirty="0">
                <a:latin typeface="Times New Roman" panose="02020603050405020304"/>
                <a:cs typeface="Times New Roman" panose="02020603050405020304"/>
              </a:rPr>
              <a:t>ROOT  </a:t>
            </a:r>
            <a:r>
              <a:rPr sz="2000" b="1" dirty="0">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49" name="object 49"/>
          <p:cNvSpPr/>
          <p:nvPr/>
        </p:nvSpPr>
        <p:spPr>
          <a:xfrm>
            <a:off x="2727960" y="2569464"/>
            <a:ext cx="7012305" cy="398145"/>
          </a:xfrm>
          <a:custGeom>
            <a:avLst/>
            <a:gdLst/>
            <a:ahLst/>
            <a:cxnLst/>
            <a:rect l="l" t="t" r="r" b="b"/>
            <a:pathLst>
              <a:path w="7012305" h="398144">
                <a:moveTo>
                  <a:pt x="0" y="397763"/>
                </a:moveTo>
                <a:lnTo>
                  <a:pt x="7011924" y="397763"/>
                </a:lnTo>
                <a:lnTo>
                  <a:pt x="7011924" y="0"/>
                </a:lnTo>
                <a:lnTo>
                  <a:pt x="0" y="0"/>
                </a:lnTo>
                <a:lnTo>
                  <a:pt x="0" y="397763"/>
                </a:lnTo>
                <a:close/>
              </a:path>
            </a:pathLst>
          </a:custGeom>
          <a:solidFill>
            <a:srgbClr val="FFFFFF"/>
          </a:solidFill>
        </p:spPr>
        <p:txBody>
          <a:bodyPr wrap="square" lIns="0" tIns="0" rIns="0" bIns="0" rtlCol="0"/>
          <a:lstStyle/>
          <a:p/>
        </p:txBody>
      </p:sp>
      <p:sp>
        <p:nvSpPr>
          <p:cNvPr id="50" name="object 50"/>
          <p:cNvSpPr txBox="1"/>
          <p:nvPr/>
        </p:nvSpPr>
        <p:spPr>
          <a:xfrm>
            <a:off x="2933191" y="2597023"/>
            <a:ext cx="366395" cy="32067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p:txBody>
      </p:sp>
      <p:sp>
        <p:nvSpPr>
          <p:cNvPr id="51" name="object 51"/>
          <p:cNvSpPr txBox="1"/>
          <p:nvPr/>
        </p:nvSpPr>
        <p:spPr>
          <a:xfrm>
            <a:off x="4795520" y="2597023"/>
            <a:ext cx="367030" cy="32067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panose="02020603050405020304"/>
                <a:cs typeface="Times New Roman" panose="02020603050405020304"/>
              </a:rPr>
              <a:t>VP</a:t>
            </a:r>
            <a:endParaRPr sz="2000">
              <a:latin typeface="Times New Roman" panose="02020603050405020304"/>
              <a:cs typeface="Times New Roman" panose="02020603050405020304"/>
            </a:endParaRPr>
          </a:p>
        </p:txBody>
      </p:sp>
      <p:sp>
        <p:nvSpPr>
          <p:cNvPr id="52" name="object 52"/>
          <p:cNvSpPr txBox="1"/>
          <p:nvPr/>
        </p:nvSpPr>
        <p:spPr>
          <a:xfrm>
            <a:off x="7598790" y="2597023"/>
            <a:ext cx="494665" cy="32067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p:txBody>
      </p:sp>
      <p:sp>
        <p:nvSpPr>
          <p:cNvPr id="53" name="object 53"/>
          <p:cNvSpPr txBox="1"/>
          <p:nvPr/>
        </p:nvSpPr>
        <p:spPr>
          <a:xfrm>
            <a:off x="9312020" y="2597023"/>
            <a:ext cx="153035" cy="320675"/>
          </a:xfrm>
          <a:prstGeom prst="rect">
            <a:avLst/>
          </a:prstGeom>
        </p:spPr>
        <p:txBody>
          <a:bodyPr vert="horz" wrap="square" lIns="0" tIns="13335" rIns="0" bIns="0" rtlCol="0">
            <a:spAutoFit/>
          </a:bodyPr>
          <a:lstStyle/>
          <a:p>
            <a:pPr marL="12700">
              <a:lnSpc>
                <a:spcPct val="100000"/>
              </a:lnSpc>
              <a:spcBef>
                <a:spcPts val="105"/>
              </a:spcBef>
            </a:pPr>
            <a:r>
              <a:rPr sz="2000" b="1" spc="490" dirty="0">
                <a:latin typeface="Microsoft JhengHei" panose="020B0604030504040204" charset="-120"/>
                <a:cs typeface="Microsoft JhengHei" panose="020B0604030504040204" charset="-120"/>
              </a:rPr>
              <a:t>.</a:t>
            </a:r>
            <a:endParaRPr sz="2000">
              <a:latin typeface="Microsoft JhengHei" panose="020B0604030504040204" charset="-120"/>
              <a:cs typeface="Microsoft JhengHei" panose="020B0604030504040204" charset="-120"/>
            </a:endParaRPr>
          </a:p>
        </p:txBody>
      </p:sp>
      <p:sp>
        <p:nvSpPr>
          <p:cNvPr id="54" name="object 54"/>
          <p:cNvSpPr/>
          <p:nvPr/>
        </p:nvSpPr>
        <p:spPr>
          <a:xfrm>
            <a:off x="2161031" y="3035807"/>
            <a:ext cx="7767955" cy="396240"/>
          </a:xfrm>
          <a:custGeom>
            <a:avLst/>
            <a:gdLst/>
            <a:ahLst/>
            <a:cxnLst/>
            <a:rect l="l" t="t" r="r" b="b"/>
            <a:pathLst>
              <a:path w="7767955" h="396239">
                <a:moveTo>
                  <a:pt x="0" y="396239"/>
                </a:moveTo>
                <a:lnTo>
                  <a:pt x="7767828" y="396239"/>
                </a:lnTo>
                <a:lnTo>
                  <a:pt x="7767828" y="0"/>
                </a:lnTo>
                <a:lnTo>
                  <a:pt x="0" y="0"/>
                </a:lnTo>
                <a:lnTo>
                  <a:pt x="0" y="396239"/>
                </a:lnTo>
                <a:close/>
              </a:path>
            </a:pathLst>
          </a:custGeom>
          <a:solidFill>
            <a:srgbClr val="FFFFFF"/>
          </a:solidFill>
        </p:spPr>
        <p:txBody>
          <a:bodyPr wrap="square" lIns="0" tIns="0" rIns="0" bIns="0" rtlCol="0"/>
          <a:lstStyle/>
          <a:p/>
        </p:txBody>
      </p:sp>
      <p:sp>
        <p:nvSpPr>
          <p:cNvPr id="55" name="object 55"/>
          <p:cNvSpPr txBox="1"/>
          <p:nvPr/>
        </p:nvSpPr>
        <p:spPr>
          <a:xfrm>
            <a:off x="2020417" y="3063367"/>
            <a:ext cx="2585085" cy="870585"/>
          </a:xfrm>
          <a:prstGeom prst="rect">
            <a:avLst/>
          </a:prstGeom>
        </p:spPr>
        <p:txBody>
          <a:bodyPr vert="horz" wrap="square" lIns="0" tIns="13335" rIns="0" bIns="0" rtlCol="0">
            <a:spAutoFit/>
          </a:bodyPr>
          <a:lstStyle/>
          <a:p>
            <a:pPr marL="358140">
              <a:lnSpc>
                <a:spcPct val="100000"/>
              </a:lnSpc>
              <a:spcBef>
                <a:spcPts val="105"/>
              </a:spcBef>
              <a:tabLst>
                <a:tab pos="1121410" algn="l"/>
                <a:tab pos="2008505" algn="l"/>
              </a:tabLst>
            </a:pPr>
            <a:r>
              <a:rPr sz="2000" b="1" spc="5" dirty="0">
                <a:latin typeface="Times New Roman" panose="02020603050405020304"/>
                <a:cs typeface="Times New Roman" panose="02020603050405020304"/>
              </a:rPr>
              <a:t>NNS	NNS	</a:t>
            </a:r>
            <a:r>
              <a:rPr sz="2000" b="1" dirty="0">
                <a:latin typeface="Times New Roman" panose="02020603050405020304"/>
                <a:cs typeface="Times New Roman" panose="02020603050405020304"/>
              </a:rPr>
              <a:t>VBD</a:t>
            </a:r>
            <a:endParaRPr sz="2000">
              <a:latin typeface="Times New Roman" panose="02020603050405020304"/>
              <a:cs typeface="Times New Roman" panose="02020603050405020304"/>
            </a:endParaRPr>
          </a:p>
          <a:p>
            <a:pPr marL="63500">
              <a:lnSpc>
                <a:spcPct val="100000"/>
              </a:lnSpc>
              <a:spcBef>
                <a:spcPts val="1885"/>
              </a:spcBef>
            </a:pPr>
            <a:r>
              <a:rPr sz="1950" b="1" spc="7" baseline="-21000" dirty="0">
                <a:latin typeface="Times New Roman" panose="02020603050405020304"/>
                <a:cs typeface="Times New Roman" panose="02020603050405020304"/>
              </a:rPr>
              <a:t>0</a:t>
            </a:r>
            <a:r>
              <a:rPr sz="2000" b="1" i="1" spc="5" dirty="0">
                <a:latin typeface="Times New Roman" panose="02020603050405020304"/>
                <a:cs typeface="Times New Roman" panose="02020603050405020304"/>
              </a:rPr>
              <a:t>Sales</a:t>
            </a:r>
            <a:r>
              <a:rPr sz="1950" b="1" spc="7" baseline="-21000" dirty="0">
                <a:latin typeface="Times New Roman" panose="02020603050405020304"/>
                <a:cs typeface="Times New Roman" panose="02020603050405020304"/>
              </a:rPr>
              <a:t>1</a:t>
            </a:r>
            <a:r>
              <a:rPr sz="1950" b="1" spc="450" baseline="-2100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execut.</a:t>
            </a:r>
            <a:r>
              <a:rPr sz="1950" b="1" baseline="-21000" dirty="0">
                <a:latin typeface="Times New Roman" panose="02020603050405020304"/>
                <a:cs typeface="Times New Roman" panose="02020603050405020304"/>
              </a:rPr>
              <a:t>2</a:t>
            </a:r>
            <a:endParaRPr sz="1950" baseline="-21000">
              <a:latin typeface="Times New Roman" panose="02020603050405020304"/>
              <a:cs typeface="Times New Roman" panose="02020603050405020304"/>
            </a:endParaRPr>
          </a:p>
        </p:txBody>
      </p:sp>
      <p:sp>
        <p:nvSpPr>
          <p:cNvPr id="56" name="object 56"/>
          <p:cNvSpPr txBox="1"/>
          <p:nvPr/>
        </p:nvSpPr>
        <p:spPr>
          <a:xfrm>
            <a:off x="5948298" y="3063367"/>
            <a:ext cx="366395" cy="32067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panose="02020603050405020304"/>
                <a:cs typeface="Times New Roman" panose="02020603050405020304"/>
              </a:rPr>
              <a:t>VP</a:t>
            </a:r>
            <a:endParaRPr sz="2000">
              <a:latin typeface="Times New Roman" panose="02020603050405020304"/>
              <a:cs typeface="Times New Roman" panose="02020603050405020304"/>
            </a:endParaRPr>
          </a:p>
        </p:txBody>
      </p:sp>
      <p:sp>
        <p:nvSpPr>
          <p:cNvPr id="57" name="object 57"/>
          <p:cNvSpPr txBox="1"/>
          <p:nvPr/>
        </p:nvSpPr>
        <p:spPr>
          <a:xfrm>
            <a:off x="7765160" y="3063367"/>
            <a:ext cx="394335" cy="32067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panose="02020603050405020304"/>
                <a:cs typeface="Times New Roman" panose="02020603050405020304"/>
              </a:rPr>
              <a:t>NN</a:t>
            </a:r>
            <a:endParaRPr sz="2000">
              <a:latin typeface="Times New Roman" panose="02020603050405020304"/>
              <a:cs typeface="Times New Roman" panose="02020603050405020304"/>
            </a:endParaRPr>
          </a:p>
        </p:txBody>
      </p:sp>
      <p:sp>
        <p:nvSpPr>
          <p:cNvPr id="58" name="object 58"/>
          <p:cNvSpPr txBox="1"/>
          <p:nvPr/>
        </p:nvSpPr>
        <p:spPr>
          <a:xfrm>
            <a:off x="9339453" y="3063367"/>
            <a:ext cx="153035" cy="320675"/>
          </a:xfrm>
          <a:prstGeom prst="rect">
            <a:avLst/>
          </a:prstGeom>
        </p:spPr>
        <p:txBody>
          <a:bodyPr vert="horz" wrap="square" lIns="0" tIns="13335" rIns="0" bIns="0" rtlCol="0">
            <a:spAutoFit/>
          </a:bodyPr>
          <a:lstStyle/>
          <a:p>
            <a:pPr marL="12700">
              <a:lnSpc>
                <a:spcPct val="100000"/>
              </a:lnSpc>
              <a:spcBef>
                <a:spcPts val="105"/>
              </a:spcBef>
            </a:pPr>
            <a:r>
              <a:rPr sz="2000" b="1" spc="490" dirty="0">
                <a:latin typeface="Microsoft JhengHei" panose="020B0604030504040204" charset="-120"/>
                <a:cs typeface="Microsoft JhengHei" panose="020B0604030504040204" charset="-120"/>
              </a:rPr>
              <a:t>.</a:t>
            </a:r>
            <a:endParaRPr sz="2000">
              <a:latin typeface="Microsoft JhengHei" panose="020B0604030504040204" charset="-120"/>
              <a:cs typeface="Microsoft JhengHei" panose="020B0604030504040204" charset="-120"/>
            </a:endParaRPr>
          </a:p>
        </p:txBody>
      </p:sp>
      <p:sp>
        <p:nvSpPr>
          <p:cNvPr id="59" name="object 59"/>
          <p:cNvSpPr/>
          <p:nvPr/>
        </p:nvSpPr>
        <p:spPr>
          <a:xfrm>
            <a:off x="5836158" y="1898142"/>
            <a:ext cx="0" cy="137160"/>
          </a:xfrm>
          <a:custGeom>
            <a:avLst/>
            <a:gdLst/>
            <a:ahLst/>
            <a:cxnLst/>
            <a:rect l="l" t="t" r="r" b="b"/>
            <a:pathLst>
              <a:path h="137160">
                <a:moveTo>
                  <a:pt x="0" y="0"/>
                </a:moveTo>
                <a:lnTo>
                  <a:pt x="0" y="137160"/>
                </a:lnTo>
              </a:path>
            </a:pathLst>
          </a:custGeom>
          <a:ln w="25908">
            <a:solidFill>
              <a:srgbClr val="000000"/>
            </a:solidFill>
          </a:ln>
        </p:spPr>
        <p:txBody>
          <a:bodyPr wrap="square" lIns="0" tIns="0" rIns="0" bIns="0" rtlCol="0"/>
          <a:lstStyle/>
          <a:p/>
        </p:txBody>
      </p:sp>
      <p:sp>
        <p:nvSpPr>
          <p:cNvPr id="60" name="object 60"/>
          <p:cNvSpPr/>
          <p:nvPr/>
        </p:nvSpPr>
        <p:spPr>
          <a:xfrm>
            <a:off x="2679953" y="2958845"/>
            <a:ext cx="360045" cy="155575"/>
          </a:xfrm>
          <a:custGeom>
            <a:avLst/>
            <a:gdLst/>
            <a:ahLst/>
            <a:cxnLst/>
            <a:rect l="l" t="t" r="r" b="b"/>
            <a:pathLst>
              <a:path w="360044" h="155575">
                <a:moveTo>
                  <a:pt x="359664" y="0"/>
                </a:moveTo>
                <a:lnTo>
                  <a:pt x="0" y="155448"/>
                </a:lnTo>
              </a:path>
            </a:pathLst>
          </a:custGeom>
          <a:ln w="25908">
            <a:solidFill>
              <a:srgbClr val="000000"/>
            </a:solidFill>
          </a:ln>
        </p:spPr>
        <p:txBody>
          <a:bodyPr wrap="square" lIns="0" tIns="0" rIns="0" bIns="0" rtlCol="0"/>
          <a:lstStyle/>
          <a:p/>
        </p:txBody>
      </p:sp>
      <p:sp>
        <p:nvSpPr>
          <p:cNvPr id="61" name="object 61"/>
          <p:cNvSpPr/>
          <p:nvPr/>
        </p:nvSpPr>
        <p:spPr>
          <a:xfrm>
            <a:off x="3039617" y="2958845"/>
            <a:ext cx="360045" cy="155575"/>
          </a:xfrm>
          <a:custGeom>
            <a:avLst/>
            <a:gdLst/>
            <a:ahLst/>
            <a:cxnLst/>
            <a:rect l="l" t="t" r="r" b="b"/>
            <a:pathLst>
              <a:path w="360044" h="155575">
                <a:moveTo>
                  <a:pt x="0" y="0"/>
                </a:moveTo>
                <a:lnTo>
                  <a:pt x="359663" y="155448"/>
                </a:lnTo>
              </a:path>
            </a:pathLst>
          </a:custGeom>
          <a:ln w="25908">
            <a:solidFill>
              <a:srgbClr val="000000"/>
            </a:solidFill>
          </a:ln>
        </p:spPr>
        <p:txBody>
          <a:bodyPr wrap="square" lIns="0" tIns="0" rIns="0" bIns="0" rtlCol="0"/>
          <a:lstStyle/>
          <a:p/>
        </p:txBody>
      </p:sp>
      <p:sp>
        <p:nvSpPr>
          <p:cNvPr id="62" name="object 62"/>
          <p:cNvSpPr/>
          <p:nvPr/>
        </p:nvSpPr>
        <p:spPr>
          <a:xfrm>
            <a:off x="4263389" y="2881122"/>
            <a:ext cx="721360" cy="233679"/>
          </a:xfrm>
          <a:custGeom>
            <a:avLst/>
            <a:gdLst/>
            <a:ahLst/>
            <a:cxnLst/>
            <a:rect l="l" t="t" r="r" b="b"/>
            <a:pathLst>
              <a:path w="721360" h="233680">
                <a:moveTo>
                  <a:pt x="0" y="233172"/>
                </a:moveTo>
                <a:lnTo>
                  <a:pt x="720851" y="0"/>
                </a:lnTo>
              </a:path>
            </a:pathLst>
          </a:custGeom>
          <a:ln w="25907">
            <a:solidFill>
              <a:srgbClr val="000000"/>
            </a:solidFill>
          </a:ln>
        </p:spPr>
        <p:txBody>
          <a:bodyPr wrap="square" lIns="0" tIns="0" rIns="0" bIns="0" rtlCol="0"/>
          <a:lstStyle/>
          <a:p/>
        </p:txBody>
      </p:sp>
      <p:sp>
        <p:nvSpPr>
          <p:cNvPr id="63" name="object 63"/>
          <p:cNvSpPr/>
          <p:nvPr/>
        </p:nvSpPr>
        <p:spPr>
          <a:xfrm>
            <a:off x="4984241" y="2881122"/>
            <a:ext cx="1080770" cy="233679"/>
          </a:xfrm>
          <a:custGeom>
            <a:avLst/>
            <a:gdLst/>
            <a:ahLst/>
            <a:cxnLst/>
            <a:rect l="l" t="t" r="r" b="b"/>
            <a:pathLst>
              <a:path w="1080770" h="233680">
                <a:moveTo>
                  <a:pt x="0" y="0"/>
                </a:moveTo>
                <a:lnTo>
                  <a:pt x="1080516" y="233172"/>
                </a:lnTo>
              </a:path>
            </a:pathLst>
          </a:custGeom>
          <a:ln w="25908">
            <a:solidFill>
              <a:srgbClr val="000000"/>
            </a:solidFill>
          </a:ln>
        </p:spPr>
        <p:txBody>
          <a:bodyPr wrap="square" lIns="0" tIns="0" rIns="0" bIns="0" rtlCol="0"/>
          <a:lstStyle/>
          <a:p/>
        </p:txBody>
      </p:sp>
      <p:sp>
        <p:nvSpPr>
          <p:cNvPr id="64" name="object 64"/>
          <p:cNvSpPr/>
          <p:nvPr/>
        </p:nvSpPr>
        <p:spPr>
          <a:xfrm>
            <a:off x="7936229" y="2958845"/>
            <a:ext cx="0" cy="131445"/>
          </a:xfrm>
          <a:custGeom>
            <a:avLst/>
            <a:gdLst/>
            <a:ahLst/>
            <a:cxnLst/>
            <a:rect l="l" t="t" r="r" b="b"/>
            <a:pathLst>
              <a:path h="131444">
                <a:moveTo>
                  <a:pt x="0" y="0"/>
                </a:moveTo>
                <a:lnTo>
                  <a:pt x="0" y="131063"/>
                </a:lnTo>
              </a:path>
            </a:pathLst>
          </a:custGeom>
          <a:ln w="25908">
            <a:solidFill>
              <a:srgbClr val="000000"/>
            </a:solidFill>
          </a:ln>
        </p:spPr>
        <p:txBody>
          <a:bodyPr wrap="square" lIns="0" tIns="0" rIns="0" bIns="0" rtlCol="0"/>
          <a:lstStyle/>
          <a:p/>
        </p:txBody>
      </p:sp>
      <p:sp>
        <p:nvSpPr>
          <p:cNvPr id="65" name="object 65"/>
          <p:cNvSpPr/>
          <p:nvPr/>
        </p:nvSpPr>
        <p:spPr>
          <a:xfrm>
            <a:off x="9364218" y="2958845"/>
            <a:ext cx="0" cy="131445"/>
          </a:xfrm>
          <a:custGeom>
            <a:avLst/>
            <a:gdLst/>
            <a:ahLst/>
            <a:cxnLst/>
            <a:rect l="l" t="t" r="r" b="b"/>
            <a:pathLst>
              <a:path h="131444">
                <a:moveTo>
                  <a:pt x="0" y="0"/>
                </a:moveTo>
                <a:lnTo>
                  <a:pt x="0" y="131063"/>
                </a:lnTo>
              </a:path>
            </a:pathLst>
          </a:custGeom>
          <a:ln w="25908">
            <a:solidFill>
              <a:srgbClr val="000000"/>
            </a:solidFill>
          </a:ln>
        </p:spPr>
        <p:txBody>
          <a:bodyPr wrap="square" lIns="0" tIns="0" rIns="0" bIns="0" rtlCol="0"/>
          <a:lstStyle/>
          <a:p/>
        </p:txBody>
      </p:sp>
      <p:sp>
        <p:nvSpPr>
          <p:cNvPr id="66" name="object 66"/>
          <p:cNvSpPr/>
          <p:nvPr/>
        </p:nvSpPr>
        <p:spPr>
          <a:xfrm>
            <a:off x="3256026" y="2306573"/>
            <a:ext cx="2580640" cy="340360"/>
          </a:xfrm>
          <a:custGeom>
            <a:avLst/>
            <a:gdLst/>
            <a:ahLst/>
            <a:cxnLst/>
            <a:rect l="l" t="t" r="r" b="b"/>
            <a:pathLst>
              <a:path w="2580640" h="340360">
                <a:moveTo>
                  <a:pt x="0" y="339851"/>
                </a:moveTo>
                <a:lnTo>
                  <a:pt x="2580132" y="0"/>
                </a:lnTo>
              </a:path>
            </a:pathLst>
          </a:custGeom>
          <a:ln w="25908">
            <a:solidFill>
              <a:srgbClr val="000000"/>
            </a:solidFill>
          </a:ln>
        </p:spPr>
        <p:txBody>
          <a:bodyPr wrap="square" lIns="0" tIns="0" rIns="0" bIns="0" rtlCol="0"/>
          <a:lstStyle/>
          <a:p/>
        </p:txBody>
      </p:sp>
      <p:sp>
        <p:nvSpPr>
          <p:cNvPr id="67" name="object 67"/>
          <p:cNvSpPr/>
          <p:nvPr/>
        </p:nvSpPr>
        <p:spPr>
          <a:xfrm>
            <a:off x="5055870" y="2306573"/>
            <a:ext cx="780415" cy="340360"/>
          </a:xfrm>
          <a:custGeom>
            <a:avLst/>
            <a:gdLst/>
            <a:ahLst/>
            <a:cxnLst/>
            <a:rect l="l" t="t" r="r" b="b"/>
            <a:pathLst>
              <a:path w="780414" h="340360">
                <a:moveTo>
                  <a:pt x="780288" y="0"/>
                </a:moveTo>
                <a:lnTo>
                  <a:pt x="0" y="339851"/>
                </a:lnTo>
              </a:path>
            </a:pathLst>
          </a:custGeom>
          <a:ln w="25908">
            <a:solidFill>
              <a:srgbClr val="000000"/>
            </a:solidFill>
          </a:ln>
        </p:spPr>
        <p:txBody>
          <a:bodyPr wrap="square" lIns="0" tIns="0" rIns="0" bIns="0" rtlCol="0"/>
          <a:lstStyle/>
          <a:p/>
        </p:txBody>
      </p:sp>
      <p:sp>
        <p:nvSpPr>
          <p:cNvPr id="68" name="object 68"/>
          <p:cNvSpPr/>
          <p:nvPr/>
        </p:nvSpPr>
        <p:spPr>
          <a:xfrm>
            <a:off x="5752338" y="2306573"/>
            <a:ext cx="1897380" cy="340360"/>
          </a:xfrm>
          <a:custGeom>
            <a:avLst/>
            <a:gdLst/>
            <a:ahLst/>
            <a:cxnLst/>
            <a:rect l="l" t="t" r="r" b="b"/>
            <a:pathLst>
              <a:path w="1897379" h="340360">
                <a:moveTo>
                  <a:pt x="0" y="0"/>
                </a:moveTo>
                <a:lnTo>
                  <a:pt x="1897379" y="339851"/>
                </a:lnTo>
              </a:path>
            </a:pathLst>
          </a:custGeom>
          <a:ln w="25907">
            <a:solidFill>
              <a:srgbClr val="000000"/>
            </a:solidFill>
          </a:ln>
        </p:spPr>
        <p:txBody>
          <a:bodyPr wrap="square" lIns="0" tIns="0" rIns="0" bIns="0" rtlCol="0"/>
          <a:lstStyle/>
          <a:p/>
        </p:txBody>
      </p:sp>
      <p:sp>
        <p:nvSpPr>
          <p:cNvPr id="69" name="object 69"/>
          <p:cNvSpPr/>
          <p:nvPr/>
        </p:nvSpPr>
        <p:spPr>
          <a:xfrm>
            <a:off x="5836158" y="2306573"/>
            <a:ext cx="3469004" cy="417830"/>
          </a:xfrm>
          <a:custGeom>
            <a:avLst/>
            <a:gdLst/>
            <a:ahLst/>
            <a:cxnLst/>
            <a:rect l="l" t="t" r="r" b="b"/>
            <a:pathLst>
              <a:path w="3469004" h="417830">
                <a:moveTo>
                  <a:pt x="0" y="0"/>
                </a:moveTo>
                <a:lnTo>
                  <a:pt x="3468623" y="417575"/>
                </a:lnTo>
              </a:path>
            </a:pathLst>
          </a:custGeom>
          <a:ln w="25908">
            <a:solidFill>
              <a:srgbClr val="000000"/>
            </a:solidFill>
          </a:ln>
        </p:spPr>
        <p:txBody>
          <a:bodyPr wrap="square" lIns="0" tIns="0" rIns="0" bIns="0" rtlCol="0"/>
          <a:lstStyle/>
          <a:p/>
        </p:txBody>
      </p:sp>
      <p:sp>
        <p:nvSpPr>
          <p:cNvPr id="70" name="object 70"/>
          <p:cNvSpPr/>
          <p:nvPr/>
        </p:nvSpPr>
        <p:spPr>
          <a:xfrm>
            <a:off x="7936229" y="3425190"/>
            <a:ext cx="0" cy="233679"/>
          </a:xfrm>
          <a:custGeom>
            <a:avLst/>
            <a:gdLst/>
            <a:ahLst/>
            <a:cxnLst/>
            <a:rect l="l" t="t" r="r" b="b"/>
            <a:pathLst>
              <a:path h="233679">
                <a:moveTo>
                  <a:pt x="0" y="0"/>
                </a:moveTo>
                <a:lnTo>
                  <a:pt x="0" y="233172"/>
                </a:lnTo>
              </a:path>
            </a:pathLst>
          </a:custGeom>
          <a:ln w="25908">
            <a:solidFill>
              <a:srgbClr val="000000"/>
            </a:solidFill>
          </a:ln>
        </p:spPr>
        <p:txBody>
          <a:bodyPr wrap="square" lIns="0" tIns="0" rIns="0" bIns="0" rtlCol="0"/>
          <a:lstStyle/>
          <a:p/>
        </p:txBody>
      </p:sp>
      <p:sp>
        <p:nvSpPr>
          <p:cNvPr id="71" name="object 71"/>
          <p:cNvSpPr/>
          <p:nvPr/>
        </p:nvSpPr>
        <p:spPr>
          <a:xfrm>
            <a:off x="1524000" y="5445252"/>
            <a:ext cx="9144000" cy="0"/>
          </a:xfrm>
          <a:custGeom>
            <a:avLst/>
            <a:gdLst/>
            <a:ahLst/>
            <a:cxnLst/>
            <a:rect l="l" t="t" r="r" b="b"/>
            <a:pathLst>
              <a:path w="9144000">
                <a:moveTo>
                  <a:pt x="0" y="0"/>
                </a:moveTo>
                <a:lnTo>
                  <a:pt x="9144000" y="0"/>
                </a:lnTo>
              </a:path>
            </a:pathLst>
          </a:custGeom>
          <a:ln w="9144">
            <a:solidFill>
              <a:srgbClr val="FF0000"/>
            </a:solidFill>
          </a:ln>
        </p:spPr>
        <p:txBody>
          <a:bodyPr wrap="square" lIns="0" tIns="0" rIns="0" bIns="0" rtlCol="0"/>
          <a:lstStyle/>
          <a:p/>
        </p:txBody>
      </p:sp>
      <p:sp>
        <p:nvSpPr>
          <p:cNvPr id="2" name="标题 1"/>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3016250" y="988695"/>
            <a:ext cx="7028815" cy="368300"/>
          </a:xfrm>
          <a:prstGeom prst="rect">
            <a:avLst/>
          </a:prstGeom>
          <a:noFill/>
        </p:spPr>
        <p:txBody>
          <a:bodyPr wrap="none" rtlCol="0" anchor="t">
            <a:spAutoFit/>
          </a:bodyPr>
          <a:p>
            <a:r>
              <a:rPr lang="en-US" b="1" i="1" dirty="0">
                <a:solidFill>
                  <a:srgbClr val="0000FF"/>
                </a:solidFill>
                <a:latin typeface="Times New Roman" panose="02020603050405020304"/>
                <a:cs typeface="Times New Roman" panose="02020603050405020304"/>
                <a:sym typeface="+mn-ea"/>
              </a:rPr>
              <a:t>“</a:t>
            </a:r>
            <a:r>
              <a:rPr b="1" i="1" dirty="0">
                <a:solidFill>
                  <a:srgbClr val="0000FF"/>
                </a:solidFill>
                <a:latin typeface="Times New Roman" panose="02020603050405020304"/>
                <a:cs typeface="Times New Roman" panose="02020603050405020304"/>
                <a:sym typeface="+mn-ea"/>
              </a:rPr>
              <a:t>Sales</a:t>
            </a:r>
            <a:r>
              <a:rPr b="1" i="1" spc="-30" dirty="0">
                <a:solidFill>
                  <a:srgbClr val="0000FF"/>
                </a:solidFill>
                <a:latin typeface="Times New Roman" panose="02020603050405020304"/>
                <a:cs typeface="Times New Roman" panose="02020603050405020304"/>
                <a:sym typeface="+mn-ea"/>
              </a:rPr>
              <a:t> </a:t>
            </a:r>
            <a:r>
              <a:rPr b="1" i="1" spc="-5" dirty="0">
                <a:solidFill>
                  <a:srgbClr val="0000FF"/>
                </a:solidFill>
                <a:latin typeface="Times New Roman" panose="02020603050405020304"/>
                <a:cs typeface="Times New Roman" panose="02020603050405020304"/>
                <a:sym typeface="+mn-ea"/>
              </a:rPr>
              <a:t>executives</a:t>
            </a:r>
            <a:r>
              <a:rPr b="1" i="1" spc="-30" dirty="0">
                <a:solidFill>
                  <a:srgbClr val="0000FF"/>
                </a:solidFill>
                <a:latin typeface="Times New Roman" panose="02020603050405020304"/>
                <a:cs typeface="Times New Roman" panose="02020603050405020304"/>
                <a:sym typeface="+mn-ea"/>
              </a:rPr>
              <a:t> </a:t>
            </a:r>
            <a:r>
              <a:rPr b="1" i="1" spc="-5" dirty="0">
                <a:solidFill>
                  <a:srgbClr val="0000FF"/>
                </a:solidFill>
                <a:latin typeface="Times New Roman" panose="02020603050405020304"/>
                <a:cs typeface="Times New Roman" panose="02020603050405020304"/>
                <a:sym typeface="+mn-ea"/>
              </a:rPr>
              <a:t>were  examining the </a:t>
            </a:r>
            <a:r>
              <a:rPr b="1" i="1" dirty="0">
                <a:solidFill>
                  <a:srgbClr val="0000FF"/>
                </a:solidFill>
                <a:latin typeface="Times New Roman" panose="02020603050405020304"/>
                <a:cs typeface="Times New Roman" panose="02020603050405020304"/>
                <a:sym typeface="+mn-ea"/>
              </a:rPr>
              <a:t>figures </a:t>
            </a:r>
            <a:r>
              <a:rPr b="1" i="1" spc="-5" dirty="0">
                <a:solidFill>
                  <a:srgbClr val="0000FF"/>
                </a:solidFill>
                <a:latin typeface="Times New Roman" panose="02020603050405020304"/>
                <a:cs typeface="Times New Roman" panose="02020603050405020304"/>
                <a:sym typeface="+mn-ea"/>
              </a:rPr>
              <a:t>with great care yesterday</a:t>
            </a:r>
            <a:r>
              <a:rPr b="1" spc="-5" dirty="0">
                <a:solidFill>
                  <a:srgbClr val="0000FF"/>
                </a:solidFill>
                <a:latin typeface="Times New Roman" panose="02020603050405020304"/>
                <a:cs typeface="Times New Roman" panose="02020603050405020304"/>
                <a:sym typeface="+mn-ea"/>
              </a:rPr>
              <a:t>.</a:t>
            </a:r>
            <a:r>
              <a:rPr lang="en-US" b="1" spc="-5" dirty="0">
                <a:solidFill>
                  <a:srgbClr val="0000FF"/>
                </a:solidFill>
                <a:latin typeface="Times New Roman" panose="02020603050405020304"/>
                <a:cs typeface="Times New Roman" panose="02020603050405020304"/>
                <a:sym typeface="+mn-ea"/>
              </a:rPr>
              <a:t>”</a:t>
            </a:r>
            <a:endParaRPr lang="en-US" b="1" spc="-5" dirty="0">
              <a:solidFill>
                <a:srgbClr val="0000FF"/>
              </a:solidFill>
              <a:latin typeface="Times New Roman" panose="02020603050405020304"/>
              <a:cs typeface="Times New Roman" panose="02020603050405020304"/>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3955160" y="2861005"/>
            <a:ext cx="366395"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VP</a:t>
            </a:r>
            <a:endParaRPr sz="2000">
              <a:latin typeface="Times New Roman" panose="02020603050405020304"/>
              <a:cs typeface="Times New Roman" panose="02020603050405020304"/>
            </a:endParaRPr>
          </a:p>
        </p:txBody>
      </p:sp>
      <p:sp>
        <p:nvSpPr>
          <p:cNvPr id="14" name="object 14"/>
          <p:cNvSpPr txBox="1"/>
          <p:nvPr/>
        </p:nvSpPr>
        <p:spPr>
          <a:xfrm>
            <a:off x="6439661" y="2861005"/>
            <a:ext cx="153035" cy="320675"/>
          </a:xfrm>
          <a:prstGeom prst="rect">
            <a:avLst/>
          </a:prstGeom>
        </p:spPr>
        <p:txBody>
          <a:bodyPr vert="horz" wrap="square" lIns="0" tIns="13335" rIns="0" bIns="0" rtlCol="0">
            <a:spAutoFit/>
          </a:bodyPr>
          <a:lstStyle/>
          <a:p>
            <a:pPr marL="12700">
              <a:lnSpc>
                <a:spcPct val="100000"/>
              </a:lnSpc>
              <a:spcBef>
                <a:spcPts val="105"/>
              </a:spcBef>
            </a:pPr>
            <a:r>
              <a:rPr sz="2000" b="1" spc="490" dirty="0">
                <a:latin typeface="Microsoft JhengHei" panose="020B0604030504040204" charset="-120"/>
                <a:cs typeface="Microsoft JhengHei" panose="020B0604030504040204" charset="-120"/>
              </a:rPr>
              <a:t>.</a:t>
            </a:r>
            <a:endParaRPr sz="2000">
              <a:latin typeface="Microsoft JhengHei" panose="020B0604030504040204" charset="-120"/>
              <a:cs typeface="Microsoft JhengHei" panose="020B0604030504040204" charset="-120"/>
            </a:endParaRPr>
          </a:p>
        </p:txBody>
      </p:sp>
      <p:sp>
        <p:nvSpPr>
          <p:cNvPr id="15" name="object 15"/>
          <p:cNvSpPr txBox="1"/>
          <p:nvPr/>
        </p:nvSpPr>
        <p:spPr>
          <a:xfrm>
            <a:off x="4374895" y="1634591"/>
            <a:ext cx="775970" cy="959485"/>
          </a:xfrm>
          <a:prstGeom prst="rect">
            <a:avLst/>
          </a:prstGeom>
        </p:spPr>
        <p:txBody>
          <a:bodyPr vert="horz" wrap="square" lIns="0" tIns="12065" rIns="0" bIns="0" rtlCol="0">
            <a:spAutoFit/>
          </a:bodyPr>
          <a:lstStyle/>
          <a:p>
            <a:pPr marL="308610" marR="5080" indent="-295910">
              <a:lnSpc>
                <a:spcPct val="154000"/>
              </a:lnSpc>
              <a:spcBef>
                <a:spcPts val="95"/>
              </a:spcBef>
            </a:pPr>
            <a:r>
              <a:rPr sz="2000" b="1" dirty="0">
                <a:latin typeface="Times New Roman" panose="02020603050405020304"/>
                <a:cs typeface="Times New Roman" panose="02020603050405020304"/>
              </a:rPr>
              <a:t>ROOT  </a:t>
            </a:r>
            <a:r>
              <a:rPr sz="2000" b="1" dirty="0">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16" name="object 16"/>
          <p:cNvSpPr/>
          <p:nvPr/>
        </p:nvSpPr>
        <p:spPr>
          <a:xfrm>
            <a:off x="2532125" y="2593085"/>
            <a:ext cx="2194560" cy="285115"/>
          </a:xfrm>
          <a:custGeom>
            <a:avLst/>
            <a:gdLst/>
            <a:ahLst/>
            <a:cxnLst/>
            <a:rect l="l" t="t" r="r" b="b"/>
            <a:pathLst>
              <a:path w="2194560" h="285114">
                <a:moveTo>
                  <a:pt x="0" y="284988"/>
                </a:moveTo>
                <a:lnTo>
                  <a:pt x="2194560" y="0"/>
                </a:lnTo>
              </a:path>
            </a:pathLst>
          </a:custGeom>
          <a:ln w="25908">
            <a:solidFill>
              <a:srgbClr val="000000"/>
            </a:solidFill>
          </a:ln>
        </p:spPr>
        <p:txBody>
          <a:bodyPr wrap="square" lIns="0" tIns="0" rIns="0" bIns="0" rtlCol="0"/>
          <a:lstStyle/>
          <a:p/>
        </p:txBody>
      </p:sp>
      <p:sp>
        <p:nvSpPr>
          <p:cNvPr id="17" name="object 17"/>
          <p:cNvSpPr/>
          <p:nvPr/>
        </p:nvSpPr>
        <p:spPr>
          <a:xfrm>
            <a:off x="4188714" y="2593085"/>
            <a:ext cx="538480" cy="285115"/>
          </a:xfrm>
          <a:custGeom>
            <a:avLst/>
            <a:gdLst/>
            <a:ahLst/>
            <a:cxnLst/>
            <a:rect l="l" t="t" r="r" b="b"/>
            <a:pathLst>
              <a:path w="538480" h="285114">
                <a:moveTo>
                  <a:pt x="537972" y="0"/>
                </a:moveTo>
                <a:lnTo>
                  <a:pt x="0" y="284988"/>
                </a:lnTo>
              </a:path>
            </a:pathLst>
          </a:custGeom>
          <a:ln w="25908">
            <a:solidFill>
              <a:srgbClr val="000000"/>
            </a:solidFill>
          </a:ln>
        </p:spPr>
        <p:txBody>
          <a:bodyPr wrap="square" lIns="0" tIns="0" rIns="0" bIns="0" rtlCol="0"/>
          <a:lstStyle/>
          <a:p/>
        </p:txBody>
      </p:sp>
      <p:sp>
        <p:nvSpPr>
          <p:cNvPr id="18" name="object 18"/>
          <p:cNvSpPr/>
          <p:nvPr/>
        </p:nvSpPr>
        <p:spPr>
          <a:xfrm>
            <a:off x="4726685" y="2593085"/>
            <a:ext cx="1766570" cy="428625"/>
          </a:xfrm>
          <a:custGeom>
            <a:avLst/>
            <a:gdLst/>
            <a:ahLst/>
            <a:cxnLst/>
            <a:rect l="l" t="t" r="r" b="b"/>
            <a:pathLst>
              <a:path w="1766570" h="428625">
                <a:moveTo>
                  <a:pt x="0" y="0"/>
                </a:moveTo>
                <a:lnTo>
                  <a:pt x="1766315" y="428243"/>
                </a:lnTo>
              </a:path>
            </a:pathLst>
          </a:custGeom>
          <a:ln w="25908">
            <a:solidFill>
              <a:srgbClr val="000000"/>
            </a:solidFill>
          </a:ln>
        </p:spPr>
        <p:txBody>
          <a:bodyPr wrap="square" lIns="0" tIns="0" rIns="0" bIns="0" rtlCol="0"/>
          <a:lstStyle/>
          <a:p/>
        </p:txBody>
      </p:sp>
      <p:sp>
        <p:nvSpPr>
          <p:cNvPr id="19" name="object 19"/>
          <p:cNvSpPr/>
          <p:nvPr/>
        </p:nvSpPr>
        <p:spPr>
          <a:xfrm>
            <a:off x="2172462" y="3198114"/>
            <a:ext cx="327660" cy="184785"/>
          </a:xfrm>
          <a:custGeom>
            <a:avLst/>
            <a:gdLst/>
            <a:ahLst/>
            <a:cxnLst/>
            <a:rect l="l" t="t" r="r" b="b"/>
            <a:pathLst>
              <a:path w="327659" h="184785">
                <a:moveTo>
                  <a:pt x="327659" y="0"/>
                </a:moveTo>
                <a:lnTo>
                  <a:pt x="0" y="184403"/>
                </a:lnTo>
              </a:path>
            </a:pathLst>
          </a:custGeom>
          <a:ln w="25908">
            <a:solidFill>
              <a:srgbClr val="000000"/>
            </a:solidFill>
          </a:ln>
        </p:spPr>
        <p:txBody>
          <a:bodyPr wrap="square" lIns="0" tIns="0" rIns="0" bIns="0" rtlCol="0"/>
          <a:lstStyle/>
          <a:p/>
        </p:txBody>
      </p:sp>
      <p:sp>
        <p:nvSpPr>
          <p:cNvPr id="20" name="object 20"/>
          <p:cNvSpPr/>
          <p:nvPr/>
        </p:nvSpPr>
        <p:spPr>
          <a:xfrm>
            <a:off x="2500122" y="3198114"/>
            <a:ext cx="393700" cy="184785"/>
          </a:xfrm>
          <a:custGeom>
            <a:avLst/>
            <a:gdLst/>
            <a:ahLst/>
            <a:cxnLst/>
            <a:rect l="l" t="t" r="r" b="b"/>
            <a:pathLst>
              <a:path w="393700" h="184785">
                <a:moveTo>
                  <a:pt x="0" y="0"/>
                </a:moveTo>
                <a:lnTo>
                  <a:pt x="393191" y="184403"/>
                </a:lnTo>
              </a:path>
            </a:pathLst>
          </a:custGeom>
          <a:ln w="25908">
            <a:solidFill>
              <a:srgbClr val="000000"/>
            </a:solidFill>
          </a:ln>
        </p:spPr>
        <p:txBody>
          <a:bodyPr wrap="square" lIns="0" tIns="0" rIns="0" bIns="0" rtlCol="0"/>
          <a:lstStyle/>
          <a:p/>
        </p:txBody>
      </p:sp>
      <p:sp>
        <p:nvSpPr>
          <p:cNvPr id="21" name="object 21"/>
          <p:cNvSpPr/>
          <p:nvPr/>
        </p:nvSpPr>
        <p:spPr>
          <a:xfrm>
            <a:off x="3541014" y="3166110"/>
            <a:ext cx="576580" cy="216535"/>
          </a:xfrm>
          <a:custGeom>
            <a:avLst/>
            <a:gdLst/>
            <a:ahLst/>
            <a:cxnLst/>
            <a:rect l="l" t="t" r="r" b="b"/>
            <a:pathLst>
              <a:path w="576580" h="216535">
                <a:moveTo>
                  <a:pt x="576072" y="0"/>
                </a:moveTo>
                <a:lnTo>
                  <a:pt x="0" y="216407"/>
                </a:lnTo>
              </a:path>
            </a:pathLst>
          </a:custGeom>
          <a:ln w="25907">
            <a:solidFill>
              <a:srgbClr val="000000"/>
            </a:solidFill>
          </a:ln>
        </p:spPr>
        <p:txBody>
          <a:bodyPr wrap="square" lIns="0" tIns="0" rIns="0" bIns="0" rtlCol="0"/>
          <a:lstStyle/>
          <a:p/>
        </p:txBody>
      </p:sp>
      <p:sp>
        <p:nvSpPr>
          <p:cNvPr id="22" name="object 22"/>
          <p:cNvSpPr/>
          <p:nvPr/>
        </p:nvSpPr>
        <p:spPr>
          <a:xfrm>
            <a:off x="4117085" y="3166110"/>
            <a:ext cx="864235" cy="216535"/>
          </a:xfrm>
          <a:custGeom>
            <a:avLst/>
            <a:gdLst/>
            <a:ahLst/>
            <a:cxnLst/>
            <a:rect l="l" t="t" r="r" b="b"/>
            <a:pathLst>
              <a:path w="864235" h="216535">
                <a:moveTo>
                  <a:pt x="0" y="0"/>
                </a:moveTo>
                <a:lnTo>
                  <a:pt x="864108" y="216407"/>
                </a:lnTo>
              </a:path>
            </a:pathLst>
          </a:custGeom>
          <a:ln w="25908">
            <a:solidFill>
              <a:srgbClr val="000000"/>
            </a:solidFill>
          </a:ln>
        </p:spPr>
        <p:txBody>
          <a:bodyPr wrap="square" lIns="0" tIns="0" rIns="0" bIns="0" rtlCol="0"/>
          <a:lstStyle/>
          <a:p/>
        </p:txBody>
      </p:sp>
      <p:sp>
        <p:nvSpPr>
          <p:cNvPr id="23" name="object 23"/>
          <p:cNvSpPr/>
          <p:nvPr/>
        </p:nvSpPr>
        <p:spPr>
          <a:xfrm>
            <a:off x="6493002" y="3166110"/>
            <a:ext cx="0" cy="239395"/>
          </a:xfrm>
          <a:custGeom>
            <a:avLst/>
            <a:gdLst/>
            <a:ahLst/>
            <a:cxnLst/>
            <a:rect l="l" t="t" r="r" b="b"/>
            <a:pathLst>
              <a:path h="239395">
                <a:moveTo>
                  <a:pt x="0" y="0"/>
                </a:moveTo>
                <a:lnTo>
                  <a:pt x="0" y="239267"/>
                </a:lnTo>
              </a:path>
            </a:pathLst>
          </a:custGeom>
          <a:ln w="25908">
            <a:solidFill>
              <a:srgbClr val="000000"/>
            </a:solidFill>
          </a:ln>
        </p:spPr>
        <p:txBody>
          <a:bodyPr wrap="square" lIns="0" tIns="0" rIns="0" bIns="0" rtlCol="0"/>
          <a:lstStyle/>
          <a:p/>
        </p:txBody>
      </p:sp>
      <p:sp>
        <p:nvSpPr>
          <p:cNvPr id="24" name="object 24"/>
          <p:cNvSpPr txBox="1"/>
          <p:nvPr/>
        </p:nvSpPr>
        <p:spPr>
          <a:xfrm>
            <a:off x="1890166" y="2691419"/>
            <a:ext cx="2085975" cy="970280"/>
          </a:xfrm>
          <a:prstGeom prst="rect">
            <a:avLst/>
          </a:prstGeom>
        </p:spPr>
        <p:txBody>
          <a:bodyPr vert="horz" wrap="square" lIns="0" tIns="182880" rIns="0" bIns="0" rtlCol="0">
            <a:spAutoFit/>
          </a:bodyPr>
          <a:lstStyle/>
          <a:p>
            <a:pPr marL="422275">
              <a:lnSpc>
                <a:spcPct val="100000"/>
              </a:lnSpc>
              <a:spcBef>
                <a:spcPts val="1440"/>
              </a:spcBef>
            </a:pPr>
            <a:r>
              <a:rPr sz="2000" b="1"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a:p>
            <a:pPr marL="12700">
              <a:lnSpc>
                <a:spcPct val="100000"/>
              </a:lnSpc>
              <a:spcBef>
                <a:spcPts val="1340"/>
              </a:spcBef>
              <a:tabLst>
                <a:tab pos="711835" algn="l"/>
                <a:tab pos="1535430" algn="l"/>
              </a:tabLst>
            </a:pPr>
            <a:r>
              <a:rPr sz="2000" b="1" spc="5" dirty="0">
                <a:latin typeface="Times New Roman" panose="02020603050405020304"/>
                <a:cs typeface="Times New Roman" panose="02020603050405020304"/>
              </a:rPr>
              <a:t>NN</a:t>
            </a:r>
            <a:r>
              <a:rPr sz="2000" b="1" dirty="0">
                <a:latin typeface="Times New Roman" panose="02020603050405020304"/>
                <a:cs typeface="Times New Roman" panose="02020603050405020304"/>
              </a:rPr>
              <a:t>S</a:t>
            </a: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NN</a:t>
            </a:r>
            <a:r>
              <a:rPr sz="2000" b="1" dirty="0">
                <a:latin typeface="Times New Roman" panose="02020603050405020304"/>
                <a:cs typeface="Times New Roman" panose="02020603050405020304"/>
              </a:rPr>
              <a:t>S</a:t>
            </a:r>
            <a:r>
              <a:rPr sz="2000" b="1"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VBD</a:t>
            </a:r>
            <a:endParaRPr sz="2000">
              <a:latin typeface="Times New Roman" panose="02020603050405020304"/>
              <a:cs typeface="Times New Roman" panose="02020603050405020304"/>
            </a:endParaRPr>
          </a:p>
        </p:txBody>
      </p:sp>
      <p:sp>
        <p:nvSpPr>
          <p:cNvPr id="25" name="object 25"/>
          <p:cNvSpPr txBox="1"/>
          <p:nvPr/>
        </p:nvSpPr>
        <p:spPr>
          <a:xfrm>
            <a:off x="6432296" y="3336163"/>
            <a:ext cx="153035" cy="320675"/>
          </a:xfrm>
          <a:prstGeom prst="rect">
            <a:avLst/>
          </a:prstGeom>
        </p:spPr>
        <p:txBody>
          <a:bodyPr vert="horz" wrap="square" lIns="0" tIns="13335" rIns="0" bIns="0" rtlCol="0">
            <a:spAutoFit/>
          </a:bodyPr>
          <a:lstStyle/>
          <a:p>
            <a:pPr marL="12700">
              <a:lnSpc>
                <a:spcPct val="100000"/>
              </a:lnSpc>
              <a:spcBef>
                <a:spcPts val="105"/>
              </a:spcBef>
            </a:pPr>
            <a:r>
              <a:rPr sz="2000" b="1" spc="490" dirty="0">
                <a:latin typeface="Microsoft JhengHei" panose="020B0604030504040204" charset="-120"/>
                <a:cs typeface="Microsoft JhengHei" panose="020B0604030504040204" charset="-120"/>
              </a:rPr>
              <a:t>.</a:t>
            </a:r>
            <a:endParaRPr sz="2000">
              <a:latin typeface="Microsoft JhengHei" panose="020B0604030504040204" charset="-120"/>
              <a:cs typeface="Microsoft JhengHei" panose="020B0604030504040204" charset="-120"/>
            </a:endParaRPr>
          </a:p>
        </p:txBody>
      </p:sp>
      <p:sp>
        <p:nvSpPr>
          <p:cNvPr id="26" name="object 26"/>
          <p:cNvSpPr txBox="1"/>
          <p:nvPr/>
        </p:nvSpPr>
        <p:spPr>
          <a:xfrm>
            <a:off x="6547104" y="3608450"/>
            <a:ext cx="177800" cy="216535"/>
          </a:xfrm>
          <a:prstGeom prst="rect">
            <a:avLst/>
          </a:prstGeom>
        </p:spPr>
        <p:txBody>
          <a:bodyPr vert="horz" wrap="square" lIns="0" tIns="16510" rIns="0" bIns="0" rtlCol="0">
            <a:spAutoFit/>
          </a:bodyPr>
          <a:lstStyle/>
          <a:p>
            <a:pPr marL="12700">
              <a:lnSpc>
                <a:spcPct val="100000"/>
              </a:lnSpc>
              <a:spcBef>
                <a:spcPts val="130"/>
              </a:spcBef>
            </a:pPr>
            <a:r>
              <a:rPr sz="1300" b="1" spc="-55" dirty="0">
                <a:latin typeface="Times New Roman" panose="02020603050405020304"/>
                <a:cs typeface="Times New Roman" panose="02020603050405020304"/>
              </a:rPr>
              <a:t>11</a:t>
            </a:r>
            <a:endParaRPr sz="1300">
              <a:latin typeface="Times New Roman" panose="02020603050405020304"/>
              <a:cs typeface="Times New Roman" panose="02020603050405020304"/>
            </a:endParaRPr>
          </a:p>
        </p:txBody>
      </p:sp>
      <p:sp>
        <p:nvSpPr>
          <p:cNvPr id="27" name="object 27"/>
          <p:cNvSpPr txBox="1"/>
          <p:nvPr/>
        </p:nvSpPr>
        <p:spPr>
          <a:xfrm>
            <a:off x="5662929" y="3825366"/>
            <a:ext cx="366395" cy="320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p:txBody>
      </p:sp>
      <p:sp>
        <p:nvSpPr>
          <p:cNvPr id="28" name="object 28"/>
          <p:cNvSpPr/>
          <p:nvPr/>
        </p:nvSpPr>
        <p:spPr>
          <a:xfrm>
            <a:off x="2100833" y="3669029"/>
            <a:ext cx="0" cy="216535"/>
          </a:xfrm>
          <a:custGeom>
            <a:avLst/>
            <a:gdLst/>
            <a:ahLst/>
            <a:cxnLst/>
            <a:rect l="l" t="t" r="r" b="b"/>
            <a:pathLst>
              <a:path h="216535">
                <a:moveTo>
                  <a:pt x="0" y="0"/>
                </a:moveTo>
                <a:lnTo>
                  <a:pt x="0" y="216408"/>
                </a:lnTo>
              </a:path>
            </a:pathLst>
          </a:custGeom>
          <a:ln w="25908">
            <a:solidFill>
              <a:srgbClr val="000000"/>
            </a:solidFill>
          </a:ln>
        </p:spPr>
        <p:txBody>
          <a:bodyPr wrap="square" lIns="0" tIns="0" rIns="0" bIns="0" rtlCol="0"/>
          <a:lstStyle/>
          <a:p/>
        </p:txBody>
      </p:sp>
      <p:sp>
        <p:nvSpPr>
          <p:cNvPr id="29" name="object 29"/>
          <p:cNvSpPr/>
          <p:nvPr/>
        </p:nvSpPr>
        <p:spPr>
          <a:xfrm>
            <a:off x="2820161" y="3669029"/>
            <a:ext cx="0" cy="216535"/>
          </a:xfrm>
          <a:custGeom>
            <a:avLst/>
            <a:gdLst/>
            <a:ahLst/>
            <a:cxnLst/>
            <a:rect l="l" t="t" r="r" b="b"/>
            <a:pathLst>
              <a:path h="216535">
                <a:moveTo>
                  <a:pt x="0" y="0"/>
                </a:moveTo>
                <a:lnTo>
                  <a:pt x="0" y="216408"/>
                </a:lnTo>
              </a:path>
            </a:pathLst>
          </a:custGeom>
          <a:ln w="25908">
            <a:solidFill>
              <a:srgbClr val="000000"/>
            </a:solidFill>
          </a:ln>
        </p:spPr>
        <p:txBody>
          <a:bodyPr wrap="square" lIns="0" tIns="0" rIns="0" bIns="0" rtlCol="0"/>
          <a:lstStyle/>
          <a:p/>
        </p:txBody>
      </p:sp>
      <p:sp>
        <p:nvSpPr>
          <p:cNvPr id="30" name="object 30"/>
          <p:cNvSpPr/>
          <p:nvPr/>
        </p:nvSpPr>
        <p:spPr>
          <a:xfrm>
            <a:off x="3685794" y="3669029"/>
            <a:ext cx="0" cy="216535"/>
          </a:xfrm>
          <a:custGeom>
            <a:avLst/>
            <a:gdLst/>
            <a:ahLst/>
            <a:cxnLst/>
            <a:rect l="l" t="t" r="r" b="b"/>
            <a:pathLst>
              <a:path h="216535">
                <a:moveTo>
                  <a:pt x="0" y="0"/>
                </a:moveTo>
                <a:lnTo>
                  <a:pt x="0" y="216408"/>
                </a:lnTo>
              </a:path>
            </a:pathLst>
          </a:custGeom>
          <a:ln w="25908">
            <a:solidFill>
              <a:srgbClr val="000000"/>
            </a:solidFill>
          </a:ln>
        </p:spPr>
        <p:txBody>
          <a:bodyPr wrap="square" lIns="0" tIns="0" rIns="0" bIns="0" rtlCol="0"/>
          <a:lstStyle/>
          <a:p/>
        </p:txBody>
      </p:sp>
      <p:sp>
        <p:nvSpPr>
          <p:cNvPr id="31" name="object 31"/>
          <p:cNvSpPr/>
          <p:nvPr/>
        </p:nvSpPr>
        <p:spPr>
          <a:xfrm>
            <a:off x="4620005" y="3669029"/>
            <a:ext cx="433070" cy="216535"/>
          </a:xfrm>
          <a:custGeom>
            <a:avLst/>
            <a:gdLst/>
            <a:ahLst/>
            <a:cxnLst/>
            <a:rect l="l" t="t" r="r" b="b"/>
            <a:pathLst>
              <a:path w="433070" h="216535">
                <a:moveTo>
                  <a:pt x="0" y="216408"/>
                </a:moveTo>
                <a:lnTo>
                  <a:pt x="432816" y="0"/>
                </a:lnTo>
              </a:path>
            </a:pathLst>
          </a:custGeom>
          <a:ln w="25908">
            <a:solidFill>
              <a:srgbClr val="000000"/>
            </a:solidFill>
          </a:ln>
        </p:spPr>
        <p:txBody>
          <a:bodyPr wrap="square" lIns="0" tIns="0" rIns="0" bIns="0" rtlCol="0"/>
          <a:lstStyle/>
          <a:p/>
        </p:txBody>
      </p:sp>
      <p:sp>
        <p:nvSpPr>
          <p:cNvPr id="32" name="object 32"/>
          <p:cNvSpPr/>
          <p:nvPr/>
        </p:nvSpPr>
        <p:spPr>
          <a:xfrm>
            <a:off x="5052821" y="3669029"/>
            <a:ext cx="791210" cy="216535"/>
          </a:xfrm>
          <a:custGeom>
            <a:avLst/>
            <a:gdLst/>
            <a:ahLst/>
            <a:cxnLst/>
            <a:rect l="l" t="t" r="r" b="b"/>
            <a:pathLst>
              <a:path w="791210" h="216535">
                <a:moveTo>
                  <a:pt x="0" y="0"/>
                </a:moveTo>
                <a:lnTo>
                  <a:pt x="790955" y="216408"/>
                </a:lnTo>
              </a:path>
            </a:pathLst>
          </a:custGeom>
          <a:ln w="25908">
            <a:solidFill>
              <a:srgbClr val="000000"/>
            </a:solidFill>
          </a:ln>
        </p:spPr>
        <p:txBody>
          <a:bodyPr wrap="square" lIns="0" tIns="0" rIns="0" bIns="0" rtlCol="0"/>
          <a:lstStyle/>
          <a:p/>
        </p:txBody>
      </p:sp>
      <p:sp>
        <p:nvSpPr>
          <p:cNvPr id="33" name="object 33"/>
          <p:cNvSpPr txBox="1"/>
          <p:nvPr/>
        </p:nvSpPr>
        <p:spPr>
          <a:xfrm>
            <a:off x="1696415" y="3336163"/>
            <a:ext cx="3898900" cy="1303020"/>
          </a:xfrm>
          <a:prstGeom prst="rect">
            <a:avLst/>
          </a:prstGeom>
        </p:spPr>
        <p:txBody>
          <a:bodyPr vert="horz" wrap="square" lIns="0" tIns="13335" rIns="0" bIns="0" rtlCol="0">
            <a:spAutoFit/>
          </a:bodyPr>
          <a:lstStyle/>
          <a:p>
            <a:pPr marR="397510" algn="r">
              <a:lnSpc>
                <a:spcPct val="100000"/>
              </a:lnSpc>
              <a:spcBef>
                <a:spcPts val="105"/>
              </a:spcBef>
            </a:pPr>
            <a:r>
              <a:rPr sz="2000" b="1" spc="5" dirty="0">
                <a:latin typeface="Times New Roman" panose="02020603050405020304"/>
                <a:cs typeface="Times New Roman" panose="02020603050405020304"/>
              </a:rPr>
              <a:t>VP</a:t>
            </a:r>
            <a:endParaRPr sz="2000">
              <a:latin typeface="Times New Roman" panose="02020603050405020304"/>
              <a:cs typeface="Times New Roman" panose="02020603050405020304"/>
            </a:endParaRPr>
          </a:p>
          <a:p>
            <a:pPr marL="63500">
              <a:lnSpc>
                <a:spcPct val="100000"/>
              </a:lnSpc>
              <a:spcBef>
                <a:spcPts val="1450"/>
              </a:spcBef>
              <a:tabLst>
                <a:tab pos="2602230" algn="l"/>
              </a:tabLst>
            </a:pPr>
            <a:r>
              <a:rPr sz="1950" b="1" baseline="-21000" dirty="0">
                <a:latin typeface="Times New Roman" panose="02020603050405020304"/>
                <a:cs typeface="Times New Roman" panose="02020603050405020304"/>
              </a:rPr>
              <a:t>0</a:t>
            </a:r>
            <a:r>
              <a:rPr sz="2000" b="1" i="1" dirty="0">
                <a:latin typeface="Times New Roman" panose="02020603050405020304"/>
                <a:cs typeface="Times New Roman" panose="02020603050405020304"/>
              </a:rPr>
              <a:t>Sales </a:t>
            </a:r>
            <a:r>
              <a:rPr sz="1950" b="1" spc="22" baseline="-21000" dirty="0">
                <a:latin typeface="Times New Roman" panose="02020603050405020304"/>
                <a:cs typeface="Times New Roman" panose="02020603050405020304"/>
              </a:rPr>
              <a:t>1</a:t>
            </a:r>
            <a:r>
              <a:rPr sz="1950" b="1" baseline="-2100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execut.</a:t>
            </a:r>
            <a:r>
              <a:rPr sz="1950" b="1" baseline="-21000" dirty="0">
                <a:latin typeface="Times New Roman" panose="02020603050405020304"/>
                <a:cs typeface="Times New Roman" panose="02020603050405020304"/>
              </a:rPr>
              <a:t>2</a:t>
            </a:r>
            <a:r>
              <a:rPr sz="1950" b="1" spc="232" baseline="-2100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were</a:t>
            </a:r>
            <a:r>
              <a:rPr sz="1950" b="1" baseline="-21000" dirty="0">
                <a:latin typeface="Times New Roman" panose="02020603050405020304"/>
                <a:cs typeface="Times New Roman" panose="02020603050405020304"/>
              </a:rPr>
              <a:t>3	</a:t>
            </a:r>
            <a:r>
              <a:rPr sz="2000" b="1" dirty="0">
                <a:latin typeface="Times New Roman" panose="02020603050405020304"/>
                <a:cs typeface="Times New Roman" panose="02020603050405020304"/>
              </a:rPr>
              <a:t>VBG</a:t>
            </a:r>
            <a:endParaRPr sz="2000">
              <a:latin typeface="Times New Roman" panose="02020603050405020304"/>
              <a:cs typeface="Times New Roman" panose="02020603050405020304"/>
            </a:endParaRPr>
          </a:p>
          <a:p>
            <a:pPr marR="30480" algn="r">
              <a:lnSpc>
                <a:spcPct val="100000"/>
              </a:lnSpc>
              <a:spcBef>
                <a:spcPts val="1410"/>
              </a:spcBef>
              <a:tabLst>
                <a:tab pos="901700" algn="l"/>
              </a:tabLst>
            </a:pPr>
            <a:r>
              <a:rPr sz="2000" b="1" i="1" dirty="0">
                <a:latin typeface="Times New Roman" panose="02020603050405020304"/>
                <a:cs typeface="Times New Roman" panose="02020603050405020304"/>
              </a:rPr>
              <a:t>ex</a:t>
            </a:r>
            <a:r>
              <a:rPr sz="2000" b="1" i="1" spc="5" dirty="0">
                <a:latin typeface="Times New Roman" panose="02020603050405020304"/>
                <a:cs typeface="Times New Roman" panose="02020603050405020304"/>
              </a:rPr>
              <a:t>a</a:t>
            </a:r>
            <a:r>
              <a:rPr sz="2000" b="1" i="1" dirty="0">
                <a:latin typeface="Times New Roman" panose="02020603050405020304"/>
                <a:cs typeface="Times New Roman" panose="02020603050405020304"/>
              </a:rPr>
              <a:t>m.</a:t>
            </a:r>
            <a:r>
              <a:rPr sz="1950" b="1" spc="22" baseline="-21000" dirty="0">
                <a:latin typeface="Times New Roman" panose="02020603050405020304"/>
                <a:cs typeface="Times New Roman" panose="02020603050405020304"/>
              </a:rPr>
              <a:t>4</a:t>
            </a:r>
            <a:r>
              <a:rPr sz="1950" b="1" baseline="-2100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p:txBody>
      </p:sp>
      <p:sp>
        <p:nvSpPr>
          <p:cNvPr id="34" name="object 34"/>
          <p:cNvSpPr txBox="1"/>
          <p:nvPr/>
        </p:nvSpPr>
        <p:spPr>
          <a:xfrm>
            <a:off x="6482588" y="4309617"/>
            <a:ext cx="336550" cy="320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panose="02020603050405020304"/>
                <a:cs typeface="Times New Roman" panose="02020603050405020304"/>
              </a:rPr>
              <a:t>PP</a:t>
            </a:r>
            <a:endParaRPr sz="2000">
              <a:latin typeface="Times New Roman" panose="02020603050405020304"/>
              <a:cs typeface="Times New Roman" panose="02020603050405020304"/>
            </a:endParaRPr>
          </a:p>
        </p:txBody>
      </p:sp>
      <p:sp>
        <p:nvSpPr>
          <p:cNvPr id="35" name="object 35"/>
          <p:cNvSpPr/>
          <p:nvPr/>
        </p:nvSpPr>
        <p:spPr>
          <a:xfrm>
            <a:off x="4620005" y="4174997"/>
            <a:ext cx="0" cy="215265"/>
          </a:xfrm>
          <a:custGeom>
            <a:avLst/>
            <a:gdLst/>
            <a:ahLst/>
            <a:cxnLst/>
            <a:rect l="l" t="t" r="r" b="b"/>
            <a:pathLst>
              <a:path h="215264">
                <a:moveTo>
                  <a:pt x="0" y="0"/>
                </a:moveTo>
                <a:lnTo>
                  <a:pt x="0" y="214883"/>
                </a:lnTo>
              </a:path>
            </a:pathLst>
          </a:custGeom>
          <a:ln w="25908">
            <a:solidFill>
              <a:srgbClr val="000000"/>
            </a:solidFill>
          </a:ln>
        </p:spPr>
        <p:txBody>
          <a:bodyPr wrap="square" lIns="0" tIns="0" rIns="0" bIns="0" rtlCol="0"/>
          <a:lstStyle/>
          <a:p/>
        </p:txBody>
      </p:sp>
      <p:sp>
        <p:nvSpPr>
          <p:cNvPr id="36" name="object 36"/>
          <p:cNvSpPr/>
          <p:nvPr/>
        </p:nvSpPr>
        <p:spPr>
          <a:xfrm>
            <a:off x="5485638" y="4174997"/>
            <a:ext cx="431800" cy="192405"/>
          </a:xfrm>
          <a:custGeom>
            <a:avLst/>
            <a:gdLst/>
            <a:ahLst/>
            <a:cxnLst/>
            <a:rect l="l" t="t" r="r" b="b"/>
            <a:pathLst>
              <a:path w="431800" h="192404">
                <a:moveTo>
                  <a:pt x="0" y="192024"/>
                </a:moveTo>
                <a:lnTo>
                  <a:pt x="431291" y="0"/>
                </a:lnTo>
              </a:path>
            </a:pathLst>
          </a:custGeom>
          <a:ln w="25908">
            <a:solidFill>
              <a:srgbClr val="000000"/>
            </a:solidFill>
          </a:ln>
        </p:spPr>
        <p:txBody>
          <a:bodyPr wrap="square" lIns="0" tIns="0" rIns="0" bIns="0" rtlCol="0"/>
          <a:lstStyle/>
          <a:p/>
        </p:txBody>
      </p:sp>
      <p:sp>
        <p:nvSpPr>
          <p:cNvPr id="37" name="object 37"/>
          <p:cNvSpPr/>
          <p:nvPr/>
        </p:nvSpPr>
        <p:spPr>
          <a:xfrm>
            <a:off x="5916929" y="4174997"/>
            <a:ext cx="629920" cy="192405"/>
          </a:xfrm>
          <a:custGeom>
            <a:avLst/>
            <a:gdLst/>
            <a:ahLst/>
            <a:cxnLst/>
            <a:rect l="l" t="t" r="r" b="b"/>
            <a:pathLst>
              <a:path w="629920" h="192404">
                <a:moveTo>
                  <a:pt x="0" y="0"/>
                </a:moveTo>
                <a:lnTo>
                  <a:pt x="629412" y="192024"/>
                </a:lnTo>
              </a:path>
            </a:pathLst>
          </a:custGeom>
          <a:ln w="25908">
            <a:solidFill>
              <a:srgbClr val="000000"/>
            </a:solidFill>
          </a:ln>
        </p:spPr>
        <p:txBody>
          <a:bodyPr wrap="square" lIns="0" tIns="0" rIns="0" bIns="0" rtlCol="0"/>
          <a:lstStyle/>
          <a:p/>
        </p:txBody>
      </p:sp>
      <p:sp>
        <p:nvSpPr>
          <p:cNvPr id="38" name="object 38"/>
          <p:cNvSpPr/>
          <p:nvPr/>
        </p:nvSpPr>
        <p:spPr>
          <a:xfrm>
            <a:off x="5052821" y="4677917"/>
            <a:ext cx="288290" cy="120650"/>
          </a:xfrm>
          <a:custGeom>
            <a:avLst/>
            <a:gdLst/>
            <a:ahLst/>
            <a:cxnLst/>
            <a:rect l="l" t="t" r="r" b="b"/>
            <a:pathLst>
              <a:path w="288289" h="120650">
                <a:moveTo>
                  <a:pt x="0" y="120395"/>
                </a:moveTo>
                <a:lnTo>
                  <a:pt x="288036" y="0"/>
                </a:lnTo>
              </a:path>
            </a:pathLst>
          </a:custGeom>
          <a:ln w="25908">
            <a:solidFill>
              <a:srgbClr val="000000"/>
            </a:solidFill>
          </a:ln>
        </p:spPr>
        <p:txBody>
          <a:bodyPr wrap="square" lIns="0" tIns="0" rIns="0" bIns="0" rtlCol="0"/>
          <a:lstStyle/>
          <a:p/>
        </p:txBody>
      </p:sp>
      <p:sp>
        <p:nvSpPr>
          <p:cNvPr id="39" name="object 39"/>
          <p:cNvSpPr/>
          <p:nvPr/>
        </p:nvSpPr>
        <p:spPr>
          <a:xfrm>
            <a:off x="5340858" y="4677917"/>
            <a:ext cx="288290" cy="144780"/>
          </a:xfrm>
          <a:custGeom>
            <a:avLst/>
            <a:gdLst/>
            <a:ahLst/>
            <a:cxnLst/>
            <a:rect l="l" t="t" r="r" b="b"/>
            <a:pathLst>
              <a:path w="288289" h="144779">
                <a:moveTo>
                  <a:pt x="0" y="0"/>
                </a:moveTo>
                <a:lnTo>
                  <a:pt x="288036" y="144779"/>
                </a:lnTo>
              </a:path>
            </a:pathLst>
          </a:custGeom>
          <a:ln w="25907">
            <a:solidFill>
              <a:srgbClr val="000000"/>
            </a:solidFill>
          </a:ln>
        </p:spPr>
        <p:txBody>
          <a:bodyPr wrap="square" lIns="0" tIns="0" rIns="0" bIns="0" rtlCol="0"/>
          <a:lstStyle/>
          <a:p/>
        </p:txBody>
      </p:sp>
      <p:sp>
        <p:nvSpPr>
          <p:cNvPr id="40" name="object 40"/>
          <p:cNvSpPr/>
          <p:nvPr/>
        </p:nvSpPr>
        <p:spPr>
          <a:xfrm>
            <a:off x="6204965" y="4677917"/>
            <a:ext cx="504825" cy="120650"/>
          </a:xfrm>
          <a:custGeom>
            <a:avLst/>
            <a:gdLst/>
            <a:ahLst/>
            <a:cxnLst/>
            <a:rect l="l" t="t" r="r" b="b"/>
            <a:pathLst>
              <a:path w="504825" h="120650">
                <a:moveTo>
                  <a:pt x="0" y="120395"/>
                </a:moveTo>
                <a:lnTo>
                  <a:pt x="504444" y="0"/>
                </a:lnTo>
              </a:path>
            </a:pathLst>
          </a:custGeom>
          <a:ln w="25908">
            <a:solidFill>
              <a:srgbClr val="000000"/>
            </a:solidFill>
          </a:ln>
        </p:spPr>
        <p:txBody>
          <a:bodyPr wrap="square" lIns="0" tIns="0" rIns="0" bIns="0" rtlCol="0"/>
          <a:lstStyle/>
          <a:p/>
        </p:txBody>
      </p:sp>
      <p:sp>
        <p:nvSpPr>
          <p:cNvPr id="41" name="object 41"/>
          <p:cNvSpPr/>
          <p:nvPr/>
        </p:nvSpPr>
        <p:spPr>
          <a:xfrm>
            <a:off x="6709409" y="4677917"/>
            <a:ext cx="647700" cy="144780"/>
          </a:xfrm>
          <a:custGeom>
            <a:avLst/>
            <a:gdLst/>
            <a:ahLst/>
            <a:cxnLst/>
            <a:rect l="l" t="t" r="r" b="b"/>
            <a:pathLst>
              <a:path w="647700" h="144779">
                <a:moveTo>
                  <a:pt x="0" y="0"/>
                </a:moveTo>
                <a:lnTo>
                  <a:pt x="647700" y="144779"/>
                </a:lnTo>
              </a:path>
            </a:pathLst>
          </a:custGeom>
          <a:ln w="25908">
            <a:solidFill>
              <a:srgbClr val="000000"/>
            </a:solidFill>
          </a:ln>
        </p:spPr>
        <p:txBody>
          <a:bodyPr wrap="square" lIns="0" tIns="0" rIns="0" bIns="0" rtlCol="0"/>
          <a:lstStyle/>
          <a:p/>
        </p:txBody>
      </p:sp>
      <p:sp>
        <p:nvSpPr>
          <p:cNvPr id="42" name="object 42"/>
          <p:cNvSpPr txBox="1"/>
          <p:nvPr/>
        </p:nvSpPr>
        <p:spPr>
          <a:xfrm>
            <a:off x="4772405" y="4791913"/>
            <a:ext cx="1794510" cy="813435"/>
          </a:xfrm>
          <a:prstGeom prst="rect">
            <a:avLst/>
          </a:prstGeom>
        </p:spPr>
        <p:txBody>
          <a:bodyPr vert="horz" wrap="square" lIns="0" tIns="13335" rIns="0" bIns="0" rtlCol="0">
            <a:spAutoFit/>
          </a:bodyPr>
          <a:lstStyle/>
          <a:p>
            <a:pPr marL="123825">
              <a:lnSpc>
                <a:spcPct val="100000"/>
              </a:lnSpc>
              <a:spcBef>
                <a:spcPts val="105"/>
              </a:spcBef>
              <a:tabLst>
                <a:tab pos="662940" algn="l"/>
              </a:tabLst>
            </a:pPr>
            <a:r>
              <a:rPr sz="2000" b="1" dirty="0">
                <a:latin typeface="Times New Roman" panose="02020603050405020304"/>
                <a:cs typeface="Times New Roman" panose="02020603050405020304"/>
              </a:rPr>
              <a:t>DT	NNS</a:t>
            </a:r>
            <a:r>
              <a:rPr sz="2000" b="1" spc="459"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IN</a:t>
            </a:r>
            <a:endParaRPr sz="2000">
              <a:latin typeface="Times New Roman" panose="02020603050405020304"/>
              <a:cs typeface="Times New Roman" panose="02020603050405020304"/>
            </a:endParaRPr>
          </a:p>
          <a:p>
            <a:pPr marL="50800">
              <a:lnSpc>
                <a:spcPct val="100000"/>
              </a:lnSpc>
              <a:spcBef>
                <a:spcPts val="1440"/>
              </a:spcBef>
            </a:pPr>
            <a:r>
              <a:rPr sz="2000" b="1" i="1" dirty="0">
                <a:latin typeface="Times New Roman" panose="02020603050405020304"/>
                <a:cs typeface="Times New Roman" panose="02020603050405020304"/>
              </a:rPr>
              <a:t>the </a:t>
            </a:r>
            <a:r>
              <a:rPr sz="1950" b="1" spc="22" baseline="-21000" dirty="0">
                <a:latin typeface="Times New Roman" panose="02020603050405020304"/>
                <a:cs typeface="Times New Roman" panose="02020603050405020304"/>
              </a:rPr>
              <a:t>5 </a:t>
            </a:r>
            <a:r>
              <a:rPr sz="2000" b="1" i="1" spc="5" dirty="0">
                <a:latin typeface="Times New Roman" panose="02020603050405020304"/>
                <a:cs typeface="Times New Roman" panose="02020603050405020304"/>
              </a:rPr>
              <a:t>fig.</a:t>
            </a:r>
            <a:r>
              <a:rPr sz="1950" b="1" spc="7" baseline="-21000" dirty="0">
                <a:latin typeface="Times New Roman" panose="02020603050405020304"/>
                <a:cs typeface="Times New Roman" panose="02020603050405020304"/>
              </a:rPr>
              <a:t>6</a:t>
            </a:r>
            <a:r>
              <a:rPr sz="1950" b="1" spc="502" baseline="-21000"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with</a:t>
            </a:r>
            <a:r>
              <a:rPr sz="2000" b="1" i="1" spc="-265" dirty="0">
                <a:latin typeface="Times New Roman" panose="02020603050405020304"/>
                <a:cs typeface="Times New Roman" panose="02020603050405020304"/>
              </a:rPr>
              <a:t> </a:t>
            </a:r>
            <a:r>
              <a:rPr sz="1950" b="1" spc="22" baseline="-21000" dirty="0">
                <a:latin typeface="Times New Roman" panose="02020603050405020304"/>
                <a:cs typeface="Times New Roman" panose="02020603050405020304"/>
              </a:rPr>
              <a:t>7</a:t>
            </a:r>
            <a:endParaRPr sz="1950" baseline="-21000">
              <a:latin typeface="Times New Roman" panose="02020603050405020304"/>
              <a:cs typeface="Times New Roman" panose="02020603050405020304"/>
            </a:endParaRPr>
          </a:p>
        </p:txBody>
      </p:sp>
      <p:sp>
        <p:nvSpPr>
          <p:cNvPr id="43" name="object 43"/>
          <p:cNvSpPr txBox="1"/>
          <p:nvPr/>
        </p:nvSpPr>
        <p:spPr>
          <a:xfrm>
            <a:off x="6692900" y="4791913"/>
            <a:ext cx="1766570" cy="813435"/>
          </a:xfrm>
          <a:prstGeom prst="rect">
            <a:avLst/>
          </a:prstGeom>
        </p:spPr>
        <p:txBody>
          <a:bodyPr vert="horz" wrap="square" lIns="0" tIns="13335" rIns="0" bIns="0" rtlCol="0">
            <a:spAutoFit/>
          </a:bodyPr>
          <a:lstStyle/>
          <a:p>
            <a:pPr marR="188595" algn="ctr">
              <a:lnSpc>
                <a:spcPct val="100000"/>
              </a:lnSpc>
              <a:spcBef>
                <a:spcPts val="105"/>
              </a:spcBef>
            </a:pPr>
            <a:r>
              <a:rPr sz="2000" b="1" dirty="0">
                <a:latin typeface="Times New Roman" panose="02020603050405020304"/>
                <a:cs typeface="Times New Roman" panose="02020603050405020304"/>
              </a:rPr>
              <a:t>NP</a:t>
            </a:r>
            <a:endParaRPr sz="2000">
              <a:latin typeface="Times New Roman" panose="02020603050405020304"/>
              <a:cs typeface="Times New Roman" panose="02020603050405020304"/>
            </a:endParaRPr>
          </a:p>
          <a:p>
            <a:pPr marL="12700">
              <a:lnSpc>
                <a:spcPct val="100000"/>
              </a:lnSpc>
              <a:spcBef>
                <a:spcPts val="1440"/>
              </a:spcBef>
              <a:tabLst>
                <a:tab pos="634365" algn="l"/>
                <a:tab pos="1384300" algn="l"/>
              </a:tabLst>
            </a:pPr>
            <a:r>
              <a:rPr sz="2000" b="1" spc="5" dirty="0">
                <a:latin typeface="Times New Roman" panose="02020603050405020304"/>
                <a:cs typeface="Times New Roman" panose="02020603050405020304"/>
              </a:rPr>
              <a:t>N</a:t>
            </a:r>
            <a:r>
              <a:rPr sz="2000" b="1" dirty="0">
                <a:latin typeface="Times New Roman" panose="02020603050405020304"/>
                <a:cs typeface="Times New Roman" panose="02020603050405020304"/>
              </a:rPr>
              <a:t>N</a:t>
            </a: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N</a:t>
            </a:r>
            <a:r>
              <a:rPr sz="2000" b="1" dirty="0">
                <a:latin typeface="Times New Roman" panose="02020603050405020304"/>
                <a:cs typeface="Times New Roman" panose="02020603050405020304"/>
              </a:rPr>
              <a:t>N</a:t>
            </a: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NN</a:t>
            </a:r>
            <a:endParaRPr sz="2000">
              <a:latin typeface="Times New Roman" panose="02020603050405020304"/>
              <a:cs typeface="Times New Roman" panose="02020603050405020304"/>
            </a:endParaRPr>
          </a:p>
        </p:txBody>
      </p:sp>
      <p:sp>
        <p:nvSpPr>
          <p:cNvPr id="44" name="object 44"/>
          <p:cNvSpPr txBox="1"/>
          <p:nvPr/>
        </p:nvSpPr>
        <p:spPr>
          <a:xfrm>
            <a:off x="6493509" y="5757773"/>
            <a:ext cx="2504440" cy="320040"/>
          </a:xfrm>
          <a:prstGeom prst="rect">
            <a:avLst/>
          </a:prstGeom>
        </p:spPr>
        <p:txBody>
          <a:bodyPr vert="horz" wrap="square" lIns="0" tIns="12700" rIns="0" bIns="0" rtlCol="0">
            <a:spAutoFit/>
          </a:bodyPr>
          <a:lstStyle/>
          <a:p>
            <a:pPr marL="38100">
              <a:lnSpc>
                <a:spcPct val="100000"/>
              </a:lnSpc>
              <a:spcBef>
                <a:spcPts val="100"/>
              </a:spcBef>
            </a:pPr>
            <a:r>
              <a:rPr sz="2000" b="1" i="1" dirty="0">
                <a:latin typeface="Times New Roman" panose="02020603050405020304"/>
                <a:cs typeface="Times New Roman" panose="02020603050405020304"/>
              </a:rPr>
              <a:t>great</a:t>
            </a:r>
            <a:r>
              <a:rPr sz="1950" b="1" baseline="-21000" dirty="0">
                <a:latin typeface="Times New Roman" panose="02020603050405020304"/>
                <a:cs typeface="Times New Roman" panose="02020603050405020304"/>
              </a:rPr>
              <a:t>8 </a:t>
            </a:r>
            <a:r>
              <a:rPr sz="2000" b="1" i="1" dirty="0">
                <a:latin typeface="Times New Roman" panose="02020603050405020304"/>
                <a:cs typeface="Times New Roman" panose="02020603050405020304"/>
              </a:rPr>
              <a:t>care</a:t>
            </a:r>
            <a:r>
              <a:rPr sz="1950" b="1" baseline="-21000" dirty="0">
                <a:latin typeface="Times New Roman" panose="02020603050405020304"/>
                <a:cs typeface="Times New Roman" panose="02020603050405020304"/>
              </a:rPr>
              <a:t>9</a:t>
            </a:r>
            <a:r>
              <a:rPr sz="1950" b="1" spc="-37" baseline="-21000"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yesterday</a:t>
            </a:r>
            <a:r>
              <a:rPr sz="1950" b="1" baseline="-21000" dirty="0">
                <a:latin typeface="Times New Roman" panose="02020603050405020304"/>
                <a:cs typeface="Times New Roman" panose="02020603050405020304"/>
              </a:rPr>
              <a:t>10</a:t>
            </a:r>
            <a:endParaRPr sz="1950" baseline="-21000">
              <a:latin typeface="Times New Roman" panose="02020603050405020304"/>
              <a:cs typeface="Times New Roman" panose="02020603050405020304"/>
            </a:endParaRPr>
          </a:p>
        </p:txBody>
      </p:sp>
      <p:sp>
        <p:nvSpPr>
          <p:cNvPr id="45" name="object 45"/>
          <p:cNvSpPr/>
          <p:nvPr/>
        </p:nvSpPr>
        <p:spPr>
          <a:xfrm>
            <a:off x="5052821" y="5109209"/>
            <a:ext cx="0" cy="216535"/>
          </a:xfrm>
          <a:custGeom>
            <a:avLst/>
            <a:gdLst/>
            <a:ahLst/>
            <a:cxnLst/>
            <a:rect l="l" t="t" r="r" b="b"/>
            <a:pathLst>
              <a:path h="216535">
                <a:moveTo>
                  <a:pt x="0" y="0"/>
                </a:moveTo>
                <a:lnTo>
                  <a:pt x="0" y="216407"/>
                </a:lnTo>
              </a:path>
            </a:pathLst>
          </a:custGeom>
          <a:ln w="25908">
            <a:solidFill>
              <a:srgbClr val="000000"/>
            </a:solidFill>
          </a:ln>
        </p:spPr>
        <p:txBody>
          <a:bodyPr wrap="square" lIns="0" tIns="0" rIns="0" bIns="0" rtlCol="0"/>
          <a:lstStyle/>
          <a:p/>
        </p:txBody>
      </p:sp>
      <p:sp>
        <p:nvSpPr>
          <p:cNvPr id="46" name="object 46"/>
          <p:cNvSpPr/>
          <p:nvPr/>
        </p:nvSpPr>
        <p:spPr>
          <a:xfrm>
            <a:off x="5557265" y="5109209"/>
            <a:ext cx="0" cy="216535"/>
          </a:xfrm>
          <a:custGeom>
            <a:avLst/>
            <a:gdLst/>
            <a:ahLst/>
            <a:cxnLst/>
            <a:rect l="l" t="t" r="r" b="b"/>
            <a:pathLst>
              <a:path h="216535">
                <a:moveTo>
                  <a:pt x="0" y="0"/>
                </a:moveTo>
                <a:lnTo>
                  <a:pt x="0" y="216407"/>
                </a:lnTo>
              </a:path>
            </a:pathLst>
          </a:custGeom>
          <a:ln w="25908">
            <a:solidFill>
              <a:srgbClr val="000000"/>
            </a:solidFill>
          </a:ln>
        </p:spPr>
        <p:txBody>
          <a:bodyPr wrap="square" lIns="0" tIns="0" rIns="0" bIns="0" rtlCol="0"/>
          <a:lstStyle/>
          <a:p/>
        </p:txBody>
      </p:sp>
      <p:sp>
        <p:nvSpPr>
          <p:cNvPr id="47" name="object 47"/>
          <p:cNvSpPr/>
          <p:nvPr/>
        </p:nvSpPr>
        <p:spPr>
          <a:xfrm>
            <a:off x="6204965" y="5109209"/>
            <a:ext cx="0" cy="218440"/>
          </a:xfrm>
          <a:custGeom>
            <a:avLst/>
            <a:gdLst/>
            <a:ahLst/>
            <a:cxnLst/>
            <a:rect l="l" t="t" r="r" b="b"/>
            <a:pathLst>
              <a:path h="218439">
                <a:moveTo>
                  <a:pt x="0" y="0"/>
                </a:moveTo>
                <a:lnTo>
                  <a:pt x="0" y="217931"/>
                </a:lnTo>
              </a:path>
            </a:pathLst>
          </a:custGeom>
          <a:ln w="25908">
            <a:solidFill>
              <a:srgbClr val="000000"/>
            </a:solidFill>
          </a:ln>
        </p:spPr>
        <p:txBody>
          <a:bodyPr wrap="square" lIns="0" tIns="0" rIns="0" bIns="0" rtlCol="0"/>
          <a:lstStyle/>
          <a:p/>
        </p:txBody>
      </p:sp>
      <p:sp>
        <p:nvSpPr>
          <p:cNvPr id="48" name="object 48"/>
          <p:cNvSpPr/>
          <p:nvPr/>
        </p:nvSpPr>
        <p:spPr>
          <a:xfrm>
            <a:off x="6925817" y="5109209"/>
            <a:ext cx="576580" cy="218440"/>
          </a:xfrm>
          <a:custGeom>
            <a:avLst/>
            <a:gdLst/>
            <a:ahLst/>
            <a:cxnLst/>
            <a:rect l="l" t="t" r="r" b="b"/>
            <a:pathLst>
              <a:path w="576579" h="218439">
                <a:moveTo>
                  <a:pt x="0" y="217931"/>
                </a:moveTo>
                <a:lnTo>
                  <a:pt x="576072" y="0"/>
                </a:lnTo>
              </a:path>
            </a:pathLst>
          </a:custGeom>
          <a:ln w="25907">
            <a:solidFill>
              <a:srgbClr val="000000"/>
            </a:solidFill>
          </a:ln>
        </p:spPr>
        <p:txBody>
          <a:bodyPr wrap="square" lIns="0" tIns="0" rIns="0" bIns="0" rtlCol="0"/>
          <a:lstStyle/>
          <a:p/>
        </p:txBody>
      </p:sp>
      <p:sp>
        <p:nvSpPr>
          <p:cNvPr id="49" name="object 49"/>
          <p:cNvSpPr/>
          <p:nvPr/>
        </p:nvSpPr>
        <p:spPr>
          <a:xfrm>
            <a:off x="7501890" y="5109209"/>
            <a:ext cx="792480" cy="218440"/>
          </a:xfrm>
          <a:custGeom>
            <a:avLst/>
            <a:gdLst/>
            <a:ahLst/>
            <a:cxnLst/>
            <a:rect l="l" t="t" r="r" b="b"/>
            <a:pathLst>
              <a:path w="792479" h="218439">
                <a:moveTo>
                  <a:pt x="0" y="0"/>
                </a:moveTo>
                <a:lnTo>
                  <a:pt x="792480" y="217931"/>
                </a:lnTo>
              </a:path>
            </a:pathLst>
          </a:custGeom>
          <a:ln w="25908">
            <a:solidFill>
              <a:srgbClr val="000000"/>
            </a:solidFill>
          </a:ln>
        </p:spPr>
        <p:txBody>
          <a:bodyPr wrap="square" lIns="0" tIns="0" rIns="0" bIns="0" rtlCol="0"/>
          <a:lstStyle/>
          <a:p/>
        </p:txBody>
      </p:sp>
      <p:sp>
        <p:nvSpPr>
          <p:cNvPr id="50" name="object 50"/>
          <p:cNvSpPr/>
          <p:nvPr/>
        </p:nvSpPr>
        <p:spPr>
          <a:xfrm>
            <a:off x="7501890" y="5109209"/>
            <a:ext cx="1905" cy="218440"/>
          </a:xfrm>
          <a:custGeom>
            <a:avLst/>
            <a:gdLst/>
            <a:ahLst/>
            <a:cxnLst/>
            <a:rect l="l" t="t" r="r" b="b"/>
            <a:pathLst>
              <a:path w="1904" h="218439">
                <a:moveTo>
                  <a:pt x="762" y="-12954"/>
                </a:moveTo>
                <a:lnTo>
                  <a:pt x="762" y="230885"/>
                </a:lnTo>
              </a:path>
            </a:pathLst>
          </a:custGeom>
          <a:ln w="27431">
            <a:solidFill>
              <a:srgbClr val="000000"/>
            </a:solidFill>
          </a:ln>
        </p:spPr>
        <p:txBody>
          <a:bodyPr wrap="square" lIns="0" tIns="0" rIns="0" bIns="0" rtlCol="0"/>
          <a:lstStyle/>
          <a:p/>
        </p:txBody>
      </p:sp>
      <p:sp>
        <p:nvSpPr>
          <p:cNvPr id="51" name="object 51"/>
          <p:cNvSpPr/>
          <p:nvPr/>
        </p:nvSpPr>
        <p:spPr>
          <a:xfrm>
            <a:off x="6925817" y="5613653"/>
            <a:ext cx="0" cy="216535"/>
          </a:xfrm>
          <a:custGeom>
            <a:avLst/>
            <a:gdLst/>
            <a:ahLst/>
            <a:cxnLst/>
            <a:rect l="l" t="t" r="r" b="b"/>
            <a:pathLst>
              <a:path h="216535">
                <a:moveTo>
                  <a:pt x="0" y="0"/>
                </a:moveTo>
                <a:lnTo>
                  <a:pt x="0" y="216408"/>
                </a:lnTo>
              </a:path>
            </a:pathLst>
          </a:custGeom>
          <a:ln w="25908">
            <a:solidFill>
              <a:srgbClr val="000000"/>
            </a:solidFill>
          </a:ln>
        </p:spPr>
        <p:txBody>
          <a:bodyPr wrap="square" lIns="0" tIns="0" rIns="0" bIns="0" rtlCol="0"/>
          <a:lstStyle/>
          <a:p/>
        </p:txBody>
      </p:sp>
      <p:sp>
        <p:nvSpPr>
          <p:cNvPr id="52" name="object 52"/>
          <p:cNvSpPr/>
          <p:nvPr/>
        </p:nvSpPr>
        <p:spPr>
          <a:xfrm>
            <a:off x="7501890" y="5613653"/>
            <a:ext cx="0" cy="216535"/>
          </a:xfrm>
          <a:custGeom>
            <a:avLst/>
            <a:gdLst/>
            <a:ahLst/>
            <a:cxnLst/>
            <a:rect l="l" t="t" r="r" b="b"/>
            <a:pathLst>
              <a:path h="216535">
                <a:moveTo>
                  <a:pt x="0" y="0"/>
                </a:moveTo>
                <a:lnTo>
                  <a:pt x="0" y="216408"/>
                </a:lnTo>
              </a:path>
            </a:pathLst>
          </a:custGeom>
          <a:ln w="25908">
            <a:solidFill>
              <a:srgbClr val="000000"/>
            </a:solidFill>
          </a:ln>
        </p:spPr>
        <p:txBody>
          <a:bodyPr wrap="square" lIns="0" tIns="0" rIns="0" bIns="0" rtlCol="0"/>
          <a:lstStyle/>
          <a:p/>
        </p:txBody>
      </p:sp>
      <p:sp>
        <p:nvSpPr>
          <p:cNvPr id="53" name="object 53"/>
          <p:cNvSpPr/>
          <p:nvPr/>
        </p:nvSpPr>
        <p:spPr>
          <a:xfrm>
            <a:off x="8294369" y="5613653"/>
            <a:ext cx="0" cy="216535"/>
          </a:xfrm>
          <a:custGeom>
            <a:avLst/>
            <a:gdLst/>
            <a:ahLst/>
            <a:cxnLst/>
            <a:rect l="l" t="t" r="r" b="b"/>
            <a:pathLst>
              <a:path h="216535">
                <a:moveTo>
                  <a:pt x="0" y="0"/>
                </a:moveTo>
                <a:lnTo>
                  <a:pt x="0" y="216408"/>
                </a:lnTo>
              </a:path>
            </a:pathLst>
          </a:custGeom>
          <a:ln w="25908">
            <a:solidFill>
              <a:srgbClr val="000000"/>
            </a:solidFill>
          </a:ln>
        </p:spPr>
        <p:txBody>
          <a:bodyPr wrap="square" lIns="0" tIns="0" rIns="0" bIns="0" rtlCol="0"/>
          <a:lstStyle/>
          <a:p/>
        </p:txBody>
      </p:sp>
      <p:sp>
        <p:nvSpPr>
          <p:cNvPr id="54" name="object 54"/>
          <p:cNvSpPr/>
          <p:nvPr/>
        </p:nvSpPr>
        <p:spPr>
          <a:xfrm>
            <a:off x="4728210" y="2134361"/>
            <a:ext cx="1905" cy="214629"/>
          </a:xfrm>
          <a:custGeom>
            <a:avLst/>
            <a:gdLst/>
            <a:ahLst/>
            <a:cxnLst/>
            <a:rect l="l" t="t" r="r" b="b"/>
            <a:pathLst>
              <a:path w="1905" h="214630">
                <a:moveTo>
                  <a:pt x="825" y="-14477"/>
                </a:moveTo>
                <a:lnTo>
                  <a:pt x="825" y="228726"/>
                </a:lnTo>
              </a:path>
            </a:pathLst>
          </a:custGeom>
          <a:ln w="30606">
            <a:solidFill>
              <a:srgbClr val="000000"/>
            </a:solidFill>
          </a:ln>
        </p:spPr>
        <p:txBody>
          <a:bodyPr wrap="square" lIns="0" tIns="0" rIns="0" bIns="0" rtlCol="0"/>
          <a:lstStyle/>
          <a:p/>
        </p:txBody>
      </p:sp>
      <p:sp>
        <p:nvSpPr>
          <p:cNvPr id="58" name="object 58"/>
          <p:cNvSpPr txBox="1"/>
          <p:nvPr/>
        </p:nvSpPr>
        <p:spPr>
          <a:xfrm>
            <a:off x="828675" y="1567815"/>
            <a:ext cx="3014980" cy="442595"/>
          </a:xfrm>
          <a:prstGeom prst="rect">
            <a:avLst/>
          </a:prstGeom>
        </p:spPr>
        <p:txBody>
          <a:bodyPr vert="horz" wrap="square" lIns="0" tIns="12065" rIns="0" bIns="0" rtlCol="0">
            <a:spAutoFit/>
          </a:bodyPr>
          <a:lstStyle/>
          <a:p>
            <a:pPr marL="546100" marR="5080" indent="-533400">
              <a:lnSpc>
                <a:spcPct val="100000"/>
              </a:lnSpc>
              <a:spcBef>
                <a:spcPts val="95"/>
              </a:spcBef>
            </a:pPr>
            <a:r>
              <a:rPr sz="2800" b="1" spc="-5" dirty="0">
                <a:solidFill>
                  <a:srgbClr val="0000FF"/>
                </a:solidFill>
                <a:latin typeface="Times New Roman" panose="02020603050405020304"/>
                <a:cs typeface="Times New Roman" panose="02020603050405020304"/>
              </a:rPr>
              <a:t>(b)</a:t>
            </a:r>
            <a:r>
              <a:rPr sz="2800" b="1" spc="-75" dirty="0">
                <a:solidFill>
                  <a:srgbClr val="0000FF"/>
                </a:solidFill>
                <a:latin typeface="Times New Roman" panose="02020603050405020304"/>
                <a:cs typeface="Times New Roman" panose="02020603050405020304"/>
              </a:rPr>
              <a:t> </a:t>
            </a:r>
            <a:r>
              <a:rPr sz="2800" b="1" spc="5" dirty="0">
                <a:solidFill>
                  <a:srgbClr val="0000FF"/>
                </a:solidFill>
                <a:latin typeface="Microsoft JhengHei" panose="020B0604030504040204" charset="-120"/>
                <a:cs typeface="Microsoft JhengHei" panose="020B0604030504040204" charset="-120"/>
              </a:rPr>
              <a:t>系统分析</a:t>
            </a:r>
            <a:r>
              <a:rPr sz="2800" b="1" dirty="0">
                <a:solidFill>
                  <a:srgbClr val="0000FF"/>
                </a:solidFill>
                <a:latin typeface="Microsoft JhengHei" panose="020B0604030504040204" charset="-120"/>
                <a:cs typeface="Microsoft JhengHei" panose="020B0604030504040204" charset="-120"/>
              </a:rPr>
              <a:t>结果</a:t>
            </a:r>
            <a:endParaRPr sz="2800">
              <a:latin typeface="Microsoft JhengHei" panose="020B0604030504040204" charset="-120"/>
              <a:cs typeface="Microsoft JhengHei" panose="020B0604030504040204" charset="-120"/>
            </a:endParaRPr>
          </a:p>
        </p:txBody>
      </p:sp>
      <p:sp>
        <p:nvSpPr>
          <p:cNvPr id="59" name="object 59"/>
          <p:cNvSpPr txBox="1"/>
          <p:nvPr/>
        </p:nvSpPr>
        <p:spPr>
          <a:xfrm>
            <a:off x="8637270" y="1600200"/>
            <a:ext cx="3011170" cy="1027430"/>
          </a:xfrm>
          <a:prstGeom prst="rect">
            <a:avLst/>
          </a:prstGeom>
        </p:spPr>
        <p:txBody>
          <a:bodyPr vert="horz" wrap="square" lIns="0" tIns="12065" rIns="0" bIns="0" rtlCol="0">
            <a:spAutoFit/>
          </a:bodyPr>
          <a:lstStyle/>
          <a:p>
            <a:pPr marL="12700" marR="5080" algn="just">
              <a:lnSpc>
                <a:spcPct val="110000"/>
              </a:lnSpc>
              <a:spcBef>
                <a:spcPts val="95"/>
              </a:spcBef>
            </a:pPr>
            <a:r>
              <a:rPr sz="2000" spc="10" dirty="0">
                <a:latin typeface="等线" panose="02010600030101010101" charset="-122"/>
                <a:ea typeface="等线" panose="02010600030101010101" charset="-122"/>
                <a:cs typeface="等线" panose="02010600030101010101" charset="-122"/>
              </a:rPr>
              <a:t>在系统输出的分析树中，除了词性标注符号以外的其他非终结符节点</a:t>
            </a:r>
            <a:r>
              <a:rPr sz="2000" dirty="0">
                <a:latin typeface="等线" panose="02010600030101010101" charset="-122"/>
                <a:ea typeface="等线" panose="02010600030101010101" charset="-122"/>
                <a:cs typeface="等线" panose="02010600030101010101" charset="-122"/>
              </a:rPr>
              <a:t>(</a:t>
            </a:r>
            <a:r>
              <a:rPr sz="2000" spc="10" dirty="0">
                <a:latin typeface="等线" panose="02010600030101010101" charset="-122"/>
                <a:ea typeface="等线" panose="02010600030101010101" charset="-122"/>
                <a:cs typeface="等线" panose="02010600030101010101" charset="-122"/>
              </a:rPr>
              <a:t>短语</a:t>
            </a:r>
            <a:r>
              <a:rPr sz="2000" dirty="0">
                <a:latin typeface="等线" panose="02010600030101010101" charset="-122"/>
                <a:ea typeface="等线" panose="02010600030101010101" charset="-122"/>
                <a:cs typeface="等线" panose="02010600030101010101" charset="-122"/>
              </a:rPr>
              <a:t>)</a:t>
            </a:r>
            <a:r>
              <a:rPr sz="2000" spc="10" dirty="0">
                <a:latin typeface="等线" panose="02010600030101010101" charset="-122"/>
                <a:ea typeface="等线" panose="02010600030101010101" charset="-122"/>
                <a:cs typeface="等线" panose="02010600030101010101" charset="-122"/>
              </a:rPr>
              <a:t>有：</a:t>
            </a:r>
            <a:endParaRPr sz="2000">
              <a:latin typeface="等线" panose="02010600030101010101" charset="-122"/>
              <a:ea typeface="等线" panose="02010600030101010101" charset="-122"/>
              <a:cs typeface="等线" panose="02010600030101010101" charset="-122"/>
            </a:endParaRPr>
          </a:p>
        </p:txBody>
      </p:sp>
      <p:sp>
        <p:nvSpPr>
          <p:cNvPr id="60" name="object 60"/>
          <p:cNvSpPr txBox="1"/>
          <p:nvPr/>
        </p:nvSpPr>
        <p:spPr>
          <a:xfrm>
            <a:off x="8637523" y="2690875"/>
            <a:ext cx="2789555" cy="1409065"/>
          </a:xfrm>
          <a:prstGeom prst="rect">
            <a:avLst/>
          </a:prstGeom>
        </p:spPr>
        <p:txBody>
          <a:bodyPr vert="horz" wrap="square" lIns="0" tIns="58419" rIns="0" bIns="0" rtlCol="0">
            <a:spAutoFit/>
          </a:bodyPr>
          <a:lstStyle/>
          <a:p>
            <a:pPr marL="12700">
              <a:lnSpc>
                <a:spcPct val="100000"/>
              </a:lnSpc>
              <a:spcBef>
                <a:spcPts val="460"/>
              </a:spcBef>
            </a:pPr>
            <a:r>
              <a:rPr sz="2000" b="1" spc="-20" dirty="0">
                <a:solidFill>
                  <a:srgbClr val="0000FF"/>
                </a:solidFill>
                <a:latin typeface="Times New Roman" panose="02020603050405020304" charset="0"/>
                <a:cs typeface="Times New Roman" panose="02020603050405020304" charset="0"/>
              </a:rPr>
              <a:t>S-(0:11),</a:t>
            </a:r>
            <a:r>
              <a:rPr sz="2000" b="1" spc="-5" dirty="0">
                <a:solidFill>
                  <a:srgbClr val="0000FF"/>
                </a:solidFill>
                <a:latin typeface="Times New Roman" panose="02020603050405020304" charset="0"/>
                <a:cs typeface="Times New Roman" panose="02020603050405020304" charset="0"/>
              </a:rPr>
              <a:t> NP-(0:2)</a:t>
            </a:r>
            <a:r>
              <a:rPr sz="2000" b="1" spc="-5" dirty="0">
                <a:latin typeface="Times New Roman" panose="02020603050405020304" charset="0"/>
                <a:cs typeface="Times New Roman" panose="02020603050405020304" charset="0"/>
              </a:rPr>
              <a:t>,</a:t>
            </a:r>
            <a:endParaRPr sz="2000">
              <a:latin typeface="Times New Roman" panose="02020603050405020304" charset="0"/>
              <a:cs typeface="Times New Roman" panose="02020603050405020304" charset="0"/>
            </a:endParaRPr>
          </a:p>
          <a:p>
            <a:pPr marL="12700">
              <a:lnSpc>
                <a:spcPct val="100000"/>
              </a:lnSpc>
              <a:spcBef>
                <a:spcPts val="360"/>
              </a:spcBef>
            </a:pPr>
            <a:r>
              <a:rPr sz="2000" b="1" spc="-5" dirty="0">
                <a:latin typeface="Times New Roman" panose="02020603050405020304" charset="0"/>
                <a:cs typeface="Times New Roman" panose="02020603050405020304" charset="0"/>
              </a:rPr>
              <a:t>VP-(2:10),</a:t>
            </a:r>
            <a:r>
              <a:rPr sz="2000" b="1" spc="-50" dirty="0">
                <a:latin typeface="Times New Roman" panose="02020603050405020304" charset="0"/>
                <a:cs typeface="Times New Roman" panose="02020603050405020304" charset="0"/>
              </a:rPr>
              <a:t> </a:t>
            </a:r>
            <a:r>
              <a:rPr sz="2000" b="1" spc="-5" dirty="0">
                <a:latin typeface="Times New Roman" panose="02020603050405020304" charset="0"/>
                <a:cs typeface="Times New Roman" panose="02020603050405020304" charset="0"/>
              </a:rPr>
              <a:t>VP-(3:10),</a:t>
            </a:r>
            <a:endParaRPr sz="2000">
              <a:latin typeface="Times New Roman" panose="02020603050405020304" charset="0"/>
              <a:cs typeface="Times New Roman" panose="02020603050405020304" charset="0"/>
            </a:endParaRPr>
          </a:p>
          <a:p>
            <a:pPr marL="12700">
              <a:lnSpc>
                <a:spcPct val="100000"/>
              </a:lnSpc>
              <a:spcBef>
                <a:spcPts val="290"/>
              </a:spcBef>
            </a:pPr>
            <a:r>
              <a:rPr sz="2000" b="1" spc="-5" dirty="0">
                <a:latin typeface="Times New Roman" panose="02020603050405020304" charset="0"/>
                <a:cs typeface="Times New Roman" panose="02020603050405020304" charset="0"/>
              </a:rPr>
              <a:t>NP-(4:10),</a:t>
            </a:r>
            <a:r>
              <a:rPr sz="2000" b="1" spc="-10" dirty="0">
                <a:latin typeface="Times New Roman" panose="02020603050405020304" charset="0"/>
                <a:cs typeface="Times New Roman" panose="02020603050405020304" charset="0"/>
              </a:rPr>
              <a:t> </a:t>
            </a:r>
            <a:r>
              <a:rPr sz="2000" b="1" spc="-5" dirty="0">
                <a:solidFill>
                  <a:srgbClr val="0000FF"/>
                </a:solidFill>
                <a:latin typeface="Times New Roman" panose="02020603050405020304" charset="0"/>
                <a:cs typeface="Times New Roman" panose="02020603050405020304" charset="0"/>
              </a:rPr>
              <a:t>NP-(4:6)</a:t>
            </a:r>
            <a:r>
              <a:rPr sz="2000" b="1" spc="-5" dirty="0">
                <a:latin typeface="Times New Roman" panose="02020603050405020304" charset="0"/>
                <a:cs typeface="Times New Roman" panose="02020603050405020304" charset="0"/>
              </a:rPr>
              <a:t>,</a:t>
            </a:r>
            <a:endParaRPr sz="2000" b="1" spc="-5" dirty="0">
              <a:latin typeface="Times New Roman" panose="02020603050405020304" charset="0"/>
              <a:cs typeface="Times New Roman" panose="02020603050405020304" charset="0"/>
            </a:endParaRPr>
          </a:p>
          <a:p>
            <a:pPr marL="12700">
              <a:lnSpc>
                <a:spcPct val="100000"/>
              </a:lnSpc>
              <a:spcBef>
                <a:spcPts val="290"/>
              </a:spcBef>
            </a:pPr>
            <a:r>
              <a:rPr sz="2000" b="1" spc="-5" dirty="0">
                <a:latin typeface="Times New Roman" panose="02020603050405020304" charset="0"/>
                <a:cs typeface="Times New Roman" panose="02020603050405020304" charset="0"/>
                <a:sym typeface="+mn-ea"/>
              </a:rPr>
              <a:t>PP-(6:10),</a:t>
            </a:r>
            <a:r>
              <a:rPr sz="2000" b="1" spc="-65" dirty="0">
                <a:latin typeface="Times New Roman" panose="02020603050405020304" charset="0"/>
                <a:cs typeface="Times New Roman" panose="02020603050405020304" charset="0"/>
                <a:sym typeface="+mn-ea"/>
              </a:rPr>
              <a:t> </a:t>
            </a:r>
            <a:r>
              <a:rPr sz="2000" b="1" dirty="0">
                <a:latin typeface="Times New Roman" panose="02020603050405020304" charset="0"/>
                <a:cs typeface="Times New Roman" panose="02020603050405020304" charset="0"/>
                <a:sym typeface="+mn-ea"/>
              </a:rPr>
              <a:t>NP-(7:10)。</a:t>
            </a:r>
            <a:endParaRPr sz="2000">
              <a:latin typeface="Times New Roman" panose="02020603050405020304" charset="0"/>
              <a:cs typeface="Times New Roman" panose="02020603050405020304" charset="0"/>
            </a:endParaRPr>
          </a:p>
        </p:txBody>
      </p:sp>
      <p:sp>
        <p:nvSpPr>
          <p:cNvPr id="2" name="标题 1"/>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348213" y="3782565"/>
            <a:ext cx="4362450" cy="1063625"/>
          </a:xfrm>
          <a:prstGeom prst="rect">
            <a:avLst/>
          </a:prstGeom>
        </p:spPr>
        <p:txBody>
          <a:bodyPr vert="horz" wrap="square" lIns="0" tIns="15240" rIns="0" bIns="0" rtlCol="0">
            <a:spAutoFit/>
          </a:bodyPr>
          <a:lstStyle/>
          <a:p>
            <a:pPr marL="38100">
              <a:lnSpc>
                <a:spcPts val="2995"/>
              </a:lnSpc>
              <a:spcBef>
                <a:spcPts val="120"/>
              </a:spcBef>
            </a:pPr>
            <a:r>
              <a:rPr sz="3000" spc="-45" dirty="0">
                <a:latin typeface="Times New Roman" panose="02020603050405020304"/>
                <a:cs typeface="Times New Roman" panose="02020603050405020304"/>
              </a:rPr>
              <a:t>Precision </a:t>
            </a:r>
            <a:r>
              <a:rPr sz="3000" spc="-100" dirty="0">
                <a:latin typeface="Symbol" panose="05050102010706020507"/>
                <a:cs typeface="Symbol" panose="05050102010706020507"/>
              </a:rPr>
              <a:t></a:t>
            </a:r>
            <a:r>
              <a:rPr sz="3000" spc="-100" dirty="0">
                <a:latin typeface="Times New Roman" panose="02020603050405020304"/>
                <a:cs typeface="Times New Roman" panose="02020603050405020304"/>
              </a:rPr>
              <a:t> </a:t>
            </a:r>
            <a:r>
              <a:rPr lang="en-US" sz="3000" spc="-100" dirty="0">
                <a:latin typeface="Times New Roman" panose="02020603050405020304"/>
                <a:cs typeface="Times New Roman" panose="02020603050405020304"/>
              </a:rPr>
              <a:t>3/8</a:t>
            </a:r>
            <a:r>
              <a:rPr sz="3000" spc="-95" dirty="0">
                <a:latin typeface="Times New Roman" panose="02020603050405020304"/>
                <a:cs typeface="Times New Roman" panose="02020603050405020304"/>
              </a:rPr>
              <a:t> </a:t>
            </a:r>
            <a:r>
              <a:rPr sz="3000" spc="-100" dirty="0">
                <a:latin typeface="Symbol" panose="05050102010706020507"/>
                <a:cs typeface="Symbol" panose="05050102010706020507"/>
              </a:rPr>
              <a:t></a:t>
            </a:r>
            <a:r>
              <a:rPr sz="3000" spc="-475" dirty="0">
                <a:latin typeface="Times New Roman" panose="02020603050405020304"/>
                <a:cs typeface="Times New Roman" panose="02020603050405020304"/>
              </a:rPr>
              <a:t> </a:t>
            </a:r>
            <a:r>
              <a:rPr sz="3000" spc="-105" dirty="0">
                <a:latin typeface="Times New Roman" panose="02020603050405020304"/>
                <a:cs typeface="Times New Roman" panose="02020603050405020304"/>
              </a:rPr>
              <a:t>37.5%</a:t>
            </a:r>
            <a:endParaRPr sz="3000">
              <a:latin typeface="Times New Roman" panose="02020603050405020304"/>
              <a:cs typeface="Times New Roman" panose="02020603050405020304"/>
            </a:endParaRPr>
          </a:p>
          <a:p>
            <a:pPr marL="38100">
              <a:lnSpc>
                <a:spcPts val="2995"/>
              </a:lnSpc>
              <a:spcBef>
                <a:spcPts val="2185"/>
              </a:spcBef>
            </a:pPr>
            <a:r>
              <a:rPr sz="3000" spc="-95" dirty="0">
                <a:latin typeface="Times New Roman" panose="02020603050405020304"/>
                <a:cs typeface="Times New Roman" panose="02020603050405020304"/>
              </a:rPr>
              <a:t>Recall </a:t>
            </a:r>
            <a:r>
              <a:rPr sz="3000" spc="-100" dirty="0">
                <a:latin typeface="Symbol" panose="05050102010706020507"/>
                <a:cs typeface="Symbol" panose="05050102010706020507"/>
              </a:rPr>
              <a:t></a:t>
            </a:r>
            <a:r>
              <a:rPr sz="3000" spc="-100" dirty="0">
                <a:latin typeface="Times New Roman" panose="02020603050405020304"/>
                <a:cs typeface="Times New Roman" panose="02020603050405020304"/>
              </a:rPr>
              <a:t> </a:t>
            </a:r>
            <a:r>
              <a:rPr lang="en-US" sz="3000" spc="-100" dirty="0">
                <a:latin typeface="Times New Roman" panose="02020603050405020304"/>
                <a:cs typeface="Times New Roman" panose="02020603050405020304"/>
                <a:sym typeface="+mn-ea"/>
              </a:rPr>
              <a:t>3/8</a:t>
            </a:r>
            <a:r>
              <a:rPr sz="3000" spc="-100" dirty="0">
                <a:latin typeface="Symbol" panose="05050102010706020507"/>
                <a:cs typeface="Symbol" panose="05050102010706020507"/>
              </a:rPr>
              <a:t></a:t>
            </a:r>
            <a:r>
              <a:rPr sz="3000" spc="-160" dirty="0">
                <a:latin typeface="Times New Roman" panose="02020603050405020304"/>
                <a:cs typeface="Times New Roman" panose="02020603050405020304"/>
              </a:rPr>
              <a:t> </a:t>
            </a:r>
            <a:r>
              <a:rPr sz="3000" spc="-105" dirty="0">
                <a:latin typeface="Times New Roman" panose="02020603050405020304"/>
                <a:cs typeface="Times New Roman" panose="02020603050405020304"/>
              </a:rPr>
              <a:t>37.5%</a:t>
            </a:r>
            <a:endParaRPr sz="3000">
              <a:latin typeface="Times New Roman" panose="02020603050405020304"/>
              <a:cs typeface="Times New Roman" panose="02020603050405020304"/>
            </a:endParaRPr>
          </a:p>
        </p:txBody>
      </p:sp>
      <p:sp>
        <p:nvSpPr>
          <p:cNvPr id="16" name="object 16"/>
          <p:cNvSpPr/>
          <p:nvPr/>
        </p:nvSpPr>
        <p:spPr>
          <a:xfrm>
            <a:off x="1880615" y="1498091"/>
            <a:ext cx="8359140" cy="2047239"/>
          </a:xfrm>
          <a:custGeom>
            <a:avLst/>
            <a:gdLst/>
            <a:ahLst/>
            <a:cxnLst/>
            <a:rect l="l" t="t" r="r" b="b"/>
            <a:pathLst>
              <a:path w="8359140" h="2047239">
                <a:moveTo>
                  <a:pt x="0" y="2046731"/>
                </a:moveTo>
                <a:lnTo>
                  <a:pt x="8359140" y="2046731"/>
                </a:lnTo>
                <a:lnTo>
                  <a:pt x="8359140" y="0"/>
                </a:lnTo>
                <a:lnTo>
                  <a:pt x="0" y="0"/>
                </a:lnTo>
                <a:lnTo>
                  <a:pt x="0" y="2046731"/>
                </a:lnTo>
                <a:close/>
              </a:path>
            </a:pathLst>
          </a:custGeom>
          <a:solidFill>
            <a:srgbClr val="FFFFFF"/>
          </a:solidFill>
        </p:spPr>
        <p:txBody>
          <a:bodyPr wrap="square" lIns="0" tIns="0" rIns="0" bIns="0" rtlCol="0"/>
          <a:lstStyle/>
          <a:p/>
        </p:txBody>
      </p:sp>
      <p:sp>
        <p:nvSpPr>
          <p:cNvPr id="17" name="object 17"/>
          <p:cNvSpPr txBox="1"/>
          <p:nvPr/>
        </p:nvSpPr>
        <p:spPr>
          <a:xfrm>
            <a:off x="1348257" y="1426819"/>
            <a:ext cx="7973059" cy="2009775"/>
          </a:xfrm>
          <a:prstGeom prst="rect">
            <a:avLst/>
          </a:prstGeom>
        </p:spPr>
        <p:txBody>
          <a:bodyPr vert="horz" wrap="square" lIns="0" tIns="92075" rIns="0" bIns="0" rtlCol="0">
            <a:spAutoFit/>
          </a:bodyPr>
          <a:lstStyle/>
          <a:p>
            <a:pPr marL="45720">
              <a:lnSpc>
                <a:spcPct val="100000"/>
              </a:lnSpc>
              <a:spcBef>
                <a:spcPts val="725"/>
              </a:spcBef>
            </a:pPr>
            <a:r>
              <a:rPr sz="2600" b="1" u="heavy" spc="10" dirty="0">
                <a:uFill>
                  <a:solidFill>
                    <a:srgbClr val="000000"/>
                  </a:solidFill>
                </a:uFill>
                <a:latin typeface="等线" panose="02010600030101010101" charset="-122"/>
                <a:ea typeface="等线" panose="02010600030101010101" charset="-122"/>
                <a:cs typeface="等线" panose="02010600030101010101" charset="-122"/>
              </a:rPr>
              <a:t>标准答案</a:t>
            </a:r>
            <a:r>
              <a:rPr sz="2600" spc="-15" dirty="0">
                <a:latin typeface="等线" panose="02010600030101010101" charset="-122"/>
                <a:ea typeface="等线" panose="02010600030101010101" charset="-122"/>
                <a:cs typeface="等线" panose="02010600030101010101" charset="-122"/>
              </a:rPr>
              <a:t>：</a:t>
            </a:r>
            <a:r>
              <a:rPr sz="2600" spc="-15" dirty="0">
                <a:solidFill>
                  <a:srgbClr val="0000FF"/>
                </a:solidFill>
                <a:latin typeface="Times New Roman" panose="02020603050405020304" charset="0"/>
                <a:ea typeface="等线" panose="02010600030101010101" charset="-122"/>
                <a:cs typeface="Times New Roman" panose="02020603050405020304" charset="0"/>
              </a:rPr>
              <a:t>S-(0:11),</a:t>
            </a:r>
            <a:r>
              <a:rPr sz="2600" spc="-45" dirty="0">
                <a:solidFill>
                  <a:srgbClr val="0000FF"/>
                </a:solidFill>
                <a:latin typeface="Times New Roman" panose="02020603050405020304" charset="0"/>
                <a:ea typeface="等线" panose="02010600030101010101" charset="-122"/>
                <a:cs typeface="Times New Roman" panose="02020603050405020304" charset="0"/>
              </a:rPr>
              <a:t> </a:t>
            </a:r>
            <a:r>
              <a:rPr sz="2600" dirty="0">
                <a:solidFill>
                  <a:srgbClr val="0000FF"/>
                </a:solidFill>
                <a:latin typeface="Times New Roman" panose="02020603050405020304" charset="0"/>
                <a:ea typeface="等线" panose="02010600030101010101" charset="-122"/>
                <a:cs typeface="Times New Roman" panose="02020603050405020304" charset="0"/>
              </a:rPr>
              <a:t>NP-(0:2)</a:t>
            </a:r>
            <a:r>
              <a:rPr sz="2600" dirty="0">
                <a:latin typeface="Times New Roman" panose="02020603050405020304" charset="0"/>
                <a:ea typeface="等线" panose="02010600030101010101" charset="-122"/>
                <a:cs typeface="Times New Roman" panose="02020603050405020304" charset="0"/>
              </a:rPr>
              <a:t>,</a:t>
            </a:r>
            <a:r>
              <a:rPr sz="2600" spc="-90" dirty="0">
                <a:latin typeface="Times New Roman" panose="02020603050405020304" charset="0"/>
                <a:ea typeface="等线" panose="02010600030101010101" charset="-122"/>
                <a:cs typeface="Times New Roman" panose="02020603050405020304" charset="0"/>
              </a:rPr>
              <a:t> </a:t>
            </a:r>
            <a:r>
              <a:rPr sz="2600" dirty="0">
                <a:latin typeface="Times New Roman" panose="02020603050405020304" charset="0"/>
                <a:ea typeface="等线" panose="02010600030101010101" charset="-122"/>
                <a:cs typeface="Times New Roman" panose="02020603050405020304" charset="0"/>
              </a:rPr>
              <a:t>VP-(2:9),</a:t>
            </a:r>
            <a:r>
              <a:rPr sz="2600" spc="-70" dirty="0">
                <a:latin typeface="Times New Roman" panose="02020603050405020304" charset="0"/>
                <a:ea typeface="等线" panose="02010600030101010101" charset="-122"/>
                <a:cs typeface="Times New Roman" panose="02020603050405020304" charset="0"/>
              </a:rPr>
              <a:t> </a:t>
            </a:r>
            <a:r>
              <a:rPr sz="2600" spc="-5" dirty="0">
                <a:latin typeface="Times New Roman" panose="02020603050405020304" charset="0"/>
                <a:ea typeface="等线" panose="02010600030101010101" charset="-122"/>
                <a:cs typeface="Times New Roman" panose="02020603050405020304" charset="0"/>
              </a:rPr>
              <a:t>VP-(3:9),</a:t>
            </a:r>
            <a:r>
              <a:rPr sz="2600" spc="-30" dirty="0">
                <a:latin typeface="Times New Roman" panose="02020603050405020304" charset="0"/>
                <a:ea typeface="等线" panose="02010600030101010101" charset="-122"/>
                <a:cs typeface="Times New Roman" panose="02020603050405020304" charset="0"/>
              </a:rPr>
              <a:t> </a:t>
            </a:r>
            <a:r>
              <a:rPr sz="2600" dirty="0">
                <a:solidFill>
                  <a:srgbClr val="0000FF"/>
                </a:solidFill>
                <a:latin typeface="Times New Roman" panose="02020603050405020304" charset="0"/>
                <a:ea typeface="等线" panose="02010600030101010101" charset="-122"/>
                <a:cs typeface="Times New Roman" panose="02020603050405020304" charset="0"/>
              </a:rPr>
              <a:t>NP-</a:t>
            </a:r>
            <a:endParaRPr sz="2600">
              <a:latin typeface="Times New Roman" panose="02020603050405020304" charset="0"/>
              <a:ea typeface="等线" panose="02010600030101010101" charset="-122"/>
              <a:cs typeface="Times New Roman" panose="02020603050405020304" charset="0"/>
            </a:endParaRPr>
          </a:p>
          <a:p>
            <a:pPr marL="45720">
              <a:lnSpc>
                <a:spcPct val="100000"/>
              </a:lnSpc>
              <a:spcBef>
                <a:spcPts val="625"/>
              </a:spcBef>
            </a:pPr>
            <a:r>
              <a:rPr sz="2600" dirty="0">
                <a:solidFill>
                  <a:srgbClr val="0000FF"/>
                </a:solidFill>
                <a:latin typeface="Times New Roman" panose="02020603050405020304" charset="0"/>
                <a:ea typeface="等线" panose="02010600030101010101" charset="-122"/>
                <a:cs typeface="Times New Roman" panose="02020603050405020304" charset="0"/>
              </a:rPr>
              <a:t>(4:6)</a:t>
            </a:r>
            <a:r>
              <a:rPr sz="2600" dirty="0">
                <a:latin typeface="Times New Roman" panose="02020603050405020304" charset="0"/>
                <a:ea typeface="等线" panose="02010600030101010101" charset="-122"/>
                <a:cs typeface="Times New Roman" panose="02020603050405020304" charset="0"/>
              </a:rPr>
              <a:t>, PP-(6:9), NP-(7:9),</a:t>
            </a:r>
            <a:r>
              <a:rPr sz="2600" spc="-80" dirty="0">
                <a:latin typeface="Times New Roman" panose="02020603050405020304" charset="0"/>
                <a:ea typeface="等线" panose="02010600030101010101" charset="-122"/>
                <a:cs typeface="Times New Roman" panose="02020603050405020304" charset="0"/>
              </a:rPr>
              <a:t> </a:t>
            </a:r>
            <a:r>
              <a:rPr sz="2600" spc="-5" dirty="0">
                <a:latin typeface="Times New Roman" panose="02020603050405020304" charset="0"/>
                <a:ea typeface="等线" panose="02010600030101010101" charset="-122"/>
                <a:cs typeface="Times New Roman" panose="02020603050405020304" charset="0"/>
              </a:rPr>
              <a:t>*NP-(9:10)</a:t>
            </a:r>
            <a:endParaRPr sz="2600">
              <a:latin typeface="Times New Roman" panose="02020603050405020304" charset="0"/>
              <a:ea typeface="等线" panose="02010600030101010101" charset="-122"/>
              <a:cs typeface="Times New Roman" panose="02020603050405020304" charset="0"/>
            </a:endParaRPr>
          </a:p>
          <a:p>
            <a:pPr marL="45720">
              <a:lnSpc>
                <a:spcPct val="100000"/>
              </a:lnSpc>
              <a:spcBef>
                <a:spcPts val="1225"/>
              </a:spcBef>
            </a:pPr>
            <a:r>
              <a:rPr sz="2600" b="1" u="heavy" spc="10" dirty="0">
                <a:uFill>
                  <a:solidFill>
                    <a:srgbClr val="000000"/>
                  </a:solidFill>
                </a:uFill>
                <a:latin typeface="等线" panose="02010600030101010101" charset="-122"/>
                <a:ea typeface="等线" panose="02010600030101010101" charset="-122"/>
                <a:cs typeface="等线" panose="02010600030101010101" charset="-122"/>
              </a:rPr>
              <a:t>系统结果</a:t>
            </a:r>
            <a:r>
              <a:rPr sz="2600" spc="-15" dirty="0">
                <a:latin typeface="等线" panose="02010600030101010101" charset="-122"/>
                <a:ea typeface="等线" panose="02010600030101010101" charset="-122"/>
                <a:cs typeface="等线" panose="02010600030101010101" charset="-122"/>
              </a:rPr>
              <a:t>：</a:t>
            </a:r>
            <a:r>
              <a:rPr sz="2600" spc="-15" dirty="0">
                <a:solidFill>
                  <a:srgbClr val="0000FF"/>
                </a:solidFill>
                <a:latin typeface="Times New Roman" panose="02020603050405020304" charset="0"/>
                <a:ea typeface="等线" panose="02010600030101010101" charset="-122"/>
                <a:cs typeface="Times New Roman" panose="02020603050405020304" charset="0"/>
              </a:rPr>
              <a:t>S-(0:11),</a:t>
            </a:r>
            <a:r>
              <a:rPr sz="2600" spc="-50" dirty="0">
                <a:solidFill>
                  <a:srgbClr val="0000FF"/>
                </a:solidFill>
                <a:latin typeface="Times New Roman" panose="02020603050405020304" charset="0"/>
                <a:ea typeface="等线" panose="02010600030101010101" charset="-122"/>
                <a:cs typeface="Times New Roman" panose="02020603050405020304" charset="0"/>
              </a:rPr>
              <a:t> </a:t>
            </a:r>
            <a:r>
              <a:rPr sz="2600" dirty="0">
                <a:solidFill>
                  <a:srgbClr val="0000FF"/>
                </a:solidFill>
                <a:latin typeface="Times New Roman" panose="02020603050405020304" charset="0"/>
                <a:ea typeface="等线" panose="02010600030101010101" charset="-122"/>
                <a:cs typeface="Times New Roman" panose="02020603050405020304" charset="0"/>
              </a:rPr>
              <a:t>NP-(0:2)</a:t>
            </a:r>
            <a:r>
              <a:rPr sz="2600" dirty="0">
                <a:latin typeface="Times New Roman" panose="02020603050405020304" charset="0"/>
                <a:ea typeface="等线" panose="02010600030101010101" charset="-122"/>
                <a:cs typeface="Times New Roman" panose="02020603050405020304" charset="0"/>
              </a:rPr>
              <a:t>,</a:t>
            </a:r>
            <a:r>
              <a:rPr sz="2600" spc="-100" dirty="0">
                <a:latin typeface="Times New Roman" panose="02020603050405020304" charset="0"/>
                <a:ea typeface="等线" panose="02010600030101010101" charset="-122"/>
                <a:cs typeface="Times New Roman" panose="02020603050405020304" charset="0"/>
              </a:rPr>
              <a:t> </a:t>
            </a:r>
            <a:r>
              <a:rPr sz="2600" dirty="0">
                <a:latin typeface="Times New Roman" panose="02020603050405020304" charset="0"/>
                <a:ea typeface="等线" panose="02010600030101010101" charset="-122"/>
                <a:cs typeface="Times New Roman" panose="02020603050405020304" charset="0"/>
              </a:rPr>
              <a:t>VP-(2:10),</a:t>
            </a:r>
            <a:r>
              <a:rPr sz="2600" spc="-80" dirty="0">
                <a:latin typeface="Times New Roman" panose="02020603050405020304" charset="0"/>
                <a:ea typeface="等线" panose="02010600030101010101" charset="-122"/>
                <a:cs typeface="Times New Roman" panose="02020603050405020304" charset="0"/>
              </a:rPr>
              <a:t> </a:t>
            </a:r>
            <a:r>
              <a:rPr sz="2600" dirty="0">
                <a:latin typeface="Times New Roman" panose="02020603050405020304" charset="0"/>
                <a:ea typeface="等线" panose="02010600030101010101" charset="-122"/>
                <a:cs typeface="Times New Roman" panose="02020603050405020304" charset="0"/>
              </a:rPr>
              <a:t>VP-(3:10),</a:t>
            </a:r>
            <a:r>
              <a:rPr sz="2600" spc="-45" dirty="0">
                <a:latin typeface="Times New Roman" panose="02020603050405020304" charset="0"/>
                <a:ea typeface="等线" panose="02010600030101010101" charset="-122"/>
                <a:cs typeface="Times New Roman" panose="02020603050405020304" charset="0"/>
              </a:rPr>
              <a:t> </a:t>
            </a:r>
            <a:r>
              <a:rPr sz="2600" spc="5" dirty="0">
                <a:latin typeface="Times New Roman" panose="02020603050405020304" charset="0"/>
                <a:ea typeface="等线" panose="02010600030101010101" charset="-122"/>
                <a:cs typeface="Times New Roman" panose="02020603050405020304" charset="0"/>
              </a:rPr>
              <a:t>NP-</a:t>
            </a:r>
            <a:endParaRPr sz="2600">
              <a:latin typeface="Times New Roman" panose="02020603050405020304" charset="0"/>
              <a:ea typeface="等线" panose="02010600030101010101" charset="-122"/>
              <a:cs typeface="Times New Roman" panose="02020603050405020304" charset="0"/>
            </a:endParaRPr>
          </a:p>
          <a:p>
            <a:pPr marL="45720">
              <a:lnSpc>
                <a:spcPct val="100000"/>
              </a:lnSpc>
              <a:spcBef>
                <a:spcPts val="625"/>
              </a:spcBef>
            </a:pPr>
            <a:r>
              <a:rPr sz="2600" dirty="0">
                <a:latin typeface="Times New Roman" panose="02020603050405020304" charset="0"/>
                <a:ea typeface="等线" panose="02010600030101010101" charset="-122"/>
                <a:cs typeface="Times New Roman" panose="02020603050405020304" charset="0"/>
              </a:rPr>
              <a:t>(4:10), </a:t>
            </a:r>
            <a:r>
              <a:rPr sz="2600" dirty="0">
                <a:solidFill>
                  <a:srgbClr val="0000FF"/>
                </a:solidFill>
                <a:latin typeface="Times New Roman" panose="02020603050405020304" charset="0"/>
                <a:ea typeface="等线" panose="02010600030101010101" charset="-122"/>
                <a:cs typeface="Times New Roman" panose="02020603050405020304" charset="0"/>
              </a:rPr>
              <a:t>NP-(4:6)</a:t>
            </a:r>
            <a:r>
              <a:rPr sz="2600" dirty="0">
                <a:latin typeface="Times New Roman" panose="02020603050405020304" charset="0"/>
                <a:ea typeface="等线" panose="02010600030101010101" charset="-122"/>
                <a:cs typeface="Times New Roman" panose="02020603050405020304" charset="0"/>
              </a:rPr>
              <a:t>, PP-(6:10),</a:t>
            </a:r>
            <a:r>
              <a:rPr sz="2600" spc="-120" dirty="0">
                <a:latin typeface="Times New Roman" panose="02020603050405020304" charset="0"/>
                <a:ea typeface="等线" panose="02010600030101010101" charset="-122"/>
                <a:cs typeface="Times New Roman" panose="02020603050405020304" charset="0"/>
              </a:rPr>
              <a:t> </a:t>
            </a:r>
            <a:r>
              <a:rPr sz="2600" dirty="0">
                <a:latin typeface="Times New Roman" panose="02020603050405020304" charset="0"/>
                <a:ea typeface="等线" panose="02010600030101010101" charset="-122"/>
                <a:cs typeface="Times New Roman" panose="02020603050405020304" charset="0"/>
              </a:rPr>
              <a:t>NP-(7:10)</a:t>
            </a:r>
            <a:endParaRPr sz="2600">
              <a:latin typeface="Times New Roman" panose="02020603050405020304" charset="0"/>
              <a:ea typeface="等线" panose="02010600030101010101" charset="-122"/>
              <a:cs typeface="Times New Roman" panose="02020603050405020304" charset="0"/>
            </a:endParaRPr>
          </a:p>
        </p:txBody>
      </p:sp>
      <p:sp>
        <p:nvSpPr>
          <p:cNvPr id="2" name="标题 1"/>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261110" y="1469390"/>
            <a:ext cx="9669780" cy="3466465"/>
          </a:xfrm>
          <a:prstGeom prst="rect">
            <a:avLst/>
          </a:prstGeom>
        </p:spPr>
        <p:txBody>
          <a:bodyPr vert="horz" wrap="square" lIns="0" tIns="97790" rIns="0" bIns="0" rtlCol="0">
            <a:spAutoFit/>
          </a:bodyPr>
          <a:lstStyle/>
          <a:p>
            <a:pPr marL="469265" indent="-457200">
              <a:lnSpc>
                <a:spcPct val="150000"/>
              </a:lnSpc>
              <a:spcBef>
                <a:spcPts val="770"/>
              </a:spcBef>
              <a:buFont typeface="Arial" panose="020B0604020202020204" pitchFamily="34" charset="0"/>
              <a:buChar char="•"/>
              <a:tabLst>
                <a:tab pos="377190" algn="l"/>
              </a:tabLst>
            </a:pPr>
            <a:r>
              <a:rPr sz="2200" spc="5" dirty="0">
                <a:latin typeface="等线" panose="02010600030101010101" charset="-122"/>
                <a:ea typeface="等线" panose="02010600030101010101" charset="-122"/>
                <a:cs typeface="等线" panose="02010600030101010101" charset="-122"/>
              </a:rPr>
              <a:t>另外两个指标：</a:t>
            </a:r>
            <a:endParaRPr sz="2200">
              <a:latin typeface="等线" panose="02010600030101010101" charset="-122"/>
              <a:ea typeface="等线" panose="02010600030101010101" charset="-122"/>
              <a:cs typeface="等线" panose="02010600030101010101" charset="-122"/>
            </a:endParaRPr>
          </a:p>
          <a:p>
            <a:pPr marL="824865" marR="244475" indent="-457200">
              <a:lnSpc>
                <a:spcPct val="150000"/>
              </a:lnSpc>
              <a:buFont typeface="Arial" panose="020B0604020202020204" pitchFamily="34" charset="0"/>
              <a:buChar char="•"/>
            </a:pPr>
            <a:r>
              <a:rPr sz="2200" b="1" dirty="0">
                <a:solidFill>
                  <a:schemeClr val="accent1"/>
                </a:solidFill>
                <a:latin typeface="等线" panose="02010600030101010101" charset="-122"/>
                <a:ea typeface="等线" panose="02010600030101010101" charset="-122"/>
                <a:cs typeface="等线" panose="02010600030101010101" charset="-122"/>
              </a:rPr>
              <a:t>词性标注的准确</a:t>
            </a:r>
            <a:r>
              <a:rPr sz="2200" b="1" spc="5" dirty="0">
                <a:solidFill>
                  <a:schemeClr val="accent1"/>
                </a:solidFill>
                <a:latin typeface="等线" panose="02010600030101010101" charset="-122"/>
                <a:ea typeface="等线" panose="02010600030101010101" charset="-122"/>
                <a:cs typeface="等线" panose="02010600030101010101" charset="-122"/>
              </a:rPr>
              <a:t>率</a:t>
            </a:r>
            <a:r>
              <a:rPr sz="2200" b="1" dirty="0">
                <a:solidFill>
                  <a:schemeClr val="accent1"/>
                </a:solidFill>
                <a:latin typeface="等线" panose="02010600030101010101" charset="-122"/>
                <a:ea typeface="等线" panose="02010600030101010101" charset="-122"/>
                <a:cs typeface="等线" panose="02010600030101010101" charset="-122"/>
              </a:rPr>
              <a:t>(tagging</a:t>
            </a:r>
            <a:r>
              <a:rPr sz="2200" b="1" spc="30" dirty="0">
                <a:solidFill>
                  <a:schemeClr val="accent1"/>
                </a:solidFill>
                <a:latin typeface="等线" panose="02010600030101010101" charset="-122"/>
                <a:ea typeface="等线" panose="02010600030101010101" charset="-122"/>
                <a:cs typeface="等线" panose="02010600030101010101" charset="-122"/>
              </a:rPr>
              <a:t> </a:t>
            </a:r>
            <a:r>
              <a:rPr sz="2200" b="1" spc="-5" dirty="0">
                <a:solidFill>
                  <a:schemeClr val="accent1"/>
                </a:solidFill>
                <a:latin typeface="等线" panose="02010600030101010101" charset="-122"/>
                <a:ea typeface="等线" panose="02010600030101010101" charset="-122"/>
                <a:cs typeface="等线" panose="02010600030101010101" charset="-122"/>
              </a:rPr>
              <a:t>accuracy)</a:t>
            </a:r>
            <a:r>
              <a:rPr lang="en-US" sz="2200" b="1" spc="-5" dirty="0">
                <a:solidFill>
                  <a:schemeClr val="accent1"/>
                </a:solidFill>
                <a:latin typeface="等线" panose="02010600030101010101" charset="-122"/>
                <a:ea typeface="等线" panose="02010600030101010101" charset="-122"/>
                <a:cs typeface="等线" panose="02010600030101010101" charset="-122"/>
              </a:rPr>
              <a:t>:</a:t>
            </a:r>
            <a:endParaRPr sz="2200" b="1" spc="-5" dirty="0">
              <a:solidFill>
                <a:schemeClr val="accent1"/>
              </a:solidFill>
              <a:latin typeface="等线" panose="02010600030101010101" charset="-122"/>
              <a:ea typeface="等线" panose="02010600030101010101" charset="-122"/>
              <a:cs typeface="等线" panose="02010600030101010101" charset="-122"/>
            </a:endParaRPr>
          </a:p>
          <a:p>
            <a:pPr marL="824865" marR="244475" indent="-457200">
              <a:lnSpc>
                <a:spcPct val="150000"/>
              </a:lnSpc>
              <a:buFont typeface="Arial" panose="020B0604020202020204" pitchFamily="34" charset="0"/>
              <a:buChar char="•"/>
            </a:pPr>
            <a:r>
              <a:rPr sz="2200" dirty="0">
                <a:latin typeface="等线" panose="02010600030101010101" charset="-122"/>
                <a:ea typeface="等线" panose="02010600030101010101" charset="-122"/>
                <a:cs typeface="等线" panose="02010600030101010101" charset="-122"/>
              </a:rPr>
              <a:t>在该句</a:t>
            </a:r>
            <a:r>
              <a:rPr sz="2200" spc="5" dirty="0">
                <a:latin typeface="等线" panose="02010600030101010101" charset="-122"/>
                <a:ea typeface="等线" panose="02010600030101010101" charset="-122"/>
                <a:cs typeface="等线" panose="02010600030101010101" charset="-122"/>
              </a:rPr>
              <a:t>子的分析树中</a:t>
            </a:r>
            <a:r>
              <a:rPr sz="2200" spc="-50" dirty="0">
                <a:latin typeface="等线" panose="02010600030101010101" charset="-122"/>
                <a:ea typeface="等线" panose="02010600030101010101" charset="-122"/>
                <a:cs typeface="等线" panose="02010600030101010101" charset="-122"/>
              </a:rPr>
              <a:t>，11</a:t>
            </a:r>
            <a:r>
              <a:rPr sz="2200" spc="5" dirty="0">
                <a:latin typeface="等线" panose="02010600030101010101" charset="-122"/>
                <a:ea typeface="等线" panose="02010600030101010101" charset="-122"/>
                <a:cs typeface="等线" panose="02010600030101010101" charset="-122"/>
              </a:rPr>
              <a:t>个词中除</a:t>
            </a:r>
            <a:r>
              <a:rPr sz="2200" spc="-5" dirty="0">
                <a:latin typeface="等线" panose="02010600030101010101" charset="-122"/>
                <a:ea typeface="等线" panose="02010600030101010101" charset="-122"/>
                <a:cs typeface="等线" panose="02010600030101010101" charset="-122"/>
              </a:rPr>
              <a:t>了</a:t>
            </a:r>
            <a:r>
              <a:rPr sz="2200" i="1" spc="-5" dirty="0">
                <a:solidFill>
                  <a:srgbClr val="FF0000"/>
                </a:solidFill>
                <a:latin typeface="等线" panose="02010600030101010101" charset="-122"/>
                <a:ea typeface="等线" panose="02010600030101010101" charset="-122"/>
                <a:cs typeface="等线" panose="02010600030101010101" charset="-122"/>
              </a:rPr>
              <a:t>great</a:t>
            </a:r>
            <a:r>
              <a:rPr sz="2200" i="1" spc="-20" dirty="0">
                <a:solidFill>
                  <a:srgbClr val="FF0000"/>
                </a:solidFill>
                <a:latin typeface="等线" panose="02010600030101010101" charset="-122"/>
                <a:ea typeface="等线" panose="02010600030101010101" charset="-122"/>
                <a:cs typeface="等线" panose="02010600030101010101" charset="-122"/>
              </a:rPr>
              <a:t> </a:t>
            </a:r>
            <a:r>
              <a:rPr sz="2200" spc="5" dirty="0">
                <a:latin typeface="等线" panose="02010600030101010101" charset="-122"/>
                <a:ea typeface="等线" panose="02010600030101010101" charset="-122"/>
                <a:cs typeface="等线" panose="02010600030101010101" charset="-122"/>
              </a:rPr>
              <a:t>被错误地标注以外，其他的词性标注均为</a:t>
            </a:r>
            <a:r>
              <a:rPr sz="2200" spc="15" dirty="0">
                <a:latin typeface="等线" panose="02010600030101010101" charset="-122"/>
                <a:ea typeface="等线" panose="02010600030101010101" charset="-122"/>
                <a:cs typeface="等线" panose="02010600030101010101" charset="-122"/>
              </a:rPr>
              <a:t>正</a:t>
            </a:r>
            <a:r>
              <a:rPr sz="2200" spc="5" dirty="0">
                <a:latin typeface="等线" panose="02010600030101010101" charset="-122"/>
                <a:ea typeface="等线" panose="02010600030101010101" charset="-122"/>
                <a:cs typeface="等线" panose="02010600030101010101" charset="-122"/>
              </a:rPr>
              <a:t>确的</a:t>
            </a:r>
            <a:r>
              <a:rPr sz="2200" spc="15" dirty="0">
                <a:latin typeface="等线" panose="02010600030101010101" charset="-122"/>
                <a:ea typeface="等线" panose="02010600030101010101" charset="-122"/>
                <a:cs typeface="等线" panose="02010600030101010101" charset="-122"/>
              </a:rPr>
              <a:t>，</a:t>
            </a:r>
            <a:r>
              <a:rPr sz="2200" spc="5" dirty="0">
                <a:latin typeface="等线" panose="02010600030101010101" charset="-122"/>
                <a:ea typeface="等线" panose="02010600030101010101" charset="-122"/>
                <a:cs typeface="等线" panose="02010600030101010101" charset="-122"/>
              </a:rPr>
              <a:t>因</a:t>
            </a:r>
            <a:r>
              <a:rPr sz="2200" spc="15" dirty="0">
                <a:latin typeface="等线" panose="02010600030101010101" charset="-122"/>
                <a:ea typeface="等线" panose="02010600030101010101" charset="-122"/>
                <a:cs typeface="等线" panose="02010600030101010101" charset="-122"/>
              </a:rPr>
              <a:t>此</a:t>
            </a:r>
            <a:r>
              <a:rPr sz="2200" spc="-5" dirty="0">
                <a:latin typeface="等线" panose="02010600030101010101" charset="-122"/>
                <a:ea typeface="等线" panose="02010600030101010101" charset="-122"/>
                <a:cs typeface="等线" panose="02010600030101010101" charset="-122"/>
              </a:rPr>
              <a:t>，</a:t>
            </a:r>
            <a:r>
              <a:rPr sz="2200" spc="5" dirty="0">
                <a:latin typeface="等线" panose="02010600030101010101" charset="-122"/>
                <a:ea typeface="等线" panose="02010600030101010101" charset="-122"/>
                <a:cs typeface="等线" panose="02010600030101010101" charset="-122"/>
              </a:rPr>
              <a:t>词性标注准确率为</a:t>
            </a:r>
            <a:r>
              <a:rPr sz="2200" spc="-15" dirty="0">
                <a:latin typeface="等线" panose="02010600030101010101" charset="-122"/>
                <a:ea typeface="等线" panose="02010600030101010101" charset="-122"/>
                <a:cs typeface="等线" panose="02010600030101010101" charset="-122"/>
              </a:rPr>
              <a:t>10/11＝90.9%</a:t>
            </a:r>
            <a:endParaRPr sz="2200">
              <a:latin typeface="等线" panose="02010600030101010101" charset="-122"/>
              <a:ea typeface="等线" panose="02010600030101010101" charset="-122"/>
              <a:cs typeface="等线" panose="02010600030101010101" charset="-122"/>
            </a:endParaRPr>
          </a:p>
          <a:p>
            <a:pPr marL="824865" marR="244475" indent="-457200" algn="l">
              <a:lnSpc>
                <a:spcPct val="150000"/>
              </a:lnSpc>
              <a:spcBef>
                <a:spcPts val="1255"/>
              </a:spcBef>
              <a:buClrTx/>
              <a:buSzTx/>
              <a:buFont typeface="Arial" panose="020B0604020202020204" pitchFamily="34" charset="0"/>
              <a:buChar char="•"/>
            </a:pPr>
            <a:r>
              <a:rPr sz="2200" b="1" dirty="0">
                <a:solidFill>
                  <a:schemeClr val="accent1"/>
                </a:solidFill>
                <a:latin typeface="等线" panose="02010600030101010101" charset="-122"/>
                <a:ea typeface="等线" panose="02010600030101010101" charset="-122"/>
                <a:cs typeface="等线" panose="02010600030101010101" charset="-122"/>
              </a:rPr>
              <a:t>交叉括号数(crossing brackets)和交叉准确率 (crossing accuracy)：</a:t>
            </a:r>
            <a:endParaRPr sz="2200" b="1" dirty="0">
              <a:solidFill>
                <a:schemeClr val="accent1"/>
              </a:solidFill>
              <a:latin typeface="等线" panose="02010600030101010101" charset="-122"/>
              <a:ea typeface="等线" panose="02010600030101010101" charset="-122"/>
              <a:cs typeface="等线" panose="02010600030101010101" charset="-122"/>
            </a:endParaRPr>
          </a:p>
          <a:p>
            <a:pPr marL="755015" marR="5080" indent="-457200">
              <a:lnSpc>
                <a:spcPct val="150000"/>
              </a:lnSpc>
              <a:spcBef>
                <a:spcPts val="1255"/>
              </a:spcBef>
              <a:buFont typeface="Arial" panose="020B0604020202020204" pitchFamily="34" charset="0"/>
              <a:buChar char="•"/>
            </a:pPr>
            <a:r>
              <a:rPr sz="2200" spc="5" dirty="0">
                <a:latin typeface="等线" panose="02010600030101010101" charset="-122"/>
                <a:ea typeface="等线" panose="02010600030101010101" charset="-122"/>
                <a:cs typeface="等线" panose="02010600030101010101" charset="-122"/>
              </a:rPr>
              <a:t>在本例中不存在交叉括号， 因此交叉括号数为</a:t>
            </a:r>
            <a:r>
              <a:rPr sz="2200" dirty="0">
                <a:latin typeface="等线" panose="02010600030101010101" charset="-122"/>
                <a:ea typeface="等线" panose="02010600030101010101" charset="-122"/>
                <a:cs typeface="等线" panose="02010600030101010101" charset="-122"/>
              </a:rPr>
              <a:t>0，交叉准确</a:t>
            </a:r>
            <a:r>
              <a:rPr sz="2200" spc="15" dirty="0">
                <a:latin typeface="等线" panose="02010600030101010101" charset="-122"/>
                <a:ea typeface="等线" panose="02010600030101010101" charset="-122"/>
                <a:cs typeface="等线" panose="02010600030101010101" charset="-122"/>
              </a:rPr>
              <a:t>率</a:t>
            </a:r>
            <a:r>
              <a:rPr sz="2200" spc="25" dirty="0">
                <a:latin typeface="等线" panose="02010600030101010101" charset="-122"/>
                <a:ea typeface="等线" panose="02010600030101010101" charset="-122"/>
                <a:cs typeface="等线" panose="02010600030101010101" charset="-122"/>
              </a:rPr>
              <a:t>为</a:t>
            </a:r>
            <a:r>
              <a:rPr sz="2200" dirty="0">
                <a:latin typeface="等线" panose="02010600030101010101" charset="-122"/>
                <a:ea typeface="等线" panose="02010600030101010101" charset="-122"/>
                <a:cs typeface="等线" panose="02010600030101010101" charset="-122"/>
              </a:rPr>
              <a:t>100％。</a:t>
            </a:r>
            <a:endParaRPr sz="2200">
              <a:latin typeface="等线" panose="02010600030101010101" charset="-122"/>
              <a:ea typeface="等线" panose="02010600030101010101" charset="-122"/>
              <a:cs typeface="等线" panose="02010600030101010101" charset="-122"/>
            </a:endParaRPr>
          </a:p>
        </p:txBody>
      </p:sp>
      <p:sp>
        <p:nvSpPr>
          <p:cNvPr id="2" name="标题 1"/>
          <p:cNvSpPr/>
          <p:nvPr>
            <p:ph type="title"/>
          </p:nvPr>
        </p:nvSpPr>
        <p:spPr>
          <a:xfrm>
            <a:off x="670559" y="328296"/>
            <a:ext cx="10850563" cy="1028699"/>
          </a:xfrm>
        </p:spPr>
        <p:txBody>
          <a:bodyPr/>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短语结构分析方法评估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形式语言</a:t>
            </a:r>
            <a:endParaRPr lang="zh-CN" altLang="en-US"/>
          </a:p>
        </p:txBody>
      </p:sp>
      <p:sp>
        <p:nvSpPr>
          <p:cNvPr id="3" name="文本框 2"/>
          <p:cNvSpPr txBox="1"/>
          <p:nvPr/>
        </p:nvSpPr>
        <p:spPr>
          <a:xfrm>
            <a:off x="1087755" y="1196975"/>
            <a:ext cx="10015855" cy="364617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200" b="1"/>
              <a:t>最左、最右规范推导：</a:t>
            </a:r>
            <a:endParaRPr lang="zh-CN" altLang="en-US" sz="2200" b="1"/>
          </a:p>
          <a:p>
            <a:pPr marL="285750" indent="-285750">
              <a:lnSpc>
                <a:spcPct val="150000"/>
              </a:lnSpc>
              <a:buFont typeface="Arial" panose="020B0604020202020204" pitchFamily="34" charset="0"/>
              <a:buChar char="•"/>
            </a:pPr>
            <a:r>
              <a:rPr lang="zh-CN" altLang="en-US" sz="2200"/>
              <a:t>  </a:t>
            </a:r>
            <a:r>
              <a:rPr lang="zh-CN" altLang="en-US" sz="2200" b="1">
                <a:solidFill>
                  <a:srgbClr val="FF0000"/>
                </a:solidFill>
              </a:rPr>
              <a:t>最左推导</a:t>
            </a:r>
            <a:r>
              <a:rPr lang="zh-CN" altLang="en-US" sz="2200"/>
              <a:t>：约定每步推导中只改写</a:t>
            </a:r>
            <a:r>
              <a:rPr lang="zh-CN" altLang="en-US" sz="2200" b="1">
                <a:solidFill>
                  <a:srgbClr val="FF0000"/>
                </a:solidFill>
              </a:rPr>
              <a:t>最左边</a:t>
            </a:r>
            <a:r>
              <a:rPr lang="zh-CN" altLang="en-US" sz="2200"/>
              <a:t>的那个</a:t>
            </a:r>
            <a:r>
              <a:rPr lang="zh-CN" altLang="en-US" sz="2200" b="1">
                <a:solidFill>
                  <a:schemeClr val="accent1"/>
                </a:solidFill>
              </a:rPr>
              <a:t>非</a:t>
            </a:r>
            <a:r>
              <a:rPr lang="zh-CN" altLang="en-US" sz="2200"/>
              <a:t>终结符。</a:t>
            </a:r>
            <a:endParaRPr lang="zh-CN" altLang="en-US" sz="2200"/>
          </a:p>
          <a:p>
            <a:pPr marL="285750" indent="-285750">
              <a:lnSpc>
                <a:spcPct val="150000"/>
              </a:lnSpc>
              <a:buFont typeface="Arial" panose="020B0604020202020204" pitchFamily="34" charset="0"/>
              <a:buChar char="•"/>
            </a:pPr>
            <a:r>
              <a:rPr lang="zh-CN" altLang="en-US" sz="2200"/>
              <a:t>  </a:t>
            </a:r>
            <a:r>
              <a:rPr lang="zh-CN" altLang="en-US" sz="2200" b="1">
                <a:solidFill>
                  <a:srgbClr val="FF0000"/>
                </a:solidFill>
              </a:rPr>
              <a:t>最右推导</a:t>
            </a:r>
            <a:r>
              <a:rPr lang="zh-CN" altLang="en-US" sz="2200"/>
              <a:t>：约定每步推导中只改写</a:t>
            </a:r>
            <a:r>
              <a:rPr lang="zh-CN" altLang="en-US" sz="2200" b="1">
                <a:solidFill>
                  <a:srgbClr val="FF0000"/>
                </a:solidFill>
              </a:rPr>
              <a:t>最右边</a:t>
            </a:r>
            <a:r>
              <a:rPr lang="zh-CN" altLang="en-US" sz="2200"/>
              <a:t>的那个</a:t>
            </a:r>
            <a:r>
              <a:rPr lang="zh-CN" altLang="en-US" sz="2200" b="1">
                <a:solidFill>
                  <a:schemeClr val="accent1"/>
                </a:solidFill>
              </a:rPr>
              <a:t>非</a:t>
            </a:r>
            <a:r>
              <a:rPr lang="zh-CN" altLang="en-US" sz="2200"/>
              <a:t>终结符。</a:t>
            </a:r>
            <a:endParaRPr lang="zh-CN" altLang="en-US" sz="2200"/>
          </a:p>
          <a:p>
            <a:pPr indent="0">
              <a:lnSpc>
                <a:spcPct val="150000"/>
              </a:lnSpc>
              <a:buFont typeface="Arial" panose="020B0604020202020204" pitchFamily="34" charset="0"/>
              <a:buNone/>
            </a:pPr>
            <a:r>
              <a:rPr lang="zh-CN" altLang="en-US" sz="2200"/>
              <a:t>示例：设G = ( { E , T , F } , { a , + , ∗ , ( , ) } , P , E ) ，</a:t>
            </a:r>
            <a:endParaRPr lang="zh-CN" altLang="en-US" sz="2200"/>
          </a:p>
          <a:p>
            <a:pPr indent="0">
              <a:lnSpc>
                <a:spcPct val="150000"/>
              </a:lnSpc>
              <a:buFont typeface="Arial" panose="020B0604020202020204" pitchFamily="34" charset="0"/>
              <a:buNone/>
            </a:pPr>
            <a:r>
              <a:rPr lang="zh-CN" altLang="en-US" sz="2200"/>
              <a:t>其中P : { E → E + T </a:t>
            </a:r>
            <a:r>
              <a:rPr lang="en-US" altLang="zh-CN" sz="2200"/>
              <a:t>|</a:t>
            </a:r>
            <a:r>
              <a:rPr lang="zh-CN" altLang="en-US" sz="2200"/>
              <a:t> T , T → T ∗F </a:t>
            </a:r>
            <a:r>
              <a:rPr lang="en-US" altLang="zh-CN" sz="2200"/>
              <a:t>|</a:t>
            </a:r>
            <a:r>
              <a:rPr lang="zh-CN" altLang="en-US" sz="2200"/>
              <a:t>F , F → ( E ) </a:t>
            </a:r>
            <a:r>
              <a:rPr lang="en-US" altLang="zh-CN" sz="2200"/>
              <a:t>|</a:t>
            </a:r>
            <a:r>
              <a:rPr lang="zh-CN" altLang="en-US" sz="2200"/>
              <a:t> a } </a:t>
            </a:r>
            <a:endParaRPr lang="zh-CN" altLang="en-US" sz="2200"/>
          </a:p>
          <a:p>
            <a:pPr indent="0">
              <a:lnSpc>
                <a:spcPct val="150000"/>
              </a:lnSpc>
              <a:buFont typeface="Arial" panose="020B0604020202020204" pitchFamily="34" charset="0"/>
              <a:buNone/>
            </a:pPr>
            <a:r>
              <a:rPr lang="zh-CN" altLang="en-US" sz="2200"/>
              <a:t>字符串</a:t>
            </a:r>
            <a:r>
              <a:rPr lang="zh-CN" altLang="en-US" sz="2200">
                <a:solidFill>
                  <a:srgbClr val="FF0000"/>
                </a:solidFill>
              </a:rPr>
              <a:t>a + a </a:t>
            </a:r>
            <a:r>
              <a:rPr lang="en-US" altLang="zh-CN" sz="2200">
                <a:solidFill>
                  <a:srgbClr val="FF0000"/>
                </a:solidFill>
              </a:rPr>
              <a:t>*</a:t>
            </a:r>
            <a:r>
              <a:rPr lang="zh-CN" altLang="en-US" sz="2200">
                <a:solidFill>
                  <a:srgbClr val="FF0000"/>
                </a:solidFill>
              </a:rPr>
              <a:t> a </a:t>
            </a:r>
            <a:r>
              <a:rPr lang="zh-CN" altLang="en-US" sz="2200"/>
              <a:t>的两种推导过程如下：</a:t>
            </a:r>
            <a:endParaRPr lang="zh-CN" altLang="en-US" sz="2200"/>
          </a:p>
          <a:p>
            <a:pPr marL="285750" indent="-285750">
              <a:lnSpc>
                <a:spcPct val="150000"/>
              </a:lnSpc>
            </a:pPr>
            <a:endParaRPr lang="zh-CN" altLang="en-US" sz="2200"/>
          </a:p>
        </p:txBody>
      </p:sp>
      <p:sp>
        <p:nvSpPr>
          <p:cNvPr id="4" name="文本框 3"/>
          <p:cNvSpPr txBox="1"/>
          <p:nvPr/>
        </p:nvSpPr>
        <p:spPr>
          <a:xfrm>
            <a:off x="1134110" y="4488815"/>
            <a:ext cx="9969500" cy="92202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a:t>最左推导：E ⇒</a:t>
            </a:r>
            <a:r>
              <a:rPr lang="en-US" altLang="zh-CN"/>
              <a:t>E+T</a:t>
            </a:r>
            <a:r>
              <a:rPr lang="zh-CN" altLang="en-US">
                <a:sym typeface="+mn-ea"/>
              </a:rPr>
              <a:t>⇒</a:t>
            </a:r>
            <a:r>
              <a:rPr lang="en-US" altLang="zh-CN">
                <a:sym typeface="+mn-ea"/>
              </a:rPr>
              <a:t>T+T</a:t>
            </a:r>
            <a:r>
              <a:rPr lang="zh-CN" altLang="en-US">
                <a:sym typeface="+mn-ea"/>
              </a:rPr>
              <a:t>⇒</a:t>
            </a:r>
            <a:r>
              <a:rPr lang="en-US" altLang="zh-CN">
                <a:sym typeface="+mn-ea"/>
              </a:rPr>
              <a:t>F+T</a:t>
            </a:r>
            <a:r>
              <a:rPr lang="zh-CN" altLang="en-US">
                <a:sym typeface="+mn-ea"/>
              </a:rPr>
              <a:t>⇒</a:t>
            </a:r>
            <a:r>
              <a:rPr lang="en-US" altLang="zh-CN">
                <a:sym typeface="+mn-ea"/>
              </a:rPr>
              <a:t>a+T</a:t>
            </a:r>
            <a:r>
              <a:rPr lang="zh-CN" altLang="en-US">
                <a:sym typeface="+mn-ea"/>
              </a:rPr>
              <a:t>⇒</a:t>
            </a:r>
            <a:r>
              <a:rPr lang="en-US" altLang="zh-CN">
                <a:sym typeface="+mn-ea"/>
              </a:rPr>
              <a:t>a+T*F</a:t>
            </a:r>
            <a:r>
              <a:rPr lang="zh-CN" altLang="en-US">
                <a:sym typeface="+mn-ea"/>
              </a:rPr>
              <a:t>⇒</a:t>
            </a:r>
            <a:r>
              <a:rPr lang="en-US" altLang="zh-CN">
                <a:sym typeface="+mn-ea"/>
              </a:rPr>
              <a:t>a+F*F</a:t>
            </a:r>
            <a:r>
              <a:rPr lang="zh-CN" altLang="en-US">
                <a:sym typeface="+mn-ea"/>
              </a:rPr>
              <a:t>⇒</a:t>
            </a:r>
            <a:r>
              <a:rPr lang="en-US" altLang="zh-CN">
                <a:sym typeface="+mn-ea"/>
              </a:rPr>
              <a:t>a+a*F</a:t>
            </a:r>
            <a:r>
              <a:rPr lang="zh-CN" altLang="en-US">
                <a:sym typeface="+mn-ea"/>
              </a:rPr>
              <a:t>⇒</a:t>
            </a:r>
            <a:r>
              <a:rPr lang="en-US" altLang="zh-CN">
                <a:sym typeface="+mn-ea"/>
              </a:rPr>
              <a:t>a+a*a</a:t>
            </a:r>
            <a:endParaRPr lang="en-US" altLang="zh-CN">
              <a:sym typeface="+mn-ea"/>
            </a:endParaRPr>
          </a:p>
          <a:p>
            <a:pPr marL="285750" indent="-285750">
              <a:lnSpc>
                <a:spcPct val="150000"/>
              </a:lnSpc>
              <a:buFont typeface="Arial" panose="020B0604020202020204" pitchFamily="34" charset="0"/>
              <a:buChar char="•"/>
            </a:pPr>
            <a:r>
              <a:rPr lang="zh-CN" altLang="en-US">
                <a:sym typeface="+mn-ea"/>
              </a:rPr>
              <a:t>最右推导：E ⇒</a:t>
            </a:r>
            <a:r>
              <a:rPr lang="en-US" altLang="zh-CN">
                <a:sym typeface="+mn-ea"/>
              </a:rPr>
              <a:t>E+T</a:t>
            </a:r>
            <a:r>
              <a:rPr lang="zh-CN" altLang="en-US">
                <a:sym typeface="+mn-ea"/>
              </a:rPr>
              <a:t>⇒</a:t>
            </a:r>
            <a:r>
              <a:rPr lang="en-US" altLang="zh-CN">
                <a:sym typeface="+mn-ea"/>
              </a:rPr>
              <a:t>E+T*F</a:t>
            </a:r>
            <a:r>
              <a:rPr lang="zh-CN" altLang="en-US">
                <a:sym typeface="+mn-ea"/>
              </a:rPr>
              <a:t>⇒</a:t>
            </a:r>
            <a:r>
              <a:rPr lang="en-US" altLang="zh-CN">
                <a:sym typeface="+mn-ea"/>
              </a:rPr>
              <a:t>E+T*a</a:t>
            </a:r>
            <a:r>
              <a:rPr lang="zh-CN" altLang="en-US">
                <a:sym typeface="+mn-ea"/>
              </a:rPr>
              <a:t>⇒</a:t>
            </a:r>
            <a:r>
              <a:rPr lang="en-US" altLang="zh-CN">
                <a:sym typeface="+mn-ea"/>
              </a:rPr>
              <a:t>E+F*a</a:t>
            </a:r>
            <a:r>
              <a:rPr lang="zh-CN" altLang="en-US">
                <a:sym typeface="+mn-ea"/>
              </a:rPr>
              <a:t>⇒</a:t>
            </a:r>
            <a:r>
              <a:rPr lang="en-US" altLang="zh-CN">
                <a:sym typeface="+mn-ea"/>
              </a:rPr>
              <a:t>E+a*a</a:t>
            </a:r>
            <a:r>
              <a:rPr lang="zh-CN" altLang="en-US">
                <a:sym typeface="+mn-ea"/>
              </a:rPr>
              <a:t>⇒</a:t>
            </a:r>
            <a:r>
              <a:rPr lang="en-US" altLang="zh-CN">
                <a:sym typeface="+mn-ea"/>
              </a:rPr>
              <a:t>T+a*a</a:t>
            </a:r>
            <a:r>
              <a:rPr lang="zh-CN" altLang="en-US">
                <a:sym typeface="+mn-ea"/>
              </a:rPr>
              <a:t>⇒</a:t>
            </a:r>
            <a:r>
              <a:rPr lang="en-US" altLang="zh-CN">
                <a:sym typeface="+mn-ea"/>
              </a:rPr>
              <a:t>F+a*a</a:t>
            </a:r>
            <a:r>
              <a:rPr lang="zh-CN" altLang="en-US">
                <a:sym typeface="+mn-ea"/>
              </a:rPr>
              <a:t>⇒</a:t>
            </a:r>
            <a:r>
              <a:rPr lang="en-US" altLang="zh-CN">
                <a:sym typeface="+mn-ea"/>
              </a:rPr>
              <a:t>a+a*a</a:t>
            </a:r>
            <a:endParaRPr lang="en-US" altLang="zh-CN">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形式语言</a:t>
            </a:r>
            <a:br>
              <a:rPr lang="zh-CN" altLang="en-US"/>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743585" y="1544320"/>
                <a:ext cx="10711180" cy="4185920"/>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200"/>
                  <a:t>一些特殊类型的符号串为语法（文法）G = ( N , Σ , P , S ) 的句子形式（句型），通过如下递归方式定义：</a:t>
                </a:r>
                <a:endParaRPr lang="zh-CN" altLang="en-US" sz="2200"/>
              </a:p>
              <a:p>
                <a:pPr>
                  <a:lnSpc>
                    <a:spcPct val="150000"/>
                  </a:lnSpc>
                </a:pPr>
                <a:r>
                  <a:rPr lang="en-US" altLang="zh-CN" sz="2200"/>
                  <a:t>1. </a:t>
                </a:r>
                <a:r>
                  <a:rPr lang="zh-CN" altLang="en-US" sz="2200"/>
                  <a:t>S 是一个句子形式；</a:t>
                </a:r>
                <a:endParaRPr lang="zh-CN" altLang="en-US" sz="2200"/>
              </a:p>
              <a:p>
                <a:pPr>
                  <a:lnSpc>
                    <a:spcPct val="150000"/>
                  </a:lnSpc>
                </a:pPr>
                <a:r>
                  <a:rPr lang="en-US" altLang="zh-CN" sz="2200"/>
                  <a:t>2. </a:t>
                </a:r>
                <a:r>
                  <a:rPr lang="zh-CN" altLang="en-US" sz="2200"/>
                  <a:t>如果α β γ 是一个</a:t>
                </a:r>
                <a:r>
                  <a:rPr lang="zh-CN" altLang="en-US" sz="2200" b="1"/>
                  <a:t>句子形式</a:t>
                </a:r>
                <a:r>
                  <a:rPr lang="zh-CN" altLang="en-US" sz="2200"/>
                  <a:t>，且</a:t>
                </a:r>
                <a:r>
                  <a:rPr lang="zh-CN" altLang="en-US" sz="2200" b="1"/>
                  <a:t>β → δ 是P 的产生式</a:t>
                </a:r>
                <a:r>
                  <a:rPr lang="zh-CN" altLang="en-US" sz="2200"/>
                  <a:t>，则α δ γ 也是一个句子形式。</a:t>
                </a:r>
                <a:endParaRPr lang="zh-CN" altLang="en-US" sz="2200"/>
              </a:p>
              <a:p>
                <a:pPr>
                  <a:lnSpc>
                    <a:spcPct val="150000"/>
                  </a:lnSpc>
                </a:pPr>
                <a:r>
                  <a:rPr lang="zh-CN" altLang="en-US" sz="2200"/>
                  <a:t>  </a:t>
                </a:r>
                <a:endParaRPr lang="zh-CN" altLang="en-US" sz="2200"/>
              </a:p>
              <a:p>
                <a:pPr marL="342900" indent="-342900">
                  <a:lnSpc>
                    <a:spcPct val="150000"/>
                  </a:lnSpc>
                  <a:buFont typeface="Arial" panose="020B0604020202020204" pitchFamily="34" charset="0"/>
                  <a:buChar char="•"/>
                </a:pPr>
                <a:r>
                  <a:rPr lang="zh-CN" altLang="en-US" sz="2200"/>
                  <a:t>语法（文法）G 的不含非终结符的句子形式成为G 生成的句子。</a:t>
                </a:r>
                <a:endParaRPr lang="zh-CN" altLang="en-US" sz="2200"/>
              </a:p>
              <a:p>
                <a:pPr>
                  <a:lnSpc>
                    <a:spcPct val="150000"/>
                  </a:lnSpc>
                </a:pPr>
                <a:r>
                  <a:rPr lang="zh-CN" altLang="en-US" sz="2200"/>
                  <a:t>由文法G 生成的语言，</a:t>
                </a:r>
                <a:r>
                  <a:rPr lang="zh-CN" altLang="en-US" sz="2200" b="1">
                    <a:solidFill>
                      <a:srgbClr val="FF0000"/>
                    </a:solidFill>
                  </a:rPr>
                  <a:t>记作L(G)，指生成的所有句子的集合</a:t>
                </a:r>
                <a:r>
                  <a:rPr lang="zh-CN" altLang="en-US" sz="2200"/>
                  <a:t>。即：L ( G ) = { x </a:t>
                </a:r>
                <a:r>
                  <a:rPr lang="en-US" altLang="zh-CN" sz="2200"/>
                  <a:t>|</a:t>
                </a:r>
                <a:r>
                  <a:rPr lang="zh-CN" altLang="en-US" sz="2200"/>
                  <a:t>x ∈ Σ , S</a:t>
                </a:r>
                <a14:m>
                  <m:oMath xmlns:m="http://schemas.openxmlformats.org/officeDocument/2006/math">
                    <m:box>
                      <m:boxPr>
                        <m:noBreak m:val="on"/>
                        <m:ctrlPr>
                          <a:rPr lang="en-US" altLang="zh-CN" sz="2200" i="1">
                            <a:latin typeface="Cambria Math" panose="02040503050406030204" charset="0"/>
                            <a:cs typeface="Cambria Math" panose="02040503050406030204" charset="0"/>
                          </a:rPr>
                        </m:ctrlPr>
                      </m:boxPr>
                      <m:e>
                        <m:groupChr>
                          <m:groupChrPr>
                            <m:chr m:val="⇒"/>
                            <m:vertJc m:val="bot"/>
                            <m:ctrlPr>
                              <a:rPr lang="en-US" altLang="zh-CN" sz="2200" i="1">
                                <a:latin typeface="Cambria Math" panose="02040503050406030204" charset="0"/>
                                <a:cs typeface="Cambria Math" panose="02040503050406030204" charset="0"/>
                              </a:rPr>
                            </m:ctrlPr>
                          </m:groupChrPr>
                          <m:e>
                            <m:r>
                              <a:rPr lang="en-US" altLang="zh-CN" sz="2200" i="1" baseline="-25000">
                                <a:latin typeface="Cambria Math" panose="02040503050406030204" charset="0"/>
                                <a:cs typeface="Cambria Math" panose="02040503050406030204" charset="0"/>
                              </a:rPr>
                              <m:t>+</m:t>
                            </m:r>
                          </m:e>
                        </m:groupChr>
                      </m:e>
                    </m:box>
                  </m:oMath>
                </a14:m>
                <a:r>
                  <a:rPr lang="zh-CN" altLang="en-US" sz="2200"/>
                  <a:t> </a:t>
                </a:r>
                <a:r>
                  <a:rPr lang="en-US" altLang="zh-CN" sz="2200" baseline="-25000"/>
                  <a:t>G</a:t>
                </a:r>
                <a:r>
                  <a:rPr lang="zh-CN" altLang="en-US" sz="2200" baseline="-25000"/>
                  <a:t> </a:t>
                </a:r>
                <a:r>
                  <a:rPr lang="zh-CN" altLang="en-US" sz="2200"/>
                  <a:t>x } </a:t>
                </a:r>
                <a:endParaRPr lang="zh-CN" altLang="en-US" sz="2200"/>
              </a:p>
            </p:txBody>
          </p:sp>
        </mc:Choice>
        <mc:Fallback>
          <p:sp>
            <p:nvSpPr>
              <p:cNvPr id="3" name="文本框 2"/>
              <p:cNvSpPr txBox="1">
                <a:spLocks noRot="1" noChangeAspect="1" noMove="1" noResize="1" noEditPoints="1" noAdjustHandles="1" noChangeArrowheads="1" noChangeShapeType="1" noTextEdit="1"/>
              </p:cNvSpPr>
              <p:nvPr/>
            </p:nvSpPr>
            <p:spPr>
              <a:xfrm>
                <a:off x="743585" y="1544320"/>
                <a:ext cx="10711180" cy="418592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形式语法的类型</a:t>
            </a:r>
          </a:p>
        </p:txBody>
      </p:sp>
      <p:sp>
        <p:nvSpPr>
          <p:cNvPr id="3" name="文本框 2"/>
          <p:cNvSpPr txBox="1"/>
          <p:nvPr/>
        </p:nvSpPr>
        <p:spPr>
          <a:xfrm>
            <a:off x="616585" y="1368425"/>
            <a:ext cx="11285855" cy="4154170"/>
          </a:xfrm>
          <a:prstGeom prst="rect">
            <a:avLst/>
          </a:prstGeom>
          <a:noFill/>
        </p:spPr>
        <p:txBody>
          <a:bodyPr wrap="square" rtlCol="0" anchor="t">
            <a:spAutoFit/>
          </a:bodyPr>
          <a:p>
            <a:pPr marL="342900" indent="-342900">
              <a:buFont typeface="Arial" panose="020B0604020202020204" pitchFamily="34" charset="0"/>
              <a:buChar char="•"/>
            </a:pPr>
            <a:r>
              <a:rPr lang="zh-CN" altLang="en-US" sz="2200" b="1"/>
              <a:t>在乔姆斯基的语法理论中，语法（文法）被划分为4种类型</a:t>
            </a:r>
            <a:endParaRPr lang="zh-CN" altLang="en-US" sz="2200" b="1"/>
          </a:p>
          <a:p>
            <a:pPr indent="0">
              <a:buFont typeface="Arial" panose="020B0604020202020204" pitchFamily="34" charset="0"/>
              <a:buNone/>
            </a:pPr>
            <a:endParaRPr lang="en-US" altLang="zh-CN" sz="2200" b="1"/>
          </a:p>
          <a:p>
            <a:pPr indent="0">
              <a:buFont typeface="Arial" panose="020B0604020202020204" pitchFamily="34" charset="0"/>
              <a:buNone/>
            </a:pPr>
            <a:r>
              <a:rPr lang="en-US" altLang="zh-CN" sz="2200" b="1"/>
              <a:t>1. </a:t>
            </a:r>
            <a:r>
              <a:rPr lang="zh-CN" altLang="en-US" sz="2200" b="1">
                <a:sym typeface="+mn-ea"/>
              </a:rPr>
              <a:t>无约束文法</a:t>
            </a:r>
            <a:endParaRPr lang="zh-CN" altLang="en-US" sz="2200" b="1"/>
          </a:p>
          <a:p>
            <a:pPr marL="342900" indent="-342900">
              <a:buFont typeface="Arial" panose="020B0604020202020204" pitchFamily="34" charset="0"/>
              <a:buChar char="•"/>
            </a:pPr>
            <a:r>
              <a:rPr lang="zh-CN" altLang="en-US" sz="2200">
                <a:sym typeface="+mn-ea"/>
              </a:rPr>
              <a:t>定义：如果P中的规则满足如下形式：α → β 其中α ∈ ( N ∪ Σ ) </a:t>
            </a:r>
            <a:r>
              <a:rPr lang="zh-CN" altLang="en-US" sz="2200" baseline="30000">
                <a:sym typeface="+mn-ea"/>
              </a:rPr>
              <a:t>+</a:t>
            </a:r>
            <a:r>
              <a:rPr lang="zh-CN" altLang="en-US" sz="2200">
                <a:sym typeface="+mn-ea"/>
              </a:rPr>
              <a:t> , β ∈ ( N ∪ Σ ) </a:t>
            </a:r>
            <a:r>
              <a:rPr lang="zh-CN" altLang="en-US" sz="2200" baseline="30000">
                <a:sym typeface="+mn-ea"/>
              </a:rPr>
              <a:t>∗</a:t>
            </a:r>
            <a:r>
              <a:rPr lang="zh-CN" altLang="en-US" sz="2200">
                <a:sym typeface="+mn-ea"/>
              </a:rPr>
              <a:t> </a:t>
            </a:r>
            <a:endParaRPr lang="zh-CN" altLang="en-US" sz="2200"/>
          </a:p>
          <a:p>
            <a:pPr indent="0">
              <a:buFont typeface="Arial" panose="020B0604020202020204" pitchFamily="34" charset="0"/>
              <a:buNone/>
            </a:pPr>
            <a:r>
              <a:rPr lang="zh-CN" altLang="en-US" sz="2200">
                <a:sym typeface="+mn-ea"/>
              </a:rPr>
              <a:t> 是字符串，则称</a:t>
            </a:r>
            <a:r>
              <a:rPr lang="zh-CN" altLang="en-US" sz="2200" b="1">
                <a:solidFill>
                  <a:srgbClr val="FF0000"/>
                </a:solidFill>
                <a:sym typeface="+mn-ea"/>
              </a:rPr>
              <a:t>G为无约束文法或无限制重写系统，也称0型文法。</a:t>
            </a:r>
            <a:endParaRPr lang="zh-CN" altLang="en-US" sz="2200"/>
          </a:p>
          <a:p>
            <a:pPr indent="0">
              <a:buFont typeface="Arial" panose="020B0604020202020204" pitchFamily="34" charset="0"/>
              <a:buNone/>
            </a:pPr>
            <a:endParaRPr lang="zh-CN" altLang="en-US" sz="2200"/>
          </a:p>
          <a:p>
            <a:pPr indent="0">
              <a:buFont typeface="Arial" panose="020B0604020202020204" pitchFamily="34" charset="0"/>
              <a:buNone/>
            </a:pPr>
            <a:r>
              <a:rPr lang="en-US" altLang="zh-CN" sz="2200" b="1"/>
              <a:t>2. </a:t>
            </a:r>
            <a:r>
              <a:rPr lang="zh-CN" altLang="en-US" sz="2200" b="1">
                <a:sym typeface="+mn-ea"/>
              </a:rPr>
              <a:t>上下文有关文法</a:t>
            </a:r>
            <a:endParaRPr lang="zh-CN" altLang="en-US" sz="2200" b="1"/>
          </a:p>
          <a:p>
            <a:pPr marL="342900" indent="-342900">
              <a:buFont typeface="Arial" panose="020B0604020202020204" pitchFamily="34" charset="0"/>
              <a:buChar char="•"/>
            </a:pPr>
            <a:r>
              <a:rPr lang="zh-CN" altLang="en-US" sz="2200">
                <a:sym typeface="+mn-ea"/>
              </a:rPr>
              <a:t>定义：如果P中的规则满足如下形式：α A β → α γ β ，其中，A ∈ N </a:t>
            </a:r>
            <a:r>
              <a:rPr lang="en-US" altLang="zh-CN" sz="2200">
                <a:sym typeface="+mn-ea"/>
              </a:rPr>
              <a:t>, </a:t>
            </a:r>
            <a:r>
              <a:rPr lang="zh-CN" altLang="en-US" sz="2200">
                <a:sym typeface="+mn-ea"/>
              </a:rPr>
              <a:t>α , β , γ ∈ ( N ∪ Σ ) </a:t>
            </a:r>
            <a:r>
              <a:rPr lang="zh-CN" altLang="en-US" sz="2200" baseline="30000">
                <a:sym typeface="+mn-ea"/>
              </a:rPr>
              <a:t>∗</a:t>
            </a:r>
            <a:r>
              <a:rPr lang="zh-CN" altLang="en-US" sz="2200">
                <a:sym typeface="+mn-ea"/>
              </a:rPr>
              <a:t>，</a:t>
            </a:r>
            <a:r>
              <a:rPr lang="zh-CN" altLang="en-US" sz="2200" b="1">
                <a:solidFill>
                  <a:schemeClr val="accent1"/>
                </a:solidFill>
                <a:sym typeface="+mn-ea"/>
              </a:rPr>
              <a:t>且γ 至少包含一个字符</a:t>
            </a:r>
            <a:r>
              <a:rPr lang="zh-CN" altLang="en-US" sz="2200">
                <a:sym typeface="+mn-ea"/>
              </a:rPr>
              <a:t>，则称该文法为</a:t>
            </a:r>
            <a:r>
              <a:rPr lang="zh-CN" altLang="en-US" sz="2200" b="1">
                <a:solidFill>
                  <a:srgbClr val="FF0000"/>
                </a:solidFill>
                <a:sym typeface="+mn-ea"/>
              </a:rPr>
              <a:t>上下文有关文法（context-sensitive grammar,CSG），或称1型文法。</a:t>
            </a:r>
            <a:endParaRPr lang="zh-CN" altLang="en-US" sz="2200" b="1">
              <a:solidFill>
                <a:srgbClr val="FF0000"/>
              </a:solidFill>
            </a:endParaRPr>
          </a:p>
          <a:p>
            <a:pPr indent="0">
              <a:buFont typeface="Arial" panose="020B0604020202020204" pitchFamily="34" charset="0"/>
              <a:buNone/>
            </a:pPr>
            <a:endParaRPr lang="zh-CN" altLang="en-US" sz="2200"/>
          </a:p>
          <a:p>
            <a:pPr marL="342900" indent="-342900">
              <a:buFont typeface="Arial" panose="020B0604020202020204" pitchFamily="34" charset="0"/>
              <a:buChar char="•"/>
            </a:pPr>
            <a:r>
              <a:rPr lang="zh-CN" altLang="en-US" sz="2200">
                <a:sym typeface="+mn-ea"/>
              </a:rPr>
              <a:t>另一种定义：i f   x → y , x ∈ ( N ∪ Σ ) </a:t>
            </a:r>
            <a:r>
              <a:rPr lang="zh-CN" altLang="en-US" sz="2200" baseline="30000">
                <a:sym typeface="+mn-ea"/>
              </a:rPr>
              <a:t>+ </a:t>
            </a:r>
            <a:r>
              <a:rPr lang="zh-CN" altLang="en-US" sz="2200">
                <a:sym typeface="+mn-ea"/>
              </a:rPr>
              <a:t>, y ∈ ( N ∪ Σ ) </a:t>
            </a:r>
            <a:r>
              <a:rPr lang="zh-CN" altLang="en-US" sz="2200" baseline="30000">
                <a:sym typeface="+mn-ea"/>
              </a:rPr>
              <a:t>∗</a:t>
            </a:r>
            <a:r>
              <a:rPr lang="zh-CN" altLang="en-US" sz="2200">
                <a:sym typeface="+mn-ea"/>
              </a:rPr>
              <a:t>  ，并且|y|</a:t>
            </a:r>
            <a:r>
              <a:rPr lang="en-US" altLang="zh-CN" sz="2200">
                <a:sym typeface="+mn-ea"/>
              </a:rPr>
              <a:t>&gt;=</a:t>
            </a:r>
            <a:r>
              <a:rPr lang="zh-CN" altLang="en-US" sz="2200">
                <a:sym typeface="+mn-ea"/>
              </a:rPr>
              <a:t> |x|。</a:t>
            </a:r>
            <a:endParaRPr lang="zh-CN" altLang="en-US" sz="2200"/>
          </a:p>
        </p:txBody>
      </p:sp>
    </p:spTree>
  </p:cSld>
  <p:clrMapOvr>
    <a:masterClrMapping/>
  </p:clrMapOvr>
</p:sld>
</file>

<file path=ppt/tags/tag1.xml><?xml version="1.0" encoding="utf-8"?>
<p:tagLst xmlns:p="http://schemas.openxmlformats.org/presentationml/2006/main">
  <p:tag name="KSO_WM_UNIT_TABLE_BEAUTIFY" val="smartTable{df316e1f-02f1-47c2-99b3-f5803f52b135}"/>
</p:tagLst>
</file>

<file path=ppt/tags/tag2.xml><?xml version="1.0" encoding="utf-8"?>
<p:tagLst xmlns:p="http://schemas.openxmlformats.org/presentationml/2006/main">
  <p:tag name="KSO_WM_UNIT_PLACING_PICTURE_USER_VIEWPORT" val="{&quot;height&quot;:7005,&quot;width&quot;:13020}"/>
</p:tagLst>
</file>

<file path=ppt/tags/tag3.xml><?xml version="1.0" encoding="utf-8"?>
<p:tagLst xmlns:p="http://schemas.openxmlformats.org/presentationml/2006/main">
  <p:tag name="COMMONDATA" val="eyJoZGlkIjoiNjgxMjgzNTg2ZDQ2ZmE2OTVmNGFjZWIzZDQ3ODljMTQifQ=="/>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37B7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15910</Words>
  <Application>WPS 演示</Application>
  <PresentationFormat>宽屏</PresentationFormat>
  <Paragraphs>1131</Paragraphs>
  <Slides>68</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68</vt:i4>
      </vt:variant>
    </vt:vector>
  </HeadingPairs>
  <TitlesOfParts>
    <vt:vector size="91" baseType="lpstr">
      <vt:lpstr>Arial</vt:lpstr>
      <vt:lpstr>宋体</vt:lpstr>
      <vt:lpstr>Wingdings</vt:lpstr>
      <vt:lpstr>微软雅黑</vt:lpstr>
      <vt:lpstr>黑体</vt:lpstr>
      <vt:lpstr>Calibri</vt:lpstr>
      <vt:lpstr>等线</vt:lpstr>
      <vt:lpstr>Cambria Math</vt:lpstr>
      <vt:lpstr>Arial Unicode MS</vt:lpstr>
      <vt:lpstr>Microsoft JhengHei</vt:lpstr>
      <vt:lpstr>Times New Roman</vt:lpstr>
      <vt:lpstr>Wingdings</vt:lpstr>
      <vt:lpstr>Wingdings 3</vt:lpstr>
      <vt:lpstr>Tahoma</vt:lpstr>
      <vt:lpstr>Courier New</vt:lpstr>
      <vt:lpstr>Symbol</vt:lpstr>
      <vt:lpstr>Times New Roman</vt:lpstr>
      <vt:lpstr>Symbol</vt:lpstr>
      <vt:lpstr>Arial</vt:lpstr>
      <vt:lpstr>MS Mincho</vt:lpstr>
      <vt:lpstr>Segoe Print</vt:lpstr>
      <vt:lpstr>Calibri Light</vt:lpstr>
      <vt:lpstr>Office Theme</vt:lpstr>
      <vt:lpstr>PowerPoint 演示文稿</vt:lpstr>
      <vt:lpstr>PowerPoint 演示文稿</vt:lpstr>
      <vt:lpstr>句法分析</vt:lpstr>
      <vt:lpstr>短语结构句法分析的阶段</vt:lpstr>
      <vt:lpstr>形式语言</vt:lpstr>
      <vt:lpstr>形式语言 </vt:lpstr>
      <vt:lpstr>形式语言</vt:lpstr>
      <vt:lpstr>形式语言 </vt:lpstr>
      <vt:lpstr>形式语法的类型</vt:lpstr>
      <vt:lpstr>形式语法的类型</vt:lpstr>
      <vt:lpstr>举例</vt:lpstr>
      <vt:lpstr>举例</vt:lpstr>
      <vt:lpstr>派生树表示</vt:lpstr>
      <vt:lpstr>短语结构句法分析</vt:lpstr>
      <vt:lpstr>短语结构句法分析</vt:lpstr>
      <vt:lpstr>上下文无关文法的二义性</vt:lpstr>
      <vt:lpstr>短语结构句法分析</vt:lpstr>
      <vt:lpstr>短语结构句法分析方法</vt:lpstr>
      <vt:lpstr>线图分析法 </vt:lpstr>
      <vt:lpstr>线图分析法 </vt:lpstr>
      <vt:lpstr>线图分析法</vt:lpstr>
      <vt:lpstr>线图分析法 </vt:lpstr>
      <vt:lpstr>线图分析法 </vt:lpstr>
      <vt:lpstr>线图分析法 </vt:lpstr>
      <vt:lpstr>线图分析法  </vt:lpstr>
      <vt:lpstr>线图分析法  </vt:lpstr>
      <vt:lpstr>PowerPoint 演示文稿</vt:lpstr>
      <vt:lpstr>线图分析法  </vt:lpstr>
      <vt:lpstr>线图分析法  </vt:lpstr>
      <vt:lpstr>线图分析法  </vt:lpstr>
      <vt:lpstr>CYK分析法</vt:lpstr>
      <vt:lpstr>CYK分析法 </vt:lpstr>
      <vt:lpstr>CYK分析法</vt:lpstr>
      <vt:lpstr>CYK分析法</vt:lpstr>
      <vt:lpstr>CYK分析法</vt:lpstr>
      <vt:lpstr>CYK分析法</vt:lpstr>
      <vt:lpstr>CYK分析法</vt:lpstr>
      <vt:lpstr>CYK分析法</vt:lpstr>
      <vt:lpstr>CYK分析法</vt:lpstr>
      <vt:lpstr>CYK分析法</vt:lpstr>
      <vt:lpstr>CYK分析法</vt:lpstr>
      <vt:lpstr>CYK分析法</vt:lpstr>
      <vt:lpstr>CYK分析法</vt:lpstr>
      <vt:lpstr>CYK分析法</vt:lpstr>
      <vt:lpstr>CYK分析法</vt:lpstr>
      <vt:lpstr>CYK分析法</vt:lpstr>
      <vt:lpstr>概率上下文无关文法 </vt:lpstr>
      <vt:lpstr>概率上下文无关文法</vt:lpstr>
      <vt:lpstr>概率上下文无关文法</vt:lpstr>
      <vt:lpstr>概率上下文无关文法</vt:lpstr>
      <vt:lpstr>概率上下文无关文法 </vt:lpstr>
      <vt:lpstr>概率上下文无关文法 </vt:lpstr>
      <vt:lpstr>概率上下文无关文法</vt:lpstr>
      <vt:lpstr>概率上下文无关文法 </vt:lpstr>
      <vt:lpstr>概率上下文无关文法 </vt:lpstr>
      <vt:lpstr>概率上下文无关文法 </vt:lpstr>
      <vt:lpstr>概率上下文无关文法 </vt:lpstr>
      <vt:lpstr>概率上下文无关文法 </vt:lpstr>
      <vt:lpstr>概率上下文无关文法 </vt:lpstr>
      <vt:lpstr>概率上下文无关文法</vt:lpstr>
      <vt:lpstr>短语结构分析方法评估</vt:lpstr>
      <vt:lpstr>短语结构分析方法评估</vt:lpstr>
      <vt:lpstr>短语结构分析方法评估</vt:lpstr>
      <vt:lpstr>短语结构分析方法评估</vt:lpstr>
      <vt:lpstr>短语结构分析方法评估</vt:lpstr>
      <vt:lpstr>短语结构分析方法评估</vt:lpstr>
      <vt:lpstr>短语结构分析方法评估</vt:lpstr>
      <vt:lpstr>短语结构分析方法评估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镰小刀</cp:lastModifiedBy>
  <cp:revision>702</cp:revision>
  <dcterms:created xsi:type="dcterms:W3CDTF">2019-06-09T06:58:00Z</dcterms:created>
  <dcterms:modified xsi:type="dcterms:W3CDTF">2022-04-28T08:26:23Z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19D4DE08DB424B27AC5643CB2565D453</vt:lpwstr>
  </property>
  <property fmtid="{D5CDD505-2E9C-101B-9397-08002B2CF9AE}" pid="3" name="KSOProductBuildVer">
    <vt:lpwstr>2052-11.1.0.11636</vt:lpwstr>
  </property>
</Properties>
</file>