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8"/>
  </p:handoutMasterIdLst>
  <p:sldIdLst>
    <p:sldId id="257" r:id="rId3"/>
    <p:sldId id="736" r:id="rId4"/>
    <p:sldId id="1700" r:id="rId6"/>
    <p:sldId id="1701" r:id="rId7"/>
    <p:sldId id="1702" r:id="rId8"/>
    <p:sldId id="1703" r:id="rId9"/>
    <p:sldId id="1718" r:id="rId10"/>
    <p:sldId id="1625" r:id="rId11"/>
    <p:sldId id="1627" r:id="rId12"/>
    <p:sldId id="1628" r:id="rId13"/>
    <p:sldId id="1629" r:id="rId14"/>
    <p:sldId id="1723" r:id="rId15"/>
    <p:sldId id="1720" r:id="rId16"/>
    <p:sldId id="1721" r:id="rId17"/>
    <p:sldId id="1630" r:id="rId18"/>
    <p:sldId id="1631" r:id="rId19"/>
    <p:sldId id="1632" r:id="rId20"/>
    <p:sldId id="1633" r:id="rId21"/>
    <p:sldId id="1634" r:id="rId22"/>
    <p:sldId id="1635" r:id="rId23"/>
    <p:sldId id="1636" r:id="rId24"/>
    <p:sldId id="1722" r:id="rId25"/>
    <p:sldId id="1637" r:id="rId26"/>
    <p:sldId id="1638" r:id="rId27"/>
  </p:sldIdLst>
  <p:sldSz cx="12192000" cy="6858000"/>
  <p:notesSz cx="6858000" cy="9144000"/>
  <p:custDataLst>
    <p:tags r:id="rId3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n Jie" initials="L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4" autoAdjust="0"/>
    <p:restoredTop sz="96391" autoAdjust="0"/>
  </p:normalViewPr>
  <p:slideViewPr>
    <p:cSldViewPr snapToGrid="0">
      <p:cViewPr varScale="1">
        <p:scale>
          <a:sx n="115" d="100"/>
          <a:sy n="115" d="100"/>
        </p:scale>
        <p:origin x="41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3" Type="http://schemas.openxmlformats.org/officeDocument/2006/relationships/tags" Target="tags/tag3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D523-4D3D-4F11-8579-2B4BF48978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B82E-EF7D-4A61-B6BF-9954BCE8AF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2247"/>
            <a:ext cx="2324100" cy="876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4" y="1123950"/>
            <a:ext cx="10850563" cy="50196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1700"/>
            <a:ext cx="2324100" cy="876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9C0A6-6A09-4FE2-A602-C7F63C09973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/>
          <p:cNvSpPr/>
          <p:nvPr userDrawn="1"/>
        </p:nvSpPr>
        <p:spPr>
          <a:xfrm rot="10800000">
            <a:off x="-5" y="198849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 rot="10800000">
            <a:off x="0" y="-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-1" fmla="*/ 12192000 w 12192000"/>
              <a:gd name="connsiteY0-2" fmla="*/ 1487914 h 1487914"/>
              <a:gd name="connsiteX1-3" fmla="*/ 0 w 12192000"/>
              <a:gd name="connsiteY1-4" fmla="*/ 1487914 h 1487914"/>
              <a:gd name="connsiteX2-5" fmla="*/ 0 w 12192000"/>
              <a:gd name="connsiteY2-6" fmla="*/ 464687 h 1487914"/>
              <a:gd name="connsiteX3-7" fmla="*/ 11146976 w 12192000"/>
              <a:gd name="connsiteY3-8" fmla="*/ 187933 h 1487914"/>
              <a:gd name="connsiteX4-9" fmla="*/ 11921298 w 12192000"/>
              <a:gd name="connsiteY4-10" fmla="*/ 53786 h 1487914"/>
              <a:gd name="connsiteX5-11" fmla="*/ 12192000 w 12192000"/>
              <a:gd name="connsiteY5-12" fmla="*/ 0 h 1487914"/>
              <a:gd name="connsiteX6-13" fmla="*/ 12192000 w 12192000"/>
              <a:gd name="connsiteY6-14" fmla="*/ 1487914 h 1487914"/>
              <a:gd name="connsiteX0-15" fmla="*/ 12192000 w 12192000"/>
              <a:gd name="connsiteY0-16" fmla="*/ 1487914 h 1487914"/>
              <a:gd name="connsiteX1-17" fmla="*/ 0 w 12192000"/>
              <a:gd name="connsiteY1-18" fmla="*/ 1487914 h 1487914"/>
              <a:gd name="connsiteX2-19" fmla="*/ 0 w 12192000"/>
              <a:gd name="connsiteY2-20" fmla="*/ 464687 h 1487914"/>
              <a:gd name="connsiteX3-21" fmla="*/ 11146976 w 12192000"/>
              <a:gd name="connsiteY3-22" fmla="*/ 187933 h 1487914"/>
              <a:gd name="connsiteX4-23" fmla="*/ 11921298 w 12192000"/>
              <a:gd name="connsiteY4-24" fmla="*/ 53786 h 1487914"/>
              <a:gd name="connsiteX5-25" fmla="*/ 12192000 w 12192000"/>
              <a:gd name="connsiteY5-26" fmla="*/ 0 h 1487914"/>
              <a:gd name="connsiteX6-27" fmla="*/ 12192000 w 12192000"/>
              <a:gd name="connsiteY6-28" fmla="*/ 1487914 h 1487914"/>
              <a:gd name="connsiteX0-29" fmla="*/ 12192000 w 12192000"/>
              <a:gd name="connsiteY0-30" fmla="*/ 1487914 h 1487914"/>
              <a:gd name="connsiteX1-31" fmla="*/ 0 w 12192000"/>
              <a:gd name="connsiteY1-32" fmla="*/ 1487914 h 1487914"/>
              <a:gd name="connsiteX2-33" fmla="*/ 0 w 12192000"/>
              <a:gd name="connsiteY2-34" fmla="*/ 464687 h 1487914"/>
              <a:gd name="connsiteX3-35" fmla="*/ 11146976 w 12192000"/>
              <a:gd name="connsiteY3-36" fmla="*/ 187933 h 1487914"/>
              <a:gd name="connsiteX4-37" fmla="*/ 11921298 w 12192000"/>
              <a:gd name="connsiteY4-38" fmla="*/ 53786 h 1487914"/>
              <a:gd name="connsiteX5-39" fmla="*/ 12192000 w 12192000"/>
              <a:gd name="connsiteY5-40" fmla="*/ 0 h 1487914"/>
              <a:gd name="connsiteX6-41" fmla="*/ 12192000 w 12192000"/>
              <a:gd name="connsiteY6-42" fmla="*/ 1487914 h 1487914"/>
              <a:gd name="connsiteX0-43" fmla="*/ 12192000 w 12366837"/>
              <a:gd name="connsiteY0-44" fmla="*/ 1560914 h 1560914"/>
              <a:gd name="connsiteX1-45" fmla="*/ 0 w 12366837"/>
              <a:gd name="connsiteY1-46" fmla="*/ 1560914 h 1560914"/>
              <a:gd name="connsiteX2-47" fmla="*/ 0 w 12366837"/>
              <a:gd name="connsiteY2-48" fmla="*/ 537687 h 1560914"/>
              <a:gd name="connsiteX3-49" fmla="*/ 11146976 w 12366837"/>
              <a:gd name="connsiteY3-50" fmla="*/ 260933 h 1560914"/>
              <a:gd name="connsiteX4-51" fmla="*/ 12192000 w 12366837"/>
              <a:gd name="connsiteY4-52" fmla="*/ 73000 h 1560914"/>
              <a:gd name="connsiteX5-53" fmla="*/ 12192000 w 12366837"/>
              <a:gd name="connsiteY5-54" fmla="*/ 1560914 h 1560914"/>
              <a:gd name="connsiteX0-55" fmla="*/ 12192000 w 12192000"/>
              <a:gd name="connsiteY0-56" fmla="*/ 1575972 h 1575972"/>
              <a:gd name="connsiteX1-57" fmla="*/ 0 w 12192000"/>
              <a:gd name="connsiteY1-58" fmla="*/ 1575972 h 1575972"/>
              <a:gd name="connsiteX2-59" fmla="*/ 0 w 12192000"/>
              <a:gd name="connsiteY2-60" fmla="*/ 552745 h 1575972"/>
              <a:gd name="connsiteX3-61" fmla="*/ 11146976 w 12192000"/>
              <a:gd name="connsiteY3-62" fmla="*/ 275991 h 1575972"/>
              <a:gd name="connsiteX4-63" fmla="*/ 12192000 w 12192000"/>
              <a:gd name="connsiteY4-64" fmla="*/ 88058 h 1575972"/>
              <a:gd name="connsiteX5-65" fmla="*/ 12192000 w 12192000"/>
              <a:gd name="connsiteY5-66" fmla="*/ 1575972 h 1575972"/>
              <a:gd name="connsiteX0-67" fmla="*/ 12192000 w 12192000"/>
              <a:gd name="connsiteY0-68" fmla="*/ 1487914 h 1487914"/>
              <a:gd name="connsiteX1-69" fmla="*/ 0 w 12192000"/>
              <a:gd name="connsiteY1-70" fmla="*/ 1487914 h 1487914"/>
              <a:gd name="connsiteX2-71" fmla="*/ 0 w 12192000"/>
              <a:gd name="connsiteY2-72" fmla="*/ 464687 h 1487914"/>
              <a:gd name="connsiteX3-73" fmla="*/ 12192000 w 12192000"/>
              <a:gd name="connsiteY3-74" fmla="*/ 0 h 1487914"/>
              <a:gd name="connsiteX4-75" fmla="*/ 12192000 w 12192000"/>
              <a:gd name="connsiteY4-76" fmla="*/ 1487914 h 1487914"/>
              <a:gd name="connsiteX0-77" fmla="*/ 12192000 w 12192000"/>
              <a:gd name="connsiteY0-78" fmla="*/ 1487914 h 1487914"/>
              <a:gd name="connsiteX1-79" fmla="*/ 0 w 12192000"/>
              <a:gd name="connsiteY1-80" fmla="*/ 1487914 h 1487914"/>
              <a:gd name="connsiteX2-81" fmla="*/ 0 w 12192000"/>
              <a:gd name="connsiteY2-82" fmla="*/ 464687 h 1487914"/>
              <a:gd name="connsiteX3-83" fmla="*/ 12192000 w 12192000"/>
              <a:gd name="connsiteY3-84" fmla="*/ 0 h 1487914"/>
              <a:gd name="connsiteX4-85" fmla="*/ 12192000 w 12192000"/>
              <a:gd name="connsiteY4-86" fmla="*/ 1487914 h 1487914"/>
              <a:gd name="connsiteX0-87" fmla="*/ 12192000 w 12192000"/>
              <a:gd name="connsiteY0-88" fmla="*/ 1487914 h 1487914"/>
              <a:gd name="connsiteX1-89" fmla="*/ 0 w 12192000"/>
              <a:gd name="connsiteY1-90" fmla="*/ 1487914 h 1487914"/>
              <a:gd name="connsiteX2-91" fmla="*/ 0 w 12192000"/>
              <a:gd name="connsiteY2-92" fmla="*/ 464687 h 1487914"/>
              <a:gd name="connsiteX3-93" fmla="*/ 12192000 w 12192000"/>
              <a:gd name="connsiteY3-94" fmla="*/ 0 h 1487914"/>
              <a:gd name="connsiteX4-95" fmla="*/ 12192000 w 12192000"/>
              <a:gd name="connsiteY4-96" fmla="*/ 1487914 h 1487914"/>
              <a:gd name="connsiteX0-97" fmla="*/ 12192000 w 12192000"/>
              <a:gd name="connsiteY0-98" fmla="*/ 1487914 h 1487914"/>
              <a:gd name="connsiteX1-99" fmla="*/ 0 w 12192000"/>
              <a:gd name="connsiteY1-100" fmla="*/ 1487914 h 1487914"/>
              <a:gd name="connsiteX2-101" fmla="*/ 0 w 12192000"/>
              <a:gd name="connsiteY2-102" fmla="*/ 464687 h 1487914"/>
              <a:gd name="connsiteX3-103" fmla="*/ 12192000 w 12192000"/>
              <a:gd name="connsiteY3-104" fmla="*/ 0 h 1487914"/>
              <a:gd name="connsiteX4-105" fmla="*/ 12192000 w 12192000"/>
              <a:gd name="connsiteY4-106" fmla="*/ 1487914 h 1487914"/>
              <a:gd name="connsiteX0-107" fmla="*/ 12192000 w 12192000"/>
              <a:gd name="connsiteY0-108" fmla="*/ 1487914 h 1487914"/>
              <a:gd name="connsiteX1-109" fmla="*/ 0 w 12192000"/>
              <a:gd name="connsiteY1-110" fmla="*/ 1487914 h 1487914"/>
              <a:gd name="connsiteX2-111" fmla="*/ 0 w 12192000"/>
              <a:gd name="connsiteY2-112" fmla="*/ 464687 h 1487914"/>
              <a:gd name="connsiteX3-113" fmla="*/ 12192000 w 12192000"/>
              <a:gd name="connsiteY3-114" fmla="*/ 0 h 1487914"/>
              <a:gd name="connsiteX4-115" fmla="*/ 12192000 w 12192000"/>
              <a:gd name="connsiteY4-116" fmla="*/ 1487914 h 1487914"/>
              <a:gd name="connsiteX0-117" fmla="*/ 12192000 w 12192000"/>
              <a:gd name="connsiteY0-118" fmla="*/ 1487914 h 1487914"/>
              <a:gd name="connsiteX1-119" fmla="*/ 0 w 12192000"/>
              <a:gd name="connsiteY1-120" fmla="*/ 1487914 h 1487914"/>
              <a:gd name="connsiteX2-121" fmla="*/ 0 w 12192000"/>
              <a:gd name="connsiteY2-122" fmla="*/ 464687 h 1487914"/>
              <a:gd name="connsiteX3-123" fmla="*/ 12192000 w 12192000"/>
              <a:gd name="connsiteY3-124" fmla="*/ 0 h 1487914"/>
              <a:gd name="connsiteX4-125" fmla="*/ 12192000 w 12192000"/>
              <a:gd name="connsiteY4-126" fmla="*/ 1487914 h 14879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" y="6172200"/>
            <a:ext cx="12196231" cy="685800"/>
            <a:chOff x="1" y="3265418"/>
            <a:chExt cx="9143999" cy="2219421"/>
          </a:xfrm>
        </p:grpSpPr>
        <p:sp>
          <p:nvSpPr>
            <p:cNvPr id="10" name="任意多边形 14"/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7"/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 userDrawn="1"/>
        </p:nvSpPr>
        <p:spPr>
          <a:xfrm>
            <a:off x="11387205" y="6553200"/>
            <a:ext cx="253933" cy="2319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/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203200"/>
            <a:ext cx="584200" cy="584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2" b="-10522"/>
          <a:stretch>
            <a:fillRect/>
          </a:stretch>
        </p:blipFill>
        <p:spPr>
          <a:xfrm>
            <a:off x="0" y="0"/>
            <a:ext cx="12192000" cy="6811264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23" name="任意多边形: 形状 22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759460" y="5886053"/>
            <a:ext cx="241935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廉洁，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lianjie@shnu.edu.cn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9600" y="5135560"/>
            <a:ext cx="2926080" cy="64516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自然语言处理</a:t>
            </a:r>
            <a:endParaRPr lang="zh-CN" altLang="en-US" sz="3600" dirty="0">
              <a:sym typeface="微软雅黑" panose="020B0503020204020204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0" y="4889500"/>
            <a:ext cx="152400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6780" y="1177290"/>
            <a:ext cx="7490460" cy="53955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07590" y="2313940"/>
            <a:ext cx="7610475" cy="56451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Lexical Sensitivity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Structural Sensitivity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405505" y="1289050"/>
            <a:ext cx="5775960" cy="475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500" b="1"/>
              <a:t>“president of a company in Africa”</a:t>
            </a:r>
            <a:endParaRPr lang="en-US" altLang="zh-CN" sz="25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2267585"/>
            <a:ext cx="4810125" cy="35642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510" y="2168525"/>
            <a:ext cx="5525770" cy="39027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>
                <a:sym typeface="+mn-ea"/>
              </a:rPr>
              <a:t>Structural Sensitivity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1515428" y="2058988"/>
            <a:ext cx="8905875" cy="3171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 </a:t>
            </a:r>
            <a:r>
              <a:rPr lang="en-US" altLang="zh-CN"/>
              <a:t>L</a:t>
            </a:r>
            <a:r>
              <a:rPr lang="zh-CN" altLang="en-US"/>
              <a:t>exicalized PCFG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828800" y="1306195"/>
            <a:ext cx="51142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基于不同动词的动词完全框架概率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828800" y="1905000"/>
          <a:ext cx="6483985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163955"/>
                <a:gridCol w="1153160"/>
                <a:gridCol w="1235710"/>
                <a:gridCol w="1224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Local Tree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come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take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think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want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VP</a:t>
                      </a:r>
                      <a:r>
                        <a:rPr lang="zh-CN" altLang="en-US" sz="1800">
                          <a:sym typeface="+mn-ea"/>
                        </a:rPr>
                        <a:t>→</a:t>
                      </a:r>
                      <a:r>
                        <a:rPr lang="en-US" altLang="zh-CN" sz="1800">
                          <a:sym typeface="+mn-ea"/>
                        </a:rPr>
                        <a:t>V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9.5%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2.6</a:t>
                      </a:r>
                      <a:r>
                        <a:rPr lang="en-US" altLang="zh-CN" sz="1800">
                          <a:sym typeface="+mn-ea"/>
                        </a:rPr>
                        <a:t>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4.6</a:t>
                      </a:r>
                      <a:r>
                        <a:rPr lang="en-US" altLang="zh-CN" sz="1800">
                          <a:sym typeface="+mn-ea"/>
                        </a:rPr>
                        <a:t>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5.7</a:t>
                      </a:r>
                      <a:r>
                        <a:rPr lang="en-US" altLang="zh-CN" sz="1800">
                          <a:sym typeface="+mn-ea"/>
                        </a:rPr>
                        <a:t>%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VP</a:t>
                      </a:r>
                      <a:r>
                        <a:rPr lang="zh-CN" altLang="en-US" sz="1800">
                          <a:sym typeface="+mn-ea"/>
                        </a:rPr>
                        <a:t>→</a:t>
                      </a:r>
                      <a:r>
                        <a:rPr lang="en-US" altLang="zh-CN" sz="1800">
                          <a:sym typeface="+mn-ea"/>
                        </a:rPr>
                        <a:t>V NP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1.1</a:t>
                      </a:r>
                      <a:r>
                        <a:rPr lang="en-US" altLang="zh-CN" sz="1800">
                          <a:sym typeface="+mn-ea"/>
                        </a:rPr>
                        <a:t>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32.1</a:t>
                      </a:r>
                      <a:r>
                        <a:rPr lang="en-US" altLang="zh-CN" sz="1800">
                          <a:sym typeface="+mn-ea"/>
                        </a:rPr>
                        <a:t>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</a:t>
                      </a:r>
                      <a:r>
                        <a:rPr lang="en-US" altLang="zh-CN" sz="1800">
                          <a:sym typeface="+mn-ea"/>
                        </a:rPr>
                        <a:t>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13.9</a:t>
                      </a:r>
                      <a:r>
                        <a:rPr lang="en-US" altLang="zh-CN" sz="1800">
                          <a:sym typeface="+mn-ea"/>
                        </a:rPr>
                        <a:t>%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VP</a:t>
                      </a:r>
                      <a:r>
                        <a:rPr lang="zh-CN" altLang="en-US" sz="1800">
                          <a:sym typeface="+mn-ea"/>
                        </a:rPr>
                        <a:t>→</a:t>
                      </a:r>
                      <a:r>
                        <a:rPr lang="en-US" altLang="zh-CN" sz="1800">
                          <a:sym typeface="+mn-ea"/>
                        </a:rPr>
                        <a:t>V PP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34.5</a:t>
                      </a:r>
                      <a:r>
                        <a:rPr lang="en-US" altLang="zh-CN" sz="1800">
                          <a:sym typeface="+mn-ea"/>
                        </a:rPr>
                        <a:t>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3.1</a:t>
                      </a:r>
                      <a:r>
                        <a:rPr lang="en-US" altLang="zh-CN" sz="1800">
                          <a:sym typeface="+mn-ea"/>
                        </a:rPr>
                        <a:t>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7.1</a:t>
                      </a:r>
                      <a:r>
                        <a:rPr lang="en-US" altLang="zh-CN" sz="1800">
                          <a:sym typeface="+mn-ea"/>
                        </a:rPr>
                        <a:t>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</a:t>
                      </a:r>
                      <a:r>
                        <a:rPr lang="en-US" altLang="zh-CN" sz="1800">
                          <a:sym typeface="+mn-ea"/>
                        </a:rPr>
                        <a:t>%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VP</a:t>
                      </a:r>
                      <a:r>
                        <a:rPr lang="zh-CN" altLang="en-US" sz="1800">
                          <a:sym typeface="+mn-ea"/>
                        </a:rPr>
                        <a:t>→</a:t>
                      </a:r>
                      <a:r>
                        <a:rPr lang="en-US" altLang="zh-CN" sz="1800">
                          <a:sym typeface="+mn-ea"/>
                        </a:rPr>
                        <a:t>V SBAR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6.6</a:t>
                      </a:r>
                      <a:r>
                        <a:rPr lang="en-US" altLang="zh-CN" sz="1800">
                          <a:sym typeface="+mn-ea"/>
                        </a:rPr>
                        <a:t>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</a:t>
                      </a:r>
                      <a:r>
                        <a:rPr lang="en-US" altLang="zh-CN" sz="1800">
                          <a:sym typeface="+mn-ea"/>
                        </a:rPr>
                        <a:t>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73.0</a:t>
                      </a:r>
                      <a:r>
                        <a:rPr lang="en-US" altLang="zh-CN" sz="1800">
                          <a:sym typeface="+mn-ea"/>
                        </a:rPr>
                        <a:t>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</a:t>
                      </a:r>
                      <a:r>
                        <a:rPr lang="en-US" altLang="zh-CN" sz="1800">
                          <a:sym typeface="+mn-ea"/>
                        </a:rPr>
                        <a:t>%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VP</a:t>
                      </a:r>
                      <a:r>
                        <a:rPr lang="zh-CN" altLang="en-US" sz="1800">
                          <a:sym typeface="+mn-ea"/>
                        </a:rPr>
                        <a:t>→</a:t>
                      </a:r>
                      <a:r>
                        <a:rPr lang="en-US" altLang="zh-CN" sz="1800">
                          <a:sym typeface="+mn-ea"/>
                        </a:rPr>
                        <a:t>V S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2.2</a:t>
                      </a:r>
                      <a:r>
                        <a:rPr lang="en-US" altLang="zh-CN" sz="1800">
                          <a:sym typeface="+mn-ea"/>
                        </a:rPr>
                        <a:t>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1.3</a:t>
                      </a:r>
                      <a:r>
                        <a:rPr lang="en-US" altLang="zh-CN" sz="1800">
                          <a:sym typeface="+mn-ea"/>
                        </a:rPr>
                        <a:t>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4.8</a:t>
                      </a:r>
                      <a:r>
                        <a:rPr lang="en-US" altLang="zh-CN" sz="1800">
                          <a:sym typeface="+mn-ea"/>
                        </a:rPr>
                        <a:t>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70.8</a:t>
                      </a:r>
                      <a:r>
                        <a:rPr lang="en-US" altLang="zh-CN" sz="1800">
                          <a:sym typeface="+mn-ea"/>
                        </a:rPr>
                        <a:t>%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VP</a:t>
                      </a:r>
                      <a:r>
                        <a:rPr lang="zh-CN" altLang="en-US" sz="1800">
                          <a:sym typeface="+mn-ea"/>
                        </a:rPr>
                        <a:t>→</a:t>
                      </a:r>
                      <a:r>
                        <a:rPr lang="en-US" altLang="zh-CN" sz="1800">
                          <a:sym typeface="+mn-ea"/>
                        </a:rPr>
                        <a:t>V NP 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</a:t>
                      </a:r>
                      <a:r>
                        <a:rPr lang="en-US" altLang="zh-CN" sz="1800">
                          <a:sym typeface="+mn-ea"/>
                        </a:rPr>
                        <a:t>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5.7</a:t>
                      </a:r>
                      <a:r>
                        <a:rPr lang="en-US" altLang="zh-CN" sz="1800">
                          <a:sym typeface="+mn-ea"/>
                        </a:rPr>
                        <a:t>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r>
                        <a:rPr lang="en-US" altLang="zh-CN" sz="1800">
                          <a:sym typeface="+mn-ea"/>
                        </a:rPr>
                        <a:t>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</a:t>
                      </a:r>
                      <a:r>
                        <a:rPr lang="en-US" altLang="zh-CN" sz="1800">
                          <a:sym typeface="+mn-ea"/>
                        </a:rPr>
                        <a:t>%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VP</a:t>
                      </a:r>
                      <a:r>
                        <a:rPr lang="zh-CN" altLang="en-US" sz="1800">
                          <a:sym typeface="+mn-ea"/>
                        </a:rPr>
                        <a:t>→</a:t>
                      </a:r>
                      <a:r>
                        <a:rPr lang="en-US" altLang="zh-CN" sz="1800">
                          <a:sym typeface="+mn-ea"/>
                        </a:rPr>
                        <a:t>V PRT NP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</a:t>
                      </a:r>
                      <a:r>
                        <a:rPr lang="en-US" altLang="zh-CN" sz="1800">
                          <a:sym typeface="+mn-ea"/>
                        </a:rPr>
                        <a:t>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5.8</a:t>
                      </a:r>
                      <a:r>
                        <a:rPr lang="en-US" altLang="zh-CN" sz="1800">
                          <a:sym typeface="+mn-ea"/>
                        </a:rPr>
                        <a:t>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0%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r>
                        <a:rPr lang="en-US" altLang="zh-CN" sz="1800">
                          <a:sym typeface="+mn-ea"/>
                        </a:rPr>
                        <a:t>%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VP</a:t>
                      </a:r>
                      <a:r>
                        <a:rPr lang="zh-CN" altLang="en-US" sz="1800">
                          <a:sym typeface="+mn-ea"/>
                        </a:rPr>
                        <a:t>→</a:t>
                      </a:r>
                      <a:r>
                        <a:rPr lang="en-US" altLang="zh-CN" sz="1800">
                          <a:sym typeface="+mn-ea"/>
                        </a:rPr>
                        <a:t>V PRT PP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6.1</a:t>
                      </a:r>
                      <a:r>
                        <a:rPr lang="en-US" altLang="zh-CN" sz="1800">
                          <a:sym typeface="+mn-ea"/>
                        </a:rPr>
                        <a:t>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1.5</a:t>
                      </a:r>
                      <a:r>
                        <a:rPr lang="en-US" altLang="zh-CN" sz="1800">
                          <a:sym typeface="+mn-ea"/>
                        </a:rPr>
                        <a:t>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</a:t>
                      </a:r>
                      <a:r>
                        <a:rPr lang="en-US" altLang="zh-CN" sz="1800">
                          <a:sym typeface="+mn-ea"/>
                        </a:rPr>
                        <a:t>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0%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 </a:t>
            </a:r>
            <a:r>
              <a:rPr lang="en-US" altLang="zh-CN"/>
              <a:t>L</a:t>
            </a:r>
            <a:r>
              <a:rPr lang="zh-CN" altLang="en-US"/>
              <a:t>exicalized PCFG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21765" y="1620520"/>
            <a:ext cx="858710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双词汇（</a:t>
            </a:r>
            <a:r>
              <a:rPr lang="zh-CN" altLang="en-US" sz="200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bilexical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）概率，在加入的条件变多以后概率明显提升。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P(prices|n-plural)=0.013</a:t>
            </a:r>
            <a:endParaRPr lang="en-US" altLang="zh-CN" sz="200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P(prices|n-plural, NP)=0.013</a:t>
            </a:r>
            <a:endParaRPr lang="en-US" altLang="zh-CN" sz="200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P(prices|n-plural, NP, S)=0.025</a:t>
            </a:r>
            <a:endParaRPr lang="en-US" altLang="zh-CN" sz="200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P(prices|n-plural, NP, S, v-past)=0.052</a:t>
            </a:r>
            <a:endParaRPr lang="en-US" altLang="zh-CN" sz="200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P(prices|n-plural, NP, S, v-past, fell)=0.146</a:t>
            </a:r>
            <a:endParaRPr lang="en-US" altLang="zh-CN" sz="200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 </a:t>
            </a:r>
            <a:r>
              <a:rPr lang="en-US" altLang="zh-CN"/>
              <a:t>L</a:t>
            </a:r>
            <a:r>
              <a:rPr lang="zh-CN" altLang="en-US"/>
              <a:t>exicalized PCFG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0090" y="642620"/>
            <a:ext cx="6273800" cy="60820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2600" y="514540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b="1">
                <a:solidFill>
                  <a:schemeClr val="accent1"/>
                </a:solidFill>
              </a:rPr>
              <a:t>Lexicalized parse tree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2600" y="230886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Unl</a:t>
            </a:r>
            <a:r>
              <a:rPr lang="zh-CN" altLang="en-US" b="1">
                <a:solidFill>
                  <a:schemeClr val="accent1"/>
                </a:solidFill>
              </a:rPr>
              <a:t>exicalized parse tree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17060" y="263525"/>
            <a:ext cx="5775960" cy="475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500" b="1"/>
              <a:t>“the lawyer questioned the witness”</a:t>
            </a:r>
            <a:endParaRPr lang="en-US" altLang="zh-CN" sz="25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>
                <a:sym typeface="+mn-ea"/>
              </a:rPr>
              <a:t>L</a:t>
            </a:r>
            <a:r>
              <a:rPr>
                <a:sym typeface="+mn-ea"/>
              </a:rPr>
              <a:t>exicalized PCFG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92910" y="1121410"/>
            <a:ext cx="91808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000" b="1"/>
              <a:t>S</a:t>
            </a:r>
            <a:r>
              <a:rPr lang="zh-CN" altLang="en-US" sz="2000" b="1"/>
              <a:t>pecifies the head of the rule</a:t>
            </a:r>
            <a:r>
              <a:rPr lang="en-US" altLang="zh-CN" sz="2000" b="1"/>
              <a:t>:</a:t>
            </a:r>
            <a:endParaRPr lang="en-US" altLang="zh-CN" sz="2000" b="1"/>
          </a:p>
          <a:p>
            <a:pPr>
              <a:lnSpc>
                <a:spcPct val="150000"/>
              </a:lnSpc>
            </a:pPr>
            <a:r>
              <a:rPr lang="en-US" altLang="zh-CN" sz="2000"/>
              <a:t>The head of a context free rule intuitively corresponds to the </a:t>
            </a:r>
            <a:r>
              <a:rPr lang="en-US" altLang="zh-CN" sz="2000">
                <a:solidFill>
                  <a:srgbClr val="FF0000"/>
                </a:solidFill>
              </a:rPr>
              <a:t>“center” or the most important child</a:t>
            </a:r>
            <a:r>
              <a:rPr lang="en-US" altLang="zh-CN" sz="2000"/>
              <a:t> of the rule.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1819275" y="261366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X → Y</a:t>
            </a:r>
            <a:r>
              <a:rPr lang="zh-CN" altLang="en-US" baseline="-25000"/>
              <a:t>1</a:t>
            </a:r>
            <a:r>
              <a:rPr lang="zh-CN" altLang="en-US"/>
              <a:t> Y</a:t>
            </a:r>
            <a:r>
              <a:rPr lang="zh-CN" altLang="en-US" baseline="-25000"/>
              <a:t>2</a:t>
            </a:r>
            <a:r>
              <a:rPr lang="zh-CN" altLang="en-US"/>
              <a:t> . . . Y</a:t>
            </a:r>
            <a:r>
              <a:rPr lang="zh-CN" altLang="en-US" baseline="-25000"/>
              <a:t>n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92910" y="2997200"/>
            <a:ext cx="3922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specify </a:t>
            </a:r>
            <a:r>
              <a:rPr lang="zh-CN" altLang="en-US"/>
              <a:t>an index </a:t>
            </a:r>
            <a:r>
              <a:rPr lang="zh-CN" altLang="en-US">
                <a:solidFill>
                  <a:srgbClr val="FF0000"/>
                </a:solidFill>
              </a:rPr>
              <a:t>h ∈ {1 . . . n}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31315" y="3441065"/>
            <a:ext cx="57943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S → NP VP</a:t>
            </a:r>
            <a:r>
              <a:rPr lang="en-US" altLang="zh-CN"/>
              <a:t>, </a:t>
            </a:r>
            <a:r>
              <a:rPr lang="en-US" altLang="zh-CN">
                <a:highlight>
                  <a:srgbClr val="FFFF00"/>
                </a:highlight>
              </a:rPr>
              <a:t>h=2,</a:t>
            </a:r>
            <a:r>
              <a:rPr lang="en-US" altLang="zh-CN"/>
              <a:t> according to VP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NP → NP PP PP PP, </a:t>
            </a:r>
            <a:r>
              <a:rPr lang="en-US" altLang="zh-CN">
                <a:highlight>
                  <a:srgbClr val="FFFF00"/>
                </a:highlight>
              </a:rPr>
              <a:t>h=1</a:t>
            </a:r>
            <a:r>
              <a:rPr lang="en-US" altLang="zh-CN"/>
              <a:t>, according to NP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NP → DT NN, </a:t>
            </a:r>
            <a:r>
              <a:rPr lang="en-US" altLang="zh-CN">
                <a:highlight>
                  <a:srgbClr val="FFFF00"/>
                </a:highlight>
              </a:rPr>
              <a:t>h=2</a:t>
            </a:r>
            <a:r>
              <a:rPr lang="en-US" altLang="zh-CN"/>
              <a:t>, according to NN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631315" y="4438650"/>
            <a:ext cx="909574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Non-terminals higher in the tree </a:t>
            </a:r>
            <a:r>
              <a:rPr lang="zh-CN" altLang="en-US">
                <a:solidFill>
                  <a:srgbClr val="FF0000"/>
                </a:solidFill>
              </a:rPr>
              <a:t>receive the lexical item from their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head child</a:t>
            </a:r>
            <a:r>
              <a:rPr lang="zh-CN" altLang="en-US"/>
              <a:t>: 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F</a:t>
            </a:r>
            <a:r>
              <a:rPr lang="zh-CN" altLang="en-US"/>
              <a:t>or example, the NP in this example receives the lexical item lawyer,</a:t>
            </a:r>
            <a:r>
              <a:rPr lang="en-US" altLang="zh-CN"/>
              <a:t> </a:t>
            </a:r>
            <a:r>
              <a:rPr lang="zh-CN" altLang="en-US"/>
              <a:t>because this is the lexical item associated with the NN which is the head child of</a:t>
            </a:r>
            <a:r>
              <a:rPr lang="en-US" altLang="zh-CN"/>
              <a:t> </a:t>
            </a:r>
            <a:r>
              <a:rPr lang="zh-CN" altLang="en-US"/>
              <a:t>the NP.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92910" y="5800725"/>
            <a:ext cx="58140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S</a:t>
            </a:r>
            <a:r>
              <a:rPr lang="zh-CN" altLang="en-US">
                <a:sym typeface="+mn-ea"/>
              </a:rPr>
              <a:t>→</a:t>
            </a:r>
            <a:r>
              <a:rPr lang="en-US" altLang="zh-CN">
                <a:sym typeface="+mn-ea"/>
              </a:rPr>
              <a:t>NP VP</a:t>
            </a:r>
            <a:endParaRPr lang="zh-CN" altLang="en-US"/>
          </a:p>
          <a:p>
            <a:r>
              <a:rPr lang="zh-CN" altLang="en-US"/>
              <a:t>S(</a:t>
            </a:r>
            <a:r>
              <a:rPr lang="zh-CN" altLang="en-US">
                <a:solidFill>
                  <a:srgbClr val="FF0000"/>
                </a:solidFill>
              </a:rPr>
              <a:t>examined</a:t>
            </a:r>
            <a:r>
              <a:rPr lang="zh-CN" altLang="en-US"/>
              <a:t>) </a:t>
            </a:r>
            <a:r>
              <a:rPr lang="zh-CN" altLang="en-US">
                <a:highlight>
                  <a:srgbClr val="FFFF00"/>
                </a:highlight>
              </a:rPr>
              <a:t>→</a:t>
            </a:r>
            <a:r>
              <a:rPr lang="zh-CN" altLang="en-US" baseline="-25000">
                <a:highlight>
                  <a:srgbClr val="FFFF00"/>
                </a:highlight>
              </a:rPr>
              <a:t>2</a:t>
            </a:r>
            <a:r>
              <a:rPr lang="zh-CN" altLang="en-US"/>
              <a:t> NP(lawyer) VP(examined)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>
                <a:sym typeface="+mn-ea"/>
              </a:rPr>
              <a:t>L</a:t>
            </a:r>
            <a:r>
              <a:rPr>
                <a:sym typeface="+mn-ea"/>
              </a:rPr>
              <a:t>exicalized PCFG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57960" y="1504315"/>
            <a:ext cx="436562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/>
              <a:t>Q: H</a:t>
            </a:r>
            <a:r>
              <a:rPr lang="zh-CN" altLang="en-US" sz="2200"/>
              <a:t>ow to identify heads</a:t>
            </a:r>
            <a:r>
              <a:rPr lang="en-US" altLang="zh-CN" sz="2200"/>
              <a:t>?</a:t>
            </a:r>
            <a:endParaRPr lang="en-US" altLang="zh-CN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/>
              <a:t>A: based on </a:t>
            </a:r>
            <a:r>
              <a:rPr lang="en-US" altLang="zh-CN" sz="2200" b="1">
                <a:solidFill>
                  <a:srgbClr val="FF0000"/>
                </a:solidFill>
              </a:rPr>
              <a:t>rules</a:t>
            </a:r>
            <a:r>
              <a:rPr lang="en-US" altLang="zh-CN" sz="2200"/>
              <a:t>.</a:t>
            </a:r>
            <a:endParaRPr lang="en-US" altLang="zh-CN" sz="2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450" y="2334260"/>
            <a:ext cx="5711825" cy="37890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75" y="3982720"/>
            <a:ext cx="5294630" cy="20910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>
                <a:sym typeface="+mn-ea"/>
              </a:rPr>
              <a:t>L</a:t>
            </a:r>
            <a:r>
              <a:rPr>
                <a:sym typeface="+mn-ea"/>
              </a:rPr>
              <a:t>exicalized PCFG</a:t>
            </a:r>
            <a:br>
              <a:rPr lang="zh-CN" altLang="en-US"/>
            </a:b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192530" y="1303020"/>
                <a:ext cx="10262235" cy="37769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/>
                  <a:t>Definition 1 (Lexicalized PCFGs in Chomsky Normal Form) </a:t>
                </a:r>
                <a:endParaRPr lang="zh-CN" altLang="en-US" b="1"/>
              </a:p>
              <a:p>
                <a:r>
                  <a:rPr lang="zh-CN" altLang="en-US"/>
                  <a:t>A lexicalized PCFG</a:t>
                </a:r>
                <a:r>
                  <a:rPr lang="en-US" altLang="zh-CN"/>
                  <a:t> </a:t>
                </a:r>
                <a:r>
                  <a:rPr lang="zh-CN" altLang="en-US"/>
                  <a:t>in Chomsky normal form is a 6-tuple 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G = (N, Σ, R, S, q, γ)</a:t>
                </a:r>
                <a:r>
                  <a:rPr lang="zh-CN" altLang="en-US"/>
                  <a:t> where:</a:t>
                </a:r>
                <a:endParaRPr lang="zh-CN" alt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 N is a finite set of non-terminals in the grammar.</a:t>
                </a:r>
                <a:endParaRPr lang="zh-CN" alt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 Σ is a finite set of lexical items in the grammar.</a:t>
                </a:r>
                <a:endParaRPr lang="zh-CN" alt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 R is a set of rules. Each rule takes one of the following three forms:</a:t>
                </a:r>
                <a:endParaRPr lang="zh-CN" altLang="en-US"/>
              </a:p>
              <a:p>
                <a:pPr marL="285750" indent="-285750"/>
                <a:r>
                  <a:rPr lang="zh-CN" altLang="en-US">
                    <a:solidFill>
                      <a:schemeClr val="accent1"/>
                    </a:solidFill>
                  </a:rPr>
                  <a:t>1. X(h) →</a:t>
                </a:r>
                <a:r>
                  <a:rPr lang="zh-CN" altLang="en-US" baseline="-25000">
                    <a:solidFill>
                      <a:srgbClr val="FF0000"/>
                    </a:solidFill>
                  </a:rPr>
                  <a:t>1 </a:t>
                </a:r>
                <a:r>
                  <a:rPr lang="zh-CN" altLang="en-US">
                    <a:solidFill>
                      <a:schemeClr val="accent1"/>
                    </a:solidFill>
                  </a:rPr>
                  <a:t>Y</a:t>
                </a:r>
                <a:r>
                  <a:rPr lang="zh-CN" altLang="en-US" baseline="-25000">
                    <a:solidFill>
                      <a:schemeClr val="accent1"/>
                    </a:solidFill>
                  </a:rPr>
                  <a:t>1</a:t>
                </a:r>
                <a:r>
                  <a:rPr lang="zh-CN" altLang="en-US">
                    <a:solidFill>
                      <a:schemeClr val="accent1"/>
                    </a:solidFill>
                  </a:rPr>
                  <a:t>(h) Y</a:t>
                </a:r>
                <a:r>
                  <a:rPr lang="zh-CN" altLang="en-US" baseline="-25000">
                    <a:solidFill>
                      <a:schemeClr val="accent1"/>
                    </a:solidFill>
                  </a:rPr>
                  <a:t>2</a:t>
                </a:r>
                <a:r>
                  <a:rPr lang="zh-CN" altLang="en-US">
                    <a:solidFill>
                      <a:schemeClr val="accent1"/>
                    </a:solidFill>
                  </a:rPr>
                  <a:t>(m) where X, Y</a:t>
                </a:r>
                <a:r>
                  <a:rPr lang="zh-CN" altLang="en-US" baseline="-25000">
                    <a:solidFill>
                      <a:schemeClr val="accent1"/>
                    </a:solidFill>
                  </a:rPr>
                  <a:t>1</a:t>
                </a:r>
                <a:r>
                  <a:rPr lang="zh-CN" altLang="en-US">
                    <a:solidFill>
                      <a:schemeClr val="accent1"/>
                    </a:solidFill>
                  </a:rPr>
                  <a:t>, Y</a:t>
                </a:r>
                <a:r>
                  <a:rPr lang="zh-CN" altLang="en-US" baseline="-25000">
                    <a:solidFill>
                      <a:schemeClr val="accent1"/>
                    </a:solidFill>
                  </a:rPr>
                  <a:t>2</a:t>
                </a:r>
                <a:r>
                  <a:rPr lang="zh-CN" altLang="en-US">
                    <a:solidFill>
                      <a:schemeClr val="accent1"/>
                    </a:solidFill>
                  </a:rPr>
                  <a:t> ∈ N, h, m ∈ Σ.</a:t>
                </a:r>
                <a:endParaRPr lang="zh-CN" altLang="en-US">
                  <a:solidFill>
                    <a:schemeClr val="accent1"/>
                  </a:solidFill>
                </a:endParaRPr>
              </a:p>
              <a:p>
                <a:r>
                  <a:rPr lang="zh-CN" altLang="en-US">
                    <a:solidFill>
                      <a:schemeClr val="accent1"/>
                    </a:solidFill>
                  </a:rPr>
                  <a:t>2. X(h) →</a:t>
                </a:r>
                <a:r>
                  <a:rPr lang="zh-CN" altLang="en-US" baseline="-25000">
                    <a:solidFill>
                      <a:srgbClr val="FF0000"/>
                    </a:solidFill>
                  </a:rPr>
                  <a:t>2</a:t>
                </a:r>
                <a:r>
                  <a:rPr lang="zh-CN" altLang="en-US">
                    <a:solidFill>
                      <a:srgbClr val="FF0000"/>
                    </a:solidFill>
                  </a:rPr>
                  <a:t> </a:t>
                </a:r>
                <a:r>
                  <a:rPr lang="zh-CN" altLang="en-US">
                    <a:solidFill>
                      <a:schemeClr val="accent1"/>
                    </a:solidFill>
                  </a:rPr>
                  <a:t>Y</a:t>
                </a:r>
                <a:r>
                  <a:rPr lang="zh-CN" altLang="en-US" baseline="-25000">
                    <a:solidFill>
                      <a:schemeClr val="accent1"/>
                    </a:solidFill>
                  </a:rPr>
                  <a:t>1</a:t>
                </a:r>
                <a:r>
                  <a:rPr lang="zh-CN" altLang="en-US">
                    <a:solidFill>
                      <a:schemeClr val="accent1"/>
                    </a:solidFill>
                  </a:rPr>
                  <a:t>(m) Y</a:t>
                </a:r>
                <a:r>
                  <a:rPr lang="zh-CN" altLang="en-US" baseline="-25000">
                    <a:solidFill>
                      <a:schemeClr val="accent1"/>
                    </a:solidFill>
                  </a:rPr>
                  <a:t>2</a:t>
                </a:r>
                <a:r>
                  <a:rPr lang="zh-CN" altLang="en-US">
                    <a:solidFill>
                      <a:schemeClr val="accent1"/>
                    </a:solidFill>
                  </a:rPr>
                  <a:t>(h) where X, Y</a:t>
                </a:r>
                <a:r>
                  <a:rPr lang="zh-CN" altLang="en-US" baseline="-25000">
                    <a:solidFill>
                      <a:schemeClr val="accent1"/>
                    </a:solidFill>
                  </a:rPr>
                  <a:t>1</a:t>
                </a:r>
                <a:r>
                  <a:rPr lang="zh-CN" altLang="en-US">
                    <a:solidFill>
                      <a:schemeClr val="accent1"/>
                    </a:solidFill>
                  </a:rPr>
                  <a:t>, Y</a:t>
                </a:r>
                <a:r>
                  <a:rPr lang="zh-CN" altLang="en-US" baseline="-25000">
                    <a:solidFill>
                      <a:schemeClr val="accent1"/>
                    </a:solidFill>
                  </a:rPr>
                  <a:t>2</a:t>
                </a:r>
                <a:r>
                  <a:rPr lang="zh-CN" altLang="en-US">
                    <a:solidFill>
                      <a:schemeClr val="accent1"/>
                    </a:solidFill>
                  </a:rPr>
                  <a:t> ∈ N, h, m ∈ Σ.</a:t>
                </a:r>
                <a:endParaRPr lang="zh-CN" altLang="en-US">
                  <a:solidFill>
                    <a:schemeClr val="accent1"/>
                  </a:solidFill>
                </a:endParaRPr>
              </a:p>
              <a:p>
                <a:r>
                  <a:rPr lang="zh-CN" altLang="en-US">
                    <a:solidFill>
                      <a:schemeClr val="accent1"/>
                    </a:solidFill>
                  </a:rPr>
                  <a:t>3. X(h) → h where X ∈ N, h ∈ Σ. </a:t>
                </a:r>
                <a:endParaRPr lang="zh-CN" altLang="en-US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For each rule r ∈ R there is an associated parameter</a:t>
                </a:r>
                <a:r>
                  <a:rPr lang="en-US" altLang="zh-CN"/>
                  <a:t> </a:t>
                </a:r>
                <a:r>
                  <a:rPr lang="zh-CN" altLang="en-US"/>
                  <a:t>q(r)</a:t>
                </a:r>
                <a:endParaRPr lang="zh-CN" alt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The parameters satisfy q(r) ≥ 0, and for any X ∈ N, h ∈ Σ,</a:t>
                </a:r>
                <a:endParaRPr lang="zh-CN" alt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𝑟</m:t>
                        </m:r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∈</m:t>
                        </m:r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𝑅</m:t>
                        </m:r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:</m:t>
                        </m:r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𝐿𝐻𝑆</m:t>
                        </m:r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𝑟</m:t>
                        </m:r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)=</m:t>
                        </m:r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𝑋</m:t>
                        </m:r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ℎ</m:t>
                        </m:r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</m:sub>
                      <m:sup/>
                      <m:e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𝑞</m:t>
                        </m:r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𝑟</m:t>
                        </m:r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) = </m:t>
                        </m:r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1</m:t>
                        </m:r>
                      </m:e>
                    </m:nary>
                  </m:oMath>
                </a14:m>
                <a:endParaRPr lang="zh-CN" alt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 where we use LHS(r) to refer to the left hand side of any rule r. </a:t>
                </a:r>
                <a:endParaRPr lang="zh-CN" alt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For each X ∈ N, h ∈ Σ, there is a parameter 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γ(X, h)</a:t>
                </a:r>
                <a:r>
                  <a:rPr lang="zh-CN" altLang="en-US"/>
                  <a:t>. We have γ(X, h) ≥ 0,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𝑋</m:t>
                        </m:r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∈</m:t>
                        </m:r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𝑁</m:t>
                        </m:r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ℎ</m:t>
                        </m:r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∈</m:t>
                        </m:r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𝛴</m:t>
                        </m:r>
                      </m:sub>
                      <m:sup/>
                      <m:e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𝛾</m:t>
                        </m:r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𝑋</m:t>
                        </m:r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, </m:t>
                        </m:r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ℎ</m:t>
                        </m:r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 = </m:t>
                        </m:r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1</m:t>
                        </m:r>
                      </m:e>
                    </m:nary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530" y="1303020"/>
                <a:ext cx="10262235" cy="377698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191895" y="5219700"/>
                <a:ext cx="10060305" cy="9810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/>
                  <a:t>Given a left-most derivation r</a:t>
                </a:r>
                <a:r>
                  <a:rPr lang="zh-CN" altLang="en-US" baseline="-25000"/>
                  <a:t>1</a:t>
                </a:r>
                <a:r>
                  <a:rPr lang="zh-CN" altLang="en-US"/>
                  <a:t>, r</a:t>
                </a:r>
                <a:r>
                  <a:rPr lang="zh-CN" altLang="en-US" baseline="-25000"/>
                  <a:t>2</a:t>
                </a:r>
                <a:r>
                  <a:rPr lang="zh-CN" altLang="en-US"/>
                  <a:t>, . . . r</a:t>
                </a:r>
                <a:r>
                  <a:rPr lang="zh-CN" altLang="en-US" baseline="-25000"/>
                  <a:t>N</a:t>
                </a:r>
                <a:r>
                  <a:rPr lang="zh-CN" altLang="en-US"/>
                  <a:t> under the grammar, where each r</a:t>
                </a:r>
                <a:r>
                  <a:rPr lang="zh-CN" altLang="en-US" baseline="-25000"/>
                  <a:t>i</a:t>
                </a:r>
                <a:r>
                  <a:rPr lang="en-US" altLang="zh-CN"/>
                  <a:t> </a:t>
                </a:r>
                <a:r>
                  <a:rPr lang="zh-CN" altLang="en-US"/>
                  <a:t>is a</a:t>
                </a:r>
                <a:r>
                  <a:rPr lang="en-US" altLang="zh-CN"/>
                  <a:t> </a:t>
                </a:r>
                <a:r>
                  <a:rPr lang="zh-CN" altLang="en-US"/>
                  <a:t>member of R, the probability of the derivation is</a:t>
                </a:r>
                <a:r>
                  <a:rPr lang="en-US" altLang="zh-CN"/>
                  <a:t>:</a:t>
                </a:r>
                <a:endParaRPr lang="zh-CN" altLang="en-US"/>
              </a:p>
              <a:p>
                <a:r>
                  <a:rPr lang="zh-CN" altLang="en-US" b="1">
                    <a:solidFill>
                      <a:srgbClr val="FF0000"/>
                    </a:solidFill>
                  </a:rPr>
                  <a:t>γ(LHS(r1)) ×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𝒊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𝑵</m:t>
                        </m:r>
                      </m:sup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𝒒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𝒓</m:t>
                        </m:r>
                        <m:r>
                          <a:rPr lang="en-US" altLang="zh-CN" b="1" i="1" baseline="-250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𝒊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b="1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895" y="5219700"/>
                <a:ext cx="10060305" cy="9810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>
                <a:sym typeface="+mn-ea"/>
              </a:rPr>
              <a:t>L</a:t>
            </a:r>
            <a:r>
              <a:rPr>
                <a:sym typeface="+mn-ea"/>
              </a:rPr>
              <a:t>exicalized PCFG</a:t>
            </a:r>
            <a:br>
              <a:rPr>
                <a:sym typeface="+mn-ea"/>
              </a:rPr>
            </a:b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7565" y="833755"/>
            <a:ext cx="5868670" cy="30937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6400" y="3927475"/>
            <a:ext cx="491934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Rules:</a:t>
            </a:r>
            <a:endParaRPr lang="zh-CN" altLang="en-US"/>
          </a:p>
          <a:p>
            <a:r>
              <a:rPr lang="zh-CN" altLang="en-US"/>
              <a:t>S(questioned) →</a:t>
            </a:r>
            <a:r>
              <a:rPr lang="zh-CN" altLang="en-US" baseline="-25000"/>
              <a:t>2</a:t>
            </a:r>
            <a:r>
              <a:rPr lang="zh-CN" altLang="en-US"/>
              <a:t> NP(lawyer) VP(questioned)</a:t>
            </a:r>
            <a:endParaRPr lang="zh-CN" altLang="en-US"/>
          </a:p>
          <a:p>
            <a:r>
              <a:rPr lang="zh-CN" altLang="en-US"/>
              <a:t>NP(lawyer) →</a:t>
            </a:r>
            <a:r>
              <a:rPr lang="zh-CN" altLang="en-US" baseline="-25000"/>
              <a:t>2</a:t>
            </a:r>
            <a:r>
              <a:rPr lang="zh-CN" altLang="en-US"/>
              <a:t> DT(the) NN(lawyer)</a:t>
            </a:r>
            <a:endParaRPr lang="zh-CN" altLang="en-US"/>
          </a:p>
          <a:p>
            <a:r>
              <a:rPr lang="zh-CN" altLang="en-US"/>
              <a:t>DT(the) → the</a:t>
            </a:r>
            <a:endParaRPr lang="zh-CN" altLang="en-US"/>
          </a:p>
          <a:p>
            <a:r>
              <a:rPr lang="zh-CN" altLang="en-US"/>
              <a:t>NN(lawyer) → lawyer</a:t>
            </a:r>
            <a:endParaRPr lang="zh-CN" altLang="en-US"/>
          </a:p>
          <a:p>
            <a:r>
              <a:rPr lang="zh-CN" altLang="en-US"/>
              <a:t>VP(questioned) →</a:t>
            </a:r>
            <a:r>
              <a:rPr lang="zh-CN" altLang="en-US" baseline="-25000"/>
              <a:t>1</a:t>
            </a:r>
            <a:r>
              <a:rPr lang="zh-CN" altLang="en-US"/>
              <a:t> Vt(questioned) NP(witness)</a:t>
            </a:r>
            <a:endParaRPr lang="zh-CN" altLang="en-US"/>
          </a:p>
          <a:p>
            <a:r>
              <a:rPr lang="zh-CN" altLang="en-US"/>
              <a:t>NP(witness) →</a:t>
            </a:r>
            <a:r>
              <a:rPr lang="zh-CN" altLang="en-US" baseline="-25000"/>
              <a:t>2</a:t>
            </a:r>
            <a:r>
              <a:rPr lang="zh-CN" altLang="en-US"/>
              <a:t> DT(the) NN(witness)</a:t>
            </a:r>
            <a:endParaRPr lang="zh-CN" altLang="en-US"/>
          </a:p>
          <a:p>
            <a:r>
              <a:rPr lang="zh-CN" altLang="en-US"/>
              <a:t>DT(the) → the</a:t>
            </a:r>
            <a:endParaRPr lang="zh-CN" altLang="en-US"/>
          </a:p>
          <a:p>
            <a:r>
              <a:rPr lang="zh-CN" altLang="en-US"/>
              <a:t>NN(witness) → witness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337935" y="4076065"/>
            <a:ext cx="51174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The probability of the tree is calculated as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02275" y="4352290"/>
            <a:ext cx="572833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γ(S, questioned) 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×q(S(questioned) →</a:t>
            </a:r>
            <a:r>
              <a:rPr lang="zh-CN" altLang="en-US" baseline="-25000"/>
              <a:t>2</a:t>
            </a:r>
            <a:r>
              <a:rPr lang="zh-CN" altLang="en-US"/>
              <a:t> NP(lawyer) VP(questioned)) ×q(NP(lawyer) →</a:t>
            </a:r>
            <a:r>
              <a:rPr lang="zh-CN" altLang="en-US" baseline="-25000"/>
              <a:t>2</a:t>
            </a:r>
            <a:r>
              <a:rPr lang="zh-CN" altLang="en-US"/>
              <a:t> DT(the) NN(lawyer)) </a:t>
            </a:r>
            <a:endParaRPr lang="zh-CN" altLang="en-US"/>
          </a:p>
          <a:p>
            <a:r>
              <a:rPr lang="zh-CN" altLang="en-US"/>
              <a:t>×q(DT(the) → the) </a:t>
            </a:r>
            <a:endParaRPr lang="zh-CN" altLang="en-US"/>
          </a:p>
          <a:p>
            <a:r>
              <a:rPr lang="zh-CN" altLang="en-US"/>
              <a:t>×q(NN(lawyer) → lawyer) </a:t>
            </a:r>
            <a:endParaRPr lang="zh-CN" altLang="en-US"/>
          </a:p>
          <a:p>
            <a:r>
              <a:rPr lang="zh-CN" altLang="en-US"/>
              <a:t>×q(VP(questioned) →</a:t>
            </a:r>
            <a:r>
              <a:rPr lang="zh-CN" altLang="en-US" baseline="-25000"/>
              <a:t>1</a:t>
            </a:r>
            <a:r>
              <a:rPr lang="zh-CN" altLang="en-US"/>
              <a:t> Vt(questioned) NP(witness)) ×q(NP(witness) →</a:t>
            </a:r>
            <a:r>
              <a:rPr lang="zh-CN" altLang="en-US" baseline="-25000"/>
              <a:t>2</a:t>
            </a:r>
            <a:r>
              <a:rPr lang="zh-CN" altLang="en-US"/>
              <a:t> DT(the) NN(witness)) </a:t>
            </a:r>
            <a:endParaRPr lang="zh-CN" altLang="en-US"/>
          </a:p>
          <a:p>
            <a:r>
              <a:rPr lang="zh-CN" altLang="en-US"/>
              <a:t>×q(DT(the) → the) ×q(NN(witness) → witness)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5" grpId="1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282"/>
            <a:ext cx="5312229" cy="3905382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6018"/>
            <a:ext cx="6648450" cy="3905964"/>
          </a:xfrm>
          <a:prstGeom prst="rect">
            <a:avLst/>
          </a:prstGeom>
        </p:spPr>
      </p:pic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4579620" y="-753745"/>
            <a:ext cx="6868795" cy="8354060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756816" y="4385476"/>
            <a:ext cx="2546985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Weakness of PCFG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756816" y="4876179"/>
            <a:ext cx="17957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Lexical PCFG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010535" cy="64516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>
                <a:sym typeface="微软雅黑" panose="020B0503020204020204" pitchFamily="34" charset="-122"/>
              </a:rPr>
              <a:t>Lecture Plan</a:t>
            </a:r>
            <a:endParaRPr lang="en-US" sz="3600" dirty="0">
              <a:sym typeface="微软雅黑" panose="020B0503020204020204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825500"/>
            <a:ext cx="1397000" cy="1397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294012" y="4916685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>
                <a:sym typeface="+mn-ea"/>
              </a:rPr>
              <a:t>L</a:t>
            </a:r>
            <a:r>
              <a:rPr>
                <a:sym typeface="+mn-ea"/>
              </a:rPr>
              <a:t>exicalized PCFG</a:t>
            </a:r>
            <a:br>
              <a:rPr>
                <a:sym typeface="+mn-ea"/>
              </a:rPr>
            </a:b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48080" y="1429385"/>
            <a:ext cx="60286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rPr lang="zh-CN" altLang="en-US" sz="2000" b="1"/>
              <a:t>Parameter Estimation in Lexicalized PCFGs</a:t>
            </a:r>
            <a:r>
              <a:rPr lang="en-US" altLang="zh-CN" sz="2000" b="1"/>
              <a:t>:</a:t>
            </a:r>
            <a:endParaRPr lang="en-US" altLang="zh-CN" sz="2000" b="1"/>
          </a:p>
        </p:txBody>
      </p:sp>
      <p:sp>
        <p:nvSpPr>
          <p:cNvPr id="4" name="文本框 3"/>
          <p:cNvSpPr txBox="1"/>
          <p:nvPr/>
        </p:nvSpPr>
        <p:spPr>
          <a:xfrm>
            <a:off x="1210945" y="1870710"/>
            <a:ext cx="811403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zh-CN" altLang="en-US" sz="2000"/>
              <a:t>X(h) →</a:t>
            </a:r>
            <a:r>
              <a:rPr lang="zh-CN" altLang="en-US" sz="2000" baseline="-25000"/>
              <a:t>1</a:t>
            </a:r>
            <a:r>
              <a:rPr lang="zh-CN" altLang="en-US" sz="2000"/>
              <a:t> Y</a:t>
            </a:r>
            <a:r>
              <a:rPr lang="zh-CN" altLang="en-US" sz="2000" baseline="-25000"/>
              <a:t>1</a:t>
            </a:r>
            <a:r>
              <a:rPr lang="zh-CN" altLang="en-US" sz="2000"/>
              <a:t>(h) Y</a:t>
            </a:r>
            <a:r>
              <a:rPr lang="zh-CN" altLang="en-US" sz="2000" baseline="-25000"/>
              <a:t>2</a:t>
            </a:r>
            <a:r>
              <a:rPr lang="zh-CN" altLang="en-US" sz="2000"/>
              <a:t>(m)</a:t>
            </a:r>
            <a:endParaRPr lang="zh-CN" altLang="en-US" sz="2000"/>
          </a:p>
          <a:p>
            <a:pPr>
              <a:lnSpc>
                <a:spcPct val="100000"/>
              </a:lnSpc>
            </a:pPr>
            <a:r>
              <a:rPr lang="zh-CN" altLang="en-US" sz="2000"/>
              <a:t>or</a:t>
            </a:r>
            <a:endParaRPr lang="zh-CN" altLang="en-US" sz="2000"/>
          </a:p>
          <a:p>
            <a:pPr>
              <a:lnSpc>
                <a:spcPct val="100000"/>
              </a:lnSpc>
            </a:pPr>
            <a:r>
              <a:rPr lang="zh-CN" altLang="en-US" sz="2000"/>
              <a:t>X(h) →</a:t>
            </a:r>
            <a:r>
              <a:rPr lang="zh-CN" altLang="en-US" sz="2000" baseline="-25000"/>
              <a:t>2 </a:t>
            </a:r>
            <a:r>
              <a:rPr lang="zh-CN" altLang="en-US" sz="2000"/>
              <a:t>Y</a:t>
            </a:r>
            <a:r>
              <a:rPr lang="zh-CN" altLang="en-US" sz="2000" baseline="-25000"/>
              <a:t>1</a:t>
            </a:r>
            <a:r>
              <a:rPr lang="zh-CN" altLang="en-US" sz="2000"/>
              <a:t>(m) Y</a:t>
            </a:r>
            <a:r>
              <a:rPr lang="zh-CN" altLang="en-US" sz="2000" baseline="-25000"/>
              <a:t>2</a:t>
            </a:r>
            <a:r>
              <a:rPr lang="zh-CN" altLang="en-US" sz="2000"/>
              <a:t>(h)</a:t>
            </a: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r>
              <a:rPr lang="en-US" altLang="zh-CN" sz="2000"/>
              <a:t>D</a:t>
            </a:r>
            <a:r>
              <a:rPr lang="zh-CN" altLang="en-US" sz="2000"/>
              <a:t>efine the following variables: </a:t>
            </a:r>
            <a:endParaRPr lang="zh-CN" altLang="en-US" sz="200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X is the non-terminal on the left-hand side of the</a:t>
            </a:r>
            <a:r>
              <a:rPr lang="en-US" altLang="zh-CN" sz="2000"/>
              <a:t> </a:t>
            </a:r>
            <a:r>
              <a:rPr lang="zh-CN" altLang="en-US" sz="2000"/>
              <a:t>rule; </a:t>
            </a:r>
            <a:endParaRPr lang="zh-CN" altLang="en-US" sz="200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h</a:t>
            </a:r>
            <a:r>
              <a:rPr lang="zh-CN" altLang="en-US" sz="2000"/>
              <a:t> is the head-word of that non-terminal; </a:t>
            </a:r>
            <a:endParaRPr lang="zh-CN" altLang="en-US" sz="200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R is the rule used, either of the form</a:t>
            </a:r>
            <a:r>
              <a:rPr lang="en-US" altLang="zh-CN" sz="2000"/>
              <a:t> </a:t>
            </a:r>
            <a:r>
              <a:rPr lang="zh-CN" altLang="en-US" sz="2000"/>
              <a:t>X →</a:t>
            </a:r>
            <a:r>
              <a:rPr lang="zh-CN" altLang="en-US" sz="2000" baseline="-25000"/>
              <a:t>1</a:t>
            </a:r>
            <a:r>
              <a:rPr lang="zh-CN" altLang="en-US" sz="2000"/>
              <a:t> Y</a:t>
            </a:r>
            <a:r>
              <a:rPr lang="zh-CN" altLang="en-US" sz="2000" baseline="-25000"/>
              <a:t>1</a:t>
            </a:r>
            <a:r>
              <a:rPr lang="zh-CN" altLang="en-US" sz="2000"/>
              <a:t> Y</a:t>
            </a:r>
            <a:r>
              <a:rPr lang="zh-CN" altLang="en-US" sz="2000" baseline="-25000"/>
              <a:t>2</a:t>
            </a:r>
            <a:r>
              <a:rPr lang="zh-CN" altLang="en-US" sz="2000"/>
              <a:t> or X →</a:t>
            </a:r>
            <a:r>
              <a:rPr lang="zh-CN" altLang="en-US" sz="2000" baseline="-25000"/>
              <a:t>2</a:t>
            </a:r>
            <a:r>
              <a:rPr lang="zh-CN" altLang="en-US" sz="2000"/>
              <a:t> Y</a:t>
            </a:r>
            <a:r>
              <a:rPr lang="zh-CN" altLang="en-US" sz="2000" baseline="-25000"/>
              <a:t>1</a:t>
            </a:r>
            <a:r>
              <a:rPr lang="zh-CN" altLang="en-US" sz="2000"/>
              <a:t> Y</a:t>
            </a:r>
            <a:r>
              <a:rPr lang="zh-CN" altLang="en-US" sz="2000" baseline="-25000"/>
              <a:t>2</a:t>
            </a:r>
            <a:r>
              <a:rPr lang="zh-CN" altLang="en-US" sz="2000"/>
              <a:t>; </a:t>
            </a:r>
            <a:endParaRPr lang="zh-CN" altLang="en-US" sz="200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m</a:t>
            </a:r>
            <a:r>
              <a:rPr lang="zh-CN" altLang="en-US" sz="2000"/>
              <a:t> is the modifier word.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1007745" y="5041265"/>
            <a:ext cx="46748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S(</a:t>
            </a:r>
            <a:r>
              <a:rPr lang="en-US" altLang="zh-CN"/>
              <a:t>question</a:t>
            </a:r>
            <a:r>
              <a:rPr lang="zh-CN" altLang="en-US"/>
              <a:t>ed) →</a:t>
            </a:r>
            <a:r>
              <a:rPr lang="zh-CN" altLang="en-US" baseline="-25000"/>
              <a:t>2 </a:t>
            </a:r>
            <a:r>
              <a:rPr lang="zh-CN" altLang="en-US"/>
              <a:t>NP(lawyer) VP(</a:t>
            </a:r>
            <a:r>
              <a:rPr lang="en-US" altLang="zh-CN">
                <a:sym typeface="+mn-ea"/>
              </a:rPr>
              <a:t>question</a:t>
            </a:r>
            <a:r>
              <a:rPr lang="zh-CN" altLang="en-US">
                <a:sym typeface="+mn-ea"/>
              </a:rPr>
              <a:t>ed</a:t>
            </a:r>
            <a:r>
              <a:rPr lang="zh-CN" altLang="en-US"/>
              <a:t>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560820" y="5041265"/>
            <a:ext cx="34150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X = S </a:t>
            </a:r>
            <a:endParaRPr lang="zh-CN" altLang="en-US"/>
          </a:p>
          <a:p>
            <a:r>
              <a:rPr lang="en-US" altLang="zh-CN"/>
              <a:t>h</a:t>
            </a:r>
            <a:r>
              <a:rPr lang="zh-CN" altLang="en-US"/>
              <a:t> = </a:t>
            </a:r>
            <a:r>
              <a:rPr lang="en-US" altLang="zh-CN">
                <a:sym typeface="+mn-ea"/>
              </a:rPr>
              <a:t>question</a:t>
            </a:r>
            <a:r>
              <a:rPr lang="zh-CN" altLang="en-US">
                <a:sym typeface="+mn-ea"/>
              </a:rPr>
              <a:t>ed</a:t>
            </a:r>
            <a:endParaRPr lang="zh-CN" altLang="en-US"/>
          </a:p>
          <a:p>
            <a:r>
              <a:rPr lang="zh-CN" altLang="en-US"/>
              <a:t>R = S →</a:t>
            </a:r>
            <a:r>
              <a:rPr lang="zh-CN" altLang="en-US" baseline="-25000"/>
              <a:t>2 </a:t>
            </a:r>
            <a:r>
              <a:rPr lang="zh-CN" altLang="en-US"/>
              <a:t>NP VP</a:t>
            </a:r>
            <a:endParaRPr lang="zh-CN" altLang="en-US"/>
          </a:p>
          <a:p>
            <a:r>
              <a:rPr lang="en-US" altLang="zh-CN"/>
              <a:t>m</a:t>
            </a:r>
            <a:r>
              <a:rPr lang="zh-CN" altLang="en-US"/>
              <a:t> = lawyer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1710" y="1127125"/>
            <a:ext cx="4764405" cy="251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>
                <a:sym typeface="+mn-ea"/>
              </a:rPr>
              <a:t>L</a:t>
            </a:r>
            <a:r>
              <a:rPr>
                <a:sym typeface="+mn-ea"/>
              </a:rPr>
              <a:t>exicalized PCFG</a:t>
            </a:r>
            <a:br>
              <a:rPr>
                <a:sym typeface="+mn-ea"/>
              </a:rPr>
            </a:b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45895" y="2363470"/>
            <a:ext cx="9046210" cy="1614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q(S(</a:t>
            </a:r>
            <a:r>
              <a:rPr lang="en-US" altLang="zh-CN">
                <a:sym typeface="+mn-ea"/>
              </a:rPr>
              <a:t>question</a:t>
            </a:r>
            <a:r>
              <a:rPr lang="zh-CN" altLang="en-US">
                <a:sym typeface="+mn-ea"/>
              </a:rPr>
              <a:t>ed</a:t>
            </a:r>
            <a:r>
              <a:rPr lang="zh-CN" altLang="en-US"/>
              <a:t>) →</a:t>
            </a:r>
            <a:r>
              <a:rPr lang="zh-CN" altLang="en-US" baseline="-25000"/>
              <a:t>2</a:t>
            </a:r>
            <a:r>
              <a:rPr lang="zh-CN" altLang="en-US"/>
              <a:t> NP(lawyer) VP(</a:t>
            </a:r>
            <a:r>
              <a:rPr lang="en-US" altLang="zh-CN">
                <a:sym typeface="+mn-ea"/>
              </a:rPr>
              <a:t>question</a:t>
            </a:r>
            <a:r>
              <a:rPr lang="zh-CN" altLang="en-US">
                <a:sym typeface="+mn-ea"/>
              </a:rPr>
              <a:t>ed</a:t>
            </a:r>
            <a:r>
              <a:rPr lang="zh-CN" altLang="en-US"/>
              <a:t>)) 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= P(R = S →</a:t>
            </a:r>
            <a:r>
              <a:rPr lang="zh-CN" altLang="en-US" baseline="-25000"/>
              <a:t>2</a:t>
            </a:r>
            <a:r>
              <a:rPr lang="zh-CN" altLang="en-US"/>
              <a:t> NP VP, </a:t>
            </a:r>
            <a:r>
              <a:rPr lang="en-US" altLang="zh-CN"/>
              <a:t>m</a:t>
            </a:r>
            <a:r>
              <a:rPr lang="zh-CN" altLang="en-US"/>
              <a:t> = lawyer|X = S, </a:t>
            </a:r>
            <a:r>
              <a:rPr lang="en-US" altLang="zh-CN"/>
              <a:t>h</a:t>
            </a:r>
            <a:r>
              <a:rPr lang="zh-CN" altLang="en-US"/>
              <a:t> = </a:t>
            </a:r>
            <a:r>
              <a:rPr lang="en-US" altLang="zh-CN">
                <a:sym typeface="+mn-ea"/>
              </a:rPr>
              <a:t>question</a:t>
            </a:r>
            <a:r>
              <a:rPr lang="zh-CN" altLang="en-US">
                <a:sym typeface="+mn-ea"/>
              </a:rPr>
              <a:t>ed</a:t>
            </a:r>
            <a:r>
              <a:rPr lang="zh-CN" altLang="en-US"/>
              <a:t>)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=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P(R = S →</a:t>
            </a:r>
            <a:r>
              <a:rPr lang="zh-CN" altLang="en-US" baseline="-2500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 NP VP|X = S,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h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 =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questioned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>
                <a:sym typeface="+mn-ea"/>
              </a:rPr>
              <a:t>×</a:t>
            </a:r>
            <a:r>
              <a:rPr lang="zh-CN" altLang="en-US">
                <a:solidFill>
                  <a:schemeClr val="accent4"/>
                </a:solidFill>
                <a:sym typeface="+mn-ea"/>
              </a:rPr>
              <a:t>P(</a:t>
            </a:r>
            <a:r>
              <a:rPr lang="en-US" altLang="zh-CN">
                <a:solidFill>
                  <a:schemeClr val="accent4"/>
                </a:solidFill>
                <a:sym typeface="+mn-ea"/>
              </a:rPr>
              <a:t>m</a:t>
            </a:r>
            <a:r>
              <a:rPr lang="zh-CN" altLang="en-US">
                <a:solidFill>
                  <a:schemeClr val="accent4"/>
                </a:solidFill>
                <a:sym typeface="+mn-ea"/>
              </a:rPr>
              <a:t> = lawyer|R = S →</a:t>
            </a:r>
            <a:r>
              <a:rPr lang="zh-CN" altLang="en-US" baseline="-25000">
                <a:solidFill>
                  <a:schemeClr val="accent4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accent4"/>
                </a:solidFill>
                <a:sym typeface="+mn-ea"/>
              </a:rPr>
              <a:t> NP VP, X = S, </a:t>
            </a:r>
            <a:r>
              <a:rPr lang="en-US" altLang="zh-CN">
                <a:solidFill>
                  <a:schemeClr val="accent4"/>
                </a:solidFill>
                <a:sym typeface="+mn-ea"/>
              </a:rPr>
              <a:t>h</a:t>
            </a:r>
            <a:r>
              <a:rPr lang="zh-CN" altLang="en-US">
                <a:solidFill>
                  <a:schemeClr val="accent4"/>
                </a:solidFill>
                <a:sym typeface="+mn-ea"/>
              </a:rPr>
              <a:t> =</a:t>
            </a:r>
            <a:r>
              <a:rPr lang="zh-CN" altLang="en-US">
                <a:solidFill>
                  <a:schemeClr val="accent4"/>
                </a:solidFill>
                <a:sym typeface="+mn-ea"/>
              </a:rPr>
              <a:t>questioned</a:t>
            </a:r>
            <a:r>
              <a:rPr lang="zh-CN" altLang="en-US">
                <a:solidFill>
                  <a:schemeClr val="accent4"/>
                </a:solidFill>
                <a:sym typeface="+mn-ea"/>
              </a:rPr>
              <a:t>)</a:t>
            </a:r>
            <a:endParaRPr lang="zh-CN" altLang="en-US">
              <a:solidFill>
                <a:schemeClr val="accent4"/>
              </a:solidFill>
            </a:endParaRPr>
          </a:p>
          <a:p>
            <a:endParaRPr lang="zh-CN" altLang="en-US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445895" y="4056380"/>
                <a:ext cx="7995920" cy="5257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>
                    <a:solidFill>
                      <a:schemeClr val="accent1"/>
                    </a:solidFill>
                  </a:rPr>
                  <a:t>qML(S →</a:t>
                </a:r>
                <a:r>
                  <a:rPr lang="zh-CN" altLang="en-US" baseline="-25000">
                    <a:solidFill>
                      <a:schemeClr val="accent1"/>
                    </a:solidFill>
                  </a:rPr>
                  <a:t>2</a:t>
                </a:r>
                <a:r>
                  <a:rPr lang="zh-CN" altLang="en-US">
                    <a:solidFill>
                      <a:schemeClr val="accent1"/>
                    </a:solidFill>
                  </a:rPr>
                  <a:t> NP VP|S, </a:t>
                </a:r>
                <a:r>
                  <a:rPr lang="zh-CN" altLang="en-US">
                    <a:solidFill>
                      <a:schemeClr val="accent1"/>
                    </a:solidFill>
                    <a:sym typeface="+mn-ea"/>
                  </a:rPr>
                  <a:t>questioned</a:t>
                </a:r>
                <a:r>
                  <a:rPr lang="zh-CN" altLang="en-US">
                    <a:solidFill>
                      <a:schemeClr val="accent1"/>
                    </a:solidFill>
                  </a:rPr>
                  <a:t>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𝑐𝑜𝑢𝑛𝑡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𝑅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 = 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𝑆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 →</m:t>
                        </m:r>
                        <m:r>
                          <a:rPr lang="zh-CN" altLang="en-US" baseline="-25000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𝑁𝑃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𝑉𝑃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, 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𝑋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 = 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𝑆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, 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h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 = 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questioned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</a:rPr>
                          <m:t> </m:t>
                        </m:r>
                      </m:num>
                      <m:den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𝑐𝑜𝑢𝑛𝑡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𝑋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 = 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𝑆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, 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h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 = 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questioned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</a:rPr>
                          <m:t> </m:t>
                        </m:r>
                      </m:den>
                    </m:f>
                  </m:oMath>
                </a14:m>
                <a:r>
                  <a:rPr lang="zh-CN" altLang="en-US">
                    <a:solidFill>
                      <a:schemeClr val="accent1"/>
                    </a:solidFill>
                  </a:rPr>
                  <a:t> </a:t>
                </a: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895" y="4056380"/>
                <a:ext cx="7995920" cy="52578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466215" y="4815205"/>
                <a:ext cx="7280910" cy="5257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>
                    <a:solidFill>
                      <a:schemeClr val="accent1"/>
                    </a:solidFill>
                  </a:rPr>
                  <a:t>qML(S →</a:t>
                </a:r>
                <a:r>
                  <a:rPr lang="zh-CN" altLang="en-US" baseline="-25000">
                    <a:solidFill>
                      <a:schemeClr val="accent1"/>
                    </a:solidFill>
                  </a:rPr>
                  <a:t>2</a:t>
                </a:r>
                <a:r>
                  <a:rPr lang="zh-CN" altLang="en-US">
                    <a:solidFill>
                      <a:schemeClr val="accent1"/>
                    </a:solidFill>
                  </a:rPr>
                  <a:t> NP VP|S)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𝑐𝑜𝑢𝑛𝑡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𝑅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 = 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𝑆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 →</m:t>
                        </m:r>
                        <m:r>
                          <a:rPr lang="zh-CN" altLang="en-US" baseline="-25000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𝑁𝑃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𝑉𝑃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, 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𝑋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 = 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𝑆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</m:num>
                      <m:den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𝑐𝑜𝑢𝑛𝑡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𝑋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 = 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𝑆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charset="0"/>
                          </a:rPr>
                          <m:t> </m:t>
                        </m:r>
                      </m:den>
                    </m:f>
                  </m:oMath>
                </a14:m>
                <a:endParaRPr lang="zh-CN" altLang="en-US">
                  <a:solidFill>
                    <a:schemeClr val="accent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215" y="4815205"/>
                <a:ext cx="7280910" cy="5257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1466215" y="5574030"/>
            <a:ext cx="103257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  <a:sym typeface="+mn-ea"/>
              </a:rPr>
              <a:t>P(R = S →</a:t>
            </a:r>
            <a:r>
              <a:rPr lang="zh-CN" altLang="en-US" baseline="-2500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 NP VP|X = S,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h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 =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questioned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)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=</a:t>
            </a:r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λ</a:t>
            </a:r>
            <a:r>
              <a:rPr lang="zh-CN" altLang="en-US" baseline="-2500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1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× qML(S →</a:t>
            </a:r>
            <a:r>
              <a:rPr lang="zh-CN" altLang="en-US" baseline="-25000">
                <a:solidFill>
                  <a:srgbClr val="FF0000"/>
                </a:solidFill>
                <a:sym typeface="+mn-ea"/>
              </a:rPr>
              <a:t>2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NP VP|S,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questioned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) +</a:t>
            </a:r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 (1 − λ</a:t>
            </a:r>
            <a:r>
              <a:rPr lang="zh-CN" altLang="en-US" baseline="-2500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1</a:t>
            </a:r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)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× qML(S →</a:t>
            </a:r>
            <a:r>
              <a:rPr lang="zh-CN" altLang="en-US" baseline="-25000">
                <a:solidFill>
                  <a:srgbClr val="FF0000"/>
                </a:solidFill>
                <a:sym typeface="+mn-ea"/>
              </a:rPr>
              <a:t>2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NP VP|S)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77975" y="1290955"/>
            <a:ext cx="46748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S(</a:t>
            </a:r>
            <a:r>
              <a:rPr lang="en-US" altLang="zh-CN"/>
              <a:t>question</a:t>
            </a:r>
            <a:r>
              <a:rPr lang="zh-CN" altLang="en-US"/>
              <a:t>ed) →</a:t>
            </a:r>
            <a:r>
              <a:rPr lang="zh-CN" altLang="en-US" baseline="-25000"/>
              <a:t>2 </a:t>
            </a:r>
            <a:r>
              <a:rPr lang="zh-CN" altLang="en-US"/>
              <a:t>NP(lawyer) VP(</a:t>
            </a:r>
            <a:r>
              <a:rPr lang="en-US" altLang="zh-CN">
                <a:sym typeface="+mn-ea"/>
              </a:rPr>
              <a:t>question</a:t>
            </a:r>
            <a:r>
              <a:rPr lang="zh-CN" altLang="en-US">
                <a:sym typeface="+mn-ea"/>
              </a:rPr>
              <a:t>ed</a:t>
            </a:r>
            <a:r>
              <a:rPr lang="zh-CN" altLang="en-US"/>
              <a:t>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534785" y="1086485"/>
            <a:ext cx="34150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X = S </a:t>
            </a:r>
            <a:endParaRPr lang="zh-CN" altLang="en-US"/>
          </a:p>
          <a:p>
            <a:r>
              <a:rPr lang="en-US" altLang="zh-CN"/>
              <a:t>h</a:t>
            </a:r>
            <a:r>
              <a:rPr lang="zh-CN" altLang="en-US"/>
              <a:t> = </a:t>
            </a:r>
            <a:r>
              <a:rPr lang="en-US" altLang="zh-CN">
                <a:sym typeface="+mn-ea"/>
              </a:rPr>
              <a:t>question</a:t>
            </a:r>
            <a:r>
              <a:rPr lang="zh-CN" altLang="en-US">
                <a:sym typeface="+mn-ea"/>
              </a:rPr>
              <a:t>ed</a:t>
            </a:r>
            <a:endParaRPr lang="zh-CN" altLang="en-US"/>
          </a:p>
          <a:p>
            <a:r>
              <a:rPr lang="zh-CN" altLang="en-US"/>
              <a:t>R = S →</a:t>
            </a:r>
            <a:r>
              <a:rPr lang="zh-CN" altLang="en-US" baseline="-25000"/>
              <a:t>2 </a:t>
            </a:r>
            <a:r>
              <a:rPr lang="zh-CN" altLang="en-US"/>
              <a:t>NP VP</a:t>
            </a:r>
            <a:endParaRPr lang="zh-CN" altLang="en-US"/>
          </a:p>
          <a:p>
            <a:r>
              <a:rPr lang="en-US" altLang="zh-CN"/>
              <a:t>m</a:t>
            </a:r>
            <a:r>
              <a:rPr lang="zh-CN" altLang="en-US"/>
              <a:t> = lawyer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>
                <a:sym typeface="+mn-ea"/>
              </a:rPr>
              <a:t>L</a:t>
            </a:r>
            <a:r>
              <a:rPr>
                <a:sym typeface="+mn-ea"/>
              </a:rPr>
              <a:t>exicalized PCFG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44270" y="1489075"/>
            <a:ext cx="997966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原因：直接计算的条件概率是</a:t>
            </a:r>
            <a:r>
              <a:rPr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非常稀疏的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，所以Charniak提出了一种线性插值的方法。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这种方法能帮助我们在没有充足的数据的时候，进行</a:t>
            </a:r>
            <a:r>
              <a:rPr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数据平滑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。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比如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P(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S →</a:t>
            </a:r>
            <a:r>
              <a:rPr lang="zh-CN" altLang="en-US" sz="2000" baseline="-250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 NP VP|S, questioned)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估计为0时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>
                <a:sym typeface="+mn-ea"/>
              </a:rPr>
              <a:t>L</a:t>
            </a:r>
            <a:r>
              <a:rPr>
                <a:sym typeface="+mn-ea"/>
              </a:rPr>
              <a:t>exicalized PCFG</a:t>
            </a:r>
            <a:br>
              <a:rPr>
                <a:sym typeface="+mn-ea"/>
              </a:rPr>
            </a:b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37055" y="1249045"/>
            <a:ext cx="506984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/>
              <a:t> Parsing with Lexicalized PCFGs</a:t>
            </a:r>
            <a:r>
              <a:rPr lang="en-US" altLang="zh-CN" sz="2000" b="1"/>
              <a:t>:</a:t>
            </a:r>
            <a:endParaRPr lang="en-US" altLang="zh-CN" sz="2000" b="1"/>
          </a:p>
        </p:txBody>
      </p:sp>
      <p:sp>
        <p:nvSpPr>
          <p:cNvPr id="4" name="文本框 3"/>
          <p:cNvSpPr txBox="1"/>
          <p:nvPr/>
        </p:nvSpPr>
        <p:spPr>
          <a:xfrm>
            <a:off x="912495" y="2715895"/>
            <a:ext cx="1033399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A key difference is that each</a:t>
            </a:r>
            <a:r>
              <a:rPr lang="en-US" altLang="zh-CN"/>
              <a:t> </a:t>
            </a:r>
            <a:r>
              <a:rPr lang="zh-CN" altLang="en-US"/>
              <a:t>non-terminal in the grammar </a:t>
            </a:r>
            <a:r>
              <a:rPr lang="zh-CN" altLang="en-US">
                <a:solidFill>
                  <a:schemeClr val="accent1"/>
                </a:solidFill>
              </a:rPr>
              <a:t>includes a lexical item</a:t>
            </a:r>
            <a:r>
              <a:rPr lang="zh-CN" altLang="en-US"/>
              <a:t>. 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A key observation is that</a:t>
            </a:r>
            <a:r>
              <a:rPr lang="en-US" altLang="zh-CN"/>
              <a:t> </a:t>
            </a:r>
            <a:r>
              <a:rPr lang="zh-CN" altLang="en-US"/>
              <a:t>for a given input sentence x</a:t>
            </a:r>
            <a:r>
              <a:rPr lang="zh-CN" altLang="en-US" baseline="-25000"/>
              <a:t>1</a:t>
            </a:r>
            <a:r>
              <a:rPr lang="zh-CN" altLang="en-US"/>
              <a:t> . . . x</a:t>
            </a:r>
            <a:r>
              <a:rPr lang="zh-CN" altLang="en-US" baseline="-25000"/>
              <a:t>n</a:t>
            </a:r>
            <a:r>
              <a:rPr lang="zh-CN" altLang="en-US"/>
              <a:t>, parse trees for that sentence can only include</a:t>
            </a:r>
            <a:r>
              <a:rPr lang="en-US" altLang="zh-CN"/>
              <a:t> </a:t>
            </a:r>
            <a:r>
              <a:rPr lang="zh-CN" altLang="en-US"/>
              <a:t>non-terminals </a:t>
            </a:r>
            <a:r>
              <a:rPr lang="zh-CN" altLang="en-US">
                <a:solidFill>
                  <a:schemeClr val="accent1"/>
                </a:solidFill>
              </a:rPr>
              <a:t>with lexical items that are one of x</a:t>
            </a:r>
            <a:r>
              <a:rPr lang="zh-CN" altLang="en-US" baseline="-25000">
                <a:solidFill>
                  <a:schemeClr val="accent1"/>
                </a:solidFill>
              </a:rPr>
              <a:t>1</a:t>
            </a:r>
            <a:r>
              <a:rPr lang="zh-CN" altLang="en-US">
                <a:solidFill>
                  <a:schemeClr val="accent1"/>
                </a:solidFill>
              </a:rPr>
              <a:t> . . . x</a:t>
            </a:r>
            <a:r>
              <a:rPr lang="zh-CN" altLang="en-US" baseline="-25000">
                <a:solidFill>
                  <a:schemeClr val="accent1"/>
                </a:solidFill>
              </a:rPr>
              <a:t>n</a:t>
            </a:r>
            <a:r>
              <a:rPr lang="zh-CN" altLang="en-US"/>
              <a:t>.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912495" y="1591310"/>
                <a:ext cx="9035415" cy="10642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altLang="zh-CN" sz="2000"/>
                  <a:t>F</a:t>
                </a:r>
                <a:r>
                  <a:rPr lang="zh-CN" altLang="en-US" sz="2000"/>
                  <a:t>or all (i, j) such that </a:t>
                </a:r>
                <a:r>
                  <a:rPr lang="zh-CN" altLang="en-US" sz="2000">
                    <a:sym typeface="+mn-ea"/>
                  </a:rPr>
                  <a:t>1 </a:t>
                </a:r>
                <a:r>
                  <a:rPr lang="zh-CN" altLang="en-US" sz="20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≤</a:t>
                </a:r>
                <a:r>
                  <a:rPr lang="zh-CN" altLang="en-US" sz="2000">
                    <a:sym typeface="+mn-ea"/>
                  </a:rPr>
                  <a:t> i </a:t>
                </a:r>
                <a:r>
                  <a:rPr lang="zh-CN" altLang="en-US" sz="20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≤</a:t>
                </a:r>
                <a:r>
                  <a:rPr lang="zh-CN" altLang="en-US" sz="2000">
                    <a:sym typeface="+mn-ea"/>
                  </a:rPr>
                  <a:t>  j </a:t>
                </a:r>
                <a:r>
                  <a:rPr lang="zh-CN" altLang="en-US" sz="20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≤</a:t>
                </a:r>
                <a:r>
                  <a:rPr lang="zh-CN" altLang="en-US" sz="2000">
                    <a:sym typeface="+mn-ea"/>
                  </a:rPr>
                  <a:t> </a:t>
                </a:r>
                <a:r>
                  <a:rPr lang="zh-CN" altLang="en-US" sz="2000">
                    <a:sym typeface="+mn-ea"/>
                  </a:rPr>
                  <a:t> n,</a:t>
                </a:r>
                <a:endParaRPr lang="zh-CN" altLang="en-US" sz="2000">
                  <a:sym typeface="+mn-ea"/>
                </a:endParaRPr>
              </a:p>
              <a:p>
                <a:r>
                  <a:rPr lang="zh-CN" altLang="en-US" sz="2000"/>
                  <a:t>for all </a:t>
                </a:r>
                <a:r>
                  <a:rPr lang="zh-CN" altLang="en-US" sz="2000">
                    <a:sym typeface="+mn-ea"/>
                  </a:rPr>
                  <a:t>X </a:t>
                </a:r>
                <a:r>
                  <a:rPr lang="zh-CN" altLang="en-US" sz="2000">
                    <a:sym typeface="Symbol" panose="05050102010706020507" charset="0"/>
                  </a:rPr>
                  <a:t></a:t>
                </a:r>
                <a:r>
                  <a:rPr lang="zh-CN" altLang="en-US" sz="2000">
                    <a:sym typeface="+mn-ea"/>
                  </a:rPr>
                  <a:t> N</a:t>
                </a:r>
                <a:r>
                  <a:rPr lang="zh-CN" altLang="en-US" sz="2000"/>
                  <a:t>,</a:t>
                </a:r>
                <a:endParaRPr lang="zh-CN" altLang="en-US" sz="2000"/>
              </a:p>
              <a:p>
                <a:r>
                  <a:rPr lang="zh-CN" altLang="en-US" sz="2000" b="1">
                    <a:solidFill>
                      <a:srgbClr val="FF0000"/>
                    </a:solidFill>
                  </a:rPr>
                  <a:t>π(i, j,X) =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000" b="1" baseline="-25000">
                            <a:solidFill>
                              <a:srgbClr val="FF0000"/>
                            </a:solidFill>
                          </a:rPr>
                        </m:ctrlPr>
                      </m:sPrePr>
                      <m:sub>
                        <m:r>
                          <a:rPr lang="en-US" altLang="zh-CN" sz="2000" b="1" baseline="-250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𝐗</m:t>
                        </m:r>
                        <m:r>
                          <a:rPr lang="zh-CN" altLang="en-US" sz="2000" b="1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→</m:t>
                        </m:r>
                        <m:r>
                          <a:rPr lang="en-US" altLang="zh-CN" sz="2000" b="1" baseline="-250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𝐘𝐙</m:t>
                        </m:r>
                        <m:r>
                          <a:rPr lang="zh-CN" altLang="en-US" sz="2000" b="1" baseline="-250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Symbol" panose="05050102010706020507" charset="0"/>
                          </a:rPr>
                          <m:t></m:t>
                        </m:r>
                        <m:r>
                          <a:rPr lang="zh-CN" altLang="en-US" sz="2000" b="1" baseline="-250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en-US" altLang="zh-CN" sz="2000" b="1" baseline="-250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𝐑</m:t>
                        </m:r>
                        <m:r>
                          <a:rPr lang="en-US" altLang="zh-CN" sz="2000" b="1" baseline="-250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  </m:t>
                        </m:r>
                        <m:r>
                          <a:rPr lang="en-US" altLang="zh-CN" sz="2000" b="1" baseline="-250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𝐬</m:t>
                        </m:r>
                        <m:r>
                          <a:rPr lang="zh-CN" altLang="en-US" sz="2000" b="1" baseline="-250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Symbol" panose="05050102010706020507" charset="0"/>
                          </a:rPr>
                          <m:t></m:t>
                        </m:r>
                        <m:r>
                          <a:rPr lang="en-US" altLang="zh-CN" sz="2000" b="1" baseline="-250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{</m:t>
                        </m:r>
                        <m:r>
                          <a:rPr lang="en-US" altLang="zh-CN" sz="2000" b="1" baseline="-250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2000" b="1" baseline="-250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...(</m:t>
                        </m:r>
                        <m:r>
                          <a:rPr lang="en-US" altLang="zh-CN" sz="2000" b="1" baseline="-250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𝐣</m:t>
                        </m:r>
                        <m:r>
                          <a:rPr lang="en-US" altLang="zh-CN" sz="2000" b="1" baseline="-250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sz="2000" b="1" baseline="-250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𝟏</m:t>
                        </m:r>
                        <m:r>
                          <a:rPr lang="en-US" altLang="zh-CN" sz="2000" b="1" baseline="-250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)}</m:t>
                        </m:r>
                      </m:sub>
                      <m:sup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𝒎𝒂𝒙</m:t>
                        </m:r>
                      </m:sup>
                      <m:e>
                        <m:r>
                          <a:rPr lang="en-US" altLang="zh-CN" sz="20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0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𝐪</m:t>
                        </m:r>
                        <m:r>
                          <a:rPr lang="zh-CN" altLang="en-US" sz="20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0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𝐗</m:t>
                        </m:r>
                        <m:r>
                          <a:rPr lang="zh-CN" altLang="en-US" sz="2000" b="1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→</m:t>
                        </m:r>
                        <m:r>
                          <a:rPr lang="en-US" altLang="zh-CN" sz="2000" b="1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𝐘</m:t>
                        </m:r>
                        <m:r>
                          <a:rPr lang="en-US" altLang="zh-CN" sz="2000" b="1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2000" b="1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𝐙</m:t>
                        </m:r>
                        <m:r>
                          <a:rPr lang="en-US" altLang="zh-CN" sz="2000" b="1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)</m:t>
                        </m:r>
                        <m:r>
                          <a:rPr lang="zh-CN" altLang="en-US" sz="20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× </m:t>
                        </m:r>
                        <m:r>
                          <a:rPr lang="zh-CN" altLang="en-US" sz="20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𝛑</m:t>
                        </m:r>
                        <m:r>
                          <a:rPr lang="zh-CN" altLang="en-US" sz="20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zh-CN" altLang="en-US" sz="20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zh-CN" altLang="en-US" sz="20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, </m:t>
                        </m:r>
                        <m:r>
                          <a:rPr lang="zh-CN" altLang="en-US" sz="20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𝐬</m:t>
                        </m:r>
                        <m:r>
                          <a:rPr lang="zh-CN" altLang="en-US" sz="20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, </m:t>
                        </m:r>
                        <m:r>
                          <a:rPr lang="zh-CN" altLang="en-US" sz="20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𝐘</m:t>
                        </m:r>
                        <m:r>
                          <a:rPr lang="zh-CN" altLang="en-US" sz="20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 ) × </m:t>
                        </m:r>
                        <m:r>
                          <a:rPr lang="zh-CN" altLang="en-US" sz="20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𝛑</m:t>
                        </m:r>
                        <m:r>
                          <a:rPr lang="zh-CN" altLang="en-US" sz="20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zh-CN" altLang="en-US" sz="20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𝐬</m:t>
                        </m:r>
                        <m:r>
                          <a:rPr lang="zh-CN" altLang="en-US" sz="20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 + </m:t>
                        </m:r>
                        <m:r>
                          <a:rPr lang="zh-CN" altLang="en-US" sz="20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𝟏</m:t>
                        </m:r>
                        <m:r>
                          <a:rPr lang="zh-CN" altLang="en-US" sz="20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, </m:t>
                        </m:r>
                        <m:r>
                          <a:rPr lang="zh-CN" altLang="en-US" sz="20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𝐣</m:t>
                        </m:r>
                        <m:r>
                          <a:rPr lang="zh-CN" altLang="en-US" sz="20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a:rPr lang="zh-CN" altLang="en-US" sz="20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𝐙</m:t>
                        </m:r>
                        <m:r>
                          <a:rPr lang="zh-CN" altLang="en-US" sz="20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zh-CN" sz="20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</m:e>
                    </m:sPre>
                  </m:oMath>
                </a14:m>
                <a:endParaRPr lang="en-US" altLang="zh-CN" sz="2000" b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95" y="1591310"/>
                <a:ext cx="9035415" cy="106426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912495" y="4114165"/>
            <a:ext cx="103346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/>
              <a:t>Definition 2 (Dynamic programming table for lexicalized PCFGs.) 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zh-CN" altLang="en-US"/>
              <a:t>π(i, j, h, X)</a:t>
            </a:r>
            <a:r>
              <a:rPr lang="en-US" altLang="zh-CN"/>
              <a:t> </a:t>
            </a:r>
            <a:r>
              <a:rPr lang="zh-CN" altLang="en-US"/>
              <a:t>is the highest probability for any parse tree with </a:t>
            </a:r>
            <a:r>
              <a:rPr lang="zh-CN" altLang="en-US" b="1">
                <a:solidFill>
                  <a:srgbClr val="FF0000"/>
                </a:solidFill>
              </a:rPr>
              <a:t>non-terminal X and lexical item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h </a:t>
            </a:r>
            <a:r>
              <a:rPr lang="zh-CN" altLang="en-US"/>
              <a:t>at its root, spanning words i . . . j in the input.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h ∈ {i . . . j}, X ∈ N, where N is the set</a:t>
            </a:r>
            <a:r>
              <a:rPr lang="en-US" altLang="zh-CN"/>
              <a:t> </a:t>
            </a:r>
            <a:r>
              <a:rPr lang="zh-CN" altLang="en-US"/>
              <a:t>of unlexicalized non-terminals in the grammar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055" y="6083300"/>
            <a:ext cx="43110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“</a:t>
            </a:r>
            <a:r>
              <a:rPr lang="zh-CN" altLang="en-US" b="1">
                <a:solidFill>
                  <a:schemeClr val="accent1"/>
                </a:solidFill>
              </a:rPr>
              <a:t>workers dumped the sacks into a bin</a:t>
            </a:r>
            <a:r>
              <a:rPr lang="en-US" altLang="zh-CN" b="1">
                <a:solidFill>
                  <a:schemeClr val="accent1"/>
                </a:solidFill>
              </a:rPr>
              <a:t>”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87800" y="5840730"/>
            <a:ext cx="79540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n = 7</a:t>
            </a:r>
            <a:endParaRPr lang="zh-CN" altLang="en-US"/>
          </a:p>
          <a:p>
            <a:r>
              <a:rPr lang="zh-CN" altLang="en-US"/>
              <a:t>π(2, 7, 2, VP)</a:t>
            </a:r>
            <a:r>
              <a:rPr lang="en-US" altLang="zh-CN"/>
              <a:t> </a:t>
            </a:r>
            <a:r>
              <a:rPr lang="zh-CN" altLang="en-US"/>
              <a:t>will be the highest probability for any subtree rooted in</a:t>
            </a:r>
            <a:r>
              <a:rPr lang="en-US" altLang="zh-CN"/>
              <a:t> </a:t>
            </a:r>
            <a:r>
              <a:rPr lang="zh-CN" altLang="en-US"/>
              <a:t>VP(dumped), spanning</a:t>
            </a:r>
            <a:r>
              <a:rPr lang="en-US" altLang="zh-CN"/>
              <a:t> </a:t>
            </a:r>
            <a:r>
              <a:rPr lang="zh-CN" altLang="en-US"/>
              <a:t>words 2 . . . 7 in the sentence.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>
                <a:sym typeface="+mn-ea"/>
              </a:rPr>
              <a:t>L</a:t>
            </a:r>
            <a:r>
              <a:rPr>
                <a:sym typeface="+mn-ea"/>
              </a:rPr>
              <a:t>exicalized PCFG</a:t>
            </a:r>
            <a:br>
              <a:rPr>
                <a:sym typeface="+mn-ea"/>
              </a:rPr>
            </a:b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84275" y="1139190"/>
            <a:ext cx="98234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More generally, to find the value for any π(i, j, h, X), we need to search over</a:t>
            </a:r>
            <a:r>
              <a:rPr lang="en-US" altLang="zh-CN"/>
              <a:t> </a:t>
            </a:r>
            <a:r>
              <a:rPr lang="zh-CN" altLang="en-US"/>
              <a:t>all possible choices for s, m, and all rules of the form </a:t>
            </a:r>
            <a:r>
              <a:rPr lang="zh-CN" altLang="en-US" b="1">
                <a:solidFill>
                  <a:srgbClr val="FF0000"/>
                </a:solidFill>
                <a:highlight>
                  <a:srgbClr val="FFFF00"/>
                </a:highlight>
              </a:rPr>
              <a:t>X(x</a:t>
            </a:r>
            <a:r>
              <a:rPr lang="zh-CN" altLang="en-US" b="1" baseline="-25000">
                <a:solidFill>
                  <a:srgbClr val="FF0000"/>
                </a:solidFill>
                <a:highlight>
                  <a:srgbClr val="FFFF00"/>
                </a:highlight>
              </a:rPr>
              <a:t>h</a:t>
            </a:r>
            <a:r>
              <a:rPr lang="zh-CN" altLang="en-US" b="1">
                <a:solidFill>
                  <a:srgbClr val="FF0000"/>
                </a:solidFill>
                <a:highlight>
                  <a:srgbClr val="FFFF00"/>
                </a:highlight>
              </a:rPr>
              <a:t>) →</a:t>
            </a:r>
            <a:r>
              <a:rPr lang="zh-CN" altLang="en-US" b="1" baseline="-2500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r>
              <a:rPr lang="zh-CN" altLang="en-US" b="1">
                <a:solidFill>
                  <a:srgbClr val="FF0000"/>
                </a:solidFill>
                <a:highlight>
                  <a:srgbClr val="FFFF00"/>
                </a:highlight>
              </a:rPr>
              <a:t> Y</a:t>
            </a:r>
            <a:r>
              <a:rPr lang="zh-CN" altLang="en-US" b="1" baseline="-2500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r>
              <a:rPr lang="zh-CN" altLang="en-US" b="1">
                <a:solidFill>
                  <a:srgbClr val="FF0000"/>
                </a:solidFill>
                <a:highlight>
                  <a:srgbClr val="FFFF00"/>
                </a:highlight>
              </a:rPr>
              <a:t>(x</a:t>
            </a:r>
            <a:r>
              <a:rPr lang="zh-CN" altLang="en-US" b="1" baseline="-25000">
                <a:solidFill>
                  <a:srgbClr val="FF0000"/>
                </a:solidFill>
                <a:highlight>
                  <a:srgbClr val="FFFF00"/>
                </a:highlight>
              </a:rPr>
              <a:t>h</a:t>
            </a:r>
            <a:r>
              <a:rPr lang="zh-CN" altLang="en-US" b="1">
                <a:solidFill>
                  <a:srgbClr val="FF0000"/>
                </a:solidFill>
                <a:highlight>
                  <a:srgbClr val="FFFF00"/>
                </a:highlight>
              </a:rPr>
              <a:t>) Y</a:t>
            </a:r>
            <a:r>
              <a:rPr lang="zh-CN" altLang="en-US" b="1" baseline="-2500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r>
              <a:rPr lang="zh-CN" altLang="en-US" b="1">
                <a:solidFill>
                  <a:srgbClr val="FF0000"/>
                </a:solidFill>
                <a:highlight>
                  <a:srgbClr val="FFFF00"/>
                </a:highlight>
              </a:rPr>
              <a:t>(x</a:t>
            </a:r>
            <a:r>
              <a:rPr lang="zh-CN" altLang="en-US" b="1" baseline="-25000">
                <a:solidFill>
                  <a:srgbClr val="FF0000"/>
                </a:solidFill>
                <a:highlight>
                  <a:srgbClr val="FFFF00"/>
                </a:highlight>
              </a:rPr>
              <a:t>m</a:t>
            </a:r>
            <a:r>
              <a:rPr lang="zh-CN" altLang="en-US" b="1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r>
              <a:rPr lang="en-US" altLang="zh-CN" b="1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zh-CN" altLang="en-US" b="1">
                <a:solidFill>
                  <a:srgbClr val="FF0000"/>
                </a:solidFill>
                <a:highlight>
                  <a:srgbClr val="FFFF00"/>
                </a:highlight>
              </a:rPr>
              <a:t>or X(x</a:t>
            </a:r>
            <a:r>
              <a:rPr lang="zh-CN" altLang="en-US" b="1" baseline="-25000">
                <a:solidFill>
                  <a:srgbClr val="FF0000"/>
                </a:solidFill>
                <a:highlight>
                  <a:srgbClr val="FFFF00"/>
                </a:highlight>
              </a:rPr>
              <a:t>h</a:t>
            </a:r>
            <a:r>
              <a:rPr lang="zh-CN" altLang="en-US" b="1">
                <a:solidFill>
                  <a:srgbClr val="FF0000"/>
                </a:solidFill>
                <a:highlight>
                  <a:srgbClr val="FFFF00"/>
                </a:highlight>
              </a:rPr>
              <a:t>) →</a:t>
            </a:r>
            <a:r>
              <a:rPr lang="zh-CN" altLang="en-US" b="1" baseline="-2500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r>
              <a:rPr lang="zh-CN" altLang="en-US" b="1">
                <a:solidFill>
                  <a:srgbClr val="FF0000"/>
                </a:solidFill>
                <a:highlight>
                  <a:srgbClr val="FFFF00"/>
                </a:highlight>
              </a:rPr>
              <a:t> Y</a:t>
            </a:r>
            <a:r>
              <a:rPr lang="zh-CN" altLang="en-US" b="1" baseline="-2500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r>
              <a:rPr lang="zh-CN" altLang="en-US" b="1">
                <a:solidFill>
                  <a:srgbClr val="FF0000"/>
                </a:solidFill>
                <a:highlight>
                  <a:srgbClr val="FFFF00"/>
                </a:highlight>
              </a:rPr>
              <a:t>(x</a:t>
            </a:r>
            <a:r>
              <a:rPr lang="zh-CN" altLang="en-US" b="1" baseline="-25000">
                <a:solidFill>
                  <a:srgbClr val="FF0000"/>
                </a:solidFill>
                <a:highlight>
                  <a:srgbClr val="FFFF00"/>
                </a:highlight>
              </a:rPr>
              <a:t>m</a:t>
            </a:r>
            <a:r>
              <a:rPr lang="zh-CN" altLang="en-US" b="1">
                <a:solidFill>
                  <a:srgbClr val="FF0000"/>
                </a:solidFill>
                <a:highlight>
                  <a:srgbClr val="FFFF00"/>
                </a:highlight>
              </a:rPr>
              <a:t>) Y</a:t>
            </a:r>
            <a:r>
              <a:rPr lang="zh-CN" altLang="en-US" b="1" baseline="-2500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r>
              <a:rPr lang="zh-CN" altLang="en-US" b="1">
                <a:solidFill>
                  <a:srgbClr val="FF0000"/>
                </a:solidFill>
                <a:highlight>
                  <a:srgbClr val="FFFF00"/>
                </a:highlight>
              </a:rPr>
              <a:t>(x</a:t>
            </a:r>
            <a:r>
              <a:rPr lang="zh-CN" altLang="en-US" b="1" baseline="-25000">
                <a:solidFill>
                  <a:srgbClr val="FF0000"/>
                </a:solidFill>
                <a:highlight>
                  <a:srgbClr val="FFFF00"/>
                </a:highlight>
              </a:rPr>
              <a:t>h</a:t>
            </a:r>
            <a:r>
              <a:rPr lang="zh-CN" altLang="en-US" b="1">
                <a:solidFill>
                  <a:srgbClr val="FF0000"/>
                </a:solidFill>
                <a:highlight>
                  <a:srgbClr val="FFFF00"/>
                </a:highlight>
              </a:rPr>
              <a:t>).</a:t>
            </a:r>
            <a:endParaRPr lang="zh-CN" altLang="en-US" b="1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8175" y="2313940"/>
            <a:ext cx="6122035" cy="40316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>
                <a:sym typeface="+mn-ea"/>
              </a:rPr>
              <a:t>概率上下文无关文法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334135" y="1303020"/>
                <a:ext cx="9772015" cy="385381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000" b="1"/>
                  <a:t>Definition  (</a:t>
                </a:r>
                <a:r>
                  <a:rPr lang="zh-CN" altLang="en-US" sz="2000" b="1">
                    <a:solidFill>
                      <a:srgbClr val="FF0000"/>
                    </a:solidFill>
                  </a:rPr>
                  <a:t>PCFGs</a:t>
                </a:r>
                <a:r>
                  <a:rPr lang="zh-CN" altLang="en-US" sz="2000" b="1"/>
                  <a:t>) </a:t>
                </a:r>
                <a:endParaRPr lang="zh-CN" altLang="en-US" sz="2000" b="1"/>
              </a:p>
              <a:p>
                <a:r>
                  <a:rPr lang="zh-CN" altLang="en-US" sz="2000"/>
                  <a:t>A PCFG consists of:</a:t>
                </a:r>
                <a:endParaRPr lang="zh-CN" altLang="en-US" sz="2000"/>
              </a:p>
              <a:p>
                <a:r>
                  <a:rPr lang="zh-CN" altLang="en-US" sz="2000" b="1">
                    <a:solidFill>
                      <a:schemeClr val="accent1"/>
                    </a:solidFill>
                  </a:rPr>
                  <a:t>1. A context-free grammar G = (N,</a:t>
                </a:r>
                <a:r>
                  <a:rPr lang="zh-CN" altLang="en-US" sz="20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Σ</a:t>
                </a:r>
                <a:r>
                  <a:rPr lang="zh-CN" altLang="en-US" sz="2000" b="1">
                    <a:solidFill>
                      <a:schemeClr val="accent1"/>
                    </a:solidFill>
                  </a:rPr>
                  <a:t>, S,R).</a:t>
                </a:r>
                <a:endParaRPr lang="zh-CN" altLang="en-US" sz="2000" b="1">
                  <a:solidFill>
                    <a:schemeClr val="accent1"/>
                  </a:solidFill>
                </a:endParaRPr>
              </a:p>
              <a:p>
                <a:r>
                  <a:rPr lang="zh-CN" altLang="en-US" sz="2000" b="1">
                    <a:solidFill>
                      <a:schemeClr val="accent1"/>
                    </a:solidFill>
                  </a:rPr>
                  <a:t>2. A parameter</a:t>
                </a:r>
                <a:endParaRPr lang="zh-CN" altLang="en-US" sz="2000" b="1">
                  <a:solidFill>
                    <a:schemeClr val="accent1"/>
                  </a:solidFill>
                </a:endParaRPr>
              </a:p>
              <a:p>
                <a:pPr algn="l"/>
                <a:r>
                  <a:rPr lang="zh-CN" altLang="en-US" sz="2000" b="1">
                    <a:solidFill>
                      <a:schemeClr val="accent1"/>
                    </a:solidFill>
                  </a:rPr>
                  <a:t>q(α  </a:t>
                </a:r>
                <a:r>
                  <a:rPr lang="zh-CN" altLang="en-US" sz="20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→</a:t>
                </a:r>
                <a:r>
                  <a:rPr lang="en-US" altLang="zh-CN" sz="2000" b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zh-CN" altLang="en-US" sz="2000" b="1">
                    <a:solidFill>
                      <a:schemeClr val="accent1"/>
                    </a:solidFill>
                  </a:rPr>
                  <a:t>β)</a:t>
                </a:r>
                <a:endParaRPr lang="zh-CN" altLang="en-US" sz="2000" b="1">
                  <a:solidFill>
                    <a:schemeClr val="accent1"/>
                  </a:solidFill>
                </a:endParaRPr>
              </a:p>
              <a:p>
                <a:r>
                  <a:rPr lang="en-US" altLang="zh-CN" sz="2000"/>
                  <a:t>F</a:t>
                </a:r>
                <a:r>
                  <a:rPr lang="zh-CN" altLang="en-US" sz="2000"/>
                  <a:t>or each rule </a:t>
                </a:r>
                <a:r>
                  <a:rPr lang="zh-CN" altLang="en-US" sz="2000">
                    <a:sym typeface="+mn-ea"/>
                  </a:rPr>
                  <a:t>α  </a:t>
                </a:r>
                <a:r>
                  <a:rPr lang="zh-CN" altLang="en-US" sz="20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→</a:t>
                </a:r>
                <a:r>
                  <a:rPr lang="en-US" altLang="zh-CN" sz="20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zh-CN" altLang="en-US" sz="2000">
                    <a:sym typeface="+mn-ea"/>
                  </a:rPr>
                  <a:t>β</a:t>
                </a:r>
                <a:r>
                  <a:rPr lang="zh-CN" altLang="en-US" sz="2000"/>
                  <a:t> </a:t>
                </a:r>
                <a:r>
                  <a:rPr lang="zh-CN" altLang="en-US" sz="2000">
                    <a:sym typeface="Symbol" panose="05050102010706020507" charset="0"/>
                  </a:rPr>
                  <a:t></a:t>
                </a:r>
                <a:r>
                  <a:rPr lang="zh-CN" altLang="en-US" sz="2000"/>
                  <a:t> R. The parameter </a:t>
                </a:r>
                <a:r>
                  <a:rPr lang="zh-CN" altLang="en-US" sz="2000">
                    <a:sym typeface="+mn-ea"/>
                  </a:rPr>
                  <a:t>q(α  </a:t>
                </a:r>
                <a:r>
                  <a:rPr lang="zh-CN" altLang="en-US" sz="20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→</a:t>
                </a:r>
                <a:r>
                  <a:rPr lang="en-US" altLang="zh-CN" sz="20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zh-CN" altLang="en-US" sz="2000">
                    <a:sym typeface="+mn-ea"/>
                  </a:rPr>
                  <a:t>β)</a:t>
                </a:r>
                <a:r>
                  <a:rPr lang="zh-CN" altLang="en-US" sz="2000"/>
                  <a:t> can be interpreted as</a:t>
                </a:r>
                <a:r>
                  <a:rPr lang="en-US" altLang="zh-CN" sz="2000"/>
                  <a:t> </a:t>
                </a:r>
                <a:r>
                  <a:rPr lang="zh-CN" altLang="en-US" sz="2000"/>
                  <a:t>the conditional probabilty of choosing rule </a:t>
                </a:r>
                <a:r>
                  <a:rPr lang="zh-CN" altLang="en-US" sz="2000">
                    <a:sym typeface="+mn-ea"/>
                  </a:rPr>
                  <a:t>α  </a:t>
                </a:r>
                <a:r>
                  <a:rPr lang="zh-CN" altLang="en-US" sz="20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→</a:t>
                </a:r>
                <a:r>
                  <a:rPr lang="en-US" altLang="zh-CN" sz="20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zh-CN" altLang="en-US" sz="2000">
                    <a:sym typeface="+mn-ea"/>
                  </a:rPr>
                  <a:t>β</a:t>
                </a:r>
                <a:r>
                  <a:rPr lang="zh-CN" altLang="en-US" sz="2000"/>
                  <a:t> in a left-most derivation,</a:t>
                </a:r>
                <a:r>
                  <a:rPr lang="en-US" altLang="zh-CN" sz="2000"/>
                  <a:t> </a:t>
                </a:r>
                <a:r>
                  <a:rPr lang="zh-CN" altLang="en-US" sz="2000"/>
                  <a:t>given that the non-terminal being expanded is α. </a:t>
                </a:r>
                <a:endParaRPr lang="zh-CN" altLang="en-US" sz="2000"/>
              </a:p>
              <a:p>
                <a:r>
                  <a:rPr lang="zh-CN" altLang="en-US" sz="2000"/>
                  <a:t>For any X </a:t>
                </a:r>
                <a:r>
                  <a:rPr lang="zh-CN" altLang="en-US" sz="2000">
                    <a:sym typeface="Symbol" panose="05050102010706020507" charset="0"/>
                  </a:rPr>
                  <a:t></a:t>
                </a:r>
                <a:r>
                  <a:rPr lang="zh-CN" altLang="en-US" sz="2000"/>
                  <a:t> N, we have</a:t>
                </a:r>
                <a:r>
                  <a:rPr lang="en-US" altLang="zh-CN" sz="2000"/>
                  <a:t> </a:t>
                </a:r>
                <a:r>
                  <a:rPr lang="zh-CN" altLang="en-US" sz="2000"/>
                  <a:t>the constraint X</a:t>
                </a:r>
                <a:endParaRPr lang="zh-CN" altLang="en-US" sz="2000"/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zh-CN" altLang="en-US" sz="20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𝛂</m:t>
                        </m:r>
                        <m:r>
                          <a:rPr lang="zh-CN" altLang="en-US" sz="20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  </m:t>
                        </m:r>
                        <m:r>
                          <a:rPr lang="zh-CN" altLang="en-US" sz="2000" b="1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→</m:t>
                        </m:r>
                        <m:r>
                          <a:rPr lang="en-US" altLang="zh-CN" sz="2000" b="1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zh-CN" altLang="en-US" sz="20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𝛃</m:t>
                        </m:r>
                        <m:r>
                          <a:rPr lang="zh-CN" altLang="en-US" sz="20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Symbol" panose="05050102010706020507" charset="0"/>
                          </a:rPr>
                          <m:t></m:t>
                        </m:r>
                        <m:r>
                          <a:rPr lang="zh-CN" altLang="en-US" sz="20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20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𝐑</m:t>
                        </m:r>
                        <m:r>
                          <a:rPr lang="en-US" altLang="zh-CN" sz="20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:</m:t>
                        </m:r>
                        <m:r>
                          <a:rPr lang="zh-CN" altLang="en-US" sz="20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𝛂</m:t>
                        </m:r>
                        <m:r>
                          <a:rPr lang="en-US" altLang="zh-CN" sz="20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0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𝐗</m:t>
                        </m:r>
                      </m:sub>
                      <m:sup/>
                      <m:e>
                        <m:r>
                          <a:rPr lang="zh-CN" altLang="en-US" sz="20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𝐪</m:t>
                        </m:r>
                        <m:r>
                          <a:rPr lang="zh-CN" altLang="en-US" sz="20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zh-CN" altLang="en-US" sz="20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𝛂</m:t>
                        </m:r>
                        <m:r>
                          <a:rPr lang="zh-CN" altLang="en-US" sz="2000" b="1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→</m:t>
                        </m:r>
                        <m:r>
                          <a:rPr lang="zh-CN" altLang="en-US" sz="20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𝛃</m:t>
                        </m:r>
                        <m:r>
                          <a:rPr lang="zh-CN" altLang="en-US" sz="20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2000" b="1">
                    <a:solidFill>
                      <a:srgbClr val="FF0000"/>
                    </a:solidFill>
                  </a:rPr>
                  <a:t>=1</a:t>
                </a:r>
                <a:endParaRPr lang="en-US" altLang="zh-CN" sz="2000" b="1">
                  <a:solidFill>
                    <a:srgbClr val="FF0000"/>
                  </a:solidFill>
                </a:endParaRPr>
              </a:p>
              <a:p>
                <a:pPr algn="ctr"/>
                <a:endParaRPr lang="zh-CN" altLang="en-US" sz="2000"/>
              </a:p>
              <a:p>
                <a:pPr algn="l">
                  <a:buClrTx/>
                  <a:buSzTx/>
                  <a:buFontTx/>
                </a:pPr>
                <a:r>
                  <a:rPr lang="zh-CN" altLang="en-US" sz="2000"/>
                  <a:t>In addition</a:t>
                </a:r>
                <a:r>
                  <a:rPr lang="en-US" altLang="zh-CN" sz="2000"/>
                  <a:t>,</a:t>
                </a:r>
                <a:r>
                  <a:rPr lang="zh-CN" altLang="en-US" sz="2000"/>
                  <a:t> we have 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charset="0"/>
                        <a:sym typeface="+mn-ea"/>
                      </a:rPr>
                      <m:t>𝑞</m:t>
                    </m:r>
                    <m:r>
                      <a:rPr lang="zh-CN" altLang="en-US" sz="2000">
                        <a:latin typeface="Cambria Math" panose="02040503050406030204" charset="0"/>
                        <a:sym typeface="+mn-ea"/>
                      </a:rPr>
                      <m:t>(</m:t>
                    </m:r>
                    <m:r>
                      <a:rPr lang="zh-CN" altLang="en-US" sz="2000">
                        <a:latin typeface="Cambria Math" panose="02040503050406030204" charset="0"/>
                        <a:sym typeface="+mn-ea"/>
                      </a:rPr>
                      <m:t>𝛼</m:t>
                    </m:r>
                    <m:r>
                      <a:rPr lang="zh-CN" altLang="en-US" sz="2000">
                        <a:latin typeface="Cambria Math" panose="02040503050406030204" charset="0"/>
                        <a:sym typeface="+mn-ea"/>
                      </a:rPr>
                      <m:t>→</m:t>
                    </m:r>
                    <m:r>
                      <a:rPr lang="zh-CN" altLang="en-US" sz="2000">
                        <a:latin typeface="Cambria Math" panose="02040503050406030204" charset="0"/>
                        <a:sym typeface="+mn-ea"/>
                      </a:rPr>
                      <m:t>𝛽</m:t>
                    </m:r>
                    <m:r>
                      <a:rPr lang="zh-CN" altLang="en-US" sz="2000">
                        <a:latin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 sz="2000">
                    <a:sym typeface="+mn-ea"/>
                  </a:rPr>
                  <a:t>&gt;=</a:t>
                </a:r>
                <a:r>
                  <a:rPr lang="zh-CN" altLang="en-US" sz="2000"/>
                  <a:t> 0 for any </a:t>
                </a:r>
                <a:r>
                  <a:rPr lang="zh-CN" altLang="en-US" sz="2000">
                    <a:sym typeface="+mn-ea"/>
                  </a:rPr>
                  <a:t>α  → β </a:t>
                </a:r>
                <a:r>
                  <a:rPr lang="zh-CN" altLang="en-US" sz="2000">
                    <a:sym typeface="Symbol" panose="05050102010706020507" charset="0"/>
                  </a:rPr>
                  <a:t></a:t>
                </a:r>
                <a:r>
                  <a:rPr lang="zh-CN" altLang="en-US" sz="2000">
                    <a:sym typeface="+mn-ea"/>
                  </a:rPr>
                  <a:t> R</a:t>
                </a:r>
                <a:r>
                  <a:rPr lang="zh-CN" altLang="en-US" sz="2000"/>
                  <a:t>.</a:t>
                </a:r>
                <a:endParaRPr lang="zh-CN" altLang="en-US" sz="200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135" y="1303020"/>
                <a:ext cx="9772015" cy="385381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334135" y="5118100"/>
                <a:ext cx="9771380" cy="108204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000"/>
                  <a:t>Given a parse-tree </a:t>
                </a:r>
                <a:r>
                  <a:rPr lang="zh-CN" altLang="en-US" sz="2000" i="1"/>
                  <a:t>t </a:t>
                </a:r>
                <a:r>
                  <a:rPr lang="zh-CN" altLang="en-US" sz="2000">
                    <a:sym typeface="Symbol" panose="05050102010706020507" charset="0"/>
                  </a:rPr>
                  <a:t></a:t>
                </a:r>
                <a:r>
                  <a:rPr lang="zh-CN" altLang="en-US" sz="2000"/>
                  <a:t> T</a:t>
                </a:r>
                <a:r>
                  <a:rPr lang="zh-CN" altLang="en-US" sz="2000" baseline="-25000"/>
                  <a:t>G</a:t>
                </a:r>
                <a:r>
                  <a:rPr lang="zh-CN" altLang="en-US" sz="2000"/>
                  <a:t> containing rules α</a:t>
                </a:r>
                <a:r>
                  <a:rPr lang="zh-CN" altLang="en-US" sz="2000" baseline="-25000"/>
                  <a:t>1</a:t>
                </a:r>
                <a:r>
                  <a:rPr lang="zh-CN" altLang="en-US" sz="2000"/>
                  <a:t> 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rPr>
                      <m:t>→</m:t>
                    </m:r>
                  </m:oMath>
                </a14:m>
                <a:r>
                  <a:rPr lang="zh-CN" altLang="en-US" sz="2000"/>
                  <a:t> β</a:t>
                </a:r>
                <a:r>
                  <a:rPr lang="zh-CN" altLang="en-US" sz="2000" baseline="-25000"/>
                  <a:t>1</a:t>
                </a:r>
                <a:r>
                  <a:rPr lang="zh-CN" altLang="en-US" sz="2000"/>
                  <a:t>, α</a:t>
                </a:r>
                <a:r>
                  <a:rPr lang="zh-CN" altLang="en-US" sz="2000" baseline="-25000"/>
                  <a:t>2</a:t>
                </a:r>
                <a:r>
                  <a:rPr lang="zh-CN" altLang="en-US" sz="2000"/>
                  <a:t> 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rPr>
                      <m:t>→</m:t>
                    </m:r>
                  </m:oMath>
                </a14:m>
                <a:r>
                  <a:rPr lang="zh-CN" altLang="en-US" sz="2000"/>
                  <a:t>β</a:t>
                </a:r>
                <a:r>
                  <a:rPr lang="zh-CN" altLang="en-US" sz="2000" baseline="-25000"/>
                  <a:t>2</a:t>
                </a:r>
                <a:r>
                  <a:rPr lang="zh-CN" altLang="en-US" sz="2000"/>
                  <a:t>, . . . , α</a:t>
                </a:r>
                <a:r>
                  <a:rPr lang="zh-CN" altLang="en-US" sz="2000" baseline="-25000"/>
                  <a:t>n</a:t>
                </a:r>
                <a:r>
                  <a:rPr lang="zh-CN" altLang="en-US" sz="2000"/>
                  <a:t> 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rPr>
                      <m:t>→</m:t>
                    </m:r>
                  </m:oMath>
                </a14:m>
                <a:r>
                  <a:rPr lang="zh-CN" altLang="en-US" sz="2000"/>
                  <a:t> β</a:t>
                </a:r>
                <a:r>
                  <a:rPr lang="zh-CN" altLang="en-US" sz="2000" baseline="-25000"/>
                  <a:t>n</a:t>
                </a:r>
                <a:r>
                  <a:rPr lang="zh-CN" altLang="en-US" sz="2000"/>
                  <a:t>,</a:t>
                </a:r>
                <a:endParaRPr lang="zh-CN" altLang="en-US" sz="2000"/>
              </a:p>
              <a:p>
                <a:r>
                  <a:rPr lang="zh-CN" altLang="en-US" sz="2000"/>
                  <a:t>the probability of </a:t>
                </a:r>
                <a:r>
                  <a:rPr lang="zh-CN" altLang="en-US" sz="2000" i="1"/>
                  <a:t>t </a:t>
                </a:r>
                <a:r>
                  <a:rPr lang="zh-CN" altLang="en-US" sz="2000"/>
                  <a:t>under the PCFG is</a:t>
                </a:r>
                <a:endParaRPr lang="zh-CN" altLang="en-US" sz="2000"/>
              </a:p>
              <a:p>
                <a:pPr algn="ctr"/>
                <a:r>
                  <a:rPr lang="en-US" altLang="zh-CN" sz="2000" b="1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p(t)=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𝒊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𝒏</m:t>
                        </m:r>
                      </m:sup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𝒒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zh-CN" altLang="en-US" sz="20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𝛂</m:t>
                        </m:r>
                        <m:r>
                          <a:rPr lang="en-US" altLang="zh-CN" sz="2000" b="1" baseline="-250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zh-CN" altLang="en-US" sz="20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→</m:t>
                        </m:r>
                        <m:r>
                          <a:rPr lang="zh-CN" altLang="en-US" sz="20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𝛃</m:t>
                        </m:r>
                        <m:r>
                          <a:rPr lang="en-US" altLang="zh-CN" sz="2000" b="1" baseline="-250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000" b="1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135" y="5118100"/>
                <a:ext cx="9771380" cy="10820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>
                <a:sym typeface="+mn-ea"/>
              </a:rPr>
              <a:t>概率上下文无关文法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5755" y="1462405"/>
            <a:ext cx="8620125" cy="4657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>
                <a:sym typeface="+mn-ea"/>
              </a:rPr>
              <a:t>概率上下文无关文法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7185" y="1184910"/>
            <a:ext cx="3144520" cy="24466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73930" y="3987165"/>
            <a:ext cx="3827145" cy="2122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200"/>
              <a:t>q(S </a:t>
            </a:r>
            <a:r>
              <a:rPr lang="zh-CN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zh-CN" altLang="en-US" sz="2200"/>
              <a:t> NP VP) × </a:t>
            </a:r>
            <a:endParaRPr lang="zh-CN" altLang="en-US" sz="2200"/>
          </a:p>
          <a:p>
            <a:r>
              <a:rPr lang="zh-CN" altLang="en-US" sz="2200"/>
              <a:t>q(NP </a:t>
            </a:r>
            <a:r>
              <a:rPr lang="zh-CN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zh-CN" altLang="en-US" sz="2200"/>
              <a:t> DT NN) × </a:t>
            </a:r>
            <a:endParaRPr lang="zh-CN" altLang="en-US" sz="2200"/>
          </a:p>
          <a:p>
            <a:r>
              <a:rPr lang="zh-CN" altLang="en-US" sz="2200"/>
              <a:t>q(DT </a:t>
            </a:r>
            <a:r>
              <a:rPr lang="zh-CN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zh-CN" altLang="en-US" sz="2200"/>
              <a:t> the) × </a:t>
            </a:r>
            <a:endParaRPr lang="zh-CN" altLang="en-US" sz="2200"/>
          </a:p>
          <a:p>
            <a:r>
              <a:rPr lang="zh-CN" altLang="en-US" sz="2200"/>
              <a:t>q(NN </a:t>
            </a:r>
            <a:r>
              <a:rPr lang="zh-CN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zh-CN" altLang="en-US" sz="2200"/>
              <a:t> dog) ×</a:t>
            </a:r>
            <a:endParaRPr lang="zh-CN" altLang="en-US" sz="2200"/>
          </a:p>
          <a:p>
            <a:r>
              <a:rPr lang="zh-CN" altLang="en-US" sz="2200"/>
              <a:t>q(VP </a:t>
            </a:r>
            <a:r>
              <a:rPr lang="zh-CN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zh-CN" altLang="en-US" sz="2200"/>
              <a:t> Vi) × </a:t>
            </a:r>
            <a:endParaRPr lang="zh-CN" altLang="en-US" sz="2200"/>
          </a:p>
          <a:p>
            <a:r>
              <a:rPr lang="zh-CN" altLang="en-US" sz="2200"/>
              <a:t>q(Vi </a:t>
            </a:r>
            <a:r>
              <a:rPr lang="zh-CN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zh-CN" altLang="en-US" sz="2200"/>
              <a:t> sleeps)</a:t>
            </a:r>
            <a:endParaRPr lang="zh-CN" altLang="en-US" sz="2200"/>
          </a:p>
        </p:txBody>
      </p:sp>
      <p:sp>
        <p:nvSpPr>
          <p:cNvPr id="5" name="文本框 4"/>
          <p:cNvSpPr txBox="1"/>
          <p:nvPr/>
        </p:nvSpPr>
        <p:spPr>
          <a:xfrm>
            <a:off x="4003675" y="3987165"/>
            <a:ext cx="856615" cy="4298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200">
                <a:sym typeface="+mn-ea"/>
              </a:rPr>
              <a:t>p(t) = </a:t>
            </a:r>
            <a:endParaRPr lang="zh-CN" altLang="en-US"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/>
          <p:nvPr>
            <p:ph type="title"/>
          </p:nvPr>
        </p:nvSpPr>
        <p:spPr>
          <a:xfrm>
            <a:off x="539115" y="385445"/>
            <a:ext cx="10850880" cy="398145"/>
          </a:xfrm>
        </p:spPr>
        <p:txBody>
          <a:bodyPr/>
          <a:p>
            <a:pPr algn="l" eaLnBrk="0" fontAlgn="base" hangingPunct="0">
              <a:buClrTx/>
              <a:buSzTx/>
              <a:buFontTx/>
            </a:pP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概率上下文无关文法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1785" y="922655"/>
            <a:ext cx="4284980" cy="22739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795" y="3569335"/>
            <a:ext cx="3544570" cy="27660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0" y="3569335"/>
            <a:ext cx="3322320" cy="26657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PCFG</a:t>
            </a:r>
            <a:r>
              <a:t>的三条假设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00480" y="1290955"/>
            <a:ext cx="1026350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假设 1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位置无关性假设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：子结点的概率与该子结点所直接管辖的字符串在句子中的位置无关。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假设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2</a:t>
            </a:r>
            <a:endParaRPr lang="en-US" altLang="zh-CN" sz="20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上下文无关性假设：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子结点的概率与不受该子结点直接管辖的其他符号串无关。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假设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3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祖先结点无关性假设：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子结点的概率与支配该结点的所有祖先结点的概率无关。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09950" y="3228975"/>
            <a:ext cx="5372100" cy="32061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Weaknesses of PCFGs as Parsing Models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72845" y="1746250"/>
            <a:ext cx="8156575" cy="1245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500"/>
              <a:t>L</a:t>
            </a:r>
            <a:r>
              <a:rPr lang="zh-CN" altLang="en-US" sz="2500"/>
              <a:t>ack of sensitivity to lexical</a:t>
            </a:r>
            <a:r>
              <a:rPr lang="en-US" altLang="zh-CN" sz="2500"/>
              <a:t> </a:t>
            </a:r>
            <a:r>
              <a:rPr lang="zh-CN" altLang="en-US" sz="2500"/>
              <a:t>information</a:t>
            </a:r>
            <a:endParaRPr lang="zh-CN" altLang="en-US" sz="250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500"/>
              <a:t>L</a:t>
            </a:r>
            <a:r>
              <a:rPr lang="zh-CN" altLang="en-US" sz="2500"/>
              <a:t>ack of sensitivity to structural preferences</a:t>
            </a:r>
            <a:endParaRPr lang="zh-CN" altLang="en-US"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5040" y="608330"/>
            <a:ext cx="5643880" cy="618363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Lexical Sensitivity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482600" y="2632075"/>
            <a:ext cx="293433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500" b="1"/>
              <a:t>“workers dumped sacks into a bin”</a:t>
            </a:r>
            <a:endParaRPr lang="en-US" altLang="zh-CN" sz="2500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015,&quot;width&quot;:10080}"/>
</p:tagLst>
</file>

<file path=ppt/tags/tag2.xml><?xml version="1.0" encoding="utf-8"?>
<p:tagLst xmlns:p="http://schemas.openxmlformats.org/presentationml/2006/main">
  <p:tag name="KSO_WM_UNIT_TABLE_BEAUTIFY" val="smartTable{20ae4c08-dba3-4181-97e6-0fc31d375396}"/>
</p:tagLst>
</file>

<file path=ppt/tags/tag3.xml><?xml version="1.0" encoding="utf-8"?>
<p:tagLst xmlns:p="http://schemas.openxmlformats.org/presentationml/2006/main">
  <p:tag name="COMMONDATA" val="eyJoZGlkIjoiNjgxMjgzNTg2ZDQ2ZmE2OTVmNGFjZWIzZDQ3ODljMTQifQ=="/>
</p:tagLst>
</file>

<file path=ppt/theme/theme1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7B74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6184</Words>
  <Application>WPS 演示</Application>
  <PresentationFormat>宽屏</PresentationFormat>
  <Paragraphs>319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黑体</vt:lpstr>
      <vt:lpstr>Symbol</vt:lpstr>
      <vt:lpstr>Cambria Math</vt:lpstr>
      <vt:lpstr>MS Mincho</vt:lpstr>
      <vt:lpstr>Segoe Print</vt:lpstr>
      <vt:lpstr>Arial Unicode MS</vt:lpstr>
      <vt:lpstr>等线</vt:lpstr>
      <vt:lpstr>Calibri</vt:lpstr>
      <vt:lpstr>Calibri Light</vt:lpstr>
      <vt:lpstr>等线 Light</vt:lpstr>
      <vt:lpstr>Times New Roman</vt:lpstr>
      <vt:lpstr>Office Theme</vt:lpstr>
      <vt:lpstr>PowerPoint 演示文稿</vt:lpstr>
      <vt:lpstr>PowerPoint 演示文稿</vt:lpstr>
      <vt:lpstr>概率上下文无关文法</vt:lpstr>
      <vt:lpstr>概率上下文无关文法 </vt:lpstr>
      <vt:lpstr>概率上下文无关文法 </vt:lpstr>
      <vt:lpstr>概率上下文无关文法</vt:lpstr>
      <vt:lpstr>PowerPoint 演示文稿</vt:lpstr>
      <vt:lpstr>Weaknesses of PCFGs as Parsing Models</vt:lpstr>
      <vt:lpstr>Lexical Sensitivity</vt:lpstr>
      <vt:lpstr>Lexical Sensitivity</vt:lpstr>
      <vt:lpstr>Structural Sensitivity</vt:lpstr>
      <vt:lpstr>PowerPoint 演示文稿</vt:lpstr>
      <vt:lpstr> Lexicalized PCFG</vt:lpstr>
      <vt:lpstr> Lexicalized PCFG</vt:lpstr>
      <vt:lpstr> Lexicalized PCFG</vt:lpstr>
      <vt:lpstr>Lexicalized PCFG </vt:lpstr>
      <vt:lpstr>Lexicalized PCFG</vt:lpstr>
      <vt:lpstr>Lexicalized PCFG </vt:lpstr>
      <vt:lpstr>Lexicalized PCFG </vt:lpstr>
      <vt:lpstr>Lexicalized PCFG </vt:lpstr>
      <vt:lpstr>Lexicalized PCFG </vt:lpstr>
      <vt:lpstr>PowerPoint 演示文稿</vt:lpstr>
      <vt:lpstr>Lexicalized PCFG </vt:lpstr>
      <vt:lpstr>Lexicalized PCFG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peaterq</dc:creator>
  <cp:lastModifiedBy>镰小刀</cp:lastModifiedBy>
  <cp:revision>686</cp:revision>
  <dcterms:created xsi:type="dcterms:W3CDTF">2019-06-09T06:58:00Z</dcterms:created>
  <dcterms:modified xsi:type="dcterms:W3CDTF">2022-05-12T07:24:16Z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19D4DE08DB424B27AC5643CB2565D453</vt:lpwstr>
  </property>
  <property fmtid="{D5CDD505-2E9C-101B-9397-08002B2CF9AE}" pid="3" name="KSOProductBuildVer">
    <vt:lpwstr>2052-11.1.0.11636</vt:lpwstr>
  </property>
</Properties>
</file>